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INTRODUCTION TO SYSTEM ANALYSIS 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2945" y="3657600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Warm-Up Activity </a:t>
            </a:r>
            <a:endParaRPr lang="en-US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Ask students: "Can you name different types of systems in IT?"</a:t>
            </a:r>
            <a:endParaRPr lang="en-US" altLang="en-US"/>
          </a:p>
          <a:p>
            <a:r>
              <a:rPr lang="en-US" altLang="en-US"/>
              <a:t>Discuss real-world examples of systems (e.g., banking systems, e-commerce, healthcare).</a:t>
            </a:r>
            <a:endParaRPr lang="en-US" altLang="en-US"/>
          </a:p>
          <a:p>
            <a:r>
              <a:rPr lang="en-US" altLang="en-US"/>
              <a:t>Discussion Prompt: "Why is analyzing a system important before developing software?"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078345" y="2147570"/>
            <a:ext cx="3011170" cy="29057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Key Terms &amp; Basic Definitions</a:t>
            </a:r>
            <a:endParaRPr lang="en-US" alt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614670" cy="4351655"/>
          </a:xfrm>
        </p:spPr>
        <p:txBody>
          <a:bodyPr>
            <a:normAutofit fontScale="50000"/>
          </a:bodyPr>
          <a:p>
            <a:r>
              <a:rPr lang="en-US" altLang="en-US"/>
              <a:t>System Analysis: The process of studying a system to identify its requirements, structure, and operations.</a:t>
            </a:r>
            <a:endParaRPr lang="en-US" altLang="en-US"/>
          </a:p>
          <a:p>
            <a:r>
              <a:rPr lang="en-US" altLang="en-US"/>
              <a:t>System Development Life Cycle (SDLC): The stages of creating and maintaining an information system.</a:t>
            </a:r>
            <a:endParaRPr lang="en-US" altLang="en-US"/>
          </a:p>
          <a:p>
            <a:r>
              <a:rPr lang="en-US" altLang="en-US"/>
              <a:t>Feasibility Study: An assessment of whether a project is viable.</a:t>
            </a:r>
            <a:endParaRPr lang="en-US" altLang="en-US"/>
          </a:p>
          <a:p>
            <a:r>
              <a:rPr lang="en-US" altLang="en-US"/>
              <a:t>Requirement Analysis: Gathering and defining system needs.</a:t>
            </a:r>
            <a:endParaRPr lang="en-US" altLang="en-US"/>
          </a:p>
          <a:p>
            <a:r>
              <a:rPr lang="en-US" altLang="en-US"/>
              <a:t>Data Flow Diagram (DFD): A visual representation of how data moves through a system.</a:t>
            </a:r>
            <a:endParaRPr lang="en-US" altLang="en-US"/>
          </a:p>
          <a:p>
            <a:r>
              <a:rPr lang="en-US" altLang="en-US"/>
              <a:t>Entity-Relationship Diagram (ERD): A model showing relationships between system entities.</a:t>
            </a:r>
            <a:endParaRPr lang="en-US" altLang="en-US"/>
          </a:p>
          <a:p>
            <a:r>
              <a:rPr lang="en-US" altLang="en-US"/>
              <a:t>Use Case Diagram: A diagram showing interactions between users and a system.</a:t>
            </a:r>
            <a:endParaRPr lang="en-US" altLang="en-US"/>
          </a:p>
          <a:p>
            <a:r>
              <a:rPr lang="en-US" altLang="en-US"/>
              <a:t>Process Modeling: Mapping out system processes to improve efficiency.</a:t>
            </a:r>
            <a:endParaRPr lang="en-US" altLang="en-US"/>
          </a:p>
          <a:p>
            <a:r>
              <a:rPr lang="en-US" altLang="en-US"/>
              <a:t>Stakeholders: People involved in or affected by a system (e.g., users, managers, developers).</a:t>
            </a:r>
            <a:endParaRPr lang="en-US" altLang="en-US"/>
          </a:p>
          <a:p>
            <a:r>
              <a:rPr lang="en-US" altLang="en-US"/>
              <a:t>Prototyping: Creating an early version of a system for testing.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19315" y="3262630"/>
            <a:ext cx="3086100" cy="1476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Discussion Questions</a:t>
            </a:r>
            <a:endParaRPr lang="en-US" altLang="en-US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91005"/>
            <a:ext cx="5181600" cy="4486275"/>
          </a:xfrm>
        </p:spPr>
        <p:txBody>
          <a:bodyPr>
            <a:normAutofit lnSpcReduction="10000"/>
          </a:bodyPr>
          <a:p>
            <a:r>
              <a:rPr lang="en-US" altLang="en-US"/>
              <a:t>Why is system analysis important in software development?</a:t>
            </a:r>
            <a:endParaRPr lang="en-US" altLang="en-US"/>
          </a:p>
          <a:p>
            <a:r>
              <a:rPr lang="en-US" altLang="en-US"/>
              <a:t>How does system analysis help prevent project failures?</a:t>
            </a:r>
            <a:endParaRPr lang="en-US" altLang="en-US"/>
          </a:p>
          <a:p>
            <a:r>
              <a:rPr lang="en-US" altLang="en-US"/>
              <a:t>What are the most common mistakes in system analysis?</a:t>
            </a:r>
            <a:endParaRPr lang="en-US" altLang="en-US"/>
          </a:p>
          <a:p>
            <a:r>
              <a:rPr lang="en-US" altLang="en-US"/>
              <a:t>How does the SDLC approach improve system design?</a:t>
            </a:r>
            <a:endParaRPr lang="en-US" altLang="en-US"/>
          </a:p>
          <a:p>
            <a:r>
              <a:rPr lang="en-US" altLang="en-US"/>
              <a:t>What is the role of system analysts in IT projects?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57720" y="3286760"/>
            <a:ext cx="320992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</a:rPr>
              <a:t>Speaking Topics</a:t>
            </a:r>
            <a:endParaRPr lang="en-US" altLang="en-US" b="1">
              <a:ln w="15875"/>
              <a:gradFill>
                <a:gsLst>
                  <a:gs pos="0">
                    <a:schemeClr val="accent1">
                      <a:lumOff val="-19999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9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91640"/>
            <a:ext cx="5181600" cy="4485640"/>
          </a:xfrm>
        </p:spPr>
        <p:txBody>
          <a:bodyPr/>
          <a:p>
            <a:r>
              <a:rPr lang="en-US" altLang="en-US"/>
              <a:t>"The Role of System Analysis in Software Development"</a:t>
            </a:r>
            <a:endParaRPr lang="en-US" altLang="en-US"/>
          </a:p>
          <a:p>
            <a:r>
              <a:rPr lang="en-US" altLang="en-US"/>
              <a:t>"Why Requirement Gathering is Critical in IT Projects"</a:t>
            </a:r>
            <a:endParaRPr lang="en-US" altLang="en-US"/>
          </a:p>
          <a:p>
            <a:r>
              <a:rPr lang="en-US" altLang="en-US"/>
              <a:t>"The Impact of Poor System Analysis on Business Operations"</a:t>
            </a:r>
            <a:endParaRPr lang="en-US" altLang="en-US"/>
          </a:p>
          <a:p>
            <a:r>
              <a:rPr lang="en-US" altLang="en-US"/>
              <a:t>"Agile vs. Waterfall: Which SDLC Model is Better?"</a:t>
            </a:r>
            <a:endParaRPr lang="en-US" altLang="en-US"/>
          </a:p>
          <a:p>
            <a:r>
              <a:rPr lang="en-US" altLang="en-US"/>
              <a:t>"How Data Flow Diagrams Improve System Understanding"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081520" y="3319780"/>
            <a:ext cx="3362325" cy="1362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en-US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Advantages &amp; Disadvantages of System Analysis</a:t>
            </a:r>
            <a:r>
              <a:rPr lang="en-US" altLang="en-US"/>
              <a:t> </a:t>
            </a:r>
            <a:endParaRPr lang="en-US" altLang="en-US"/>
          </a:p>
        </p:txBody>
      </p:sp>
      <p:graphicFrame>
        <p:nvGraphicFramePr>
          <p:cNvPr id="4" name="Content Placeholder 3"/>
          <p:cNvGraphicFramePr/>
          <p:nvPr>
            <p:ph sz="half" idx="1"/>
            <p:custDataLst>
              <p:tags r:id="rId1"/>
            </p:custDataLst>
          </p:nvPr>
        </p:nvGraphicFramePr>
        <p:xfrm>
          <a:off x="838200" y="1825625"/>
          <a:ext cx="5181600" cy="4122420"/>
        </p:xfrm>
        <a:graphic>
          <a:graphicData uri="http://schemas.openxmlformats.org/drawingml/2006/table">
            <a:tbl>
              <a:tblPr/>
              <a:tblGrid>
                <a:gridCol w="2500630"/>
                <a:gridCol w="2680970"/>
              </a:tblGrid>
              <a:tr h="464820">
                <a:tc>
                  <a:txBody>
                    <a:bodyPr/>
                    <a:p>
                      <a:r>
                        <a:rPr sz="2000" b="1"/>
                        <a:t>Advantages</a:t>
                      </a:r>
                      <a:endParaRPr sz="2000" b="1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2000" b="1"/>
                        <a:t>Disadvantages</a:t>
                      </a:r>
                      <a:endParaRPr sz="2000" b="1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64820">
                <a:tc>
                  <a:txBody>
                    <a:bodyPr/>
                    <a:p>
                      <a:r>
                        <a:rPr sz="2000"/>
                        <a:t>Reduces development risks and errors</a:t>
                      </a:r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2000"/>
                        <a:t>Can be time-consuming and costly</a:t>
                      </a:r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64820">
                <a:tc>
                  <a:txBody>
                    <a:bodyPr/>
                    <a:p>
                      <a:r>
                        <a:rPr sz="2000"/>
                        <a:t>Improves system efficiency and performance</a:t>
                      </a:r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2000"/>
                        <a:t>Requires expertise in different IT fields</a:t>
                      </a:r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64820">
                <a:tc>
                  <a:txBody>
                    <a:bodyPr/>
                    <a:p>
                      <a:r>
                        <a:rPr sz="2000"/>
                        <a:t>Ensures clear project requirements</a:t>
                      </a:r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2000"/>
                        <a:t>Stakeholders may change requirements mid-project</a:t>
                      </a:r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64820">
                <a:tc>
                  <a:txBody>
                    <a:bodyPr/>
                    <a:p>
                      <a:r>
                        <a:rPr sz="2000"/>
                        <a:t>Helps in better resource management</a:t>
                      </a:r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2000"/>
                        <a:t>Complex systems may need multiple analysis methods</a:t>
                      </a:r>
                      <a:endParaRPr sz="2000"/>
                    </a:p>
                    <a:p>
                      <a:endParaRPr sz="2000"/>
                    </a:p>
                    <a:p>
                      <a:endParaRPr sz="20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Content Placeholder 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33615" y="3201035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</a:rPr>
              <a:t>Task: "Analyze a Simple System"</a:t>
            </a:r>
            <a:endParaRPr lang="en-US" altLang="en-US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Choose a common IT system (e.g., online bookstore, ATM, student portal).</a:t>
            </a:r>
            <a:endParaRPr lang="en-US" altLang="en-US"/>
          </a:p>
          <a:p>
            <a:r>
              <a:rPr lang="en-US" altLang="en-US"/>
              <a:t>Steps:</a:t>
            </a:r>
            <a:endParaRPr lang="en-US" altLang="en-US"/>
          </a:p>
          <a:p>
            <a:r>
              <a:rPr lang="en-US" altLang="en-US"/>
              <a:t>Identify the stakeholders.</a:t>
            </a:r>
            <a:endParaRPr lang="en-US" altLang="en-US"/>
          </a:p>
          <a:p>
            <a:r>
              <a:rPr lang="en-US" altLang="en-US"/>
              <a:t>Define functional and non-functional requirements.</a:t>
            </a:r>
            <a:endParaRPr lang="en-US" altLang="en-US"/>
          </a:p>
          <a:p>
            <a:r>
              <a:rPr lang="en-US" altLang="en-US"/>
              <a:t>Draw a simple Data Flow Diagram (DFD).</a:t>
            </a:r>
            <a:endParaRPr lang="en-US" altLang="en-US"/>
          </a:p>
          <a:p>
            <a:r>
              <a:rPr lang="en-US" altLang="en-US"/>
              <a:t>Present findings to the class.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38365" y="3253105"/>
            <a:ext cx="3048000" cy="14954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</a:rPr>
              <a:t>Conclusion </a:t>
            </a:r>
            <a:endParaRPr lang="en-US" altLang="en-US" b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Final Thought: "A well-analyzed system leads to better software and business efficiency."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605395" y="3014980"/>
            <a:ext cx="2314575" cy="19716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828*182"/>
  <p:tag name="TABLE_ENDDRAG_RECT" val="66*143*828*18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2421</Words>
  <Application>WPS Presentation</Application>
  <PresentationFormat>Widescreen</PresentationFormat>
  <Paragraphs>81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SYSTEM ANALYSIS </dc:title>
  <dc:creator/>
  <cp:lastModifiedBy>Mariia Lev</cp:lastModifiedBy>
  <cp:revision>1</cp:revision>
  <dcterms:created xsi:type="dcterms:W3CDTF">2025-02-17T12:31:07Z</dcterms:created>
  <dcterms:modified xsi:type="dcterms:W3CDTF">2025-02-17T12:31:07Z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1389AB9BA1C34781BE0D8CC4F1BE5804_11</vt:lpwstr>
  </property>
  <property fmtid="{D5CDD505-2E9C-101B-9397-08002B2CF9AE}" pid="3" name="KSOProductBuildVer">
    <vt:lpwstr>1033-12.2.0.19805</vt:lpwstr>
  </property>
</Properties>
</file>