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y="5143500" cx="9144000"/>
  <p:notesSz cx="6858000" cy="9144000"/>
  <p:embeddedFontLst>
    <p:embeddedFont>
      <p:font typeface="Amatic SC"/>
      <p:regular r:id="rId17"/>
      <p:bold r:id="rId18"/>
    </p:embeddedFont>
    <p:embeddedFont>
      <p:font typeface="Source Code Pro"/>
      <p:regular r:id="rId19"/>
      <p:bold r:id="rId20"/>
      <p:italic r:id="rId21"/>
      <p:boldItalic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03B2D0B-2315-4257-9371-5169CC7CA31D}">
  <a:tblStyle styleId="{203B2D0B-2315-4257-9371-5169CC7CA31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SourceCodePro-bold.fntdata"/><Relationship Id="rId11" Type="http://schemas.openxmlformats.org/officeDocument/2006/relationships/slide" Target="slides/slide5.xml"/><Relationship Id="rId22" Type="http://schemas.openxmlformats.org/officeDocument/2006/relationships/font" Target="fonts/SourceCodePro-boldItalic.fntdata"/><Relationship Id="rId10" Type="http://schemas.openxmlformats.org/officeDocument/2006/relationships/slide" Target="slides/slide4.xml"/><Relationship Id="rId21" Type="http://schemas.openxmlformats.org/officeDocument/2006/relationships/font" Target="fonts/SourceCodePro-italic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font" Target="fonts/AmaticSC-regular.fntdata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font" Target="fonts/SourceCodePro-regular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AmaticSC-bold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2309ed528d9_0_7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2309ed528d9_0_7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309ed528d9_0_6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309ed528d9_0_6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2309ed528d9_0_6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2309ed528d9_0_6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2309ed528d9_0_6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2309ed528d9_0_6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2309ed528d9_0_6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2309ed528d9_0_6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2309ed528d9_0_6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2309ed528d9_0_6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2309ed528d9_0_7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2309ed528d9_0_7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2309ed528d9_0_7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2309ed528d9_0_7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2309ed528d9_0_7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2309ed528d9_0_7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3429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/>
          <p:nvPr>
            <p:ph hasCustomPrompt="1" type="title"/>
          </p:nvPr>
        </p:nvSpPr>
        <p:spPr>
          <a:xfrm>
            <a:off x="311700" y="1240275"/>
            <a:ext cx="8520600" cy="198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/>
          <p:nvPr>
            <p:ph idx="1" type="body"/>
          </p:nvPr>
        </p:nvSpPr>
        <p:spPr>
          <a:xfrm>
            <a:off x="311700" y="33046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9pPr>
          </a:lstStyle>
          <a:p/>
        </p:txBody>
      </p:sp>
      <p:sp>
        <p:nvSpPr>
          <p:cNvPr id="49" name="Google Shape;4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2802750" y="802500"/>
            <a:ext cx="3538500" cy="35385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2" type="body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28" name="Google Shape;28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9pPr>
          </a:lstStyle>
          <a:p/>
        </p:txBody>
      </p:sp>
      <p:sp>
        <p:nvSpPr>
          <p:cNvPr id="31" name="Google Shape;31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4"/>
        </a:soli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Google Shape;35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8" name="Google Shape;38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9" name="Google Shape;39;p9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40" name="Google Shape;40;p9"/>
          <p:cNvSpPr txBox="1"/>
          <p:nvPr>
            <p:ph idx="1" type="subTitle"/>
          </p:nvPr>
        </p:nvSpPr>
        <p:spPr>
          <a:xfrm>
            <a:off x="265500" y="2845223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1" name="Google Shape;41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9pPr>
          </a:lstStyle>
          <a:p/>
        </p:txBody>
      </p:sp>
      <p:sp>
        <p:nvSpPr>
          <p:cNvPr id="42" name="Google Shape;42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matic SC"/>
              <a:buNone/>
              <a:defRPr b="1" sz="24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</a:lstStyle>
          <a:p/>
        </p:txBody>
      </p:sp>
      <p:sp>
        <p:nvSpPr>
          <p:cNvPr id="45" name="Google Shape;45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beach-day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Code Pro"/>
              <a:buChar char="●"/>
              <a:defRPr sz="18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/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4500">
                <a:solidFill>
                  <a:srgbClr val="000000"/>
                </a:solidFill>
              </a:rPr>
              <a:t>Заняття у форматі тренінгу як доповнення </a:t>
            </a:r>
            <a:endParaRPr sz="4500"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4500">
                <a:solidFill>
                  <a:srgbClr val="000000"/>
                </a:solidFill>
              </a:rPr>
              <a:t>до програми з вивчення ESP</a:t>
            </a:r>
            <a:endParaRPr sz="11400"/>
          </a:p>
        </p:txBody>
      </p:sp>
      <p:sp>
        <p:nvSpPr>
          <p:cNvPr id="57" name="Google Shape;57;p13"/>
          <p:cNvSpPr txBox="1"/>
          <p:nvPr>
            <p:ph idx="1" type="subTitle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300">
                <a:latin typeface="Amatic SC"/>
                <a:ea typeface="Amatic SC"/>
                <a:cs typeface="Amatic SC"/>
                <a:sym typeface="Amatic SC"/>
              </a:rPr>
              <a:t>Ганна Колосова, к.філол.н., доц. камгс №3 ФЛ, КПІ ім. Ігоря Сікорського</a:t>
            </a:r>
            <a:endParaRPr sz="2300">
              <a:latin typeface="Amatic SC"/>
              <a:ea typeface="Amatic SC"/>
              <a:cs typeface="Amatic SC"/>
              <a:sym typeface="Amatic SC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2"/>
          <p:cNvSpPr txBox="1"/>
          <p:nvPr>
            <p:ph type="title"/>
          </p:nvPr>
        </p:nvSpPr>
        <p:spPr>
          <a:xfrm>
            <a:off x="2802750" y="802500"/>
            <a:ext cx="3538500" cy="3538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Дякую за увагу!</a:t>
            </a:r>
            <a:endParaRPr/>
          </a:p>
        </p:txBody>
      </p:sp>
      <p:pic>
        <p:nvPicPr>
          <p:cNvPr id="118" name="Google Shape;11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02750" y="2981350"/>
            <a:ext cx="3538502" cy="19904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Про що піде мова у семінарі</a:t>
            </a:r>
            <a:endParaRPr/>
          </a:p>
        </p:txBody>
      </p:sp>
      <p:sp>
        <p:nvSpPr>
          <p:cNvPr id="63" name="Google Shape;63;p14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AutoNum type="arabicPeriod"/>
            </a:pPr>
            <a:r>
              <a:rPr lang="ru" sz="2000">
                <a:solidFill>
                  <a:schemeClr val="accent1"/>
                </a:solidFill>
              </a:rPr>
              <a:t>Чим відрізняється тренінг від традиційного заняття з ESP?</a:t>
            </a:r>
            <a:endParaRPr sz="2000">
              <a:solidFill>
                <a:schemeClr val="accent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AutoNum type="arabicPeriod"/>
            </a:pPr>
            <a:r>
              <a:rPr lang="ru" sz="2000">
                <a:solidFill>
                  <a:schemeClr val="accent1"/>
                </a:solidFill>
              </a:rPr>
              <a:t>Як підготувати тренінг?</a:t>
            </a:r>
            <a:endParaRPr sz="2000">
              <a:solidFill>
                <a:schemeClr val="accent1"/>
              </a:solidFill>
            </a:endParaRPr>
          </a:p>
          <a:p>
            <a:pPr indent="-355600" lvl="0" marL="457200" marR="4380213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AutoNum type="arabicPeriod"/>
            </a:pPr>
            <a:r>
              <a:rPr lang="ru" sz="2000">
                <a:solidFill>
                  <a:schemeClr val="accent1"/>
                </a:solidFill>
              </a:rPr>
              <a:t>Чи можна повністю замінити пари з ESP на тренінги?</a:t>
            </a:r>
            <a:endParaRPr sz="2000">
              <a:solidFill>
                <a:schemeClr val="accent1"/>
              </a:solidFill>
            </a:endParaRPr>
          </a:p>
        </p:txBody>
      </p:sp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1659147"/>
            <a:ext cx="4037399" cy="26535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Що таке тренінг?</a:t>
            </a:r>
            <a:endParaRPr/>
          </a:p>
        </p:txBody>
      </p:sp>
      <p:sp>
        <p:nvSpPr>
          <p:cNvPr id="70" name="Google Shape;70;p15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533400" lvl="0" marL="0" marR="60213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</a:rPr>
              <a:t>Однією з форм інтерактивного навчання є тренінг, який окрім розвитку умінь та навичок також спрямований на розвиток активної соціальної взаємодії. Від традиційного заняття тренінг відрізняється великою кількістю вправ на взаємодію, дискусію, різні форми ігор тощо, та поєднує в собі інтенсивність, групову роботу, значний акцент на практиці, творчості, інноваційності, тобто, все те, що важливо для розвитку soft skills у студентів. </a:t>
            </a:r>
            <a:endParaRPr sz="1400">
              <a:solidFill>
                <a:srgbClr val="000000"/>
              </a:solidFill>
            </a:endParaRPr>
          </a:p>
          <a:p>
            <a:pPr indent="533400" lvl="0" marL="0" marR="60213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39725" y="3172375"/>
            <a:ext cx="6172201" cy="1909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/>
          <p:nvPr>
            <p:ph type="title"/>
          </p:nvPr>
        </p:nvSpPr>
        <p:spPr>
          <a:xfrm>
            <a:off x="311700" y="126100"/>
            <a:ext cx="8520600" cy="44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2580"/>
              <a:t>Тренінг та традиційне заняття з ESP</a:t>
            </a:r>
            <a:endParaRPr sz="2580"/>
          </a:p>
        </p:txBody>
      </p:sp>
      <p:sp>
        <p:nvSpPr>
          <p:cNvPr id="77" name="Google Shape;77;p16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78" name="Google Shape;78;p16"/>
          <p:cNvGraphicFramePr/>
          <p:nvPr/>
        </p:nvGraphicFramePr>
        <p:xfrm>
          <a:off x="350038" y="6459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{203B2D0B-2315-4257-9371-5169CC7CA31D}</a:tableStyleId>
              </a:tblPr>
              <a:tblGrid>
                <a:gridCol w="1560525"/>
                <a:gridCol w="3220425"/>
                <a:gridCol w="3662975"/>
              </a:tblGrid>
              <a:tr h="397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1700" u="sng">
                          <a:solidFill>
                            <a:srgbClr val="0000FF"/>
                          </a:solidFill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Параметри</a:t>
                      </a:r>
                      <a:endParaRPr b="1" sz="1700" u="sng">
                        <a:solidFill>
                          <a:srgbClr val="0000FF"/>
                        </a:solidFill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1700" u="sng">
                          <a:solidFill>
                            <a:srgbClr val="0000FF"/>
                          </a:solidFill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Тренінг з ESP</a:t>
                      </a:r>
                      <a:endParaRPr b="1" sz="1700" u="sng">
                        <a:solidFill>
                          <a:srgbClr val="0000FF"/>
                        </a:solidFill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1700" u="sng">
                          <a:solidFill>
                            <a:srgbClr val="0000FF"/>
                          </a:solidFill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Заняття з ESP</a:t>
                      </a:r>
                      <a:endParaRPr b="1" sz="1700" u="sng">
                        <a:solidFill>
                          <a:srgbClr val="0000FF"/>
                        </a:solidFill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</a:tr>
              <a:tr h="5542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Час на підготовку</a:t>
                      </a:r>
                      <a:endParaRPr b="1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3-4 години</a:t>
                      </a:r>
                      <a:endParaRPr sz="13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1-2 години</a:t>
                      </a:r>
                      <a:endParaRPr sz="13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</a:tr>
              <a:tr h="11291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Об’єм матеріалу</a:t>
                      </a:r>
                      <a:endParaRPr b="1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Охоплює тему заняття з усіма видами діяльності та максимальною кількість додаткових вправ. Тема має бути розкрита за одне заняття.</a:t>
                      </a:r>
                      <a:endParaRPr sz="13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Охоплює тему заняття з усіма видами діяльності та можливістю продовжити тему на наступній парі.</a:t>
                      </a:r>
                      <a:endParaRPr sz="13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</a:tr>
              <a:tr h="329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Темп заняття</a:t>
                      </a:r>
                      <a:endParaRPr b="1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Прискорений</a:t>
                      </a:r>
                      <a:endParaRPr sz="13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Стандартний</a:t>
                      </a:r>
                      <a:endParaRPr sz="13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</a:tr>
              <a:tr h="7565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Ступінь залученості студентів</a:t>
                      </a:r>
                      <a:endParaRPr b="1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Кожен студент приймає участь у кожній вправі.</a:t>
                      </a:r>
                      <a:endParaRPr sz="13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Залежить від бажання студентів приймати активну участь у вправах.</a:t>
                      </a:r>
                      <a:endParaRPr sz="13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</a:tr>
              <a:tr h="4351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Отримані результати</a:t>
                      </a:r>
                      <a:endParaRPr b="1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Відсутність можливості продовжити тему на наступному занятті - мотивація до отримання максимального об’єму знань з теми.</a:t>
                      </a:r>
                      <a:endParaRPr sz="13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3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Можливість продовжити тему на наступному занятті, а тому, понижена мотивація отримати максимальну кількість знань та навичок за одне заняття.</a:t>
                      </a:r>
                      <a:endParaRPr sz="13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 txBox="1"/>
          <p:nvPr>
            <p:ph type="title"/>
          </p:nvPr>
        </p:nvSpPr>
        <p:spPr>
          <a:xfrm>
            <a:off x="311700" y="126100"/>
            <a:ext cx="8520600" cy="66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Тренінг до теми “Debates”</a:t>
            </a:r>
            <a:endParaRPr/>
          </a:p>
        </p:txBody>
      </p:sp>
      <p:sp>
        <p:nvSpPr>
          <p:cNvPr id="84" name="Google Shape;84;p17"/>
          <p:cNvSpPr txBox="1"/>
          <p:nvPr>
            <p:ph idx="1" type="body"/>
          </p:nvPr>
        </p:nvSpPr>
        <p:spPr>
          <a:xfrm>
            <a:off x="311700" y="789700"/>
            <a:ext cx="8520600" cy="377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40000"/>
          </a:bodyPr>
          <a:lstStyle/>
          <a:p>
            <a:pPr indent="104802" lvl="0" marL="89999" marR="240212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AutoNum type="arabicPeriod"/>
            </a:pPr>
            <a:r>
              <a:rPr lang="ru" sz="2960">
                <a:solidFill>
                  <a:srgbClr val="000000"/>
                </a:solidFill>
              </a:rPr>
              <a:t>Ознайомлення лексикою, яка використовується під час висловлення думок, незгоди, коментування точки зору тощо. Можливі вправи: </a:t>
            </a:r>
            <a:r>
              <a:rPr i="1" lang="ru" sz="2960">
                <a:solidFill>
                  <a:srgbClr val="000000"/>
                </a:solidFill>
              </a:rPr>
              <a:t>впишіть слова у відповідну групу (за відповідною темою); ознайомтеся з певним списком влучної лексики; поєднайте думку з аргументом та контраргументом тощо.</a:t>
            </a:r>
            <a:endParaRPr i="1" sz="2960">
              <a:solidFill>
                <a:srgbClr val="000000"/>
              </a:solidFill>
            </a:endParaRPr>
          </a:p>
          <a:p>
            <a:pPr indent="104802" lvl="0" marL="89999" marR="3390212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AutoNum type="arabicPeriod"/>
            </a:pPr>
            <a:r>
              <a:rPr lang="ru" sz="2960">
                <a:solidFill>
                  <a:srgbClr val="000000"/>
                </a:solidFill>
              </a:rPr>
              <a:t>Обговорення відмінності між тим, що вважається... Можливі вправи: </a:t>
            </a:r>
            <a:r>
              <a:rPr i="1" lang="ru" sz="2960">
                <a:solidFill>
                  <a:srgbClr val="000000"/>
                </a:solidFill>
              </a:rPr>
              <a:t>прогляньте відео та скажіть чи згодні ви з твердженням; прогляньте відео та занотуйте відмінності в твердженнях мовців А та В; прогляньте відео та дайте відповіді на такі запитання; прочитайте твердження та аргументуйте чи згодні ви з ним чи ні; прочитайте твердження та дайте відповіді на такі запитання.</a:t>
            </a:r>
            <a:endParaRPr i="1" sz="2960">
              <a:solidFill>
                <a:srgbClr val="000000"/>
              </a:solidFill>
            </a:endParaRPr>
          </a:p>
          <a:p>
            <a:pPr indent="179999" lvl="0" marL="89999" marR="240212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45720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5" name="Google Shape;8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23750" y="1885975"/>
            <a:ext cx="3571875" cy="2009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8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Тренінг до теми “Debates”</a:t>
            </a:r>
            <a:endParaRPr/>
          </a:p>
        </p:txBody>
      </p:sp>
      <p:sp>
        <p:nvSpPr>
          <p:cNvPr id="91" name="Google Shape;91;p18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26670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</a:rPr>
              <a:t>3. Згідно з висловленими думками, студенти розділяються на дві групи. Перша група підтримує..., друга група не підтримує... . Можливо використати коротку додаткову вправу на опитування для більш чіткого розділення на групи.</a:t>
            </a:r>
            <a:endParaRPr sz="1400">
              <a:solidFill>
                <a:srgbClr val="000000"/>
              </a:solidFill>
            </a:endParaRPr>
          </a:p>
          <a:p>
            <a:pPr indent="266700" lvl="0" marL="0" marR="3300213" rtl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ru" sz="1400">
                <a:solidFill>
                  <a:srgbClr val="000000"/>
                </a:solidFill>
              </a:rPr>
              <a:t>4. Розгляд роздаткового матеріалу з ідеями </a:t>
            </a:r>
            <a:r>
              <a:rPr i="1" lang="ru" sz="1400">
                <a:solidFill>
                  <a:srgbClr val="000000"/>
                </a:solidFill>
              </a:rPr>
              <a:t>«за»</a:t>
            </a:r>
            <a:r>
              <a:rPr lang="ru" sz="1400">
                <a:solidFill>
                  <a:srgbClr val="000000"/>
                </a:solidFill>
              </a:rPr>
              <a:t> і </a:t>
            </a:r>
            <a:r>
              <a:rPr i="1" lang="ru" sz="1400">
                <a:solidFill>
                  <a:srgbClr val="000000"/>
                </a:solidFill>
              </a:rPr>
              <a:t>«проти»</a:t>
            </a:r>
            <a:r>
              <a:rPr lang="ru" sz="1400">
                <a:solidFill>
                  <a:srgbClr val="000000"/>
                </a:solidFill>
              </a:rPr>
              <a:t>. Студенти висловлюють аргументи, використовуючи ідеї на роздаткових матеріалах як базис для подальшого обговорення. Можливі вправи: </a:t>
            </a:r>
            <a:r>
              <a:rPr i="1" lang="ru" sz="1400">
                <a:solidFill>
                  <a:srgbClr val="000000"/>
                </a:solidFill>
              </a:rPr>
              <a:t>потрібно свідомо вибрати одну ідею для кожного члена групи «за» та групи «проти» і на ній базувати свої аргументи; зробити «сліпий» вибір ідеї для кожного; вибрати одну ідею на кожну групу тощо. </a:t>
            </a:r>
            <a:r>
              <a:rPr lang="ru" sz="1400">
                <a:solidFill>
                  <a:srgbClr val="000000"/>
                </a:solidFill>
              </a:rPr>
              <a:t>Роздатковий матеріал можливо замінити на аудіо чи відео матеріал з ідеями.</a:t>
            </a:r>
            <a:endParaRPr/>
          </a:p>
        </p:txBody>
      </p:sp>
      <p:pic>
        <p:nvPicPr>
          <p:cNvPr id="92" name="Google Shape;9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84550" y="2194575"/>
            <a:ext cx="3456225" cy="2156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9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Тренінг до теми “Debates”</a:t>
            </a:r>
            <a:endParaRPr/>
          </a:p>
        </p:txBody>
      </p:sp>
      <p:sp>
        <p:nvSpPr>
          <p:cNvPr id="98" name="Google Shape;98;p19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269999" lvl="0" marL="0" marR="2490213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</a:rPr>
              <a:t>5. Після продумування студентами аргументів, починаються дебати. Кожна команда має 5 хвилин на презентацію своїх основних ідей. Варіанти форми вправи: </a:t>
            </a:r>
            <a:r>
              <a:rPr i="1" lang="ru" sz="1400">
                <a:solidFill>
                  <a:srgbClr val="000000"/>
                </a:solidFill>
              </a:rPr>
              <a:t>групове висловлення ідей по-черзі; висловлення ідей обраним представником або представниками групи.</a:t>
            </a:r>
            <a:endParaRPr i="1" sz="1400">
              <a:solidFill>
                <a:srgbClr val="000000"/>
              </a:solidFill>
            </a:endParaRPr>
          </a:p>
          <a:p>
            <a:pPr indent="269999" lvl="0" marL="0" marR="2490213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</a:rPr>
              <a:t>6. Студенти занотовують думки суперників та після цього спростовують їх. NB! </a:t>
            </a:r>
            <a:r>
              <a:rPr i="1" lang="ru" sz="1400">
                <a:solidFill>
                  <a:srgbClr val="000000"/>
                </a:solidFill>
              </a:rPr>
              <a:t>Нотувати мають всі члени опозиційної групи і кожен має коротко висловити свою думку з приводу того, з чим він не згоден чи згоден.</a:t>
            </a:r>
            <a:endParaRPr i="1" sz="1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99" name="Google Shape;9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34526" y="1287825"/>
            <a:ext cx="2497776" cy="2997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0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Тренінг до теми “Debates”</a:t>
            </a:r>
            <a:endParaRPr/>
          </a:p>
        </p:txBody>
      </p:sp>
      <p:sp>
        <p:nvSpPr>
          <p:cNvPr id="105" name="Google Shape;105;p20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spcFirstLastPara="1" rIns="3664100" wrap="square" tIns="91425">
            <a:normAutofit fontScale="92500"/>
          </a:bodyPr>
          <a:lstStyle/>
          <a:p>
            <a:pPr indent="266700" lvl="0" marL="0" marR="60213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</a:rPr>
              <a:t>7. Обговорення помилок, що виникли у студентів під час дебатів.</a:t>
            </a:r>
            <a:endParaRPr sz="1400">
              <a:solidFill>
                <a:srgbClr val="000000"/>
              </a:solidFill>
            </a:endParaRPr>
          </a:p>
          <a:p>
            <a:pPr indent="266700" lvl="0" marL="0" marR="60213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</a:rPr>
              <a:t>8. Перегляд відео із вдалими та невдалими дебатами. Варіанти: </a:t>
            </a:r>
            <a:r>
              <a:rPr i="1" lang="ru" sz="1400">
                <a:solidFill>
                  <a:srgbClr val="000000"/>
                </a:solidFill>
              </a:rPr>
              <a:t>перегляньте кумедне відео про невдалі дебати (використовується для розрядження напруженої атмосфери після запеклих суперечок); скажіть, чому ви вважаєте такі дебати невдалими – що було не так; перегляньте відео із дебатами та скажіть, що, на вашу думку, було вдалим, а що ні під час дискусії тощо.</a:t>
            </a:r>
            <a:endParaRPr i="1" sz="1400">
              <a:solidFill>
                <a:srgbClr val="000000"/>
              </a:solidFill>
            </a:endParaRPr>
          </a:p>
          <a:p>
            <a:pPr indent="266700" lvl="0" marL="0" marR="60213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 sz="1400">
                <a:solidFill>
                  <a:srgbClr val="000000"/>
                </a:solidFill>
              </a:rPr>
              <a:t>9. Підведення підсумків та запрошення на наступний тренінг.</a:t>
            </a:r>
            <a:endParaRPr/>
          </a:p>
        </p:txBody>
      </p:sp>
      <p:pic>
        <p:nvPicPr>
          <p:cNvPr id="106" name="Google Shape;10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70300" y="1397950"/>
            <a:ext cx="3927475" cy="2533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1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Висновки</a:t>
            </a:r>
            <a:endParaRPr/>
          </a:p>
        </p:txBody>
      </p:sp>
      <p:sp>
        <p:nvSpPr>
          <p:cNvPr id="112" name="Google Shape;112;p21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45720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</a:rPr>
              <a:t>Через те, що тренінг насичено великою кількістю завдань зі зміною видів діяльності, залученістю кожного студента до групової роботи, вимогою бути постійно сконцентрованим, такий вид занять є емоційно та фізично непростим для викладача. Тому, на нашу думку, тренінги не можуть повністю замінити стандартні заняття з ESP. Проте, тренінги можуть стати ефективним доповненням до програми з вивчення іноземної мови у вищих навчальних закладах. Якщо, наприклад, заняття з ESP проводиться раз на тиждень у студентів бакалаврів, то тренінгом можливо </a:t>
            </a:r>
            <a:r>
              <a:rPr lang="ru" sz="1400">
                <a:solidFill>
                  <a:srgbClr val="000000"/>
                </a:solidFill>
              </a:rPr>
              <a:t>замінити</a:t>
            </a:r>
            <a:r>
              <a:rPr lang="ru" sz="1400">
                <a:solidFill>
                  <a:srgbClr val="000000"/>
                </a:solidFill>
              </a:rPr>
              <a:t> кожне восьме заняття, а отже проводити такий інтенсив раз на два місяці. Цей вид заняття стимулюватиме студентів до більшої концентрації на темі, дозволить посилено практикувати групові види діяльності, а це в свою чергу допоможе у розвитку soft skills у майбутніх спеціалістів.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Beach Day">
  <a:themeElements>
    <a:clrScheme name="Beach Day">
      <a:dk1>
        <a:srgbClr val="00FDC8"/>
      </a:dk1>
      <a:lt1>
        <a:srgbClr val="FFFFFF"/>
      </a:lt1>
      <a:dk2>
        <a:srgbClr val="666666"/>
      </a:dk2>
      <a:lt2>
        <a:srgbClr val="EEEEEE"/>
      </a:lt2>
      <a:accent1>
        <a:srgbClr val="212121"/>
      </a:accent1>
      <a:accent2>
        <a:srgbClr val="455A64"/>
      </a:accent2>
      <a:accent3>
        <a:srgbClr val="78909C"/>
      </a:accent3>
      <a:accent4>
        <a:srgbClr val="7C7CE0"/>
      </a:accent4>
      <a:accent5>
        <a:srgbClr val="DB4437"/>
      </a:accent5>
      <a:accent6>
        <a:srgbClr val="F6CD4C"/>
      </a:accent6>
      <a:hlink>
        <a:srgbClr val="DB4437"/>
      </a:hlink>
      <a:folHlink>
        <a:srgbClr val="DB443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