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02"/>
  </p:notesMasterIdLst>
  <p:handoutMasterIdLst>
    <p:handoutMasterId r:id="rId103"/>
  </p:handoutMasterIdLst>
  <p:sldIdLst>
    <p:sldId id="261" r:id="rId2"/>
    <p:sldId id="633" r:id="rId3"/>
    <p:sldId id="482" r:id="rId4"/>
    <p:sldId id="615" r:id="rId5"/>
    <p:sldId id="616" r:id="rId6"/>
    <p:sldId id="617" r:id="rId7"/>
    <p:sldId id="618" r:id="rId8"/>
    <p:sldId id="619" r:id="rId9"/>
    <p:sldId id="620" r:id="rId10"/>
    <p:sldId id="621" r:id="rId11"/>
    <p:sldId id="622" r:id="rId12"/>
    <p:sldId id="623" r:id="rId13"/>
    <p:sldId id="624" r:id="rId14"/>
    <p:sldId id="625" r:id="rId15"/>
    <p:sldId id="626" r:id="rId16"/>
    <p:sldId id="627" r:id="rId17"/>
    <p:sldId id="628" r:id="rId18"/>
    <p:sldId id="629" r:id="rId19"/>
    <p:sldId id="630" r:id="rId20"/>
    <p:sldId id="631" r:id="rId21"/>
    <p:sldId id="632" r:id="rId22"/>
    <p:sldId id="534" r:id="rId23"/>
    <p:sldId id="636" r:id="rId24"/>
    <p:sldId id="638" r:id="rId25"/>
    <p:sldId id="634" r:id="rId26"/>
    <p:sldId id="635" r:id="rId27"/>
    <p:sldId id="569" r:id="rId28"/>
    <p:sldId id="655" r:id="rId29"/>
    <p:sldId id="677" r:id="rId30"/>
    <p:sldId id="680" r:id="rId31"/>
    <p:sldId id="658" r:id="rId32"/>
    <p:sldId id="673" r:id="rId33"/>
    <p:sldId id="728" r:id="rId34"/>
    <p:sldId id="729" r:id="rId35"/>
    <p:sldId id="659" r:id="rId36"/>
    <p:sldId id="672" r:id="rId37"/>
    <p:sldId id="663" r:id="rId38"/>
    <p:sldId id="664" r:id="rId39"/>
    <p:sldId id="665" r:id="rId40"/>
    <p:sldId id="666" r:id="rId41"/>
    <p:sldId id="667" r:id="rId42"/>
    <p:sldId id="668" r:id="rId43"/>
    <p:sldId id="669" r:id="rId44"/>
    <p:sldId id="670" r:id="rId45"/>
    <p:sldId id="568" r:id="rId46"/>
    <p:sldId id="656" r:id="rId47"/>
    <p:sldId id="676" r:id="rId48"/>
    <p:sldId id="657" r:id="rId49"/>
    <p:sldId id="533" r:id="rId50"/>
    <p:sldId id="678" r:id="rId51"/>
    <p:sldId id="679" r:id="rId52"/>
    <p:sldId id="653" r:id="rId53"/>
    <p:sldId id="577" r:id="rId54"/>
    <p:sldId id="681" r:id="rId55"/>
    <p:sldId id="579" r:id="rId56"/>
    <p:sldId id="682" r:id="rId57"/>
    <p:sldId id="706" r:id="rId58"/>
    <p:sldId id="708" r:id="rId59"/>
    <p:sldId id="707" r:id="rId60"/>
    <p:sldId id="709" r:id="rId61"/>
    <p:sldId id="711" r:id="rId62"/>
    <p:sldId id="712" r:id="rId63"/>
    <p:sldId id="713" r:id="rId64"/>
    <p:sldId id="721" r:id="rId65"/>
    <p:sldId id="714" r:id="rId66"/>
    <p:sldId id="715" r:id="rId67"/>
    <p:sldId id="722" r:id="rId68"/>
    <p:sldId id="716" r:id="rId69"/>
    <p:sldId id="723" r:id="rId70"/>
    <p:sldId id="654" r:id="rId71"/>
    <p:sldId id="578" r:id="rId72"/>
    <p:sldId id="683" r:id="rId73"/>
    <p:sldId id="684" r:id="rId74"/>
    <p:sldId id="685" r:id="rId75"/>
    <p:sldId id="699" r:id="rId76"/>
    <p:sldId id="686" r:id="rId77"/>
    <p:sldId id="687" r:id="rId78"/>
    <p:sldId id="693" r:id="rId79"/>
    <p:sldId id="694" r:id="rId80"/>
    <p:sldId id="688" r:id="rId81"/>
    <p:sldId id="689" r:id="rId82"/>
    <p:sldId id="690" r:id="rId83"/>
    <p:sldId id="691" r:id="rId84"/>
    <p:sldId id="692" r:id="rId85"/>
    <p:sldId id="701" r:id="rId86"/>
    <p:sldId id="695" r:id="rId87"/>
    <p:sldId id="696" r:id="rId88"/>
    <p:sldId id="703" r:id="rId89"/>
    <p:sldId id="697" r:id="rId90"/>
    <p:sldId id="702" r:id="rId91"/>
    <p:sldId id="705" r:id="rId92"/>
    <p:sldId id="698" r:id="rId93"/>
    <p:sldId id="704" r:id="rId94"/>
    <p:sldId id="700" r:id="rId95"/>
    <p:sldId id="580" r:id="rId96"/>
    <p:sldId id="652" r:id="rId97"/>
    <p:sldId id="725" r:id="rId98"/>
    <p:sldId id="726" r:id="rId99"/>
    <p:sldId id="727" r:id="rId100"/>
    <p:sldId id="393" r:id="rId10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CC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271" autoAdjust="0"/>
  </p:normalViewPr>
  <p:slideViewPr>
    <p:cSldViewPr>
      <p:cViewPr varScale="1">
        <p:scale>
          <a:sx n="77" d="100"/>
          <a:sy n="77" d="100"/>
        </p:scale>
        <p:origin x="-16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fld id="{8EBBAF20-7CF1-46E0-99AD-CF865F13ECA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559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67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fld id="{4FCC9A1E-5E8B-4417-9B2C-571D040D652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225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4F9775-2994-4124-9367-199FFC0C8DFF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uk-U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uk-UA" smtClean="0"/>
              <a:t>Амортизація </a:t>
            </a:r>
            <a:r>
              <a:rPr lang="uk-UA" b="1" smtClean="0"/>
              <a:t>Періодичне балансування дерев</a:t>
            </a:r>
            <a:endParaRPr lang="uk-UA" smtClean="0"/>
          </a:p>
          <a:p>
            <a:r>
              <a:rPr lang="uk-UA" smtClean="0"/>
              <a:t>Рандомізація </a:t>
            </a:r>
            <a:r>
              <a:rPr lang="uk-UA" b="1" smtClean="0"/>
              <a:t>Розширені BST-дерева</a:t>
            </a:r>
            <a:r>
              <a:rPr lang="uk-UA" smtClean="0"/>
              <a:t>, </a:t>
            </a:r>
            <a:r>
              <a:rPr lang="uk-UA" b="1" smtClean="0"/>
              <a:t>Вставка в корінь в деревах бінарного пошуку</a:t>
            </a:r>
            <a:endParaRPr lang="uk-UA" smtClean="0"/>
          </a:p>
          <a:p>
            <a:r>
              <a:rPr lang="uk-UA" smtClean="0"/>
              <a:t>Оптимізація </a:t>
            </a:r>
            <a:r>
              <a:rPr lang="uk-UA" b="1" smtClean="0"/>
              <a:t>Висхідні 2-3-4-дерева та червоно-чорні дерева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uk-UA" smtClean="0"/>
              <a:t>Відмінність між продуктивністю в усередненому випадку для </a:t>
            </a:r>
            <a:r>
              <a:rPr lang="ru-RU" smtClean="0"/>
              <a:t>рандомі</a:t>
            </a:r>
            <a:r>
              <a:rPr lang="uk-UA" smtClean="0"/>
              <a:t>зованих і стандартних BST-дерев дуже невелика, але має велике значення. Усереднені витрати в обох випадках однакові (хоча для </a:t>
            </a:r>
            <a:r>
              <a:rPr lang="ru-RU" smtClean="0"/>
              <a:t>рандомізованих</a:t>
            </a:r>
            <a:r>
              <a:rPr lang="uk-UA" smtClean="0"/>
              <a:t> дерев коефіцієнт пропорційності дещо вище), проте для випадку стандартних дерев результат залежить від допущення про уявлення елементів до вставки в випадковому порядку їх ключів (їх вставка у будь-якому порядку рівноімовірна). Це допущення не справедливе в багатьох практичних додатках, і, отже рандомізований алгоритм примітний тим, що дозволяє позбавитися від такого допущення і натомість виходити із законів розподілу вірогідності в генераторі випадкових чисел. При вставці елементів в порядку проходження їх ключів, в зворотному порядку або будь-якому іншому порядку, BST-дерево все одно буде </a:t>
            </a:r>
            <a:r>
              <a:rPr lang="ru-RU" smtClean="0"/>
              <a:t>рандомізо</a:t>
            </a:r>
            <a:r>
              <a:rPr lang="uk-UA" smtClean="0"/>
              <a:t>ваним. 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uk-UA" smtClean="0"/>
              <a:t>Зручно, коли більшість слів починаються з однієї і тієї ж послідовності літер або, іншими словами, коли кількість різних префіксів значно менше загальної довжини всіх слів множини. </a:t>
            </a:r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5" name="Freeform 1027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/>
            </a:p>
          </p:txBody>
        </p:sp>
        <p:sp>
          <p:nvSpPr>
            <p:cNvPr id="6" name="Arc 1028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T0" fmla="*/ 13 w 43200"/>
                <a:gd name="T1" fmla="*/ 2 h 43200"/>
                <a:gd name="T2" fmla="*/ 7 w 43200"/>
                <a:gd name="T3" fmla="*/ 0 h 43200"/>
                <a:gd name="T4" fmla="*/ 6 w 43200"/>
                <a:gd name="T5" fmla="*/ 2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lnTo>
                    <a:pt x="432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Times New Roman" pitchFamily="18" charset="0"/>
              </a:endParaRPr>
            </a:p>
          </p:txBody>
        </p:sp>
      </p:grpSp>
      <p:sp>
        <p:nvSpPr>
          <p:cNvPr id="20485" name="Rectangle 1029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86" name="Rectangle 10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103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32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3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>
              <a:defRPr/>
            </a:pPr>
            <a:fld id="{40058B65-21F1-4272-9301-AA01BD248E95}" type="slidenum">
              <a:rPr lang="ru-RU"/>
              <a:pPr lvl="1"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A82AF7D-0191-49E9-8E91-6C79A8D3D893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8A601F4A-C715-4F34-8683-22D787871179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68E43FDD-6D5D-4918-B1F4-82F2DD0EAA60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51C60B9-AD02-44CB-A904-C34C9F73578C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811569D-C588-4580-956F-B8830575DCC4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95832C3-6AAB-43E4-8D5D-70368CA7897D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D8B2FEB-4E9C-4917-BAE2-323468FFCC5F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52270D0-99E4-4F72-A766-8858887CC169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7453A75-FA4A-432E-A0BD-5CC51922B043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3E143DEA-A3EF-477C-8178-3D6F1290FD4A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9022790-E247-4F29-8A73-338C10B4053D}" type="slidenum">
              <a:rPr lang="ru-RU"/>
              <a:pPr lvl="1">
                <a:defRPr/>
              </a:pPr>
              <a:t>‹№›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50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19459" name="Freeform 2051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sz="2400"/>
            </a:p>
          </p:txBody>
        </p:sp>
        <p:sp>
          <p:nvSpPr>
            <p:cNvPr id="1033" name="Arc 2052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T0" fmla="*/ 38 w 43200"/>
                <a:gd name="T1" fmla="*/ 7 h 43200"/>
                <a:gd name="T2" fmla="*/ 19 w 43200"/>
                <a:gd name="T3" fmla="*/ 0 h 43200"/>
                <a:gd name="T4" fmla="*/ 19 w 43200"/>
                <a:gd name="T5" fmla="*/ 7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lnTo>
                    <a:pt x="432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Times New Roman" pitchFamily="18" charset="0"/>
              </a:endParaRPr>
            </a:p>
          </p:txBody>
        </p:sp>
      </p:grpSp>
      <p:sp>
        <p:nvSpPr>
          <p:cNvPr id="19461" name="Rectangle 2053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205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3" name="Rectangle 205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4" name="Rectangle 205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5" name="Rectangle 205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kumimoji="0" sz="1400">
                <a:latin typeface="+mj-lt"/>
              </a:defRPr>
            </a:lvl2pPr>
          </a:lstStyle>
          <a:p>
            <a:pPr lvl="1">
              <a:defRPr/>
            </a:pPr>
            <a:fld id="{DDC8D0EF-9B18-4C97-82BD-59B9794239FA}" type="slidenum">
              <a:rPr lang="ru-RU"/>
              <a:pPr lvl="1"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  <p:sldLayoutId id="214748420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1752600"/>
            <a:ext cx="8229600" cy="2247900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rgbClr val="0000CC"/>
                </a:solidFill>
              </a:rPr>
              <a:t>Розділ</a:t>
            </a:r>
            <a:r>
              <a:rPr lang="ru-RU" dirty="0" smtClean="0">
                <a:solidFill>
                  <a:srgbClr val="0000CC"/>
                </a:solidFill>
              </a:rPr>
              <a:t> 4</a:t>
            </a:r>
            <a:r>
              <a:rPr lang="uk-UA" dirty="0" smtClean="0">
                <a:solidFill>
                  <a:srgbClr val="0000CC"/>
                </a:solidFill>
              </a:rPr>
              <a:t>. </a:t>
            </a:r>
            <a:br>
              <a:rPr lang="uk-UA" dirty="0" smtClean="0">
                <a:solidFill>
                  <a:srgbClr val="0000CC"/>
                </a:solidFill>
              </a:rPr>
            </a:br>
            <a:r>
              <a:rPr lang="ru-RU" dirty="0" smtClean="0">
                <a:solidFill>
                  <a:srgbClr val="0000CC"/>
                </a:solidFill>
              </a:rPr>
              <a:t>АТД 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uk-UA" dirty="0" smtClean="0">
                <a:solidFill>
                  <a:srgbClr val="0000CC"/>
                </a:solidFill>
              </a:rPr>
              <a:t>засновані на множинах.</a:t>
            </a:r>
            <a:br>
              <a:rPr lang="uk-UA" dirty="0" smtClean="0">
                <a:solidFill>
                  <a:srgbClr val="0000CC"/>
                </a:solidFill>
              </a:rPr>
            </a:br>
            <a:r>
              <a:rPr lang="uk-UA" dirty="0" smtClean="0">
                <a:solidFill>
                  <a:srgbClr val="0000CC"/>
                </a:solidFill>
              </a:rPr>
              <a:t>Дерева пошуку</a:t>
            </a:r>
            <a:endParaRPr lang="uk-UA" dirty="0" smtClean="0">
              <a:effectLst/>
            </a:endParaRPr>
          </a:p>
        </p:txBody>
      </p:sp>
      <p:sp>
        <p:nvSpPr>
          <p:cNvPr id="14339" name="Стрелка вниз 2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800" u="sng" smtClean="0"/>
              <a:t>Приклад.</a:t>
            </a:r>
            <a:r>
              <a:rPr lang="uk-UA" sz="2800" smtClean="0"/>
              <a:t> Включення вузла в бінарне дерево пошуку.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Включення вузла в дерево має здійснюватися так, щоб не порушувалася властивість упорядкованості ключів. Це правило буде дотримане, якщо застосувати розглянутий раніше алгоритм знаходження ключового значення у бінарному дереві пошуку, а включення нового елемента здійснювати тоді, коли пошук завершився безуспішно.</a:t>
            </a:r>
            <a:r>
              <a:rPr lang="ru-RU" sz="2800" smtClean="0"/>
              <a:t>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ru-RU" sz="2800" smtClean="0"/>
              <a:t>	</a:t>
            </a:r>
            <a:endParaRPr lang="uk-UA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kumimoji="1" lang="uk-UA" sz="2800" smtClean="0"/>
              <a:t>	</a:t>
            </a:r>
            <a:r>
              <a:rPr kumimoji="1" lang="uk-UA" sz="2800" b="1" smtClean="0"/>
              <a:t>Домашнє завдання</a:t>
            </a:r>
          </a:p>
          <a:p>
            <a:pPr>
              <a:buFont typeface="Wingdings" pitchFamily="2" charset="2"/>
              <a:buNone/>
            </a:pPr>
            <a:endParaRPr kumimoji="1" lang="uk-UA" sz="2800" b="1" smtClean="0"/>
          </a:p>
          <a:p>
            <a:pPr marL="342900" lvl="1" indent="-342900">
              <a:lnSpc>
                <a:spcPct val="90000"/>
              </a:lnSpc>
              <a:buClr>
                <a:schemeClr val="tx2"/>
              </a:buClr>
              <a:buSzPct val="75000"/>
              <a:buFontTx/>
              <a:buNone/>
            </a:pPr>
            <a:r>
              <a:rPr kumimoji="1" lang="uk-UA" smtClean="0"/>
              <a:t>	Підготуватися до виконання практичної роботи  №</a:t>
            </a:r>
            <a:r>
              <a:rPr kumimoji="1" lang="en-US" smtClean="0"/>
              <a:t>5</a:t>
            </a:r>
            <a:r>
              <a:rPr kumimoji="1" lang="uk-UA" smtClean="0"/>
              <a:t>.</a:t>
            </a:r>
            <a:endParaRPr kumimoji="1" lang="en-US" smtClean="0"/>
          </a:p>
          <a:p>
            <a:pPr>
              <a:buFont typeface="Wingdings" pitchFamily="2" charset="2"/>
              <a:buNone/>
            </a:pPr>
            <a:endParaRPr kumimoji="1" lang="en-US" sz="2800" smtClean="0"/>
          </a:p>
          <a:p>
            <a:pPr>
              <a:buFont typeface="Wingdings" pitchFamily="2" charset="2"/>
              <a:buNone/>
            </a:pPr>
            <a:r>
              <a:rPr kumimoji="1" lang="en-US" sz="2800" smtClean="0"/>
              <a:t>	</a:t>
            </a:r>
            <a:r>
              <a:rPr kumimoji="1" lang="uk-UA" sz="2800" smtClean="0"/>
              <a:t>Підготуватися до контрольної роботи (типові питання можна подивитися в завданнях до практичних робіт №</a:t>
            </a:r>
            <a:r>
              <a:rPr kumimoji="1" lang="en-US" sz="2800" smtClean="0"/>
              <a:t>4,5</a:t>
            </a:r>
            <a:r>
              <a:rPr kumimoji="1" lang="uk-UA" sz="280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1847850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400" smtClean="0"/>
              <a:t>У програмі, що реалізує пошук із включенням, компоненти бінарного дерева містять два інформаційні поля: поле рядкового типу для збереження слова та цілочислове поле для збереження кількості повторень слова. </a:t>
            </a:r>
            <a:endParaRPr lang="uk-UA" sz="2800" smtClean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908175" y="2781300"/>
            <a:ext cx="5472113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b="40726"/>
          <a:stretch>
            <a:fillRect/>
          </a:stretch>
        </p:blipFill>
        <p:spPr bwMode="auto">
          <a:xfrm>
            <a:off x="1908175" y="260350"/>
            <a:ext cx="4664075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60295"/>
          <a:stretch>
            <a:fillRect/>
          </a:stretch>
        </p:blipFill>
        <p:spPr bwMode="auto">
          <a:xfrm>
            <a:off x="539750" y="1196975"/>
            <a:ext cx="4895850" cy="397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 l="6657" r="4552" b="7253"/>
          <a:stretch>
            <a:fillRect/>
          </a:stretch>
        </p:blipFill>
        <p:spPr bwMode="auto">
          <a:xfrm>
            <a:off x="5795963" y="908050"/>
            <a:ext cx="287972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ru-RU" sz="2800" b="1" smtClean="0"/>
              <a:t>Видалення вузлів бінарного дерева</a:t>
            </a:r>
          </a:p>
          <a:p>
            <a:pPr marL="609600" indent="-609600">
              <a:buFont typeface="Wingdings" pitchFamily="2" charset="2"/>
              <a:buNone/>
            </a:pPr>
            <a:endParaRPr lang="ru-RU" sz="1400" b="1" smtClean="0"/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Можливі три випадки видалення вузла бінарного дерева пошуку : </a:t>
            </a:r>
          </a:p>
          <a:p>
            <a:pPr lvl="1">
              <a:lnSpc>
                <a:spcPct val="90000"/>
              </a:lnSpc>
            </a:pPr>
            <a:r>
              <a:rPr lang="uk-UA" smtClean="0"/>
              <a:t>вузол, що видаляється, є листком дерева; </a:t>
            </a:r>
          </a:p>
          <a:p>
            <a:pPr lvl="1">
              <a:lnSpc>
                <a:spcPct val="90000"/>
              </a:lnSpc>
            </a:pPr>
            <a:r>
              <a:rPr lang="uk-UA" smtClean="0"/>
              <a:t>вузол, що видаляється, має одного нащадка; </a:t>
            </a:r>
          </a:p>
          <a:p>
            <a:pPr lvl="1">
              <a:lnSpc>
                <a:spcPct val="90000"/>
              </a:lnSpc>
            </a:pPr>
            <a:r>
              <a:rPr lang="uk-UA" smtClean="0"/>
              <a:t>вузол, що видаляється, має двох нащадків.</a:t>
            </a:r>
          </a:p>
          <a:p>
            <a:pPr marL="609600" indent="-609600">
              <a:buFont typeface="Wingdings" pitchFamily="2" charset="2"/>
              <a:buNone/>
            </a:pPr>
            <a:endParaRPr lang="uk-UA" sz="1600" smtClean="0"/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Задача розв'язується найпростішим способом тоді, коли вузол, що видаляється, є листком дерева. У такому разі слід звільнити ділянку динамічної пам'яті, яку цей вузол займав, та присвоїти значення </a:t>
            </a:r>
            <a:r>
              <a:rPr lang="en-US" sz="2800" smtClean="0"/>
              <a:t>nil</a:t>
            </a:r>
            <a:r>
              <a:rPr lang="uk-UA" sz="2800" smtClean="0"/>
              <a:t> покажчикові на даний вузол.</a:t>
            </a:r>
          </a:p>
        </p:txBody>
      </p:sp>
      <p:sp>
        <p:nvSpPr>
          <p:cNvPr id="27651" name="Стрелка вниз 2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1558925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Якщо видаляється вузол </a:t>
            </a:r>
            <a:r>
              <a:rPr lang="uk-UA" sz="2800" i="1" smtClean="0"/>
              <a:t>х, </a:t>
            </a:r>
            <a:r>
              <a:rPr lang="uk-UA" sz="2800" smtClean="0"/>
              <a:t>який має одного нащадка, то покажчику на цей вузол слід присвоїти адресу його нащадка і звільнити пам'ять, яку вузол </a:t>
            </a:r>
            <a:r>
              <a:rPr lang="uk-UA" sz="2800" i="1" smtClean="0"/>
              <a:t>х </a:t>
            </a:r>
            <a:r>
              <a:rPr lang="uk-UA" sz="2800" smtClean="0"/>
              <a:t>займав. 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b="6966"/>
          <a:stretch>
            <a:fillRect/>
          </a:stretch>
        </p:blipFill>
        <p:spPr bwMode="auto">
          <a:xfrm>
            <a:off x="1547813" y="1844675"/>
            <a:ext cx="58324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5951537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uk-UA" sz="2800" smtClean="0"/>
              <a:t>	Якщо видаляється вузол </a:t>
            </a:r>
            <a:r>
              <a:rPr lang="uk-UA" sz="2800" i="1" smtClean="0"/>
              <a:t>х, </a:t>
            </a:r>
            <a:r>
              <a:rPr lang="uk-UA" sz="2800" smtClean="0"/>
              <a:t>який має двох нащадків, на місце </a:t>
            </a:r>
            <a:r>
              <a:rPr lang="uk-UA" sz="2800" i="1" smtClean="0"/>
              <a:t>х </a:t>
            </a:r>
            <a:r>
              <a:rPr lang="uk-UA" sz="2800" smtClean="0"/>
              <a:t>слід переставити інший вузол дерева так, щоб не порушувалася властивість впорядкованості ключів. Вузол, що переставляється, називається </a:t>
            </a:r>
            <a:r>
              <a:rPr lang="uk-UA" sz="2800" i="1" smtClean="0"/>
              <a:t>термінальним. </a:t>
            </a:r>
          </a:p>
          <a:p>
            <a:pPr marL="609600" indent="-609600">
              <a:buFont typeface="Wingdings" pitchFamily="2" charset="2"/>
              <a:buNone/>
            </a:pPr>
            <a:r>
              <a:rPr lang="uk-UA" sz="2800" i="1" smtClean="0"/>
              <a:t>	</a:t>
            </a:r>
            <a:r>
              <a:rPr lang="uk-UA" sz="2800" smtClean="0"/>
              <a:t>Один із способів визначення термінального вузла полягає у виконанні спуску по правій гілці лівого піддерева </a:t>
            </a:r>
            <a:r>
              <a:rPr lang="uk-UA" sz="2800" i="1" smtClean="0"/>
              <a:t>х </a:t>
            </a:r>
            <a:r>
              <a:rPr lang="uk-UA" sz="2800" smtClean="0"/>
              <a:t>доти, доки не буде знайдено вузла без правого нащадка. Цей вузол і є термінальним, його значення може бути записане до вузла </a:t>
            </a:r>
            <a:r>
              <a:rPr lang="uk-UA" sz="2800" i="1" smtClean="0"/>
              <a:t>х </a:t>
            </a:r>
            <a:r>
              <a:rPr lang="uk-UA" sz="2800" smtClean="0"/>
              <a:t>без порушення впорядкованості ключів. Сам термінальний вузол має бути видалений після копіювання його значення до вузла </a:t>
            </a:r>
            <a:r>
              <a:rPr lang="uk-UA" sz="2800" i="1" smtClean="0"/>
              <a:t>х.</a:t>
            </a:r>
            <a:r>
              <a:rPr lang="uk-UA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5"/>
          <p:cNvGrpSpPr>
            <a:grpSpLocks/>
          </p:cNvGrpSpPr>
          <p:nvPr/>
        </p:nvGrpSpPr>
        <p:grpSpPr bwMode="auto">
          <a:xfrm>
            <a:off x="1187450" y="1003300"/>
            <a:ext cx="6480175" cy="4730750"/>
            <a:chOff x="748" y="632"/>
            <a:chExt cx="4082" cy="2980"/>
          </a:xfrm>
        </p:grpSpPr>
        <p:pic>
          <p:nvPicPr>
            <p:cNvPr id="30723" name="Picture 3"/>
            <p:cNvPicPr>
              <a:picLocks noChangeAspect="1" noChangeArrowheads="1"/>
            </p:cNvPicPr>
            <p:nvPr/>
          </p:nvPicPr>
          <p:blipFill>
            <a:blip r:embed="rId3">
              <a:lum contrast="20000"/>
            </a:blip>
            <a:srcRect b="12070"/>
            <a:stretch>
              <a:fillRect/>
            </a:stretch>
          </p:blipFill>
          <p:spPr bwMode="auto">
            <a:xfrm>
              <a:off x="1157" y="632"/>
              <a:ext cx="3492" cy="1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4" name="Picture 4"/>
            <p:cNvPicPr>
              <a:picLocks noChangeAspect="1" noChangeArrowheads="1"/>
            </p:cNvPicPr>
            <p:nvPr/>
          </p:nvPicPr>
          <p:blipFill>
            <a:blip r:embed="rId4">
              <a:lum contrast="20000"/>
            </a:blip>
            <a:srcRect b="7805"/>
            <a:stretch>
              <a:fillRect/>
            </a:stretch>
          </p:blipFill>
          <p:spPr bwMode="auto">
            <a:xfrm>
              <a:off x="748" y="2066"/>
              <a:ext cx="4082" cy="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b="26163"/>
          <a:stretch>
            <a:fillRect/>
          </a:stretch>
        </p:blipFill>
        <p:spPr bwMode="auto">
          <a:xfrm>
            <a:off x="2051050" y="1125538"/>
            <a:ext cx="4932363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5"/>
          <p:cNvGrpSpPr>
            <a:grpSpLocks/>
          </p:cNvGrpSpPr>
          <p:nvPr/>
        </p:nvGrpSpPr>
        <p:grpSpPr bwMode="auto">
          <a:xfrm>
            <a:off x="1979613" y="1268413"/>
            <a:ext cx="5075237" cy="4294187"/>
            <a:chOff x="1247" y="799"/>
            <a:chExt cx="3197" cy="2705"/>
          </a:xfrm>
        </p:grpSpPr>
        <p:pic>
          <p:nvPicPr>
            <p:cNvPr id="32771" name="Picture 3"/>
            <p:cNvPicPr>
              <a:picLocks noChangeAspect="1" noChangeArrowheads="1"/>
            </p:cNvPicPr>
            <p:nvPr/>
          </p:nvPicPr>
          <p:blipFill>
            <a:blip r:embed="rId3">
              <a:lum contrast="20000"/>
            </a:blip>
            <a:srcRect t="73863"/>
            <a:stretch>
              <a:fillRect/>
            </a:stretch>
          </p:blipFill>
          <p:spPr bwMode="auto">
            <a:xfrm>
              <a:off x="1292" y="799"/>
              <a:ext cx="3152" cy="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2" name="Picture 4"/>
            <p:cNvPicPr>
              <a:picLocks noChangeAspect="1" noChangeArrowheads="1"/>
            </p:cNvPicPr>
            <p:nvPr/>
          </p:nvPicPr>
          <p:blipFill>
            <a:blip r:embed="rId4">
              <a:lum contrast="20000"/>
            </a:blip>
            <a:srcRect b="71626"/>
            <a:stretch>
              <a:fillRect/>
            </a:stretch>
          </p:blipFill>
          <p:spPr bwMode="auto">
            <a:xfrm>
              <a:off x="1247" y="1752"/>
              <a:ext cx="3077" cy="1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384925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400" smtClean="0"/>
              <a:t>	Для множини великого розміру зазвичай не раціонально використовувати її елементи безпосередньо як індекси масивів.</a:t>
            </a:r>
            <a:endParaRPr lang="en-US" sz="2400" smtClean="0"/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400" smtClean="0"/>
              <a:t>	У цьому випадку для уявлення множини краще використати структури даних, які дозволяють ефективніше реалізувати загальний набір операторів, що виконуються над множинами. Проте ці структури значно складніші і найчастіше застосовуються тільки для великих множин. Всі вони засновані на різного роду деревах, таких як </a:t>
            </a:r>
          </a:p>
          <a:p>
            <a:pPr lvl="1">
              <a:lnSpc>
                <a:spcPct val="80000"/>
              </a:lnSpc>
            </a:pPr>
            <a:r>
              <a:rPr lang="uk-UA" sz="2400" smtClean="0"/>
              <a:t>дерева двійкового пошуку, </a:t>
            </a:r>
          </a:p>
          <a:p>
            <a:pPr lvl="1">
              <a:lnSpc>
                <a:spcPct val="80000"/>
              </a:lnSpc>
            </a:pPr>
            <a:r>
              <a:rPr lang="uk-UA" sz="2400" smtClean="0"/>
              <a:t>рандомізовані дерева,</a:t>
            </a:r>
          </a:p>
          <a:p>
            <a:pPr lvl="1">
              <a:lnSpc>
                <a:spcPct val="80000"/>
              </a:lnSpc>
            </a:pPr>
            <a:r>
              <a:rPr lang="uk-UA" sz="2400" smtClean="0"/>
              <a:t>збалансовані дерева,</a:t>
            </a:r>
          </a:p>
          <a:p>
            <a:pPr lvl="1">
              <a:lnSpc>
                <a:spcPct val="80000"/>
              </a:lnSpc>
            </a:pPr>
            <a:r>
              <a:rPr lang="uk-UA" sz="2400" smtClean="0"/>
              <a:t>низхідні 2-3-4 дерева, </a:t>
            </a:r>
          </a:p>
          <a:p>
            <a:pPr lvl="1">
              <a:lnSpc>
                <a:spcPct val="80000"/>
              </a:lnSpc>
            </a:pPr>
            <a:r>
              <a:rPr lang="uk-UA" sz="2400" smtClean="0"/>
              <a:t>червоно-чорні дерева,</a:t>
            </a:r>
          </a:p>
          <a:p>
            <a:pPr lvl="1">
              <a:lnSpc>
                <a:spcPct val="80000"/>
              </a:lnSpc>
            </a:pPr>
            <a:r>
              <a:rPr lang="uk-UA" sz="2400" smtClean="0"/>
              <a:t>навантажені дерева. </a:t>
            </a:r>
          </a:p>
          <a:p>
            <a:pPr lvl="1">
              <a:lnSpc>
                <a:spcPct val="80000"/>
              </a:lnSpc>
            </a:pPr>
            <a:endParaRPr lang="uk-U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28770" b="37097"/>
          <a:stretch>
            <a:fillRect/>
          </a:stretch>
        </p:blipFill>
        <p:spPr bwMode="auto">
          <a:xfrm>
            <a:off x="1835150" y="981075"/>
            <a:ext cx="49418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62903"/>
          <a:stretch>
            <a:fillRect/>
          </a:stretch>
        </p:blipFill>
        <p:spPr bwMode="auto">
          <a:xfrm>
            <a:off x="720725" y="1260475"/>
            <a:ext cx="4643438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 l="4225" r="3157" b="8627"/>
          <a:stretch>
            <a:fillRect/>
          </a:stretch>
        </p:blipFill>
        <p:spPr bwMode="auto">
          <a:xfrm>
            <a:off x="5580063" y="1052513"/>
            <a:ext cx="31670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800" b="1" smtClean="0"/>
              <a:t>Характеристики продуктивності дерев бінарного пошуку</a:t>
            </a:r>
            <a:r>
              <a:rPr lang="uk-UA" sz="2800" smtClean="0"/>
              <a:t> </a:t>
            </a:r>
          </a:p>
          <a:p>
            <a:pPr marL="609600" indent="-609600">
              <a:buFont typeface="Wingdings" pitchFamily="2" charset="2"/>
              <a:buNone/>
            </a:pPr>
            <a:endParaRPr lang="uk-UA" sz="1800" smtClean="0"/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400" smtClean="0"/>
              <a:t>	Час виконання алгоритмів обробки BST-дерев залежить від форм дерев.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400" smtClean="0"/>
              <a:t>	В кращому разі дерево може бути повністю збалансованим і містити приблизно l</a:t>
            </a:r>
            <a:r>
              <a:rPr lang="en-US" sz="2400" smtClean="0"/>
              <a:t>o</a:t>
            </a:r>
            <a:r>
              <a:rPr lang="uk-UA" sz="2400" smtClean="0"/>
              <a:t>g</a:t>
            </a:r>
            <a:r>
              <a:rPr lang="en-US" sz="2400" i="1" smtClean="0"/>
              <a:t>N</a:t>
            </a:r>
            <a:r>
              <a:rPr lang="uk-UA" sz="2400" smtClean="0"/>
              <a:t> вузлів між коренем і кожним із зовнішніх вузлів, але у гіршому разі в кожний з шляхів пошуку може містити </a:t>
            </a:r>
            <a:r>
              <a:rPr lang="en-US" sz="2400" i="1" smtClean="0"/>
              <a:t>N</a:t>
            </a:r>
            <a:r>
              <a:rPr lang="uk-UA" sz="2400" smtClean="0"/>
              <a:t> вузлів. 	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400" smtClean="0"/>
              <a:t>	Зокрема, довжина шляху і висота бінарних дерев безпосередньо пов'язані з витратами на пошук в BST-деревах. Висота визначає вартість пошуку у гіршому разі, довжина внутрішнього шляху безпосередньо пов'язана з вартістю влучень при пошуку, а довжина зовнішнього шляху безпосередньо пов'язана з вартістю промахів при пошуку. </a:t>
            </a:r>
          </a:p>
        </p:txBody>
      </p:sp>
      <p:sp>
        <p:nvSpPr>
          <p:cNvPr id="35843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95325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mtClean="0"/>
              <a:t>	</a:t>
            </a:r>
            <a:r>
              <a:rPr lang="uk-UA" sz="2800" smtClean="0"/>
              <a:t>Найгірші випадки дерев пошуку</a:t>
            </a:r>
            <a:endParaRPr lang="uk-UA" smtClean="0"/>
          </a:p>
        </p:txBody>
      </p:sp>
      <p:grpSp>
        <p:nvGrpSpPr>
          <p:cNvPr id="36867" name="Group 6"/>
          <p:cNvGrpSpPr>
            <a:grpSpLocks/>
          </p:cNvGrpSpPr>
          <p:nvPr/>
        </p:nvGrpSpPr>
        <p:grpSpPr bwMode="auto">
          <a:xfrm>
            <a:off x="684213" y="2133600"/>
            <a:ext cx="7991475" cy="2735263"/>
            <a:chOff x="0" y="2886"/>
            <a:chExt cx="2278" cy="726"/>
          </a:xfrm>
        </p:grpSpPr>
        <p:pic>
          <p:nvPicPr>
            <p:cNvPr id="36868" name="Picture 4"/>
            <p:cNvPicPr>
              <a:picLocks noChangeAspect="1" noChangeArrowheads="1"/>
            </p:cNvPicPr>
            <p:nvPr/>
          </p:nvPicPr>
          <p:blipFill>
            <a:blip r:embed="rId3"/>
            <a:srcRect t="72258" b="9564"/>
            <a:stretch>
              <a:fillRect/>
            </a:stretch>
          </p:blipFill>
          <p:spPr bwMode="auto">
            <a:xfrm>
              <a:off x="0" y="2886"/>
              <a:ext cx="956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69" name="Picture 5"/>
            <p:cNvPicPr>
              <a:picLocks noChangeAspect="1" noChangeArrowheads="1"/>
            </p:cNvPicPr>
            <p:nvPr/>
          </p:nvPicPr>
          <p:blipFill>
            <a:blip r:embed="rId4"/>
            <a:srcRect t="72952" b="8696"/>
            <a:stretch>
              <a:fillRect/>
            </a:stretch>
          </p:blipFill>
          <p:spPr bwMode="auto">
            <a:xfrm>
              <a:off x="1202" y="2886"/>
              <a:ext cx="1076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95325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mtClean="0"/>
              <a:t>	</a:t>
            </a:r>
            <a:r>
              <a:rPr lang="uk-UA" sz="2800" smtClean="0"/>
              <a:t>Хороший випадок дерева пошуку</a:t>
            </a:r>
            <a:endParaRPr lang="uk-UA" smtClean="0"/>
          </a:p>
        </p:txBody>
      </p:sp>
      <p:pic>
        <p:nvPicPr>
          <p:cNvPr id="37891" name="Picture 6"/>
          <p:cNvPicPr>
            <a:picLocks noChangeAspect="1" noChangeArrowheads="1"/>
          </p:cNvPicPr>
          <p:nvPr/>
        </p:nvPicPr>
        <p:blipFill>
          <a:blip r:embed="rId3"/>
          <a:srcRect t="60303" b="27213"/>
          <a:stretch>
            <a:fillRect/>
          </a:stretch>
        </p:blipFill>
        <p:spPr bwMode="auto">
          <a:xfrm>
            <a:off x="2268538" y="1341438"/>
            <a:ext cx="3600450" cy="162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-36513" y="3094038"/>
            <a:ext cx="9144001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609600" indent="-6096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kumimoji="0" lang="uk-UA" sz="3200"/>
              <a:t>	</a:t>
            </a:r>
            <a:r>
              <a:rPr kumimoji="0" lang="uk-UA"/>
              <a:t>Найкращий випадок дерева пошуку</a:t>
            </a:r>
            <a:endParaRPr kumimoji="0" lang="uk-UA" sz="3200"/>
          </a:p>
        </p:txBody>
      </p:sp>
      <p:pic>
        <p:nvPicPr>
          <p:cNvPr id="37893" name="Picture 10"/>
          <p:cNvPicPr>
            <a:picLocks noChangeAspect="1" noChangeArrowheads="1"/>
          </p:cNvPicPr>
          <p:nvPr/>
        </p:nvPicPr>
        <p:blipFill>
          <a:blip r:embed="rId4"/>
          <a:srcRect b="48137"/>
          <a:stretch>
            <a:fillRect/>
          </a:stretch>
        </p:blipFill>
        <p:spPr bwMode="auto">
          <a:xfrm>
            <a:off x="179388" y="4005263"/>
            <a:ext cx="878363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uk-UA" sz="2800" smtClean="0"/>
              <a:t>	Лема 1. Для виявлення влучення при пошуку в дереві бінарного пошуку, </a:t>
            </a:r>
            <a:r>
              <a:rPr lang="ru-RU" sz="2800" smtClean="0"/>
              <a:t>утвореному </a:t>
            </a:r>
            <a:r>
              <a:rPr lang="uk-UA" sz="2800" i="1" smtClean="0"/>
              <a:t>N</a:t>
            </a:r>
            <a:r>
              <a:rPr lang="uk-UA" sz="2800" smtClean="0"/>
              <a:t> довільними ключами, в середньому потрібно близько 			2 </a:t>
            </a:r>
            <a:r>
              <a:rPr lang="en-US" sz="2800" smtClean="0"/>
              <a:t>log</a:t>
            </a:r>
            <a:r>
              <a:rPr lang="uk-UA" sz="2800" i="1" smtClean="0"/>
              <a:t>N</a:t>
            </a:r>
            <a:r>
              <a:rPr lang="uk-UA" sz="2800" smtClean="0"/>
              <a:t>÷1.39 l</a:t>
            </a:r>
            <a:r>
              <a:rPr lang="en-US" sz="2800" smtClean="0"/>
              <a:t>o</a:t>
            </a:r>
            <a:r>
              <a:rPr lang="uk-UA" sz="2800" smtClean="0"/>
              <a:t>g</a:t>
            </a:r>
            <a:r>
              <a:rPr lang="uk-UA" sz="2800" i="1" smtClean="0"/>
              <a:t>N</a:t>
            </a:r>
            <a:r>
              <a:rPr lang="uk-UA" sz="2800" smtClean="0"/>
              <a:t> порівнянь. </a:t>
            </a:r>
          </a:p>
          <a:p>
            <a:pPr marL="609600" indent="-609600">
              <a:buFont typeface="Wingdings" pitchFamily="2" charset="2"/>
              <a:buNone/>
            </a:pPr>
            <a:r>
              <a:rPr lang="uk-UA" sz="2800" smtClean="0"/>
              <a:t>	Лема 2. Для виконання вставок і виявлення промахів при пошуку в дереві бінарного пошуку, утвореному </a:t>
            </a:r>
            <a:r>
              <a:rPr lang="uk-UA" sz="2800" i="1" smtClean="0"/>
              <a:t>N</a:t>
            </a:r>
            <a:r>
              <a:rPr lang="uk-UA" sz="2800" smtClean="0"/>
              <a:t> довільними ключами, в середньому потрібно біля 	2</a:t>
            </a:r>
            <a:r>
              <a:rPr lang="en-US" sz="2800" smtClean="0"/>
              <a:t> log</a:t>
            </a:r>
            <a:r>
              <a:rPr lang="uk-UA" sz="2800" i="1" smtClean="0"/>
              <a:t>N</a:t>
            </a:r>
            <a:r>
              <a:rPr lang="uk-UA" sz="2800" smtClean="0"/>
              <a:t>÷1.39 l</a:t>
            </a:r>
            <a:r>
              <a:rPr lang="en-US" sz="2800" smtClean="0"/>
              <a:t>o</a:t>
            </a:r>
            <a:r>
              <a:rPr lang="uk-UA" sz="2800" smtClean="0"/>
              <a:t>g</a:t>
            </a:r>
            <a:r>
              <a:rPr lang="uk-UA" sz="2800" i="1" smtClean="0"/>
              <a:t>N</a:t>
            </a:r>
            <a:r>
              <a:rPr lang="uk-UA" sz="2800" smtClean="0"/>
              <a:t> порівнянь. </a:t>
            </a:r>
          </a:p>
          <a:p>
            <a:pPr marL="609600" indent="-609600"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400" smtClean="0"/>
              <a:t>Леми 1 і 2 визначають продуктивність для середнього випадку за умови, що порядок ключів довільний. Якщо це не так, продуктивність алгоритму має тенденцію до зниження. </a:t>
            </a:r>
          </a:p>
          <a:p>
            <a:pPr marL="609600" indent="-609600">
              <a:buFont typeface="Wingdings" pitchFamily="2" charset="2"/>
              <a:buNone/>
            </a:pPr>
            <a:r>
              <a:rPr lang="uk-UA" sz="2800" smtClean="0"/>
              <a:t>	Лема 3. У гіршому разі для пошуку в дереві бінарного пошуку з </a:t>
            </a:r>
            <a:r>
              <a:rPr lang="uk-UA" sz="2800" i="1" smtClean="0"/>
              <a:t>N</a:t>
            </a:r>
            <a:r>
              <a:rPr lang="uk-UA" sz="2800" smtClean="0"/>
              <a:t> ключами може бути потрібним </a:t>
            </a:r>
            <a:r>
              <a:rPr lang="uk-UA" sz="2800" i="1" smtClean="0"/>
              <a:t>N</a:t>
            </a:r>
            <a:r>
              <a:rPr lang="uk-UA" sz="2800" smtClean="0"/>
              <a:t> порівнянь. </a:t>
            </a:r>
          </a:p>
          <a:p>
            <a:pPr marL="609600" indent="-609600"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400" smtClean="0"/>
              <a:t>Доведення </a:t>
            </a:r>
            <a:r>
              <a:rPr lang="ru-RU" sz="2400" smtClean="0"/>
              <a:t>с.</a:t>
            </a:r>
            <a:r>
              <a:rPr lang="uk-UA" sz="2400" smtClean="0"/>
              <a:t>504 [3]</a:t>
            </a:r>
            <a:r>
              <a:rPr lang="ru-RU" sz="2800" smtClean="0"/>
              <a:t> </a:t>
            </a:r>
            <a:r>
              <a:rPr lang="uk-UA" sz="2800" smtClean="0"/>
              <a:t>	</a:t>
            </a:r>
          </a:p>
        </p:txBody>
      </p:sp>
      <p:sp>
        <p:nvSpPr>
          <p:cNvPr id="38915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Таким чином, висока продуктивність реалізації АТД “Множина” з використанням BST-дерева вимагає, щоб ключі достатньою мірою були подібні довільним ключам, а дерево не містило довгих шляхів. Більш того, якнайгірший випадок не так вже рідко зустрічається на практиці - він виникає при вставці ключів в первинне порожнє дерево із застосуванням стандартного алгоритму.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609600"/>
            <a:ext cx="8461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48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8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80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Збалансовані дерева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2625" y="2276475"/>
            <a:ext cx="7772400" cy="1081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Література для самостійного читання:</a:t>
            </a:r>
          </a:p>
          <a:p>
            <a:pPr lvl="1" eaLnBrk="1" hangingPunct="1">
              <a:buFontTx/>
              <a:buNone/>
            </a:pPr>
            <a:r>
              <a:rPr lang="ru-RU" sz="2400" smtClean="0"/>
              <a:t>		 с.</a:t>
            </a:r>
            <a:r>
              <a:rPr lang="uk-UA" sz="2400" smtClean="0"/>
              <a:t> 1</a:t>
            </a:r>
            <a:r>
              <a:rPr lang="en-US" sz="2400" smtClean="0"/>
              <a:t>46</a:t>
            </a:r>
            <a:r>
              <a:rPr lang="uk-UA" sz="2400" smtClean="0"/>
              <a:t>-1</a:t>
            </a:r>
            <a:r>
              <a:rPr lang="en-US" sz="2400" smtClean="0"/>
              <a:t>80</a:t>
            </a:r>
            <a:r>
              <a:rPr lang="uk-UA" sz="2400" smtClean="0"/>
              <a:t> [1]</a:t>
            </a:r>
            <a:r>
              <a:rPr lang="en-US" sz="2400" smtClean="0"/>
              <a:t>, 523</a:t>
            </a:r>
            <a:r>
              <a:rPr lang="uk-UA" sz="2400" smtClean="0"/>
              <a:t>-</a:t>
            </a:r>
            <a:r>
              <a:rPr lang="en-US" sz="2400" smtClean="0"/>
              <a:t>562</a:t>
            </a:r>
            <a:r>
              <a:rPr lang="uk-UA" sz="2400" smtClean="0"/>
              <a:t> [</a:t>
            </a:r>
            <a:r>
              <a:rPr lang="en-US" sz="2400" smtClean="0"/>
              <a:t>3</a:t>
            </a:r>
            <a:r>
              <a:rPr lang="uk-UA" sz="2400" smtClean="0"/>
              <a:t>]</a:t>
            </a:r>
            <a:endParaRPr lang="ru-RU" sz="2400" smtClean="0"/>
          </a:p>
        </p:txBody>
      </p:sp>
      <p:sp>
        <p:nvSpPr>
          <p:cNvPr id="40964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Алгоритми, </a:t>
            </a:r>
            <a:r>
              <a:rPr lang="ru-RU" sz="2800" smtClean="0"/>
              <a:t>що </a:t>
            </a:r>
            <a:r>
              <a:rPr lang="uk-UA" sz="2800" smtClean="0"/>
              <a:t>використовують дерева бінарного пошуку (BST-дерева), успішно працюють для широкої множини застосувань, проте їх продуктивність істотно знижується в гірших випадках. Крім того, на практиці саме гірший випадок стандартного алгоритму з використанням BST-дерева зустрічається найчастіше.</a:t>
            </a:r>
            <a:r>
              <a:rPr lang="ru-RU" sz="2800" smtClean="0"/>
              <a:t>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Рішення задачі стабілізації продуктивності для реалізацій, заснованих на використанні BST-дерев, можна знайти, використовуючи будь-який з трьох базових підходів до забезпечення продуктивності при розробці алгоритмів: амортизацію, рандомізацію і оптимізацію.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357188"/>
            <a:ext cx="9036496" cy="6500812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uk-UA" sz="2800" dirty="0" smtClean="0"/>
              <a:t>Амортизаційний підхід полягає в одноразовому виконанні додаткових дій щоб уникнути виконання більшого об'єму роботи згодом, щоб можна було забезпечити гарантовану верхню межу усередненої вартості однієї операції.</a:t>
            </a:r>
          </a:p>
          <a:p>
            <a:pPr marL="609600" indent="-609600">
              <a:buFont typeface="Wingdings" pitchFamily="2" charset="2"/>
              <a:buNone/>
            </a:pPr>
            <a:r>
              <a:rPr lang="uk-UA" sz="2800" dirty="0" smtClean="0"/>
              <a:t>При використанні </a:t>
            </a:r>
            <a:r>
              <a:rPr lang="uk-UA" sz="2800" dirty="0" err="1" smtClean="0"/>
              <a:t>рандомізованого</a:t>
            </a:r>
            <a:r>
              <a:rPr lang="uk-UA" sz="2800" dirty="0" smtClean="0"/>
              <a:t> підходу ухвалення випадкового рішення вбудовано в сам алгоритм, що радикально зменшує вірогідність виникнення гіршого випадку сценарію (незалежно від вхідних даних).</a:t>
            </a:r>
          </a:p>
          <a:p>
            <a:pPr marL="609600" indent="-609600">
              <a:buFont typeface="Wingdings" pitchFamily="2" charset="2"/>
              <a:buNone/>
            </a:pPr>
            <a:r>
              <a:rPr lang="uk-UA" sz="2800" dirty="0" smtClean="0"/>
              <a:t>Оптимізаційний підхід полягає в забезпеченні гарантованої продуктивності кожної операції. Ці методи вимагають зберігання у деревах деякої структурної інформації, і, як правило, їх реалізація пов'язана з певною складністю. </a:t>
            </a: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609600"/>
            <a:ext cx="8080375" cy="1462088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4.8. Дерева бінарного пошуку (</a:t>
            </a:r>
            <a:r>
              <a:rPr lang="uk-UA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BST-дерева</a:t>
            </a:r>
            <a:r>
              <a:rPr lang="ru-RU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uk-UA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2625" y="2276475"/>
            <a:ext cx="7772400" cy="1081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Література для самостійного читання:</a:t>
            </a:r>
          </a:p>
          <a:p>
            <a:pPr lvl="1" eaLnBrk="1" hangingPunct="1">
              <a:buFontTx/>
              <a:buNone/>
            </a:pPr>
            <a:r>
              <a:rPr lang="ru-RU" sz="2400" smtClean="0"/>
              <a:t>		 с.</a:t>
            </a:r>
            <a:r>
              <a:rPr lang="uk-UA" sz="2400" smtClean="0"/>
              <a:t> 146-152 [1]</a:t>
            </a:r>
            <a:r>
              <a:rPr lang="ru-RU" sz="2400" smtClean="0"/>
              <a:t> </a:t>
            </a:r>
          </a:p>
        </p:txBody>
      </p:sp>
      <p:sp>
        <p:nvSpPr>
          <p:cNvPr id="16388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609600"/>
            <a:ext cx="8461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uk-UA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.1. </a:t>
            </a:r>
            <a:r>
              <a:rPr lang="uk-UA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Розширені </a:t>
            </a:r>
            <a:r>
              <a:rPr lang="en-US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BST-</a:t>
            </a:r>
            <a:r>
              <a:rPr lang="uk-UA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дерева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2625" y="2276475"/>
            <a:ext cx="7772400" cy="1081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Література для самостійного читання:</a:t>
            </a:r>
          </a:p>
          <a:p>
            <a:pPr lvl="1" eaLnBrk="1" hangingPunct="1">
              <a:buFontTx/>
              <a:buNone/>
            </a:pPr>
            <a:r>
              <a:rPr lang="ru-RU" sz="2400" smtClean="0"/>
              <a:t>		 с.</a:t>
            </a:r>
            <a:r>
              <a:rPr lang="en-US" sz="2400" smtClean="0"/>
              <a:t> 52</a:t>
            </a:r>
            <a:r>
              <a:rPr lang="uk-UA" sz="2400" smtClean="0"/>
              <a:t>8-</a:t>
            </a:r>
            <a:r>
              <a:rPr lang="en-US" sz="2400" smtClean="0"/>
              <a:t>5</a:t>
            </a:r>
            <a:r>
              <a:rPr lang="uk-UA" sz="2400" smtClean="0"/>
              <a:t>40 [</a:t>
            </a:r>
            <a:r>
              <a:rPr lang="en-US" sz="2400" smtClean="0"/>
              <a:t>3</a:t>
            </a:r>
            <a:r>
              <a:rPr lang="uk-UA" sz="2400" smtClean="0"/>
              <a:t>]</a:t>
            </a:r>
            <a:endParaRPr lang="ru-RU" sz="2400" smtClean="0"/>
          </a:p>
        </p:txBody>
      </p:sp>
      <p:sp>
        <p:nvSpPr>
          <p:cNvPr id="44036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uk-UA" sz="2800" b="1" dirty="0" smtClean="0"/>
              <a:t>Періодичне балансування дерев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Один з підходів до підвищення ступеня збалансованості в BST-деревах пов'язаний з періодичним явним виконанням їх повторного балансування. </a:t>
            </a:r>
            <a:endParaRPr lang="en-US" sz="2800" dirty="0" smtClean="0"/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en-US" sz="2800" dirty="0" smtClean="0"/>
              <a:t>	</a:t>
            </a:r>
            <a:r>
              <a:rPr lang="uk-UA" sz="2800" dirty="0" smtClean="0"/>
              <a:t>З одного боку, між операціями повторного балансування час вставки для даної послідовності ключів може зростати в квадратичній залежності від довжини послідовності; з іншого боку, повторне балансування крупних дерев небажано виконувати дуже часто, оскільки для виконання кожної операції балансування потрібний час, який, щонайменше, лінійно залежить від розміру дерева.</a:t>
            </a:r>
          </a:p>
        </p:txBody>
      </p:sp>
      <p:sp>
        <p:nvSpPr>
          <p:cNvPr id="45059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4704"/>
            <a:ext cx="9144000" cy="6093296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uk-UA" sz="2800" b="1" i="1" dirty="0" smtClean="0"/>
              <a:t>Ротація</a:t>
            </a:r>
            <a:r>
              <a:rPr lang="uk-UA" sz="2800" dirty="0" smtClean="0"/>
              <a:t> - це локальна зміна, що зачіпає тільки три зв'язки і два вузли, яка дозволяє переміщати вузли по деревах, не змінюючи глобальні властивості порядку.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Ротації використовуються як для переміщення вузлів по дереву так і для запобігання </a:t>
            </a:r>
            <a:r>
              <a:rPr lang="ru-RU" sz="2800" dirty="0" err="1" smtClean="0"/>
              <a:t>розбалансування</a:t>
            </a:r>
            <a:r>
              <a:rPr lang="uk-UA" sz="2800" dirty="0" smtClean="0"/>
              <a:t> дерев. </a:t>
            </a:r>
          </a:p>
        </p:txBody>
      </p:sp>
      <p:sp>
        <p:nvSpPr>
          <p:cNvPr id="46083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819525"/>
            <a:ext cx="51816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219200"/>
            <a:ext cx="3810000" cy="25384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457200"/>
            <a:ext cx="8458200" cy="1066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uk-UA" sz="2800" smtClean="0">
                <a:solidFill>
                  <a:srgbClr val="000000"/>
                </a:solidFill>
              </a:rPr>
              <a:t>	</a:t>
            </a:r>
            <a:r>
              <a:rPr lang="uk-UA" sz="2800" b="1" i="1" smtClean="0">
                <a:solidFill>
                  <a:srgbClr val="000000"/>
                </a:solidFill>
              </a:rPr>
              <a:t>Малий правий оберт</a:t>
            </a:r>
            <a:r>
              <a:rPr lang="uk-UA" sz="2800" smtClean="0">
                <a:solidFill>
                  <a:srgbClr val="000000"/>
                </a:solidFill>
              </a:rPr>
              <a:t> – використовується, коли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uk-UA" sz="2800" smtClean="0">
                <a:solidFill>
                  <a:srgbClr val="000000"/>
                </a:solidFill>
              </a:rPr>
              <a:t>	</a:t>
            </a:r>
            <a:r>
              <a:rPr lang="en-US" sz="2800" smtClean="0">
                <a:solidFill>
                  <a:srgbClr val="000000"/>
                </a:solidFill>
              </a:rPr>
              <a:t>h(</a:t>
            </a:r>
            <a:r>
              <a:rPr lang="en-US" sz="2800" i="1" smtClean="0">
                <a:solidFill>
                  <a:srgbClr val="000000"/>
                </a:solidFill>
              </a:rPr>
              <a:t>b</a:t>
            </a:r>
            <a:r>
              <a:rPr lang="en-US" sz="2800" smtClean="0">
                <a:solidFill>
                  <a:srgbClr val="000000"/>
                </a:solidFill>
              </a:rPr>
              <a:t>) –</a:t>
            </a:r>
            <a:r>
              <a:rPr lang="uk-UA" sz="2800" smtClean="0">
                <a:solidFill>
                  <a:srgbClr val="000000"/>
                </a:solidFill>
              </a:rPr>
              <a:t> </a:t>
            </a:r>
            <a:r>
              <a:rPr lang="en-US" sz="2800" smtClean="0">
                <a:solidFill>
                  <a:srgbClr val="000000"/>
                </a:solidFill>
              </a:rPr>
              <a:t>h(</a:t>
            </a:r>
            <a:r>
              <a:rPr lang="en-US" sz="2800" i="1" smtClean="0">
                <a:solidFill>
                  <a:srgbClr val="000000"/>
                </a:solidFill>
              </a:rPr>
              <a:t>L</a:t>
            </a:r>
            <a:r>
              <a:rPr lang="en-US" sz="2800" smtClean="0">
                <a:solidFill>
                  <a:srgbClr val="000000"/>
                </a:solidFill>
              </a:rPr>
              <a:t>) = 2</a:t>
            </a:r>
            <a:r>
              <a:rPr lang="uk-UA" sz="2800" smtClean="0">
                <a:solidFill>
                  <a:srgbClr val="000000"/>
                </a:solidFill>
              </a:rPr>
              <a:t> 	та</a:t>
            </a:r>
            <a:r>
              <a:rPr lang="en-US" sz="2800" smtClean="0">
                <a:solidFill>
                  <a:srgbClr val="000000"/>
                </a:solidFill>
              </a:rPr>
              <a:t>	h(</a:t>
            </a:r>
            <a:r>
              <a:rPr lang="en-US" sz="2800" i="1" smtClean="0">
                <a:solidFill>
                  <a:srgbClr val="000000"/>
                </a:solidFill>
              </a:rPr>
              <a:t>C</a:t>
            </a:r>
            <a:r>
              <a:rPr lang="en-US" sz="2800" smtClean="0">
                <a:solidFill>
                  <a:srgbClr val="000000"/>
                </a:solidFill>
              </a:rPr>
              <a:t>) </a:t>
            </a:r>
            <a:r>
              <a:rPr lang="en-US" sz="2800" smtClean="0">
                <a:solidFill>
                  <a:srgbClr val="000000"/>
                </a:solidFill>
                <a:sym typeface="Symbol" pitchFamily="18" charset="2"/>
              </a:rPr>
              <a:t> h(</a:t>
            </a:r>
            <a:r>
              <a:rPr lang="en-US" sz="2800" i="1" smtClean="0">
                <a:solidFill>
                  <a:srgbClr val="000000"/>
                </a:solidFill>
                <a:sym typeface="Symbol" pitchFamily="18" charset="2"/>
              </a:rPr>
              <a:t>R</a:t>
            </a:r>
            <a:r>
              <a:rPr lang="en-US" sz="2800" smtClean="0">
                <a:solidFill>
                  <a:srgbClr val="000000"/>
                </a:solidFill>
                <a:sym typeface="Symbol" pitchFamily="18" charset="2"/>
              </a:rPr>
              <a:t>)</a:t>
            </a:r>
            <a:r>
              <a:rPr lang="uk-UA" sz="2800" smtClean="0">
                <a:solidFill>
                  <a:srgbClr val="000000"/>
                </a:solidFill>
                <a:sym typeface="Symbol" pitchFamily="18" charset="2"/>
              </a:rPr>
              <a:t>.</a:t>
            </a:r>
            <a:endParaRPr lang="uk-UA" sz="2800" smtClean="0">
              <a:solidFill>
                <a:srgbClr val="000000"/>
              </a:solidFill>
            </a:endParaRPr>
          </a:p>
        </p:txBody>
      </p:sp>
      <p:sp>
        <p:nvSpPr>
          <p:cNvPr id="40965" name="Rectangle 7"/>
          <p:cNvSpPr>
            <a:spLocks noChangeArrowheads="1"/>
          </p:cNvSpPr>
          <p:nvPr/>
        </p:nvSpPr>
        <p:spPr bwMode="auto">
          <a:xfrm>
            <a:off x="304800" y="3124200"/>
            <a:ext cx="8458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kumimoji="0" lang="uk-UA" sz="2800">
                <a:solidFill>
                  <a:srgbClr val="000000"/>
                </a:solidFill>
              </a:rPr>
              <a:t>	</a:t>
            </a:r>
            <a:r>
              <a:rPr kumimoji="0" lang="uk-UA" sz="2800" b="1" i="1">
                <a:solidFill>
                  <a:srgbClr val="000000"/>
                </a:solidFill>
              </a:rPr>
              <a:t>Великий правий оберт</a:t>
            </a:r>
            <a:r>
              <a:rPr kumimoji="0" lang="uk-UA" sz="2800">
                <a:solidFill>
                  <a:srgbClr val="000000"/>
                </a:solidFill>
              </a:rPr>
              <a:t> – використовується, коли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kumimoji="0" lang="uk-UA" sz="2800">
                <a:solidFill>
                  <a:srgbClr val="000000"/>
                </a:solidFill>
              </a:rPr>
              <a:t>	</a:t>
            </a:r>
            <a:r>
              <a:rPr kumimoji="0" lang="en-US" sz="2800">
                <a:solidFill>
                  <a:srgbClr val="000000"/>
                </a:solidFill>
              </a:rPr>
              <a:t>h(</a:t>
            </a:r>
            <a:r>
              <a:rPr kumimoji="0" lang="en-US" sz="2800" i="1">
                <a:solidFill>
                  <a:srgbClr val="000000"/>
                </a:solidFill>
              </a:rPr>
              <a:t>b</a:t>
            </a:r>
            <a:r>
              <a:rPr kumimoji="0" lang="en-US" sz="2800">
                <a:solidFill>
                  <a:srgbClr val="000000"/>
                </a:solidFill>
              </a:rPr>
              <a:t>) - h(</a:t>
            </a:r>
            <a:r>
              <a:rPr kumimoji="0" lang="en-US" sz="2800" i="1">
                <a:solidFill>
                  <a:srgbClr val="000000"/>
                </a:solidFill>
              </a:rPr>
              <a:t>L</a:t>
            </a:r>
            <a:r>
              <a:rPr kumimoji="0" lang="en-US" sz="2800">
                <a:solidFill>
                  <a:srgbClr val="000000"/>
                </a:solidFill>
              </a:rPr>
              <a:t>) = 2</a:t>
            </a:r>
            <a:r>
              <a:rPr kumimoji="0" lang="uk-UA" sz="2800">
                <a:solidFill>
                  <a:srgbClr val="000000"/>
                </a:solidFill>
              </a:rPr>
              <a:t> 	та</a:t>
            </a:r>
            <a:r>
              <a:rPr kumimoji="0" lang="en-US" sz="2800">
                <a:solidFill>
                  <a:srgbClr val="000000"/>
                </a:solidFill>
              </a:rPr>
              <a:t>	h(</a:t>
            </a:r>
            <a:r>
              <a:rPr kumimoji="0" lang="en-US" sz="2800" i="1">
                <a:solidFill>
                  <a:srgbClr val="000000"/>
                </a:solidFill>
              </a:rPr>
              <a:t>c</a:t>
            </a:r>
            <a:r>
              <a:rPr kumimoji="0" lang="en-US" sz="2800">
                <a:solidFill>
                  <a:srgbClr val="000000"/>
                </a:solidFill>
              </a:rPr>
              <a:t>) </a:t>
            </a:r>
            <a:r>
              <a:rPr kumimoji="0" lang="en-US" sz="2800">
                <a:solidFill>
                  <a:srgbClr val="000000"/>
                </a:solidFill>
                <a:sym typeface="Symbol" pitchFamily="18" charset="2"/>
              </a:rPr>
              <a:t>&gt; h(</a:t>
            </a:r>
            <a:r>
              <a:rPr kumimoji="0" lang="en-US" sz="2800" i="1">
                <a:solidFill>
                  <a:srgbClr val="000000"/>
                </a:solidFill>
                <a:sym typeface="Symbol" pitchFamily="18" charset="2"/>
              </a:rPr>
              <a:t>R</a:t>
            </a:r>
            <a:r>
              <a:rPr kumimoji="0" lang="en-US" sz="2800">
                <a:solidFill>
                  <a:srgbClr val="000000"/>
                </a:solidFill>
                <a:sym typeface="Symbol" pitchFamily="18" charset="2"/>
              </a:rPr>
              <a:t>)</a:t>
            </a:r>
            <a:r>
              <a:rPr kumimoji="0" lang="uk-UA" sz="2800">
                <a:solidFill>
                  <a:srgbClr val="000000"/>
                </a:solidFill>
                <a:sym typeface="Symbol" pitchFamily="18" charset="2"/>
              </a:rPr>
              <a:t>.</a:t>
            </a:r>
            <a:endParaRPr kumimoji="0" lang="uk-UA" sz="28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825875"/>
            <a:ext cx="50403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020763"/>
            <a:ext cx="3841750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457200"/>
            <a:ext cx="8458200" cy="1066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uk-UA" sz="2800" smtClean="0">
                <a:solidFill>
                  <a:srgbClr val="000000"/>
                </a:solidFill>
              </a:rPr>
              <a:t>	</a:t>
            </a:r>
            <a:r>
              <a:rPr lang="uk-UA" sz="2800" b="1" i="1" smtClean="0">
                <a:solidFill>
                  <a:srgbClr val="000000"/>
                </a:solidFill>
              </a:rPr>
              <a:t>Малий лівий оберт</a:t>
            </a:r>
            <a:r>
              <a:rPr lang="uk-UA" sz="2800" smtClean="0">
                <a:solidFill>
                  <a:srgbClr val="000000"/>
                </a:solidFill>
              </a:rPr>
              <a:t> – використовується, коли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uk-UA" sz="2800" smtClean="0">
                <a:solidFill>
                  <a:srgbClr val="000000"/>
                </a:solidFill>
              </a:rPr>
              <a:t>	</a:t>
            </a:r>
            <a:r>
              <a:rPr lang="en-US" sz="2800" smtClean="0">
                <a:solidFill>
                  <a:srgbClr val="000000"/>
                </a:solidFill>
              </a:rPr>
              <a:t>h(</a:t>
            </a:r>
            <a:r>
              <a:rPr lang="en-US" sz="2800" i="1" smtClean="0">
                <a:solidFill>
                  <a:srgbClr val="000000"/>
                </a:solidFill>
              </a:rPr>
              <a:t>b</a:t>
            </a:r>
            <a:r>
              <a:rPr lang="en-US" sz="2800" smtClean="0">
                <a:solidFill>
                  <a:srgbClr val="000000"/>
                </a:solidFill>
              </a:rPr>
              <a:t>) –</a:t>
            </a:r>
            <a:r>
              <a:rPr lang="uk-UA" sz="2800" smtClean="0">
                <a:solidFill>
                  <a:srgbClr val="000000"/>
                </a:solidFill>
              </a:rPr>
              <a:t> </a:t>
            </a:r>
            <a:r>
              <a:rPr lang="en-US" sz="2800" smtClean="0">
                <a:solidFill>
                  <a:srgbClr val="000000"/>
                </a:solidFill>
              </a:rPr>
              <a:t>h(</a:t>
            </a:r>
            <a:r>
              <a:rPr lang="en-US" sz="2800" i="1" smtClean="0">
                <a:solidFill>
                  <a:srgbClr val="000000"/>
                </a:solidFill>
                <a:sym typeface="Symbol" pitchFamily="18" charset="2"/>
              </a:rPr>
              <a:t>R</a:t>
            </a:r>
            <a:r>
              <a:rPr lang="en-US" sz="2800" smtClean="0">
                <a:solidFill>
                  <a:srgbClr val="000000"/>
                </a:solidFill>
              </a:rPr>
              <a:t>) = 2</a:t>
            </a:r>
            <a:r>
              <a:rPr lang="uk-UA" sz="2800" smtClean="0">
                <a:solidFill>
                  <a:srgbClr val="000000"/>
                </a:solidFill>
              </a:rPr>
              <a:t> 	та</a:t>
            </a:r>
            <a:r>
              <a:rPr lang="en-US" sz="2800" smtClean="0">
                <a:solidFill>
                  <a:srgbClr val="000000"/>
                </a:solidFill>
              </a:rPr>
              <a:t>	h(</a:t>
            </a:r>
            <a:r>
              <a:rPr lang="en-US" sz="2800" i="1" smtClean="0">
                <a:solidFill>
                  <a:srgbClr val="000000"/>
                </a:solidFill>
              </a:rPr>
              <a:t>C</a:t>
            </a:r>
            <a:r>
              <a:rPr lang="en-US" sz="2800" smtClean="0">
                <a:solidFill>
                  <a:srgbClr val="000000"/>
                </a:solidFill>
              </a:rPr>
              <a:t>) </a:t>
            </a:r>
            <a:r>
              <a:rPr lang="en-US" sz="2800" smtClean="0">
                <a:solidFill>
                  <a:srgbClr val="000000"/>
                </a:solidFill>
                <a:sym typeface="Symbol" pitchFamily="18" charset="2"/>
              </a:rPr>
              <a:t> h(</a:t>
            </a:r>
            <a:r>
              <a:rPr lang="en-US" sz="2800" i="1" smtClean="0">
                <a:solidFill>
                  <a:srgbClr val="000000"/>
                </a:solidFill>
              </a:rPr>
              <a:t>L</a:t>
            </a:r>
            <a:r>
              <a:rPr lang="en-US" sz="2800" smtClean="0">
                <a:solidFill>
                  <a:srgbClr val="000000"/>
                </a:solidFill>
                <a:sym typeface="Symbol" pitchFamily="18" charset="2"/>
              </a:rPr>
              <a:t>)</a:t>
            </a:r>
            <a:r>
              <a:rPr lang="uk-UA" sz="2800" smtClean="0">
                <a:solidFill>
                  <a:srgbClr val="000000"/>
                </a:solidFill>
                <a:sym typeface="Symbol" pitchFamily="18" charset="2"/>
              </a:rPr>
              <a:t>.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04800" y="3124200"/>
            <a:ext cx="8458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kumimoji="0" lang="uk-UA" sz="2800">
                <a:solidFill>
                  <a:srgbClr val="000000"/>
                </a:solidFill>
              </a:rPr>
              <a:t>	</a:t>
            </a:r>
            <a:r>
              <a:rPr kumimoji="0" lang="uk-UA" sz="2800" b="1" i="1">
                <a:solidFill>
                  <a:srgbClr val="000000"/>
                </a:solidFill>
              </a:rPr>
              <a:t>Великий лівий оберт</a:t>
            </a:r>
            <a:r>
              <a:rPr kumimoji="0" lang="uk-UA" sz="2800">
                <a:solidFill>
                  <a:srgbClr val="000000"/>
                </a:solidFill>
              </a:rPr>
              <a:t> – використовується, коли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kumimoji="0" lang="uk-UA" sz="2800">
                <a:solidFill>
                  <a:srgbClr val="000000"/>
                </a:solidFill>
              </a:rPr>
              <a:t>	</a:t>
            </a:r>
            <a:r>
              <a:rPr kumimoji="0" lang="en-US" sz="2800">
                <a:solidFill>
                  <a:srgbClr val="000000"/>
                </a:solidFill>
              </a:rPr>
              <a:t>h(</a:t>
            </a:r>
            <a:r>
              <a:rPr kumimoji="0" lang="en-US" sz="2800" i="1">
                <a:solidFill>
                  <a:srgbClr val="000000"/>
                </a:solidFill>
              </a:rPr>
              <a:t>b</a:t>
            </a:r>
            <a:r>
              <a:rPr kumimoji="0" lang="en-US" sz="2800">
                <a:solidFill>
                  <a:srgbClr val="000000"/>
                </a:solidFill>
              </a:rPr>
              <a:t>) - h(</a:t>
            </a:r>
            <a:r>
              <a:rPr kumimoji="0" lang="en-US" sz="2800" i="1">
                <a:solidFill>
                  <a:srgbClr val="000000"/>
                </a:solidFill>
                <a:sym typeface="Symbol" pitchFamily="18" charset="2"/>
              </a:rPr>
              <a:t>R</a:t>
            </a:r>
            <a:r>
              <a:rPr kumimoji="0" lang="en-US" sz="2800">
                <a:solidFill>
                  <a:srgbClr val="000000"/>
                </a:solidFill>
              </a:rPr>
              <a:t>) = 2</a:t>
            </a:r>
            <a:r>
              <a:rPr kumimoji="0" lang="uk-UA" sz="2800">
                <a:solidFill>
                  <a:srgbClr val="000000"/>
                </a:solidFill>
              </a:rPr>
              <a:t> 	та</a:t>
            </a:r>
            <a:r>
              <a:rPr kumimoji="0" lang="en-US" sz="2800">
                <a:solidFill>
                  <a:srgbClr val="000000"/>
                </a:solidFill>
              </a:rPr>
              <a:t>	h(</a:t>
            </a:r>
            <a:r>
              <a:rPr kumimoji="0" lang="en-US" sz="2800" i="1">
                <a:solidFill>
                  <a:srgbClr val="000000"/>
                </a:solidFill>
              </a:rPr>
              <a:t>c</a:t>
            </a:r>
            <a:r>
              <a:rPr kumimoji="0" lang="en-US" sz="2800">
                <a:solidFill>
                  <a:srgbClr val="000000"/>
                </a:solidFill>
              </a:rPr>
              <a:t>) </a:t>
            </a:r>
            <a:r>
              <a:rPr kumimoji="0" lang="en-US" sz="2800">
                <a:solidFill>
                  <a:srgbClr val="000000"/>
                </a:solidFill>
                <a:sym typeface="Symbol" pitchFamily="18" charset="2"/>
              </a:rPr>
              <a:t>&gt; h(</a:t>
            </a:r>
            <a:r>
              <a:rPr kumimoji="0" lang="en-US" sz="2800" i="1">
                <a:solidFill>
                  <a:srgbClr val="000000"/>
                </a:solidFill>
              </a:rPr>
              <a:t>L</a:t>
            </a:r>
            <a:r>
              <a:rPr kumimoji="0" lang="en-US" sz="2800">
                <a:solidFill>
                  <a:srgbClr val="000000"/>
                </a:solidFill>
                <a:sym typeface="Symbol" pitchFamily="18" charset="2"/>
              </a:rPr>
              <a:t>)</a:t>
            </a:r>
            <a:r>
              <a:rPr kumimoji="0" lang="uk-UA" sz="2800">
                <a:solidFill>
                  <a:srgbClr val="000000"/>
                </a:solidFill>
                <a:sym typeface="Symbol" pitchFamily="18" charset="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800" b="1" smtClean="0"/>
              <a:t>Вставка в корінь в деревах бінарного пошуку</a:t>
            </a:r>
            <a:r>
              <a:rPr lang="ru-RU" sz="2800" smtClean="0"/>
              <a:t> 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endParaRPr lang="ru-RU" sz="900" smtClean="0"/>
          </a:p>
          <a:p>
            <a:pPr marL="609600" indent="-609600"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400" smtClean="0"/>
              <a:t>У стандартній реалізації BST-дерев кожен новий вставлений елемент потрапляє в нижню частину дерева, створюючи якийсь зовнішній вузол (листок). Існує інший метод вставки, при якому кожен новий елемент вставляється в корінь, і тому недавно вставлені вузли знаходяться поблизу </a:t>
            </a:r>
            <a:r>
              <a:rPr lang="ru-RU" sz="2400" smtClean="0"/>
              <a:t>кореня</a:t>
            </a:r>
            <a:r>
              <a:rPr lang="uk-UA" sz="2400" smtClean="0"/>
              <a:t> дерева. Побудовані таким чином дерева мають ряд цікавих властивостей:</a:t>
            </a:r>
          </a:p>
          <a:p>
            <a:pPr marL="990600" lvl="1" indent="-533400">
              <a:lnSpc>
                <a:spcPct val="80000"/>
              </a:lnSpc>
            </a:pPr>
            <a:r>
              <a:rPr lang="uk-UA" sz="2400" smtClean="0"/>
              <a:t>при вставці нових елементів дерево зберігає впорядкованість вузлів;</a:t>
            </a:r>
          </a:p>
          <a:p>
            <a:pPr marL="990600" lvl="1" indent="-533400">
              <a:lnSpc>
                <a:spcPct val="80000"/>
              </a:lnSpc>
            </a:pPr>
            <a:r>
              <a:rPr lang="uk-UA" sz="2400" smtClean="0"/>
              <a:t>при вставці нових елементів дерево зберігає баланс вузлів;</a:t>
            </a:r>
          </a:p>
          <a:p>
            <a:pPr marL="990600" lvl="1" indent="-533400">
              <a:lnSpc>
                <a:spcPct val="80000"/>
              </a:lnSpc>
            </a:pPr>
            <a:r>
              <a:rPr lang="uk-UA" sz="2400" smtClean="0"/>
              <a:t>при пошуку в дереві спочатку переглядаються останні додані вузли, бо саме вони знаходяться на верхніх рівнях дерева;</a:t>
            </a:r>
          </a:p>
          <a:p>
            <a:pPr marL="990600" lvl="1" indent="-533400">
              <a:lnSpc>
                <a:spcPct val="80000"/>
              </a:lnSpc>
            </a:pPr>
            <a:r>
              <a:rPr lang="uk-UA" sz="2400" smtClean="0"/>
              <a:t>якщо також змінити функцію “пошук”, щоб вона поміщала знайдений вузол в корінь, вийде метод пошуку, що самоорганізується, який зберігає часто відвідувані вузли поблизу вершини дерева. </a:t>
            </a:r>
          </a:p>
        </p:txBody>
      </p:sp>
      <p:sp>
        <p:nvSpPr>
          <p:cNvPr id="49155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Операції ротації забезпечують просту рекурсивну реалізацію вставки в корінь: необхідно рекурсивно вставити новий елемент у відповідне </a:t>
            </a:r>
            <a:r>
              <a:rPr lang="ru-RU" sz="2800" dirty="0" smtClean="0"/>
              <a:t>піддерево</a:t>
            </a:r>
            <a:r>
              <a:rPr lang="uk-UA" sz="2800" dirty="0" smtClean="0"/>
              <a:t> (залишивши його після закінчення рекурсивної операції в корені цього дерева), а потім виконати ротацію, щоб зробити вузол коренем головного дерева.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95325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mtClean="0"/>
              <a:t>	</a:t>
            </a:r>
            <a:r>
              <a:rPr lang="uk-UA" sz="2800" smtClean="0"/>
              <a:t>Ротація вліво (малий лівий оберт) у вузлі </a:t>
            </a:r>
            <a:r>
              <a:rPr lang="en-US" sz="2800" smtClean="0"/>
              <a:t>S</a:t>
            </a:r>
            <a:endParaRPr lang="uk-UA" smtClean="0"/>
          </a:p>
        </p:txBody>
      </p:sp>
      <p:pic>
        <p:nvPicPr>
          <p:cNvPr id="51203" name="Picture 5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8438" y="1268413"/>
            <a:ext cx="3271837" cy="491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323850" y="333375"/>
            <a:ext cx="8640763" cy="56943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uk-UA"/>
              <a:t>На цій схемі показаний результат (внизу) ротації вліво у вузлі S в прикладі BST-дерева (вгорі). Вузол, S переміщається в дереві вниз, стаючи правим </a:t>
            </a:r>
            <a:r>
              <a:rPr lang="ru-RU"/>
              <a:t>дочірнім</a:t>
            </a:r>
            <a:r>
              <a:rPr lang="uk-UA"/>
              <a:t> вузлом свого колишнього лівого дочірнього вузла. Ротація виконується шляхом отримання зв'язку з новим коренем Е з лівого зв'язку S, установки лівого зв'язку S шляхом копіювання правого зв'язку Е, установки правого зв'язку Е, вказуючого на S, і установки зв'язку з А, вказуючого не на S, а на Е. Ефект ротації полягає в переміщенні Е і його лівого </a:t>
            </a:r>
            <a:r>
              <a:rPr lang="ru-RU"/>
              <a:t>піддерева</a:t>
            </a:r>
            <a:r>
              <a:rPr lang="uk-UA"/>
              <a:t> на один рівень вгору і переміщення S і його правого </a:t>
            </a:r>
            <a:r>
              <a:rPr lang="ru-RU"/>
              <a:t>піддерева</a:t>
            </a:r>
            <a:r>
              <a:rPr lang="uk-UA"/>
              <a:t> на один рівень вниз. Решта дерева залишається незмінною. </a:t>
            </a:r>
          </a:p>
          <a:p>
            <a:endParaRPr lang="ru-RU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95325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mtClean="0"/>
              <a:t>	</a:t>
            </a:r>
            <a:r>
              <a:rPr lang="uk-UA" sz="2800" smtClean="0"/>
              <a:t>Ротація вправо (великий правий оберт) у вузлі А</a:t>
            </a:r>
            <a:endParaRPr lang="uk-UA" smtClean="0"/>
          </a:p>
        </p:txBody>
      </p:sp>
      <p:pic>
        <p:nvPicPr>
          <p:cNvPr id="53251" name="Picture 4"/>
          <p:cNvPicPr>
            <a:picLocks noChangeAspect="1" noChangeArrowheads="1"/>
          </p:cNvPicPr>
          <p:nvPr/>
        </p:nvPicPr>
        <p:blipFill>
          <a:blip r:embed="rId3"/>
          <a:srcRect b="52705"/>
          <a:stretch>
            <a:fillRect/>
          </a:stretch>
        </p:blipFill>
        <p:spPr bwMode="auto">
          <a:xfrm>
            <a:off x="2195513" y="1196975"/>
            <a:ext cx="37433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Бінарні дерева часто використовуються для зображення множин, елементи яких потрібно знаходити за заданим значенням ключа. Такі дерева називаються </a:t>
            </a:r>
            <a:r>
              <a:rPr lang="uk-UA" sz="2800" i="1" smtClean="0"/>
              <a:t>деревами бінарного пошуку. </a:t>
            </a:r>
            <a:r>
              <a:rPr lang="uk-UA" sz="2800" smtClean="0"/>
              <a:t>Особливість подібного дерева полягає в тому, що для будь-якого його вузла </a:t>
            </a:r>
            <a:r>
              <a:rPr lang="uk-UA" sz="2800" i="1" smtClean="0"/>
              <a:t>х </a:t>
            </a:r>
            <a:r>
              <a:rPr lang="uk-UA" sz="2800" smtClean="0"/>
              <a:t>значення всіх вузлів лівого піддерева </a:t>
            </a:r>
            <a:r>
              <a:rPr lang="uk-UA" sz="2800" i="1" smtClean="0"/>
              <a:t>х </a:t>
            </a:r>
            <a:r>
              <a:rPr lang="uk-UA" sz="2800" smtClean="0"/>
              <a:t>не більші за значення </a:t>
            </a:r>
            <a:r>
              <a:rPr lang="uk-UA" sz="2800" i="1" smtClean="0"/>
              <a:t>х, </a:t>
            </a:r>
            <a:r>
              <a:rPr lang="uk-UA" sz="2800" smtClean="0"/>
              <a:t>а значення всіх вузлів правого піддерева </a:t>
            </a:r>
            <a:r>
              <a:rPr lang="uk-UA" sz="2800" i="1" smtClean="0"/>
              <a:t>х </a:t>
            </a:r>
            <a:r>
              <a:rPr lang="uk-UA" sz="2800" smtClean="0"/>
              <a:t>не менші за значення </a:t>
            </a:r>
            <a:r>
              <a:rPr lang="uk-UA" sz="2800" i="1" smtClean="0"/>
              <a:t>х. </a:t>
            </a:r>
            <a:r>
              <a:rPr lang="uk-UA" sz="2800" smtClean="0"/>
              <a:t>Така властивість називається </a:t>
            </a:r>
            <a:r>
              <a:rPr lang="uk-UA" sz="2800" i="1" smtClean="0"/>
              <a:t>впорядкованістю ключів у дереві.</a:t>
            </a:r>
            <a:endParaRPr lang="uk-UA" sz="2800" smtClean="0"/>
          </a:p>
        </p:txBody>
      </p:sp>
      <p:sp>
        <p:nvSpPr>
          <p:cNvPr id="17411" name="Стрелка вниз 2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430213" y="476250"/>
            <a:ext cx="8713787" cy="4362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uk-UA"/>
              <a:t>На цій схемі показаний результат (внизу) ротації вправо вузла А в прикладі BST- дерева (вгорі). Вузол, що містить А, переміщається вниз, стаючи лівим </a:t>
            </a:r>
            <a:r>
              <a:rPr lang="ru-RU"/>
              <a:t>дочірнім</a:t>
            </a:r>
            <a:r>
              <a:rPr lang="uk-UA"/>
              <a:t> вузлом свого колишнього правого дочірнього вузла. Ротація виконується за рахунок отримання зв'язку з новим коренем Е з правого зв'язку А, установки правого зв'язку А шляхом копіювання лівого зв'язку Е, установки лівого зв'язку Е на А і установки зв'язку з А (верхній зв'язок дерева) натомість на Е. </a:t>
            </a:r>
          </a:p>
          <a:p>
            <a:endParaRPr lang="ru-RU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ChangeArrowheads="1"/>
          </p:cNvSpPr>
          <p:nvPr/>
        </p:nvSpPr>
        <p:spPr bwMode="auto">
          <a:xfrm>
            <a:off x="0" y="357188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609600" indent="-6096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kumimoji="0" lang="uk-UA"/>
              <a:t>	Вставка в корінь дерева вузла  </a:t>
            </a:r>
            <a:r>
              <a:rPr kumimoji="0" lang="en-US"/>
              <a:t>G</a:t>
            </a:r>
            <a:endParaRPr kumimoji="0" lang="uk-UA"/>
          </a:p>
        </p:txBody>
      </p:sp>
      <p:grpSp>
        <p:nvGrpSpPr>
          <p:cNvPr id="55299" name="Group 6"/>
          <p:cNvGrpSpPr>
            <a:grpSpLocks/>
          </p:cNvGrpSpPr>
          <p:nvPr/>
        </p:nvGrpSpPr>
        <p:grpSpPr bwMode="auto">
          <a:xfrm>
            <a:off x="1331913" y="981075"/>
            <a:ext cx="6480175" cy="5256213"/>
            <a:chOff x="839" y="799"/>
            <a:chExt cx="2295" cy="1996"/>
          </a:xfrm>
        </p:grpSpPr>
        <p:pic>
          <p:nvPicPr>
            <p:cNvPr id="55300" name="Picture 4"/>
            <p:cNvPicPr>
              <a:picLocks noChangeAspect="1" noChangeArrowheads="1"/>
            </p:cNvPicPr>
            <p:nvPr/>
          </p:nvPicPr>
          <p:blipFill>
            <a:blip r:embed="rId3"/>
            <a:srcRect t="36118" b="35286"/>
            <a:stretch>
              <a:fillRect/>
            </a:stretch>
          </p:blipFill>
          <p:spPr bwMode="auto">
            <a:xfrm>
              <a:off x="2064" y="935"/>
              <a:ext cx="1070" cy="1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01" name="Picture 5"/>
            <p:cNvPicPr>
              <a:picLocks noChangeAspect="1" noChangeArrowheads="1"/>
            </p:cNvPicPr>
            <p:nvPr/>
          </p:nvPicPr>
          <p:blipFill>
            <a:blip r:embed="rId3"/>
            <a:srcRect b="64679"/>
            <a:stretch>
              <a:fillRect/>
            </a:stretch>
          </p:blipFill>
          <p:spPr bwMode="auto">
            <a:xfrm>
              <a:off x="839" y="799"/>
              <a:ext cx="1070" cy="1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323850" y="549275"/>
            <a:ext cx="8569325" cy="35083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uk-UA"/>
              <a:t>Ця послідовність відображає результат вставки G в BST-дерево, приведене на верхньому малюнку, після (рекурсивного) виконання ротації після вставки з метою переміщення вставленого вузла G в корінь. Цей процес еквівалентний вставці G з подальшим виконанням послідовності ротацій для переміщення його в корінь. </a:t>
            </a:r>
          </a:p>
          <a:p>
            <a:endParaRPr lang="ru-RU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357188"/>
            <a:ext cx="8893175" cy="1992312"/>
          </a:xfrm>
        </p:spPr>
        <p:txBody>
          <a:bodyPr/>
          <a:lstStyle/>
          <a:p>
            <a:pPr marL="609600" indent="-609600" algn="ctr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uk-UA" sz="2800" dirty="0" smtClean="0"/>
              <a:t>Створення дерева методом вставки в корінь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uk-UA" sz="2400" dirty="0" smtClean="0"/>
              <a:t>ключів A S E R </a:t>
            </a:r>
            <a:r>
              <a:rPr lang="en-US" sz="2400" dirty="0" smtClean="0"/>
              <a:t>C</a:t>
            </a:r>
            <a:r>
              <a:rPr lang="uk-UA" sz="2400" dirty="0" smtClean="0"/>
              <a:t> Н I N G X M P L в спочатку порожнє BST-дерево. Кожен новий вузол вставляється в корінь із зміною зв'язків, розташованих уздовж його шляху пошуку, що приводить до утворення відповідного BST- дерева. </a:t>
            </a:r>
            <a:endParaRPr lang="ru-RU" sz="24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57347" name="Group 7"/>
          <p:cNvGrpSpPr>
            <a:grpSpLocks/>
          </p:cNvGrpSpPr>
          <p:nvPr/>
        </p:nvGrpSpPr>
        <p:grpSpPr bwMode="auto">
          <a:xfrm>
            <a:off x="900113" y="2349500"/>
            <a:ext cx="7200900" cy="4032250"/>
            <a:chOff x="748" y="981"/>
            <a:chExt cx="2946" cy="1571"/>
          </a:xfrm>
        </p:grpSpPr>
        <p:pic>
          <p:nvPicPr>
            <p:cNvPr id="57348" name="Picture 4"/>
            <p:cNvPicPr>
              <a:picLocks noChangeAspect="1" noChangeArrowheads="1"/>
            </p:cNvPicPr>
            <p:nvPr/>
          </p:nvPicPr>
          <p:blipFill>
            <a:blip r:embed="rId3"/>
            <a:srcRect b="72694"/>
            <a:stretch>
              <a:fillRect/>
            </a:stretch>
          </p:blipFill>
          <p:spPr bwMode="auto">
            <a:xfrm>
              <a:off x="748" y="1071"/>
              <a:ext cx="1358" cy="1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349" name="Picture 6"/>
            <p:cNvPicPr>
              <a:picLocks noChangeAspect="1" noChangeArrowheads="1"/>
            </p:cNvPicPr>
            <p:nvPr/>
          </p:nvPicPr>
          <p:blipFill>
            <a:blip r:embed="rId3"/>
            <a:srcRect t="27306" b="43132"/>
            <a:stretch>
              <a:fillRect/>
            </a:stretch>
          </p:blipFill>
          <p:spPr bwMode="auto">
            <a:xfrm>
              <a:off x="2336" y="981"/>
              <a:ext cx="1358" cy="1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Группа 1"/>
          <p:cNvGrpSpPr>
            <a:grpSpLocks/>
          </p:cNvGrpSpPr>
          <p:nvPr/>
        </p:nvGrpSpPr>
        <p:grpSpPr bwMode="auto">
          <a:xfrm>
            <a:off x="395288" y="549275"/>
            <a:ext cx="8208962" cy="5400675"/>
            <a:chOff x="1017640" y="549275"/>
            <a:chExt cx="7586610" cy="5400675"/>
          </a:xfrm>
        </p:grpSpPr>
        <p:pic>
          <p:nvPicPr>
            <p:cNvPr id="58371" name="Picture 3"/>
            <p:cNvPicPr>
              <a:picLocks noChangeAspect="1" noChangeArrowheads="1"/>
            </p:cNvPicPr>
            <p:nvPr/>
          </p:nvPicPr>
          <p:blipFill>
            <a:blip r:embed="rId3"/>
            <a:srcRect t="36571" b="26859"/>
            <a:stretch>
              <a:fillRect/>
            </a:stretch>
          </p:blipFill>
          <p:spPr bwMode="auto">
            <a:xfrm>
              <a:off x="4761858" y="549275"/>
              <a:ext cx="3842392" cy="540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72" name="Picture 4"/>
            <p:cNvPicPr>
              <a:picLocks noChangeAspect="1" noChangeArrowheads="1"/>
            </p:cNvPicPr>
            <p:nvPr/>
          </p:nvPicPr>
          <p:blipFill>
            <a:blip r:embed="rId3"/>
            <a:srcRect b="64334"/>
            <a:stretch>
              <a:fillRect/>
            </a:stretch>
          </p:blipFill>
          <p:spPr bwMode="auto">
            <a:xfrm>
              <a:off x="1017640" y="549275"/>
              <a:ext cx="3842392" cy="5267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609600"/>
            <a:ext cx="8461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uk-UA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.2. </a:t>
            </a:r>
            <a:r>
              <a:rPr lang="ru-RU" sz="48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Рандомізовані</a:t>
            </a: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дерева </a:t>
            </a:r>
            <a:endParaRPr lang="uk-UA" sz="4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2625" y="2276475"/>
            <a:ext cx="7772400" cy="1081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Література для самостійного читання:</a:t>
            </a:r>
          </a:p>
          <a:p>
            <a:pPr lvl="1" eaLnBrk="1" hangingPunct="1">
              <a:buFontTx/>
              <a:buNone/>
            </a:pPr>
            <a:r>
              <a:rPr lang="ru-RU" sz="2400" smtClean="0"/>
              <a:t>		 с.</a:t>
            </a:r>
            <a:r>
              <a:rPr lang="uk-UA" sz="2400" smtClean="0"/>
              <a:t> 527-540 [</a:t>
            </a:r>
            <a:r>
              <a:rPr lang="en-US" sz="2400" smtClean="0"/>
              <a:t>3</a:t>
            </a:r>
            <a:r>
              <a:rPr lang="uk-UA" sz="2400" smtClean="0"/>
              <a:t>]</a:t>
            </a:r>
            <a:r>
              <a:rPr lang="ru-RU" sz="2400" smtClean="0"/>
              <a:t> </a:t>
            </a:r>
          </a:p>
        </p:txBody>
      </p:sp>
      <p:sp>
        <p:nvSpPr>
          <p:cNvPr id="59396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uk-UA" smtClean="0"/>
              <a:t>	</a:t>
            </a:r>
            <a:r>
              <a:rPr lang="uk-UA" sz="2800" smtClean="0"/>
              <a:t>При роботі з BST-де</a:t>
            </a:r>
            <a:r>
              <a:rPr lang="ru-RU" sz="2800" smtClean="0"/>
              <a:t>ревами </a:t>
            </a:r>
            <a:r>
              <a:rPr lang="uk-UA" sz="2800" smtClean="0"/>
              <a:t>продуктивність буде середньою, якщо елементи вставляються у випадковому порядку, тобто кожен вузол дерева з рівною вірогідністю може виявитися кореневим, причому це ж справедливо і по відношенню до піддерев. </a:t>
            </a:r>
          </a:p>
          <a:p>
            <a:pPr marL="609600" indent="-609600">
              <a:buFont typeface="Wingdings" pitchFamily="2" charset="2"/>
              <a:buNone/>
            </a:pPr>
            <a:r>
              <a:rPr lang="uk-UA" sz="2800" smtClean="0"/>
              <a:t>	"Випадковість" можна включити в алгоритм, щоб ця властивість зберігалася без </a:t>
            </a:r>
            <a:r>
              <a:rPr lang="ru-RU" sz="2800" smtClean="0"/>
              <a:t>будь-яких</a:t>
            </a:r>
            <a:r>
              <a:rPr lang="uk-UA" sz="2800" smtClean="0"/>
              <a:t> допущень щодо порядку вставки елементів. Ідея вельми проста: при вставці нового вузла у дерево, що складається з </a:t>
            </a:r>
            <a:r>
              <a:rPr lang="uk-UA" sz="2800" i="1" smtClean="0"/>
              <a:t>N</a:t>
            </a:r>
            <a:r>
              <a:rPr lang="uk-UA" sz="2800" smtClean="0"/>
              <a:t> вузлів, вірогідність появи нового вузла в корені повинна бути рівна 1/(</a:t>
            </a:r>
            <a:r>
              <a:rPr lang="uk-UA" sz="2800" i="1" smtClean="0"/>
              <a:t>N</a:t>
            </a:r>
            <a:r>
              <a:rPr lang="uk-UA" sz="2800" smtClean="0"/>
              <a:t>+1), тому просто приймаємо рандомізоване рішення використовувати вставку в корінь з цією вірогідністю.</a:t>
            </a:r>
            <a:endParaRPr lang="uk-UA" smtClean="0"/>
          </a:p>
        </p:txBody>
      </p:sp>
      <p:sp>
        <p:nvSpPr>
          <p:cNvPr id="60419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Виконання </a:t>
            </a:r>
            <a:r>
              <a:rPr lang="uk-UA" sz="2800" dirty="0" err="1" smtClean="0"/>
              <a:t>рандомізованої</a:t>
            </a:r>
            <a:r>
              <a:rPr lang="uk-UA" sz="2800" dirty="0" smtClean="0"/>
              <a:t> вставки еквівалентне виконанню стандартного пошуку ключа з ухваленням на кожному кроці </a:t>
            </a:r>
            <a:r>
              <a:rPr lang="uk-UA" sz="2800" dirty="0" err="1" smtClean="0"/>
              <a:t>рандомізованого</a:t>
            </a:r>
            <a:r>
              <a:rPr lang="uk-UA" sz="2800" dirty="0" smtClean="0"/>
              <a:t> рішення про те, чи продовжити пошук</a:t>
            </a:r>
            <a:r>
              <a:rPr lang="en-US" sz="2800" dirty="0" smtClean="0"/>
              <a:t>,</a:t>
            </a:r>
            <a:r>
              <a:rPr lang="uk-UA" sz="2800" dirty="0" smtClean="0"/>
              <a:t> чи перервати його і виконати вставку в корінь. Таким чином, новий вузол може бути вставлений в будь-яке місце на шляху пошуку.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Це просте імовірнісне об'єднання стандартного алгоритму BST-дерева з методом вставки в корінь забезпечує стабільну в сенсі вірогідності продуктивність. </a:t>
            </a: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357188"/>
            <a:ext cx="8569325" cy="2495550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buFont typeface="Wingdings" pitchFamily="2" charset="2"/>
              <a:buNone/>
            </a:pPr>
            <a:r>
              <a:rPr lang="uk-UA" sz="2400" smtClean="0"/>
              <a:t>Новий запис в </a:t>
            </a:r>
            <a:r>
              <a:rPr lang="ru-RU" sz="2400" smtClean="0"/>
              <a:t>рандомізованому </a:t>
            </a:r>
            <a:r>
              <a:rPr lang="en-US" sz="2400" smtClean="0"/>
              <a:t>BST-</a:t>
            </a:r>
            <a:r>
              <a:rPr lang="uk-UA" sz="2400" smtClean="0"/>
              <a:t>дереві може розташовуватися </a:t>
            </a:r>
            <a:r>
              <a:rPr lang="ru-RU" sz="2400" smtClean="0"/>
              <a:t>у будь-якому місці шляху пошуку </a:t>
            </a:r>
            <a:r>
              <a:rPr lang="uk-UA" sz="2400" smtClean="0"/>
              <a:t>запису, залежно від результату </a:t>
            </a:r>
            <a:r>
              <a:rPr lang="ru-RU" sz="2400" smtClean="0"/>
              <a:t>рандомізованих</a:t>
            </a:r>
            <a:r>
              <a:rPr lang="uk-UA" sz="2400" smtClean="0"/>
              <a:t> рішень, прийнятих під час пошуку. На цьому малюнку показані можливі місцеположення запису, </a:t>
            </a:r>
            <a:r>
              <a:rPr lang="ru-RU" sz="2400" smtClean="0"/>
              <a:t>що містить ключ F, при його вставці в дерево (верхній </a:t>
            </a:r>
            <a:r>
              <a:rPr lang="uk-UA" sz="2400" smtClean="0"/>
              <a:t>малюнок). </a:t>
            </a:r>
            <a:endParaRPr lang="ru-RU" sz="2400" smtClean="0"/>
          </a:p>
          <a:p>
            <a:pPr marL="0" indent="0" algn="just">
              <a:lnSpc>
                <a:spcPct val="100000"/>
              </a:lnSpc>
              <a:buFont typeface="Wingdings" pitchFamily="2" charset="2"/>
              <a:buNone/>
            </a:pPr>
            <a:endParaRPr lang="uk-UA" sz="2800" smtClean="0"/>
          </a:p>
        </p:txBody>
      </p:sp>
      <p:pic>
        <p:nvPicPr>
          <p:cNvPr id="62467" name="Picture 4"/>
          <p:cNvPicPr>
            <a:picLocks noChangeAspect="1" noChangeArrowheads="1"/>
          </p:cNvPicPr>
          <p:nvPr/>
        </p:nvPicPr>
        <p:blipFill>
          <a:blip r:embed="rId3"/>
          <a:srcRect t="1697" b="59949"/>
          <a:stretch>
            <a:fillRect/>
          </a:stretch>
        </p:blipFill>
        <p:spPr bwMode="auto">
          <a:xfrm>
            <a:off x="1266825" y="2835275"/>
            <a:ext cx="2657475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3"/>
          <a:srcRect t="40051" b="33580"/>
          <a:stretch>
            <a:fillRect/>
          </a:stretch>
        </p:blipFill>
        <p:spPr bwMode="auto">
          <a:xfrm>
            <a:off x="4572000" y="3860800"/>
            <a:ext cx="2657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8964488" cy="6021288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dirty="0" smtClean="0"/>
              <a:t>	</a:t>
            </a:r>
            <a:r>
              <a:rPr lang="uk-UA" sz="2800" dirty="0" smtClean="0"/>
              <a:t>Лема 4. Побудова </a:t>
            </a:r>
            <a:r>
              <a:rPr lang="ru-RU" sz="2800" dirty="0" err="1" smtClean="0"/>
              <a:t>рандомізованого</a:t>
            </a:r>
            <a:r>
              <a:rPr lang="uk-UA" sz="2800" dirty="0" smtClean="0"/>
              <a:t> BST-дерева еквівалентна побудові стандартного BST-дерева з випадково переставленими в початковому стані ключами. Для конструювання </a:t>
            </a:r>
            <a:r>
              <a:rPr lang="ru-RU" sz="2800" dirty="0" err="1" smtClean="0"/>
              <a:t>рандомізованого</a:t>
            </a:r>
            <a:r>
              <a:rPr lang="uk-UA" sz="2800" dirty="0" smtClean="0"/>
              <a:t> BST-дерева з </a:t>
            </a:r>
            <a:r>
              <a:rPr lang="uk-UA" sz="2800" i="1" dirty="0" smtClean="0"/>
              <a:t>N</a:t>
            </a:r>
            <a:r>
              <a:rPr lang="uk-UA" sz="2800" dirty="0" smtClean="0"/>
              <a:t> елементів використовується біля 2 </a:t>
            </a:r>
            <a:r>
              <a:rPr lang="uk-UA" sz="2800" i="1" dirty="0" smtClean="0"/>
              <a:t>N</a:t>
            </a:r>
            <a:r>
              <a:rPr lang="uk-UA" sz="2800" dirty="0" smtClean="0"/>
              <a:t> l</a:t>
            </a:r>
            <a:r>
              <a:rPr lang="en-US" sz="2800" dirty="0" err="1" smtClean="0"/>
              <a:t>og</a:t>
            </a:r>
            <a:r>
              <a:rPr lang="uk-UA" sz="2800" dirty="0" smtClean="0"/>
              <a:t> </a:t>
            </a:r>
            <a:r>
              <a:rPr lang="uk-UA" sz="2800" i="1" dirty="0" smtClean="0"/>
              <a:t>N</a:t>
            </a:r>
            <a:r>
              <a:rPr lang="uk-UA" sz="2800" dirty="0" smtClean="0"/>
              <a:t> порівнянь (незалежно від порядку вставки елементів), а для виконання пошуку в такому дереві потрібно приблизно 2 l</a:t>
            </a:r>
            <a:r>
              <a:rPr lang="en-US" sz="2800" dirty="0" err="1" smtClean="0"/>
              <a:t>og</a:t>
            </a:r>
            <a:r>
              <a:rPr lang="uk-UA" sz="2800" dirty="0" smtClean="0"/>
              <a:t> </a:t>
            </a:r>
            <a:r>
              <a:rPr lang="uk-UA" sz="2800" i="1" dirty="0" smtClean="0"/>
              <a:t>N</a:t>
            </a:r>
            <a:r>
              <a:rPr lang="uk-UA" sz="2800" dirty="0" smtClean="0"/>
              <a:t> порівнянь.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uk-UA" sz="2400" dirty="0" smtClean="0"/>
              <a:t>Доведення в </a:t>
            </a:r>
            <a:r>
              <a:rPr lang="en-US" sz="2400" dirty="0" smtClean="0"/>
              <a:t>(</a:t>
            </a:r>
            <a:r>
              <a:rPr lang="uk-UA" sz="2400" dirty="0" smtClean="0"/>
              <a:t>с.527 </a:t>
            </a:r>
            <a:r>
              <a:rPr lang="en-US" sz="2400" dirty="0" smtClean="0"/>
              <a:t>[3])</a:t>
            </a:r>
            <a:endParaRPr lang="uk-UA" sz="2800" dirty="0" smtClean="0"/>
          </a:p>
        </p:txBody>
      </p:sp>
      <p:sp>
        <p:nvSpPr>
          <p:cNvPr id="63491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Вузол із заданим значенням ключа буде знайдений доволі швидко, якщо спускатися від кореня дерева бінарного пошуку за таким правилом: ліве піддерево обирається тоді, коли значення розглядуваного вузла більше за шукане, а праве піддерево — тоді, коли вказане значення менше за шукане. Якщо значення вузла дорівнює шуканому, пошук слід завершити. Якщо пошук привів до порожньої гілки дерева, то ключового значення в дереві немає.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Для знаходження за таким алгоритмом значення ключа серед </a:t>
            </a:r>
            <a:r>
              <a:rPr lang="en-US" sz="2800" i="1" smtClean="0"/>
              <a:t>n</a:t>
            </a:r>
            <a:r>
              <a:rPr lang="uk-UA" sz="2800" smtClean="0"/>
              <a:t>-елементної множини буде переглянуто </a:t>
            </a:r>
            <a:r>
              <a:rPr lang="en-US" sz="2800" i="1" smtClean="0"/>
              <a:t>O</a:t>
            </a:r>
            <a:r>
              <a:rPr lang="uk-UA" sz="2800" smtClean="0"/>
              <a:t>(</a:t>
            </a:r>
            <a:r>
              <a:rPr lang="en-US" sz="2800" smtClean="0"/>
              <a:t>log </a:t>
            </a:r>
            <a:r>
              <a:rPr lang="uk-UA" sz="2800" i="1" smtClean="0"/>
              <a:t>п</a:t>
            </a:r>
            <a:r>
              <a:rPr lang="uk-UA" sz="2800" smtClean="0"/>
              <a:t>)</a:t>
            </a:r>
            <a:r>
              <a:rPr lang="uk-UA" sz="2800" i="1" smtClean="0"/>
              <a:t> </a:t>
            </a:r>
            <a:r>
              <a:rPr lang="uk-UA" sz="2800" smtClean="0"/>
              <a:t>елементів.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42938"/>
            <a:ext cx="9144000" cy="1706562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uk-UA" sz="2400" smtClean="0"/>
              <a:t>	Рандомізоване дерево (верхній малюнок), сконструйоване з набору елементів, ключі яких впорядковані за збільшенням, виглядає так само, як стандартне BST-дерево (нижній малюнок), побудоване з елементів, що слідують у випадковому порядку. </a:t>
            </a:r>
          </a:p>
        </p:txBody>
      </p:sp>
      <p:grpSp>
        <p:nvGrpSpPr>
          <p:cNvPr id="64515" name="Группа 1"/>
          <p:cNvGrpSpPr>
            <a:grpSpLocks/>
          </p:cNvGrpSpPr>
          <p:nvPr/>
        </p:nvGrpSpPr>
        <p:grpSpPr bwMode="auto">
          <a:xfrm>
            <a:off x="684213" y="2492375"/>
            <a:ext cx="7632700" cy="4078288"/>
            <a:chOff x="683568" y="2951196"/>
            <a:chExt cx="5990208" cy="2673749"/>
          </a:xfrm>
        </p:grpSpPr>
        <p:pic>
          <p:nvPicPr>
            <p:cNvPr id="64516" name="Picture 2"/>
            <p:cNvPicPr>
              <a:picLocks noChangeAspect="1" noChangeArrowheads="1"/>
            </p:cNvPicPr>
            <p:nvPr/>
          </p:nvPicPr>
          <p:blipFill>
            <a:blip r:embed="rId3"/>
            <a:srcRect b="38657"/>
            <a:stretch>
              <a:fillRect/>
            </a:stretch>
          </p:blipFill>
          <p:spPr bwMode="auto">
            <a:xfrm>
              <a:off x="683568" y="2951196"/>
              <a:ext cx="5926137" cy="1269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17" name="Picture 3"/>
            <p:cNvPicPr>
              <a:picLocks noChangeAspect="1" noChangeArrowheads="1"/>
            </p:cNvPicPr>
            <p:nvPr/>
          </p:nvPicPr>
          <p:blipFill>
            <a:blip r:embed="rId4"/>
            <a:srcRect b="39502"/>
            <a:stretch>
              <a:fillRect/>
            </a:stretch>
          </p:blipFill>
          <p:spPr bwMode="auto">
            <a:xfrm>
              <a:off x="755576" y="4356248"/>
              <a:ext cx="5918200" cy="1268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1" y="836712"/>
            <a:ext cx="8893051" cy="6021288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Переваги:</a:t>
            </a:r>
          </a:p>
          <a:p>
            <a:pPr lvl="1"/>
            <a:r>
              <a:rPr lang="uk-UA" dirty="0" smtClean="0"/>
              <a:t>витрати </a:t>
            </a:r>
            <a:r>
              <a:rPr lang="ru-RU" dirty="0" smtClean="0"/>
              <a:t>на </a:t>
            </a:r>
            <a:r>
              <a:rPr lang="ru-RU" dirty="0" err="1" smtClean="0"/>
              <a:t>пошук</a:t>
            </a:r>
            <a:r>
              <a:rPr lang="ru-RU" dirty="0" smtClean="0"/>
              <a:t> в </a:t>
            </a:r>
            <a:r>
              <a:rPr lang="ru-RU" dirty="0" err="1" smtClean="0"/>
              <a:t>дереві</a:t>
            </a:r>
            <a:r>
              <a:rPr lang="ru-RU" dirty="0" smtClean="0"/>
              <a:t> </a:t>
            </a:r>
            <a:r>
              <a:rPr lang="ru-RU" dirty="0" err="1" smtClean="0"/>
              <a:t>близькі</a:t>
            </a:r>
            <a:r>
              <a:rPr lang="ru-RU" dirty="0" smtClean="0"/>
              <a:t> до </a:t>
            </a:r>
            <a:r>
              <a:rPr lang="ru-RU" dirty="0" err="1" smtClean="0"/>
              <a:t>усереднених</a:t>
            </a:r>
            <a:r>
              <a:rPr lang="ru-RU" dirty="0" smtClean="0"/>
              <a:t>. 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endParaRPr lang="uk-UA" sz="2800" dirty="0" smtClean="0"/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Недоліки:</a:t>
            </a:r>
          </a:p>
          <a:p>
            <a:pPr lvl="1">
              <a:lnSpc>
                <a:spcPct val="110000"/>
              </a:lnSpc>
            </a:pPr>
            <a:r>
              <a:rPr lang="uk-UA" dirty="0" smtClean="0"/>
              <a:t>витрати на генерацію випадкових чисел в кожному з вузлів під час кожної вставки.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endParaRPr lang="uk-UA" sz="2800" dirty="0" smtClean="0"/>
          </a:p>
        </p:txBody>
      </p:sp>
      <p:sp>
        <p:nvSpPr>
          <p:cNvPr id="65539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609600"/>
            <a:ext cx="8461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4.8.3. </a:t>
            </a:r>
            <a:r>
              <a:rPr lang="uk-UA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Низхідні 2-3-4 дерева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2625" y="2276475"/>
            <a:ext cx="7772400" cy="1081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Література для самостійного читання:</a:t>
            </a:r>
          </a:p>
          <a:p>
            <a:pPr lvl="1" eaLnBrk="1" hangingPunct="1">
              <a:buFontTx/>
              <a:buNone/>
            </a:pPr>
            <a:r>
              <a:rPr lang="ru-RU" sz="2400" smtClean="0"/>
              <a:t>		 с.</a:t>
            </a:r>
            <a:r>
              <a:rPr lang="uk-UA" sz="2400" smtClean="0"/>
              <a:t> 540-545 [</a:t>
            </a:r>
            <a:r>
              <a:rPr lang="en-US" sz="2400" smtClean="0"/>
              <a:t>3</a:t>
            </a:r>
            <a:r>
              <a:rPr lang="uk-UA" sz="2400" smtClean="0"/>
              <a:t>]</a:t>
            </a:r>
            <a:r>
              <a:rPr lang="ru-RU" sz="2400" smtClean="0"/>
              <a:t> </a:t>
            </a:r>
          </a:p>
        </p:txBody>
      </p:sp>
      <p:sp>
        <p:nvSpPr>
          <p:cNvPr id="66564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mtClean="0"/>
              <a:t>	</a:t>
            </a:r>
            <a:r>
              <a:rPr lang="uk-UA" sz="2800" smtClean="0"/>
              <a:t>Не дивлячись на стабільну продуктивність, яку можна забезпечити при використанні </a:t>
            </a:r>
            <a:r>
              <a:rPr lang="ru-RU" sz="2800" smtClean="0"/>
              <a:t>рандомізованих</a:t>
            </a:r>
            <a:r>
              <a:rPr lang="uk-UA" sz="2800" smtClean="0"/>
              <a:t> і розширених BST-дерев, в обох випадках не виключається вірогідність того, що час виконання окремої операції пошуку може визначатися лінійною залежністю.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ru-RU" sz="2800" smtClean="0"/>
              <a:t>	Для гарантії того, що створювані BST-дерева бу</a:t>
            </a:r>
            <a:r>
              <a:rPr lang="uk-UA" sz="2800" smtClean="0"/>
              <a:t>дуть збалансованими, структури </a:t>
            </a:r>
            <a:r>
              <a:rPr lang="ru-RU" sz="2800" smtClean="0"/>
              <a:t>дерев повинні володіти певною гнучкістю. Для отримання</a:t>
            </a:r>
            <a:r>
              <a:rPr lang="uk-UA" sz="2800" smtClean="0"/>
              <a:t> подібної гнучкості припустимо, що </a:t>
            </a:r>
            <a:r>
              <a:rPr lang="ru-RU" sz="2800" smtClean="0"/>
              <a:t>вузли в деревах можуть містити більш за один ключ. Зокрема, припускаємо існування 3-вуз</a:t>
            </a:r>
            <a:r>
              <a:rPr lang="uk-UA" sz="2800" smtClean="0"/>
              <a:t>лів і 4-вузлів, які можуть містити, відповідно два і три ключі.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357188"/>
            <a:ext cx="8748712" cy="650081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uk-UA" sz="2800" b="1" i="1" smtClean="0"/>
              <a:t>2-3-4-дерево пошуку </a:t>
            </a:r>
            <a:r>
              <a:rPr lang="uk-UA" sz="2800" smtClean="0"/>
              <a:t>- це або порожнє дерево, або дерево, що містить три типи вузлів: 2-вузли з одним ключем, лівим зв'язком до дерева з меншими ключами і правим зв'язком до дерева з більшими ключами; 3-вузли з двома ключами, з лівим зв'язком до дерева з меншими ключами, середнім зв'язком до дерева, значення ключів якого лежать між значеннями ключів даного вузла, і правим зв'язком до дерева з більшими ключами; і 4-вузли з трьома ключами і чотирма зв'язками до дерев, значення ключів яких визначені діапазонами, створеними ключами вузла. </a:t>
            </a:r>
          </a:p>
          <a:p>
            <a:pPr marL="0" indent="0">
              <a:buFont typeface="Wingdings" pitchFamily="2" charset="2"/>
              <a:buNone/>
            </a:pPr>
            <a:r>
              <a:rPr lang="uk-UA" sz="2800" b="1" i="1" smtClean="0"/>
              <a:t>Збалансоване 2-3-4-дерево пошуку </a:t>
            </a:r>
            <a:r>
              <a:rPr lang="uk-UA" sz="2800" smtClean="0"/>
              <a:t>- це 2-3-4-дерево пошуку, всі порожні піддерева якого розташовані на однаковій відстані від кореня. </a:t>
            </a:r>
          </a:p>
        </p:txBody>
      </p:sp>
      <p:sp>
        <p:nvSpPr>
          <p:cNvPr id="68611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3"/>
          <p:cNvPicPr>
            <a:picLocks noChangeAspect="1" noChangeArrowheads="1"/>
          </p:cNvPicPr>
          <p:nvPr/>
        </p:nvPicPr>
        <p:blipFill>
          <a:blip r:embed="rId3"/>
          <a:srcRect b="81940"/>
          <a:stretch>
            <a:fillRect/>
          </a:stretch>
        </p:blipFill>
        <p:spPr bwMode="auto">
          <a:xfrm>
            <a:off x="1908175" y="257175"/>
            <a:ext cx="4824413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Rectangle 3"/>
          <p:cNvSpPr txBox="1">
            <a:spLocks noChangeArrowheads="1"/>
          </p:cNvSpPr>
          <p:nvPr/>
        </p:nvSpPr>
        <p:spPr bwMode="auto">
          <a:xfrm>
            <a:off x="0" y="2565400"/>
            <a:ext cx="91440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609600" indent="-609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2400"/>
              <a:t>	На малюнку зображено 2-3-4-дерево, що містить ключі </a:t>
            </a:r>
            <a:r>
              <a:rPr lang="en-US" sz="2400"/>
              <a:t>ASRCHINGEXMPL</a:t>
            </a:r>
            <a:r>
              <a:rPr lang="uk-UA" sz="2400"/>
              <a:t>. В такому дереві ключ можна відшукати, використовуючи ключі вузла, розташованого в корені, для знаходження зв'язку до піддерева, а потім продовжити рекурсивне виконання пошуку. Наприклад, для пошуку ключа </a:t>
            </a:r>
            <a:r>
              <a:rPr lang="en-US" sz="2400"/>
              <a:t>P</a:t>
            </a:r>
            <a:r>
              <a:rPr lang="ru-RU" sz="2400"/>
              <a:t> </a:t>
            </a:r>
            <a:r>
              <a:rPr lang="uk-UA" sz="2400"/>
              <a:t>в цьому дереві потрібно спускатися вправо від кореня, оскільки </a:t>
            </a:r>
            <a:r>
              <a:rPr lang="en-US" sz="2400"/>
              <a:t>P </a:t>
            </a:r>
            <a:r>
              <a:rPr lang="uk-UA" sz="2400"/>
              <a:t>більше </a:t>
            </a:r>
            <a:r>
              <a:rPr lang="en-US" sz="2400"/>
              <a:t>I</a:t>
            </a:r>
            <a:r>
              <a:rPr lang="uk-UA" sz="2400"/>
              <a:t>, потім по середній гілці правого піддерева, оскільки значення </a:t>
            </a:r>
            <a:r>
              <a:rPr lang="en-US" sz="2400"/>
              <a:t>P</a:t>
            </a:r>
            <a:r>
              <a:rPr lang="uk-UA" sz="2400"/>
              <a:t> знаходиться між </a:t>
            </a:r>
            <a:r>
              <a:rPr lang="en-US" sz="2400"/>
              <a:t>N</a:t>
            </a:r>
            <a:r>
              <a:rPr lang="uk-UA" sz="2400"/>
              <a:t> та</a:t>
            </a:r>
            <a:r>
              <a:rPr lang="en-US" sz="2400"/>
              <a:t> R</a:t>
            </a:r>
            <a:r>
              <a:rPr lang="uk-UA" sz="2400"/>
              <a:t>, і, нарешті, завершити пошук у вузлі з ключем </a:t>
            </a:r>
            <a:r>
              <a:rPr lang="en-US" sz="2400"/>
              <a:t>P</a:t>
            </a:r>
            <a:r>
              <a:rPr lang="uk-UA" sz="24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8964488" cy="6021288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Алгоритм пошуку ключів в 2-3-4-дереві представляє собою узагальнення алгоритму пошуку для BST-дерев. Щоб з'ясувати, чи знаходиться ключ в дереві, ми порівнюємо його з ключами в корені: якщо він рівний будь-якому з них, має місце влучення при пошуку; у протилежному випадку ми відстежуємо зв'язок від кореня до піддерева, що відповідає набору значень ключів, який повинен містити шуканий ключ, і рекурсивно виконуємо пошук в цьому дереві.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8964488" cy="6021288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Для вставки нового вузла в 2-3-4-дерево можна було б виконати безрезультатний пошук, а потім приєднати вузол, як це робилося в BST-деревах, але при цьому нове дерево виявилося б незбалансованим.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Основна особливість 2-3-4-дерева  полягає в тому, що можна виконувати вставки завжди зберігаючи повну збалансованість дерева.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60574"/>
            <a:ext cx="9144000" cy="984250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Якщо пошук уривається на 2-вузлі, досить перетворити його в 3-вузол. </a:t>
            </a:r>
          </a:p>
        </p:txBody>
      </p:sp>
      <p:sp>
        <p:nvSpPr>
          <p:cNvPr id="72707" name="Rectangle 3"/>
          <p:cNvSpPr txBox="1">
            <a:spLocks noChangeArrowheads="1"/>
          </p:cNvSpPr>
          <p:nvPr/>
        </p:nvSpPr>
        <p:spPr bwMode="auto">
          <a:xfrm>
            <a:off x="-36513" y="3452813"/>
            <a:ext cx="9144001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609600" indent="-6096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/>
              <a:t>	Якщо пошук уривається на 3-вузлі, його досить перетворити в 4-вузол. </a:t>
            </a:r>
          </a:p>
        </p:txBody>
      </p:sp>
      <p:grpSp>
        <p:nvGrpSpPr>
          <p:cNvPr id="2" name="Групувати 1"/>
          <p:cNvGrpSpPr/>
          <p:nvPr/>
        </p:nvGrpSpPr>
        <p:grpSpPr>
          <a:xfrm>
            <a:off x="2355850" y="1986409"/>
            <a:ext cx="3584575" cy="1298575"/>
            <a:chOff x="2355850" y="1986409"/>
            <a:chExt cx="3584575" cy="1298575"/>
          </a:xfrm>
        </p:grpSpPr>
        <p:pic>
          <p:nvPicPr>
            <p:cNvPr id="72708" name="Picture 2" descr="1"/>
            <p:cNvPicPr>
              <a:picLocks noChangeAspect="1" noChangeArrowheads="1"/>
            </p:cNvPicPr>
            <p:nvPr/>
          </p:nvPicPr>
          <p:blipFill>
            <a:blip r:embed="rId3"/>
            <a:srcRect l="28833" r="37079" b="92760"/>
            <a:stretch>
              <a:fillRect/>
            </a:stretch>
          </p:blipFill>
          <p:spPr bwMode="auto">
            <a:xfrm>
              <a:off x="2355850" y="1986409"/>
              <a:ext cx="1509713" cy="1298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710" name="Picture 2" descr="1"/>
            <p:cNvPicPr>
              <a:picLocks noChangeAspect="1" noChangeArrowheads="1"/>
            </p:cNvPicPr>
            <p:nvPr/>
          </p:nvPicPr>
          <p:blipFill>
            <a:blip r:embed="rId3"/>
            <a:srcRect l="28833" t="7784" r="37079" b="85542"/>
            <a:stretch>
              <a:fillRect/>
            </a:stretch>
          </p:blipFill>
          <p:spPr bwMode="auto">
            <a:xfrm>
              <a:off x="4430713" y="2061021"/>
              <a:ext cx="1509712" cy="1198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увати 2"/>
          <p:cNvGrpSpPr/>
          <p:nvPr/>
        </p:nvGrpSpPr>
        <p:grpSpPr>
          <a:xfrm>
            <a:off x="2189163" y="4627563"/>
            <a:ext cx="3967162" cy="1208087"/>
            <a:chOff x="2189163" y="4627563"/>
            <a:chExt cx="3967162" cy="1208087"/>
          </a:xfrm>
        </p:grpSpPr>
        <p:pic>
          <p:nvPicPr>
            <p:cNvPr id="72709" name="Picture 2" descr="1"/>
            <p:cNvPicPr>
              <a:picLocks noChangeAspect="1" noChangeArrowheads="1"/>
            </p:cNvPicPr>
            <p:nvPr/>
          </p:nvPicPr>
          <p:blipFill>
            <a:blip r:embed="rId3"/>
            <a:srcRect l="24437" t="7373" r="33612" b="85841"/>
            <a:stretch>
              <a:fillRect/>
            </a:stretch>
          </p:blipFill>
          <p:spPr bwMode="auto">
            <a:xfrm>
              <a:off x="2189163" y="4627563"/>
              <a:ext cx="1843087" cy="1208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711" name="Picture 2" descr="1"/>
            <p:cNvPicPr>
              <a:picLocks noChangeAspect="1" noChangeArrowheads="1"/>
            </p:cNvPicPr>
            <p:nvPr/>
          </p:nvPicPr>
          <p:blipFill>
            <a:blip r:embed="rId3"/>
            <a:srcRect l="24437" t="15436" r="33612" b="78424"/>
            <a:stretch>
              <a:fillRect/>
            </a:stretch>
          </p:blipFill>
          <p:spPr bwMode="auto">
            <a:xfrm>
              <a:off x="4313238" y="4724400"/>
              <a:ext cx="1843087" cy="109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2" descr="1"/>
          <p:cNvPicPr>
            <a:picLocks noChangeAspect="1" noChangeArrowheads="1"/>
          </p:cNvPicPr>
          <p:nvPr/>
        </p:nvPicPr>
        <p:blipFill>
          <a:blip r:embed="rId3"/>
          <a:srcRect t="14256" b="64120"/>
          <a:stretch>
            <a:fillRect/>
          </a:stretch>
        </p:blipFill>
        <p:spPr bwMode="auto">
          <a:xfrm>
            <a:off x="2662238" y="2996952"/>
            <a:ext cx="4070350" cy="356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2160488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Якщо пошук уривається на 4-вузлі, то можна звільнити місце для нового ключа, зберігаючи збалансованість дерева, спочатку розділивши 4-вузол на два 2-вузла та пересунувши середній вузол вгору до батьківського вузла даного вузла.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3863975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400" smtClean="0"/>
              <a:t>	</a:t>
            </a:r>
            <a:r>
              <a:rPr lang="uk-UA" sz="2400" u="sng" smtClean="0"/>
              <a:t>Приклад.</a:t>
            </a:r>
            <a:r>
              <a:rPr lang="uk-UA" sz="2400" smtClean="0"/>
              <a:t> Функція знаходження ключового значення в бінарному дереві пошуку.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400" smtClean="0"/>
              <a:t>	До функції передається ключове значення і покажчик на корінь дерева, а повертає функція покажчик на вузол, значення якого дорівнює шуканому. Як ознаку успішності пошуку використано логічну змінну </a:t>
            </a:r>
            <a:r>
              <a:rPr lang="en-US" sz="2400" smtClean="0"/>
              <a:t>found</a:t>
            </a:r>
            <a:r>
              <a:rPr lang="uk-UA" sz="2400" smtClean="0"/>
              <a:t>. Пошук починається з кореня дерева і триває доти, доки шукане значення не буде знайдене або доки всі вузли дерева не будуть перевірені.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Що робити, якщо необхідно розділити 4-вузол, батьківський вузол якого - також 4-вузол? Одним з можливих методів є розділення також і батьківського вузла, але вузол-предок також міг би опинитися 4-вузлом і т.д. - можливо, довелося б розділяти вузли уздовж всього дерева. Більш простій підхід полягає в забезпеченні того, щоб шлях пошуку не завершувався в 4-вузлі за рахунок розділення будь-якого 4-вузла, що трапляється на шляху вниз по дереву.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2592288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Зокрема, кожного разу коли зустрічається 2-вузол, сполучений з 4-вузлом, така пара перетвориться в 3-вузол, сполучений з двома 2-вузлами; а коли зустрічається 3-вузол, сполучений з 4-вузлом, пара перетвориться в 4-вузол, сполучений з двома 2-вузлами. </a:t>
            </a:r>
          </a:p>
        </p:txBody>
      </p:sp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3"/>
          <a:srcRect b="68556"/>
          <a:stretch>
            <a:fillRect/>
          </a:stretch>
        </p:blipFill>
        <p:spPr bwMode="auto">
          <a:xfrm>
            <a:off x="2051050" y="3284538"/>
            <a:ext cx="4665663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0" name="Овал 3"/>
          <p:cNvSpPr>
            <a:spLocks noChangeArrowheads="1"/>
          </p:cNvSpPr>
          <p:nvPr/>
        </p:nvSpPr>
        <p:spPr bwMode="auto">
          <a:xfrm>
            <a:off x="142875" y="6429375"/>
            <a:ext cx="214313" cy="214313"/>
          </a:xfrm>
          <a:prstGeom prst="ellipse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smtClean="0"/>
              <a:t>	Розділення 4-вузлів можливо тому, що можна переміщати не тільки ключі, але і зв'язки. Два 2-вузла мають стільки ж (чотири) зв'язків, як і 4-вузол, тому розділення можна виконати, не вносячи ніяких змін нижче (або вище) вузла, що розділяється. 3-вузол не перетвориться в 4-вузол одним лише додаванням ще одного ключа; потрібний також ще один покажчик (у цьому випадку - додатковий зв'язок, створений розділенням). Дуже важливо, що ці перетворення є чисто локальними: ніяку частину дерева, окрім показаної на малюнку, не потрібно досліджувати або змінювати. Кожне перетворення передає один з ключів 4-узла в його батьківський вузол і відповідним чином перетворить зв'язки. </a:t>
            </a:r>
          </a:p>
        </p:txBody>
      </p:sp>
      <p:sp>
        <p:nvSpPr>
          <p:cNvPr id="76803" name="Овал 3"/>
          <p:cNvSpPr>
            <a:spLocks noChangeArrowheads="1"/>
          </p:cNvSpPr>
          <p:nvPr/>
        </p:nvSpPr>
        <p:spPr bwMode="auto">
          <a:xfrm>
            <a:off x="142875" y="6429375"/>
            <a:ext cx="214313" cy="214313"/>
          </a:xfrm>
          <a:prstGeom prst="ellipse">
            <a:avLst/>
          </a:prstGeom>
          <a:solidFill>
            <a:srgbClr val="FF00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8964488" cy="6021288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Зауваження: завжди, коли корінь дерева стає 4-вузлом потрібно його розділити, перетворюючи в трикутник, що складається з трьох 2-вузлів, як це робилося для першого вузла, що розділявся, в попередньому прикладі. Розділення кореня ( і лише ця операція) приводить до збільшенню висоти дерева на один рівень.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5904656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На відміну від стандартних BST-дерев, які розростаються вниз від кореня, 2-3-4-дерева розростаються вгору від нижньої частини. Оскільки 4-вузли розділяються на шляху від </a:t>
            </a:r>
            <a:r>
              <a:rPr lang="ru-RU" sz="2800" dirty="0" err="1" smtClean="0"/>
              <a:t>кореня</a:t>
            </a:r>
            <a:r>
              <a:rPr lang="uk-UA" sz="2800" dirty="0" smtClean="0"/>
              <a:t> вниз, дерева називаються </a:t>
            </a:r>
            <a:r>
              <a:rPr lang="uk-UA" sz="2800" b="1" i="1" dirty="0" smtClean="0"/>
              <a:t>низхідними 2-3-4-деревьями</a:t>
            </a:r>
            <a:r>
              <a:rPr lang="uk-UA" sz="2800" dirty="0" smtClean="0"/>
              <a:t>. Цей алгоритм створює практично ідеально збалансовані дерева пошуку, хоча в процесі проходження по дереву виконуються всього лише декілька локальних перетворень.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1055687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800" u="sng" smtClean="0"/>
              <a:t>Приклад</a:t>
            </a:r>
            <a:r>
              <a:rPr lang="uk-UA" sz="2800" smtClean="0"/>
              <a:t>. </a:t>
            </a:r>
            <a:r>
              <a:rPr lang="ru-RU" sz="2800" smtClean="0"/>
              <a:t>Побудова</a:t>
            </a:r>
            <a:r>
              <a:rPr lang="uk-UA" sz="2800" smtClean="0"/>
              <a:t> 2-3-4-дерева для набору ключів </a:t>
            </a:r>
            <a:r>
              <a:rPr lang="en-US" sz="2800" smtClean="0"/>
              <a:t>ASERCHINX</a:t>
            </a:r>
            <a:r>
              <a:rPr lang="uk-UA" sz="2800" smtClean="0"/>
              <a:t>.</a:t>
            </a:r>
          </a:p>
        </p:txBody>
      </p:sp>
      <p:pic>
        <p:nvPicPr>
          <p:cNvPr id="79875" name="Picture 2"/>
          <p:cNvPicPr>
            <a:picLocks noChangeAspect="1" noChangeArrowheads="1"/>
          </p:cNvPicPr>
          <p:nvPr/>
        </p:nvPicPr>
        <p:blipFill>
          <a:blip r:embed="rId3"/>
          <a:srcRect l="13127" t="1109" r="20180" b="61743"/>
          <a:stretch>
            <a:fillRect/>
          </a:stretch>
        </p:blipFill>
        <p:spPr bwMode="auto">
          <a:xfrm>
            <a:off x="34925" y="1412875"/>
            <a:ext cx="2619375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Rectangle 3"/>
          <p:cNvSpPr txBox="1">
            <a:spLocks noChangeArrowheads="1"/>
          </p:cNvSpPr>
          <p:nvPr/>
        </p:nvSpPr>
        <p:spPr bwMode="auto">
          <a:xfrm>
            <a:off x="1647825" y="1412875"/>
            <a:ext cx="5227638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609600" indent="-6096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/>
              <a:t>	Кожний 4-вузол, що зустрічається на шляху пошуку, розділяється, забезпечуючи тим самим вільне місце для нового елемента в нижній частині дерева.</a:t>
            </a:r>
          </a:p>
        </p:txBody>
      </p:sp>
      <p:pic>
        <p:nvPicPr>
          <p:cNvPr id="79877" name="Picture 2"/>
          <p:cNvPicPr>
            <a:picLocks noChangeAspect="1" noChangeArrowheads="1"/>
          </p:cNvPicPr>
          <p:nvPr/>
        </p:nvPicPr>
        <p:blipFill>
          <a:blip r:embed="rId3"/>
          <a:srcRect l="13127" t="39487" r="20180" b="28770"/>
          <a:stretch>
            <a:fillRect/>
          </a:stretch>
        </p:blipFill>
        <p:spPr bwMode="auto">
          <a:xfrm>
            <a:off x="6489700" y="1341438"/>
            <a:ext cx="2619375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Лема 5. При пошуку в </a:t>
            </a:r>
            <a:r>
              <a:rPr lang="uk-UA" sz="2800" i="1" dirty="0" smtClean="0"/>
              <a:t>N</a:t>
            </a:r>
            <a:r>
              <a:rPr lang="uk-UA" sz="2800" dirty="0" smtClean="0"/>
              <a:t>-вузлових 2-3-4-деревах відвідуються максимум l</a:t>
            </a:r>
            <a:r>
              <a:rPr lang="en-US" sz="2800" dirty="0" smtClean="0"/>
              <a:t>o</a:t>
            </a:r>
            <a:r>
              <a:rPr lang="uk-UA" sz="2800" dirty="0" err="1" smtClean="0"/>
              <a:t>g </a:t>
            </a:r>
            <a:r>
              <a:rPr lang="uk-UA" sz="2800" i="1" dirty="0" err="1" smtClean="0"/>
              <a:t>N</a:t>
            </a:r>
            <a:r>
              <a:rPr lang="uk-UA" sz="2800" dirty="0" smtClean="0"/>
              <a:t>+1 вузлів.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400" dirty="0" smtClean="0"/>
              <a:t>	Кожен зовнішній вузол розташовується на однаковій відстані від кореня: виконувані перетворення не роблять ніякого впливу на відстань між будь-яким вузлом і коренем, за винятком випадку коли виконується розділення кореня (в цьому випадку відстань між всіма вузлами і коренем збільшується на 1). Якщо всі вузли є 2-вузлами, приведене твердження також справедливо, оскільки дерево подібно до повного бінарного дерева; якщо в дереві присутні 3- і 4-вузли, висота може бути тільки менше.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endParaRPr lang="uk-UA" sz="2400" dirty="0" smtClean="0"/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400" dirty="0" smtClean="0"/>
              <a:t>	Доведення в </a:t>
            </a:r>
            <a:r>
              <a:rPr lang="en-US" sz="2400" dirty="0" smtClean="0"/>
              <a:t>(</a:t>
            </a:r>
            <a:r>
              <a:rPr lang="uk-UA" sz="2400" dirty="0" smtClean="0"/>
              <a:t>с.543 </a:t>
            </a:r>
            <a:r>
              <a:rPr lang="en-US" sz="2400" dirty="0" smtClean="0"/>
              <a:t>[3])</a:t>
            </a:r>
            <a:endParaRPr lang="en-GB" sz="2400" dirty="0" smtClean="0"/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endParaRPr lang="uk-UA" sz="2400" dirty="0" smtClean="0"/>
          </a:p>
        </p:txBody>
      </p:sp>
      <p:sp>
        <p:nvSpPr>
          <p:cNvPr id="80899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Лема 6. Для вставок в </a:t>
            </a:r>
            <a:r>
              <a:rPr lang="uk-UA" sz="2800" i="1" dirty="0" smtClean="0"/>
              <a:t>N</a:t>
            </a:r>
            <a:r>
              <a:rPr lang="uk-UA" sz="2800" dirty="0" smtClean="0"/>
              <a:t>-вузлових 2-3-4-деревах в гіршому випадку потрібно розділення менш l</a:t>
            </a:r>
            <a:r>
              <a:rPr lang="en-US" sz="2800" dirty="0" smtClean="0"/>
              <a:t>o</a:t>
            </a:r>
            <a:r>
              <a:rPr lang="uk-UA" sz="2800" dirty="0" err="1" smtClean="0"/>
              <a:t>g </a:t>
            </a:r>
            <a:r>
              <a:rPr lang="uk-UA" sz="2800" i="1" dirty="0" err="1" smtClean="0"/>
              <a:t>N</a:t>
            </a:r>
            <a:r>
              <a:rPr lang="uk-UA" sz="2800" dirty="0" smtClean="0"/>
              <a:t>+1 вузлів, а в середньому, ймовірно, буде потрібно менш одного розділення вузла.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400" dirty="0" smtClean="0"/>
              <a:t>	У самому гіршому випадку всі вузли на шляху до місця вставки є 4-вузлами і вони всі будуть розділені. Але в дереві, утвореному в результаті випадкових перестановок </a:t>
            </a:r>
            <a:r>
              <a:rPr lang="uk-UA" sz="2400" i="1" dirty="0" smtClean="0"/>
              <a:t>N</a:t>
            </a:r>
            <a:r>
              <a:rPr lang="uk-UA" sz="2400" dirty="0" smtClean="0"/>
              <a:t> елементів, маловірогідний не тільки цей гірший випадок, але і в середньому, ймовірно, буде потрібно менше операцій розділення, оскільки в деревах 4-вузли зустрічаються не так часто. 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endParaRPr lang="uk-UA" sz="2400" dirty="0" smtClean="0"/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400" dirty="0" smtClean="0"/>
              <a:t>	Доведення в </a:t>
            </a:r>
            <a:r>
              <a:rPr lang="en-US" sz="2400" dirty="0" smtClean="0"/>
              <a:t>(</a:t>
            </a:r>
            <a:r>
              <a:rPr lang="uk-UA" sz="2400" dirty="0" smtClean="0"/>
              <a:t>с.543 </a:t>
            </a:r>
            <a:r>
              <a:rPr lang="en-US" sz="2400" dirty="0" smtClean="0"/>
              <a:t>[3])</a:t>
            </a:r>
            <a:endParaRPr lang="en-GB" sz="2400" dirty="0" smtClean="0"/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endParaRPr lang="uk-UA" sz="2800" dirty="0" smtClean="0"/>
          </a:p>
        </p:txBody>
      </p:sp>
      <p:sp>
        <p:nvSpPr>
          <p:cNvPr id="81923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Розроблено кілька інших методів підтримки балансу в 2-3-4-деревах пошуку. Наприклад, можна виконувати балансування від низу до верху (</a:t>
            </a:r>
            <a:r>
              <a:rPr lang="uk-UA" sz="2800" b="1" i="1" dirty="0" smtClean="0"/>
              <a:t>висхідне</a:t>
            </a:r>
            <a:r>
              <a:rPr lang="uk-UA" sz="2800" dirty="0" smtClean="0"/>
              <a:t>). 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800" dirty="0" smtClean="0"/>
              <a:t>	Цей підхід веде до більшої кількості операцій розділення вузлів під час виконання алгоритму, але його простіше програмувати, оскільки доводиться враховувати менше випадків.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endParaRPr lang="uk-U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400" smtClean="0"/>
              <a:t>	</a:t>
            </a:r>
            <a:r>
              <a:rPr lang="uk-UA" sz="2400" b="1" smtClean="0"/>
              <a:t>Порядок дій при висхідному балансуванні</a:t>
            </a:r>
          </a:p>
          <a:p>
            <a:pPr marL="609600" indent="-609600">
              <a:lnSpc>
                <a:spcPct val="100000"/>
              </a:lnSpc>
              <a:buFont typeface="Wingdings" pitchFamily="2" charset="2"/>
              <a:buNone/>
            </a:pPr>
            <a:r>
              <a:rPr lang="uk-UA" sz="2400" smtClean="0"/>
              <a:t>	Спочатку в дереві виконується пошук з метою знаходження розташованого в нижній частині дерева вузла, якому повинен належати елемент, що вставляється. Якщо цей вузол є 2-вузлом або 3-вузлом, він перетвориться в 3-вузол або 4-вузол, як описувалося раніше. Якщо він - 4-вузол, він ділиться, як і раніше (зі вставкою нового елементу в один з результуючих 2-вузлів в нижній частині), і середній елемент вставляється в батьківський вузол якщо той є 2- або 3-вузлом. Якщо батьківський вузол є 4-вузлом, він ділиться на два (зі вставкою середнього вузла у відповідний 2-вузол), а середній елемент вставляється в його батьківський вузол, якщо той є 2- або 3-вузлом. Якщо вузол предок також є 4-вузлом, ми продовжуємо такий підйом по дереву, розділяючи 4-вузли до тих пір, поки на шляху пошуку не зустрінеться 2-вузол або 3-вузол.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  <a:grayscl/>
          </a:blip>
          <a:srcRect/>
          <a:stretch>
            <a:fillRect/>
          </a:stretch>
        </p:blipFill>
        <p:spPr bwMode="auto">
          <a:xfrm>
            <a:off x="1835150" y="908050"/>
            <a:ext cx="58324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609600"/>
            <a:ext cx="8461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4.8.4. </a:t>
            </a:r>
            <a:r>
              <a:rPr lang="uk-UA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Червоно-чорні дерева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2625" y="2276475"/>
            <a:ext cx="7772400" cy="1081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Література для самостійного читання:</a:t>
            </a:r>
          </a:p>
          <a:p>
            <a:pPr lvl="1" eaLnBrk="1" hangingPunct="1">
              <a:buFontTx/>
              <a:buNone/>
            </a:pPr>
            <a:r>
              <a:rPr lang="ru-RU" sz="2400" smtClean="0"/>
              <a:t>		 с.</a:t>
            </a:r>
            <a:r>
              <a:rPr lang="uk-UA" sz="2400" smtClean="0"/>
              <a:t> 545-555 [</a:t>
            </a:r>
            <a:r>
              <a:rPr lang="en-US" sz="2400" smtClean="0"/>
              <a:t>3</a:t>
            </a:r>
            <a:r>
              <a:rPr lang="uk-UA" sz="2400" smtClean="0"/>
              <a:t>]</a:t>
            </a:r>
            <a:r>
              <a:rPr lang="ru-RU" sz="2400" smtClean="0"/>
              <a:t> </a:t>
            </a:r>
          </a:p>
        </p:txBody>
      </p:sp>
      <p:sp>
        <p:nvSpPr>
          <p:cNvPr id="84996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8964488" cy="6021288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А</a:t>
            </a:r>
            <a:r>
              <a:rPr lang="uk-UA" sz="2400" dirty="0" smtClean="0"/>
              <a:t>лгоритм низхідної вставки в 2-3-4-дерево простий для розуміння, але його безпосередня реалізація вельми громіздка в зв'язку з великою кількістю різних випадків, які можуть виникати. Доводиться підтримувати три різні типи вузлів, порівнювати ключі пошуку з кожним з ключів в вузлах, копіювати зв'язки і іншу інформацію з вузлів одного типу у вузли іншого типу, створювати і видаляти вузли і т.д.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dirty="0" smtClean="0"/>
              <a:t>	Спроба позбавитися від цього недоліку привела до появи червоно-чорних дерев бінарного пошуку.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Основна ідея полягає в представленні 2-3-4-деревьев у вигляді стандартних BST-дерев (що містять тільки 2-вузли), але з додаванням до кожного вузла додаткового інформаційного розряду для кодування 3-вузлів і 4-вузлів. Представимо зв'язки двома різними типам зв'язків: червоними (red) зв'язками (R-зв'язками), які об'єднують невеликі бінарні дерева, створюючи 3-вузли і 4-вузли, і чорними (black) зв'язками (В-зв'язками), які об'єднують воєдино 2-3-4-дерево.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У будь-якому дереві кожен вузол вказується одним зв'язком, тому фарбування зв'язків еквівалентне фарбуванню вузлів. Відповідно, використовуємо по одному додатковому розряду на кожен вузол для зберігання кольору зв'язку, вказуючого на цей вузол. 2-3-4-дерева, представлені таким чином називаються </a:t>
            </a:r>
            <a:r>
              <a:rPr lang="uk-UA" sz="2400" b="1" i="1" smtClean="0"/>
              <a:t>червоно-чорними</a:t>
            </a:r>
            <a:r>
              <a:rPr lang="uk-UA" sz="2400" smtClean="0"/>
              <a:t> (або </a:t>
            </a:r>
            <a:r>
              <a:rPr lang="uk-UA" sz="2400" b="1" i="1" smtClean="0"/>
              <a:t>RB-</a:t>
            </a:r>
            <a:r>
              <a:rPr lang="uk-UA" sz="2400" smtClean="0"/>
              <a:t>) </a:t>
            </a:r>
            <a:r>
              <a:rPr lang="uk-UA" sz="2400" b="1" i="1" smtClean="0"/>
              <a:t>деревами бінарного пошуку</a:t>
            </a:r>
            <a:r>
              <a:rPr lang="uk-UA" sz="240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85938"/>
            <a:ext cx="8726487" cy="5072062"/>
          </a:xfrm>
        </p:spPr>
        <p:txBody>
          <a:bodyPr/>
          <a:lstStyle/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uk-UA" sz="2400" dirty="0" smtClean="0"/>
              <a:t>Використання двох типів зв'язків забезпечує ефективний спосіб </a:t>
            </a:r>
            <a:r>
              <a:rPr lang="ru-RU" sz="2400" dirty="0" err="1" smtClean="0"/>
              <a:t>представлення</a:t>
            </a:r>
            <a:r>
              <a:rPr lang="ru-RU" sz="2400" dirty="0" smtClean="0"/>
              <a:t> 3-вузлів </a:t>
            </a:r>
            <a:r>
              <a:rPr lang="ru-RU" sz="2400" dirty="0" err="1" smtClean="0"/>
              <a:t>і</a:t>
            </a:r>
            <a:r>
              <a:rPr lang="ru-RU" sz="2400" dirty="0" smtClean="0"/>
              <a:t> 4-вузлів в </a:t>
            </a:r>
            <a:r>
              <a:rPr lang="uk-UA" sz="2400" dirty="0" smtClean="0"/>
              <a:t>2-3-4-деревах. </a:t>
            </a:r>
            <a:r>
              <a:rPr lang="en-US" sz="2400" dirty="0" smtClean="0"/>
              <a:t>R-</a:t>
            </a:r>
            <a:r>
              <a:rPr lang="uk-UA" sz="2400" dirty="0" smtClean="0"/>
              <a:t>зв'язки (жирні </a:t>
            </a:r>
            <a:r>
              <a:rPr lang="ru-RU" sz="2400" dirty="0" err="1" smtClean="0"/>
              <a:t>лінії</a:t>
            </a:r>
            <a:r>
              <a:rPr lang="ru-RU" sz="2400" dirty="0" smtClean="0"/>
              <a:t> на схемах) </a:t>
            </a:r>
            <a:r>
              <a:rPr lang="ru-RU" sz="2400" dirty="0" err="1" smtClean="0"/>
              <a:t>використовуються</a:t>
            </a:r>
            <a:r>
              <a:rPr lang="ru-RU" sz="2400" dirty="0" smtClean="0"/>
              <a:t> для </a:t>
            </a:r>
            <a:r>
              <a:rPr lang="uk-UA" sz="2400" dirty="0" smtClean="0"/>
              <a:t>представлення внутрішніх </a:t>
            </a:r>
            <a:r>
              <a:rPr lang="ru-RU" sz="2400" dirty="0" err="1" smtClean="0"/>
              <a:t>з'єднань</a:t>
            </a:r>
            <a:r>
              <a:rPr lang="ru-RU" sz="2400" dirty="0" smtClean="0"/>
              <a:t> у </a:t>
            </a:r>
            <a:r>
              <a:rPr lang="ru-RU" sz="2400" dirty="0" err="1" smtClean="0"/>
              <a:t>вузлах</a:t>
            </a:r>
            <a:r>
              <a:rPr lang="ru-RU" sz="2400" dirty="0" smtClean="0"/>
              <a:t>, а В-</a:t>
            </a:r>
            <a:r>
              <a:rPr lang="uk-UA" sz="2400" dirty="0" smtClean="0"/>
              <a:t>зв'язки</a:t>
            </a:r>
            <a:r>
              <a:rPr lang="ru-RU" sz="2400" dirty="0" smtClean="0"/>
              <a:t> (</a:t>
            </a:r>
            <a:r>
              <a:rPr lang="ru-RU" sz="2400" dirty="0" err="1" smtClean="0"/>
              <a:t>тонкі</a:t>
            </a:r>
            <a:r>
              <a:rPr lang="ru-RU" sz="2400" dirty="0" smtClean="0"/>
              <a:t> </a:t>
            </a:r>
            <a:r>
              <a:rPr lang="ru-RU" sz="2400" dirty="0" err="1" smtClean="0"/>
              <a:t>лінії</a:t>
            </a:r>
            <a:r>
              <a:rPr lang="ru-RU" sz="2400" dirty="0" smtClean="0"/>
              <a:t> на схемах) - для </a:t>
            </a:r>
            <a:r>
              <a:rPr lang="uk-UA" sz="2400" dirty="0" smtClean="0"/>
              <a:t>представлення зв'язків 2-3-4-дерева. </a:t>
            </a:r>
            <a:endParaRPr lang="en-US" sz="2400" dirty="0" smtClean="0"/>
          </a:p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uk-UA" sz="2400" dirty="0" smtClean="0"/>
              <a:t>4-вузол (вгорі зліва) представляється збалансованим </a:t>
            </a:r>
            <a:r>
              <a:rPr lang="ru-RU" sz="2400" dirty="0" err="1" smtClean="0"/>
              <a:t>піддеревом</a:t>
            </a:r>
            <a:r>
              <a:rPr lang="ru-RU" sz="2400" dirty="0" smtClean="0"/>
              <a:t>,</a:t>
            </a:r>
            <a:r>
              <a:rPr lang="uk-UA" sz="2400" dirty="0" smtClean="0"/>
              <a:t>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складається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трьох</a:t>
            </a:r>
            <a:r>
              <a:rPr lang="ru-RU" sz="2400" dirty="0" smtClean="0"/>
              <a:t> 2-вузлів, </a:t>
            </a:r>
            <a:r>
              <a:rPr lang="uk-UA" sz="2400" dirty="0" smtClean="0"/>
              <a:t>які сполучені </a:t>
            </a:r>
            <a:r>
              <a:rPr lang="en-US" sz="2400" dirty="0" smtClean="0"/>
              <a:t>R-</a:t>
            </a:r>
            <a:r>
              <a:rPr lang="uk-UA" sz="2400" dirty="0" smtClean="0"/>
              <a:t>зв'язками (вгорі справа). Обидва уявлення </a:t>
            </a:r>
            <a:r>
              <a:rPr lang="ru-RU" sz="2400" dirty="0" err="1" smtClean="0"/>
              <a:t>мають</a:t>
            </a:r>
            <a:r>
              <a:rPr lang="ru-RU" sz="2400" dirty="0" smtClean="0"/>
              <a:t> три </a:t>
            </a:r>
            <a:r>
              <a:rPr lang="ru-RU" sz="2400" dirty="0" err="1" smtClean="0"/>
              <a:t>ключі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чотири</a:t>
            </a:r>
            <a:r>
              <a:rPr lang="ru-RU" sz="2400" dirty="0" smtClean="0"/>
              <a:t> </a:t>
            </a:r>
            <a:r>
              <a:rPr lang="uk-UA" sz="2400" dirty="0" smtClean="0"/>
              <a:t>В-зв'язки. </a:t>
            </a:r>
            <a:endParaRPr lang="en-US" sz="2400" dirty="0" smtClean="0"/>
          </a:p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uk-UA" sz="2400" dirty="0" smtClean="0"/>
              <a:t>3-вузол (внизу зліва) представляється одним 2-вузлом, </a:t>
            </a:r>
            <a:r>
              <a:rPr lang="ru-RU" sz="2400" dirty="0" err="1" smtClean="0"/>
              <a:t>пов'язаним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іншим</a:t>
            </a:r>
            <a:r>
              <a:rPr lang="ru-RU" sz="2400" dirty="0" smtClean="0"/>
              <a:t> </a:t>
            </a:r>
            <a:r>
              <a:rPr lang="ru-RU" sz="2400" dirty="0" err="1" smtClean="0"/>
              <a:t>вузлом</a:t>
            </a:r>
            <a:r>
              <a:rPr lang="ru-RU" sz="2400" dirty="0" smtClean="0"/>
              <a:t> (</a:t>
            </a:r>
            <a:r>
              <a:rPr lang="ru-RU" sz="2400" dirty="0" err="1" smtClean="0"/>
              <a:t>зліва</a:t>
            </a:r>
            <a:r>
              <a:rPr lang="ru-RU" sz="2400" dirty="0" smtClean="0"/>
              <a:t> </a:t>
            </a:r>
            <a:r>
              <a:rPr lang="ru-RU" sz="2400" dirty="0" err="1" smtClean="0"/>
              <a:t>або</a:t>
            </a:r>
            <a:r>
              <a:rPr lang="ru-RU" sz="2400" dirty="0" smtClean="0"/>
              <a:t> </a:t>
            </a:r>
            <a:r>
              <a:rPr lang="uk-UA" sz="2400" dirty="0" smtClean="0"/>
              <a:t>справа) єдиним </a:t>
            </a:r>
            <a:r>
              <a:rPr lang="en-US" sz="2400" dirty="0" smtClean="0"/>
              <a:t>R-</a:t>
            </a:r>
            <a:r>
              <a:rPr lang="uk-UA" sz="2400" dirty="0" smtClean="0"/>
              <a:t>зв'язком (внизу справа). Обидва уявлення </a:t>
            </a:r>
            <a:r>
              <a:rPr lang="ru-RU" sz="2400" dirty="0" err="1" smtClean="0"/>
              <a:t>мають</a:t>
            </a:r>
            <a:r>
              <a:rPr lang="ru-RU" sz="2400" dirty="0" smtClean="0"/>
              <a:t> два </a:t>
            </a:r>
            <a:r>
              <a:rPr lang="ru-RU" sz="2400" dirty="0" err="1" smtClean="0"/>
              <a:t>ключі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три В-</a:t>
            </a:r>
            <a:r>
              <a:rPr lang="uk-UA" sz="2400" dirty="0" smtClean="0"/>
              <a:t>зв'язки</a:t>
            </a:r>
            <a:r>
              <a:rPr lang="ru-RU" sz="2400" dirty="0" smtClean="0"/>
              <a:t>. </a:t>
            </a:r>
          </a:p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endParaRPr lang="en-GB" sz="2400" dirty="0" smtClean="0"/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3"/>
          <a:srcRect l="2128" t="3622" r="2128" b="3855"/>
          <a:stretch>
            <a:fillRect/>
          </a:stretch>
        </p:blipFill>
        <p:spPr>
          <a:xfrm>
            <a:off x="2643174" y="142852"/>
            <a:ext cx="3214710" cy="171451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550862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 2-3-4-дерево</a:t>
            </a:r>
            <a:endParaRPr lang="en-GB" sz="2800" smtClean="0"/>
          </a:p>
        </p:txBody>
      </p:sp>
      <p:pic>
        <p:nvPicPr>
          <p:cNvPr id="89091" name="Picture 2"/>
          <p:cNvPicPr>
            <a:picLocks noChangeAspect="1" noChangeArrowheads="1"/>
          </p:cNvPicPr>
          <p:nvPr/>
        </p:nvPicPr>
        <p:blipFill>
          <a:blip r:embed="rId3"/>
          <a:srcRect b="66740"/>
          <a:stretch>
            <a:fillRect/>
          </a:stretch>
        </p:blipFill>
        <p:spPr bwMode="auto">
          <a:xfrm>
            <a:off x="2051050" y="4005263"/>
            <a:ext cx="4283075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2" name="Rectangle 3"/>
          <p:cNvSpPr txBox="1">
            <a:spLocks noChangeArrowheads="1"/>
          </p:cNvSpPr>
          <p:nvPr/>
        </p:nvSpPr>
        <p:spPr bwMode="auto">
          <a:xfrm>
            <a:off x="36513" y="3236913"/>
            <a:ext cx="91440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/>
              <a:t>	відповідне йому RB-дерево </a:t>
            </a:r>
            <a:endParaRPr lang="en-GB"/>
          </a:p>
        </p:txBody>
      </p:sp>
      <p:pic>
        <p:nvPicPr>
          <p:cNvPr id="89093" name="Picture 3"/>
          <p:cNvPicPr>
            <a:picLocks noChangeAspect="1" noChangeArrowheads="1"/>
          </p:cNvPicPr>
          <p:nvPr/>
        </p:nvPicPr>
        <p:blipFill>
          <a:blip r:embed="rId4"/>
          <a:srcRect b="82140"/>
          <a:stretch>
            <a:fillRect/>
          </a:stretch>
        </p:blipFill>
        <p:spPr bwMode="auto">
          <a:xfrm>
            <a:off x="1917700" y="981075"/>
            <a:ext cx="42386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uk-UA" sz="2800" b="1" i="1" dirty="0" smtClean="0"/>
              <a:t>RB-дерево бінарного пошуку </a:t>
            </a:r>
            <a:r>
              <a:rPr lang="uk-UA" sz="2800" dirty="0" smtClean="0"/>
              <a:t>- це дерево бінарного пошуку, в якому кожен вузол помічений як червоний (R) або чорний (В), з накладенням додаткового обмеження, що ніякі два червоні вузли не можуть з'являтися один за одним в будь-якому шляху від зовнішнього зв'язку до кореня.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</a:t>
            </a:r>
            <a:r>
              <a:rPr lang="uk-UA" sz="2800" b="1" i="1" dirty="0" smtClean="0"/>
              <a:t>Збалансоване RB-дерево бінарного пошуку </a:t>
            </a:r>
            <a:r>
              <a:rPr lang="uk-UA" sz="2800" dirty="0" smtClean="0"/>
              <a:t>- це RB-дерево бінарного пошуку, в якому всі шляхи від зовнішніх вузлів</a:t>
            </a:r>
            <a:r>
              <a:rPr lang="en-US" sz="2800" dirty="0" smtClean="0"/>
              <a:t> </a:t>
            </a:r>
            <a:r>
              <a:rPr lang="uk-UA" sz="2800" dirty="0" smtClean="0"/>
              <a:t>до кореня містять однакову кількість чорних зв'язків. </a:t>
            </a:r>
            <a:endParaRPr lang="en-GB" sz="2800" dirty="0" smtClean="0"/>
          </a:p>
        </p:txBody>
      </p:sp>
      <p:sp>
        <p:nvSpPr>
          <p:cNvPr id="90115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RB-дерева володіють двома важливими властивостями: </a:t>
            </a:r>
          </a:p>
          <a:p>
            <a:pPr lvl="1">
              <a:lnSpc>
                <a:spcPct val="110000"/>
              </a:lnSpc>
            </a:pPr>
            <a:r>
              <a:rPr lang="uk-UA" smtClean="0"/>
              <a:t>стандартний метод пошуку для BST-дерев працює без всяких змін; </a:t>
            </a:r>
          </a:p>
          <a:p>
            <a:pPr lvl="1">
              <a:lnSpc>
                <a:spcPct val="110000"/>
              </a:lnSpc>
            </a:pPr>
            <a:r>
              <a:rPr lang="uk-UA" smtClean="0"/>
              <a:t>існує пряма відповідність між RB-деревами і 2-3-4-деревами, тому алгоритм з використанням збалансованого 2-3-4-дерева можна реалізувати зберігши відповідність</a:t>
            </a:r>
            <a:r>
              <a:rPr lang="uk-UA" sz="2400" smtClean="0"/>
              <a:t>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Таким чином, можна скористатися кращим з обох підходів: простий метод пошуку, властивий стандартному BST-дереву і простий метод вставки-балансування, характерний для 2-3-4-дерева пошуку.</a:t>
            </a:r>
            <a:endParaRPr lang="en-GB" sz="2800" smtClean="0"/>
          </a:p>
        </p:txBody>
      </p:sp>
      <p:sp>
        <p:nvSpPr>
          <p:cNvPr id="91139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  <p:sp>
        <p:nvSpPr>
          <p:cNvPr id="91140" name="Овал 3"/>
          <p:cNvSpPr>
            <a:spLocks noChangeArrowheads="1"/>
          </p:cNvSpPr>
          <p:nvPr/>
        </p:nvSpPr>
        <p:spPr bwMode="auto">
          <a:xfrm>
            <a:off x="142875" y="6429375"/>
            <a:ext cx="214313" cy="214313"/>
          </a:xfrm>
          <a:prstGeom prst="ellipse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Метод пошуку ніколи не досліджує поле, що представляє колір вузла, тому механізм балансування не збільшує час, займаний основною процедурою пошуку.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Оскільки кожен ключ вставляється тільки один раз, але в типовому додатку його пошук може виконуватися багато разів, в результаті загальний час пошуку скорочується (оскільки дерева збалансовані) ціною порівняно невеликих додаткових витрат (під час пошуків ніяких дій по балансуванню не виконується).</a:t>
            </a:r>
            <a:endParaRPr lang="en-GB" sz="2800" dirty="0" smtClean="0"/>
          </a:p>
        </p:txBody>
      </p:sp>
      <p:sp>
        <p:nvSpPr>
          <p:cNvPr id="92163" name="Овал 3"/>
          <p:cNvSpPr>
            <a:spLocks noChangeArrowheads="1"/>
          </p:cNvSpPr>
          <p:nvPr/>
        </p:nvSpPr>
        <p:spPr bwMode="auto">
          <a:xfrm>
            <a:off x="142875" y="6429375"/>
            <a:ext cx="214313" cy="214313"/>
          </a:xfrm>
          <a:prstGeom prst="ellipse">
            <a:avLst/>
          </a:prstGeom>
          <a:solidFill>
            <a:srgbClr val="FF00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Крім того, додаткові витрати пов'язані зі вставкою, невеликі: дії по балансуванню доводиться робити тільки при зустрічі 4-вузлів, а в дереві кількість таких вузлів невелика, оскільки вони завжди розділяються.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dirty="0" smtClean="0"/>
              <a:t>	Внутрішнім циклом процедури вставки є код, що виконує проходження вниз по дереву (аналогічний операціям вставки або пошуку і вставки в стандартних BST-деревах), з додаванням однієї додаткової перевірки: якщо вузол має два дочірні R-вузли, він є частиною 4-вузла. </a:t>
            </a:r>
            <a:endParaRPr lang="en-GB" sz="2800" dirty="0" smtClean="0"/>
          </a:p>
        </p:txBody>
      </p:sp>
      <p:sp>
        <p:nvSpPr>
          <p:cNvPr id="93187" name="Овал 3"/>
          <p:cNvSpPr>
            <a:spLocks noChangeArrowheads="1"/>
          </p:cNvSpPr>
          <p:nvPr/>
        </p:nvSpPr>
        <p:spPr bwMode="auto">
          <a:xfrm>
            <a:off x="142875" y="6429375"/>
            <a:ext cx="214313" cy="214313"/>
          </a:xfrm>
          <a:prstGeom prst="ellipse">
            <a:avLst/>
          </a:prstGeom>
          <a:solidFill>
            <a:srgbClr val="FF00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3000375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Розглянемо RB-представлення перетворень, виконання яких може потрібно при зустрічі 4-вузла.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За наявності 2-вузла, який сполучений з 4-вузлом, цю пару необхідно перетворити в 3-вузол, сполучений з двома 2-вузлами; за наявності 3-вузла, сполученого з 4-вузлом, пара повинна бути перетворена в 4-вузол, сполучений з двома 2-вузлами. </a:t>
            </a:r>
            <a:endParaRPr lang="en-GB" sz="2400" smtClean="0"/>
          </a:p>
        </p:txBody>
      </p:sp>
      <p:pic>
        <p:nvPicPr>
          <p:cNvPr id="94211" name="Picture 2"/>
          <p:cNvPicPr>
            <a:picLocks noChangeAspect="1" noChangeArrowheads="1"/>
          </p:cNvPicPr>
          <p:nvPr/>
        </p:nvPicPr>
        <p:blipFill>
          <a:blip r:embed="rId3"/>
          <a:srcRect l="13954" r="13982" b="65347"/>
          <a:stretch>
            <a:fillRect/>
          </a:stretch>
        </p:blipFill>
        <p:spPr bwMode="auto">
          <a:xfrm>
            <a:off x="971550" y="3817938"/>
            <a:ext cx="69135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323850" y="476250"/>
            <a:ext cx="5688013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 l="15633" r="12102" b="7002"/>
          <a:stretch>
            <a:fillRect/>
          </a:stretch>
        </p:blipFill>
        <p:spPr bwMode="auto">
          <a:xfrm>
            <a:off x="6229350" y="1196975"/>
            <a:ext cx="26638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3719512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Коли в нижню частину дерева додається новий вузол, його можна представити у вигляді 4-вузла, який повинен бути розділений, причому його середній вузол передається на один рівень вгору для вставки в нижній вузол, де завершиться пошук. Самою суттю низхідного процесу гарантується, що цей вузол повинен бути або 2-вузлом, або 3-вузлом. Перетворення потрібне при зустрічі 2-вузла, сполученого з 4-вузлом, виконується без зусиль, і таке ж перетворення працює стосовно 3-вузла, "правильно" сполученого з 4-вузлом.</a:t>
            </a:r>
            <a:endParaRPr lang="en-GB" sz="2400" smtClean="0"/>
          </a:p>
        </p:txBody>
      </p:sp>
      <p:pic>
        <p:nvPicPr>
          <p:cNvPr id="95235" name="Picture 2"/>
          <p:cNvPicPr>
            <a:picLocks noChangeAspect="1" noChangeArrowheads="1"/>
          </p:cNvPicPr>
          <p:nvPr/>
        </p:nvPicPr>
        <p:blipFill>
          <a:blip r:embed="rId3"/>
          <a:srcRect l="13954" r="13982" b="65347"/>
          <a:stretch>
            <a:fillRect/>
          </a:stretch>
        </p:blipFill>
        <p:spPr bwMode="auto">
          <a:xfrm>
            <a:off x="971550" y="4178300"/>
            <a:ext cx="6913563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4224337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Залишаються ще дві ситуації, які можуть виникати за наявності 3-вузла, сполученого з 4-вузлом (фактично, існує чотири таких ситуації, оскільки 3-вузли іншої орієнтації можуть також створювати дзеркальні ситуації).У цих випадках просте розділення 4-вузла приводить до утворення двох послідовних R-зв'язків. Ця ситуація не так вже погана, оскільки є три вузли, сполучені R-зв'язками: досить перетворити дерево так, щоб R-зв'язки указували вниз з одного і того ж вузла. Операції ротації - це саме те, що необхідне для досягнення необхідного ефекту. </a:t>
            </a:r>
            <a:endParaRPr lang="en-GB" sz="2400" smtClean="0"/>
          </a:p>
        </p:txBody>
      </p:sp>
      <p:pic>
        <p:nvPicPr>
          <p:cNvPr id="96259" name="Picture 2"/>
          <p:cNvPicPr>
            <a:picLocks noChangeAspect="1" noChangeArrowheads="1"/>
          </p:cNvPicPr>
          <p:nvPr/>
        </p:nvPicPr>
        <p:blipFill>
          <a:blip r:embed="rId3"/>
          <a:srcRect l="13954" t="36649" r="41435" b="30695"/>
          <a:stretch>
            <a:fillRect/>
          </a:stretch>
        </p:blipFill>
        <p:spPr bwMode="auto">
          <a:xfrm>
            <a:off x="971550" y="4683125"/>
            <a:ext cx="42799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4008437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Почнемо з випадку, коли 4-вузол, сполучений з 3-вузлом, розділяється, залишаючи дві R-зв'язки, що йдуть підряд і однаково орієнтовані. Ця ситуація не виникла б, якби 3-вузол був орієнтований інакше. Тому змінюємо структуру дерева для зміни орієнтації 3-вузла і тим самим зводимо цей випадок до другого, коли простого розділення 4-вузла виявляється достатньо. Зміна структури дерева для переорієнтації 3-вузла полягає у виконанні єдиної ротації з додатковою вимогою зміни кольору двох вузлів.</a:t>
            </a:r>
            <a:endParaRPr lang="en-GB" sz="2400" smtClean="0"/>
          </a:p>
        </p:txBody>
      </p:sp>
      <p:pic>
        <p:nvPicPr>
          <p:cNvPr id="97283" name="Picture 2"/>
          <p:cNvPicPr>
            <a:picLocks noChangeAspect="1" noChangeArrowheads="1"/>
          </p:cNvPicPr>
          <p:nvPr/>
        </p:nvPicPr>
        <p:blipFill>
          <a:blip r:embed="rId3"/>
          <a:srcRect l="13954" t="36649" r="13982" b="47023"/>
          <a:stretch>
            <a:fillRect/>
          </a:stretch>
        </p:blipFill>
        <p:spPr bwMode="auto">
          <a:xfrm>
            <a:off x="971550" y="4683125"/>
            <a:ext cx="6913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4151312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І нарешті, для обробки випадку, коли 4-вузол, сполучений з 3-вузлом, розділяється, залишаючи два R-зв'язки, що йдуть підряд  і орієнтовані по-різному, виконуємо ротацію, щоб звести цей випадок до випадку з однаково орієнтованими зв'язками, який потім обробляється. Це перетворення зводиться до виконання тих же операцій, що і при виконанні подвійних ротацій вліво-вправо і вправо-вліво, які використовувалися для розширених BST-дерев, хоча для правильної підтримки кольорів будуть потрібні незначні додаткові дії. </a:t>
            </a:r>
            <a:endParaRPr lang="en-GB" sz="2400" smtClean="0"/>
          </a:p>
        </p:txBody>
      </p:sp>
      <p:pic>
        <p:nvPicPr>
          <p:cNvPr id="98307" name="Picture 2"/>
          <p:cNvPicPr>
            <a:picLocks noChangeAspect="1" noChangeArrowheads="1"/>
          </p:cNvPicPr>
          <p:nvPr/>
        </p:nvPicPr>
        <p:blipFill>
          <a:blip r:embed="rId3"/>
          <a:srcRect l="13954" t="52977" r="13982" b="30695"/>
          <a:stretch>
            <a:fillRect/>
          </a:stretch>
        </p:blipFill>
        <p:spPr bwMode="auto">
          <a:xfrm>
            <a:off x="971550" y="4868863"/>
            <a:ext cx="6913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23887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</a:t>
            </a:r>
            <a:r>
              <a:rPr lang="uk-UA" sz="2400" u="sng" smtClean="0"/>
              <a:t>Приклад</a:t>
            </a:r>
            <a:r>
              <a:rPr lang="uk-UA" sz="2400" smtClean="0"/>
              <a:t>. Вставка в RB-дерево ключа І.</a:t>
            </a:r>
            <a:endParaRPr lang="en-GB" sz="2400" smtClean="0"/>
          </a:p>
        </p:txBody>
      </p:sp>
      <p:pic>
        <p:nvPicPr>
          <p:cNvPr id="99331" name="Picture 2"/>
          <p:cNvPicPr>
            <a:picLocks noChangeAspect="1" noChangeArrowheads="1"/>
          </p:cNvPicPr>
          <p:nvPr/>
        </p:nvPicPr>
        <p:blipFill>
          <a:blip r:embed="rId3"/>
          <a:srcRect b="46390"/>
          <a:stretch>
            <a:fillRect/>
          </a:stretch>
        </p:blipFill>
        <p:spPr bwMode="auto">
          <a:xfrm>
            <a:off x="417513" y="1412875"/>
            <a:ext cx="2859087" cy="419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2" name="Rectangle 3"/>
          <p:cNvSpPr txBox="1">
            <a:spLocks noChangeArrowheads="1"/>
          </p:cNvSpPr>
          <p:nvPr/>
        </p:nvSpPr>
        <p:spPr bwMode="auto">
          <a:xfrm>
            <a:off x="2987675" y="1628775"/>
            <a:ext cx="60483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2400"/>
              <a:t>	Вихідне дерево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uk-UA" sz="2400"/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uk-UA" sz="2000"/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2400"/>
              <a:t>	Процес вставки складається з розділення 4-вузла С зі зміною кольору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uk-UA" sz="2400"/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2400"/>
              <a:t> 	та наступним додаванням нового 2-вузла в нижній частині та перетворенням вузла, що містить ключ Н в 3-вузол. </a:t>
            </a:r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23887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  </a:t>
            </a:r>
            <a:r>
              <a:rPr lang="uk-UA" sz="2400" u="sng" smtClean="0"/>
              <a:t>Приклад</a:t>
            </a:r>
            <a:r>
              <a:rPr lang="uk-UA" sz="2400" smtClean="0"/>
              <a:t>. Вставка в RB-дерево ключа </a:t>
            </a:r>
            <a:r>
              <a:rPr lang="en-US" sz="2400" smtClean="0"/>
              <a:t>G</a:t>
            </a:r>
            <a:r>
              <a:rPr lang="uk-UA" sz="2400" smtClean="0"/>
              <a:t> з використанням ротацій.</a:t>
            </a:r>
            <a:endParaRPr lang="en-GB" sz="2400" smtClean="0"/>
          </a:p>
        </p:txBody>
      </p:sp>
      <p:sp>
        <p:nvSpPr>
          <p:cNvPr id="100355" name="Rectangle 3"/>
          <p:cNvSpPr txBox="1">
            <a:spLocks noChangeArrowheads="1"/>
          </p:cNvSpPr>
          <p:nvPr/>
        </p:nvSpPr>
        <p:spPr bwMode="auto">
          <a:xfrm>
            <a:off x="2987675" y="887413"/>
            <a:ext cx="6048375" cy="597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2400"/>
              <a:t>	Вихідне дерево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uk-UA" sz="2400"/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2400"/>
              <a:t>	Процес вставки складається з розділення 4-вузла І зі зміною кольору,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uk-UA" sz="2400"/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2400"/>
              <a:t> 	додавання нового 2-вузла в нижній частині дерева та 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2400"/>
              <a:t>	виконання (з поверненням до кожного вузла на шляху пошуку після викликів рекурсивних функцій) ротації вліво у вузлі С 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2400"/>
              <a:t>	і ротації вправо у вузлі </a:t>
            </a:r>
            <a:r>
              <a:rPr lang="en-US" sz="2400"/>
              <a:t>R</a:t>
            </a:r>
            <a:r>
              <a:rPr lang="uk-UA" sz="2400"/>
              <a:t> з метою завершення процесу розділення 4-вузла. </a:t>
            </a:r>
            <a:endParaRPr lang="en-GB" sz="2400"/>
          </a:p>
        </p:txBody>
      </p:sp>
      <p:pic>
        <p:nvPicPr>
          <p:cNvPr id="100356" name="Picture 2"/>
          <p:cNvPicPr>
            <a:picLocks noChangeAspect="1" noChangeArrowheads="1"/>
          </p:cNvPicPr>
          <p:nvPr/>
        </p:nvPicPr>
        <p:blipFill>
          <a:blip r:embed="rId3"/>
          <a:srcRect l="9798" r="20352" b="50000"/>
          <a:stretch>
            <a:fillRect/>
          </a:stretch>
        </p:blipFill>
        <p:spPr bwMode="auto">
          <a:xfrm>
            <a:off x="674688" y="887413"/>
            <a:ext cx="2312987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911225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</a:t>
            </a:r>
            <a:r>
              <a:rPr lang="uk-UA" sz="2400" u="sng" smtClean="0"/>
              <a:t>Приклад.</a:t>
            </a:r>
            <a:r>
              <a:rPr lang="uk-UA" sz="2400" smtClean="0"/>
              <a:t> Додавання записів з ключами </a:t>
            </a:r>
            <a:r>
              <a:rPr lang="en-US" sz="2400" smtClean="0"/>
              <a:t>ASERCHINX </a:t>
            </a:r>
            <a:r>
              <a:rPr lang="uk-UA" sz="2400" smtClean="0"/>
              <a:t>в порожнє </a:t>
            </a:r>
            <a:r>
              <a:rPr lang="en-US" sz="2400" smtClean="0"/>
              <a:t>RB-</a:t>
            </a:r>
            <a:r>
              <a:rPr lang="uk-UA" sz="2400" smtClean="0"/>
              <a:t>дерево.</a:t>
            </a:r>
            <a:endParaRPr lang="en-GB" sz="2400" smtClean="0"/>
          </a:p>
        </p:txBody>
      </p:sp>
      <p:grpSp>
        <p:nvGrpSpPr>
          <p:cNvPr id="101379" name="Группа 1"/>
          <p:cNvGrpSpPr>
            <a:grpSpLocks/>
          </p:cNvGrpSpPr>
          <p:nvPr/>
        </p:nvGrpSpPr>
        <p:grpSpPr bwMode="auto">
          <a:xfrm>
            <a:off x="1033463" y="1412875"/>
            <a:ext cx="6418262" cy="4824413"/>
            <a:chOff x="1032719" y="1412776"/>
            <a:chExt cx="4054226" cy="2847304"/>
          </a:xfrm>
        </p:grpSpPr>
        <p:pic>
          <p:nvPicPr>
            <p:cNvPr id="101380" name="Picture 2"/>
            <p:cNvPicPr>
              <a:picLocks noChangeAspect="1" noChangeArrowheads="1"/>
            </p:cNvPicPr>
            <p:nvPr/>
          </p:nvPicPr>
          <p:blipFill>
            <a:blip r:embed="rId3"/>
            <a:srcRect t="2" b="60983"/>
            <a:stretch>
              <a:fillRect/>
            </a:stretch>
          </p:blipFill>
          <p:spPr bwMode="auto">
            <a:xfrm>
              <a:off x="1032719" y="1412777"/>
              <a:ext cx="2243137" cy="2847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1381" name="Picture 2"/>
            <p:cNvPicPr>
              <a:picLocks noChangeAspect="1" noChangeArrowheads="1"/>
            </p:cNvPicPr>
            <p:nvPr/>
          </p:nvPicPr>
          <p:blipFill>
            <a:blip r:embed="rId3"/>
            <a:srcRect t="39098" b="21968"/>
            <a:stretch>
              <a:fillRect/>
            </a:stretch>
          </p:blipFill>
          <p:spPr bwMode="auto">
            <a:xfrm>
              <a:off x="2843808" y="1412776"/>
              <a:ext cx="2243137" cy="2841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Лема 7. Для пошуку в RB-дереві з </a:t>
            </a:r>
            <a:r>
              <a:rPr lang="uk-UA" sz="2800" i="1" smtClean="0"/>
              <a:t>N</a:t>
            </a:r>
            <a:r>
              <a:rPr lang="uk-UA" sz="2800" smtClean="0"/>
              <a:t> вузлами потрібно менше 2 l</a:t>
            </a:r>
            <a:r>
              <a:rPr lang="en-US" sz="2800" smtClean="0"/>
              <a:t>o</a:t>
            </a:r>
            <a:r>
              <a:rPr lang="uk-UA" sz="2800" smtClean="0"/>
              <a:t>g </a:t>
            </a:r>
            <a:r>
              <a:rPr lang="uk-UA" sz="2800" i="1" smtClean="0"/>
              <a:t>N</a:t>
            </a:r>
            <a:r>
              <a:rPr lang="uk-UA" sz="2800" smtClean="0"/>
              <a:t>+2 порівнянь. </a:t>
            </a:r>
            <a:endParaRPr lang="ru-RU" sz="2800" smtClean="0"/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400" smtClean="0"/>
              <a:t>Тільки для розділень, які в 2-3-4-дереві відповідають 3-вузлу, сполученому з 4-вузлом, потрібна ротація в RB-дереві; найгірший випадок виникає тоді, коли шлях до точки вставки складається з 3-вузлів і 4-вузлів, що чергуються.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uk-UA" sz="2400" smtClean="0"/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Лема 8. Для пошуку в RB-дереві з </a:t>
            </a:r>
            <a:r>
              <a:rPr lang="uk-UA" sz="2800" i="1" smtClean="0"/>
              <a:t>N</a:t>
            </a:r>
            <a:r>
              <a:rPr lang="uk-UA" sz="2800" smtClean="0"/>
              <a:t> вузлами, побудованому з випадкових ключів, в середньому використовується біля 1.002 l</a:t>
            </a:r>
            <a:r>
              <a:rPr lang="en-US" sz="2800" smtClean="0"/>
              <a:t>o</a:t>
            </a:r>
            <a:r>
              <a:rPr lang="uk-UA" sz="2800" smtClean="0"/>
              <a:t>g </a:t>
            </a:r>
            <a:r>
              <a:rPr lang="uk-UA" sz="2800" i="1" smtClean="0"/>
              <a:t>N</a:t>
            </a:r>
            <a:r>
              <a:rPr lang="uk-UA" sz="2800" smtClean="0"/>
              <a:t> порівнянь.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400" smtClean="0"/>
              <a:t>Доведення в </a:t>
            </a:r>
            <a:r>
              <a:rPr lang="en-US" sz="2400" smtClean="0"/>
              <a:t>(</a:t>
            </a:r>
            <a:r>
              <a:rPr lang="uk-UA" sz="2400" smtClean="0"/>
              <a:t>с.550 </a:t>
            </a:r>
            <a:r>
              <a:rPr lang="en-US" sz="2400" smtClean="0"/>
              <a:t>[3])</a:t>
            </a:r>
            <a:endParaRPr lang="en-GB" sz="2400" smtClean="0"/>
          </a:p>
        </p:txBody>
      </p:sp>
      <p:sp>
        <p:nvSpPr>
          <p:cNvPr id="102403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609600"/>
            <a:ext cx="8461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4.8.5. </a:t>
            </a:r>
            <a:r>
              <a:rPr lang="ru-RU" sz="48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дерева </a:t>
            </a:r>
            <a:r>
              <a:rPr lang="ru-RU" sz="48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пошуку</a:t>
            </a:r>
            <a:endParaRPr lang="uk-UA" sz="4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2625" y="2276475"/>
            <a:ext cx="7772400" cy="1081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Література для самостійного читання:</a:t>
            </a:r>
          </a:p>
          <a:p>
            <a:pPr lvl="1" eaLnBrk="1" hangingPunct="1">
              <a:buFontTx/>
              <a:buNone/>
            </a:pPr>
            <a:r>
              <a:rPr lang="ru-RU" sz="2400" smtClean="0"/>
              <a:t>		 с.</a:t>
            </a:r>
            <a:r>
              <a:rPr lang="uk-UA" sz="2400" smtClean="0"/>
              <a:t> 158-165 [1], 551-553 [</a:t>
            </a:r>
            <a:r>
              <a:rPr lang="en-US" sz="2400" smtClean="0"/>
              <a:t>3</a:t>
            </a:r>
            <a:r>
              <a:rPr lang="uk-UA" sz="2400" smtClean="0"/>
              <a:t>], 652-663</a:t>
            </a:r>
            <a:r>
              <a:rPr lang="ru-RU" sz="2400" smtClean="0"/>
              <a:t> </a:t>
            </a:r>
            <a:r>
              <a:rPr lang="uk-UA" sz="2400" smtClean="0"/>
              <a:t>[</a:t>
            </a:r>
            <a:r>
              <a:rPr lang="en-US" sz="2400" smtClean="0"/>
              <a:t>3</a:t>
            </a:r>
            <a:r>
              <a:rPr lang="uk-UA" sz="2400" smtClean="0"/>
              <a:t>] </a:t>
            </a:r>
            <a:endParaRPr lang="ru-RU" sz="2400" smtClean="0"/>
          </a:p>
        </p:txBody>
      </p:sp>
      <p:sp>
        <p:nvSpPr>
          <p:cNvPr id="103428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Стара і найбільш вивчена структура даних для збалансованих дерев - збалансоване по висоті, або </a:t>
            </a:r>
            <a:r>
              <a:rPr lang="uk-UA" sz="2800" b="1" i="1" smtClean="0"/>
              <a:t>AVL-дерево</a:t>
            </a:r>
            <a:r>
              <a:rPr lang="uk-UA" sz="2800" smtClean="0"/>
              <a:t>, досліджене Адельсоном-Вельським (Adel'son-Vel'skii) і Ландісом (Landis).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400" smtClean="0"/>
              <a:t>Для цих дерев характерно, що висоти двох піддерев кожного вузла розрізняються максимум на 1. Якщо вставка призводить до того, що висота одного з піддерев якого-небудь вузла збільшується на 1, умова балансу може бути порушена. Проте, одна </a:t>
            </a:r>
            <a:r>
              <a:rPr lang="ru-RU" sz="2400" smtClean="0"/>
              <a:t>одиночна</a:t>
            </a:r>
            <a:r>
              <a:rPr lang="uk-UA" sz="2400" smtClean="0"/>
              <a:t> або подвійна ротація у будь-якому випадку поверне вузол в збалансований стан.</a:t>
            </a: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uk-UA" sz="2400" smtClean="0"/>
              <a:t>	</a:t>
            </a:r>
            <a:r>
              <a:rPr lang="ru-RU" sz="2800" b="1" smtClean="0"/>
              <a:t>Включення вузлів у дерево</a:t>
            </a:r>
          </a:p>
          <a:p>
            <a:pPr marL="609600" indent="-609600">
              <a:buFont typeface="Wingdings" pitchFamily="2" charset="2"/>
              <a:buNone/>
            </a:pPr>
            <a:endParaRPr lang="ru-RU" sz="900" b="1" smtClean="0"/>
          </a:p>
          <a:p>
            <a:pPr marL="609600" indent="-609600">
              <a:buFont typeface="Wingdings" pitchFamily="2" charset="2"/>
              <a:buNone/>
            </a:pPr>
            <a:r>
              <a:rPr lang="uk-UA" sz="2400" smtClean="0"/>
              <a:t>	Дерева змінної структури, тобто такі, кількість елементів яких під час роботи певної програми може збільшуватися або зменшуватися, можна використовувати, зокрема, при створенні частотного словника. Задача створення частотного словника формулюється так: потрібно визначити, скільки разів зустрічається кожне слово в заданій послідовності слів.</a:t>
            </a:r>
          </a:p>
          <a:p>
            <a:pPr marL="609600" indent="-609600">
              <a:buFont typeface="Wingdings" pitchFamily="2" charset="2"/>
              <a:buNone/>
            </a:pPr>
            <a:r>
              <a:rPr lang="uk-UA" sz="2400" smtClean="0"/>
              <a:t>	Послідовність слів можна зобразити у вигляді дерева бінарного пошуку. В інформаційних полях вузла такого дерева зберігатиметься слово і кількість його повторень. У разі виявлення в тексті чергового слова дерево переглядають, починаючи з кореневого вузла. Якщо слово в дереві знайдене, то лічильник його повторень збільшується. Але якщо слово в дереві не знайдене, воно включається в дерево із значенням лічильника, що дорівнює 1. </a:t>
            </a:r>
          </a:p>
          <a:p>
            <a:pPr marL="609600" indent="-609600">
              <a:buFont typeface="Wingdings" pitchFamily="2" charset="2"/>
              <a:buNone/>
            </a:pPr>
            <a:r>
              <a:rPr lang="uk-UA" sz="2400" smtClean="0"/>
              <a:t>	Дану задачу називають іще </a:t>
            </a:r>
            <a:r>
              <a:rPr lang="uk-UA" sz="2400" i="1" smtClean="0"/>
              <a:t>пошуком із включенням.</a:t>
            </a:r>
          </a:p>
        </p:txBody>
      </p:sp>
      <p:sp>
        <p:nvSpPr>
          <p:cNvPr id="22531" name="Стрелка вниз 2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Заснований на цьому спостереженні алгоритм аналогічний методу висхідного балансування 2-3-4-дерев: для вузла виконується рекурсивний пошук, потім, після рекурсивного виклику виконується перевірка розбалансування і, при необхідності, одиночна або подвійна ротація з метою коректування балансу.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Для ухвалення рішення про те, які ротації потрібно виконувати (якщо це необхідно), потрібно знати, чи є висота кожного вузла на 1 менше, рівна або на 1 більше висоти його спорідненого вузла. Для прямого кодування цієї інформації потрібно по два розряди на кожен вузол, хоча, використовуючи RB-абстракцію, можна обійтися і без використання додаткового об'єму пам'яті. </a:t>
            </a: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 txBox="1">
            <a:spLocks noChangeArrowheads="1"/>
          </p:cNvSpPr>
          <p:nvPr/>
        </p:nvSpPr>
        <p:spPr bwMode="auto">
          <a:xfrm>
            <a:off x="0" y="357188"/>
            <a:ext cx="914400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3200"/>
              <a:t>	</a:t>
            </a:r>
            <a:r>
              <a:rPr lang="uk-UA" u="sng"/>
              <a:t>Приклад</a:t>
            </a:r>
            <a:r>
              <a:rPr lang="uk-UA"/>
              <a:t>. АВЛ-дерево 	</a:t>
            </a:r>
            <a:endParaRPr lang="en-GB"/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uk-UA"/>
          </a:p>
        </p:txBody>
      </p:sp>
      <p:grpSp>
        <p:nvGrpSpPr>
          <p:cNvPr id="106499" name="Group 3"/>
          <p:cNvGrpSpPr>
            <a:grpSpLocks/>
          </p:cNvGrpSpPr>
          <p:nvPr/>
        </p:nvGrpSpPr>
        <p:grpSpPr bwMode="auto">
          <a:xfrm>
            <a:off x="2195513" y="2133600"/>
            <a:ext cx="4078287" cy="2633663"/>
            <a:chOff x="485" y="1653"/>
            <a:chExt cx="3428" cy="2112"/>
          </a:xfrm>
        </p:grpSpPr>
        <p:cxnSp>
          <p:nvCxnSpPr>
            <p:cNvPr id="106500" name="AutoShape 4"/>
            <p:cNvCxnSpPr>
              <a:cxnSpLocks noChangeShapeType="1"/>
            </p:cNvCxnSpPr>
            <p:nvPr/>
          </p:nvCxnSpPr>
          <p:spPr bwMode="auto">
            <a:xfrm flipH="1">
              <a:off x="1205" y="2064"/>
              <a:ext cx="513" cy="38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01" name="AutoShape 5"/>
            <p:cNvCxnSpPr>
              <a:cxnSpLocks noChangeShapeType="1"/>
            </p:cNvCxnSpPr>
            <p:nvPr/>
          </p:nvCxnSpPr>
          <p:spPr bwMode="auto">
            <a:xfrm>
              <a:off x="1205" y="2448"/>
              <a:ext cx="375" cy="45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02" name="AutoShape 6"/>
            <p:cNvCxnSpPr>
              <a:cxnSpLocks noChangeShapeType="1"/>
            </p:cNvCxnSpPr>
            <p:nvPr/>
          </p:nvCxnSpPr>
          <p:spPr bwMode="auto">
            <a:xfrm>
              <a:off x="2448" y="1653"/>
              <a:ext cx="778" cy="41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03" name="AutoShape 7"/>
            <p:cNvCxnSpPr>
              <a:cxnSpLocks noChangeShapeType="1"/>
            </p:cNvCxnSpPr>
            <p:nvPr/>
          </p:nvCxnSpPr>
          <p:spPr bwMode="auto">
            <a:xfrm flipH="1">
              <a:off x="1718" y="1653"/>
              <a:ext cx="730" cy="41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04" name="AutoShape 8"/>
            <p:cNvCxnSpPr>
              <a:cxnSpLocks noChangeShapeType="1"/>
            </p:cNvCxnSpPr>
            <p:nvPr/>
          </p:nvCxnSpPr>
          <p:spPr bwMode="auto">
            <a:xfrm>
              <a:off x="1580" y="2901"/>
              <a:ext cx="185" cy="4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05" name="AutoShape 9"/>
            <p:cNvCxnSpPr>
              <a:cxnSpLocks noChangeShapeType="1"/>
            </p:cNvCxnSpPr>
            <p:nvPr/>
          </p:nvCxnSpPr>
          <p:spPr bwMode="auto">
            <a:xfrm flipH="1">
              <a:off x="1388" y="2901"/>
              <a:ext cx="192" cy="4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06" name="AutoShape 10"/>
            <p:cNvCxnSpPr>
              <a:cxnSpLocks noChangeShapeType="1"/>
            </p:cNvCxnSpPr>
            <p:nvPr/>
          </p:nvCxnSpPr>
          <p:spPr bwMode="auto">
            <a:xfrm flipH="1">
              <a:off x="835" y="2448"/>
              <a:ext cx="370" cy="45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07" name="AutoShape 11"/>
            <p:cNvCxnSpPr>
              <a:cxnSpLocks noChangeShapeType="1"/>
            </p:cNvCxnSpPr>
            <p:nvPr/>
          </p:nvCxnSpPr>
          <p:spPr bwMode="auto">
            <a:xfrm>
              <a:off x="3226" y="2064"/>
              <a:ext cx="487" cy="368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08" name="AutoShape 12"/>
            <p:cNvCxnSpPr>
              <a:cxnSpLocks noChangeShapeType="1"/>
            </p:cNvCxnSpPr>
            <p:nvPr/>
          </p:nvCxnSpPr>
          <p:spPr bwMode="auto">
            <a:xfrm>
              <a:off x="3713" y="2432"/>
              <a:ext cx="200" cy="46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09" name="AutoShape 13"/>
            <p:cNvCxnSpPr>
              <a:cxnSpLocks noChangeShapeType="1"/>
            </p:cNvCxnSpPr>
            <p:nvPr/>
          </p:nvCxnSpPr>
          <p:spPr bwMode="auto">
            <a:xfrm flipH="1">
              <a:off x="2800" y="2064"/>
              <a:ext cx="426" cy="38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10" name="AutoShape 14"/>
            <p:cNvCxnSpPr>
              <a:cxnSpLocks noChangeShapeType="1"/>
            </p:cNvCxnSpPr>
            <p:nvPr/>
          </p:nvCxnSpPr>
          <p:spPr bwMode="auto">
            <a:xfrm>
              <a:off x="2800" y="2448"/>
              <a:ext cx="254" cy="45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11" name="AutoShape 15"/>
            <p:cNvCxnSpPr>
              <a:cxnSpLocks noChangeShapeType="1"/>
            </p:cNvCxnSpPr>
            <p:nvPr/>
          </p:nvCxnSpPr>
          <p:spPr bwMode="auto">
            <a:xfrm>
              <a:off x="3054" y="2901"/>
              <a:ext cx="226" cy="4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12" name="AutoShape 16"/>
            <p:cNvCxnSpPr>
              <a:cxnSpLocks noChangeShapeType="1"/>
            </p:cNvCxnSpPr>
            <p:nvPr/>
          </p:nvCxnSpPr>
          <p:spPr bwMode="auto">
            <a:xfrm flipH="1">
              <a:off x="2554" y="2448"/>
              <a:ext cx="246" cy="45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13" name="AutoShape 17"/>
            <p:cNvCxnSpPr>
              <a:cxnSpLocks noChangeShapeType="1"/>
            </p:cNvCxnSpPr>
            <p:nvPr/>
          </p:nvCxnSpPr>
          <p:spPr bwMode="auto">
            <a:xfrm flipH="1">
              <a:off x="662" y="2901"/>
              <a:ext cx="173" cy="4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14" name="AutoShape 18"/>
            <p:cNvCxnSpPr>
              <a:cxnSpLocks noChangeShapeType="1"/>
            </p:cNvCxnSpPr>
            <p:nvPr/>
          </p:nvCxnSpPr>
          <p:spPr bwMode="auto">
            <a:xfrm>
              <a:off x="662" y="3333"/>
              <a:ext cx="200" cy="4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15" name="AutoShape 19"/>
            <p:cNvCxnSpPr>
              <a:cxnSpLocks noChangeShapeType="1"/>
            </p:cNvCxnSpPr>
            <p:nvPr/>
          </p:nvCxnSpPr>
          <p:spPr bwMode="auto">
            <a:xfrm flipH="1">
              <a:off x="485" y="3333"/>
              <a:ext cx="177" cy="4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16" name="AutoShape 20"/>
            <p:cNvCxnSpPr>
              <a:cxnSpLocks noChangeShapeType="1"/>
            </p:cNvCxnSpPr>
            <p:nvPr/>
          </p:nvCxnSpPr>
          <p:spPr bwMode="auto">
            <a:xfrm>
              <a:off x="835" y="2901"/>
              <a:ext cx="196" cy="4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17" name="AutoShape 21"/>
            <p:cNvCxnSpPr>
              <a:cxnSpLocks noChangeShapeType="1"/>
            </p:cNvCxnSpPr>
            <p:nvPr/>
          </p:nvCxnSpPr>
          <p:spPr bwMode="auto">
            <a:xfrm>
              <a:off x="1718" y="2064"/>
              <a:ext cx="487" cy="368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18" name="AutoShape 22"/>
            <p:cNvCxnSpPr>
              <a:cxnSpLocks noChangeShapeType="1"/>
            </p:cNvCxnSpPr>
            <p:nvPr/>
          </p:nvCxnSpPr>
          <p:spPr bwMode="auto">
            <a:xfrm flipH="1">
              <a:off x="1964" y="2432"/>
              <a:ext cx="241" cy="448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19" name="AutoShape 23"/>
            <p:cNvCxnSpPr>
              <a:cxnSpLocks noChangeShapeType="1"/>
            </p:cNvCxnSpPr>
            <p:nvPr/>
          </p:nvCxnSpPr>
          <p:spPr bwMode="auto">
            <a:xfrm>
              <a:off x="2205" y="2432"/>
              <a:ext cx="253" cy="46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106520" name="AutoShape 24"/>
            <p:cNvCxnSpPr>
              <a:cxnSpLocks noChangeShapeType="1"/>
            </p:cNvCxnSpPr>
            <p:nvPr/>
          </p:nvCxnSpPr>
          <p:spPr bwMode="auto">
            <a:xfrm>
              <a:off x="1964" y="2880"/>
              <a:ext cx="208" cy="43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Оскільки 4-вузли не грають ніякої спеціальної ролі в алгоритмі з використанням 2-3-4-дерев, збалансовані дерева можна будувати по суті так само, використовуючи тільки 2-вузли і 3-вузли. Побудовані таким чином дерева називають </a:t>
            </a:r>
            <a:r>
              <a:rPr lang="uk-UA" sz="2400" b="1" i="1" smtClean="0"/>
              <a:t>2-3-деревами</a:t>
            </a:r>
            <a:r>
              <a:rPr lang="uk-UA" sz="2400" smtClean="0"/>
              <a:t>. Такі дерева були досліджені Хопкрофтом (Hopcroft).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2-3-дерева не володіють достатньою гнучкістю, щоб можна було побудувати зручний алгоритм низхідної вставки. Крім того, RB-структура може спростити реалізацію, але висхідні 2-3-дерева не забезпечують особливих переваг порівняно з висхідними 2-3-4-деревами, оскільки для підтримки балансу як і раніше потрібні одиночні і подвійні ротації. Висхідні 2-3-4-дерева дещо краще збалансовані і володіють тою перевагою, що для кожної вставки потрібна максимум одна ротація.</a:t>
            </a: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479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uk-UA" smtClean="0"/>
              <a:t>	</a:t>
            </a:r>
            <a:r>
              <a:rPr lang="uk-UA" sz="2800" u="sng" smtClean="0"/>
              <a:t>Приклад</a:t>
            </a:r>
            <a:r>
              <a:rPr lang="uk-UA" sz="2800" smtClean="0"/>
              <a:t>. 2-3-дерево 	</a:t>
            </a:r>
            <a:endParaRPr lang="en-GB" sz="2800" smtClean="0"/>
          </a:p>
          <a:p>
            <a:pPr>
              <a:buFont typeface="Wingdings" pitchFamily="2" charset="2"/>
              <a:buNone/>
            </a:pPr>
            <a:endParaRPr lang="uk-UA" sz="2800" smtClean="0"/>
          </a:p>
        </p:txBody>
      </p:sp>
      <p:pic>
        <p:nvPicPr>
          <p:cNvPr id="108547" name="Picture 2"/>
          <p:cNvPicPr>
            <a:picLocks noChangeAspect="1" noChangeArrowheads="1"/>
          </p:cNvPicPr>
          <p:nvPr/>
        </p:nvPicPr>
        <p:blipFill>
          <a:blip r:embed="rId3"/>
          <a:srcRect b="8904"/>
          <a:stretch>
            <a:fillRect/>
          </a:stretch>
        </p:blipFill>
        <p:spPr bwMode="auto">
          <a:xfrm>
            <a:off x="1330325" y="2182813"/>
            <a:ext cx="6265863" cy="32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4704"/>
            <a:ext cx="9144000" cy="6069484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dirty="0" smtClean="0"/>
              <a:t>	Для побудови структур пошуку, які можуть бути ефективні в динамічних ситуаціях, можна скористатися багатопозиційними деревами, при цьому відмовляються від обмеження, в відповідності з яким кожен вузол повинен мати в точності </a:t>
            </a:r>
            <a:r>
              <a:rPr lang="uk-UA" sz="2400" i="1" dirty="0" smtClean="0"/>
              <a:t>М</a:t>
            </a:r>
            <a:r>
              <a:rPr lang="uk-UA" sz="2400" dirty="0" smtClean="0"/>
              <a:t> записів. Натомість висувається умова, що кожен вузол повинен мати максимум </a:t>
            </a:r>
            <a:r>
              <a:rPr lang="uk-UA" sz="2400" i="1" dirty="0" smtClean="0"/>
              <a:t>М</a:t>
            </a:r>
            <a:r>
              <a:rPr lang="uk-UA" sz="2400" dirty="0" smtClean="0"/>
              <a:t> записів, але при цьому вузли можуть мати і менше записів. Щоб гарантувати, що вузли мають достатню кількість записів для забезпечення галуження, (необхідного для того, щоб не допускати збільшення довжин шляхів), потрібно, щоб всі вузли мали, щонайменше по </a:t>
            </a:r>
            <a:r>
              <a:rPr lang="uk-UA" sz="2400" i="1" dirty="0" smtClean="0"/>
              <a:t>М</a:t>
            </a:r>
            <a:r>
              <a:rPr lang="uk-UA" sz="2400" dirty="0" smtClean="0"/>
              <a:t>/2 записів, за виключенням, можливо, кореня, який повинен мати не менше одного запису (двох зв'язків).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uk-U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2279650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Такі дерева називаються </a:t>
            </a:r>
            <a:r>
              <a:rPr lang="uk-UA" sz="2400" b="1" i="1" smtClean="0"/>
              <a:t>В-деревами</a:t>
            </a:r>
            <a:r>
              <a:rPr lang="uk-UA" sz="2400" smtClean="0"/>
              <a:t> завдяки Байеру (Bayer) і Маккрейту (McCreight), які першими скористалися багатошляховими збалансованими деревами для зовнішнього пошуку.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GB" sz="2400" smtClean="0"/>
          </a:p>
        </p:txBody>
      </p:sp>
      <p:pic>
        <p:nvPicPr>
          <p:cNvPr id="1105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325" y="3517900"/>
            <a:ext cx="8632825" cy="1279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10596" name="Rectangle 3"/>
          <p:cNvSpPr txBox="1">
            <a:spLocks noChangeArrowheads="1"/>
          </p:cNvSpPr>
          <p:nvPr/>
        </p:nvSpPr>
        <p:spPr bwMode="auto">
          <a:xfrm>
            <a:off x="0" y="2589213"/>
            <a:ext cx="91440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562" tIns="46038" rIns="182562" bIns="46038"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uk-UA" sz="3200"/>
              <a:t>	</a:t>
            </a:r>
            <a:r>
              <a:rPr lang="uk-UA" u="sng"/>
              <a:t>Приклад</a:t>
            </a:r>
            <a:r>
              <a:rPr lang="uk-UA"/>
              <a:t>. В-дерево 	</a:t>
            </a:r>
            <a:endParaRPr lang="en-GB"/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609600"/>
            <a:ext cx="8461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4.9. </a:t>
            </a:r>
            <a:r>
              <a:rPr lang="ru-RU" sz="48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Навантажені</a:t>
            </a:r>
            <a:r>
              <a:rPr lang="ru-RU" sz="4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дерева </a:t>
            </a:r>
            <a:endParaRPr lang="uk-UA" sz="4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2625" y="2276475"/>
            <a:ext cx="7772400" cy="3240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uk-UA" sz="2400" smtClean="0"/>
              <a:t>	В оригіналі структура називається trie, це слово отримане з букв, що стоять в середині слова "retrieval" (пошук, вибірка, повернення). 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sz="2400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ru-RU" sz="2800" smtClean="0"/>
              <a:t>Література для самостійного читання:</a:t>
            </a:r>
          </a:p>
          <a:p>
            <a:pPr lvl="1" eaLnBrk="1" hangingPunct="1">
              <a:buFontTx/>
              <a:buNone/>
            </a:pPr>
            <a:r>
              <a:rPr lang="ru-RU" sz="2400" smtClean="0"/>
              <a:t>		 с.</a:t>
            </a:r>
            <a:r>
              <a:rPr lang="uk-UA" sz="2400" smtClean="0"/>
              <a:t> 152-157 [1], 608-645 </a:t>
            </a:r>
            <a:r>
              <a:rPr lang="en-US" sz="2400" smtClean="0"/>
              <a:t>[3]</a:t>
            </a:r>
            <a:r>
              <a:rPr lang="ru-RU" sz="2400" smtClean="0"/>
              <a:t> </a:t>
            </a:r>
          </a:p>
        </p:txBody>
      </p:sp>
      <p:sp>
        <p:nvSpPr>
          <p:cNvPr id="111620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800" b="1" i="1" smtClean="0"/>
              <a:t>Навантажені дерева </a:t>
            </a:r>
            <a:r>
              <a:rPr lang="uk-UA" sz="2800" smtClean="0"/>
              <a:t>призначені для представлення множин, що складаються з символьних рядків (деякі з методів можуть працювати і з рядками об'єктів іншого типу, наприклад з рядками цілих чисел).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400" smtClean="0"/>
              <a:t>	Структура навантажених дерев підтримує оператори множин: вставка, видалення, очищення, друк. У навантаженому дереві кожен шлях від кореня до листа відповідає одному слову з множини. При такому підході вузли дерева відповідають префіксам слів множини. Щоб уникнути колізій слів, подібних THE і THEN, вводиться спеціальний символ $, маркер кінця, що вказує закінчення будь-якого слова. Тоді тільки слова будуть словами, але не префікси. </a:t>
            </a:r>
          </a:p>
        </p:txBody>
      </p:sp>
      <p:sp>
        <p:nvSpPr>
          <p:cNvPr id="112643" name="Стрелка вниз 3"/>
          <p:cNvSpPr>
            <a:spLocks noChangeArrowheads="1"/>
          </p:cNvSpPr>
          <p:nvPr/>
        </p:nvSpPr>
        <p:spPr bwMode="auto">
          <a:xfrm>
            <a:off x="8715375" y="71438"/>
            <a:ext cx="357188" cy="3571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2424112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800" u="sng" smtClean="0"/>
              <a:t>Приклад</a:t>
            </a:r>
            <a:r>
              <a:rPr lang="uk-UA" sz="2800" smtClean="0"/>
              <a:t>. Навантажене дерево слів {THE, THEN, THIN THIS, TIN, SIN, SING}. 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r>
              <a:rPr lang="uk-UA" sz="2800" smtClean="0"/>
              <a:t>	</a:t>
            </a:r>
            <a:r>
              <a:rPr lang="uk-UA" sz="2400" smtClean="0"/>
              <a:t>Тут корінь відповідає порожньому рядку, а два його сина - префіксам Т і S. Найлівіший лист представляє слово THE, наступний лист - слово THEN і т.д.</a:t>
            </a:r>
          </a:p>
        </p:txBody>
      </p:sp>
      <p:pic>
        <p:nvPicPr>
          <p:cNvPr id="113667" name="Picture 2"/>
          <p:cNvPicPr>
            <a:picLocks noChangeAspect="1" noChangeArrowheads="1"/>
          </p:cNvPicPr>
          <p:nvPr/>
        </p:nvPicPr>
        <p:blipFill>
          <a:blip r:embed="rId3"/>
          <a:srcRect b="7829"/>
          <a:stretch>
            <a:fillRect/>
          </a:stretch>
        </p:blipFill>
        <p:spPr bwMode="auto">
          <a:xfrm>
            <a:off x="1547813" y="2708275"/>
            <a:ext cx="5688012" cy="37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188"/>
            <a:ext cx="9144000" cy="6500812"/>
          </a:xfrm>
        </p:spPr>
        <p:txBody>
          <a:bodyPr/>
          <a:lstStyle/>
          <a:p>
            <a:pPr marL="609600" lvl="2" indent="-609600">
              <a:lnSpc>
                <a:spcPct val="110000"/>
              </a:lnSpc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uk-UA" sz="2800" dirty="0" smtClean="0"/>
              <a:t>	Найпростішою реалізацією навантаженого дерева буде відображення, де областю визначення є множина { А, В, ..., Z, $} (або інший вибраний алфавіт), а множина значень - множина елементів типу "покажчик на вузол навантаженого дерева". </a:t>
            </a:r>
          </a:p>
          <a:p>
            <a:pPr marL="609600" lvl="2" indent="-609600">
              <a:lnSpc>
                <a:spcPct val="110000"/>
              </a:lnSpc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ru-RU" sz="2800" dirty="0" smtClean="0"/>
          </a:p>
          <a:p>
            <a:pPr marL="800100" lvl="2" indent="0">
              <a:buFont typeface="Wingdings" pitchFamily="2" charset="2"/>
              <a:buNone/>
              <a:defRPr/>
            </a:pPr>
            <a:r>
              <a:rPr lang="uk-UA" sz="2800" dirty="0" err="1" smtClean="0"/>
              <a:t>type</a:t>
            </a:r>
            <a:r>
              <a:rPr lang="uk-UA" sz="2800" dirty="0" smtClean="0"/>
              <a:t> </a:t>
            </a:r>
            <a:r>
              <a:rPr lang="uk-UA" sz="2800" dirty="0" err="1"/>
              <a:t>chars</a:t>
            </a:r>
            <a:r>
              <a:rPr lang="uk-UA" sz="2800" dirty="0"/>
              <a:t> = {</a:t>
            </a:r>
            <a:r>
              <a:rPr lang="uk-UA" sz="2800" dirty="0" smtClean="0"/>
              <a:t>'А', 'В', </a:t>
            </a:r>
            <a:r>
              <a:rPr lang="uk-UA" sz="2800" dirty="0"/>
              <a:t>. . ., 'Z', '$' } ; </a:t>
            </a:r>
            <a:endParaRPr lang="ru-RU" sz="2800" dirty="0"/>
          </a:p>
          <a:p>
            <a:pPr marL="800100" lvl="2" indent="0">
              <a:buFont typeface="Wingdings" pitchFamily="2" charset="2"/>
              <a:buNone/>
              <a:defRPr/>
            </a:pPr>
            <a:r>
              <a:rPr lang="uk-UA" sz="2800" dirty="0" smtClean="0"/>
              <a:t>        TRIENODE </a:t>
            </a:r>
            <a:r>
              <a:rPr lang="uk-UA" sz="2800" dirty="0"/>
              <a:t>= </a:t>
            </a:r>
            <a:r>
              <a:rPr lang="uk-UA" sz="2800" dirty="0" err="1"/>
              <a:t>array</a:t>
            </a:r>
            <a:r>
              <a:rPr lang="uk-UA" sz="2800" dirty="0"/>
              <a:t>[</a:t>
            </a:r>
            <a:r>
              <a:rPr lang="uk-UA" sz="2800" dirty="0" err="1"/>
              <a:t>chars</a:t>
            </a:r>
            <a:r>
              <a:rPr lang="uk-UA" sz="2800" dirty="0"/>
              <a:t>] </a:t>
            </a:r>
            <a:r>
              <a:rPr lang="uk-UA" sz="2800" dirty="0" err="1"/>
              <a:t>of</a:t>
            </a:r>
            <a:r>
              <a:rPr lang="uk-UA" sz="2800" dirty="0"/>
              <a:t> </a:t>
            </a:r>
            <a:r>
              <a:rPr lang="en-US" sz="2800" dirty="0"/>
              <a:t>^</a:t>
            </a:r>
            <a:r>
              <a:rPr lang="uk-UA" sz="2800" dirty="0"/>
              <a:t>TRIENODE; </a:t>
            </a:r>
            <a:endParaRPr lang="uk-UA" sz="2800" dirty="0" smtClean="0"/>
          </a:p>
          <a:p>
            <a:pPr marL="800100" lvl="2" indent="0">
              <a:buFont typeface="Wingdings" pitchFamily="2" charset="2"/>
              <a:buNone/>
              <a:defRPr/>
            </a:pPr>
            <a:endParaRPr lang="uk-UA" sz="2800" dirty="0" smtClean="0"/>
          </a:p>
          <a:p>
            <a:pPr marL="800100" lvl="2" indent="0">
              <a:buFont typeface="Wingdings" pitchFamily="2" charset="2"/>
              <a:buNone/>
              <a:defRPr/>
            </a:pPr>
            <a:r>
              <a:rPr lang="uk-UA" dirty="0"/>
              <a:t>З прикладом реалізації </a:t>
            </a:r>
            <a:r>
              <a:rPr lang="uk-UA" dirty="0" smtClean="0"/>
              <a:t>можна </a:t>
            </a:r>
            <a:r>
              <a:rPr lang="uk-UA" dirty="0"/>
              <a:t>ознайомитись </a:t>
            </a:r>
            <a:r>
              <a:rPr lang="uk-UA" dirty="0" smtClean="0"/>
              <a:t>в (с.154 </a:t>
            </a:r>
            <a:r>
              <a:rPr lang="en-US" dirty="0" smtClean="0"/>
              <a:t>[1]</a:t>
            </a:r>
            <a:r>
              <a:rPr lang="uk-UA" dirty="0" smtClean="0"/>
              <a:t>).</a:t>
            </a:r>
          </a:p>
          <a:p>
            <a:pPr marL="800100" lvl="2" indent="0">
              <a:buFont typeface="Wingdings" pitchFamily="2" charset="2"/>
              <a:buNone/>
              <a:defRPr/>
            </a:pPr>
            <a:endParaRPr lang="ru-RU" dirty="0"/>
          </a:p>
          <a:p>
            <a:pPr marL="800100" lvl="2" indent="0">
              <a:lnSpc>
                <a:spcPct val="110000"/>
              </a:lnSpc>
              <a:buFont typeface="Wingdings" pitchFamily="2" charset="2"/>
              <a:buNone/>
              <a:defRPr/>
            </a:pPr>
            <a:endParaRPr lang="uk-U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чебный курс">
  <a:themeElements>
    <a:clrScheme name="Учебный курс 3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5F5F5F"/>
      </a:hlink>
      <a:folHlink>
        <a:srgbClr val="EAEAEA"/>
      </a:folHlink>
    </a:clrScheme>
    <a:fontScheme name="Учебный курс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Учебный курс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ый курс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курс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курс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ый курс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Office\Templates\1049\Учебный курс.pot</Template>
  <TotalTime>5990</TotalTime>
  <Words>952</Words>
  <Application>Microsoft Office PowerPoint</Application>
  <PresentationFormat>Екран (4:3)</PresentationFormat>
  <Paragraphs>230</Paragraphs>
  <Slides>100</Slides>
  <Notes>98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100</vt:i4>
      </vt:variant>
    </vt:vector>
  </HeadingPairs>
  <TitlesOfParts>
    <vt:vector size="101" baseType="lpstr">
      <vt:lpstr>Учебный курс</vt:lpstr>
      <vt:lpstr>Розділ 4.  АТД  засновані на множинах. Дерева пошуку</vt:lpstr>
      <vt:lpstr>Презентація PowerPoint</vt:lpstr>
      <vt:lpstr>4.8. Дерева бінарного пошуку (BST-дерева)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4.9. Збалансовані дерева</vt:lpstr>
      <vt:lpstr>Презентація PowerPoint</vt:lpstr>
      <vt:lpstr>Презентація PowerPoint</vt:lpstr>
      <vt:lpstr>4.8.1. Розширені BST-дерева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4.8.2. Рандомізовані дерева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4.8.3. Низхідні 2-3-4 дерева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4.8.4. Червоно-чорні дерева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4.8.5. Інші дерева пошуку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4.9. Навантажені дерева 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КПИ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Спецрозділи математики ч.1</dc:title>
  <dc:creator>Лихоузова</dc:creator>
  <cp:lastModifiedBy>Admin</cp:lastModifiedBy>
  <cp:revision>307</cp:revision>
  <cp:lastPrinted>1601-01-01T00:00:00Z</cp:lastPrinted>
  <dcterms:created xsi:type="dcterms:W3CDTF">2007-04-03T07:44:40Z</dcterms:created>
  <dcterms:modified xsi:type="dcterms:W3CDTF">2016-04-11T07:20:51Z</dcterms:modified>
</cp:coreProperties>
</file>