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367" y="600891"/>
            <a:ext cx="8825658" cy="1346204"/>
          </a:xfrm>
        </p:spPr>
        <p:txBody>
          <a:bodyPr/>
          <a:lstStyle/>
          <a:p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ЗАНЯТТЯ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3.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ФОРМУВАННЯ КОМАНДИ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55" y="2264229"/>
            <a:ext cx="9087439" cy="379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0264"/>
            <a:ext cx="8946541" cy="577813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3.3.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важливості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кожного фактора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внеску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кожного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учасника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353325"/>
              </p:ext>
            </p:extLst>
          </p:nvPr>
        </p:nvGraphicFramePr>
        <p:xfrm>
          <a:off x="1471748" y="1706882"/>
          <a:ext cx="8073039" cy="342411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98172">
                  <a:extLst>
                    <a:ext uri="{9D8B030D-6E8A-4147-A177-3AD203B41FA5}">
                      <a16:colId xmlns:a16="http://schemas.microsoft.com/office/drawing/2014/main" val="1672423910"/>
                    </a:ext>
                  </a:extLst>
                </a:gridCol>
                <a:gridCol w="1048634">
                  <a:extLst>
                    <a:ext uri="{9D8B030D-6E8A-4147-A177-3AD203B41FA5}">
                      <a16:colId xmlns:a16="http://schemas.microsoft.com/office/drawing/2014/main" val="2213656630"/>
                    </a:ext>
                  </a:extLst>
                </a:gridCol>
                <a:gridCol w="1206024">
                  <a:extLst>
                    <a:ext uri="{9D8B030D-6E8A-4147-A177-3AD203B41FA5}">
                      <a16:colId xmlns:a16="http://schemas.microsoft.com/office/drawing/2014/main" val="843021460"/>
                    </a:ext>
                  </a:extLst>
                </a:gridCol>
                <a:gridCol w="1373403">
                  <a:extLst>
                    <a:ext uri="{9D8B030D-6E8A-4147-A177-3AD203B41FA5}">
                      <a16:colId xmlns:a16="http://schemas.microsoft.com/office/drawing/2014/main" val="2173518400"/>
                    </a:ext>
                  </a:extLst>
                </a:gridCol>
                <a:gridCol w="1373403">
                  <a:extLst>
                    <a:ext uri="{9D8B030D-6E8A-4147-A177-3AD203B41FA5}">
                      <a16:colId xmlns:a16="http://schemas.microsoft.com/office/drawing/2014/main" val="1836361446"/>
                    </a:ext>
                  </a:extLst>
                </a:gridCol>
                <a:gridCol w="1373403">
                  <a:extLst>
                    <a:ext uri="{9D8B030D-6E8A-4147-A177-3AD203B41FA5}">
                      <a16:colId xmlns:a16="http://schemas.microsoft.com/office/drawing/2014/main" val="1560310450"/>
                    </a:ext>
                  </a:extLst>
                </a:gridCol>
              </a:tblGrid>
              <a:tr h="4196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Фактор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002060"/>
                          </a:solidFill>
                        </a:rPr>
                        <a:t>Вага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002060"/>
                          </a:solidFill>
                        </a:rPr>
                        <a:t>Партнер 1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Партнер 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002060"/>
                          </a:solidFill>
                        </a:rPr>
                        <a:t>Партнер 3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002060"/>
                          </a:solidFill>
                        </a:rPr>
                        <a:t>Партнер 4</a:t>
                      </a:r>
                      <a:r>
                        <a:rPr lang="uk-UA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981345"/>
                  </a:ext>
                </a:extLst>
              </a:tr>
              <a:tr h="419664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Ідея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390941"/>
                  </a:ext>
                </a:extLst>
              </a:tr>
              <a:tr h="419664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Підготовка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бізнес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плану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383282"/>
                  </a:ext>
                </a:extLst>
              </a:tr>
              <a:tr h="664551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Компетентність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92244"/>
                  </a:ext>
                </a:extLst>
              </a:tr>
              <a:tr h="419664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Залученість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і </a:t>
                      </a: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ризики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644052"/>
                  </a:ext>
                </a:extLst>
              </a:tr>
              <a:tr h="419664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Обов’язки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011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466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0264"/>
            <a:ext cx="8946541" cy="577813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кладемо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показники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кожного партнера,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помножимо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ступінь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важливості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визначимо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відсоткове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співвідношення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3.4).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269588"/>
              </p:ext>
            </p:extLst>
          </p:nvPr>
        </p:nvGraphicFramePr>
        <p:xfrm>
          <a:off x="1696914" y="1172644"/>
          <a:ext cx="8072846" cy="43309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30057">
                  <a:extLst>
                    <a:ext uri="{9D8B030D-6E8A-4147-A177-3AD203B41FA5}">
                      <a16:colId xmlns:a16="http://schemas.microsoft.com/office/drawing/2014/main" val="1672423910"/>
                    </a:ext>
                  </a:extLst>
                </a:gridCol>
                <a:gridCol w="1314995">
                  <a:extLst>
                    <a:ext uri="{9D8B030D-6E8A-4147-A177-3AD203B41FA5}">
                      <a16:colId xmlns:a16="http://schemas.microsoft.com/office/drawing/2014/main" val="843021460"/>
                    </a:ext>
                  </a:extLst>
                </a:gridCol>
                <a:gridCol w="1297577">
                  <a:extLst>
                    <a:ext uri="{9D8B030D-6E8A-4147-A177-3AD203B41FA5}">
                      <a16:colId xmlns:a16="http://schemas.microsoft.com/office/drawing/2014/main" val="21735184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1836361446"/>
                    </a:ext>
                  </a:extLst>
                </a:gridCol>
                <a:gridCol w="1306286">
                  <a:extLst>
                    <a:ext uri="{9D8B030D-6E8A-4147-A177-3AD203B41FA5}">
                      <a16:colId xmlns:a16="http://schemas.microsoft.com/office/drawing/2014/main" val="1560310450"/>
                    </a:ext>
                  </a:extLst>
                </a:gridCol>
                <a:gridCol w="1043771">
                  <a:extLst>
                    <a:ext uri="{9D8B030D-6E8A-4147-A177-3AD203B41FA5}">
                      <a16:colId xmlns:a16="http://schemas.microsoft.com/office/drawing/2014/main" val="349762504"/>
                    </a:ext>
                  </a:extLst>
                </a:gridCol>
              </a:tblGrid>
              <a:tr h="6370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Фактор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002060"/>
                          </a:solidFill>
                        </a:rPr>
                        <a:t>Партнер 1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Партнер 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002060"/>
                          </a:solidFill>
                        </a:rPr>
                        <a:t>Партнер 3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002060"/>
                          </a:solidFill>
                        </a:rPr>
                        <a:t>Партнер 4</a:t>
                      </a:r>
                      <a:r>
                        <a:rPr lang="uk-UA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002060"/>
                          </a:solidFill>
                        </a:rPr>
                        <a:t>Всього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981345"/>
                  </a:ext>
                </a:extLst>
              </a:tr>
              <a:tr h="41968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Ідея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0968576"/>
                  </a:ext>
                </a:extLst>
              </a:tr>
              <a:tr h="67089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Підготовка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бізнес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плану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9646505"/>
                  </a:ext>
                </a:extLst>
              </a:tr>
              <a:tr h="41768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Компетент-ність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390941"/>
                  </a:ext>
                </a:extLst>
              </a:tr>
              <a:tr h="63137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Залученість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і </a:t>
                      </a: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ризики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49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383282"/>
                  </a:ext>
                </a:extLst>
              </a:tr>
              <a:tr h="47595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Обов’язки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92244"/>
                  </a:ext>
                </a:extLst>
              </a:tr>
              <a:tr h="426436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Разом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106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142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321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644052"/>
                  </a:ext>
                </a:extLst>
              </a:tr>
              <a:tr h="417688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002060"/>
                          </a:solidFill>
                        </a:rPr>
                        <a:t>%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33%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44,2%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16,5%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6,2%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011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03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Мета заняття: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mtClean="0">
                <a:solidFill>
                  <a:schemeClr val="bg2">
                    <a:lumMod val="50000"/>
                  </a:schemeClr>
                </a:solidFill>
              </a:rPr>
              <a:t>розподіл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майбутнього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членами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0" indent="0" algn="just">
              <a:buNone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Зміст заняття 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Студенти 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мають оволодіти практичними навичками щодо масштабування команди за стадіями розвитку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страртап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-проекту, а також вирішення проблем під час її формування. Доцільно опрацювати на прикладі уявної команди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 ролі та функції учасників, особливості роботи команди на кожному з етапів розробки стартап-проекту, дослідити особливості мінімальної життєздатної команди, формування команди учасників за функціями продукту, забезпечення, продажу, розвитку продукту, фінансування, процесів та операцій. Слід приділити увагу лідерству в команді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, розподілу участі та часток майбутнього бізнесу між членами команди </a:t>
            </a:r>
            <a:r>
              <a:rPr lang="uk-UA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1.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Формування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Запропонуйте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сформуйте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уявну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команду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масштабування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: </a:t>
            </a:r>
          </a:p>
          <a:p>
            <a:pPr marL="457200" indent="-457200" algn="just">
              <a:buAutoNum type="arabicPeriod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мінімальна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команда (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Minimum team):   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1+1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= 2 –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Людина-продукт и Людина-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ресурси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(Автор і Продюсер).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мінімально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життєздатна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команда (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Minimum viable team): 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1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+ 2 = 3.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Людина-продукт, Людина-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ресурси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Людина-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продаж,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логістика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мінімальна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ідеальна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команда (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Minimum ideal team):  2+3 = 5. 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Управління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продаж,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логістика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фінанси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313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92184"/>
            <a:ext cx="8946541" cy="565621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2. Сформуйте карту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запропонованим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прикладом: 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33735" t="42873" r="34837" b="26112"/>
          <a:stretch/>
        </p:blipFill>
        <p:spPr bwMode="auto">
          <a:xfrm>
            <a:off x="1811383" y="1097281"/>
            <a:ext cx="7045234" cy="46068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67044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7187" y="696686"/>
            <a:ext cx="8946541" cy="555171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Розподіл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часток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участі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стартапі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між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членами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Крок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1.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Визначаються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основні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елементи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вкладу в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−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ідея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існувала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якби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було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первісної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ідеї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і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безумовно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чогось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варте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але є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багато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правди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приказці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Успішний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1%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натхнення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99% –  поту»;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−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підготовка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бізнес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-плану.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над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документом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опрацьовуються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деталі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продумуються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слабкі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місця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стратегія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І,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хоча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написання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-плану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етап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безсумнівно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важливий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трудомісткий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привести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життя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порядок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складніше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−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компетентність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Наскільки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компетентні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сфері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галузі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зв’язки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розуміння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технологій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фактори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успіху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практично будь-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−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залученість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ризики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Комусь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доведеться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звільнитися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основної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ночами,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спілкуватися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співробітниками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коли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вистачатиме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грошей на зарплату.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Наскільки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залучені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справи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переживають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успіх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наскільки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великі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ставки для кожного з них;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−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обов’язки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Розподіляється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відповідальність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учасниками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виконавцями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Зрозуміло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опинитися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чинники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 то: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вибудовування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каналів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логістичних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ланцюгів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528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2481" y="409303"/>
            <a:ext cx="9483633" cy="5900057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Крок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2.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Відносна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важливість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факторів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кожної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співвідношення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важливості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кожного фактора буде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різним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наприклад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ресторану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важлива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 хороша кухня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налагоджений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сервіс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для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IT-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вагомою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принципово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нова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технологія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важливості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кожного фактора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використовується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шкала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0 до 10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3.1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3.1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важливості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факторів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вкладу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508189"/>
              </p:ext>
            </p:extLst>
          </p:nvPr>
        </p:nvGraphicFramePr>
        <p:xfrm>
          <a:off x="1261486" y="3359331"/>
          <a:ext cx="8055428" cy="238985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10394">
                  <a:extLst>
                    <a:ext uri="{9D8B030D-6E8A-4147-A177-3AD203B41FA5}">
                      <a16:colId xmlns:a16="http://schemas.microsoft.com/office/drawing/2014/main" val="2334238034"/>
                    </a:ext>
                  </a:extLst>
                </a:gridCol>
                <a:gridCol w="4045034">
                  <a:extLst>
                    <a:ext uri="{9D8B030D-6E8A-4147-A177-3AD203B41FA5}">
                      <a16:colId xmlns:a16="http://schemas.microsoft.com/office/drawing/2014/main" val="3376933932"/>
                    </a:ext>
                  </a:extLst>
                </a:gridCol>
              </a:tblGrid>
              <a:tr h="3949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Фактор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Вага (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важливість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)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93455"/>
                  </a:ext>
                </a:extLst>
              </a:tr>
              <a:tr h="41490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Ідея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560022"/>
                  </a:ext>
                </a:extLst>
              </a:tr>
              <a:tr h="39499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Підготовка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бізнес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плану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2471980"/>
                  </a:ext>
                </a:extLst>
              </a:tr>
              <a:tr h="39499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Компетентність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6889858"/>
                  </a:ext>
                </a:extLst>
              </a:tr>
              <a:tr h="39499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Залученість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і </a:t>
                      </a: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ризики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472668"/>
                  </a:ext>
                </a:extLst>
              </a:tr>
              <a:tr h="39499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Обов’язки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0732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7593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57350"/>
            <a:ext cx="8946541" cy="569105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Крок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3.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Оцінювання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особистого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внеску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кожного партнера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Таке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здійснюється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запитань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Хто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працював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над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-планом?;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основні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зв’язки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лідерами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індустрії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?;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Хто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займається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залученням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Хто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займається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виведенням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продукту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ринок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Результати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запишіть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3.2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23402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714104"/>
            <a:ext cx="8946541" cy="553429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3.2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особистого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внеску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кожного партнера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143221"/>
              </p:ext>
            </p:extLst>
          </p:nvPr>
        </p:nvGraphicFramePr>
        <p:xfrm>
          <a:off x="1567542" y="1750425"/>
          <a:ext cx="8073040" cy="295881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64229">
                  <a:extLst>
                    <a:ext uri="{9D8B030D-6E8A-4147-A177-3AD203B41FA5}">
                      <a16:colId xmlns:a16="http://schemas.microsoft.com/office/drawing/2014/main" val="1672423910"/>
                    </a:ext>
                  </a:extLst>
                </a:gridCol>
                <a:gridCol w="1772291">
                  <a:extLst>
                    <a:ext uri="{9D8B030D-6E8A-4147-A177-3AD203B41FA5}">
                      <a16:colId xmlns:a16="http://schemas.microsoft.com/office/drawing/2014/main" val="843021460"/>
                    </a:ext>
                  </a:extLst>
                </a:gridCol>
                <a:gridCol w="2018260">
                  <a:extLst>
                    <a:ext uri="{9D8B030D-6E8A-4147-A177-3AD203B41FA5}">
                      <a16:colId xmlns:a16="http://schemas.microsoft.com/office/drawing/2014/main" val="2173518400"/>
                    </a:ext>
                  </a:extLst>
                </a:gridCol>
                <a:gridCol w="2018260">
                  <a:extLst>
                    <a:ext uri="{9D8B030D-6E8A-4147-A177-3AD203B41FA5}">
                      <a16:colId xmlns:a16="http://schemas.microsoft.com/office/drawing/2014/main" val="1836361446"/>
                    </a:ext>
                  </a:extLst>
                </a:gridCol>
              </a:tblGrid>
              <a:tr h="4196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Фактор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002060"/>
                          </a:solidFill>
                        </a:rPr>
                        <a:t>Партнер 1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Партнер 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002060"/>
                          </a:solidFill>
                        </a:rPr>
                        <a:t>Партнер 3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981345"/>
                  </a:ext>
                </a:extLst>
              </a:tr>
              <a:tr h="41966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Ідея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390941"/>
                  </a:ext>
                </a:extLst>
              </a:tr>
              <a:tr h="41966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Підготовка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бізнес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плану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383282"/>
                  </a:ext>
                </a:extLst>
              </a:tr>
              <a:tr h="41966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Компетентність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92244"/>
                  </a:ext>
                </a:extLst>
              </a:tr>
              <a:tr h="41966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Залученість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і </a:t>
                      </a: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ризики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644052"/>
                  </a:ext>
                </a:extLst>
              </a:tr>
              <a:tr h="41966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Обов’язки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011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879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39634"/>
            <a:ext cx="8946541" cy="5908765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1"/>
                </a:solidFill>
              </a:rPr>
              <a:t>Припустимо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мова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йде</a:t>
            </a:r>
            <a:r>
              <a:rPr lang="ru-RU" dirty="0">
                <a:solidFill>
                  <a:schemeClr val="bg1"/>
                </a:solidFill>
              </a:rPr>
              <a:t> про </a:t>
            </a:r>
            <a:r>
              <a:rPr lang="en-GB" dirty="0">
                <a:solidFill>
                  <a:schemeClr val="bg1"/>
                </a:solidFill>
              </a:rPr>
              <a:t>IT-</a:t>
            </a:r>
            <a:r>
              <a:rPr lang="ru-RU" dirty="0">
                <a:solidFill>
                  <a:schemeClr val="bg1"/>
                </a:solidFill>
              </a:rPr>
              <a:t>стартап, </a:t>
            </a:r>
            <a:r>
              <a:rPr lang="ru-RU" dirty="0" err="1">
                <a:solidFill>
                  <a:schemeClr val="bg1"/>
                </a:solidFill>
              </a:rPr>
              <a:t>заснований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чотирма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випускниками</a:t>
            </a:r>
            <a:r>
              <a:rPr lang="ru-RU" dirty="0">
                <a:solidFill>
                  <a:schemeClr val="bg1"/>
                </a:solidFill>
              </a:rPr>
              <a:t> ВНЗ: </a:t>
            </a:r>
            <a:endParaRPr lang="ru-RU" dirty="0" smtClean="0">
              <a:solidFill>
                <a:schemeClr val="bg1"/>
              </a:solidFill>
            </a:endParaRPr>
          </a:p>
          <a:p>
            <a:pPr marL="457200" indent="-457200" algn="just">
              <a:buAutoNum type="arabicParenR"/>
            </a:pPr>
            <a:r>
              <a:rPr lang="ru-RU" dirty="0" smtClean="0">
                <a:solidFill>
                  <a:schemeClr val="bg1"/>
                </a:solidFill>
              </a:rPr>
              <a:t>1) генератор </a:t>
            </a:r>
            <a:r>
              <a:rPr lang="ru-RU" dirty="0" err="1">
                <a:solidFill>
                  <a:schemeClr val="bg1"/>
                </a:solidFill>
              </a:rPr>
              <a:t>ідей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експерт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технологій</a:t>
            </a:r>
            <a:r>
              <a:rPr lang="ru-RU" dirty="0">
                <a:solidFill>
                  <a:schemeClr val="bg1"/>
                </a:solidFill>
              </a:rPr>
              <a:t>; </a:t>
            </a:r>
            <a:endParaRPr lang="ru-RU" dirty="0" smtClean="0">
              <a:solidFill>
                <a:schemeClr val="bg1"/>
              </a:solidFill>
            </a:endParaRPr>
          </a:p>
          <a:p>
            <a:pPr marL="457200" indent="-457200" algn="just">
              <a:buAutoNum type="arabicParenR"/>
            </a:pPr>
            <a:r>
              <a:rPr lang="ru-RU" dirty="0" smtClean="0">
                <a:solidFill>
                  <a:schemeClr val="bg1"/>
                </a:solidFill>
              </a:rPr>
              <a:t>2</a:t>
            </a:r>
            <a:r>
              <a:rPr lang="ru-RU" dirty="0">
                <a:solidFill>
                  <a:schemeClr val="bg1"/>
                </a:solidFill>
              </a:rPr>
              <a:t>) </a:t>
            </a:r>
            <a:r>
              <a:rPr lang="ru-RU" dirty="0" err="1">
                <a:solidFill>
                  <a:schemeClr val="bg1"/>
                </a:solidFill>
              </a:rPr>
              <a:t>відповідальний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бізнес-складову</a:t>
            </a:r>
            <a:r>
              <a:rPr lang="ru-RU" dirty="0">
                <a:solidFill>
                  <a:schemeClr val="bg1"/>
                </a:solidFill>
              </a:rPr>
              <a:t>; </a:t>
            </a:r>
            <a:endParaRPr lang="ru-RU" dirty="0" smtClean="0">
              <a:solidFill>
                <a:schemeClr val="bg1"/>
              </a:solidFill>
            </a:endParaRPr>
          </a:p>
          <a:p>
            <a:pPr marL="457200" indent="-457200" algn="just">
              <a:buAutoNum type="arabicParenR"/>
            </a:pPr>
            <a:r>
              <a:rPr lang="ru-RU" dirty="0" smtClean="0">
                <a:solidFill>
                  <a:schemeClr val="bg1"/>
                </a:solidFill>
              </a:rPr>
              <a:t>3</a:t>
            </a:r>
            <a:r>
              <a:rPr lang="ru-RU" dirty="0">
                <a:solidFill>
                  <a:schemeClr val="bg1"/>
                </a:solidFill>
              </a:rPr>
              <a:t>) </a:t>
            </a:r>
            <a:r>
              <a:rPr lang="ru-RU" dirty="0" err="1">
                <a:solidFill>
                  <a:schemeClr val="bg1"/>
                </a:solidFill>
              </a:rPr>
              <a:t>спеціаліст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технологій</a:t>
            </a:r>
            <a:r>
              <a:rPr lang="ru-RU" dirty="0">
                <a:solidFill>
                  <a:schemeClr val="bg1"/>
                </a:solidFill>
              </a:rPr>
              <a:t>, права рука </a:t>
            </a:r>
            <a:r>
              <a:rPr lang="ru-RU" dirty="0" err="1">
                <a:solidFill>
                  <a:schemeClr val="bg1"/>
                </a:solidFill>
              </a:rPr>
              <a:t>першого</a:t>
            </a:r>
            <a:r>
              <a:rPr lang="ru-RU" dirty="0">
                <a:solidFill>
                  <a:schemeClr val="bg1"/>
                </a:solidFill>
              </a:rPr>
              <a:t> партнера; </a:t>
            </a:r>
            <a:endParaRPr lang="ru-RU" dirty="0" smtClean="0">
              <a:solidFill>
                <a:schemeClr val="bg1"/>
              </a:solidFill>
            </a:endParaRPr>
          </a:p>
          <a:p>
            <a:pPr marL="457200" indent="-457200" algn="just">
              <a:buAutoNum type="arabicParenR"/>
            </a:pPr>
            <a:r>
              <a:rPr lang="ru-RU" dirty="0" smtClean="0">
                <a:solidFill>
                  <a:schemeClr val="bg1"/>
                </a:solidFill>
              </a:rPr>
              <a:t>4</a:t>
            </a:r>
            <a:r>
              <a:rPr lang="ru-RU" dirty="0">
                <a:solidFill>
                  <a:schemeClr val="bg1"/>
                </a:solidFill>
              </a:rPr>
              <a:t>) </a:t>
            </a:r>
            <a:r>
              <a:rPr lang="ru-RU" dirty="0" err="1">
                <a:solidFill>
                  <a:schemeClr val="bg1"/>
                </a:solidFill>
              </a:rPr>
              <a:t>аналітик</a:t>
            </a:r>
            <a:r>
              <a:rPr lang="ru-RU" dirty="0">
                <a:solidFill>
                  <a:schemeClr val="bg1"/>
                </a:solidFill>
              </a:rPr>
              <a:t> (мало </a:t>
            </a:r>
            <a:r>
              <a:rPr lang="ru-RU" dirty="0" err="1">
                <a:solidFill>
                  <a:schemeClr val="bg1"/>
                </a:solidFill>
              </a:rPr>
              <a:t>допомагає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розвитку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компанії</a:t>
            </a:r>
            <a:r>
              <a:rPr lang="ru-RU" dirty="0">
                <a:solidFill>
                  <a:schemeClr val="bg1"/>
                </a:solidFill>
              </a:rPr>
              <a:t> і не </a:t>
            </a:r>
            <a:r>
              <a:rPr lang="ru-RU" dirty="0" err="1">
                <a:solidFill>
                  <a:schemeClr val="bg1"/>
                </a:solidFill>
              </a:rPr>
              <a:t>розбирається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технологіях</a:t>
            </a:r>
            <a:r>
              <a:rPr lang="ru-RU" dirty="0">
                <a:solidFill>
                  <a:schemeClr val="bg1"/>
                </a:solidFill>
              </a:rPr>
              <a:t>). </a:t>
            </a:r>
            <a:endParaRPr lang="ru-RU" dirty="0" smtClean="0">
              <a:solidFill>
                <a:schemeClr val="bg1"/>
              </a:solidFill>
            </a:endParaRPr>
          </a:p>
          <a:p>
            <a:pPr marL="457200" indent="-457200" algn="just">
              <a:buAutoNum type="arabicParenR"/>
            </a:pPr>
            <a:r>
              <a:rPr lang="ru-RU" dirty="0" err="1" smtClean="0">
                <a:solidFill>
                  <a:schemeClr val="bg1"/>
                </a:solidFill>
              </a:rPr>
              <a:t>Якби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були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недосвідчені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підприємці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кожен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отримав</a:t>
            </a:r>
            <a:r>
              <a:rPr lang="ru-RU" dirty="0">
                <a:solidFill>
                  <a:schemeClr val="bg1"/>
                </a:solidFill>
              </a:rPr>
              <a:t> би по 25%, тому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це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err="1">
                <a:solidFill>
                  <a:schemeClr val="bg1"/>
                </a:solidFill>
              </a:rPr>
              <a:t>чесно</a:t>
            </a:r>
            <a:r>
              <a:rPr lang="ru-RU" dirty="0">
                <a:solidFill>
                  <a:schemeClr val="bg1"/>
                </a:solidFill>
              </a:rPr>
              <a:t>». </a:t>
            </a:r>
            <a:r>
              <a:rPr lang="ru-RU" dirty="0" err="1">
                <a:solidFill>
                  <a:schemeClr val="bg1"/>
                </a:solidFill>
              </a:rPr>
              <a:t>Оцінюємо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важливість</a:t>
            </a:r>
            <a:r>
              <a:rPr lang="ru-RU" dirty="0">
                <a:solidFill>
                  <a:schemeClr val="bg1"/>
                </a:solidFill>
              </a:rPr>
              <a:t> кожного фактора і </a:t>
            </a:r>
            <a:r>
              <a:rPr lang="ru-RU" dirty="0" err="1">
                <a:solidFill>
                  <a:schemeClr val="bg1"/>
                </a:solidFill>
              </a:rPr>
              <a:t>внесок</a:t>
            </a:r>
            <a:r>
              <a:rPr lang="ru-RU" dirty="0">
                <a:solidFill>
                  <a:schemeClr val="bg1"/>
                </a:solidFill>
              </a:rPr>
              <a:t> кожного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учасника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методу.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249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238</TotalTime>
  <Words>813</Words>
  <Application>Microsoft Office PowerPoint</Application>
  <PresentationFormat>Широкоэкранный</PresentationFormat>
  <Paragraphs>135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ПРАКТИЧНЕ ЗАНЯТТЯ 3.  ФОРМУВАННЯ КОМАНДИ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25</cp:revision>
  <dcterms:created xsi:type="dcterms:W3CDTF">2021-08-30T19:40:42Z</dcterms:created>
  <dcterms:modified xsi:type="dcterms:W3CDTF">2022-06-24T16:45:31Z</dcterms:modified>
</cp:coreProperties>
</file>