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4" r:id="rId6"/>
    <p:sldId id="260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4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69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67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9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714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45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01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97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99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2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3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66CCC-9A92-4783-8921-C3F1068B5B29}" type="datetimeFigureOut">
              <a:rPr lang="ru-RU" smtClean="0"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D318-5AC7-4073-B8A9-52DA1E940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5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8568952" cy="2304256"/>
          </a:xfrm>
        </p:spPr>
        <p:txBody>
          <a:bodyPr>
            <a:noAutofit/>
          </a:bodyPr>
          <a:lstStyle/>
          <a:p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надійності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козлового грейферного крану</a:t>
            </a:r>
            <a:br>
              <a:rPr lang="ru-RU" dirty="0" smtClean="0"/>
            </a:br>
            <a:r>
              <a:rPr lang="ru-RU" dirty="0" err="1" smtClean="0"/>
              <a:t>гірничодобувного</a:t>
            </a:r>
            <a:r>
              <a:rPr lang="ru-RU" dirty="0" smtClean="0"/>
              <a:t> </a:t>
            </a:r>
            <a:r>
              <a:rPr lang="ru-RU" dirty="0" err="1" smtClean="0"/>
              <a:t>підприємства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005064"/>
            <a:ext cx="3096344" cy="25202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</a:rPr>
              <a:t>Виконав: 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ст. гр. ММ-61м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Когут І.Ю.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</a:rPr>
              <a:t>Науковий керівник:</a:t>
            </a: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к.т.н</a:t>
            </a:r>
            <a:r>
              <a:rPr lang="uk-UA" dirty="0" smtClean="0">
                <a:solidFill>
                  <a:schemeClr val="tx1"/>
                </a:solidFill>
              </a:rPr>
              <a:t>., асистент</a:t>
            </a:r>
          </a:p>
          <a:p>
            <a:pPr algn="l"/>
            <a:r>
              <a:rPr lang="uk-UA" dirty="0" err="1" smtClean="0">
                <a:solidFill>
                  <a:schemeClr val="tx1"/>
                </a:solidFill>
              </a:rPr>
              <a:t>Петришин</a:t>
            </a:r>
            <a:r>
              <a:rPr lang="uk-UA" dirty="0" smtClean="0">
                <a:solidFill>
                  <a:schemeClr val="tx1"/>
                </a:solidFill>
              </a:rPr>
              <a:t> А.І.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9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Autofit/>
          </a:bodyPr>
          <a:lstStyle/>
          <a:p>
            <a:r>
              <a:rPr lang="uk-UA" sz="1200" b="1" i="1" dirty="0"/>
              <a:t>Актуальність теми</a:t>
            </a:r>
            <a:r>
              <a:rPr lang="uk-UA" sz="1200" b="1" dirty="0"/>
              <a:t>.</a:t>
            </a:r>
            <a:endParaRPr lang="ru-RU" sz="1200" dirty="0"/>
          </a:p>
          <a:p>
            <a:r>
              <a:rPr lang="uk-UA" sz="1200" dirty="0"/>
              <a:t>Перевантажування сипучого матеріалу на гірничодобувних підприємствах призводить до інтенсивного зношування грейферних механізмів, а це в свою чергу - до зниження продуктивності та надійності перевантажувальної техніки. Наслідком цього є зростання у кілька разів собівартості перевантажувальних робіт.</a:t>
            </a:r>
            <a:endParaRPr lang="ru-RU" sz="1200" dirty="0"/>
          </a:p>
          <a:p>
            <a:r>
              <a:rPr lang="uk-UA" sz="1200" dirty="0"/>
              <a:t>При перевантаженні сипучих матеріалів основним засобом є грейферні крани, а при застосуванні серійних канатних грейферів - поломки грейферних механізмів відбуваються в середньому через кожні 1 </a:t>
            </a:r>
            <a:r>
              <a:rPr lang="uk-UA" sz="1200" dirty="0" err="1"/>
              <a:t>млн.т</a:t>
            </a:r>
            <a:r>
              <a:rPr lang="uk-UA" sz="1200" dirty="0"/>
              <a:t> перевантаженого вантажу. Тому створення раціональної конструкції канатного грейфера та заходи по підвищенню його надійності є актуальними.</a:t>
            </a:r>
            <a:endParaRPr lang="ru-RU" sz="1200" dirty="0"/>
          </a:p>
          <a:p>
            <a:r>
              <a:rPr lang="uk-UA" sz="1200" b="1" i="1" dirty="0"/>
              <a:t>Мета й завдання дослідження.</a:t>
            </a:r>
            <a:endParaRPr lang="ru-RU" sz="1200" dirty="0"/>
          </a:p>
          <a:p>
            <a:r>
              <a:rPr lang="uk-UA" sz="1200" u="sng" dirty="0"/>
              <a:t>Метою дослідження</a:t>
            </a:r>
            <a:r>
              <a:rPr lang="uk-UA" sz="1200" dirty="0"/>
              <a:t> є підвищення надійності козлового грейферного крану гірничодобувного підприємства .</a:t>
            </a:r>
            <a:endParaRPr lang="ru-RU" sz="1200" dirty="0"/>
          </a:p>
          <a:p>
            <a:r>
              <a:rPr lang="uk-UA" sz="1200" u="sng" dirty="0"/>
              <a:t>Завдання дослідження</a:t>
            </a:r>
            <a:r>
              <a:rPr lang="uk-UA" sz="1200" dirty="0"/>
              <a:t>:</a:t>
            </a:r>
            <a:endParaRPr lang="ru-RU" sz="1200" dirty="0"/>
          </a:p>
          <a:p>
            <a:r>
              <a:rPr lang="uk-UA" sz="1200" dirty="0"/>
              <a:t>Дослідити основні проблеми виходу з ладу козлових кранів, способи підвищення їх надійності та її вплив на продуктивність підприємства.</a:t>
            </a:r>
            <a:endParaRPr lang="ru-RU" sz="1200" dirty="0"/>
          </a:p>
          <a:p>
            <a:pPr lvl="0"/>
            <a:r>
              <a:rPr lang="uk-UA" sz="1200" dirty="0"/>
              <a:t>Оцінити продуктивність добування сировини на гірничодобувному підприємстві. Визначити продуктивність козлового крану та її внесок у загальну продуктивність.</a:t>
            </a:r>
            <a:endParaRPr lang="ru-RU" sz="1200" dirty="0"/>
          </a:p>
          <a:p>
            <a:pPr lvl="0"/>
            <a:r>
              <a:rPr lang="uk-UA" sz="1200" dirty="0"/>
              <a:t>Проаналізувати техніко-економічні показники гірничодобувного підприємства.</a:t>
            </a:r>
            <a:endParaRPr lang="ru-RU" sz="1200" dirty="0"/>
          </a:p>
          <a:p>
            <a:pPr lvl="0"/>
            <a:r>
              <a:rPr lang="uk-UA" sz="1200" dirty="0"/>
              <a:t>Визначити основні причини виходу з ладу козлових кранів та заходи для протидії цьому. Оцінити ефект від поломки крану на доходах підприємства.</a:t>
            </a:r>
            <a:endParaRPr lang="ru-RU" sz="1200" dirty="0"/>
          </a:p>
          <a:p>
            <a:pPr lvl="0"/>
            <a:r>
              <a:rPr lang="uk-UA" sz="1200" dirty="0"/>
              <a:t>Провести модернізацію грейферного механізму козлового крану для підвищення його надійності</a:t>
            </a:r>
            <a:endParaRPr lang="ru-RU" sz="1200" dirty="0"/>
          </a:p>
          <a:p>
            <a:pPr lvl="0"/>
            <a:r>
              <a:rPr lang="uk-UA" sz="1200" dirty="0"/>
              <a:t>Провести маркетинговий аналіз та оцінити можливості ринкового впровадження результатів магістерської роботи. Розробити </a:t>
            </a:r>
            <a:r>
              <a:rPr lang="uk-UA" sz="1200" dirty="0" err="1"/>
              <a:t>стартап-проект</a:t>
            </a:r>
            <a:r>
              <a:rPr lang="uk-UA" sz="1200" dirty="0"/>
              <a:t>.</a:t>
            </a:r>
            <a:endParaRPr lang="ru-RU" sz="1200" dirty="0"/>
          </a:p>
          <a:p>
            <a:r>
              <a:rPr lang="uk-UA" sz="1200" b="1" i="1" dirty="0"/>
              <a:t>Об’єктом дослідження </a:t>
            </a:r>
            <a:r>
              <a:rPr lang="uk-UA" sz="1200" dirty="0"/>
              <a:t>є надійність козлових кранів.</a:t>
            </a:r>
            <a:endParaRPr lang="ru-RU" sz="1200" dirty="0"/>
          </a:p>
          <a:p>
            <a:r>
              <a:rPr lang="uk-UA" sz="1200" b="1" i="1" dirty="0"/>
              <a:t>Предметом дослідження </a:t>
            </a:r>
            <a:r>
              <a:rPr lang="uk-UA" sz="1200" dirty="0"/>
              <a:t>є конструкторсько-технологічне забезпечення надійності козлових кранів в умовах роботи в абразивному середовищі.</a:t>
            </a:r>
            <a:endParaRPr lang="ru-RU" sz="1200" dirty="0"/>
          </a:p>
          <a:p>
            <a:r>
              <a:rPr lang="uk-UA" sz="1200" b="1" i="1" dirty="0"/>
              <a:t>Наукова новизна одержаних результатів</a:t>
            </a:r>
            <a:r>
              <a:rPr lang="uk-UA" sz="1200" b="1" dirty="0"/>
              <a:t>. </a:t>
            </a:r>
            <a:endParaRPr lang="ru-RU" sz="1200" dirty="0"/>
          </a:p>
          <a:p>
            <a:pPr lvl="0"/>
            <a:r>
              <a:rPr lang="uk-UA" sz="1200" dirty="0"/>
              <a:t>Вперше розглянуто козловий кран як елемент логістичної системи гірничодобувного підприємства та проведена оцінка його впливу на продуктивність, а отже і дохід підприємства.</a:t>
            </a:r>
            <a:endParaRPr lang="ru-RU" sz="1200" dirty="0"/>
          </a:p>
          <a:p>
            <a:pPr lvl="0"/>
            <a:r>
              <a:rPr lang="uk-UA" sz="1200" dirty="0"/>
              <a:t>Проведено модернізацію грейферного механізму козлового крану, що дозволяє підвищити його надійність та збільшити міжремонтний період, зменшуючи таким чином простій підприємства.</a:t>
            </a:r>
            <a:endParaRPr lang="ru-RU" sz="1200" dirty="0"/>
          </a:p>
          <a:p>
            <a:pPr marL="0" lvl="0" indent="0">
              <a:buNone/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259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Технологія добування піщано-гравійної сировини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30" y="1772816"/>
            <a:ext cx="4776502" cy="5040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1693466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1 - земснаряд; 2 - конічний </a:t>
            </a:r>
            <a:r>
              <a:rPr lang="uk-UA" dirty="0" err="1"/>
              <a:t>грoxoт</a:t>
            </a:r>
            <a:r>
              <a:rPr lang="uk-UA" dirty="0" smtClean="0"/>
              <a:t>;</a:t>
            </a:r>
          </a:p>
          <a:p>
            <a:r>
              <a:rPr lang="uk-UA" dirty="0" smtClean="0"/>
              <a:t>3 </a:t>
            </a:r>
            <a:r>
              <a:rPr lang="uk-UA" dirty="0"/>
              <a:t>- гідравлічний класифікатор; </a:t>
            </a:r>
            <a:endParaRPr lang="uk-UA" dirty="0" smtClean="0"/>
          </a:p>
          <a:p>
            <a:r>
              <a:rPr lang="uk-UA" dirty="0" smtClean="0"/>
              <a:t>4 </a:t>
            </a:r>
            <a:r>
              <a:rPr lang="en-US" dirty="0" smtClean="0"/>
              <a:t>-</a:t>
            </a:r>
            <a:r>
              <a:rPr lang="uk-UA" dirty="0" smtClean="0"/>
              <a:t> </a:t>
            </a:r>
            <a:r>
              <a:rPr lang="uk-UA" dirty="0" err="1"/>
              <a:t>вібро-зневоднювач</a:t>
            </a:r>
            <a:r>
              <a:rPr lang="uk-UA" dirty="0"/>
              <a:t>; </a:t>
            </a:r>
            <a:endParaRPr lang="uk-UA" dirty="0" smtClean="0"/>
          </a:p>
          <a:p>
            <a:r>
              <a:rPr lang="uk-UA" dirty="0" smtClean="0"/>
              <a:t>5 </a:t>
            </a:r>
            <a:r>
              <a:rPr lang="uk-UA" dirty="0"/>
              <a:t>- конвеєри; 6 - проміжний склад</a:t>
            </a:r>
            <a:r>
              <a:rPr lang="uk-UA" dirty="0" smtClean="0"/>
              <a:t>;</a:t>
            </a:r>
          </a:p>
          <a:p>
            <a:r>
              <a:rPr lang="uk-UA" dirty="0" smtClean="0"/>
              <a:t>7 </a:t>
            </a:r>
            <a:r>
              <a:rPr lang="uk-UA" dirty="0"/>
              <a:t>- спіральний класифікатор або </a:t>
            </a:r>
            <a:endParaRPr lang="uk-UA" dirty="0" smtClean="0"/>
          </a:p>
          <a:p>
            <a:r>
              <a:rPr lang="uk-UA" dirty="0" err="1" smtClean="0"/>
              <a:t>віброзневоднювач</a:t>
            </a:r>
            <a:r>
              <a:rPr lang="uk-UA" dirty="0" smtClean="0"/>
              <a:t>;</a:t>
            </a:r>
          </a:p>
          <a:p>
            <a:r>
              <a:rPr lang="uk-UA" dirty="0" smtClean="0"/>
              <a:t>8</a:t>
            </a:r>
            <a:r>
              <a:rPr lang="en-US" dirty="0" smtClean="0"/>
              <a:t> </a:t>
            </a:r>
            <a:r>
              <a:rPr lang="uk-UA" dirty="0" smtClean="0"/>
              <a:t>- </a:t>
            </a:r>
            <a:r>
              <a:rPr lang="uk-UA" dirty="0" err="1"/>
              <a:t>штабеле-укладчик</a:t>
            </a:r>
            <a:r>
              <a:rPr lang="uk-UA" dirty="0"/>
              <a:t>; 9 - штабель; </a:t>
            </a:r>
            <a:endParaRPr lang="uk-UA" dirty="0" smtClean="0"/>
          </a:p>
          <a:p>
            <a:r>
              <a:rPr lang="uk-UA" dirty="0" smtClean="0"/>
              <a:t>10 </a:t>
            </a:r>
            <a:r>
              <a:rPr lang="uk-UA" dirty="0"/>
              <a:t>- </a:t>
            </a:r>
            <a:r>
              <a:rPr lang="uk-UA" dirty="0" err="1"/>
              <a:t>віброштабель</a:t>
            </a:r>
            <a:r>
              <a:rPr lang="uk-UA" dirty="0"/>
              <a:t>; 11 </a:t>
            </a:r>
            <a:r>
              <a:rPr lang="uk-UA" dirty="0" err="1"/>
              <a:t>-зумпф</a:t>
            </a:r>
            <a:r>
              <a:rPr lang="uk-UA" dirty="0"/>
              <a:t>; </a:t>
            </a:r>
            <a:endParaRPr lang="uk-UA" dirty="0" smtClean="0"/>
          </a:p>
          <a:p>
            <a:r>
              <a:rPr lang="uk-UA" dirty="0" smtClean="0"/>
              <a:t>12</a:t>
            </a:r>
            <a:r>
              <a:rPr lang="en-US" dirty="0" smtClean="0"/>
              <a:t> </a:t>
            </a:r>
            <a:r>
              <a:rPr lang="uk-UA" dirty="0" smtClean="0"/>
              <a:t>- </a:t>
            </a:r>
            <a:r>
              <a:rPr lang="uk-UA" dirty="0"/>
              <a:t>земле-всмоктувач; 13 - грохоти; </a:t>
            </a:r>
            <a:endParaRPr lang="uk-UA" dirty="0" smtClean="0"/>
          </a:p>
          <a:p>
            <a:r>
              <a:rPr lang="uk-UA" dirty="0" smtClean="0"/>
              <a:t>14 </a:t>
            </a:r>
            <a:r>
              <a:rPr lang="uk-UA" dirty="0"/>
              <a:t>- склад; 15- щокова дробарка; </a:t>
            </a:r>
            <a:endParaRPr lang="uk-UA" dirty="0" smtClean="0"/>
          </a:p>
          <a:p>
            <a:r>
              <a:rPr lang="uk-UA" dirty="0" smtClean="0"/>
              <a:t>16</a:t>
            </a:r>
            <a:r>
              <a:rPr lang="en-US" dirty="0" smtClean="0"/>
              <a:t> </a:t>
            </a:r>
            <a:r>
              <a:rPr lang="uk-UA" dirty="0" smtClean="0"/>
              <a:t>- </a:t>
            </a:r>
            <a:r>
              <a:rPr lang="uk-UA" dirty="0"/>
              <a:t>коротко-конусна дробарка; </a:t>
            </a:r>
            <a:endParaRPr lang="uk-UA" dirty="0" smtClean="0"/>
          </a:p>
          <a:p>
            <a:r>
              <a:rPr lang="uk-UA" dirty="0" smtClean="0"/>
              <a:t>17</a:t>
            </a:r>
            <a:r>
              <a:rPr lang="en-US" dirty="0" smtClean="0"/>
              <a:t> </a:t>
            </a:r>
            <a:r>
              <a:rPr lang="uk-UA" dirty="0" smtClean="0"/>
              <a:t>- </a:t>
            </a:r>
            <a:r>
              <a:rPr lang="uk-UA" dirty="0"/>
              <a:t>спіральний класифікатор</a:t>
            </a: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05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Autofit/>
          </a:bodyPr>
          <a:lstStyle/>
          <a:p>
            <a:r>
              <a:rPr lang="uk-UA" sz="2800" dirty="0" smtClean="0"/>
              <a:t>Розрахунок техніко-економічних показників ПАТ «Тернопільський кар’єр»</a:t>
            </a:r>
            <a:endParaRPr lang="uk-UA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3" t="-318" r="7727" b="5600"/>
          <a:stretch/>
        </p:blipFill>
        <p:spPr>
          <a:xfrm>
            <a:off x="206623" y="908720"/>
            <a:ext cx="5399527" cy="2880320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t="5260" r="8069" b="6532"/>
          <a:stretch/>
        </p:blipFill>
        <p:spPr>
          <a:xfrm>
            <a:off x="234007" y="3933056"/>
            <a:ext cx="5401899" cy="2664295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724128" y="908720"/>
            <a:ext cx="3172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Рис. 1 Продуктивність добування піщано-гравійної сировини на ПАТ «</a:t>
            </a:r>
            <a:r>
              <a:rPr lang="uk-UA" sz="1400" dirty="0" err="1" smtClean="0"/>
              <a:t>тернопільский</a:t>
            </a:r>
            <a:r>
              <a:rPr lang="uk-UA" sz="1400" dirty="0" smtClean="0"/>
              <a:t> кар’єр» за період від 2009 до 2017 років</a:t>
            </a:r>
            <a:endParaRPr lang="ru-RU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5868144" y="3941812"/>
            <a:ext cx="29523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Рис. 2 Оцінка продуктивності добування піщано-гравійної сировини на ПАТ «Тернопільський кар’єр» по кожному з елементів системи:</a:t>
            </a:r>
          </a:p>
          <a:p>
            <a:r>
              <a:rPr lang="uk-UA" sz="1400" dirty="0" smtClean="0"/>
              <a:t>1 – екскаватора; 2 – грохотів; 3 – класифікаторів; 4 – вібраційної очисної машини; 5 – </a:t>
            </a:r>
            <a:r>
              <a:rPr lang="uk-UA" sz="1400" dirty="0" err="1" smtClean="0"/>
              <a:t>коритної</a:t>
            </a:r>
            <a:r>
              <a:rPr lang="uk-UA" sz="1400" dirty="0" smtClean="0"/>
              <a:t> мийки; 6 – козлового грейферного крану;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8850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4082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Козловий грейферний кран вантажопідйомністю 10 т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136904" cy="5762579"/>
          </a:xfrm>
        </p:spPr>
      </p:pic>
    </p:spTree>
    <p:extLst>
      <p:ext uri="{BB962C8B-B14F-4D97-AF65-F5344CB8AC3E}">
        <p14:creationId xmlns:p14="http://schemas.microsoft.com/office/powerpoint/2010/main" val="19476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Грейфер (</a:t>
            </a:r>
            <a:r>
              <a:rPr lang="en-US" sz="2400" dirty="0" smtClean="0"/>
              <a:t>Q=10 </a:t>
            </a:r>
            <a:r>
              <a:rPr lang="ru-RU" sz="2400" dirty="0" smtClean="0"/>
              <a:t>т)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0688"/>
            <a:ext cx="8496944" cy="6004075"/>
          </a:xfrm>
        </p:spPr>
      </p:pic>
    </p:spTree>
    <p:extLst>
      <p:ext uri="{BB962C8B-B14F-4D97-AF65-F5344CB8AC3E}">
        <p14:creationId xmlns:p14="http://schemas.microsoft.com/office/powerpoint/2010/main" val="304173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06090"/>
          </a:xfrm>
        </p:spPr>
        <p:txBody>
          <a:bodyPr>
            <a:noAutofit/>
          </a:bodyPr>
          <a:lstStyle/>
          <a:p>
            <a:r>
              <a:rPr lang="uk-UA" sz="3100" dirty="0" smtClean="0"/>
              <a:t>Способи оцінки зношування у парах тертя грейфера</a:t>
            </a:r>
            <a:endParaRPr lang="ru-RU" sz="31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06678"/>
            <a:ext cx="2664296" cy="1950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084" y="1412776"/>
            <a:ext cx="2613028" cy="1944216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47664" y="980728"/>
            <a:ext cx="2347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Машина тертя М-22М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382749"/>
            <a:ext cx="2266868" cy="19742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5871" y="703729"/>
            <a:ext cx="2160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Схема дослідження </a:t>
            </a:r>
          </a:p>
          <a:p>
            <a:pPr algn="ctr"/>
            <a:r>
              <a:rPr lang="uk-UA" dirty="0" smtClean="0"/>
              <a:t>зношування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650066"/>
              </p:ext>
            </p:extLst>
          </p:nvPr>
        </p:nvGraphicFramePr>
        <p:xfrm>
          <a:off x="154668" y="3573016"/>
          <a:ext cx="6793596" cy="2970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036"/>
                <a:gridCol w="936104"/>
                <a:gridCol w="1008112"/>
                <a:gridCol w="1080120"/>
                <a:gridCol w="1008112"/>
                <a:gridCol w="100811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Сталь </a:t>
                      </a:r>
                      <a:r>
                        <a:rPr lang="en-US" sz="1400" dirty="0" smtClean="0">
                          <a:effectLst/>
                        </a:rPr>
                        <a:t>40X</a:t>
                      </a: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uk-UA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без покриття</a:t>
                      </a:r>
                      <a:r>
                        <a:rPr lang="en-US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Сталь 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40X</a:t>
                      </a: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(покриття</a:t>
                      </a:r>
                      <a:r>
                        <a:rPr lang="uk-UA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WC</a:t>
                      </a:r>
                      <a:r>
                        <a:rPr lang="uk-UA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12Х1МФ (без покриття)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12Х1МФ</a:t>
                      </a: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(покриття</a:t>
                      </a: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WC</a:t>
                      </a: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12Х1МФ</a:t>
                      </a:r>
                    </a:p>
                    <a:p>
                      <a:pPr marL="0" marR="0" lvl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(покриття</a:t>
                      </a:r>
                    </a:p>
                    <a:p>
                      <a:pPr marL="0" marR="0" lvl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TiC</a:t>
                      </a:r>
                      <a:r>
                        <a:rPr kumimoji="0" lang="uk-U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Вага зразка до зношування G</a:t>
                      </a:r>
                      <a:r>
                        <a:rPr lang="uk-UA" sz="1400" baseline="-25000">
                          <a:effectLst/>
                        </a:rPr>
                        <a:t>0</a:t>
                      </a:r>
                      <a:r>
                        <a:rPr lang="uk-UA" sz="1400">
                          <a:effectLst/>
                        </a:rPr>
                        <a:t>, г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31,0607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31,3908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31,4157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31,5712</a:t>
                      </a:r>
                      <a:endParaRPr lang="uk-UA" sz="16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31,7859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Вага зразка після зношування G, 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31,0132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31,3569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31,3997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31,5496</a:t>
                      </a:r>
                      <a:endParaRPr lang="uk-UA" sz="16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31,7812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Масове зношування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ΔG= G</a:t>
                      </a:r>
                      <a:r>
                        <a:rPr lang="uk-UA" sz="1400" baseline="-25000" dirty="0">
                          <a:effectLst/>
                        </a:rPr>
                        <a:t>0</a:t>
                      </a:r>
                      <a:r>
                        <a:rPr lang="uk-UA" sz="1400" dirty="0">
                          <a:effectLst/>
                        </a:rPr>
                        <a:t>- G, г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0.0475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0,0339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0.0216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0.016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0,0047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Інтенсивність зношування,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I= ΔG/L, мг/км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13,19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9,4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2159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1,32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Зносостійкість, И=1/І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0,075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dirty="0" smtClean="0">
                          <a:effectLst/>
                          <a:latin typeface="+mn-lt"/>
                        </a:rPr>
                        <a:t>0,106</a:t>
                      </a:r>
                      <a:endParaRPr lang="ru-RU" sz="16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0.167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0,758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4" t="40835" r="44226" b="45885"/>
          <a:stretch/>
        </p:blipFill>
        <p:spPr bwMode="auto">
          <a:xfrm>
            <a:off x="7087311" y="2289448"/>
            <a:ext cx="1440124" cy="13681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858" y="4010494"/>
            <a:ext cx="1440160" cy="1066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310" y="5476212"/>
            <a:ext cx="1366473" cy="1381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87311" y="3666480"/>
            <a:ext cx="1603581" cy="395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uk-UA" dirty="0" smtClean="0"/>
              <a:t>12Х1МФ з </a:t>
            </a:r>
            <a:endParaRPr lang="en-US" dirty="0" smtClean="0"/>
          </a:p>
          <a:p>
            <a:pPr>
              <a:lnSpc>
                <a:spcPct val="50000"/>
              </a:lnSpc>
            </a:pPr>
            <a:r>
              <a:rPr lang="uk-UA" dirty="0" smtClean="0"/>
              <a:t>покриттям </a:t>
            </a:r>
            <a:r>
              <a:rPr lang="en-US" dirty="0" smtClean="0"/>
              <a:t>WC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87310" y="510688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uk-UA" dirty="0" smtClean="0"/>
              <a:t>12Х1МФ з </a:t>
            </a:r>
            <a:endParaRPr lang="en-US" dirty="0" smtClean="0"/>
          </a:p>
          <a:p>
            <a:pPr>
              <a:lnSpc>
                <a:spcPct val="50000"/>
              </a:lnSpc>
            </a:pPr>
            <a:r>
              <a:rPr lang="uk-UA" dirty="0" smtClean="0"/>
              <a:t>покриттям </a:t>
            </a:r>
            <a:r>
              <a:rPr lang="en-US" dirty="0" err="1" smtClean="0"/>
              <a:t>TiC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001962" y="2039002"/>
            <a:ext cx="925253" cy="257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dirty="0" smtClean="0"/>
              <a:t>40X</a:t>
            </a:r>
            <a:r>
              <a:rPr lang="uk-UA" dirty="0" smtClean="0"/>
              <a:t> б/п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6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uk-UA" dirty="0"/>
              <a:t>Проведено аналіз роботи гірничодобувних підприємств. Встановлено основні способи </a:t>
            </a:r>
            <a:r>
              <a:rPr lang="uk-UA" dirty="0" smtClean="0"/>
              <a:t>оцінки їх техніко-економічних показників.</a:t>
            </a:r>
            <a:endParaRPr lang="ru-RU" dirty="0"/>
          </a:p>
          <a:p>
            <a:pPr lvl="0"/>
            <a:r>
              <a:rPr lang="uk-UA" dirty="0"/>
              <a:t>Проведено огляд літературних джерел, встановлено основні причини виходу з ладу грейферних кранів, та грейферів зокрема.</a:t>
            </a:r>
            <a:endParaRPr lang="ru-RU" dirty="0"/>
          </a:p>
          <a:p>
            <a:pPr lvl="0"/>
            <a:r>
              <a:rPr lang="uk-UA" dirty="0"/>
              <a:t>Розраховано параметри продуктивності ПАТ «Тернопільський кар’єр». Проведено їх аналіз та оптимізацію логістичних процесів на підприємстві. Дано рекомендації по підвищенню техніко-економічних показників гірничодобувного підприємства ПАТ «Тернопільський кар’єр» приблизно у 2.5 рази.</a:t>
            </a:r>
            <a:endParaRPr lang="ru-RU" dirty="0"/>
          </a:p>
          <a:p>
            <a:pPr lvl="0"/>
            <a:r>
              <a:rPr lang="uk-UA" dirty="0"/>
              <a:t>Запропоновано способи підвищення надійності та зносостійкості грейферних механізмів. Встановлено, що дані способи дозволяють збільшити зносостійкість, а відповідно тривалість міжремонтних періодів у 1.8 </a:t>
            </a:r>
            <a:r>
              <a:rPr lang="uk-UA" dirty="0" err="1"/>
              <a:t>раза</a:t>
            </a:r>
            <a:r>
              <a:rPr lang="uk-UA" dirty="0"/>
              <a:t>.</a:t>
            </a:r>
            <a:endParaRPr lang="ru-RU" dirty="0"/>
          </a:p>
          <a:p>
            <a:pPr lvl="0"/>
            <a:r>
              <a:rPr lang="uk-UA" dirty="0"/>
              <a:t>На основі проведених досліджень розроблено </a:t>
            </a:r>
            <a:r>
              <a:rPr lang="uk-UA" dirty="0" err="1"/>
              <a:t>стартап-проект</a:t>
            </a:r>
            <a:r>
              <a:rPr lang="uk-UA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87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/>
          </a:bodyPr>
          <a:lstStyle/>
          <a:p>
            <a:r>
              <a:rPr lang="uk-UA" sz="6000" dirty="0" smtClean="0"/>
              <a:t>Дякую за увагу!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121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672</Words>
  <Application>Microsoft Office PowerPoint</Application>
  <PresentationFormat>Экран (4:3)</PresentationFormat>
  <Paragraphs>103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Підвищення надійності козлового грейферного крану гірничодобувного підприємства</vt:lpstr>
      <vt:lpstr>Презентация PowerPoint</vt:lpstr>
      <vt:lpstr>Технологія добування піщано-гравійної сировини</vt:lpstr>
      <vt:lpstr>Розрахунок техніко-економічних показників ПАТ «Тернопільський кар’єр»</vt:lpstr>
      <vt:lpstr>Козловий грейферний кран вантажопідйомністю 10 т</vt:lpstr>
      <vt:lpstr>Грейфер (Q=10 т)</vt:lpstr>
      <vt:lpstr>Способи оцінки зношування у парах тертя грейфера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57</cp:revision>
  <dcterms:created xsi:type="dcterms:W3CDTF">2018-05-11T04:00:45Z</dcterms:created>
  <dcterms:modified xsi:type="dcterms:W3CDTF">2018-05-22T06:27:00Z</dcterms:modified>
</cp:coreProperties>
</file>