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AE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1851" autoAdjust="0"/>
  </p:normalViewPr>
  <p:slideViewPr>
    <p:cSldViewPr snapToGrid="0">
      <p:cViewPr varScale="1">
        <p:scale>
          <a:sx n="88" d="100"/>
          <a:sy n="88" d="100"/>
        </p:scale>
        <p:origin x="494"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7/2/2021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7/2/2021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7/2/2021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7/2/2021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file:///A:\&#1044;&#1077;&#1073;&#1077;&#1090;-&#1050;&#1088;&#1077;&#1076;&#1080;&#1090;%20&#8470;05%20-%20&#1055;&#1088;&#1072;&#1082;&#1090;&#1080;&#1095;&#1085;&#1072;%20&#1073;&#1091;&#1093;&#1075;&#1072;&#1083;&#1090;&#1077;&#1088;&#1110;&#1103;%20-&#1064;&#1082;&#1086;&#1083;&#1072;%20&#1073;&#1091;&#1093;&#1075;&#1072;&#1083;&#1090;&#1077;&#1088;&#1072;.files\16-1u.gif"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5244" y="1701844"/>
            <a:ext cx="7766936" cy="1646302"/>
          </a:xfrm>
        </p:spPr>
        <p:txBody>
          <a:bodyPr/>
          <a:lstStyle/>
          <a:p>
            <a:pPr algn="ctr"/>
            <a:r>
              <a:rPr lang="uk-UA" sz="2800" b="1" dirty="0" smtClean="0"/>
              <a:t>Лекція17</a:t>
            </a:r>
            <a:r>
              <a:rPr lang="uk-UA" sz="2800" b="1" dirty="0"/>
              <a:t>. </a:t>
            </a:r>
            <a:r>
              <a:rPr lang="uk-UA" sz="2800" b="1" dirty="0" smtClean="0"/>
              <a:t>                                     ОРГАНІЗАЦІЯ ДОПОМІЖНИХ ВИРОБНИЦТВ </a:t>
            </a:r>
            <a:r>
              <a:rPr lang="uk-UA" sz="2800" b="1" dirty="0"/>
              <a:t>ПІДПРИЄМСТВА</a:t>
            </a:r>
            <a:r>
              <a:rPr lang="ru-RU" sz="2800" dirty="0"/>
              <a:t/>
            </a:r>
            <a:br>
              <a:rPr lang="ru-RU" sz="2800" dirty="0"/>
            </a:br>
            <a:endParaRPr lang="ru-RU" sz="2800" dirty="0">
              <a:solidFill>
                <a:schemeClr val="accent2">
                  <a:lumMod val="50000"/>
                </a:schemeClr>
              </a:solidFill>
            </a:endParaRPr>
          </a:p>
        </p:txBody>
      </p:sp>
      <p:sp>
        <p:nvSpPr>
          <p:cNvPr id="3" name="Прямоугольник 2"/>
          <p:cNvSpPr/>
          <p:nvPr/>
        </p:nvSpPr>
        <p:spPr>
          <a:xfrm>
            <a:off x="1442435" y="3026174"/>
            <a:ext cx="7868990" cy="830997"/>
          </a:xfrm>
          <a:prstGeom prst="rect">
            <a:avLst/>
          </a:prstGeom>
        </p:spPr>
        <p:txBody>
          <a:bodyPr wrap="square">
            <a:spAutoFit/>
          </a:bodyPr>
          <a:lstStyle/>
          <a:p>
            <a:pPr algn="ctr"/>
            <a:r>
              <a:rPr lang="ru-RU" sz="2400" b="1" dirty="0"/>
              <a:t>Тема 17.1. </a:t>
            </a:r>
            <a:r>
              <a:rPr lang="uk-UA" sz="2400" b="1" dirty="0"/>
              <a:t>Основи організації та загальна характеристика допоміжного виробництв</a:t>
            </a:r>
            <a:r>
              <a:rPr lang="ru-RU" sz="2400" b="1" dirty="0"/>
              <a:t>а. </a:t>
            </a:r>
            <a:endParaRPr lang="ru-RU" sz="2400" dirty="0"/>
          </a:p>
        </p:txBody>
      </p:sp>
    </p:spTree>
    <p:extLst>
      <p:ext uri="{BB962C8B-B14F-4D97-AF65-F5344CB8AC3E}">
        <p14:creationId xmlns:p14="http://schemas.microsoft.com/office/powerpoint/2010/main" val="41034912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7" name="Rectangle 1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9" name="Rectangle 1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2" name="Rectangle 23"/>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Объект 1"/>
          <p:cNvSpPr>
            <a:spLocks noGrp="1"/>
          </p:cNvSpPr>
          <p:nvPr>
            <p:ph idx="1"/>
          </p:nvPr>
        </p:nvSpPr>
        <p:spPr>
          <a:xfrm>
            <a:off x="0" y="180842"/>
            <a:ext cx="9980504" cy="6677158"/>
          </a:xfrm>
        </p:spPr>
        <p:txBody>
          <a:bodyPr>
            <a:noAutofit/>
          </a:bodyPr>
          <a:lstStyle/>
          <a:p>
            <a:pPr marL="0" indent="0">
              <a:buNone/>
            </a:pPr>
            <a:r>
              <a:rPr lang="uk-UA" sz="1700" b="1" dirty="0" smtClean="0"/>
              <a:t>      Міжремонтне </a:t>
            </a:r>
            <a:r>
              <a:rPr lang="uk-UA" sz="1700" b="1" dirty="0"/>
              <a:t>(поточне) обслуговування </a:t>
            </a:r>
            <a:r>
              <a:rPr lang="uk-UA" sz="1700" dirty="0"/>
              <a:t>здійснюється у самому процесі виробництва та складається з щоденного догляду та нагляду за працюючим устаткуванням. Проводиться спостереження за станом устаткування,  додержанням робітниками правил експлуатації устаткування, за виконанням щоденних змащування та чищення верстатів, за своєчасним регулюванням механізмів та усуненням незначних несправностей. Усі вищенаведені роботи виконуються основним виробничим персоналом та черговими ремонтної служби підприємства. Ці роботи виконуються під час перерв: перерви між змінами або під час налагоджування обладнання. У деяких випадках вказані ремонтні роботи доповнюються профілактичними ремонтними операціями, які виконуються за календарним графіком та включають такі види робіт:</a:t>
            </a:r>
            <a:endParaRPr lang="ru-RU" sz="1700" dirty="0"/>
          </a:p>
          <a:p>
            <a:pPr lvl="0"/>
            <a:r>
              <a:rPr lang="uk-UA" sz="1700" dirty="0"/>
              <a:t>промивання обладнання та заміна мастила;</a:t>
            </a:r>
            <a:endParaRPr lang="ru-RU" sz="1700" dirty="0"/>
          </a:p>
          <a:p>
            <a:pPr lvl="0"/>
            <a:r>
              <a:rPr lang="uk-UA" sz="1700" dirty="0"/>
              <a:t>перевірка обладнання на точність;</a:t>
            </a:r>
            <a:endParaRPr lang="ru-RU" sz="1700" dirty="0"/>
          </a:p>
          <a:p>
            <a:pPr lvl="0"/>
            <a:r>
              <a:rPr lang="uk-UA" sz="1700" dirty="0"/>
              <a:t>огляди обладнання що виконуються для виявлення дефектів, які повинні бути усунені під час проведення планових ремонтів;</a:t>
            </a:r>
            <a:endParaRPr lang="ru-RU" sz="1700" dirty="0"/>
          </a:p>
          <a:p>
            <a:pPr lvl="0"/>
            <a:r>
              <a:rPr lang="uk-UA" sz="1700" dirty="0"/>
              <a:t>профілактичні випробування обладнання.</a:t>
            </a:r>
            <a:endParaRPr lang="ru-RU" sz="1700" dirty="0"/>
          </a:p>
          <a:p>
            <a:pPr marL="0" indent="0">
              <a:buNone/>
            </a:pPr>
            <a:r>
              <a:rPr lang="uk-UA" sz="1700" b="1" dirty="0"/>
              <a:t>Малий ремонт</a:t>
            </a:r>
            <a:r>
              <a:rPr lang="uk-UA" sz="1700" dirty="0"/>
              <a:t> полягає в заміні невеликої кількості зношених деталей, а також у регулюванні обладнання. Він забезпечує дієздатність обладнання до наступного планового ремонту.</a:t>
            </a:r>
            <a:endParaRPr lang="ru-RU" sz="1700" dirty="0"/>
          </a:p>
          <a:p>
            <a:pPr marL="0" indent="0">
              <a:buNone/>
            </a:pPr>
            <a:r>
              <a:rPr lang="uk-UA" sz="1700" b="1" dirty="0"/>
              <a:t>Середній ремонт </a:t>
            </a:r>
            <a:r>
              <a:rPr lang="uk-UA" sz="1700" dirty="0"/>
              <a:t>відрізняється від поточного більшим об’ємом робіт. Звичайно середній ремонт передбачає часткову розборку, заміну зношених деталей, подальшу зборку, регулювання та випробування устаткування.</a:t>
            </a:r>
            <a:endParaRPr lang="ru-RU" sz="1700" dirty="0"/>
          </a:p>
          <a:p>
            <a:pPr marL="0" indent="0">
              <a:buNone/>
            </a:pPr>
            <a:r>
              <a:rPr lang="uk-UA" sz="1700" b="1" dirty="0"/>
              <a:t>Змінні частини </a:t>
            </a:r>
            <a:r>
              <a:rPr lang="uk-UA" sz="1700" dirty="0"/>
              <a:t>– це деталі з невизначеним строком їх використання, які потребують заміни у випадку їх зносу.</a:t>
            </a:r>
            <a:endParaRPr lang="ru-RU" sz="1700" dirty="0"/>
          </a:p>
          <a:p>
            <a:pPr marL="0" indent="0">
              <a:buNone/>
            </a:pPr>
            <a:endParaRPr lang="ru-RU" sz="1700" dirty="0"/>
          </a:p>
        </p:txBody>
      </p:sp>
    </p:spTree>
    <p:extLst>
      <p:ext uri="{BB962C8B-B14F-4D97-AF65-F5344CB8AC3E}">
        <p14:creationId xmlns:p14="http://schemas.microsoft.com/office/powerpoint/2010/main" val="26630957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200815" y="254516"/>
            <a:ext cx="8943185" cy="5528098"/>
          </a:xfrm>
        </p:spPr>
        <p:txBody>
          <a:bodyPr>
            <a:normAutofit/>
          </a:bodyPr>
          <a:lstStyle/>
          <a:p>
            <a:pPr marL="0" indent="0">
              <a:buNone/>
            </a:pPr>
            <a:r>
              <a:rPr lang="uk-UA" sz="2000" b="1" dirty="0" smtClean="0"/>
              <a:t>        Капітальний </a:t>
            </a:r>
            <a:r>
              <a:rPr lang="uk-UA" sz="2000" b="1" dirty="0"/>
              <a:t>ремонт</a:t>
            </a:r>
            <a:r>
              <a:rPr lang="uk-UA" sz="2000" i="1" dirty="0"/>
              <a:t> – </a:t>
            </a:r>
            <a:r>
              <a:rPr lang="uk-UA" sz="2000" dirty="0"/>
              <a:t>це найбільший за обсягом та складністю вид ремонту. Капітальний ремонт обладнання передбачає:</a:t>
            </a:r>
            <a:endParaRPr lang="ru-RU" sz="2000" dirty="0"/>
          </a:p>
          <a:p>
            <a:pPr lvl="0"/>
            <a:r>
              <a:rPr lang="uk-UA" sz="2000" dirty="0"/>
              <a:t>повне розбирання; ремонт відпрацьованих деталей та вузлів (у тому числі базових);</a:t>
            </a:r>
            <a:endParaRPr lang="ru-RU" sz="2000" dirty="0"/>
          </a:p>
          <a:p>
            <a:pPr lvl="0"/>
            <a:r>
              <a:rPr lang="uk-UA" sz="2000" dirty="0"/>
              <a:t>заміну тих, що не підлягають ремонту;</a:t>
            </a:r>
            <a:endParaRPr lang="ru-RU" sz="2000" dirty="0"/>
          </a:p>
          <a:p>
            <a:pPr lvl="0"/>
            <a:r>
              <a:rPr lang="uk-UA" sz="2000" dirty="0"/>
              <a:t>регулювання й випробування під навантаженням.</a:t>
            </a:r>
            <a:endParaRPr lang="ru-RU" sz="2000" dirty="0"/>
          </a:p>
          <a:p>
            <a:pPr marL="0" indent="0">
              <a:buNone/>
            </a:pPr>
            <a:r>
              <a:rPr lang="uk-UA" sz="2000" dirty="0" smtClean="0"/>
              <a:t>      Як </a:t>
            </a:r>
            <a:r>
              <a:rPr lang="uk-UA" sz="2000" dirty="0"/>
              <a:t>правило, капітальний ремонт виконується із зняттям обладнання з фундаменту та переносом його на ремонтну дільницю.</a:t>
            </a:r>
            <a:endParaRPr lang="ru-RU" sz="2000" dirty="0"/>
          </a:p>
          <a:p>
            <a:pPr marL="0" indent="0">
              <a:buNone/>
            </a:pPr>
            <a:r>
              <a:rPr lang="uk-UA" sz="2000" dirty="0" smtClean="0"/>
              <a:t>      В </a:t>
            </a:r>
            <a:r>
              <a:rPr lang="uk-UA" sz="2000" dirty="0"/>
              <a:t>період проведення капітального ремонту  часто здійснюється модернізація устаткування. </a:t>
            </a:r>
            <a:endParaRPr lang="ru-RU" sz="2000" dirty="0"/>
          </a:p>
          <a:p>
            <a:pPr marL="0" indent="0">
              <a:buNone/>
            </a:pPr>
            <a:r>
              <a:rPr lang="uk-UA" sz="2000" dirty="0" smtClean="0"/>
              <a:t>       Витрати </a:t>
            </a:r>
            <a:r>
              <a:rPr lang="uk-UA" sz="2000" dirty="0"/>
              <a:t>на всі види ремонтів відносяться до експлуатаційних витрат підприємства та включаються до складу цехових витрат виробництва (або витрат по утриманню і експлуатації устаткування), а на модернізацію устаткування – за рахунок амортизаційних відрахувань або інвестиційних коштів. </a:t>
            </a:r>
            <a:endParaRPr lang="ru-RU" sz="2000" dirty="0"/>
          </a:p>
          <a:p>
            <a:endParaRPr lang="ru-RU" sz="2000" dirty="0"/>
          </a:p>
        </p:txBody>
      </p:sp>
    </p:spTree>
    <p:extLst>
      <p:ext uri="{BB962C8B-B14F-4D97-AF65-F5344CB8AC3E}">
        <p14:creationId xmlns:p14="http://schemas.microsoft.com/office/powerpoint/2010/main" val="9117454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Объект 1"/>
          <p:cNvSpPr>
            <a:spLocks noGrp="1"/>
          </p:cNvSpPr>
          <p:nvPr>
            <p:ph idx="1"/>
          </p:nvPr>
        </p:nvSpPr>
        <p:spPr>
          <a:xfrm>
            <a:off x="106380" y="124433"/>
            <a:ext cx="10029293" cy="3880773"/>
          </a:xfrm>
        </p:spPr>
        <p:txBody>
          <a:bodyPr>
            <a:noAutofit/>
          </a:bodyPr>
          <a:lstStyle/>
          <a:p>
            <a:pPr marL="0" indent="0">
              <a:buNone/>
            </a:pPr>
            <a:r>
              <a:rPr lang="ru-RU" sz="2400" b="1" dirty="0">
                <a:solidFill>
                  <a:srgbClr val="92D050"/>
                </a:solidFill>
              </a:rPr>
              <a:t>Тема 17.4. </a:t>
            </a:r>
            <a:r>
              <a:rPr lang="uk-UA" sz="2400" b="1" dirty="0">
                <a:solidFill>
                  <a:srgbClr val="92D050"/>
                </a:solidFill>
              </a:rPr>
              <a:t>Організація інструментального господарства</a:t>
            </a:r>
            <a:r>
              <a:rPr lang="ru-RU" sz="2400" b="1" dirty="0">
                <a:solidFill>
                  <a:srgbClr val="92D050"/>
                </a:solidFill>
              </a:rPr>
              <a:t>.</a:t>
            </a:r>
            <a:endParaRPr lang="ru-RU" sz="2400" dirty="0">
              <a:solidFill>
                <a:srgbClr val="92D050"/>
              </a:solidFill>
            </a:endParaRPr>
          </a:p>
          <a:p>
            <a:pPr marL="0" indent="457200">
              <a:buNone/>
            </a:pPr>
            <a:r>
              <a:rPr lang="uk-UA" dirty="0" smtClean="0"/>
              <a:t> Провідне </a:t>
            </a:r>
            <a:r>
              <a:rPr lang="uk-UA" dirty="0"/>
              <a:t>місце в системі технічного обслуговування виробництва займає </a:t>
            </a:r>
            <a:r>
              <a:rPr lang="uk-UA" b="1" dirty="0"/>
              <a:t>інструментальне господарство </a:t>
            </a:r>
            <a:r>
              <a:rPr lang="uk-UA" dirty="0"/>
              <a:t>[45, С. 415].</a:t>
            </a:r>
            <a:endParaRPr lang="ru-RU" dirty="0"/>
          </a:p>
          <a:p>
            <a:pPr marL="0" indent="457200">
              <a:buNone/>
            </a:pPr>
            <a:r>
              <a:rPr lang="uk-UA" b="1" dirty="0"/>
              <a:t>Інструментальне господарство</a:t>
            </a:r>
            <a:r>
              <a:rPr lang="uk-UA" dirty="0"/>
              <a:t> - сукупність загальнозаводських та цехових підрозділів, зайнятих виготовленням, відновленням і ремонтом інструменту та технологічного оснащення, їх обліком, зберіганням та розподілом між цехами та робочими місцями.</a:t>
            </a:r>
            <a:endParaRPr lang="ru-RU" dirty="0"/>
          </a:p>
          <a:p>
            <a:pPr marL="0" indent="457200">
              <a:buNone/>
            </a:pPr>
            <a:r>
              <a:rPr lang="uk-UA" dirty="0"/>
              <a:t>Під інструментом розуміють усі види технологічної оснастки: різальний, вимірювальний, допоміжний та інші види інструменту, а також штампи, </a:t>
            </a:r>
            <a:r>
              <a:rPr lang="uk-UA" dirty="0" err="1"/>
              <a:t>пресформи</a:t>
            </a:r>
            <a:r>
              <a:rPr lang="uk-UA" dirty="0"/>
              <a:t>, моделі та інші пристрої.</a:t>
            </a:r>
            <a:endParaRPr lang="ru-RU" dirty="0"/>
          </a:p>
          <a:p>
            <a:pPr marL="0" indent="457200">
              <a:buNone/>
            </a:pPr>
            <a:r>
              <a:rPr lang="uk-UA" dirty="0"/>
              <a:t>Великі виробничі об'єднання (підприємства) використовують сотні тисяч різних найменувань інструментів та іншого технологічного оснащення. Від ступеня їх досконалості, своєчасності забезпечення ними робочих місць і розмірів витрат на інструменти безпосередньо залежать найважливіші показники роботи підприємства: продуктивність праці, якість і собівартість продукції, відпускна ціна продукції, ритмічність виробництва.</a:t>
            </a:r>
            <a:endParaRPr lang="ru-RU" dirty="0"/>
          </a:p>
          <a:p>
            <a:pPr marL="0" indent="457200">
              <a:buNone/>
            </a:pPr>
            <a:r>
              <a:rPr lang="uk-UA" dirty="0"/>
              <a:t>Дослідження, які проводилися, показали, що витрати на інструменти та інше оснащення в масовому виробництві досягають 25-30%, у серійному – 10-15%, у дрібносерійному та одиничному – до 5% вартості устаткування, а</a:t>
            </a:r>
            <a:r>
              <a:rPr lang="uk-UA" b="1" dirty="0"/>
              <a:t> </a:t>
            </a:r>
            <a:r>
              <a:rPr lang="uk-UA" dirty="0"/>
              <a:t>їхня питома вага в собівартості продукції, що випускається, складає відповідно 8-15%, 6-8 і 1,5-4%.</a:t>
            </a:r>
            <a:endParaRPr lang="ru-RU" dirty="0"/>
          </a:p>
          <a:p>
            <a:endParaRPr lang="ru-RU" dirty="0"/>
          </a:p>
        </p:txBody>
      </p:sp>
    </p:spTree>
    <p:extLst>
      <p:ext uri="{BB962C8B-B14F-4D97-AF65-F5344CB8AC3E}">
        <p14:creationId xmlns:p14="http://schemas.microsoft.com/office/powerpoint/2010/main" val="761617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325349"/>
            <a:ext cx="10115161" cy="6532651"/>
          </a:xfrm>
        </p:spPr>
        <p:txBody>
          <a:bodyPr>
            <a:noAutofit/>
          </a:bodyPr>
          <a:lstStyle/>
          <a:p>
            <a:pPr marL="0" indent="457200">
              <a:buNone/>
            </a:pPr>
            <a:r>
              <a:rPr lang="uk-UA" dirty="0"/>
              <a:t>Особливого значення набуває інструментальне господарство в умовах високих темпів технічного прогресу, впровадження нових інноваційних технологій у виробництво. Витрати на проектування і виготовлення спеціальних видів оснащення досягають 60% загальної суми витрат на підготовку виробництва нових видів виробів в умовах інноваційного шляху розвитку виробництва. Кількість робітників, що зайняті на виготовленні інструменту та оснастки на виробничих підприємствах досягає, 20-25 % від загальної кількості виробничого персоналу.</a:t>
            </a:r>
            <a:endParaRPr lang="ru-RU" dirty="0"/>
          </a:p>
          <a:p>
            <a:pPr marL="0" indent="457200">
              <a:buNone/>
            </a:pPr>
            <a:r>
              <a:rPr lang="uk-UA" dirty="0"/>
              <a:t>З огляду на велике значення, а також специфіку і складність організації виробництва і придбання інструмента, на всіх великих підприємствах створюються служби інструментального господарства, на які покладаються наступні завдання:</a:t>
            </a:r>
            <a:endParaRPr lang="ru-RU" dirty="0"/>
          </a:p>
          <a:p>
            <a:pPr lvl="0" indent="457200"/>
            <a:r>
              <a:rPr lang="uk-UA" dirty="0"/>
              <a:t>визначення потреби і планування забезпечення підприємств оснащенням;</a:t>
            </a:r>
            <a:endParaRPr lang="ru-RU" dirty="0"/>
          </a:p>
          <a:p>
            <a:pPr lvl="0" indent="457200"/>
            <a:r>
              <a:rPr lang="uk-UA" dirty="0"/>
              <a:t>нормування використання оснащення і підтримка на необхідному рівні розмірів його запасів;</a:t>
            </a:r>
            <a:endParaRPr lang="ru-RU" dirty="0"/>
          </a:p>
          <a:p>
            <a:pPr lvl="0" indent="457200"/>
            <a:r>
              <a:rPr lang="uk-UA" dirty="0"/>
              <a:t>забезпечення підприємства придбаним оснащенням та організація власного виробництва високопродуктивним й ефективним оснащенням;</a:t>
            </a:r>
            <a:endParaRPr lang="ru-RU" dirty="0"/>
          </a:p>
          <a:p>
            <a:pPr lvl="0" indent="457200"/>
            <a:r>
              <a:rPr lang="uk-UA" dirty="0"/>
              <a:t>забезпечення робочих місць оснащенням, організація його раціональної експлуатації і відновлення;</a:t>
            </a:r>
            <a:endParaRPr lang="ru-RU" dirty="0"/>
          </a:p>
          <a:p>
            <a:pPr lvl="0" indent="457200"/>
            <a:r>
              <a:rPr lang="uk-UA" dirty="0"/>
              <a:t>облік і аналіз ефективності використання технологічного оснащення.</a:t>
            </a:r>
            <a:endParaRPr lang="ru-RU" dirty="0"/>
          </a:p>
          <a:p>
            <a:pPr indent="457200"/>
            <a:endParaRPr lang="ru-RU" dirty="0"/>
          </a:p>
        </p:txBody>
      </p:sp>
    </p:spTree>
    <p:extLst>
      <p:ext uri="{BB962C8B-B14F-4D97-AF65-F5344CB8AC3E}">
        <p14:creationId xmlns:p14="http://schemas.microsoft.com/office/powerpoint/2010/main" val="1352085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3543" y="241637"/>
            <a:ext cx="9651522" cy="6378104"/>
          </a:xfrm>
        </p:spPr>
        <p:txBody>
          <a:bodyPr>
            <a:normAutofit lnSpcReduction="10000"/>
          </a:bodyPr>
          <a:lstStyle/>
          <a:p>
            <a:pPr marL="0" indent="457200">
              <a:lnSpc>
                <a:spcPct val="110000"/>
              </a:lnSpc>
              <a:spcBef>
                <a:spcPts val="0"/>
              </a:spcBef>
              <a:buNone/>
            </a:pPr>
            <a:r>
              <a:rPr lang="uk-UA" dirty="0"/>
              <a:t>Для виконання цих завдань на підприємстві утворюються служби та виробничі підрозділи, а також встановлюються виробничі взаємні зв’язки та зв’язки з виробничими цехами підприємства.</a:t>
            </a:r>
            <a:endParaRPr lang="ru-RU" dirty="0"/>
          </a:p>
          <a:p>
            <a:pPr marL="0" indent="457200">
              <a:lnSpc>
                <a:spcPct val="110000"/>
              </a:lnSpc>
              <a:spcBef>
                <a:spcPts val="0"/>
              </a:spcBef>
              <a:buNone/>
            </a:pPr>
            <a:r>
              <a:rPr lang="uk-UA" dirty="0"/>
              <a:t>У перспективі, з розвитком інструментальної промисловості, виробництво інструментів і відповідальність за їх технічний рівень мають перейти до спеціалізованих підприємств цієї галузі, а інструментальні господарства великих підприємств здійснюватимуть в основному функцію організації раціональної експлуатації інструментів, тобто функції планування потреби, придбання, збереження, забезпечення робочих місць, заточення, ремонту, контролю.</a:t>
            </a:r>
            <a:endParaRPr lang="ru-RU" dirty="0"/>
          </a:p>
          <a:p>
            <a:pPr marL="0" indent="457200">
              <a:lnSpc>
                <a:spcPct val="110000"/>
              </a:lnSpc>
              <a:spcBef>
                <a:spcPts val="0"/>
              </a:spcBef>
              <a:buNone/>
            </a:pPr>
            <a:r>
              <a:rPr lang="uk-UA" dirty="0"/>
              <a:t>Показниками економічної ефективності інструментального господарства підприємства слугують:</a:t>
            </a:r>
            <a:endParaRPr lang="ru-RU" dirty="0"/>
          </a:p>
          <a:p>
            <a:pPr lvl="0" indent="457200">
              <a:lnSpc>
                <a:spcPct val="110000"/>
              </a:lnSpc>
              <a:spcBef>
                <a:spcPts val="0"/>
              </a:spcBef>
            </a:pPr>
            <a:r>
              <a:rPr lang="uk-UA" dirty="0"/>
              <a:t>збільшення стійкості інструменту до зношування;</a:t>
            </a:r>
            <a:endParaRPr lang="ru-RU" dirty="0"/>
          </a:p>
          <a:p>
            <a:pPr lvl="0" indent="457200">
              <a:lnSpc>
                <a:spcPct val="110000"/>
              </a:lnSpc>
              <a:spcBef>
                <a:spcPts val="0"/>
              </a:spcBef>
            </a:pPr>
            <a:r>
              <a:rPr lang="uk-UA" dirty="0"/>
              <a:t>збільшення випуску інструменту на один верстат у інструментальному цеху;</a:t>
            </a:r>
            <a:endParaRPr lang="ru-RU" dirty="0"/>
          </a:p>
          <a:p>
            <a:pPr lvl="0" indent="457200">
              <a:lnSpc>
                <a:spcPct val="110000"/>
              </a:lnSpc>
              <a:spcBef>
                <a:spcPts val="0"/>
              </a:spcBef>
            </a:pPr>
            <a:r>
              <a:rPr lang="uk-UA" dirty="0"/>
              <a:t>збільшення випуску інструменту на одного робітника інструментального цеху, або збільшення продуктивності праці;</a:t>
            </a:r>
            <a:endParaRPr lang="ru-RU" dirty="0"/>
          </a:p>
          <a:p>
            <a:pPr lvl="0" indent="457200">
              <a:lnSpc>
                <a:spcPct val="110000"/>
              </a:lnSpc>
              <a:spcBef>
                <a:spcPts val="0"/>
              </a:spcBef>
            </a:pPr>
            <a:r>
              <a:rPr lang="uk-UA" dirty="0"/>
              <a:t>зменшення простоїв обладнання та робітників у основних виробничих цехах внаслідок несвоєчасної поставки оснастки та інструменту;</a:t>
            </a:r>
            <a:endParaRPr lang="ru-RU" dirty="0"/>
          </a:p>
          <a:p>
            <a:pPr lvl="0" indent="457200">
              <a:lnSpc>
                <a:spcPct val="110000"/>
              </a:lnSpc>
              <a:spcBef>
                <a:spcPts val="0"/>
              </a:spcBef>
            </a:pPr>
            <a:r>
              <a:rPr lang="uk-UA" dirty="0"/>
              <a:t>зменшення частки витрат на інструмент у загальних витратах виробництва;</a:t>
            </a:r>
            <a:endParaRPr lang="ru-RU" dirty="0"/>
          </a:p>
          <a:p>
            <a:pPr lvl="0" indent="457200">
              <a:lnSpc>
                <a:spcPct val="110000"/>
              </a:lnSpc>
              <a:spcBef>
                <a:spcPts val="0"/>
              </a:spcBef>
            </a:pPr>
            <a:r>
              <a:rPr lang="uk-UA" dirty="0"/>
              <a:t>зменшення відсотків дострокових виходів інструменту та оснастки з експлуатації;</a:t>
            </a:r>
            <a:endParaRPr lang="ru-RU" dirty="0"/>
          </a:p>
          <a:p>
            <a:pPr lvl="0" indent="457200">
              <a:lnSpc>
                <a:spcPct val="110000"/>
              </a:lnSpc>
              <a:spcBef>
                <a:spcPts val="0"/>
              </a:spcBef>
            </a:pPr>
            <a:r>
              <a:rPr lang="uk-UA" dirty="0"/>
              <a:t>зменшення номенклатури інструменту, що використається у виробництві, за рахунок його нормалізації та уніфікації. </a:t>
            </a:r>
            <a:endParaRPr lang="ru-RU" dirty="0"/>
          </a:p>
          <a:p>
            <a:endParaRPr lang="ru-RU" dirty="0"/>
          </a:p>
        </p:txBody>
      </p:sp>
    </p:spTree>
    <p:extLst>
      <p:ext uri="{BB962C8B-B14F-4D97-AF65-F5344CB8AC3E}">
        <p14:creationId xmlns:p14="http://schemas.microsoft.com/office/powerpoint/2010/main" val="193041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9453" y="171719"/>
            <a:ext cx="8596668" cy="639650"/>
          </a:xfrm>
        </p:spPr>
        <p:txBody>
          <a:bodyPr>
            <a:noAutofit/>
          </a:bodyPr>
          <a:lstStyle/>
          <a:p>
            <a:r>
              <a:rPr lang="ru-RU" sz="2400" b="1" dirty="0"/>
              <a:t>Тема 17.5. </a:t>
            </a:r>
            <a:r>
              <a:rPr lang="uk-UA" sz="2400" b="1" dirty="0"/>
              <a:t>Організація енергетичного господарства</a:t>
            </a:r>
            <a:r>
              <a:rPr lang="ru-RU" sz="2400" b="1" dirty="0"/>
              <a:t>.</a:t>
            </a:r>
            <a:r>
              <a:rPr lang="ru-RU" sz="2400" dirty="0"/>
              <a:t/>
            </a:r>
            <a:br>
              <a:rPr lang="ru-RU" sz="2400" dirty="0"/>
            </a:br>
            <a:endParaRPr lang="ru-RU" sz="2400" dirty="0"/>
          </a:p>
        </p:txBody>
      </p:sp>
      <p:sp>
        <p:nvSpPr>
          <p:cNvPr id="3" name="Объект 2"/>
          <p:cNvSpPr>
            <a:spLocks noGrp="1"/>
          </p:cNvSpPr>
          <p:nvPr>
            <p:ph idx="1"/>
          </p:nvPr>
        </p:nvSpPr>
        <p:spPr>
          <a:xfrm>
            <a:off x="213693" y="602245"/>
            <a:ext cx="10488651" cy="3880773"/>
          </a:xfrm>
        </p:spPr>
        <p:txBody>
          <a:bodyPr>
            <a:noAutofit/>
          </a:bodyPr>
          <a:lstStyle/>
          <a:p>
            <a:pPr marL="0" indent="0">
              <a:buNone/>
            </a:pPr>
            <a:r>
              <a:rPr lang="uk-UA" dirty="0" smtClean="0"/>
              <a:t>      Виробнича </a:t>
            </a:r>
            <a:r>
              <a:rPr lang="uk-UA" dirty="0"/>
              <a:t>діяльність сучасного промислового підприємства пов'язана із споживанням енергетичних ресурсів як власного виробництва, так і отриманих ззовні.</a:t>
            </a:r>
            <a:endParaRPr lang="ru-RU" dirty="0"/>
          </a:p>
          <a:p>
            <a:pPr marL="0" indent="0">
              <a:buNone/>
            </a:pPr>
            <a:r>
              <a:rPr lang="uk-UA" b="1" dirty="0" smtClean="0"/>
              <a:t>      Основна </a:t>
            </a:r>
            <a:r>
              <a:rPr lang="uk-UA" b="1" dirty="0"/>
              <a:t>задача організації </a:t>
            </a:r>
            <a:r>
              <a:rPr lang="uk-UA" b="1" dirty="0" err="1"/>
              <a:t>енергообслуговування</a:t>
            </a:r>
            <a:r>
              <a:rPr lang="uk-UA" b="1" dirty="0"/>
              <a:t> підприємства</a:t>
            </a:r>
            <a:r>
              <a:rPr lang="uk-UA" dirty="0"/>
              <a:t> – надійне забезпечення підприємства всіма видами енергії встановлених параметрів при мінімумі витрат. Обсяг і структура енергоресурсів залежать від потужності підприємства, виду продукції, характеру технологічних процесів, а також від зв'язків підприємства з постачальними енергетичними компаніями.</a:t>
            </a:r>
            <a:endParaRPr lang="ru-RU" dirty="0"/>
          </a:p>
          <a:p>
            <a:pPr marL="0" indent="0">
              <a:buNone/>
            </a:pPr>
            <a:r>
              <a:rPr lang="uk-UA" dirty="0"/>
              <a:t>Задачами енергетичного господарства підприємства є:</a:t>
            </a:r>
            <a:endParaRPr lang="ru-RU" dirty="0"/>
          </a:p>
          <a:p>
            <a:pPr lvl="0"/>
            <a:r>
              <a:rPr lang="uk-UA" dirty="0"/>
              <a:t>надійне постачання підприємства усіма видами енергії за визначеними у державі тарифами (цінами).</a:t>
            </a:r>
            <a:endParaRPr lang="ru-RU" dirty="0"/>
          </a:p>
          <a:p>
            <a:pPr lvl="0"/>
            <a:r>
              <a:rPr lang="uk-UA" dirty="0"/>
              <a:t>Найбільш економічне використання енергії на підприємстві.</a:t>
            </a:r>
            <a:endParaRPr lang="ru-RU" dirty="0"/>
          </a:p>
          <a:p>
            <a:pPr lvl="0"/>
            <a:r>
              <a:rPr lang="uk-UA" dirty="0"/>
              <a:t>Впровадження нової енергозберігаючої енергетичної техніки і технології на підприємстві.</a:t>
            </a:r>
            <a:endParaRPr lang="ru-RU" dirty="0"/>
          </a:p>
          <a:p>
            <a:pPr lvl="0"/>
            <a:r>
              <a:rPr lang="uk-UA" dirty="0"/>
              <a:t>Підвищення продуктивності праці та зниження собівартості продукції енергетичного господарства.</a:t>
            </a:r>
            <a:endParaRPr lang="ru-RU" dirty="0"/>
          </a:p>
          <a:p>
            <a:pPr lvl="0"/>
            <a:r>
              <a:rPr lang="uk-UA" dirty="0"/>
              <a:t>Забезпечення виконання правил та норм експлуатації та ремонтів енергетичного обладнання підприємства.</a:t>
            </a:r>
            <a:endParaRPr lang="ru-RU" dirty="0"/>
          </a:p>
          <a:p>
            <a:pPr marL="0" indent="0">
              <a:buNone/>
            </a:pPr>
            <a:r>
              <a:rPr lang="uk-UA" dirty="0"/>
              <a:t>Вирішення завдань по енергозабезпеченню промислового підприємства покладено на енергетичне господарство .</a:t>
            </a:r>
            <a:endParaRPr lang="ru-RU" dirty="0"/>
          </a:p>
          <a:p>
            <a:endParaRPr lang="ru-RU" dirty="0"/>
          </a:p>
        </p:txBody>
      </p:sp>
    </p:spTree>
    <p:extLst>
      <p:ext uri="{BB962C8B-B14F-4D97-AF65-F5344CB8AC3E}">
        <p14:creationId xmlns:p14="http://schemas.microsoft.com/office/powerpoint/2010/main" val="2590219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2330" y="164362"/>
            <a:ext cx="9793191" cy="6693637"/>
          </a:xfrm>
        </p:spPr>
        <p:txBody>
          <a:bodyPr>
            <a:normAutofit fontScale="92500"/>
          </a:bodyPr>
          <a:lstStyle/>
          <a:p>
            <a:pPr marL="0" indent="0">
              <a:buNone/>
            </a:pPr>
            <a:r>
              <a:rPr lang="uk-UA" b="1" dirty="0" smtClean="0"/>
              <a:t>       Енергетичне </a:t>
            </a:r>
            <a:r>
              <a:rPr lang="uk-UA" b="1" dirty="0"/>
              <a:t>господарство</a:t>
            </a:r>
            <a:r>
              <a:rPr lang="uk-UA" dirty="0"/>
              <a:t> </a:t>
            </a:r>
            <a:r>
              <a:rPr lang="ru-RU" dirty="0"/>
              <a:t>- к</a:t>
            </a:r>
            <a:r>
              <a:rPr lang="uk-UA" dirty="0" err="1"/>
              <a:t>омплекс</a:t>
            </a:r>
            <a:r>
              <a:rPr lang="uk-UA" dirty="0"/>
              <a:t> технічних засобів та спеціалізованих підрозділів, що забезпечують підприємство всіма необхідними видами енергії та енергоносіїв відповідних параметрів</a:t>
            </a:r>
            <a:r>
              <a:rPr lang="uk-UA" i="1" dirty="0"/>
              <a:t>.</a:t>
            </a:r>
            <a:endParaRPr lang="ru-RU" dirty="0"/>
          </a:p>
          <a:p>
            <a:pPr marL="0" indent="0">
              <a:buNone/>
            </a:pPr>
            <a:r>
              <a:rPr lang="uk-UA" dirty="0" smtClean="0"/>
              <a:t>       До </a:t>
            </a:r>
            <a:r>
              <a:rPr lang="uk-UA" dirty="0"/>
              <a:t>складу енергетичного господарства входять такі його підрозділи:</a:t>
            </a:r>
            <a:endParaRPr lang="ru-RU" dirty="0"/>
          </a:p>
          <a:p>
            <a:r>
              <a:rPr lang="uk-UA" b="1" dirty="0"/>
              <a:t>електросиловий</a:t>
            </a:r>
            <a:r>
              <a:rPr lang="uk-UA" b="1" i="1" dirty="0"/>
              <a:t> – </a:t>
            </a:r>
            <a:r>
              <a:rPr lang="uk-UA" dirty="0"/>
              <a:t>знижувальні підстанції напругою 110/35/10 кВ, 35/10/0,4 </a:t>
            </a:r>
            <a:r>
              <a:rPr lang="uk-UA" dirty="0" err="1"/>
              <a:t>кВ</a:t>
            </a:r>
            <a:r>
              <a:rPr lang="uk-UA" dirty="0"/>
              <a:t>, або 10/0,4 кВ, електричні мережі відповідної напруги, генератори, трансформатори, електроустановки, електричні мережі, акумуляторне господарство, електричні прилади;</a:t>
            </a:r>
            <a:endParaRPr lang="ru-RU" dirty="0"/>
          </a:p>
          <a:p>
            <a:r>
              <a:rPr lang="uk-UA" b="1" dirty="0"/>
              <a:t>теплосиловий</a:t>
            </a:r>
            <a:r>
              <a:rPr lang="uk-UA" i="1" dirty="0"/>
              <a:t> – </a:t>
            </a:r>
            <a:r>
              <a:rPr lang="uk-UA" dirty="0"/>
              <a:t>котельні, компресори, теплосилові мережі, водопостачання, каналізація;</a:t>
            </a:r>
            <a:endParaRPr lang="ru-RU" dirty="0"/>
          </a:p>
          <a:p>
            <a:r>
              <a:rPr lang="uk-UA" b="1" dirty="0"/>
              <a:t>газовий</a:t>
            </a:r>
            <a:r>
              <a:rPr lang="uk-UA" i="1" dirty="0"/>
              <a:t> – </a:t>
            </a:r>
            <a:r>
              <a:rPr lang="uk-UA" dirty="0"/>
              <a:t>газогенераторні станції, газові мережі, холодильні та вентиляційні установки;</a:t>
            </a:r>
            <a:endParaRPr lang="ru-RU" dirty="0"/>
          </a:p>
          <a:p>
            <a:r>
              <a:rPr lang="uk-UA" b="1" dirty="0"/>
              <a:t>пічний</a:t>
            </a:r>
            <a:r>
              <a:rPr lang="uk-UA" dirty="0"/>
              <a:t> </a:t>
            </a:r>
            <a:r>
              <a:rPr lang="uk-UA" i="1" dirty="0"/>
              <a:t>– </a:t>
            </a:r>
            <a:r>
              <a:rPr lang="uk-UA" dirty="0"/>
              <a:t>нагрівальні й термічні печі;</a:t>
            </a:r>
            <a:endParaRPr lang="ru-RU" dirty="0"/>
          </a:p>
          <a:p>
            <a:r>
              <a:rPr lang="uk-UA" b="1" dirty="0"/>
              <a:t>слабкострумовий</a:t>
            </a:r>
            <a:r>
              <a:rPr lang="uk-UA" i="1" dirty="0"/>
              <a:t> – </a:t>
            </a:r>
            <a:r>
              <a:rPr lang="uk-UA" dirty="0"/>
              <a:t>власна телефонна станція, різні види зв'язку (у тому числі диспетчерського та селекторного);</a:t>
            </a:r>
            <a:endParaRPr lang="ru-RU" dirty="0"/>
          </a:p>
          <a:p>
            <a:r>
              <a:rPr lang="uk-UA" b="1" dirty="0" err="1"/>
              <a:t>енергоремонтний</a:t>
            </a:r>
            <a:r>
              <a:rPr lang="uk-UA" i="1" dirty="0"/>
              <a:t> – </a:t>
            </a:r>
            <a:r>
              <a:rPr lang="uk-UA" dirty="0"/>
              <a:t>технічне обслуговування, ремонт і модернізація різноманітного </a:t>
            </a:r>
            <a:r>
              <a:rPr lang="uk-UA" dirty="0" err="1"/>
              <a:t>енергообладнання</a:t>
            </a:r>
            <a:r>
              <a:rPr lang="uk-UA" dirty="0"/>
              <a:t> [46]. </a:t>
            </a:r>
            <a:endParaRPr lang="ru-RU" dirty="0"/>
          </a:p>
          <a:p>
            <a:pPr marL="0" indent="0">
              <a:buNone/>
            </a:pPr>
            <a:r>
              <a:rPr lang="uk-UA" dirty="0" smtClean="0"/>
              <a:t>     В </a:t>
            </a:r>
            <a:r>
              <a:rPr lang="uk-UA" dirty="0"/>
              <a:t>енергетичному господарстві підприємства треба виділяти дві частини:</a:t>
            </a:r>
            <a:endParaRPr lang="ru-RU" dirty="0"/>
          </a:p>
          <a:p>
            <a:pPr lvl="0"/>
            <a:r>
              <a:rPr lang="uk-UA" b="1" dirty="0"/>
              <a:t>загальнозаводську</a:t>
            </a:r>
            <a:r>
              <a:rPr lang="uk-UA" i="1" dirty="0"/>
              <a:t> – </a:t>
            </a:r>
            <a:r>
              <a:rPr lang="uk-UA" dirty="0"/>
              <a:t>генеруюче та перетворювальне устаткування, мережі загальнозаводського призначення;</a:t>
            </a:r>
            <a:endParaRPr lang="ru-RU" dirty="0"/>
          </a:p>
          <a:p>
            <a:pPr lvl="0"/>
            <a:r>
              <a:rPr lang="uk-UA" b="1" dirty="0"/>
              <a:t>цехову</a:t>
            </a:r>
            <a:r>
              <a:rPr lang="uk-UA" i="1" dirty="0"/>
              <a:t> </a:t>
            </a:r>
            <a:r>
              <a:rPr lang="uk-UA" dirty="0"/>
              <a:t>– перетворювальне устаткування та розподільчі мережі, безпосередньо розташовані в цехах підприємства.</a:t>
            </a:r>
            <a:endParaRPr lang="ru-RU" dirty="0"/>
          </a:p>
          <a:p>
            <a:endParaRPr lang="ru-RU" dirty="0"/>
          </a:p>
        </p:txBody>
      </p:sp>
    </p:spTree>
    <p:extLst>
      <p:ext uri="{BB962C8B-B14F-4D97-AF65-F5344CB8AC3E}">
        <p14:creationId xmlns:p14="http://schemas.microsoft.com/office/powerpoint/2010/main" val="2830705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0816" y="241637"/>
            <a:ext cx="9265156" cy="6442498"/>
          </a:xfrm>
        </p:spPr>
        <p:txBody>
          <a:bodyPr>
            <a:normAutofit/>
          </a:bodyPr>
          <a:lstStyle/>
          <a:p>
            <a:pPr marL="0" indent="457200">
              <a:buNone/>
            </a:pPr>
            <a:r>
              <a:rPr lang="uk-UA" sz="2000" dirty="0"/>
              <a:t>Система енергогосподарства підприємства може бути організована як централізована, децентралізована або змішана. Персонал з обслуговування енергетичного господарства підприємства має подвійну підпорядкованість – начальнику цеху та головному енергетику підприємства.</a:t>
            </a:r>
            <a:endParaRPr lang="ru-RU" sz="2000" dirty="0"/>
          </a:p>
          <a:p>
            <a:pPr marL="0" indent="457200">
              <a:buNone/>
            </a:pPr>
            <a:r>
              <a:rPr lang="uk-UA" sz="2000" dirty="0"/>
              <a:t>При розрахунку потреби в енергії та паливі необхідно враховувати виробничу програму на плановий період, прогресивні норми витрат палива та енергії на одиницю продукції, норми витрат енергії та палива на власні потреби, організаційно-технічні заходи підприємства, відпуск енергії за межі підприємства, норми втрат енергії в мережах.</a:t>
            </a:r>
            <a:endParaRPr lang="ru-RU" sz="2000" dirty="0"/>
          </a:p>
          <a:p>
            <a:pPr marL="0" indent="457200">
              <a:buNone/>
            </a:pPr>
            <a:r>
              <a:rPr lang="uk-UA" sz="2000" dirty="0"/>
              <a:t>Нормування енергоспоживання полягає у визначенні його максимально допустимих витрат на відповідну облікову одиницю. Норми повинні відображати прогресивний рівень </a:t>
            </a:r>
            <a:r>
              <a:rPr lang="uk-UA" sz="2000" dirty="0" err="1"/>
              <a:t>енерговикористання</a:t>
            </a:r>
            <a:r>
              <a:rPr lang="uk-UA" sz="2000" dirty="0"/>
              <a:t>, що відповідає передовій технології й організації виробництва. Норми енергоспоживання розраховують як питомі витрати енергії на одиницю продукції, робочі місця, агрегати, а також по дільницях, цехах і підприємству в цілому.</a:t>
            </a:r>
            <a:endParaRPr lang="ru-RU" sz="2000" dirty="0"/>
          </a:p>
        </p:txBody>
      </p:sp>
    </p:spTree>
    <p:extLst>
      <p:ext uri="{BB962C8B-B14F-4D97-AF65-F5344CB8AC3E}">
        <p14:creationId xmlns:p14="http://schemas.microsoft.com/office/powerpoint/2010/main" val="964372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a:t>Тема 17.6. Структура енергетичної галузі України</a:t>
            </a:r>
            <a:r>
              <a:rPr lang="ru-RU" dirty="0"/>
              <a:t/>
            </a:r>
            <a:br>
              <a:rPr lang="ru-RU" dirty="0"/>
            </a:br>
            <a:endParaRPr lang="ru-RU" dirty="0"/>
          </a:p>
        </p:txBody>
      </p:sp>
      <p:sp>
        <p:nvSpPr>
          <p:cNvPr id="3" name="Объект 2"/>
          <p:cNvSpPr>
            <a:spLocks noGrp="1"/>
          </p:cNvSpPr>
          <p:nvPr>
            <p:ph idx="1"/>
          </p:nvPr>
        </p:nvSpPr>
        <p:spPr/>
        <p:txBody>
          <a:bodyPr>
            <a:normAutofit/>
          </a:bodyPr>
          <a:lstStyle/>
          <a:p>
            <a:pPr marL="0" indent="0">
              <a:buNone/>
            </a:pPr>
            <a:r>
              <a:rPr lang="uk-UA" sz="2000" dirty="0" smtClean="0"/>
              <a:t>     Паливно-енергетичний </a:t>
            </a:r>
            <a:r>
              <a:rPr lang="uk-UA" sz="2000" dirty="0"/>
              <a:t>комплекс (</a:t>
            </a:r>
            <a:r>
              <a:rPr lang="uk-UA" sz="2000" b="1" dirty="0"/>
              <a:t>ПЕК</a:t>
            </a:r>
            <a:r>
              <a:rPr lang="uk-UA" sz="2000" dirty="0"/>
              <a:t>)  України є одним із найбільших і найпо­тужніших комплексів національної економіки, який надає паливно-енергетичні ресурси для кожного підприємства. ПЕК включає єдину сис­тему енергозабезпечення країни, охоплює сукупність процесів виро­бництва, перетворення, транспорту і розподілу паливно-енергетичних ресурсів. Основним завданням ПЕК є ефективне і надійне забезпечення всіх потреб народного господарства, в тому числі всіх промислових підприємств, енергією необхідної кількості і якості. Структура паливно-енергетичного комплексу України надана на рис. 1</a:t>
            </a:r>
            <a:r>
              <a:rPr lang="ru-RU" sz="2000" dirty="0"/>
              <a:t>7</a:t>
            </a:r>
            <a:r>
              <a:rPr lang="uk-UA" sz="2000" dirty="0"/>
              <a:t>.</a:t>
            </a:r>
            <a:r>
              <a:rPr lang="ru-RU" sz="2000" dirty="0"/>
              <a:t>4</a:t>
            </a:r>
            <a:r>
              <a:rPr lang="uk-UA" sz="2000" dirty="0"/>
              <a:t>.</a:t>
            </a:r>
            <a:endParaRPr lang="ru-RU" sz="2000" dirty="0"/>
          </a:p>
          <a:p>
            <a:endParaRPr lang="ru-RU" sz="2400" dirty="0"/>
          </a:p>
        </p:txBody>
      </p:sp>
    </p:spTree>
    <p:extLst>
      <p:ext uri="{BB962C8B-B14F-4D97-AF65-F5344CB8AC3E}">
        <p14:creationId xmlns:p14="http://schemas.microsoft.com/office/powerpoint/2010/main" val="1975303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809" t="31429" r="20118" b="20726"/>
          <a:stretch/>
        </p:blipFill>
        <p:spPr bwMode="auto">
          <a:xfrm>
            <a:off x="595691" y="-1"/>
            <a:ext cx="8831437" cy="474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610128" y="4744413"/>
            <a:ext cx="8182377" cy="1938992"/>
          </a:xfrm>
          <a:prstGeom prst="rect">
            <a:avLst/>
          </a:prstGeom>
        </p:spPr>
        <p:txBody>
          <a:bodyPr wrap="square">
            <a:spAutoFit/>
          </a:bodyPr>
          <a:lstStyle/>
          <a:p>
            <a:r>
              <a:rPr lang="uk-UA" sz="2000" dirty="0" smtClean="0"/>
              <a:t>    Рис</a:t>
            </a:r>
            <a:r>
              <a:rPr lang="uk-UA" sz="2000" dirty="0"/>
              <a:t>. 1</a:t>
            </a:r>
            <a:r>
              <a:rPr lang="ru-RU" sz="2000" dirty="0"/>
              <a:t>7</a:t>
            </a:r>
            <a:r>
              <a:rPr lang="uk-UA" sz="2000" dirty="0"/>
              <a:t>.</a:t>
            </a:r>
            <a:r>
              <a:rPr lang="ru-RU" sz="2000" dirty="0"/>
              <a:t>4</a:t>
            </a:r>
            <a:r>
              <a:rPr lang="uk-UA" sz="2000" dirty="0"/>
              <a:t>.  Структурна схема паливно-енергетичного комплексу України</a:t>
            </a:r>
            <a:endParaRPr lang="ru-RU" sz="2000" dirty="0"/>
          </a:p>
          <a:p>
            <a:r>
              <a:rPr lang="uk-UA" sz="2000" dirty="0"/>
              <a:t>ПЕК  – це складна сукупність великих виробничих систем, які безперервно розвиваються і які створені для виробітку, розподілу та використання в народному господарстві природних енергетичних ресурсів і енергії всіх видів.</a:t>
            </a:r>
            <a:endParaRPr lang="ru-RU" sz="2000" dirty="0"/>
          </a:p>
        </p:txBody>
      </p:sp>
    </p:spTree>
    <p:extLst>
      <p:ext uri="{BB962C8B-B14F-4D97-AF65-F5344CB8AC3E}">
        <p14:creationId xmlns:p14="http://schemas.microsoft.com/office/powerpoint/2010/main" val="3098223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60"/>
          <p:cNvSpPr>
            <a:spLocks noChangeArrowheads="1"/>
          </p:cNvSpPr>
          <p:nvPr/>
        </p:nvSpPr>
        <p:spPr bwMode="auto">
          <a:xfrm>
            <a:off x="1310897" y="3899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6" name="Rectangle 65"/>
          <p:cNvSpPr>
            <a:spLocks noChangeArrowheads="1"/>
          </p:cNvSpPr>
          <p:nvPr/>
        </p:nvSpPr>
        <p:spPr bwMode="auto">
          <a:xfrm>
            <a:off x="2063932" y="28607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Объект 1"/>
          <p:cNvSpPr>
            <a:spLocks noGrp="1"/>
          </p:cNvSpPr>
          <p:nvPr>
            <p:ph idx="1"/>
          </p:nvPr>
        </p:nvSpPr>
        <p:spPr>
          <a:xfrm>
            <a:off x="301438" y="287532"/>
            <a:ext cx="9219702" cy="1353010"/>
          </a:xfrm>
        </p:spPr>
        <p:txBody>
          <a:bodyPr>
            <a:noAutofit/>
          </a:bodyPr>
          <a:lstStyle/>
          <a:p>
            <a:r>
              <a:rPr lang="uk-UA" sz="2000" dirty="0"/>
              <a:t>В залежності від характеру та призначення виконуваних процесів, виробництво у відповідності до Державного стандарту України ДСТУ 2960 – 94, поділяється на основне, допоміжне, підсобне та побічне  </a:t>
            </a:r>
            <a:endParaRPr lang="ru-RU" sz="2000" dirty="0"/>
          </a:p>
          <a:p>
            <a:endParaRPr lang="ru-RU" sz="2000" dirty="0"/>
          </a:p>
        </p:txBody>
      </p:sp>
      <p:pic>
        <p:nvPicPr>
          <p:cNvPr id="15362" name="Picture 2" descr="Мал. 1. Організація виробництва"/>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95568" y="1291941"/>
            <a:ext cx="9368640" cy="161140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301438" y="2903347"/>
            <a:ext cx="9958667" cy="3785652"/>
          </a:xfrm>
          <a:prstGeom prst="rect">
            <a:avLst/>
          </a:prstGeom>
        </p:spPr>
        <p:txBody>
          <a:bodyPr wrap="square">
            <a:spAutoFit/>
          </a:bodyPr>
          <a:lstStyle/>
          <a:p>
            <a:pPr algn="just"/>
            <a:r>
              <a:rPr lang="uk-UA" sz="2000" dirty="0" smtClean="0"/>
              <a:t>                       Рис</a:t>
            </a:r>
            <a:r>
              <a:rPr lang="uk-UA" sz="2000" dirty="0"/>
              <a:t>. 17.1. Схема організації виробництва на підприємстві</a:t>
            </a:r>
            <a:endParaRPr lang="ru-RU" sz="2000" dirty="0"/>
          </a:p>
          <a:p>
            <a:pPr algn="just"/>
            <a:r>
              <a:rPr lang="uk-UA" sz="2000" dirty="0" smtClean="0"/>
              <a:t>      Роботи </a:t>
            </a:r>
            <a:r>
              <a:rPr lang="uk-UA" sz="2000" dirty="0"/>
              <a:t>по технічному обслуговуванню основного виробництва підприємства виконуються спеціальними господарствами: інструментальним, енергетичним, ремонтним, транспортним, складським та капітального будівництва.</a:t>
            </a:r>
            <a:endParaRPr lang="ru-RU" sz="2000" dirty="0"/>
          </a:p>
          <a:p>
            <a:pPr algn="just"/>
            <a:r>
              <a:rPr lang="uk-UA" sz="2000" dirty="0"/>
              <a:t>ДСТУ 2960 - 94 відносить до допоміжного виробництва ремонтне господарство, інструментальне господарство  та енергетичне господарство.</a:t>
            </a:r>
            <a:endParaRPr lang="ru-RU" sz="2000" dirty="0"/>
          </a:p>
          <a:p>
            <a:pPr algn="just"/>
            <a:r>
              <a:rPr lang="uk-UA" sz="2000" dirty="0" smtClean="0"/>
              <a:t>      Організація </a:t>
            </a:r>
            <a:r>
              <a:rPr lang="uk-UA" sz="2000" dirty="0"/>
              <a:t>допоміжного виробництва визначається його роллю у виробничому процесі. Роль допоміжного виробництва суттєво посилюється у зв’язку з розвитком науково-технічного прогресу основного виробництва. Виникають додаткові вимоги внаслідок вдосконалення основних виробничих фондів підприємства, технічного та конструктивного ускладнення продукції,  безперервності виробничих процесів, впровадженню наукової організації праці.</a:t>
            </a:r>
            <a:endParaRPr lang="ru-RU" sz="2000" dirty="0"/>
          </a:p>
        </p:txBody>
      </p:sp>
    </p:spTree>
    <p:extLst>
      <p:ext uri="{BB962C8B-B14F-4D97-AF65-F5344CB8AC3E}">
        <p14:creationId xmlns:p14="http://schemas.microsoft.com/office/powerpoint/2010/main" val="20025966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1119" y="215879"/>
            <a:ext cx="8891669" cy="6468256"/>
          </a:xfrm>
        </p:spPr>
        <p:txBody>
          <a:bodyPr>
            <a:noAutofit/>
          </a:bodyPr>
          <a:lstStyle/>
          <a:p>
            <a:pPr marL="0" indent="0">
              <a:buNone/>
            </a:pPr>
            <a:r>
              <a:rPr lang="uk-UA" sz="2000" dirty="0" smtClean="0"/>
              <a:t>                                  Особливості </a:t>
            </a:r>
            <a:r>
              <a:rPr lang="uk-UA" sz="2000" dirty="0"/>
              <a:t>ПЕК наступні: </a:t>
            </a:r>
            <a:endParaRPr lang="ru-RU" sz="2000" dirty="0"/>
          </a:p>
          <a:p>
            <a:pPr lvl="0"/>
            <a:r>
              <a:rPr lang="uk-UA" sz="2000" dirty="0"/>
              <a:t>Взаємозамінність різних видів палива та енергії при вирішенні різноманітних виробничих задач. З цього випливає багатоваріантність цих задач.</a:t>
            </a:r>
            <a:endParaRPr lang="ru-RU" sz="2000" dirty="0"/>
          </a:p>
          <a:p>
            <a:pPr lvl="0"/>
            <a:r>
              <a:rPr lang="uk-UA" sz="2000" dirty="0"/>
              <a:t>Суміщення в часі процесів виробництва, розподілу та використання енергії, а також обмежені можливості їх акумулювання, що обумовлює розв'язання складної техніко-економічної проблеми резервування енергетичних потужностей.</a:t>
            </a:r>
            <a:endParaRPr lang="ru-RU" sz="2000" dirty="0"/>
          </a:p>
          <a:p>
            <a:pPr lvl="0"/>
            <a:r>
              <a:rPr lang="uk-UA" sz="2000" dirty="0"/>
              <a:t>Використання разом із звичайними видами транспорту (залізничний, водний, автомобільний), спеціальних видів транспорту: ЛЕП, розподільчі мережі, теплові мережі, </a:t>
            </a:r>
            <a:r>
              <a:rPr lang="uk-UA" sz="2000" dirty="0" err="1"/>
              <a:t>газо-</a:t>
            </a:r>
            <a:r>
              <a:rPr lang="uk-UA" sz="2000" dirty="0"/>
              <a:t> і нафтопроводи.</a:t>
            </a:r>
            <a:endParaRPr lang="ru-RU" sz="2000" dirty="0"/>
          </a:p>
          <a:p>
            <a:pPr lvl="0"/>
            <a:r>
              <a:rPr lang="uk-UA" sz="2000" dirty="0"/>
              <a:t>Органічний зв'язок енергетики та технології виробничих, побутових та інших </a:t>
            </a:r>
            <a:r>
              <a:rPr lang="uk-UA" sz="2000" dirty="0" err="1"/>
              <a:t>енергоспоживаючих</a:t>
            </a:r>
            <a:r>
              <a:rPr lang="uk-UA" sz="2000" dirty="0"/>
              <a:t> процесів, тому при розв'язанні технічних задач необхідно враховувати вплив енергоносія на технологію споживачів енергії.</a:t>
            </a:r>
            <a:endParaRPr lang="ru-RU" sz="2000" dirty="0"/>
          </a:p>
          <a:p>
            <a:pPr marL="0" indent="0">
              <a:buNone/>
            </a:pPr>
            <a:r>
              <a:rPr lang="uk-UA" sz="2000" dirty="0" smtClean="0"/>
              <a:t>     Централізоване </a:t>
            </a:r>
            <a:r>
              <a:rPr lang="uk-UA" sz="2000" dirty="0"/>
              <a:t>електропостачання всіх галузей економіки на базі електрифікації, теплофікації та газифікації країни. Тому енергетика є природним монополістом, що ускладнює її роздержавлення та приватизацію.</a:t>
            </a:r>
            <a:endParaRPr lang="ru-RU" sz="2000" dirty="0"/>
          </a:p>
          <a:p>
            <a:endParaRPr lang="ru-RU" sz="2000" dirty="0"/>
          </a:p>
        </p:txBody>
      </p:sp>
    </p:spTree>
    <p:extLst>
      <p:ext uri="{BB962C8B-B14F-4D97-AF65-F5344CB8AC3E}">
        <p14:creationId xmlns:p14="http://schemas.microsoft.com/office/powerpoint/2010/main" val="4167629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68241" y="666639"/>
            <a:ext cx="8596668" cy="3880773"/>
          </a:xfrm>
        </p:spPr>
        <p:txBody>
          <a:bodyPr>
            <a:noAutofit/>
          </a:bodyPr>
          <a:lstStyle/>
          <a:p>
            <a:pPr marL="0" indent="0">
              <a:buNone/>
            </a:pPr>
            <a:r>
              <a:rPr lang="uk-UA" sz="2000" dirty="0" smtClean="0"/>
              <a:t>     Для </a:t>
            </a:r>
            <a:r>
              <a:rPr lang="uk-UA" sz="2000" dirty="0"/>
              <a:t>підвищення ефективності допоміжного виробництва повинні виконуватися наступні заходи з:</a:t>
            </a:r>
            <a:endParaRPr lang="ru-RU" sz="2000" dirty="0"/>
          </a:p>
          <a:p>
            <a:pPr lvl="0"/>
            <a:r>
              <a:rPr lang="uk-UA" sz="2000" dirty="0"/>
              <a:t>концентрації виробництва спеціального інструменту, обладнання та </a:t>
            </a:r>
            <a:r>
              <a:rPr lang="uk-UA" sz="2000" i="1" dirty="0"/>
              <a:t>технологічного спорядження </a:t>
            </a:r>
            <a:r>
              <a:rPr lang="uk-UA" sz="2000" dirty="0"/>
              <a:t> на базі крупних інструментальних цехів;</a:t>
            </a:r>
            <a:endParaRPr lang="ru-RU" sz="2000" dirty="0"/>
          </a:p>
          <a:p>
            <a:pPr lvl="0"/>
            <a:r>
              <a:rPr lang="uk-UA" sz="2000" dirty="0"/>
              <a:t>організації об’єднаних енергетичних господарств по промисловим регіонам.</a:t>
            </a:r>
            <a:endParaRPr lang="ru-RU" sz="2000" dirty="0"/>
          </a:p>
          <a:p>
            <a:r>
              <a:rPr lang="uk-UA" sz="2000" b="1" dirty="0"/>
              <a:t>Засоби технологічного спорядження</a:t>
            </a:r>
            <a:r>
              <a:rPr lang="uk-UA" sz="2000" dirty="0"/>
              <a:t> – це сукупність знарядь виробництва, необхідних для виконання технологічного процесу, або засоби технологічного спорядження, які доповнюють технологічне устаткування  під час виконання певної частини технологічного процесу. Наприклад, технологічним оснащенням є різальний, контрольно-вимірювальний інструмент, штампи, пристрої, прес-форми, ливарні форми тощо (ДСТУ 2391).</a:t>
            </a:r>
            <a:endParaRPr lang="ru-RU" sz="2000" dirty="0"/>
          </a:p>
          <a:p>
            <a:pPr marL="0" indent="0">
              <a:buNone/>
            </a:pPr>
            <a:endParaRPr lang="ru-RU" sz="2000" dirty="0"/>
          </a:p>
          <a:p>
            <a:endParaRPr lang="ru-RU" sz="2000" dirty="0"/>
          </a:p>
        </p:txBody>
      </p:sp>
    </p:spTree>
    <p:extLst>
      <p:ext uri="{BB962C8B-B14F-4D97-AF65-F5344CB8AC3E}">
        <p14:creationId xmlns:p14="http://schemas.microsoft.com/office/powerpoint/2010/main" val="731303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9908" y="399244"/>
            <a:ext cx="8596668" cy="5525038"/>
          </a:xfrm>
        </p:spPr>
        <p:txBody>
          <a:bodyPr>
            <a:normAutofit lnSpcReduction="10000"/>
          </a:bodyPr>
          <a:lstStyle/>
          <a:p>
            <a:pPr marL="0" indent="0">
              <a:buNone/>
            </a:pPr>
            <a:r>
              <a:rPr lang="uk-UA" sz="2000" dirty="0"/>
              <a:t> </a:t>
            </a:r>
            <a:r>
              <a:rPr lang="uk-UA" sz="2000" dirty="0" smtClean="0"/>
              <a:t>   </a:t>
            </a:r>
            <a:r>
              <a:rPr lang="ru-RU" sz="2800" b="1" dirty="0" smtClean="0">
                <a:solidFill>
                  <a:srgbClr val="92D050"/>
                </a:solidFill>
              </a:rPr>
              <a:t>Тема </a:t>
            </a:r>
            <a:r>
              <a:rPr lang="ru-RU" sz="2800" b="1" dirty="0">
                <a:solidFill>
                  <a:srgbClr val="92D050"/>
                </a:solidFill>
              </a:rPr>
              <a:t>17.2. </a:t>
            </a:r>
            <a:r>
              <a:rPr lang="uk-UA" sz="2800" b="1" dirty="0">
                <a:solidFill>
                  <a:srgbClr val="92D050"/>
                </a:solidFill>
              </a:rPr>
              <a:t>Організація ремонтного господарства промислового підприємств</a:t>
            </a:r>
            <a:r>
              <a:rPr lang="ru-RU" sz="2800" b="1" dirty="0">
                <a:solidFill>
                  <a:srgbClr val="92D050"/>
                </a:solidFill>
              </a:rPr>
              <a:t>а.</a:t>
            </a:r>
            <a:endParaRPr lang="ru-RU" sz="2800" dirty="0">
              <a:solidFill>
                <a:srgbClr val="92D050"/>
              </a:solidFill>
            </a:endParaRPr>
          </a:p>
          <a:p>
            <a:pPr marL="0" indent="457200">
              <a:buNone/>
            </a:pPr>
            <a:r>
              <a:rPr lang="uk-UA" sz="2000" dirty="0"/>
              <a:t>Сучасне підприємство споряджене дорогим і різноманітним устаткуванням, автоматизованими системами керування, потоковими лініями, роботами, тощо.</a:t>
            </a:r>
            <a:endParaRPr lang="ru-RU" sz="2000" dirty="0"/>
          </a:p>
          <a:p>
            <a:pPr marL="0" indent="457200">
              <a:buNone/>
            </a:pPr>
            <a:r>
              <a:rPr lang="uk-UA" sz="2000" dirty="0"/>
              <a:t>Для ефективного використання основних фондів підприємства, в першу чергу устаткування, </a:t>
            </a:r>
            <a:r>
              <a:rPr lang="uk-UA" sz="2000" b="1" dirty="0"/>
              <a:t>запобігання зносу</a:t>
            </a:r>
            <a:r>
              <a:rPr lang="uk-UA" sz="2000" dirty="0"/>
              <a:t>, аварій, збереження техніко-економічних показників на підприємстві необхідно організувати та здійснювати комплекс заходів щодо догляду та моніторингу за його станом. Для забезпечення надійної роботи вимагається систематичне технічне обслуговування, виконання ремонтних робіт та заходів технічної діагностики устаткування. В цих умовах виникають підвищені вимоги до систематичного, кваліфікованого </a:t>
            </a:r>
            <a:r>
              <a:rPr lang="uk-UA" sz="2000" b="1" dirty="0"/>
              <a:t>ремонтного обслуговування</a:t>
            </a:r>
            <a:r>
              <a:rPr lang="uk-UA" sz="2000" dirty="0"/>
              <a:t> виробничого процесу підприємства</a:t>
            </a:r>
            <a:r>
              <a:rPr lang="uk-UA" sz="2000" dirty="0" smtClean="0"/>
              <a:t>.</a:t>
            </a:r>
          </a:p>
          <a:p>
            <a:pPr marL="0" indent="457200">
              <a:buNone/>
            </a:pPr>
            <a:r>
              <a:rPr lang="uk-UA" sz="2000" dirty="0"/>
              <a:t>Для виконання вказаних робіт на підприємстві повинно бути організовано </a:t>
            </a:r>
            <a:r>
              <a:rPr lang="uk-UA" sz="2000" b="1" dirty="0"/>
              <a:t>ремонтне господарство</a:t>
            </a:r>
            <a:endParaRPr lang="ru-RU" sz="2000" dirty="0"/>
          </a:p>
          <a:p>
            <a:endParaRPr lang="ru-RU" sz="2400" dirty="0"/>
          </a:p>
        </p:txBody>
      </p:sp>
    </p:spTree>
    <p:extLst>
      <p:ext uri="{BB962C8B-B14F-4D97-AF65-F5344CB8AC3E}">
        <p14:creationId xmlns:p14="http://schemas.microsoft.com/office/powerpoint/2010/main" val="3196218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103031" y="157924"/>
            <a:ext cx="9999253" cy="6584166"/>
          </a:xfrm>
        </p:spPr>
        <p:txBody>
          <a:bodyPr>
            <a:noAutofit/>
          </a:bodyPr>
          <a:lstStyle/>
          <a:p>
            <a:pPr marL="0" indent="457200">
              <a:spcBef>
                <a:spcPts val="0"/>
              </a:spcBef>
              <a:buNone/>
            </a:pPr>
            <a:r>
              <a:rPr lang="uk-UA" b="1" dirty="0"/>
              <a:t>Ремонтне господарство</a:t>
            </a:r>
            <a:r>
              <a:rPr lang="ru-RU" dirty="0"/>
              <a:t> - </a:t>
            </a:r>
            <a:r>
              <a:rPr lang="uk-UA" dirty="0"/>
              <a:t>сукупність загальнозаводських та цехових підрозділів, що здійснюють комплекс заходів з технічного догляду за устаткуванням, нагляду за його станом та з ремонту</a:t>
            </a:r>
            <a:endParaRPr lang="ru-RU" dirty="0"/>
          </a:p>
          <a:p>
            <a:pPr marL="0" indent="457200">
              <a:spcBef>
                <a:spcPts val="0"/>
              </a:spcBef>
              <a:buNone/>
            </a:pPr>
            <a:r>
              <a:rPr lang="uk-UA" dirty="0"/>
              <a:t>Склад і структура ремонтного господарства залежить від загальної та виробничої структури підприємства, характеру засобів праці, обсягу ремонтних робіт, рівня спеціалізації та інших факторів. Підрозділи, що входять до складу ремонтного господарства, здійснюють технічне обслуговування та ремонт засобів праці, монтаж і введення в дію нового устаткування, виготовлення запасних частин і нестандартного обладнання, модернізацію діючих машин та устаткування.</a:t>
            </a:r>
            <a:endParaRPr lang="ru-RU" dirty="0"/>
          </a:p>
          <a:p>
            <a:pPr marL="0" indent="457200">
              <a:spcBef>
                <a:spcPts val="0"/>
              </a:spcBef>
              <a:buNone/>
            </a:pPr>
            <a:r>
              <a:rPr lang="uk-UA" b="1" dirty="0" smtClean="0"/>
              <a:t>Задачами </a:t>
            </a:r>
            <a:r>
              <a:rPr lang="uk-UA" dirty="0"/>
              <a:t>ремонтного господарства підприємства є:</a:t>
            </a:r>
            <a:endParaRPr lang="ru-RU" dirty="0"/>
          </a:p>
          <a:p>
            <a:pPr lvl="0" indent="457200">
              <a:spcBef>
                <a:spcPts val="0"/>
              </a:spcBef>
            </a:pPr>
            <a:r>
              <a:rPr lang="uk-UA" dirty="0"/>
              <a:t>Підтримання устаткування в стані високої експлуатаційної готовності.</a:t>
            </a:r>
            <a:endParaRPr lang="ru-RU" dirty="0"/>
          </a:p>
          <a:p>
            <a:pPr lvl="0" indent="457200">
              <a:spcBef>
                <a:spcPts val="0"/>
              </a:spcBef>
            </a:pPr>
            <a:r>
              <a:rPr lang="uk-UA" dirty="0"/>
              <a:t>Скорочення тривалості простоїв устаткування у ремонті.</a:t>
            </a:r>
            <a:endParaRPr lang="ru-RU" dirty="0"/>
          </a:p>
          <a:p>
            <a:pPr lvl="0" indent="457200">
              <a:spcBef>
                <a:spcPts val="0"/>
              </a:spcBef>
            </a:pPr>
            <a:r>
              <a:rPr lang="uk-UA" dirty="0"/>
              <a:t>Зниження витрат на ремонт устаткування при забезпеченні його якості.</a:t>
            </a:r>
            <a:endParaRPr lang="ru-RU" dirty="0"/>
          </a:p>
          <a:p>
            <a:pPr lvl="0" indent="457200">
              <a:spcBef>
                <a:spcPts val="0"/>
              </a:spcBef>
            </a:pPr>
            <a:r>
              <a:rPr lang="uk-UA" dirty="0"/>
              <a:t>Планування строків виведення устаткування в ремонт та суворе їх дотримання.</a:t>
            </a:r>
            <a:endParaRPr lang="ru-RU" dirty="0"/>
          </a:p>
          <a:p>
            <a:pPr lvl="0" indent="457200">
              <a:spcBef>
                <a:spcPts val="0"/>
              </a:spcBef>
            </a:pPr>
            <a:r>
              <a:rPr lang="uk-UA" dirty="0"/>
              <a:t>Запобігання зносу устаткування та повне виключення аварійних ремонтів.</a:t>
            </a:r>
            <a:endParaRPr lang="ru-RU" dirty="0"/>
          </a:p>
          <a:p>
            <a:pPr marL="0" indent="457200">
              <a:spcBef>
                <a:spcPts val="0"/>
              </a:spcBef>
              <a:buNone/>
            </a:pPr>
            <a:r>
              <a:rPr lang="uk-UA" dirty="0"/>
              <a:t>Стан технологічного устаткування, організація його ремонту та експлуатації суттєвим чином впливають на ефективність виробництва. Слід зауважити, що, наприклад, до 15 % обладнання машинобудівної галузі, що знаходиться у експлуатації, щорічно піддаються капітальному; 20-25 % - середньому та 90-100 % - малому ремонту.</a:t>
            </a:r>
            <a:endParaRPr lang="ru-RU" dirty="0"/>
          </a:p>
          <a:p>
            <a:pPr marL="0" indent="457200">
              <a:spcBef>
                <a:spcPts val="0"/>
              </a:spcBef>
              <a:buNone/>
            </a:pPr>
            <a:r>
              <a:rPr lang="uk-UA" dirty="0"/>
              <a:t>Загальні витрати на проведення ремонтів устаткування можуть складати до 12-18 % від загальної суми цехових витрат або 6-8 % від собівартості продукції.</a:t>
            </a:r>
            <a:endParaRPr lang="ru-RU" dirty="0"/>
          </a:p>
          <a:p>
            <a:pPr marL="0" indent="457200">
              <a:spcBef>
                <a:spcPts val="0"/>
              </a:spcBef>
              <a:buNone/>
            </a:pPr>
            <a:r>
              <a:rPr lang="uk-UA" b="1" dirty="0"/>
              <a:t>Ремонт устаткування</a:t>
            </a:r>
            <a:r>
              <a:rPr lang="ru-RU" dirty="0"/>
              <a:t> - к</a:t>
            </a:r>
            <a:r>
              <a:rPr lang="uk-UA" dirty="0" err="1"/>
              <a:t>омплекс</a:t>
            </a:r>
            <a:r>
              <a:rPr lang="uk-UA" dirty="0"/>
              <a:t> операцій для відновлення справності або працездатності устаткування шляхом заміни чи відновлення зношених і пошкоджених деталей та вузлів</a:t>
            </a:r>
            <a:r>
              <a:rPr lang="ru-RU" dirty="0"/>
              <a:t>.</a:t>
            </a:r>
          </a:p>
          <a:p>
            <a:endParaRPr lang="ru-RU" sz="1600" dirty="0"/>
          </a:p>
        </p:txBody>
      </p:sp>
    </p:spTree>
    <p:extLst>
      <p:ext uri="{BB962C8B-B14F-4D97-AF65-F5344CB8AC3E}">
        <p14:creationId xmlns:p14="http://schemas.microsoft.com/office/powerpoint/2010/main" val="1682938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2612571" y="6717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5" name="Rectangle 12"/>
          <p:cNvSpPr>
            <a:spLocks noChangeArrowheads="1"/>
          </p:cNvSpPr>
          <p:nvPr/>
        </p:nvSpPr>
        <p:spPr bwMode="auto">
          <a:xfrm>
            <a:off x="-95794" y="-11663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6" name="Rectangle 13"/>
          <p:cNvSpPr>
            <a:spLocks noChangeArrowheads="1"/>
          </p:cNvSpPr>
          <p:nvPr/>
        </p:nvSpPr>
        <p:spPr bwMode="auto">
          <a:xfrm>
            <a:off x="-95794" y="8438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14"/>
          <p:cNvSpPr>
            <a:spLocks noChangeArrowheads="1"/>
          </p:cNvSpPr>
          <p:nvPr/>
        </p:nvSpPr>
        <p:spPr bwMode="auto">
          <a:xfrm>
            <a:off x="-95794" y="134703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2" name="Объект 1"/>
          <p:cNvSpPr>
            <a:spLocks noGrp="1"/>
          </p:cNvSpPr>
          <p:nvPr>
            <p:ph idx="1"/>
          </p:nvPr>
        </p:nvSpPr>
        <p:spPr>
          <a:xfrm>
            <a:off x="471273" y="340563"/>
            <a:ext cx="9071972" cy="6343571"/>
          </a:xfrm>
        </p:spPr>
        <p:txBody>
          <a:bodyPr>
            <a:normAutofit lnSpcReduction="10000"/>
          </a:bodyPr>
          <a:lstStyle/>
          <a:p>
            <a:pPr marL="0" indent="0">
              <a:buNone/>
            </a:pPr>
            <a:r>
              <a:rPr lang="ru-RU" sz="2400" b="1" dirty="0">
                <a:solidFill>
                  <a:srgbClr val="92D050"/>
                </a:solidFill>
              </a:rPr>
              <a:t>Тема 17.3.</a:t>
            </a:r>
            <a:r>
              <a:rPr lang="uk-UA" sz="2400" b="1" dirty="0">
                <a:solidFill>
                  <a:srgbClr val="92D050"/>
                </a:solidFill>
              </a:rPr>
              <a:t> Методи і види ремонтного обслуговування основних фондів на підприємстві</a:t>
            </a:r>
            <a:r>
              <a:rPr lang="ru-RU" sz="2400" b="1" dirty="0">
                <a:solidFill>
                  <a:srgbClr val="92D050"/>
                </a:solidFill>
              </a:rPr>
              <a:t>.</a:t>
            </a:r>
            <a:endParaRPr lang="ru-RU" sz="2400" dirty="0">
              <a:solidFill>
                <a:srgbClr val="92D050"/>
              </a:solidFill>
            </a:endParaRPr>
          </a:p>
          <a:p>
            <a:pPr marL="0" indent="0">
              <a:buNone/>
            </a:pPr>
            <a:r>
              <a:rPr lang="uk-UA" sz="1900" dirty="0"/>
              <a:t>За своїм характером ремонти бувають:</a:t>
            </a:r>
            <a:endParaRPr lang="ru-RU" sz="1900" dirty="0"/>
          </a:p>
          <a:p>
            <a:pPr lvl="0"/>
            <a:r>
              <a:rPr lang="uk-UA" sz="1900" dirty="0"/>
              <a:t>планово-запобіжні ремонти (ПЗР) або планово-профілактичні;</a:t>
            </a:r>
            <a:endParaRPr lang="ru-RU" sz="1900" dirty="0"/>
          </a:p>
          <a:p>
            <a:pPr lvl="0"/>
            <a:r>
              <a:rPr lang="uk-UA" sz="1900" dirty="0"/>
              <a:t>аварійні (позапланові);</a:t>
            </a:r>
            <a:endParaRPr lang="ru-RU" sz="1900" dirty="0"/>
          </a:p>
          <a:p>
            <a:pPr lvl="0"/>
            <a:r>
              <a:rPr lang="uk-UA" sz="1900" dirty="0"/>
              <a:t>відновлювальні.</a:t>
            </a:r>
            <a:endParaRPr lang="ru-RU" sz="1900" dirty="0"/>
          </a:p>
          <a:p>
            <a:pPr marL="0" indent="0">
              <a:buNone/>
            </a:pPr>
            <a:r>
              <a:rPr lang="uk-UA" sz="1900" dirty="0"/>
              <a:t>На рис. 1</a:t>
            </a:r>
            <a:r>
              <a:rPr lang="ru-RU" sz="1900" dirty="0"/>
              <a:t>7</a:t>
            </a:r>
            <a:r>
              <a:rPr lang="uk-UA" sz="1900" dirty="0"/>
              <a:t>.2 наведено класифікацію ремонтного обслуговування обладнання, а на рис. 1</a:t>
            </a:r>
            <a:r>
              <a:rPr lang="ru-RU" sz="1900" dirty="0"/>
              <a:t>7</a:t>
            </a:r>
            <a:r>
              <a:rPr lang="uk-UA" sz="1900" dirty="0"/>
              <a:t>.3 - роль ремонтів у відтворенні основних засобів, які використовуються при організації ремонтного господарства підприємства.</a:t>
            </a:r>
            <a:endParaRPr lang="ru-RU" sz="1900" dirty="0"/>
          </a:p>
          <a:p>
            <a:pPr marL="0" indent="0">
              <a:buNone/>
            </a:pPr>
            <a:r>
              <a:rPr lang="uk-UA" sz="1900" dirty="0"/>
              <a:t>Найбільш досконалою системою організації ремонтів підприємства є така, яка забезпечує поєднання двох принципів:</a:t>
            </a:r>
            <a:endParaRPr lang="ru-RU" sz="1900" dirty="0"/>
          </a:p>
          <a:p>
            <a:pPr lvl="0"/>
            <a:r>
              <a:rPr lang="uk-UA" sz="1900" dirty="0"/>
              <a:t>профілактики, яка запобігає аваріям або виходу з ладу устаткування;</a:t>
            </a:r>
            <a:endParaRPr lang="ru-RU" sz="1900" dirty="0"/>
          </a:p>
          <a:p>
            <a:pPr lvl="0"/>
            <a:r>
              <a:rPr lang="uk-UA" sz="1900" dirty="0"/>
              <a:t>планомірності, яка встановлює строки, об’єми та зміст ремонтних робіт.</a:t>
            </a:r>
            <a:endParaRPr lang="ru-RU" sz="1900" dirty="0"/>
          </a:p>
          <a:p>
            <a:pPr marL="0" indent="0">
              <a:buNone/>
            </a:pPr>
            <a:r>
              <a:rPr lang="uk-UA" sz="1900" b="1" dirty="0"/>
              <a:t>Система ремонтного обслуговування (РО</a:t>
            </a:r>
            <a:r>
              <a:rPr lang="uk-UA" sz="1900" dirty="0"/>
              <a:t>) представляє собою комплекс заходів, який виконуються періодично, в плановому порядку по нагляду, догляду та частковому відновленню технологічного та іншого устаткування з метою запобігання аварій, зносу та підтримки якісної експлуатації устаткування.</a:t>
            </a:r>
            <a:endParaRPr lang="ru-RU" sz="1900" dirty="0"/>
          </a:p>
          <a:p>
            <a:pPr marL="0" indent="0">
              <a:buNone/>
            </a:pPr>
            <a:endParaRPr lang="ru-RU" dirty="0"/>
          </a:p>
          <a:p>
            <a:endParaRPr lang="ru-RU" dirty="0"/>
          </a:p>
        </p:txBody>
      </p:sp>
    </p:spTree>
    <p:extLst>
      <p:ext uri="{BB962C8B-B14F-4D97-AF65-F5344CB8AC3E}">
        <p14:creationId xmlns:p14="http://schemas.microsoft.com/office/powerpoint/2010/main" val="4021336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1898469"/>
            <a:ext cx="9457510" cy="4830871"/>
          </a:xfrm>
        </p:spPr>
        <p:txBody>
          <a:bodyPr/>
          <a:lstStyle/>
          <a:p>
            <a:endParaRPr lang="ru-RU" dirty="0" smtClean="0"/>
          </a:p>
          <a:p>
            <a:endParaRPr lang="ru-RU" dirty="0"/>
          </a:p>
          <a:p>
            <a:endParaRPr lang="ru-RU" dirty="0" smtClean="0"/>
          </a:p>
          <a:p>
            <a:endParaRPr lang="ru-RU" dirty="0"/>
          </a:p>
          <a:p>
            <a:endParaRPr lang="ru-RU" dirty="0"/>
          </a:p>
        </p:txBody>
      </p:sp>
      <p:sp>
        <p:nvSpPr>
          <p:cNvPr id="9" name="AutoShape 14"/>
          <p:cNvSpPr>
            <a:spLocks noChangeShapeType="1"/>
          </p:cNvSpPr>
          <p:nvPr/>
        </p:nvSpPr>
        <p:spPr bwMode="auto">
          <a:xfrm>
            <a:off x="2444071" y="1686516"/>
            <a:ext cx="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Rectangle 19"/>
          <p:cNvSpPr>
            <a:spLocks noChangeArrowheads="1"/>
          </p:cNvSpPr>
          <p:nvPr/>
        </p:nvSpPr>
        <p:spPr bwMode="auto">
          <a:xfrm>
            <a:off x="1480458" y="68797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2" name="Rectangle 25"/>
          <p:cNvSpPr>
            <a:spLocks noChangeArrowheads="1"/>
          </p:cNvSpPr>
          <p:nvPr/>
        </p:nvSpPr>
        <p:spPr bwMode="auto">
          <a:xfrm>
            <a:off x="1480458" y="1145178"/>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3" name="Rectangle 56"/>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24" name="Group 1"/>
          <p:cNvGrpSpPr>
            <a:grpSpLocks noChangeAspect="1"/>
          </p:cNvGrpSpPr>
          <p:nvPr/>
        </p:nvGrpSpPr>
        <p:grpSpPr bwMode="auto">
          <a:xfrm>
            <a:off x="-94442" y="58051"/>
            <a:ext cx="12989858" cy="6660170"/>
            <a:chOff x="2224" y="1206"/>
            <a:chExt cx="7200" cy="8770"/>
          </a:xfrm>
        </p:grpSpPr>
        <p:sp>
          <p:nvSpPr>
            <p:cNvPr id="25" name="AutoShape 55"/>
            <p:cNvSpPr>
              <a:spLocks noChangeAspect="1" noChangeArrowheads="1" noTextEdit="1"/>
            </p:cNvSpPr>
            <p:nvPr/>
          </p:nvSpPr>
          <p:spPr bwMode="auto">
            <a:xfrm>
              <a:off x="2224" y="1206"/>
              <a:ext cx="7200" cy="877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26" name="Rectangle 54"/>
            <p:cNvSpPr>
              <a:spLocks noChangeArrowheads="1"/>
            </p:cNvSpPr>
            <p:nvPr/>
          </p:nvSpPr>
          <p:spPr bwMode="auto">
            <a:xfrm>
              <a:off x="2538" y="1468"/>
              <a:ext cx="1702" cy="868"/>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По характеру</a:t>
              </a:r>
              <a:endParaRPr kumimoji="0" lang="uk-UA" sz="16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зносу</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53"/>
            <p:cNvSpPr>
              <a:spLocks noChangeArrowheads="1"/>
            </p:cNvSpPr>
            <p:nvPr/>
          </p:nvSpPr>
          <p:spPr bwMode="auto">
            <a:xfrm>
              <a:off x="4895" y="1468"/>
              <a:ext cx="1701" cy="868"/>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 змісту робіт та </a:t>
              </a:r>
              <a:r>
                <a:rPr kumimoji="0" lang="uk-UA"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техніч</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складності</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52"/>
            <p:cNvSpPr>
              <a:spLocks noChangeArrowheads="1"/>
            </p:cNvSpPr>
            <p:nvPr/>
          </p:nvSpPr>
          <p:spPr bwMode="auto">
            <a:xfrm>
              <a:off x="6989" y="1468"/>
              <a:ext cx="1833" cy="523"/>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По джерелам фінансування</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51"/>
            <p:cNvSpPr>
              <a:spLocks noChangeArrowheads="1"/>
            </p:cNvSpPr>
            <p:nvPr/>
          </p:nvSpPr>
          <p:spPr bwMode="auto">
            <a:xfrm>
              <a:off x="4895" y="2384"/>
              <a:ext cx="1701" cy="5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Капітальний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50"/>
            <p:cNvSpPr>
              <a:spLocks noChangeArrowheads="1"/>
            </p:cNvSpPr>
            <p:nvPr/>
          </p:nvSpPr>
          <p:spPr bwMode="auto">
            <a:xfrm>
              <a:off x="4895" y="3301"/>
              <a:ext cx="1701" cy="5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Середній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49"/>
            <p:cNvSpPr>
              <a:spLocks noChangeArrowheads="1"/>
            </p:cNvSpPr>
            <p:nvPr/>
          </p:nvSpPr>
          <p:spPr bwMode="auto">
            <a:xfrm>
              <a:off x="4895" y="4086"/>
              <a:ext cx="1701" cy="5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Поточний (малий)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48"/>
            <p:cNvSpPr>
              <a:spLocks noChangeArrowheads="1"/>
            </p:cNvSpPr>
            <p:nvPr/>
          </p:nvSpPr>
          <p:spPr bwMode="auto">
            <a:xfrm>
              <a:off x="4895" y="5788"/>
              <a:ext cx="1700" cy="523"/>
            </a:xfrm>
            <a:prstGeom prst="rect">
              <a:avLst/>
            </a:prstGeom>
            <a:solidFill>
              <a:srgbClr val="FFFFFF"/>
            </a:solidFill>
            <a:ln w="9525">
              <a:solidFill>
                <a:srgbClr val="000000"/>
              </a:solidFill>
              <a:miter lim="800000"/>
              <a:headEnd/>
              <a:tailEnd/>
            </a:ln>
            <a:effectLst>
              <a:outerShdw dist="107763" dir="81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ПЛАНОВИЙ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47"/>
            <p:cNvSpPr>
              <a:spLocks noChangeArrowheads="1"/>
            </p:cNvSpPr>
            <p:nvPr/>
          </p:nvSpPr>
          <p:spPr bwMode="auto">
            <a:xfrm>
              <a:off x="4895" y="4871"/>
              <a:ext cx="1701" cy="9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Міжремонтне обслуговування</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 name="Rectangle 46"/>
            <p:cNvSpPr>
              <a:spLocks noChangeArrowheads="1"/>
            </p:cNvSpPr>
            <p:nvPr/>
          </p:nvSpPr>
          <p:spPr bwMode="auto">
            <a:xfrm>
              <a:off x="4895" y="6573"/>
              <a:ext cx="1701" cy="5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По часу проведення</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45"/>
            <p:cNvSpPr>
              <a:spLocks noChangeArrowheads="1"/>
            </p:cNvSpPr>
            <p:nvPr/>
          </p:nvSpPr>
          <p:spPr bwMode="auto">
            <a:xfrm>
              <a:off x="4895" y="7489"/>
              <a:ext cx="1701" cy="5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Позаплановий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44"/>
            <p:cNvSpPr>
              <a:spLocks noChangeArrowheads="1"/>
            </p:cNvSpPr>
            <p:nvPr/>
          </p:nvSpPr>
          <p:spPr bwMode="auto">
            <a:xfrm>
              <a:off x="4895" y="8275"/>
              <a:ext cx="1701" cy="5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Післяаварійний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7" name="Rectangle 43"/>
            <p:cNvSpPr>
              <a:spLocks noChangeArrowheads="1"/>
            </p:cNvSpPr>
            <p:nvPr/>
          </p:nvSpPr>
          <p:spPr bwMode="auto">
            <a:xfrm>
              <a:off x="2669" y="9322"/>
              <a:ext cx="1833" cy="5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Відновлювальний ремонт</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8" name="Rectangle 42"/>
            <p:cNvSpPr>
              <a:spLocks noChangeArrowheads="1"/>
            </p:cNvSpPr>
            <p:nvPr/>
          </p:nvSpPr>
          <p:spPr bwMode="auto">
            <a:xfrm>
              <a:off x="6073" y="9060"/>
              <a:ext cx="2487" cy="7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Спеціальні фонди фінансування (державні, кредити, інвестування)</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39" name="Rectangle 41"/>
            <p:cNvSpPr>
              <a:spLocks noChangeArrowheads="1"/>
            </p:cNvSpPr>
            <p:nvPr/>
          </p:nvSpPr>
          <p:spPr bwMode="auto">
            <a:xfrm>
              <a:off x="7382" y="7751"/>
              <a:ext cx="1702" cy="65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Понадпланові витрати</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40" name="Rectangle 40"/>
            <p:cNvSpPr>
              <a:spLocks noChangeArrowheads="1"/>
            </p:cNvSpPr>
            <p:nvPr/>
          </p:nvSpPr>
          <p:spPr bwMode="auto">
            <a:xfrm>
              <a:off x="2669" y="8536"/>
              <a:ext cx="1833" cy="3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Стихійне лихо</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41" name="Rectangle 39"/>
            <p:cNvSpPr>
              <a:spLocks noChangeArrowheads="1"/>
            </p:cNvSpPr>
            <p:nvPr/>
          </p:nvSpPr>
          <p:spPr bwMode="auto">
            <a:xfrm>
              <a:off x="2669" y="8013"/>
              <a:ext cx="1833" cy="3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Ненормальний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38"/>
            <p:cNvSpPr>
              <a:spLocks noChangeArrowheads="1"/>
            </p:cNvSpPr>
            <p:nvPr/>
          </p:nvSpPr>
          <p:spPr bwMode="auto">
            <a:xfrm>
              <a:off x="2669" y="7489"/>
              <a:ext cx="1833" cy="39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Підвищенний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37"/>
            <p:cNvSpPr>
              <a:spLocks noChangeArrowheads="1"/>
            </p:cNvSpPr>
            <p:nvPr/>
          </p:nvSpPr>
          <p:spPr bwMode="auto">
            <a:xfrm>
              <a:off x="2538" y="4086"/>
              <a:ext cx="1702" cy="5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chemeClr val="tx1"/>
                  </a:solidFill>
                  <a:effectLst/>
                  <a:latin typeface="Arial" pitchFamily="34" charset="0"/>
                  <a:ea typeface="Times New Roman" pitchFamily="18" charset="0"/>
                  <a:cs typeface="Arial" pitchFamily="34" charset="0"/>
                </a:rPr>
                <a:t>Нормальний</a:t>
              </a:r>
              <a:endParaRPr kumimoji="0" lang="uk-UA" sz="2800" b="0" i="0" u="none" strike="noStrike" cap="none" normalizeH="0" baseline="0" smtClean="0">
                <a:ln>
                  <a:noFill/>
                </a:ln>
                <a:solidFill>
                  <a:schemeClr val="tx1"/>
                </a:solidFill>
                <a:effectLst/>
                <a:latin typeface="Arial" pitchFamily="34" charset="0"/>
                <a:cs typeface="Arial" pitchFamily="34" charset="0"/>
              </a:endParaRPr>
            </a:p>
          </p:txBody>
        </p:sp>
        <p:sp>
          <p:nvSpPr>
            <p:cNvPr id="44" name="Line 36"/>
            <p:cNvSpPr>
              <a:spLocks noChangeShapeType="1"/>
            </p:cNvSpPr>
            <p:nvPr/>
          </p:nvSpPr>
          <p:spPr bwMode="auto">
            <a:xfrm>
              <a:off x="3585" y="8929"/>
              <a:ext cx="0" cy="39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45" name="Line 35"/>
            <p:cNvSpPr>
              <a:spLocks noChangeShapeType="1"/>
            </p:cNvSpPr>
            <p:nvPr/>
          </p:nvSpPr>
          <p:spPr bwMode="auto">
            <a:xfrm>
              <a:off x="4502" y="8274"/>
              <a:ext cx="393" cy="26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46" name="Line 34"/>
            <p:cNvSpPr>
              <a:spLocks noChangeShapeType="1"/>
            </p:cNvSpPr>
            <p:nvPr/>
          </p:nvSpPr>
          <p:spPr bwMode="auto">
            <a:xfrm>
              <a:off x="4502" y="7751"/>
              <a:ext cx="39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47" name="Line 33"/>
            <p:cNvSpPr>
              <a:spLocks noChangeShapeType="1"/>
            </p:cNvSpPr>
            <p:nvPr/>
          </p:nvSpPr>
          <p:spPr bwMode="auto">
            <a:xfrm flipH="1">
              <a:off x="4502" y="9583"/>
              <a:ext cx="1571"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48" name="Line 32"/>
            <p:cNvSpPr>
              <a:spLocks noChangeShapeType="1"/>
            </p:cNvSpPr>
            <p:nvPr/>
          </p:nvSpPr>
          <p:spPr bwMode="auto">
            <a:xfrm flipH="1" flipV="1">
              <a:off x="6596" y="7751"/>
              <a:ext cx="786" cy="39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49" name="Line 31"/>
            <p:cNvSpPr>
              <a:spLocks noChangeShapeType="1"/>
            </p:cNvSpPr>
            <p:nvPr/>
          </p:nvSpPr>
          <p:spPr bwMode="auto">
            <a:xfrm flipH="1">
              <a:off x="6596" y="8143"/>
              <a:ext cx="786" cy="39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0" name="Line 30"/>
            <p:cNvSpPr>
              <a:spLocks noChangeShapeType="1"/>
            </p:cNvSpPr>
            <p:nvPr/>
          </p:nvSpPr>
          <p:spPr bwMode="auto">
            <a:xfrm flipV="1">
              <a:off x="5680" y="6180"/>
              <a:ext cx="0" cy="39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1" name="Line 29"/>
            <p:cNvSpPr>
              <a:spLocks noChangeShapeType="1"/>
            </p:cNvSpPr>
            <p:nvPr/>
          </p:nvSpPr>
          <p:spPr bwMode="auto">
            <a:xfrm>
              <a:off x="5680" y="7096"/>
              <a:ext cx="0" cy="39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2" name="Line 28"/>
            <p:cNvSpPr>
              <a:spLocks noChangeShapeType="1"/>
            </p:cNvSpPr>
            <p:nvPr/>
          </p:nvSpPr>
          <p:spPr bwMode="auto">
            <a:xfrm>
              <a:off x="2276" y="1730"/>
              <a:ext cx="0" cy="69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3" name="Line 27"/>
            <p:cNvSpPr>
              <a:spLocks noChangeShapeType="1"/>
            </p:cNvSpPr>
            <p:nvPr/>
          </p:nvSpPr>
          <p:spPr bwMode="auto">
            <a:xfrm>
              <a:off x="2276" y="8667"/>
              <a:ext cx="39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4" name="Line 26"/>
            <p:cNvSpPr>
              <a:spLocks noChangeShapeType="1"/>
            </p:cNvSpPr>
            <p:nvPr/>
          </p:nvSpPr>
          <p:spPr bwMode="auto">
            <a:xfrm>
              <a:off x="2276" y="8143"/>
              <a:ext cx="39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5" name="Line 25"/>
            <p:cNvSpPr>
              <a:spLocks noChangeShapeType="1"/>
            </p:cNvSpPr>
            <p:nvPr/>
          </p:nvSpPr>
          <p:spPr bwMode="auto">
            <a:xfrm>
              <a:off x="2276" y="7620"/>
              <a:ext cx="39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6" name="Line 24"/>
            <p:cNvSpPr>
              <a:spLocks noChangeShapeType="1"/>
            </p:cNvSpPr>
            <p:nvPr/>
          </p:nvSpPr>
          <p:spPr bwMode="auto">
            <a:xfrm>
              <a:off x="2276" y="4347"/>
              <a:ext cx="262"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7" name="Rectangle 23"/>
            <p:cNvSpPr>
              <a:spLocks noChangeArrowheads="1"/>
            </p:cNvSpPr>
            <p:nvPr/>
          </p:nvSpPr>
          <p:spPr bwMode="auto">
            <a:xfrm>
              <a:off x="7120" y="3300"/>
              <a:ext cx="1833" cy="7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Експлуатаційні (цехові) витрати</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58" name="Line 22"/>
            <p:cNvSpPr>
              <a:spLocks noChangeShapeType="1"/>
            </p:cNvSpPr>
            <p:nvPr/>
          </p:nvSpPr>
          <p:spPr bwMode="auto">
            <a:xfrm flipH="1">
              <a:off x="6596" y="3562"/>
              <a:ext cx="52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59" name="Line 21"/>
            <p:cNvSpPr>
              <a:spLocks noChangeShapeType="1"/>
            </p:cNvSpPr>
            <p:nvPr/>
          </p:nvSpPr>
          <p:spPr bwMode="auto">
            <a:xfrm flipH="1" flipV="1">
              <a:off x="6596" y="2646"/>
              <a:ext cx="524" cy="91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0" name="Line 20"/>
            <p:cNvSpPr>
              <a:spLocks noChangeShapeType="1"/>
            </p:cNvSpPr>
            <p:nvPr/>
          </p:nvSpPr>
          <p:spPr bwMode="auto">
            <a:xfrm flipH="1">
              <a:off x="6596" y="3562"/>
              <a:ext cx="524" cy="78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1" name="Line 19"/>
            <p:cNvSpPr>
              <a:spLocks noChangeShapeType="1"/>
            </p:cNvSpPr>
            <p:nvPr/>
          </p:nvSpPr>
          <p:spPr bwMode="auto">
            <a:xfrm flipH="1">
              <a:off x="6596" y="3562"/>
              <a:ext cx="524" cy="157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2" name="Line 18"/>
            <p:cNvSpPr>
              <a:spLocks noChangeShapeType="1"/>
            </p:cNvSpPr>
            <p:nvPr/>
          </p:nvSpPr>
          <p:spPr bwMode="auto">
            <a:xfrm>
              <a:off x="8036" y="3824"/>
              <a:ext cx="0" cy="39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3" name="Line 17"/>
            <p:cNvSpPr>
              <a:spLocks noChangeShapeType="1"/>
            </p:cNvSpPr>
            <p:nvPr/>
          </p:nvSpPr>
          <p:spPr bwMode="auto">
            <a:xfrm>
              <a:off x="9345" y="1599"/>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4" name="Line 16"/>
            <p:cNvSpPr>
              <a:spLocks noChangeShapeType="1"/>
            </p:cNvSpPr>
            <p:nvPr/>
          </p:nvSpPr>
          <p:spPr bwMode="auto">
            <a:xfrm>
              <a:off x="9215" y="1730"/>
              <a:ext cx="0" cy="77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5" name="Line 15"/>
            <p:cNvSpPr>
              <a:spLocks noChangeShapeType="1"/>
            </p:cNvSpPr>
            <p:nvPr/>
          </p:nvSpPr>
          <p:spPr bwMode="auto">
            <a:xfrm>
              <a:off x="8822" y="1730"/>
              <a:ext cx="39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6" name="Line 14"/>
            <p:cNvSpPr>
              <a:spLocks noChangeShapeType="1"/>
            </p:cNvSpPr>
            <p:nvPr/>
          </p:nvSpPr>
          <p:spPr bwMode="auto">
            <a:xfrm flipH="1">
              <a:off x="8953" y="3562"/>
              <a:ext cx="262"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7" name="Line 13"/>
            <p:cNvSpPr>
              <a:spLocks noChangeShapeType="1"/>
            </p:cNvSpPr>
            <p:nvPr/>
          </p:nvSpPr>
          <p:spPr bwMode="auto">
            <a:xfrm flipH="1">
              <a:off x="8560" y="9452"/>
              <a:ext cx="65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8" name="Line 12"/>
            <p:cNvSpPr>
              <a:spLocks noChangeShapeType="1"/>
            </p:cNvSpPr>
            <p:nvPr/>
          </p:nvSpPr>
          <p:spPr bwMode="auto">
            <a:xfrm>
              <a:off x="4633" y="1730"/>
              <a:ext cx="0" cy="340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69" name="Line 11"/>
            <p:cNvSpPr>
              <a:spLocks noChangeShapeType="1"/>
            </p:cNvSpPr>
            <p:nvPr/>
          </p:nvSpPr>
          <p:spPr bwMode="auto">
            <a:xfrm>
              <a:off x="4449" y="5133"/>
              <a:ext cx="446"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0" name="Line 10"/>
            <p:cNvSpPr>
              <a:spLocks noChangeShapeType="1"/>
            </p:cNvSpPr>
            <p:nvPr/>
          </p:nvSpPr>
          <p:spPr bwMode="auto">
            <a:xfrm>
              <a:off x="4633" y="4347"/>
              <a:ext cx="26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1" name="Line 9"/>
            <p:cNvSpPr>
              <a:spLocks noChangeShapeType="1"/>
            </p:cNvSpPr>
            <p:nvPr/>
          </p:nvSpPr>
          <p:spPr bwMode="auto">
            <a:xfrm>
              <a:off x="4633" y="3562"/>
              <a:ext cx="26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2" name="Line 8"/>
            <p:cNvSpPr>
              <a:spLocks noChangeShapeType="1"/>
            </p:cNvSpPr>
            <p:nvPr/>
          </p:nvSpPr>
          <p:spPr bwMode="auto">
            <a:xfrm>
              <a:off x="4633" y="2646"/>
              <a:ext cx="26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3" name="Line 7"/>
            <p:cNvSpPr>
              <a:spLocks noChangeShapeType="1"/>
            </p:cNvSpPr>
            <p:nvPr/>
          </p:nvSpPr>
          <p:spPr bwMode="auto">
            <a:xfrm>
              <a:off x="4633" y="1730"/>
              <a:ext cx="2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4" name="Line 6"/>
            <p:cNvSpPr>
              <a:spLocks noChangeShapeType="1"/>
            </p:cNvSpPr>
            <p:nvPr/>
          </p:nvSpPr>
          <p:spPr bwMode="auto">
            <a:xfrm flipV="1">
              <a:off x="4449" y="2515"/>
              <a:ext cx="1" cy="340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5" name="Line 5"/>
            <p:cNvSpPr>
              <a:spLocks noChangeShapeType="1"/>
            </p:cNvSpPr>
            <p:nvPr/>
          </p:nvSpPr>
          <p:spPr bwMode="auto">
            <a:xfrm>
              <a:off x="4502" y="5918"/>
              <a:ext cx="39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6" name="Line 4"/>
            <p:cNvSpPr>
              <a:spLocks noChangeShapeType="1"/>
            </p:cNvSpPr>
            <p:nvPr/>
          </p:nvSpPr>
          <p:spPr bwMode="auto">
            <a:xfrm>
              <a:off x="4502" y="2515"/>
              <a:ext cx="39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7" name="AutoShape 3"/>
            <p:cNvSpPr>
              <a:spLocks/>
            </p:cNvSpPr>
            <p:nvPr/>
          </p:nvSpPr>
          <p:spPr bwMode="auto">
            <a:xfrm>
              <a:off x="4240" y="2384"/>
              <a:ext cx="262" cy="3927"/>
            </a:xfrm>
            <a:prstGeom prst="leftBrace">
              <a:avLst>
                <a:gd name="adj1" fmla="val 124905"/>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800"/>
            </a:p>
          </p:txBody>
        </p:sp>
        <p:sp>
          <p:nvSpPr>
            <p:cNvPr id="78" name="Line 2"/>
            <p:cNvSpPr>
              <a:spLocks noChangeShapeType="1"/>
            </p:cNvSpPr>
            <p:nvPr/>
          </p:nvSpPr>
          <p:spPr bwMode="auto">
            <a:xfrm>
              <a:off x="2276" y="1730"/>
              <a:ext cx="2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800"/>
            </a:p>
          </p:txBody>
        </p:sp>
      </p:grpSp>
    </p:spTree>
    <p:extLst>
      <p:ext uri="{BB962C8B-B14F-4D97-AF65-F5344CB8AC3E}">
        <p14:creationId xmlns:p14="http://schemas.microsoft.com/office/powerpoint/2010/main" val="2345381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7"/>
          <p:cNvSpPr>
            <a:spLocks noChangeArrowheads="1"/>
          </p:cNvSpPr>
          <p:nvPr/>
        </p:nvSpPr>
        <p:spPr bwMode="auto">
          <a:xfrm>
            <a:off x="139337" y="-870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3" name="Rectangle 19"/>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5" name="Rectangle 21"/>
          <p:cNvSpPr>
            <a:spLocks noChangeArrowheads="1"/>
          </p:cNvSpPr>
          <p:nvPr/>
        </p:nvSpPr>
        <p:spPr bwMode="auto">
          <a:xfrm>
            <a:off x="4807132" y="3683270"/>
            <a:ext cx="16591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
        <p:nvSpPr>
          <p:cNvPr id="27" name="Rectangle 23"/>
          <p:cNvSpPr>
            <a:spLocks noChangeArrowheads="1"/>
          </p:cNvSpPr>
          <p:nvPr/>
        </p:nvSpPr>
        <p:spPr bwMode="auto">
          <a:xfrm>
            <a:off x="1693180" y="4831975"/>
            <a:ext cx="1609766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
        <p:nvSpPr>
          <p:cNvPr id="29" name="Rectangle 29"/>
          <p:cNvSpPr>
            <a:spLocks noChangeArrowheads="1"/>
          </p:cNvSpPr>
          <p:nvPr/>
        </p:nvSpPr>
        <p:spPr bwMode="auto">
          <a:xfrm>
            <a:off x="4896684" y="4630043"/>
            <a:ext cx="169572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
        <p:nvSpPr>
          <p:cNvPr id="31" name="Rectangle 31"/>
          <p:cNvSpPr>
            <a:spLocks noChangeArrowheads="1"/>
          </p:cNvSpPr>
          <p:nvPr/>
        </p:nvSpPr>
        <p:spPr bwMode="auto">
          <a:xfrm flipV="1">
            <a:off x="1891974" y="4705152"/>
            <a:ext cx="1794945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
        <p:nvSpPr>
          <p:cNvPr id="4" name="Rectangle 139"/>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5" name="Group 86"/>
          <p:cNvGrpSpPr>
            <a:grpSpLocks noChangeAspect="1"/>
          </p:cNvGrpSpPr>
          <p:nvPr/>
        </p:nvGrpSpPr>
        <p:grpSpPr bwMode="auto">
          <a:xfrm>
            <a:off x="63681" y="33617"/>
            <a:ext cx="11070483" cy="6402207"/>
            <a:chOff x="4694" y="1519"/>
            <a:chExt cx="7470" cy="4320"/>
          </a:xfrm>
        </p:grpSpPr>
        <p:sp>
          <p:nvSpPr>
            <p:cNvPr id="6" name="AutoShape 138"/>
            <p:cNvSpPr>
              <a:spLocks noChangeAspect="1" noChangeArrowheads="1" noTextEdit="1"/>
            </p:cNvSpPr>
            <p:nvPr/>
          </p:nvSpPr>
          <p:spPr bwMode="auto">
            <a:xfrm>
              <a:off x="4694" y="1519"/>
              <a:ext cx="7470" cy="432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7" name="AutoShape 137"/>
            <p:cNvSpPr>
              <a:spLocks noChangeArrowheads="1"/>
            </p:cNvSpPr>
            <p:nvPr/>
          </p:nvSpPr>
          <p:spPr bwMode="auto">
            <a:xfrm>
              <a:off x="5810" y="2239"/>
              <a:ext cx="126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Просте</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8" name="AutoShape 136"/>
            <p:cNvSpPr>
              <a:spLocks noChangeArrowheads="1"/>
            </p:cNvSpPr>
            <p:nvPr/>
          </p:nvSpPr>
          <p:spPr bwMode="auto">
            <a:xfrm>
              <a:off x="9770" y="2239"/>
              <a:ext cx="117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Розширенне</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35"/>
            <p:cNvSpPr>
              <a:spLocks noChangeArrowheads="1"/>
            </p:cNvSpPr>
            <p:nvPr/>
          </p:nvSpPr>
          <p:spPr bwMode="auto">
            <a:xfrm>
              <a:off x="7160" y="1609"/>
              <a:ext cx="2520" cy="4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Відтворення  основних фондів підприємства </a:t>
              </a:r>
              <a:endParaRPr kumimoji="0" lang="uk-UA"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134"/>
            <p:cNvSpPr>
              <a:spLocks noChangeArrowheads="1"/>
            </p:cNvSpPr>
            <p:nvPr/>
          </p:nvSpPr>
          <p:spPr bwMode="auto">
            <a:xfrm>
              <a:off x="5810" y="2869"/>
              <a:ext cx="126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Відшкодування</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1" name="AutoShape 133"/>
            <p:cNvSpPr>
              <a:spLocks noChangeArrowheads="1"/>
            </p:cNvSpPr>
            <p:nvPr/>
          </p:nvSpPr>
          <p:spPr bwMode="auto">
            <a:xfrm>
              <a:off x="9770" y="2869"/>
              <a:ext cx="117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Накопичення</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2" name="AutoShape 132"/>
            <p:cNvSpPr>
              <a:spLocks noChangeArrowheads="1"/>
            </p:cNvSpPr>
            <p:nvPr/>
          </p:nvSpPr>
          <p:spPr bwMode="auto">
            <a:xfrm>
              <a:off x="7610" y="2869"/>
              <a:ext cx="153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Оновлення</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3" name="AutoShape 131"/>
            <p:cNvSpPr>
              <a:spLocks noChangeArrowheads="1"/>
            </p:cNvSpPr>
            <p:nvPr/>
          </p:nvSpPr>
          <p:spPr bwMode="auto">
            <a:xfrm>
              <a:off x="7520" y="3769"/>
              <a:ext cx="153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Інтенсивне</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130"/>
            <p:cNvSpPr>
              <a:spLocks noChangeArrowheads="1"/>
            </p:cNvSpPr>
            <p:nvPr/>
          </p:nvSpPr>
          <p:spPr bwMode="auto">
            <a:xfrm>
              <a:off x="4820" y="4309"/>
              <a:ext cx="810" cy="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Проста заміна</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29"/>
            <p:cNvSpPr>
              <a:spLocks noChangeArrowheads="1"/>
            </p:cNvSpPr>
            <p:nvPr/>
          </p:nvSpPr>
          <p:spPr bwMode="auto">
            <a:xfrm>
              <a:off x="5900" y="4309"/>
              <a:ext cx="810" cy="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Капітальний ремонт</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28"/>
            <p:cNvSpPr>
              <a:spLocks noChangeArrowheads="1"/>
            </p:cNvSpPr>
            <p:nvPr/>
          </p:nvSpPr>
          <p:spPr bwMode="auto">
            <a:xfrm>
              <a:off x="6890" y="4309"/>
              <a:ext cx="90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Заміна на прогресивній основі</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127"/>
            <p:cNvSpPr>
              <a:spLocks noChangeArrowheads="1"/>
            </p:cNvSpPr>
            <p:nvPr/>
          </p:nvSpPr>
          <p:spPr bwMode="auto">
            <a:xfrm>
              <a:off x="7970" y="4309"/>
              <a:ext cx="900" cy="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Модернізація</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126"/>
            <p:cNvSpPr>
              <a:spLocks noChangeArrowheads="1"/>
            </p:cNvSpPr>
            <p:nvPr/>
          </p:nvSpPr>
          <p:spPr bwMode="auto">
            <a:xfrm>
              <a:off x="9050" y="4309"/>
              <a:ext cx="9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Ввод по залишковому принципу</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125"/>
            <p:cNvSpPr>
              <a:spLocks noChangeArrowheads="1"/>
            </p:cNvSpPr>
            <p:nvPr/>
          </p:nvSpPr>
          <p:spPr bwMode="auto">
            <a:xfrm>
              <a:off x="10130" y="4309"/>
              <a:ext cx="90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Ввод по принципу первинності</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24"/>
            <p:cNvSpPr>
              <a:spLocks noChangeArrowheads="1"/>
            </p:cNvSpPr>
            <p:nvPr/>
          </p:nvSpPr>
          <p:spPr bwMode="auto">
            <a:xfrm>
              <a:off x="5234" y="5209"/>
              <a:ext cx="135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Техничне переозброєння та реконструкція</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123"/>
            <p:cNvSpPr>
              <a:spLocks noChangeArrowheads="1"/>
            </p:cNvSpPr>
            <p:nvPr/>
          </p:nvSpPr>
          <p:spPr bwMode="auto">
            <a:xfrm>
              <a:off x="7520" y="5299"/>
              <a:ext cx="135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Розширення діючого виробництва</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122"/>
            <p:cNvSpPr>
              <a:spLocks noChangeArrowheads="1"/>
            </p:cNvSpPr>
            <p:nvPr/>
          </p:nvSpPr>
          <p:spPr bwMode="auto">
            <a:xfrm>
              <a:off x="9320" y="5299"/>
              <a:ext cx="135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Нове будівництво</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35" name="AutoShape 121"/>
            <p:cNvSpPr>
              <a:spLocks noChangeArrowheads="1"/>
            </p:cNvSpPr>
            <p:nvPr/>
          </p:nvSpPr>
          <p:spPr bwMode="auto">
            <a:xfrm>
              <a:off x="9770" y="3769"/>
              <a:ext cx="1170" cy="27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Екстенсивне</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36" name="Line 120"/>
            <p:cNvSpPr>
              <a:spLocks noChangeShapeType="1"/>
            </p:cNvSpPr>
            <p:nvPr/>
          </p:nvSpPr>
          <p:spPr bwMode="auto">
            <a:xfrm flipH="1">
              <a:off x="7070" y="2959"/>
              <a:ext cx="54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37" name="Line 119"/>
            <p:cNvSpPr>
              <a:spLocks noChangeShapeType="1"/>
            </p:cNvSpPr>
            <p:nvPr/>
          </p:nvSpPr>
          <p:spPr bwMode="auto">
            <a:xfrm>
              <a:off x="6440" y="250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38" name="Line 118"/>
            <p:cNvSpPr>
              <a:spLocks noChangeShapeType="1"/>
            </p:cNvSpPr>
            <p:nvPr/>
          </p:nvSpPr>
          <p:spPr bwMode="auto">
            <a:xfrm>
              <a:off x="10310" y="250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39" name="Line 117"/>
            <p:cNvSpPr>
              <a:spLocks noChangeShapeType="1"/>
            </p:cNvSpPr>
            <p:nvPr/>
          </p:nvSpPr>
          <p:spPr bwMode="auto">
            <a:xfrm>
              <a:off x="10310" y="3139"/>
              <a:ext cx="0" cy="63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0" name="Line 116"/>
            <p:cNvSpPr>
              <a:spLocks noChangeShapeType="1"/>
            </p:cNvSpPr>
            <p:nvPr/>
          </p:nvSpPr>
          <p:spPr bwMode="auto">
            <a:xfrm>
              <a:off x="10490" y="4039"/>
              <a:ext cx="0" cy="2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1" name="Line 115"/>
            <p:cNvSpPr>
              <a:spLocks noChangeShapeType="1"/>
            </p:cNvSpPr>
            <p:nvPr/>
          </p:nvSpPr>
          <p:spPr bwMode="auto">
            <a:xfrm flipH="1">
              <a:off x="8294" y="5029"/>
              <a:ext cx="1" cy="2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2" name="Line 114"/>
            <p:cNvSpPr>
              <a:spLocks noChangeShapeType="1"/>
            </p:cNvSpPr>
            <p:nvPr/>
          </p:nvSpPr>
          <p:spPr bwMode="auto">
            <a:xfrm>
              <a:off x="10454" y="5029"/>
              <a:ext cx="1" cy="2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3" name="Line 113"/>
            <p:cNvSpPr>
              <a:spLocks noChangeShapeType="1"/>
            </p:cNvSpPr>
            <p:nvPr/>
          </p:nvSpPr>
          <p:spPr bwMode="auto">
            <a:xfrm>
              <a:off x="5864" y="5029"/>
              <a:ext cx="459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4" name="Line 112"/>
            <p:cNvSpPr>
              <a:spLocks noChangeShapeType="1"/>
            </p:cNvSpPr>
            <p:nvPr/>
          </p:nvSpPr>
          <p:spPr bwMode="auto">
            <a:xfrm flipH="1">
              <a:off x="10274" y="4849"/>
              <a:ext cx="1"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5" name="Line 111"/>
            <p:cNvSpPr>
              <a:spLocks noChangeShapeType="1"/>
            </p:cNvSpPr>
            <p:nvPr/>
          </p:nvSpPr>
          <p:spPr bwMode="auto">
            <a:xfrm>
              <a:off x="9194" y="4849"/>
              <a:ext cx="1"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6" name="Line 110"/>
            <p:cNvSpPr>
              <a:spLocks noChangeShapeType="1"/>
            </p:cNvSpPr>
            <p:nvPr/>
          </p:nvSpPr>
          <p:spPr bwMode="auto">
            <a:xfrm>
              <a:off x="8330" y="3139"/>
              <a:ext cx="0" cy="63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7" name="Line 109"/>
            <p:cNvSpPr>
              <a:spLocks noChangeShapeType="1"/>
            </p:cNvSpPr>
            <p:nvPr/>
          </p:nvSpPr>
          <p:spPr bwMode="auto">
            <a:xfrm>
              <a:off x="8330" y="4039"/>
              <a:ext cx="0" cy="2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8" name="Line 108"/>
            <p:cNvSpPr>
              <a:spLocks noChangeShapeType="1"/>
            </p:cNvSpPr>
            <p:nvPr/>
          </p:nvSpPr>
          <p:spPr bwMode="auto">
            <a:xfrm>
              <a:off x="7250" y="394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49" name="Line 107"/>
            <p:cNvSpPr>
              <a:spLocks noChangeShapeType="1"/>
            </p:cNvSpPr>
            <p:nvPr/>
          </p:nvSpPr>
          <p:spPr bwMode="auto">
            <a:xfrm>
              <a:off x="7250" y="3949"/>
              <a:ext cx="2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0" name="Line 106"/>
            <p:cNvSpPr>
              <a:spLocks noChangeShapeType="1"/>
            </p:cNvSpPr>
            <p:nvPr/>
          </p:nvSpPr>
          <p:spPr bwMode="auto">
            <a:xfrm>
              <a:off x="6440" y="3139"/>
              <a:ext cx="0" cy="11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1" name="Line 105"/>
            <p:cNvSpPr>
              <a:spLocks noChangeShapeType="1"/>
            </p:cNvSpPr>
            <p:nvPr/>
          </p:nvSpPr>
          <p:spPr bwMode="auto">
            <a:xfrm flipH="1">
              <a:off x="5180" y="3139"/>
              <a:ext cx="1260" cy="11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2" name="Line 104"/>
            <p:cNvSpPr>
              <a:spLocks noChangeShapeType="1"/>
            </p:cNvSpPr>
            <p:nvPr/>
          </p:nvSpPr>
          <p:spPr bwMode="auto">
            <a:xfrm>
              <a:off x="6440" y="2149"/>
              <a:ext cx="0" cy="9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3" name="Line 103"/>
            <p:cNvSpPr>
              <a:spLocks noChangeShapeType="1"/>
            </p:cNvSpPr>
            <p:nvPr/>
          </p:nvSpPr>
          <p:spPr bwMode="auto">
            <a:xfrm>
              <a:off x="10310" y="2149"/>
              <a:ext cx="0" cy="9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4" name="Line 102"/>
            <p:cNvSpPr>
              <a:spLocks noChangeShapeType="1"/>
            </p:cNvSpPr>
            <p:nvPr/>
          </p:nvSpPr>
          <p:spPr bwMode="auto">
            <a:xfrm>
              <a:off x="6440" y="2149"/>
              <a:ext cx="38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5" name="Line 101"/>
            <p:cNvSpPr>
              <a:spLocks noChangeShapeType="1"/>
            </p:cNvSpPr>
            <p:nvPr/>
          </p:nvSpPr>
          <p:spPr bwMode="auto">
            <a:xfrm flipH="1">
              <a:off x="8330" y="2419"/>
              <a:ext cx="1440" cy="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6" name="Line 100"/>
            <p:cNvSpPr>
              <a:spLocks noChangeShapeType="1"/>
            </p:cNvSpPr>
            <p:nvPr/>
          </p:nvSpPr>
          <p:spPr bwMode="auto">
            <a:xfrm flipH="1">
              <a:off x="8330" y="3139"/>
              <a:ext cx="1980" cy="63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7" name="Line 99"/>
            <p:cNvSpPr>
              <a:spLocks noChangeShapeType="1"/>
            </p:cNvSpPr>
            <p:nvPr/>
          </p:nvSpPr>
          <p:spPr bwMode="auto">
            <a:xfrm>
              <a:off x="8330" y="4039"/>
              <a:ext cx="1170" cy="2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8" name="Line 98"/>
            <p:cNvSpPr>
              <a:spLocks noChangeShapeType="1"/>
            </p:cNvSpPr>
            <p:nvPr/>
          </p:nvSpPr>
          <p:spPr bwMode="auto">
            <a:xfrm>
              <a:off x="8420" y="1879"/>
              <a:ext cx="0" cy="27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59" name="AutoShape 97"/>
            <p:cNvSpPr>
              <a:spLocks/>
            </p:cNvSpPr>
            <p:nvPr/>
          </p:nvSpPr>
          <p:spPr bwMode="auto">
            <a:xfrm>
              <a:off x="11264" y="2059"/>
              <a:ext cx="90" cy="540"/>
            </a:xfrm>
            <a:prstGeom prst="lef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60" name="AutoShape 96"/>
            <p:cNvSpPr>
              <a:spLocks/>
            </p:cNvSpPr>
            <p:nvPr/>
          </p:nvSpPr>
          <p:spPr bwMode="auto">
            <a:xfrm>
              <a:off x="11264" y="2689"/>
              <a:ext cx="90" cy="540"/>
            </a:xfrm>
            <a:prstGeom prst="lef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61" name="AutoShape 95"/>
            <p:cNvSpPr>
              <a:spLocks/>
            </p:cNvSpPr>
            <p:nvPr/>
          </p:nvSpPr>
          <p:spPr bwMode="auto">
            <a:xfrm>
              <a:off x="11264" y="3589"/>
              <a:ext cx="90" cy="540"/>
            </a:xfrm>
            <a:prstGeom prst="lef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62" name="AutoShape 94"/>
            <p:cNvSpPr>
              <a:spLocks/>
            </p:cNvSpPr>
            <p:nvPr/>
          </p:nvSpPr>
          <p:spPr bwMode="auto">
            <a:xfrm>
              <a:off x="11264" y="4309"/>
              <a:ext cx="90" cy="540"/>
            </a:xfrm>
            <a:prstGeom prst="lef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63" name="AutoShape 93"/>
            <p:cNvSpPr>
              <a:spLocks/>
            </p:cNvSpPr>
            <p:nvPr/>
          </p:nvSpPr>
          <p:spPr bwMode="auto">
            <a:xfrm>
              <a:off x="11264" y="5119"/>
              <a:ext cx="90" cy="540"/>
            </a:xfrm>
            <a:prstGeom prst="leftBrace">
              <a:avLst>
                <a:gd name="adj1" fmla="val 500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sz="2400"/>
            </a:p>
          </p:txBody>
        </p:sp>
        <p:sp>
          <p:nvSpPr>
            <p:cNvPr id="64" name="Text Box 92"/>
            <p:cNvSpPr txBox="1">
              <a:spLocks noChangeArrowheads="1"/>
            </p:cNvSpPr>
            <p:nvPr/>
          </p:nvSpPr>
          <p:spPr bwMode="auto">
            <a:xfrm>
              <a:off x="11444" y="2239"/>
              <a:ext cx="450" cy="270"/>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Види</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65" name="Text Box 91"/>
            <p:cNvSpPr txBox="1">
              <a:spLocks noChangeArrowheads="1"/>
            </p:cNvSpPr>
            <p:nvPr/>
          </p:nvSpPr>
          <p:spPr bwMode="auto">
            <a:xfrm>
              <a:off x="11444" y="2869"/>
              <a:ext cx="540" cy="270"/>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Форми</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66" name="Text Box 90"/>
            <p:cNvSpPr txBox="1">
              <a:spLocks noChangeArrowheads="1"/>
            </p:cNvSpPr>
            <p:nvPr/>
          </p:nvSpPr>
          <p:spPr bwMode="auto">
            <a:xfrm>
              <a:off x="11444" y="3769"/>
              <a:ext cx="540" cy="270"/>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Типи</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67" name="Text Box 89"/>
            <p:cNvSpPr txBox="1">
              <a:spLocks noChangeArrowheads="1"/>
            </p:cNvSpPr>
            <p:nvPr/>
          </p:nvSpPr>
          <p:spPr bwMode="auto">
            <a:xfrm>
              <a:off x="11444" y="4489"/>
              <a:ext cx="540" cy="270"/>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Шляхи</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68" name="Text Box 88"/>
            <p:cNvSpPr txBox="1">
              <a:spLocks noChangeArrowheads="1"/>
            </p:cNvSpPr>
            <p:nvPr/>
          </p:nvSpPr>
          <p:spPr bwMode="auto">
            <a:xfrm>
              <a:off x="11444" y="5299"/>
              <a:ext cx="630" cy="270"/>
            </a:xfrm>
            <a:prstGeom prst="rect">
              <a:avLst/>
            </a:prstGeom>
            <a:solidFill>
              <a:srgbClr val="FFFFFF"/>
            </a:solidFill>
            <a:ln w="9525">
              <a:solidFill>
                <a:srgbClr val="000000"/>
              </a:solidFill>
              <a:miter lim="800000"/>
              <a:headEnd/>
              <a:tailEnd/>
            </a:ln>
            <a:effectLst>
              <a:outerShdw dist="107763" dir="27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Методи</a:t>
              </a:r>
              <a:endParaRPr kumimoji="0" lang="uk-UA" sz="2400" b="0" i="0" u="none" strike="noStrike" cap="none" normalizeH="0" baseline="0" smtClean="0">
                <a:ln>
                  <a:noFill/>
                </a:ln>
                <a:solidFill>
                  <a:schemeClr val="tx1"/>
                </a:solidFill>
                <a:effectLst/>
                <a:latin typeface="Arial" pitchFamily="34" charset="0"/>
                <a:cs typeface="Arial" pitchFamily="34" charset="0"/>
              </a:endParaRPr>
            </a:p>
          </p:txBody>
        </p:sp>
        <p:sp>
          <p:nvSpPr>
            <p:cNvPr id="69" name="Line 87"/>
            <p:cNvSpPr>
              <a:spLocks noChangeShapeType="1"/>
            </p:cNvSpPr>
            <p:nvPr/>
          </p:nvSpPr>
          <p:spPr bwMode="auto">
            <a:xfrm>
              <a:off x="5864" y="502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sz="2400"/>
            </a:p>
          </p:txBody>
        </p:sp>
      </p:grpSp>
      <p:sp>
        <p:nvSpPr>
          <p:cNvPr id="70" name="Rectangle 162"/>
          <p:cNvSpPr>
            <a:spLocks noChangeArrowheads="1"/>
          </p:cNvSpPr>
          <p:nvPr/>
        </p:nvSpPr>
        <p:spPr bwMode="auto">
          <a:xfrm>
            <a:off x="0" y="5943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0515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136419" y="254516"/>
            <a:ext cx="9909101" cy="6603484"/>
          </a:xfrm>
        </p:spPr>
        <p:txBody>
          <a:bodyPr>
            <a:normAutofit fontScale="92500" lnSpcReduction="10000"/>
          </a:bodyPr>
          <a:lstStyle/>
          <a:p>
            <a:pPr marL="0" indent="0">
              <a:buNone/>
            </a:pPr>
            <a:r>
              <a:rPr lang="uk-UA" dirty="0"/>
              <a:t>Система РО здійснюється трьома основними методами:</a:t>
            </a:r>
            <a:endParaRPr lang="ru-RU" dirty="0"/>
          </a:p>
          <a:p>
            <a:pPr lvl="0"/>
            <a:r>
              <a:rPr lang="uk-UA" dirty="0" err="1"/>
              <a:t>Післяоглядових</a:t>
            </a:r>
            <a:r>
              <a:rPr lang="uk-UA" dirty="0"/>
              <a:t>  ремонтів, які виконуються після періодичних оглядів та перевірок (діагностики) стану, як правило на устаткуванні, яке ще недостатньо вивчено за ступенем зношуваності деталей та агрегатів.</a:t>
            </a:r>
            <a:endParaRPr lang="ru-RU" dirty="0"/>
          </a:p>
          <a:p>
            <a:pPr lvl="0"/>
            <a:r>
              <a:rPr lang="uk-UA" dirty="0"/>
              <a:t>Періодичних ремонтів, сутність яких полягає у проведенні ремонту у строки та об’ємах по заздалегідь складеному графіку, при цьому слід зауважити, що заміна деталей виконується за фактичним станом, а не у примусовому порядку. </a:t>
            </a:r>
            <a:endParaRPr lang="ru-RU" dirty="0"/>
          </a:p>
          <a:p>
            <a:pPr lvl="0"/>
            <a:r>
              <a:rPr lang="uk-UA" dirty="0"/>
              <a:t>Стандартних ремонтів, при котрих періоди між ремонтами, об’єм та характер ремонтів плануються заздалегідь і є однаковими для кожної групи однакового устаткування, яке добре вивчено, має достатню ремонтну статистику деталей та агрегатів і при цьому заміна деталей провадиться у примусовому порядку в незалежності від їх фактичного стану.</a:t>
            </a:r>
            <a:endParaRPr lang="ru-RU" dirty="0"/>
          </a:p>
          <a:p>
            <a:pPr marL="0" indent="0">
              <a:buNone/>
            </a:pPr>
            <a:r>
              <a:rPr lang="uk-UA" dirty="0"/>
              <a:t>Вибір методу РО залежить від характеру устаткування, умов його експлуатації, наявності дублюючого устаткування, стану зношеності деталей, вузлів, кваліфікації виробничого персоналу. Наприклад, для невеликих токарних та фрезерних верстатів частіше використовують метод періодичних ремонтів; для карусельних, пресових верстатів </a:t>
            </a:r>
            <a:r>
              <a:rPr lang="uk-UA" i="1" dirty="0"/>
              <a:t>– </a:t>
            </a:r>
            <a:r>
              <a:rPr lang="uk-UA" dirty="0"/>
              <a:t>метод </a:t>
            </a:r>
            <a:r>
              <a:rPr lang="uk-UA" dirty="0" err="1"/>
              <a:t>післяоглядових</a:t>
            </a:r>
            <a:r>
              <a:rPr lang="uk-UA" dirty="0"/>
              <a:t> ремонтів; для енергетичного устаткування – метод стандартних ремонтів</a:t>
            </a:r>
            <a:r>
              <a:rPr lang="uk-UA" i="1" dirty="0"/>
              <a:t>.</a:t>
            </a:r>
            <a:r>
              <a:rPr lang="uk-UA" dirty="0"/>
              <a:t> </a:t>
            </a:r>
            <a:endParaRPr lang="ru-RU" dirty="0"/>
          </a:p>
          <a:p>
            <a:pPr marL="0" indent="0">
              <a:buNone/>
            </a:pPr>
            <a:r>
              <a:rPr lang="uk-UA" dirty="0"/>
              <a:t>Всі ремонтні роботи за своїм характером поділяються на:</a:t>
            </a:r>
            <a:endParaRPr lang="ru-RU" dirty="0"/>
          </a:p>
          <a:p>
            <a:pPr lvl="0"/>
            <a:r>
              <a:rPr lang="uk-UA" dirty="0"/>
              <a:t>міжремонтний догляд та обслуговування, нагляд та перевірку стану (О);</a:t>
            </a:r>
            <a:endParaRPr lang="ru-RU" dirty="0"/>
          </a:p>
          <a:p>
            <a:pPr lvl="0"/>
            <a:r>
              <a:rPr lang="uk-UA" dirty="0"/>
              <a:t>поточний, малий ремонт (М);</a:t>
            </a:r>
            <a:endParaRPr lang="ru-RU" dirty="0"/>
          </a:p>
          <a:p>
            <a:pPr lvl="0"/>
            <a:r>
              <a:rPr lang="uk-UA" dirty="0"/>
              <a:t>середній ремонт (С);</a:t>
            </a:r>
            <a:endParaRPr lang="ru-RU" dirty="0"/>
          </a:p>
          <a:p>
            <a:pPr lvl="0"/>
            <a:r>
              <a:rPr lang="uk-UA" dirty="0"/>
              <a:t>капітальний ремонт (К).</a:t>
            </a:r>
            <a:endParaRPr lang="ru-RU" dirty="0"/>
          </a:p>
          <a:p>
            <a:r>
              <a:rPr lang="uk-UA" dirty="0"/>
              <a:t>Визначимо сутність основних видів ремонтів системи  РО устаткування за їх змістом.</a:t>
            </a:r>
            <a:endParaRPr lang="ru-RU" dirty="0"/>
          </a:p>
        </p:txBody>
      </p:sp>
    </p:spTree>
    <p:extLst>
      <p:ext uri="{BB962C8B-B14F-4D97-AF65-F5344CB8AC3E}">
        <p14:creationId xmlns:p14="http://schemas.microsoft.com/office/powerpoint/2010/main" val="801136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Organic</Template>
  <TotalTime>362</TotalTime>
  <Words>2626</Words>
  <Application>Microsoft Office PowerPoint</Application>
  <PresentationFormat>Широкоэкранный</PresentationFormat>
  <Paragraphs>166</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Times New Roman</vt:lpstr>
      <vt:lpstr>Trebuchet MS</vt:lpstr>
      <vt:lpstr>Wingdings 3</vt:lpstr>
      <vt:lpstr>Аспект</vt:lpstr>
      <vt:lpstr>Лекція17.                                      ОРГАНІЗАЦІЯ ДОПОМІЖНИХ ВИРОБНИЦТВ ПІДПРИЄМСТВА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Тема 17.5. Організація енергетичного господарства. </vt:lpstr>
      <vt:lpstr>Презентация PowerPoint</vt:lpstr>
      <vt:lpstr>Презентация PowerPoint</vt:lpstr>
      <vt:lpstr>Тема 17.6. Структура енергетичної галузі України </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№3 Основні фонди підприємства Тема 3.1 Економічна сутність, класифікація і структура основних фондів.</dc:title>
  <dc:creator>Пользователь Windows</dc:creator>
  <cp:lastModifiedBy>Пользователь Windows</cp:lastModifiedBy>
  <cp:revision>21</cp:revision>
  <dcterms:created xsi:type="dcterms:W3CDTF">2017-09-12T08:17:34Z</dcterms:created>
  <dcterms:modified xsi:type="dcterms:W3CDTF">2021-07-02T14:22:55Z</dcterms:modified>
</cp:coreProperties>
</file>