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71" r:id="rId4"/>
    <p:sldId id="281" r:id="rId5"/>
    <p:sldId id="258" r:id="rId6"/>
    <p:sldId id="272" r:id="rId7"/>
    <p:sldId id="273" r:id="rId8"/>
    <p:sldId id="285" r:id="rId9"/>
    <p:sldId id="284" r:id="rId10"/>
    <p:sldId id="28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uk-UA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10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СЕГМЕНТУВАННЯ ТА 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GB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SWOT-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АНАЛІЗ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812" y="1297269"/>
            <a:ext cx="5386498" cy="443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947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Складання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SWOT –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матриці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наведено в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10.6. 				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10.6.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835" t="43558" r="27269" b="35918"/>
          <a:stretch/>
        </p:blipFill>
        <p:spPr bwMode="auto">
          <a:xfrm>
            <a:off x="1828801" y="1175658"/>
            <a:ext cx="7654834" cy="41191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701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1"/>
                </a:solidFill>
              </a:rPr>
              <a:t>Завдання</a:t>
            </a:r>
            <a:r>
              <a:rPr lang="ru-RU" b="1" dirty="0" smtClean="0">
                <a:solidFill>
                  <a:schemeClr val="bg1"/>
                </a:solidFill>
              </a:rPr>
              <a:t> 1 На </a:t>
            </a:r>
            <a:r>
              <a:rPr lang="ru-RU" b="1" dirty="0" err="1">
                <a:solidFill>
                  <a:schemeClr val="bg1"/>
                </a:solidFill>
              </a:rPr>
              <a:t>основі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наведеної</a:t>
            </a:r>
            <a:r>
              <a:rPr lang="ru-RU" b="1" dirty="0">
                <a:solidFill>
                  <a:schemeClr val="bg1"/>
                </a:solidFill>
              </a:rPr>
              <a:t> методики </a:t>
            </a:r>
            <a:r>
              <a:rPr lang="ru-RU" b="1" dirty="0" err="1">
                <a:solidFill>
                  <a:schemeClr val="bg1"/>
                </a:solidFill>
              </a:rPr>
              <a:t>оберіть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цільові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сегменти</a:t>
            </a:r>
            <a:r>
              <a:rPr lang="ru-RU" b="1" dirty="0">
                <a:solidFill>
                  <a:schemeClr val="bg1"/>
                </a:solidFill>
              </a:rPr>
              <a:t> ринку для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1. </a:t>
            </a:r>
            <a:r>
              <a:rPr lang="ru-RU" dirty="0" err="1">
                <a:solidFill>
                  <a:schemeClr val="bg1"/>
                </a:solidFill>
              </a:rPr>
              <a:t>Визначення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споживчих</a:t>
            </a:r>
            <a:r>
              <a:rPr lang="ru-RU" dirty="0">
                <a:solidFill>
                  <a:schemeClr val="bg1"/>
                </a:solidFill>
              </a:rPr>
              <a:t> характеристик продукту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Отриманий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перелік</a:t>
            </a:r>
            <a:r>
              <a:rPr lang="ru-RU" dirty="0">
                <a:solidFill>
                  <a:schemeClr val="bg1"/>
                </a:solidFill>
              </a:rPr>
              <a:t> заносимо в табл. </a:t>
            </a:r>
            <a:r>
              <a:rPr lang="ru-RU" dirty="0" smtClean="0">
                <a:solidFill>
                  <a:schemeClr val="bg1"/>
                </a:solidFill>
              </a:rPr>
              <a:t>10.1.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2. </a:t>
            </a:r>
            <a:r>
              <a:rPr lang="ru-RU" dirty="0" err="1">
                <a:solidFill>
                  <a:schemeClr val="bg1"/>
                </a:solidFill>
              </a:rPr>
              <a:t>Визначення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рівня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важливості</a:t>
            </a:r>
            <a:r>
              <a:rPr lang="ru-RU" dirty="0">
                <a:solidFill>
                  <a:schemeClr val="bg1"/>
                </a:solidFill>
              </a:rPr>
              <a:t> характеристик: А – </a:t>
            </a:r>
            <a:r>
              <a:rPr lang="ru-RU" dirty="0" err="1">
                <a:solidFill>
                  <a:schemeClr val="bg1"/>
                </a:solidFill>
              </a:rPr>
              <a:t>принципово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важлива</a:t>
            </a:r>
            <a:r>
              <a:rPr lang="ru-RU" dirty="0">
                <a:solidFill>
                  <a:schemeClr val="bg1"/>
                </a:solidFill>
              </a:rPr>
              <a:t>;  В – </a:t>
            </a:r>
            <a:r>
              <a:rPr lang="ru-RU" dirty="0" err="1">
                <a:solidFill>
                  <a:schemeClr val="bg1"/>
                </a:solidFill>
              </a:rPr>
              <a:t>важлива</a:t>
            </a:r>
            <a:r>
              <a:rPr lang="ru-RU" dirty="0">
                <a:solidFill>
                  <a:schemeClr val="bg1"/>
                </a:solidFill>
              </a:rPr>
              <a:t>; С – </a:t>
            </a:r>
            <a:r>
              <a:rPr lang="ru-RU" dirty="0" err="1">
                <a:solidFill>
                  <a:schemeClr val="bg1"/>
                </a:solidFill>
              </a:rPr>
              <a:t>необов’язкова</a:t>
            </a:r>
            <a:r>
              <a:rPr lang="ru-RU" dirty="0">
                <a:solidFill>
                  <a:schemeClr val="bg1"/>
                </a:solidFill>
              </a:rPr>
              <a:t> характеристика. 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3. </a:t>
            </a:r>
            <a:r>
              <a:rPr lang="ru-RU" dirty="0" err="1">
                <a:solidFill>
                  <a:schemeClr val="bg1"/>
                </a:solidFill>
              </a:rPr>
              <a:t>Виділення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груп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споживачів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розрізняються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своїми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вимогам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цього</a:t>
            </a:r>
            <a:r>
              <a:rPr lang="ru-RU" dirty="0">
                <a:solidFill>
                  <a:schemeClr val="bg1"/>
                </a:solidFill>
              </a:rPr>
              <a:t> продукту, </a:t>
            </a:r>
            <a:r>
              <a:rPr lang="ru-RU" dirty="0" err="1">
                <a:solidFill>
                  <a:schemeClr val="bg1"/>
                </a:solidFill>
              </a:rPr>
              <a:t>тобто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формуємо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сегменти</a:t>
            </a:r>
            <a:r>
              <a:rPr lang="ru-RU" dirty="0">
                <a:solidFill>
                  <a:schemeClr val="bg1"/>
                </a:solidFill>
              </a:rPr>
              <a:t> ринку. </a:t>
            </a:r>
            <a:r>
              <a:rPr lang="ru-RU" dirty="0" err="1">
                <a:solidFill>
                  <a:schemeClr val="bg1"/>
                </a:solidFill>
              </a:rPr>
              <a:t>Отриманий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перелік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сегментів</a:t>
            </a:r>
            <a:r>
              <a:rPr lang="ru-RU" dirty="0">
                <a:solidFill>
                  <a:schemeClr val="bg1"/>
                </a:solidFill>
              </a:rPr>
              <a:t> заносимо в </a:t>
            </a:r>
            <a:r>
              <a:rPr lang="ru-RU" dirty="0" err="1">
                <a:solidFill>
                  <a:schemeClr val="bg1"/>
                </a:solidFill>
              </a:rPr>
              <a:t>таблицю</a:t>
            </a:r>
            <a:r>
              <a:rPr lang="ru-RU" dirty="0">
                <a:solidFill>
                  <a:schemeClr val="bg1"/>
                </a:solidFill>
              </a:rPr>
              <a:t> (колонки 2-5). 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4. </a:t>
            </a:r>
            <a:r>
              <a:rPr lang="ru-RU" dirty="0" err="1">
                <a:solidFill>
                  <a:schemeClr val="bg1"/>
                </a:solidFill>
              </a:rPr>
              <a:t>Визначення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ступеню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споживчих</a:t>
            </a:r>
            <a:r>
              <a:rPr lang="ru-RU" dirty="0">
                <a:solidFill>
                  <a:schemeClr val="bg1"/>
                </a:solidFill>
              </a:rPr>
              <a:t> характеристик для </a:t>
            </a:r>
            <a:r>
              <a:rPr lang="ru-RU" dirty="0" err="1">
                <a:solidFill>
                  <a:schemeClr val="bg1"/>
                </a:solidFill>
              </a:rPr>
              <a:t>кожної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груп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користувачів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Результати</a:t>
            </a:r>
            <a:r>
              <a:rPr lang="ru-RU" dirty="0">
                <a:solidFill>
                  <a:schemeClr val="bg1"/>
                </a:solidFill>
              </a:rPr>
              <a:t> заносимо в </a:t>
            </a:r>
            <a:r>
              <a:rPr lang="ru-RU" dirty="0" err="1">
                <a:solidFill>
                  <a:schemeClr val="bg1"/>
                </a:solidFill>
              </a:rPr>
              <a:t>таблицю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відповідно</a:t>
            </a:r>
            <a:r>
              <a:rPr lang="ru-RU" dirty="0">
                <a:solidFill>
                  <a:schemeClr val="bg1"/>
                </a:solidFill>
              </a:rPr>
              <a:t> по колонках 2-5. 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5. </a:t>
            </a:r>
            <a:r>
              <a:rPr lang="ru-RU" dirty="0" err="1">
                <a:solidFill>
                  <a:schemeClr val="bg1"/>
                </a:solidFill>
              </a:rPr>
              <a:t>Порівняння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профілей</a:t>
            </a:r>
            <a:r>
              <a:rPr lang="ru-RU" dirty="0">
                <a:solidFill>
                  <a:schemeClr val="bg1"/>
                </a:solidFill>
              </a:rPr>
              <a:t> продукту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профілями</a:t>
            </a:r>
            <a:r>
              <a:rPr lang="ru-RU" dirty="0">
                <a:solidFill>
                  <a:schemeClr val="bg1"/>
                </a:solidFill>
              </a:rPr>
              <a:t> кожного сегменту і </a:t>
            </a:r>
            <a:r>
              <a:rPr lang="ru-RU" dirty="0" err="1">
                <a:solidFill>
                  <a:schemeClr val="bg1"/>
                </a:solidFill>
              </a:rPr>
              <a:t>встановлюємо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наскільки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розроблена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продукція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відповідає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вимогам</a:t>
            </a:r>
            <a:r>
              <a:rPr lang="ru-RU" dirty="0">
                <a:solidFill>
                  <a:schemeClr val="bg1"/>
                </a:solidFill>
              </a:rPr>
              <a:t> того </a:t>
            </a:r>
            <a:r>
              <a:rPr lang="ru-RU" dirty="0" err="1">
                <a:solidFill>
                  <a:schemeClr val="bg1"/>
                </a:solidFill>
              </a:rPr>
              <a:t>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іншогосегменту</a:t>
            </a:r>
            <a:r>
              <a:rPr lang="ru-RU" dirty="0">
                <a:solidFill>
                  <a:schemeClr val="bg1"/>
                </a:solidFill>
              </a:rPr>
              <a:t>. При </a:t>
            </a:r>
            <a:r>
              <a:rPr lang="ru-RU" dirty="0" err="1">
                <a:solidFill>
                  <a:schemeClr val="bg1"/>
                </a:solidFill>
              </a:rPr>
              <a:t>цьому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якщо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ступінь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споживчої</a:t>
            </a:r>
            <a:r>
              <a:rPr lang="ru-RU" dirty="0">
                <a:solidFill>
                  <a:schemeClr val="bg1"/>
                </a:solidFill>
              </a:rPr>
              <a:t> характеристики в </a:t>
            </a:r>
            <a:r>
              <a:rPr lang="ru-RU" dirty="0" err="1">
                <a:solidFill>
                  <a:schemeClr val="bg1"/>
                </a:solidFill>
              </a:rPr>
              <a:t>профілі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моделі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дорівнює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вище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ступенем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важливості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цієї</a:t>
            </a:r>
            <a:r>
              <a:rPr lang="ru-RU" dirty="0">
                <a:solidFill>
                  <a:schemeClr val="bg1"/>
                </a:solidFill>
              </a:rPr>
              <a:t> ж характеристики в </a:t>
            </a:r>
            <a:r>
              <a:rPr lang="ru-RU" dirty="0" err="1">
                <a:solidFill>
                  <a:schemeClr val="bg1"/>
                </a:solidFill>
              </a:rPr>
              <a:t>профілі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розглянутого</a:t>
            </a:r>
            <a:r>
              <a:rPr lang="ru-RU" dirty="0">
                <a:solidFill>
                  <a:schemeClr val="bg1"/>
                </a:solidFill>
              </a:rPr>
              <a:t> сегмента, то </a:t>
            </a:r>
            <a:r>
              <a:rPr lang="ru-RU" dirty="0" err="1">
                <a:solidFill>
                  <a:schemeClr val="bg1"/>
                </a:solidFill>
              </a:rPr>
              <a:t>вважаємо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модель по </a:t>
            </a:r>
            <a:r>
              <a:rPr lang="ru-RU" dirty="0" err="1">
                <a:solidFill>
                  <a:schemeClr val="bg1"/>
                </a:solidFill>
              </a:rPr>
              <a:t>даній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характеристиці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відповідає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вимогам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цього</a:t>
            </a:r>
            <a:r>
              <a:rPr lang="ru-RU" dirty="0">
                <a:solidFill>
                  <a:schemeClr val="bg1"/>
                </a:solidFill>
              </a:rPr>
              <a:t> сегмента. </a:t>
            </a:r>
            <a:r>
              <a:rPr lang="ru-RU" dirty="0" err="1">
                <a:solidFill>
                  <a:schemeClr val="bg1"/>
                </a:solidFill>
              </a:rPr>
              <a:t>Результати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порівняння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профілів</a:t>
            </a:r>
            <a:r>
              <a:rPr lang="ru-RU" dirty="0">
                <a:solidFill>
                  <a:schemeClr val="bg1"/>
                </a:solidFill>
              </a:rPr>
              <a:t> моделей та </a:t>
            </a:r>
            <a:r>
              <a:rPr lang="ru-RU" dirty="0" err="1">
                <a:solidFill>
                  <a:schemeClr val="bg1"/>
                </a:solidFill>
              </a:rPr>
              <a:t>сегментів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фіксуются</a:t>
            </a:r>
            <a:r>
              <a:rPr lang="ru-RU" dirty="0">
                <a:solidFill>
                  <a:schemeClr val="bg1"/>
                </a:solidFill>
              </a:rPr>
              <a:t> за кожною характеристикою знаком «+», </a:t>
            </a:r>
            <a:r>
              <a:rPr lang="ru-RU" dirty="0" err="1">
                <a:solidFill>
                  <a:schemeClr val="bg1"/>
                </a:solidFill>
              </a:rPr>
              <a:t>якщо</a:t>
            </a:r>
            <a:r>
              <a:rPr lang="ru-RU" dirty="0">
                <a:solidFill>
                  <a:schemeClr val="bg1"/>
                </a:solidFill>
              </a:rPr>
              <a:t> модель «проходить», і знаком «-», </a:t>
            </a:r>
            <a:r>
              <a:rPr lang="ru-RU" dirty="0" err="1">
                <a:solidFill>
                  <a:schemeClr val="bg1"/>
                </a:solidFill>
              </a:rPr>
              <a:t>якщо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задовольняє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вимогам</a:t>
            </a:r>
            <a:r>
              <a:rPr lang="ru-RU" dirty="0">
                <a:solidFill>
                  <a:schemeClr val="bg1"/>
                </a:solidFill>
              </a:rPr>
              <a:t> сегменту. 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Крок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6. </a:t>
            </a:r>
            <a:r>
              <a:rPr lang="ru-RU" dirty="0" err="1">
                <a:solidFill>
                  <a:schemeClr val="bg1"/>
                </a:solidFill>
              </a:rPr>
              <a:t>Підраховуючи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кількість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знаків</a:t>
            </a:r>
            <a:r>
              <a:rPr lang="ru-RU" dirty="0">
                <a:solidFill>
                  <a:schemeClr val="bg1"/>
                </a:solidFill>
              </a:rPr>
              <a:t> «-» і «+» в кожному </a:t>
            </a:r>
            <a:r>
              <a:rPr lang="ru-RU" dirty="0" err="1">
                <a:solidFill>
                  <a:schemeClr val="bg1"/>
                </a:solidFill>
              </a:rPr>
              <a:t>сегменті</a:t>
            </a:r>
            <a:r>
              <a:rPr lang="ru-RU" dirty="0">
                <a:solidFill>
                  <a:schemeClr val="bg1"/>
                </a:solidFill>
              </a:rPr>
              <a:t> для продукту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визначаємо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наскільки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цілому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влаштовує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даного</a:t>
            </a:r>
            <a:r>
              <a:rPr lang="ru-RU" dirty="0">
                <a:solidFill>
                  <a:schemeClr val="bg1"/>
                </a:solidFill>
              </a:rPr>
              <a:t> сегменту. </a:t>
            </a:r>
            <a:r>
              <a:rPr lang="ru-RU" dirty="0" err="1">
                <a:solidFill>
                  <a:schemeClr val="bg1"/>
                </a:solidFill>
              </a:rPr>
              <a:t>Виділяємо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найбільш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привабливі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сегменти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найбільшою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кількістю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«+».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03312" y="531224"/>
            <a:ext cx="8946541" cy="5717176"/>
          </a:xfrm>
        </p:spPr>
        <p:txBody>
          <a:bodyPr/>
          <a:lstStyle/>
          <a:p>
            <a:pPr marL="3657600" lvl="8" indent="0" algn="r">
              <a:buNone/>
            </a:pPr>
            <a:endParaRPr lang="uk-UA" dirty="0" smtClean="0"/>
          </a:p>
          <a:p>
            <a:pPr marL="3657600" lvl="8" indent="0" algn="r"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10.1</a:t>
            </a:r>
          </a:p>
          <a:p>
            <a:pPr marL="3657600" lvl="8" indent="0" algn="r">
              <a:buNone/>
            </a:pPr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27835" t="25086" r="26627" b="44584"/>
          <a:stretch/>
        </p:blipFill>
        <p:spPr bwMode="auto">
          <a:xfrm>
            <a:off x="1724459" y="1323703"/>
            <a:ext cx="8325394" cy="34573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1"/>
                </a:solidFill>
              </a:rPr>
              <a:t>Завдання</a:t>
            </a:r>
            <a:r>
              <a:rPr lang="ru-RU" b="1" dirty="0" smtClean="0">
                <a:solidFill>
                  <a:schemeClr val="bg1"/>
                </a:solidFill>
              </a:rPr>
              <a:t> 2. </a:t>
            </a:r>
            <a:r>
              <a:rPr lang="ru-RU" b="1" dirty="0" err="1" smtClean="0">
                <a:solidFill>
                  <a:schemeClr val="bg1"/>
                </a:solidFill>
              </a:rPr>
              <a:t>Оцінювання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маркетингових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факторів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успішності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стартапу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На </a:t>
            </a:r>
            <a:r>
              <a:rPr lang="ru-RU" dirty="0" err="1">
                <a:solidFill>
                  <a:schemeClr val="bg1"/>
                </a:solidFill>
              </a:rPr>
              <a:t>основі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попереднього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оцінювання</a:t>
            </a:r>
            <a:r>
              <a:rPr lang="ru-RU" dirty="0">
                <a:solidFill>
                  <a:schemeClr val="bg1"/>
                </a:solidFill>
              </a:rPr>
              <a:t> (</a:t>
            </a:r>
            <a:r>
              <a:rPr lang="ru-RU" dirty="0" err="1">
                <a:solidFill>
                  <a:schemeClr val="bg1"/>
                </a:solidFill>
              </a:rPr>
              <a:t>завдання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з практичного </a:t>
            </a:r>
            <a:r>
              <a:rPr lang="ru-RU" dirty="0" err="1" smtClean="0">
                <a:solidFill>
                  <a:schemeClr val="bg1"/>
                </a:solidFill>
              </a:rPr>
              <a:t>заняття</a:t>
            </a:r>
            <a:r>
              <a:rPr lang="ru-RU" dirty="0" smtClean="0">
                <a:solidFill>
                  <a:schemeClr val="bg1"/>
                </a:solidFill>
              </a:rPr>
              <a:t> 9) </a:t>
            </a:r>
            <a:r>
              <a:rPr lang="ru-RU" dirty="0">
                <a:solidFill>
                  <a:schemeClr val="bg1"/>
                </a:solidFill>
              </a:rPr>
              <a:t>та табл. </a:t>
            </a:r>
            <a:r>
              <a:rPr lang="ru-RU" dirty="0" smtClean="0">
                <a:solidFill>
                  <a:schemeClr val="bg1"/>
                </a:solidFill>
              </a:rPr>
              <a:t>10.2,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представляє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оцінки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маркетингових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факторів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забезпечують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успішність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оцініть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довільну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обрану</a:t>
            </a:r>
            <a:r>
              <a:rPr lang="ru-RU" dirty="0">
                <a:solidFill>
                  <a:schemeClr val="bg1"/>
                </a:solidFill>
              </a:rPr>
              <a:t> Вами </a:t>
            </a:r>
            <a:r>
              <a:rPr lang="ru-RU" dirty="0" err="1">
                <a:solidFill>
                  <a:schemeClr val="bg1"/>
                </a:solidFill>
              </a:rPr>
              <a:t>пропозицію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												</a:t>
            </a:r>
            <a:r>
              <a:rPr lang="ru-RU" dirty="0" err="1" smtClean="0">
                <a:solidFill>
                  <a:schemeClr val="bg1"/>
                </a:solidFill>
              </a:rPr>
              <a:t>Таблиця</a:t>
            </a:r>
            <a:r>
              <a:rPr lang="ru-RU" dirty="0" smtClean="0">
                <a:solidFill>
                  <a:schemeClr val="bg1"/>
                </a:solidFill>
              </a:rPr>
              <a:t> 10.2.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862" t="22349" r="25986" b="38882"/>
          <a:stretch/>
        </p:blipFill>
        <p:spPr bwMode="auto">
          <a:xfrm>
            <a:off x="2323930" y="2907574"/>
            <a:ext cx="6505303" cy="33408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100" y="452848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Продовження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ці 10.2.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7451" t="19156" r="25216" b="31357"/>
          <a:stretch/>
        </p:blipFill>
        <p:spPr bwMode="auto">
          <a:xfrm>
            <a:off x="1802674" y="818606"/>
            <a:ext cx="7715795" cy="49813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3.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Анализ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засобів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продукту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основі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табл. 10.3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оцініть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засоби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обраного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Вами продукту для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позиції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контактних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аудиторій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споживачів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Метрика для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оцінювання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 1-3.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		Таблиця 10.3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092" t="50171" r="25345" b="30217"/>
          <a:stretch/>
        </p:blipFill>
        <p:spPr bwMode="auto">
          <a:xfrm>
            <a:off x="2397954" y="2394858"/>
            <a:ext cx="6357256" cy="27606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689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Завдання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4.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SWOT-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аналіз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слабкі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сторони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загрози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скориставшись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попередніми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дослідженнями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здійсненими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завданнях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ПЗ 9.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616" y="2069628"/>
            <a:ext cx="6379203" cy="359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1689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сильних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слабких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сторін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товару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послуги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порівняльний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внутрішніх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ресурсів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товару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конкурентами (табл.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10.4).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		Таблиця 10.4.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221" t="46522" r="25088" b="31585"/>
          <a:stretch/>
        </p:blipFill>
        <p:spPr bwMode="auto">
          <a:xfrm>
            <a:off x="2847703" y="1909354"/>
            <a:ext cx="5016137" cy="30632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972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4271" y="574767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можливостей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загроз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зростання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</a:rPr>
              <a:t>майбутньому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проводиться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зовнішніх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факторів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зовнішнього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середовища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оцінюється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рівень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впливу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 фактора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ймовірність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виникнення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параметрів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скористатись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табл.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10.5,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								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Таблиця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10.5. 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221" t="29647" r="24959" b="24059"/>
          <a:stretch/>
        </p:blipFill>
        <p:spPr bwMode="auto">
          <a:xfrm>
            <a:off x="2194560" y="2856412"/>
            <a:ext cx="6099095" cy="3082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3651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1127</TotalTime>
  <Words>434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Ион</vt:lpstr>
      <vt:lpstr>  ПРАКТИЧНЕ ЗАНЯТТЯ 10.  СЕГМЕНТУВАННЯ ТА  SWOT-АНАЛІЗ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55</cp:revision>
  <dcterms:created xsi:type="dcterms:W3CDTF">2021-08-30T19:40:42Z</dcterms:created>
  <dcterms:modified xsi:type="dcterms:W3CDTF">2021-11-24T10:23:20Z</dcterms:modified>
</cp:coreProperties>
</file>