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9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522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trendline>
            <c:spPr>
              <a:ln w="28575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forward val="100"/>
            <c:dispRSqr val="0"/>
            <c:dispEq val="0"/>
          </c:trendline>
          <c:xVal>
            <c:numRef>
              <c:f>Лист1!$E$25:$E$29</c:f>
              <c:numCache>
                <c:formatCode>General</c:formatCode>
                <c:ptCount val="5"/>
                <c:pt idx="0">
                  <c:v>320</c:v>
                </c:pt>
                <c:pt idx="1">
                  <c:v>400</c:v>
                </c:pt>
                <c:pt idx="2">
                  <c:v>500</c:v>
                </c:pt>
                <c:pt idx="3">
                  <c:v>630</c:v>
                </c:pt>
                <c:pt idx="4">
                  <c:v>800</c:v>
                </c:pt>
              </c:numCache>
            </c:numRef>
          </c:xVal>
          <c:yVal>
            <c:numRef>
              <c:f>Лист1!$G$25:$G$29</c:f>
              <c:numCache>
                <c:formatCode>General</c:formatCode>
                <c:ptCount val="5"/>
                <c:pt idx="0">
                  <c:v>5.158106784000001</c:v>
                </c:pt>
                <c:pt idx="1">
                  <c:v>5.7669387021134124</c:v>
                </c:pt>
                <c:pt idx="2">
                  <c:v>6.4476334800000004</c:v>
                </c:pt>
                <c:pt idx="3">
                  <c:v>7.2374506312958928</c:v>
                </c:pt>
                <c:pt idx="4">
                  <c:v>8.1556829259030827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61C-4949-96ED-395DD3DD69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2497439"/>
        <c:axId val="912498271"/>
      </c:scatterChart>
      <c:valAx>
        <c:axId val="912497439"/>
        <c:scaling>
          <c:orientation val="minMax"/>
          <c:max val="900"/>
          <c:min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200">
                    <a:solidFill>
                      <a:schemeClr val="tx1"/>
                    </a:solidFill>
                  </a:rPr>
                  <a:t>Діаметр колеса, мм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uk-U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12498271"/>
        <c:crosses val="autoZero"/>
        <c:crossBetween val="midCat"/>
      </c:valAx>
      <c:valAx>
        <c:axId val="9124982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200">
                    <a:solidFill>
                      <a:schemeClr val="tx1"/>
                    </a:solidFill>
                  </a:rPr>
                  <a:t>Швидкість зношування мкм/год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uk-U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1249743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Лист1!$M$25:$M$29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</c:numCache>
            </c:numRef>
          </c:xVal>
          <c:yVal>
            <c:numRef>
              <c:f>Лист1!$L$25:$L$29</c:f>
              <c:numCache>
                <c:formatCode>General</c:formatCode>
                <c:ptCount val="5"/>
                <c:pt idx="0">
                  <c:v>3.8695652173913047</c:v>
                </c:pt>
                <c:pt idx="1">
                  <c:v>4.5144927536231894</c:v>
                </c:pt>
                <c:pt idx="2">
                  <c:v>5.1594202898550732</c:v>
                </c:pt>
                <c:pt idx="3">
                  <c:v>6.4492753623188408</c:v>
                </c:pt>
                <c:pt idx="4">
                  <c:v>7.7389999999999999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004-4AF8-9FBB-B3A4EC0B7D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4474559"/>
        <c:axId val="784474975"/>
      </c:scatterChart>
      <c:valAx>
        <c:axId val="784474559"/>
        <c:scaling>
          <c:orientation val="minMax"/>
          <c:max val="60"/>
          <c:min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200">
                    <a:solidFill>
                      <a:schemeClr val="tx1"/>
                    </a:solidFill>
                  </a:rPr>
                  <a:t>Частота обертів колеса, хв-1</a:t>
                </a:r>
              </a:p>
            </c:rich>
          </c:tx>
          <c:layout>
            <c:manualLayout>
              <c:xMode val="edge"/>
              <c:yMode val="edge"/>
              <c:x val="0.34076268591426068"/>
              <c:y val="0.883310002916302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uk-U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784474975"/>
        <c:crosses val="autoZero"/>
        <c:crossBetween val="midCat"/>
      </c:valAx>
      <c:valAx>
        <c:axId val="784474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200">
                    <a:solidFill>
                      <a:schemeClr val="tx1"/>
                    </a:solidFill>
                  </a:rPr>
                  <a:t>Швидкість зношування, мкм/год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uk-UA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78447455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4020B-4D64-48BD-AC36-6F108B5815CD}" type="datetimeFigureOut">
              <a:rPr lang="uk-UA" smtClean="0"/>
              <a:t>22.05.2018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FABA3-6C34-471E-9CD5-21F8C0DCE02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526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FABA3-6C34-471E-9CD5-21F8C0DCE023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9317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21.wmf"/><Relationship Id="rId5" Type="http://schemas.openxmlformats.org/officeDocument/2006/relationships/image" Target="../media/image23.jpe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22.jpeg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3384376"/>
          </a:xfrm>
        </p:spPr>
        <p:txBody>
          <a:bodyPr>
            <a:norm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Магістерська дисертація на тему: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uk-UA" sz="4000" i="1" dirty="0" smtClean="0">
                <a:latin typeface="Times New Roman" pitchFamily="18" charset="0"/>
                <a:cs typeface="Times New Roman" pitchFamily="18" charset="0"/>
              </a:rPr>
              <a:t>Підвищення ресурсу роботи кранової системи – кран – рейкова колія ”</a:t>
            </a:r>
            <a:endParaRPr lang="uk-UA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221088"/>
            <a:ext cx="4824536" cy="2016224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Виконав студент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курсу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Ляш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А.О.</a:t>
            </a:r>
          </a:p>
          <a:p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Дипломний керівник </a:t>
            </a:r>
          </a:p>
          <a:p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Проценко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П.Ю.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                                                           </a:t>
            </a:r>
            <a:endParaRPr lang="uk-UA" dirty="0"/>
          </a:p>
        </p:txBody>
      </p:sp>
      <p:pic>
        <p:nvPicPr>
          <p:cNvPr id="5" name="Рисунок 4" descr="1111111111111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64736" y="1150013"/>
            <a:ext cx="7056784" cy="3068960"/>
          </a:xfrm>
          <a:prstGeom prst="rect">
            <a:avLst/>
          </a:prstGeom>
        </p:spPr>
      </p:pic>
      <p:pic>
        <p:nvPicPr>
          <p:cNvPr id="9" name="Рисунок 8" descr="7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91177" y="4050470"/>
            <a:ext cx="2590800" cy="2362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251841"/>
            <a:ext cx="6578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Експериментальне дослідження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зношування зразків із Сталі 65Г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444114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7812" y="759600"/>
            <a:ext cx="1811521" cy="153912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646824"/>
            <a:ext cx="1897347" cy="1732808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919365"/>
              </p:ext>
            </p:extLst>
          </p:nvPr>
        </p:nvGraphicFramePr>
        <p:xfrm>
          <a:off x="99135" y="2679700"/>
          <a:ext cx="4139952" cy="4221089"/>
        </p:xfrm>
        <a:graphic>
          <a:graphicData uri="http://schemas.openxmlformats.org/drawingml/2006/table">
            <a:tbl>
              <a:tblPr/>
              <a:tblGrid>
                <a:gridCol w="1865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6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8299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Величина тиску на зразок, кг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599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Середня вага зразка до зношування G</a:t>
                      </a:r>
                      <a:r>
                        <a:rPr lang="uk-UA" sz="1100" baseline="-250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, г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31,3908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31,4157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6599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Середня вага зразка після зношування G, г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31,3569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31,3107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3196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Середня величина масового зношування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ΔG= G</a:t>
                      </a:r>
                      <a:r>
                        <a:rPr lang="uk-UA" sz="1100" baseline="-250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- G, г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0,0339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0,1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05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6599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Середня величина лінійного зношування Δ</a:t>
                      </a: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0,09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0,24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6599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Інтенсивність зношування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I= Δ</a:t>
                      </a: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/L, мм/км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0,025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0,067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6599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Зносостійкість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И=1/І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6599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Швидкість зношування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, м/с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Calibri"/>
                          <a:cs typeface="Times New Roman"/>
                        </a:rPr>
                        <a:t>0,000025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Times New Roman"/>
                          <a:ea typeface="Calibri"/>
                          <a:cs typeface="Times New Roman"/>
                        </a:rPr>
                        <a:t>0,000067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227" marR="51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0" y="0"/>
          <a:ext cx="114300" cy="20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0" name="Формула" r:id="rId6" imgW="114201" imgH="203024" progId="Equation.3">
                  <p:embed/>
                </p:oleObj>
              </mc:Choice>
              <mc:Fallback>
                <p:oleObj name="Формула" r:id="rId6" imgW="114201" imgH="203024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4300" cy="209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0" y="0"/>
          <a:ext cx="114300" cy="20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1" name="Формула" r:id="rId8" imgW="114201" imgH="203024" progId="Equation.3">
                  <p:embed/>
                </p:oleObj>
              </mc:Choice>
              <mc:Fallback>
                <p:oleObj name="Формула" r:id="rId8" imgW="114201" imgH="203024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4300" cy="209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Рисунок 14" descr="ЕІЛ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790860" y="352942"/>
            <a:ext cx="3095836" cy="2119319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451534"/>
              </p:ext>
            </p:extLst>
          </p:nvPr>
        </p:nvGraphicFramePr>
        <p:xfrm>
          <a:off x="4300587" y="2681537"/>
          <a:ext cx="4824536" cy="4176464"/>
        </p:xfrm>
        <a:graphic>
          <a:graphicData uri="http://schemas.openxmlformats.org/drawingml/2006/table">
            <a:tbl>
              <a:tblPr firstRow="1" firstCol="1" bandRow="1"/>
              <a:tblGrid>
                <a:gridCol w="2173499">
                  <a:extLst>
                    <a:ext uri="{9D8B030D-6E8A-4147-A177-3AD203B41FA5}">
                      <a16:colId xmlns:a16="http://schemas.microsoft.com/office/drawing/2014/main" val="914258013"/>
                    </a:ext>
                  </a:extLst>
                </a:gridCol>
                <a:gridCol w="1452083">
                  <a:extLst>
                    <a:ext uri="{9D8B030D-6E8A-4147-A177-3AD203B41FA5}">
                      <a16:colId xmlns:a16="http://schemas.microsoft.com/office/drawing/2014/main" val="1403885977"/>
                    </a:ext>
                  </a:extLst>
                </a:gridCol>
                <a:gridCol w="1198954">
                  <a:extLst>
                    <a:ext uri="{9D8B030D-6E8A-4147-A177-3AD203B41FA5}">
                      <a16:colId xmlns:a16="http://schemas.microsoft.com/office/drawing/2014/main" val="1201074448"/>
                    </a:ext>
                  </a:extLst>
                </a:gridCol>
              </a:tblGrid>
              <a:tr h="237868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Величина тиску на зразок, кг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8179199"/>
                  </a:ext>
                </a:extLst>
              </a:tr>
              <a:tr h="475735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Середня вага зразка до зношування G</a:t>
                      </a:r>
                      <a:r>
                        <a:rPr lang="uk-UA" sz="1200" baseline="-25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г</a:t>
                      </a:r>
                      <a:endParaRPr lang="uk-U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31,3997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31,4021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0410193"/>
                  </a:ext>
                </a:extLst>
              </a:tr>
              <a:tr h="475735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Середня вага зразка після зношування G, г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31,3764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31,3211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940805"/>
                  </a:ext>
                </a:extLst>
              </a:tr>
              <a:tr h="713603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Середня величина масового зношування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ΔG= G</a:t>
                      </a:r>
                      <a:r>
                        <a:rPr lang="uk-UA" sz="12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G, г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0,0233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0,081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5202181"/>
                  </a:ext>
                </a:extLst>
              </a:tr>
              <a:tr h="475735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Середня величина лінійного зношування Δ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0,049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4806337"/>
                  </a:ext>
                </a:extLst>
              </a:tr>
              <a:tr h="475735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Інтенсивність зношування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I= Δ</a:t>
                      </a:r>
                      <a:r>
                        <a:rPr lang="en-US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/L, мм/км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0,0137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0,039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7561473"/>
                  </a:ext>
                </a:extLst>
              </a:tr>
              <a:tr h="475735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Зносостійкість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И=1/І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72,6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25,6</a:t>
                      </a:r>
                      <a:endParaRPr lang="uk-U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1540408"/>
                  </a:ext>
                </a:extLst>
              </a:tr>
              <a:tr h="540895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Швидкість зношування</a:t>
                      </a:r>
                      <a:endParaRPr lang="uk-U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м/с</a:t>
                      </a:r>
                      <a:endParaRPr lang="uk-U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1,36·10-5</a:t>
                      </a:r>
                      <a:endParaRPr lang="uk-UA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3,9·10-5</a:t>
                      </a:r>
                      <a:endParaRPr lang="uk-U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616" marR="60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46557"/>
                  </a:ext>
                </a:extLst>
              </a:tr>
            </a:tbl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5894492"/>
              </p:ext>
            </p:extLst>
          </p:nvPr>
        </p:nvGraphicFramePr>
        <p:xfrm>
          <a:off x="4605660" y="6618307"/>
          <a:ext cx="481903" cy="173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2" name="Уравнение" r:id="rId10" imgW="558558" imgH="203112" progId="Equation.3">
                  <p:embed/>
                </p:oleObj>
              </mc:Choice>
              <mc:Fallback>
                <p:oleObj name="Уравнение" r:id="rId10" imgW="558558" imgH="203112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5660" y="6618307"/>
                        <a:ext cx="481903" cy="1735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4946752"/>
              </p:ext>
            </p:extLst>
          </p:nvPr>
        </p:nvGraphicFramePr>
        <p:xfrm>
          <a:off x="4139953" y="2298720"/>
          <a:ext cx="99134" cy="173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3" name="Уравнение" r:id="rId12" imgW="114201" imgH="203024" progId="Equation.3">
                  <p:embed/>
                </p:oleObj>
              </mc:Choice>
              <mc:Fallback>
                <p:oleObj name="Уравнение" r:id="rId12" imgW="114201" imgH="203024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3" y="2298720"/>
                        <a:ext cx="99134" cy="1735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315518"/>
              </p:ext>
            </p:extLst>
          </p:nvPr>
        </p:nvGraphicFramePr>
        <p:xfrm>
          <a:off x="395536" y="6684459"/>
          <a:ext cx="481903" cy="173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4" name="Уравнение" r:id="rId13" imgW="558558" imgH="203112" progId="Equation.3">
                  <p:embed/>
                </p:oleObj>
              </mc:Choice>
              <mc:Fallback>
                <p:oleObj name="Уравнение" r:id="rId13" imgW="558558" imgH="203112" progId="Equation.3">
                  <p:embed/>
                  <p:pic>
                    <p:nvPicPr>
                      <p:cNvPr id="9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6684459"/>
                        <a:ext cx="481903" cy="1735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16016" y="-76911"/>
            <a:ext cx="4321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Механізм переміщення крана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754"/>
            <a:ext cx="9144000" cy="6439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7544" y="39291"/>
            <a:ext cx="8136904" cy="681725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88777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 ВИСНОВКИ</a:t>
            </a:r>
            <a:endParaRPr kumimoji="0" lang="uk-UA" altLang="uk-UA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По результатам аналізу причин швидкого зношування та виходу із ладу 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ходових коліс крана було встановлено, що  колеса найчастіше виходять з ладу через зношування реборд в результаті перекосу крана, через несинхронну роботу роздільних приводів, нерівномірного гальмування крана, дефектів виготовлення і монтажу підкранових колій та ходової частини.</a:t>
            </a:r>
            <a:r>
              <a:rPr kumimoji="0" lang="uk-UA" altLang="uk-UA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uk-UA" alt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Для підвищення довговічності роботи коліс можуть застосовуватися наступні методи їх зміцнення:</a:t>
            </a:r>
            <a:endParaRPr kumimoji="0" lang="uk-UA" altLang="uk-UA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хіміко-термічна обробка</a:t>
            </a:r>
            <a:r>
              <a:rPr kumimoji="0" lang="en-US" alt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kumimoji="0" lang="uk-UA" altLang="uk-UA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іонно-плазмове </a:t>
            </a:r>
            <a:r>
              <a:rPr kumimoji="0" lang="uk-UA" alt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термоциклічне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азотування</a:t>
            </a:r>
            <a:r>
              <a:rPr kumimoji="0" lang="en-US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kumimoji="0" lang="uk-UA" alt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наплавлення зносостійких шарів</a:t>
            </a:r>
            <a:r>
              <a:rPr kumimoji="0" lang="en-US" alt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поверхневе пластичне деформування</a:t>
            </a:r>
            <a:r>
              <a:rPr kumimoji="0" lang="en-US" alt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вібраційні методи.</a:t>
            </a:r>
            <a:r>
              <a:rPr kumimoji="0" lang="uk-UA" altLang="uk-UA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uk-UA" alt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Проведено чисельне моделювання методом скінчених елементів взаємодії колеса крана і рейки, яке виконувалося в програмному комплексі </a:t>
            </a:r>
            <a:r>
              <a:rPr kumimoji="0" lang="en-US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Deform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</a:t>
            </a:r>
            <a:r>
              <a:rPr kumimoji="0" lang="en-US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 </a:t>
            </a:r>
            <a:r>
              <a:rPr kumimoji="0" lang="ru-RU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симетричному та асиметричному контакті колеса та рейки. Встановлено, що при асиметричному контакті відбувається збільшення величини контактних напружень на 20%.</a:t>
            </a:r>
            <a:r>
              <a:rPr kumimoji="0" lang="ru-RU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Найбільша величина контактних напружень спостерігається в зоні контакту реборди колеса з  бічною поверхнею головки рейки, де максимальна величина інтенсивності напружень досягає 1100 МПа за рахунок дії бокових сил. </a:t>
            </a:r>
            <a:endParaRPr kumimoji="0" lang="uk-UA" altLang="uk-UA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Отримані графічні залежності впливу 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діаметрах коліс крана на швидкість їх зношування. Отримано залежність швидкості зношування від частоти обертів колеса.</a:t>
            </a:r>
            <a:endParaRPr kumimoji="0" lang="uk-UA" altLang="uk-UA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Проведені експериментальні дослідження по визначенню величин зношування зразків із матеріалу Сталь 65Г, з яких виготовляють кранові колеса, поверхня яких була оброблена електроіскровим легуванням, та зразків без обробки поверхні. В результаті було встановлено підвищення зносостійкості оброблених зразків близько 50 %.</a:t>
            </a:r>
            <a:endParaRPr kumimoji="0" lang="uk-UA" altLang="uk-UA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За рахунок застосування комбінованої технології поверхнево-пластичного деформування та електроіскрового зміцнення можна підвищити зносостійкість </a:t>
            </a:r>
            <a:r>
              <a:rPr kumimoji="0" lang="uk-UA" alt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високовуглецевих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сталей на 2,7 рази при їх пробігу 80 км під час експерименту на машині тертя. 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пробігу 25 км зносостійкість легованого зразка була в 10,8 разів вища за зразок з аналогічного матеріалу без легування, при пробігу 50 км є вищою 4,6 разів.</a:t>
            </a:r>
            <a:endParaRPr kumimoji="0" lang="uk-UA" altLang="uk-UA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Виконано проектування складу </a:t>
            </a:r>
            <a:r>
              <a:rPr kumimoji="0" lang="uk-UA" alt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тарно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-штучних вантажів з використанням модернізованого крана-</a:t>
            </a:r>
            <a:r>
              <a:rPr kumimoji="0" lang="uk-UA" alt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штабелера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із механізмом переміщення з </a:t>
            </a:r>
            <a:r>
              <a:rPr kumimoji="0" lang="uk-UA" alt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безребордним</a:t>
            </a:r>
            <a:r>
              <a:rPr kumimoji="0" lang="uk-UA" alt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колесом та направляючим роликом.</a:t>
            </a:r>
            <a:endParaRPr kumimoji="0" lang="uk-UA" alt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Актуальність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найбільш часто, в кранах на рейковому шляху, ремонту підлягає механізм пересування. Основною причиною цього явища є інтенсивне зношування колісних реборд і рейок в результаті їх силового взаємодії на значній частині шляху крана.  Однією із причин швидкого зношування реборд коліс крана є виникнення значних поперечних навантажень в результаті перекосу мосту крану під час роботи його механізмів переміщення. </a:t>
            </a:r>
            <a:endParaRPr lang="uk-UA" sz="3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Мета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дослідження – підвищення довговічності ходових коліс мостових кранів на основі використання методу ЕІЛ. За рахунок цього можна збільшити ресурс роботи кранової системи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кран – рейкова колія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, оскільки це дозволить підвищити тривалість міжремонтного періоду роботи крана.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 реб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88640"/>
            <a:ext cx="3024336" cy="3024336"/>
          </a:xfrm>
        </p:spPr>
      </p:pic>
      <p:pic>
        <p:nvPicPr>
          <p:cNvPr id="5" name="Рисунок 4" descr="2 реб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332656"/>
            <a:ext cx="3074944" cy="3074944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429000"/>
            <a:ext cx="566064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228184" y="3356992"/>
            <a:ext cx="2258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err="1" smtClean="0"/>
              <a:t>Дворебордне</a:t>
            </a:r>
            <a:r>
              <a:rPr lang="uk-UA" dirty="0" smtClean="0"/>
              <a:t> колесо</a:t>
            </a:r>
            <a:endParaRPr lang="uk-UA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3356992"/>
            <a:ext cx="2450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 </a:t>
            </a:r>
            <a:r>
              <a:rPr lang="uk-UA" dirty="0" err="1" smtClean="0"/>
              <a:t>Одноребордне</a:t>
            </a:r>
            <a:r>
              <a:rPr lang="uk-UA" dirty="0" smtClean="0"/>
              <a:t> колесо</a:t>
            </a:r>
            <a:endParaRPr lang="uk-UA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6488668"/>
            <a:ext cx="2213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err="1" smtClean="0"/>
              <a:t>Безребордне</a:t>
            </a:r>
            <a:r>
              <a:rPr lang="uk-UA" dirty="0" smtClean="0"/>
              <a:t> колесо</a:t>
            </a:r>
            <a:endParaRPr lang="uk-UA" dirty="0"/>
          </a:p>
        </p:txBody>
      </p:sp>
      <p:sp>
        <p:nvSpPr>
          <p:cNvPr id="11" name="TextBox 10"/>
          <p:cNvSpPr txBox="1"/>
          <p:nvPr/>
        </p:nvSpPr>
        <p:spPr>
          <a:xfrm>
            <a:off x="2627784" y="0"/>
            <a:ext cx="4071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Види кранових коліс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Основні фактори зовнішнього впливу, що впливають на зношування ходових</a:t>
            </a:r>
          </a:p>
          <a:p>
            <a:pPr algn="ctr"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коліс:</a:t>
            </a:r>
          </a:p>
          <a:p>
            <a:pPr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а) конструктивні особливості кранових мостів і ходових частин кранів,</a:t>
            </a:r>
          </a:p>
          <a:p>
            <a:pPr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б) конструктивні особливості ходових коліс,</a:t>
            </a:r>
          </a:p>
          <a:p>
            <a:pPr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в) правильність монтажу і точність виготовлення ходових коліс,</a:t>
            </a:r>
          </a:p>
          <a:p>
            <a:pPr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г) умови експлуатації,</a:t>
            </a:r>
          </a:p>
          <a:p>
            <a:pPr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Процес зношування ходових коліс відбувається в зоні зіткнення колеса з рейкою. </a:t>
            </a:r>
          </a:p>
          <a:p>
            <a:pPr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Основними видами зношення робочих частин обіду ходових коліс є наступні:</a:t>
            </a:r>
          </a:p>
          <a:p>
            <a:pPr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а) зношення реборд ходових коліс,</a:t>
            </a:r>
          </a:p>
          <a:p>
            <a:pPr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б) утворення прокату на поверхні кочення,</a:t>
            </a:r>
          </a:p>
          <a:p>
            <a:pPr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в) виникнення поздовжніх тріщин на поверхні кочення і пов'язане з ним викришування металу з цієї поверхні.</a:t>
            </a:r>
          </a:p>
          <a:p>
            <a:pPr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Найбільш частим видом зношення ходових коліс мостового крана є зношення реборди</a:t>
            </a:r>
          </a:p>
          <a:p>
            <a:pPr>
              <a:buNone/>
            </a:pP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777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4590728" cy="279082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620688"/>
            <a:ext cx="3600400" cy="268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3284984"/>
            <a:ext cx="3923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Зношування реборди ходового колеса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284984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Зношування циліндричної поверхні                 ходового колеса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77680"/>
            <a:ext cx="9144000" cy="2619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427984" y="188640"/>
            <a:ext cx="4541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Зношування обода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≤ 0,005D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≤ 4 мм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3650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Зношування ходових коліс крана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1543" y="1340768"/>
            <a:ext cx="3372457" cy="283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3528392" cy="274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33056"/>
            <a:ext cx="3554741" cy="267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491880" y="620688"/>
            <a:ext cx="3563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--- зношування поверхні катання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 деформація реборди колеса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47664" y="0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Види зношування ходових коліс та рейок</a:t>
            </a:r>
            <a:endParaRPr lang="uk-UA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3429000"/>
            <a:ext cx="3221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зношування реборди колеса ---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63888" y="4509120"/>
            <a:ext cx="3704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--- зношена головка кранової рейки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764704"/>
            <a:ext cx="5760640" cy="481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661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 - з тихохідним трансмісійним валом;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 - з швидкохідних трансмісійним валом;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- з роздільним приводом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88640"/>
            <a:ext cx="51285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Схеми механізмів пересування кранів: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44444444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728" y="3429000"/>
            <a:ext cx="3960440" cy="30243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      Розподіли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інтенсивностей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напружень в колесі та рейці при центральному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контакті та ексцентричному контакті колеса та рейки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321112"/>
            <a:ext cx="3910314" cy="32401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2929739"/>
            <a:ext cx="2343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/>
              <a:t>Центральний контакт</a:t>
            </a:r>
            <a:endParaRPr lang="uk-UA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364088" y="2843882"/>
            <a:ext cx="2583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/>
              <a:t>Ексцентричний контакт</a:t>
            </a:r>
            <a:endParaRPr lang="uk-UA" b="1" dirty="0"/>
          </a:p>
        </p:txBody>
      </p:sp>
      <p:pic>
        <p:nvPicPr>
          <p:cNvPr id="11" name="Рисунок 10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93"/>
          <a:stretch/>
        </p:blipFill>
        <p:spPr bwMode="auto">
          <a:xfrm>
            <a:off x="3067313" y="996702"/>
            <a:ext cx="2707710" cy="19518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4338" y="682787"/>
            <a:ext cx="5162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600" dirty="0" smtClean="0"/>
              <a:t>Модель в програмі </a:t>
            </a:r>
            <a:r>
              <a:rPr lang="en-US" sz="1600" dirty="0" smtClean="0"/>
              <a:t>Deform 3D </a:t>
            </a:r>
            <a:r>
              <a:rPr lang="ru-RU" sz="1600" dirty="0" smtClean="0"/>
              <a:t>контакту колеса та рейки</a:t>
            </a:r>
            <a:endParaRPr lang="uk-U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Аналітичне визначення зношування кранового колеса</a:t>
            </a:r>
            <a:endParaRPr lang="uk-U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3300001" cy="2664296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260589454"/>
              </p:ext>
            </p:extLst>
          </p:nvPr>
        </p:nvGraphicFramePr>
        <p:xfrm>
          <a:off x="4211960" y="908720"/>
          <a:ext cx="4034770" cy="3075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840421852"/>
              </p:ext>
            </p:extLst>
          </p:nvPr>
        </p:nvGraphicFramePr>
        <p:xfrm>
          <a:off x="515964" y="3645024"/>
          <a:ext cx="3695995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4211959" y="4365104"/>
                <a:ext cx="4572000" cy="93262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uk-UA" sz="1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Швидкість зношування </a:t>
                </a:r>
                <a:r>
                  <a:rPr lang="uk-UA" sz="14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визначалася по формулі</a:t>
                </a:r>
                <a:r>
                  <a:rPr lang="ru-RU" sz="14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  <a:endPara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uk-UA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𝛾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теор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=4∙</m:t>
                    </m:r>
                    <m:sSup>
                      <m:sSupPr>
                        <m:ctrlPr>
                          <a:rPr lang="uk-UA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uk-UA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uk-UA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𝜀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0,67</m:t>
                            </m:r>
                          </m:sup>
                        </m:sSup>
                        <m:sSup>
                          <m:sSupPr>
                            <m:ctrlPr>
                              <a:rPr lang="uk-UA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2,5</m:t>
                            </m:r>
                          </m:sup>
                        </m:sSup>
                        <m:sSubSup>
                          <m:sSubSupPr>
                            <m:ctrlPr>
                              <a:rPr lang="uk-UA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ч</m:t>
                            </m:r>
                          </m:sub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0,5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uk-UA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𝛿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p>
                        </m:sSup>
                        <m:sSub>
                          <m:sSubPr>
                            <m:ctrlPr>
                              <a:rPr lang="uk-UA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sSubSup>
                              <m:sSubSupPr>
                                <m:ctrlPr>
                                  <a:rPr lang="uk-UA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uk-UA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НВ</m:t>
                                </m:r>
                              </m:e>
                              <m:sub>
                                <m:r>
                                  <a:rPr lang="uk-UA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uk-UA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1,5</m:t>
                                </m:r>
                              </m:sup>
                            </m:sSubSup>
                            <m:r>
                              <a:rPr lang="uk-UA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НВ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ad>
                      <m:radPr>
                        <m:degHide m:val="on"/>
                        <m:ctrlPr>
                          <a:rPr lang="uk-UA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𝜌</m:t>
                        </m:r>
                      </m:e>
                    </m:rad>
                    <m:f>
                      <m:fPr>
                        <m:ctrlPr>
                          <a:rPr lang="uk-UA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uk-UA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uk-UA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𝛼</m:t>
                        </m:r>
                        <m:sSub>
                          <m:sSubPr>
                            <m:ctrlPr>
                              <a:rPr lang="uk-UA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  <m:sSub>
                          <m:sSubPr>
                            <m:ctrlPr>
                              <a:rPr lang="uk-UA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ru-RU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uk-UA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59" y="4365104"/>
                <a:ext cx="4572000" cy="932628"/>
              </a:xfrm>
              <a:prstGeom prst="rect">
                <a:avLst/>
              </a:prstGeom>
              <a:blipFill>
                <a:blip r:embed="rId5"/>
                <a:stretch>
                  <a:fillRect l="-40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34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832</Words>
  <Application>Microsoft Office PowerPoint</Application>
  <PresentationFormat>Экран (4:3)</PresentationFormat>
  <Paragraphs>121</Paragraphs>
  <Slides>13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Cambria Math</vt:lpstr>
      <vt:lpstr>Times New Roman</vt:lpstr>
      <vt:lpstr>Тема Office</vt:lpstr>
      <vt:lpstr>Формула</vt:lpstr>
      <vt:lpstr>Microsoft Equation 3.0</vt:lpstr>
      <vt:lpstr>Магістерська дисертація на тему:  “ Підвищення ресурсу роботи кранової системи – кран – рейкова колія 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Аналітичне визначення зношування кранового колеса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дисертація на тему:  “ Підвищення ресурсу роботи кранової системи – кран – рейкова колія ”</dc:title>
  <dc:creator>Артем</dc:creator>
  <cp:lastModifiedBy>Павло Проценко</cp:lastModifiedBy>
  <cp:revision>46</cp:revision>
  <dcterms:created xsi:type="dcterms:W3CDTF">2018-05-21T13:57:15Z</dcterms:created>
  <dcterms:modified xsi:type="dcterms:W3CDTF">2018-05-22T08:32:11Z</dcterms:modified>
</cp:coreProperties>
</file>