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96" r:id="rId1"/>
  </p:sldMasterIdLst>
  <p:notesMasterIdLst>
    <p:notesMasterId r:id="rId41"/>
  </p:notesMasterIdLst>
  <p:sldIdLst>
    <p:sldId id="256" r:id="rId2"/>
    <p:sldId id="257" r:id="rId3"/>
    <p:sldId id="258" r:id="rId4"/>
    <p:sldId id="259" r:id="rId5"/>
    <p:sldId id="260" r:id="rId6"/>
    <p:sldId id="261" r:id="rId7"/>
    <p:sldId id="295" r:id="rId8"/>
    <p:sldId id="263" r:id="rId9"/>
    <p:sldId id="264" r:id="rId10"/>
    <p:sldId id="296"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287" r:id="rId35"/>
    <p:sldId id="290" r:id="rId36"/>
    <p:sldId id="289" r:id="rId37"/>
    <p:sldId id="291" r:id="rId38"/>
    <p:sldId id="292" r:id="rId39"/>
    <p:sldId id="293"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1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33D95E-04CC-43B6-9C3D-0CC5A2AD0281}" type="datetimeFigureOut">
              <a:rPr lang="ru-RU" smtClean="0"/>
              <a:t>25.11.2020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1B64CB-E325-4986-B7BB-D1F17E5675E4}" type="slidenum">
              <a:rPr lang="ru-RU" smtClean="0"/>
              <a:t>‹#›</a:t>
            </a:fld>
            <a:endParaRPr lang="ru-RU"/>
          </a:p>
        </p:txBody>
      </p:sp>
    </p:spTree>
    <p:extLst>
      <p:ext uri="{BB962C8B-B14F-4D97-AF65-F5344CB8AC3E}">
        <p14:creationId xmlns:p14="http://schemas.microsoft.com/office/powerpoint/2010/main" val="2229390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71B64CB-E325-4986-B7BB-D1F17E5675E4}" type="slidenum">
              <a:rPr lang="ru-RU" smtClean="0"/>
              <a:t>12</a:t>
            </a:fld>
            <a:endParaRPr lang="ru-RU"/>
          </a:p>
        </p:txBody>
      </p:sp>
    </p:spTree>
    <p:extLst>
      <p:ext uri="{BB962C8B-B14F-4D97-AF65-F5344CB8AC3E}">
        <p14:creationId xmlns:p14="http://schemas.microsoft.com/office/powerpoint/2010/main" val="3821874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71B64CB-E325-4986-B7BB-D1F17E5675E4}" type="slidenum">
              <a:rPr lang="ru-RU" smtClean="0"/>
              <a:t>31</a:t>
            </a:fld>
            <a:endParaRPr lang="ru-RU"/>
          </a:p>
        </p:txBody>
      </p:sp>
    </p:spTree>
    <p:extLst>
      <p:ext uri="{BB962C8B-B14F-4D97-AF65-F5344CB8AC3E}">
        <p14:creationId xmlns:p14="http://schemas.microsoft.com/office/powerpoint/2010/main" val="3718041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25.11.2020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25.11.2020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25.11.2020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25.11.2020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25.11.2020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04664"/>
            <a:ext cx="7992888" cy="1702160"/>
          </a:xfrm>
        </p:spPr>
        <p:txBody>
          <a:bodyPr>
            <a:normAutofit fontScale="90000"/>
          </a:bodyPr>
          <a:lstStyle/>
          <a:p>
            <a:pPr marL="182880" indent="0">
              <a:buNone/>
            </a:pPr>
            <a:r>
              <a:rPr lang="uk-UA" sz="4400" b="1" cap="all" dirty="0" smtClean="0">
                <a:solidFill>
                  <a:schemeClr val="tx1">
                    <a:lumMod val="75000"/>
                    <a:lumOff val="25000"/>
                  </a:schemeClr>
                </a:solidFill>
              </a:rPr>
              <a:t>Лекція 12</a:t>
            </a:r>
            <a:r>
              <a:rPr lang="uk-UA" b="1" cap="all" dirty="0" smtClean="0">
                <a:solidFill>
                  <a:schemeClr val="tx1">
                    <a:lumMod val="75000"/>
                    <a:lumOff val="25000"/>
                  </a:schemeClr>
                </a:solidFill>
              </a:rPr>
              <a:t/>
            </a:r>
            <a:br>
              <a:rPr lang="uk-UA" b="1" cap="all" dirty="0" smtClean="0">
                <a:solidFill>
                  <a:schemeClr val="tx1">
                    <a:lumMod val="75000"/>
                    <a:lumOff val="25000"/>
                  </a:schemeClr>
                </a:solidFill>
              </a:rPr>
            </a:br>
            <a:r>
              <a:rPr lang="uk-UA" sz="5300" cap="all" dirty="0" smtClean="0">
                <a:solidFill>
                  <a:schemeClr val="tx1">
                    <a:lumMod val="75000"/>
                    <a:lumOff val="25000"/>
                  </a:schemeClr>
                </a:solidFill>
              </a:rPr>
              <a:t/>
            </a:r>
            <a:br>
              <a:rPr lang="uk-UA" sz="5300" cap="all" dirty="0" smtClean="0">
                <a:solidFill>
                  <a:schemeClr val="tx1">
                    <a:lumMod val="75000"/>
                    <a:lumOff val="25000"/>
                  </a:schemeClr>
                </a:solidFill>
              </a:rPr>
            </a:br>
            <a:r>
              <a:rPr lang="uk-UA" b="1" cap="all" dirty="0" smtClean="0">
                <a:solidFill>
                  <a:schemeClr val="tx1">
                    <a:lumMod val="75000"/>
                    <a:lumOff val="25000"/>
                  </a:schemeClr>
                </a:solidFill>
              </a:rPr>
              <a:t/>
            </a:r>
            <a:br>
              <a:rPr lang="uk-UA" b="1" cap="all" dirty="0" smtClean="0">
                <a:solidFill>
                  <a:schemeClr val="tx1">
                    <a:lumMod val="75000"/>
                    <a:lumOff val="25000"/>
                  </a:schemeClr>
                </a:solidFill>
              </a:rPr>
            </a:br>
            <a:r>
              <a:rPr lang="ru-RU" sz="6000" b="1" cap="all" dirty="0" err="1" smtClean="0">
                <a:solidFill>
                  <a:schemeClr val="tx1">
                    <a:lumMod val="75000"/>
                    <a:lumOff val="25000"/>
                  </a:schemeClr>
                </a:solidFill>
              </a:rPr>
              <a:t>Прибуток</a:t>
            </a:r>
            <a:r>
              <a:rPr lang="ru-RU" sz="6000" b="1" cap="all" dirty="0" smtClean="0">
                <a:solidFill>
                  <a:schemeClr val="tx1">
                    <a:lumMod val="75000"/>
                    <a:lumOff val="25000"/>
                  </a:schemeClr>
                </a:solidFill>
              </a:rPr>
              <a:t> </a:t>
            </a:r>
            <a:r>
              <a:rPr lang="ru-RU" sz="6000" b="1" cap="all" dirty="0">
                <a:solidFill>
                  <a:schemeClr val="tx1">
                    <a:lumMod val="75000"/>
                    <a:lumOff val="25000"/>
                  </a:schemeClr>
                </a:solidFill>
              </a:rPr>
              <a:t>та </a:t>
            </a:r>
            <a:r>
              <a:rPr lang="ru-RU" sz="6000" b="1" cap="all" dirty="0" err="1">
                <a:solidFill>
                  <a:schemeClr val="tx1">
                    <a:lumMod val="75000"/>
                    <a:lumOff val="25000"/>
                  </a:schemeClr>
                </a:solidFill>
              </a:rPr>
              <a:t>рентабельність</a:t>
            </a:r>
            <a:r>
              <a:rPr lang="ru-RU" sz="6000" b="1" cap="all" dirty="0">
                <a:solidFill>
                  <a:schemeClr val="tx1">
                    <a:lumMod val="75000"/>
                    <a:lumOff val="25000"/>
                  </a:schemeClr>
                </a:solidFill>
              </a:rPr>
              <a:t>  </a:t>
            </a:r>
            <a:r>
              <a:rPr lang="ru-RU" sz="6000" cap="all" dirty="0" err="1" smtClean="0">
                <a:solidFill>
                  <a:schemeClr val="tx1">
                    <a:lumMod val="75000"/>
                    <a:lumOff val="25000"/>
                  </a:schemeClr>
                </a:solidFill>
              </a:rPr>
              <a:t>енергетичного</a:t>
            </a:r>
            <a:r>
              <a:rPr lang="ru-RU" sz="6000" cap="all" dirty="0" smtClean="0">
                <a:solidFill>
                  <a:schemeClr val="tx1">
                    <a:lumMod val="75000"/>
                    <a:lumOff val="25000"/>
                  </a:schemeClr>
                </a:solidFill>
              </a:rPr>
              <a:t> </a:t>
            </a:r>
            <a:r>
              <a:rPr lang="ru-RU" sz="6000" cap="all" dirty="0" err="1" smtClean="0">
                <a:solidFill>
                  <a:schemeClr val="tx1">
                    <a:lumMod val="75000"/>
                    <a:lumOff val="25000"/>
                  </a:schemeClr>
                </a:solidFill>
              </a:rPr>
              <a:t>підприємства</a:t>
            </a:r>
            <a:endParaRPr lang="ru-RU" sz="6000" dirty="0">
              <a:solidFill>
                <a:schemeClr val="tx1">
                  <a:lumMod val="75000"/>
                  <a:lumOff val="25000"/>
                </a:schemeClr>
              </a:solidFill>
            </a:endParaRPr>
          </a:p>
        </p:txBody>
      </p:sp>
    </p:spTree>
    <p:extLst>
      <p:ext uri="{BB962C8B-B14F-4D97-AF65-F5344CB8AC3E}">
        <p14:creationId xmlns:p14="http://schemas.microsoft.com/office/powerpoint/2010/main" val="3000083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101408" cy="4857720"/>
          </a:xfrm>
        </p:spPr>
        <p:txBody>
          <a:bodyPr>
            <a:normAutofit/>
          </a:bodyPr>
          <a:lstStyle/>
          <a:p>
            <a:pPr marL="45720" indent="0" algn="just">
              <a:spcAft>
                <a:spcPts val="0"/>
              </a:spcAft>
              <a:buNone/>
            </a:pPr>
            <a:r>
              <a:rPr lang="uk-UA" sz="2400" dirty="0">
                <a:solidFill>
                  <a:srgbClr val="000000"/>
                </a:solidFill>
                <a:latin typeface="Times New Roman" panose="02020603050405020304" pitchFamily="18" charset="0"/>
                <a:ea typeface="Times New Roman" panose="02020603050405020304" pitchFamily="18" charset="0"/>
              </a:rPr>
              <a:t>Дохід підприємства від операційної діяльності</a:t>
            </a:r>
            <a:r>
              <a:rPr lang="uk-UA" sz="2400" i="1" dirty="0">
                <a:solidFill>
                  <a:srgbClr val="000000"/>
                </a:solidFill>
                <a:latin typeface="Times New Roman" panose="02020603050405020304" pitchFamily="18" charset="0"/>
                <a:ea typeface="Times New Roman" panose="02020603050405020304" pitchFamily="18" charset="0"/>
              </a:rPr>
              <a:t> </a:t>
            </a:r>
            <a:r>
              <a:rPr lang="uk-UA" sz="2400" dirty="0">
                <a:solidFill>
                  <a:srgbClr val="000000"/>
                </a:solidFill>
                <a:latin typeface="Times New Roman" panose="02020603050405020304" pitchFamily="18" charset="0"/>
                <a:ea typeface="Times New Roman" panose="02020603050405020304" pitchFamily="18" charset="0"/>
              </a:rPr>
              <a:t>складається з доходу від його основної діяльності та інших операційних доходів. </a:t>
            </a:r>
            <a:endParaRPr lang="ru-RU" sz="2000" dirty="0">
              <a:latin typeface="Times New Roman" panose="02020603050405020304" pitchFamily="18" charset="0"/>
              <a:ea typeface="Times New Roman" panose="02020603050405020304" pitchFamily="18" charset="0"/>
            </a:endParaRPr>
          </a:p>
          <a:p>
            <a:pPr marL="45720" indent="0" algn="just">
              <a:spcAft>
                <a:spcPts val="0"/>
              </a:spcAft>
              <a:buNone/>
            </a:pPr>
            <a:r>
              <a:rPr lang="uk-UA" sz="2400" dirty="0">
                <a:solidFill>
                  <a:srgbClr val="000000"/>
                </a:solidFill>
                <a:latin typeface="Times New Roman" panose="02020603050405020304" pitchFamily="18" charset="0"/>
                <a:ea typeface="Times New Roman" panose="02020603050405020304" pitchFamily="18" charset="0"/>
              </a:rPr>
              <a:t>Операційна діяльність - це види діяльності, заявлені в статутних документах підприємства. Доходи від операційної діяльності забезпечують основну частку доходу підприємств і надходять від реалізації продукції (товарів, робіт, послуг), що є основною метою створення підприємства. </a:t>
            </a:r>
            <a:endParaRPr lang="ru-RU" sz="2000" dirty="0">
              <a:latin typeface="Times New Roman" panose="02020603050405020304" pitchFamily="18" charset="0"/>
              <a:ea typeface="Times New Roman" panose="02020603050405020304" pitchFamily="18" charset="0"/>
            </a:endParaRPr>
          </a:p>
          <a:p>
            <a:endParaRPr lang="ru-RU" dirty="0"/>
          </a:p>
        </p:txBody>
      </p:sp>
    </p:spTree>
    <p:extLst>
      <p:ext uri="{BB962C8B-B14F-4D97-AF65-F5344CB8AC3E}">
        <p14:creationId xmlns:p14="http://schemas.microsoft.com/office/powerpoint/2010/main" val="3854235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76672"/>
            <a:ext cx="8424936" cy="6192688"/>
          </a:xfrm>
        </p:spPr>
        <p:txBody>
          <a:bodyPr/>
          <a:lstStyle/>
          <a:p>
            <a:pPr marL="45720" indent="0">
              <a:buNone/>
            </a:pPr>
            <a:r>
              <a:rPr lang="uk-UA" dirty="0" smtClean="0"/>
              <a:t> </a:t>
            </a:r>
            <a:r>
              <a:rPr lang="uk-UA" sz="2800" dirty="0" smtClean="0"/>
              <a:t>Відомі </a:t>
            </a:r>
            <a:r>
              <a:rPr lang="uk-UA" sz="2800" dirty="0"/>
              <a:t>два </a:t>
            </a:r>
            <a:r>
              <a:rPr lang="uk-UA" sz="2800" b="1" dirty="0"/>
              <a:t>методи визначення доходу</a:t>
            </a:r>
            <a:r>
              <a:rPr lang="uk-UA" sz="2800" dirty="0"/>
              <a:t> - касовий метод та метод нарахувань.</a:t>
            </a:r>
            <a:endParaRPr lang="ru-RU" sz="2800" dirty="0"/>
          </a:p>
          <a:p>
            <a:pPr>
              <a:buFont typeface="Wingdings" pitchFamily="2" charset="2"/>
              <a:buChar char="§"/>
            </a:pPr>
            <a:endParaRPr lang="uk-UA" sz="2400" dirty="0" smtClean="0"/>
          </a:p>
          <a:p>
            <a:pPr marL="45720" indent="0">
              <a:buNone/>
            </a:pPr>
            <a:r>
              <a:rPr lang="uk-UA" sz="2400" dirty="0" smtClean="0"/>
              <a:t>При </a:t>
            </a:r>
            <a:r>
              <a:rPr lang="uk-UA" sz="2400" dirty="0"/>
              <a:t>використанні </a:t>
            </a:r>
            <a:r>
              <a:rPr lang="uk-UA" sz="2400" b="1" dirty="0"/>
              <a:t>касового методу</a:t>
            </a:r>
            <a:r>
              <a:rPr lang="uk-UA" sz="2400" i="1" dirty="0"/>
              <a:t> </a:t>
            </a:r>
            <a:r>
              <a:rPr lang="uk-UA" sz="2400" dirty="0"/>
              <a:t>доходом підприємства за певний період вважається сума грошових коштів, що надійшла від покупців протягом цього періоду в його касу або на розрахунковий рахунок за фактично відвантажену продукцію</a:t>
            </a:r>
            <a:r>
              <a:rPr lang="uk-UA" sz="2400" dirty="0" smtClean="0"/>
              <a:t>.</a:t>
            </a:r>
          </a:p>
          <a:p>
            <a:pPr>
              <a:buFont typeface="Wingdings" pitchFamily="2" charset="2"/>
              <a:buChar char="§"/>
            </a:pPr>
            <a:endParaRPr lang="ru-RU" sz="2400" dirty="0"/>
          </a:p>
          <a:p>
            <a:pPr marL="45720" indent="0">
              <a:buNone/>
            </a:pPr>
            <a:r>
              <a:rPr lang="uk-UA" sz="2400" dirty="0"/>
              <a:t>При використанні </a:t>
            </a:r>
            <a:r>
              <a:rPr lang="uk-UA" sz="2400" b="1" dirty="0"/>
              <a:t>методу нарахувань</a:t>
            </a:r>
            <a:r>
              <a:rPr lang="uk-UA" sz="2400" i="1" dirty="0"/>
              <a:t> </a:t>
            </a:r>
            <a:r>
              <a:rPr lang="uk-UA" sz="2400" dirty="0"/>
              <a:t>до доходу підприємства за певний період відноситься вартість відвантаженої в цей період продукції, незалежно від її оплати.</a:t>
            </a:r>
            <a:endParaRPr lang="ru-RU" sz="2400" dirty="0"/>
          </a:p>
          <a:p>
            <a:endParaRPr lang="ru-RU" dirty="0"/>
          </a:p>
        </p:txBody>
      </p:sp>
    </p:spTree>
    <p:extLst>
      <p:ext uri="{BB962C8B-B14F-4D97-AF65-F5344CB8AC3E}">
        <p14:creationId xmlns:p14="http://schemas.microsoft.com/office/powerpoint/2010/main" val="3039686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424936" cy="6120680"/>
          </a:xfrm>
        </p:spPr>
        <p:txBody>
          <a:bodyPr>
            <a:normAutofit/>
          </a:bodyPr>
          <a:lstStyle/>
          <a:p>
            <a:pPr>
              <a:buFont typeface="Arial" pitchFamily="34" charset="0"/>
              <a:buChar char="•"/>
            </a:pPr>
            <a:r>
              <a:rPr lang="uk-UA" sz="2400" i="1" dirty="0"/>
              <a:t>В Україні визначення доходів підприємств здійснюється за методом нарахувань</a:t>
            </a:r>
            <a:r>
              <a:rPr lang="uk-UA" sz="2400" i="1" dirty="0" smtClean="0"/>
              <a:t>.</a:t>
            </a:r>
          </a:p>
          <a:p>
            <a:pPr>
              <a:buFont typeface="Arial" pitchFamily="34" charset="0"/>
              <a:buChar char="•"/>
            </a:pPr>
            <a:endParaRPr lang="ru-RU" i="1" dirty="0"/>
          </a:p>
          <a:p>
            <a:pPr>
              <a:buFont typeface="Wingdings" pitchFamily="2" charset="2"/>
              <a:buChar char="Ø"/>
            </a:pPr>
            <a:r>
              <a:rPr lang="uk-UA" dirty="0" smtClean="0"/>
              <a:t>  </a:t>
            </a:r>
            <a:r>
              <a:rPr lang="uk-UA" sz="2400" dirty="0" smtClean="0"/>
              <a:t>Доходи від </a:t>
            </a:r>
            <a:r>
              <a:rPr lang="uk-UA" sz="2400" b="1" dirty="0" smtClean="0"/>
              <a:t>іншої операційної діяльності</a:t>
            </a:r>
            <a:r>
              <a:rPr lang="uk-UA" sz="2400" dirty="0" smtClean="0"/>
              <a:t> формуються за операціями по: </a:t>
            </a:r>
            <a:endParaRPr lang="ru-RU" sz="2400" dirty="0" smtClean="0"/>
          </a:p>
          <a:p>
            <a:pPr lvl="0">
              <a:buFont typeface="Wingdings" pitchFamily="2" charset="2"/>
              <a:buChar char="§"/>
            </a:pPr>
            <a:r>
              <a:rPr lang="uk-UA" sz="2400" dirty="0" smtClean="0"/>
              <a:t>реалізації іноземної валюти;</a:t>
            </a:r>
            <a:endParaRPr lang="ru-RU" sz="2400" dirty="0" smtClean="0"/>
          </a:p>
          <a:p>
            <a:pPr lvl="0">
              <a:buFont typeface="Wingdings" pitchFamily="2" charset="2"/>
              <a:buChar char="§"/>
            </a:pPr>
            <a:r>
              <a:rPr lang="uk-UA" sz="2400" dirty="0" smtClean="0"/>
              <a:t>реалізації оборотних засобів;</a:t>
            </a:r>
            <a:endParaRPr lang="ru-RU" sz="2400" dirty="0" smtClean="0"/>
          </a:p>
          <a:p>
            <a:pPr lvl="0">
              <a:buFont typeface="Wingdings" pitchFamily="2" charset="2"/>
              <a:buChar char="§"/>
            </a:pPr>
            <a:r>
              <a:rPr lang="uk-UA" sz="2400" dirty="0" smtClean="0"/>
              <a:t>здачі майна в операційну оренду;</a:t>
            </a:r>
            <a:endParaRPr lang="ru-RU" sz="2400" dirty="0" smtClean="0"/>
          </a:p>
          <a:p>
            <a:pPr lvl="0">
              <a:buFont typeface="Wingdings" pitchFamily="2" charset="2"/>
              <a:buChar char="§"/>
            </a:pPr>
            <a:r>
              <a:rPr lang="uk-UA" sz="2400" dirty="0" smtClean="0"/>
              <a:t>отриманню штрафів, пені, неустойок і інших доходів;</a:t>
            </a:r>
            <a:endParaRPr lang="ru-RU" sz="2400" dirty="0" smtClean="0"/>
          </a:p>
          <a:p>
            <a:pPr lvl="0">
              <a:buFont typeface="Wingdings" pitchFamily="2" charset="2"/>
              <a:buChar char="§"/>
            </a:pPr>
            <a:r>
              <a:rPr lang="uk-UA" sz="2400" dirty="0" smtClean="0"/>
              <a:t>списанню кредиторської заборгованості, по закінченні терміну позову;</a:t>
            </a:r>
            <a:endParaRPr lang="ru-RU" sz="2400" dirty="0" smtClean="0"/>
          </a:p>
          <a:p>
            <a:pPr lvl="0">
              <a:buFont typeface="Wingdings" pitchFamily="2" charset="2"/>
              <a:buChar char="§"/>
            </a:pPr>
            <a:r>
              <a:rPr lang="uk-UA" sz="2400" dirty="0" smtClean="0"/>
              <a:t>отриманню грантів, асигнувань і субсидій.</a:t>
            </a:r>
            <a:endParaRPr lang="ru-RU" sz="2400" dirty="0" smtClean="0"/>
          </a:p>
          <a:p>
            <a:endParaRPr lang="ru-RU" dirty="0"/>
          </a:p>
        </p:txBody>
      </p:sp>
    </p:spTree>
    <p:extLst>
      <p:ext uri="{BB962C8B-B14F-4D97-AF65-F5344CB8AC3E}">
        <p14:creationId xmlns:p14="http://schemas.microsoft.com/office/powerpoint/2010/main" val="30223142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260648"/>
            <a:ext cx="8640960" cy="6336704"/>
          </a:xfrm>
        </p:spPr>
        <p:txBody>
          <a:bodyPr/>
          <a:lstStyle/>
          <a:p>
            <a:pPr>
              <a:buFont typeface="Wingdings" pitchFamily="2" charset="2"/>
              <a:buChar char="Ø"/>
            </a:pPr>
            <a:endParaRPr lang="uk-UA" b="1" dirty="0" smtClean="0"/>
          </a:p>
          <a:p>
            <a:pPr>
              <a:buFont typeface="Wingdings" pitchFamily="2" charset="2"/>
              <a:buChar char="Ø"/>
            </a:pPr>
            <a:r>
              <a:rPr lang="uk-UA" sz="2800" b="1" dirty="0" smtClean="0"/>
              <a:t>  Інвестиційна </a:t>
            </a:r>
            <a:r>
              <a:rPr lang="uk-UA" sz="2800" b="1" dirty="0"/>
              <a:t>діяльність</a:t>
            </a:r>
            <a:r>
              <a:rPr lang="uk-UA" sz="2800" dirty="0"/>
              <a:t> - це діяльність з придбання та реалізації тих необоротних активів, а також тих фінансових інвестицій, які не є складовою частиною короткострокових високоліквідних фінансових інвестиції, які вільно конвертуються у певні суми грошових коштів і які характеризуються незначним ризиком зміни їх вартості. Підприємство, здійснюючи інвестиційну діяльність, вкладає кошти в капітальне будівництво, купує та продає об’єкти нерухомості та обладнання, цінні папери інших підприємств з метою отримання доходу.</a:t>
            </a:r>
            <a:endParaRPr lang="ru-RU" sz="2800" dirty="0"/>
          </a:p>
        </p:txBody>
      </p:sp>
    </p:spTree>
    <p:extLst>
      <p:ext uri="{BB962C8B-B14F-4D97-AF65-F5344CB8AC3E}">
        <p14:creationId xmlns:p14="http://schemas.microsoft.com/office/powerpoint/2010/main" val="1918119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332656"/>
            <a:ext cx="8424936" cy="6264696"/>
          </a:xfrm>
        </p:spPr>
        <p:txBody>
          <a:bodyPr>
            <a:normAutofit/>
          </a:bodyPr>
          <a:lstStyle/>
          <a:p>
            <a:pPr>
              <a:buFont typeface="Wingdings" pitchFamily="2" charset="2"/>
              <a:buChar char="Ø"/>
            </a:pPr>
            <a:endParaRPr lang="uk-UA" sz="2600" b="1" dirty="0" smtClean="0"/>
          </a:p>
          <a:p>
            <a:pPr>
              <a:buFont typeface="Wingdings" pitchFamily="2" charset="2"/>
              <a:buChar char="Ø"/>
            </a:pPr>
            <a:r>
              <a:rPr lang="uk-UA" sz="2600" b="1" dirty="0" smtClean="0"/>
              <a:t>  Дохід </a:t>
            </a:r>
            <a:r>
              <a:rPr lang="uk-UA" sz="2600" b="1" dirty="0"/>
              <a:t>від інвестиційної діяльності формується в результаті</a:t>
            </a:r>
            <a:r>
              <a:rPr lang="uk-UA" sz="2600" b="1" dirty="0" smtClean="0"/>
              <a:t>:</a:t>
            </a:r>
          </a:p>
          <a:p>
            <a:pPr>
              <a:buFont typeface="Wingdings" pitchFamily="2" charset="2"/>
              <a:buChar char="Ø"/>
            </a:pPr>
            <a:endParaRPr lang="ru-RU" sz="2600" b="1" dirty="0"/>
          </a:p>
          <a:p>
            <a:pPr>
              <a:buFont typeface="Arial" pitchFamily="34" charset="0"/>
              <a:buChar char="•"/>
            </a:pPr>
            <a:r>
              <a:rPr lang="uk-UA" sz="2400" dirty="0"/>
              <a:t>1) реалізації фінансових інвестицій </a:t>
            </a:r>
            <a:endParaRPr lang="uk-UA" sz="2400" dirty="0" smtClean="0"/>
          </a:p>
          <a:p>
            <a:pPr>
              <a:buFont typeface="Arial" pitchFamily="34" charset="0"/>
              <a:buChar char="•"/>
            </a:pPr>
            <a:r>
              <a:rPr lang="uk-UA" sz="2400" dirty="0" smtClean="0"/>
              <a:t>2</a:t>
            </a:r>
            <a:r>
              <a:rPr lang="uk-UA" sz="2400" dirty="0"/>
              <a:t>) реалізації необоротних активів </a:t>
            </a:r>
            <a:endParaRPr lang="uk-UA" sz="2400" dirty="0" smtClean="0"/>
          </a:p>
          <a:p>
            <a:pPr>
              <a:buFont typeface="Arial" pitchFamily="34" charset="0"/>
              <a:buChar char="•"/>
            </a:pPr>
            <a:r>
              <a:rPr lang="uk-UA" sz="2400" dirty="0" smtClean="0"/>
              <a:t>3</a:t>
            </a:r>
            <a:r>
              <a:rPr lang="uk-UA" sz="2400" dirty="0"/>
              <a:t>) реалізації майнових комплексів </a:t>
            </a:r>
            <a:endParaRPr lang="uk-UA" sz="2400" dirty="0" smtClean="0"/>
          </a:p>
          <a:p>
            <a:pPr>
              <a:buFont typeface="Arial" pitchFamily="34" charset="0"/>
              <a:buChar char="•"/>
            </a:pPr>
            <a:r>
              <a:rPr lang="uk-UA" sz="2400" dirty="0" smtClean="0"/>
              <a:t>4</a:t>
            </a:r>
            <a:r>
              <a:rPr lang="uk-UA" sz="2400" dirty="0"/>
              <a:t>) отримання відсотків </a:t>
            </a:r>
          </a:p>
          <a:p>
            <a:pPr>
              <a:buFont typeface="Arial" pitchFamily="34" charset="0"/>
              <a:buChar char="•"/>
            </a:pPr>
            <a:r>
              <a:rPr lang="uk-UA" sz="2400" dirty="0" smtClean="0"/>
              <a:t>5</a:t>
            </a:r>
            <a:r>
              <a:rPr lang="uk-UA" sz="2400" dirty="0"/>
              <a:t>) отримання дивідендів </a:t>
            </a:r>
          </a:p>
          <a:p>
            <a:pPr>
              <a:buFont typeface="Arial" pitchFamily="34" charset="0"/>
              <a:buChar char="•"/>
            </a:pPr>
            <a:r>
              <a:rPr lang="uk-UA" sz="2400" dirty="0" smtClean="0"/>
              <a:t>6</a:t>
            </a:r>
            <a:r>
              <a:rPr lang="uk-UA" sz="2400" dirty="0"/>
              <a:t>) інших </a:t>
            </a:r>
            <a:r>
              <a:rPr lang="uk-UA" sz="2400" dirty="0" smtClean="0"/>
              <a:t>надходжень</a:t>
            </a:r>
            <a:endParaRPr lang="ru-RU" sz="2400" dirty="0"/>
          </a:p>
        </p:txBody>
      </p:sp>
    </p:spTree>
    <p:extLst>
      <p:ext uri="{BB962C8B-B14F-4D97-AF65-F5344CB8AC3E}">
        <p14:creationId xmlns:p14="http://schemas.microsoft.com/office/powerpoint/2010/main" val="3855970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60648"/>
            <a:ext cx="8424936" cy="6192688"/>
          </a:xfrm>
        </p:spPr>
        <p:txBody>
          <a:bodyPr/>
          <a:lstStyle/>
          <a:p>
            <a:pPr marL="45720" indent="0">
              <a:buNone/>
            </a:pPr>
            <a:endParaRPr lang="uk-UA" sz="2400" b="1" dirty="0" smtClean="0"/>
          </a:p>
          <a:p>
            <a:pPr>
              <a:buFont typeface="Wingdings" pitchFamily="2" charset="2"/>
              <a:buChar char="Ø"/>
            </a:pPr>
            <a:r>
              <a:rPr lang="uk-UA" sz="2400" b="1" dirty="0" smtClean="0"/>
              <a:t> </a:t>
            </a:r>
            <a:r>
              <a:rPr lang="uk-UA" sz="2800" b="1" dirty="0" smtClean="0"/>
              <a:t>При </a:t>
            </a:r>
            <a:r>
              <a:rPr lang="uk-UA" sz="2800" b="1" dirty="0"/>
              <a:t>здійсненні інвестиційної діяльності підприємство несе витрати по аналогічних напрямках, які формували його доходи, а саме</a:t>
            </a:r>
            <a:r>
              <a:rPr lang="uk-UA" sz="2800" b="1" dirty="0" smtClean="0"/>
              <a:t>:</a:t>
            </a:r>
          </a:p>
          <a:p>
            <a:pPr>
              <a:buFont typeface="Wingdings" pitchFamily="2" charset="2"/>
              <a:buChar char="Ø"/>
            </a:pPr>
            <a:endParaRPr lang="ru-RU" sz="2400" b="1" dirty="0"/>
          </a:p>
          <a:p>
            <a:pPr>
              <a:buFont typeface="Arial" pitchFamily="34" charset="0"/>
              <a:buChar char="•"/>
            </a:pPr>
            <a:r>
              <a:rPr lang="uk-UA" sz="2800" i="1" dirty="0"/>
              <a:t>1) на придбання фінансових інвестицій;</a:t>
            </a:r>
            <a:endParaRPr lang="ru-RU" sz="2400" i="1" dirty="0"/>
          </a:p>
          <a:p>
            <a:pPr>
              <a:buFont typeface="Arial" pitchFamily="34" charset="0"/>
              <a:buChar char="•"/>
            </a:pPr>
            <a:r>
              <a:rPr lang="uk-UA" sz="2800" i="1" dirty="0"/>
              <a:t>2) на придбання необоротних активів;</a:t>
            </a:r>
            <a:endParaRPr lang="ru-RU" sz="2400" i="1" dirty="0"/>
          </a:p>
          <a:p>
            <a:pPr>
              <a:buFont typeface="Arial" pitchFamily="34" charset="0"/>
              <a:buChar char="•"/>
            </a:pPr>
            <a:r>
              <a:rPr lang="uk-UA" sz="2800" i="1" dirty="0"/>
              <a:t>3) на придбання майнових комплексів;</a:t>
            </a:r>
            <a:endParaRPr lang="ru-RU" sz="2400" i="1" dirty="0"/>
          </a:p>
          <a:p>
            <a:pPr>
              <a:buFont typeface="Arial" pitchFamily="34" charset="0"/>
              <a:buChar char="•"/>
            </a:pPr>
            <a:r>
              <a:rPr lang="uk-UA" sz="2800" i="1" dirty="0"/>
              <a:t>4) сплату відсотків;</a:t>
            </a:r>
            <a:endParaRPr lang="ru-RU" sz="2400" i="1" dirty="0"/>
          </a:p>
          <a:p>
            <a:pPr>
              <a:buFont typeface="Arial" pitchFamily="34" charset="0"/>
              <a:buChar char="•"/>
            </a:pPr>
            <a:r>
              <a:rPr lang="uk-UA" sz="2800" i="1" dirty="0"/>
              <a:t>5) сплату дивідендів;</a:t>
            </a:r>
            <a:endParaRPr lang="ru-RU" sz="2400" i="1" dirty="0"/>
          </a:p>
          <a:p>
            <a:pPr marL="45720" indent="0">
              <a:buNone/>
            </a:pPr>
            <a:endParaRPr lang="ru-RU" dirty="0"/>
          </a:p>
        </p:txBody>
      </p:sp>
    </p:spTree>
    <p:extLst>
      <p:ext uri="{BB962C8B-B14F-4D97-AF65-F5344CB8AC3E}">
        <p14:creationId xmlns:p14="http://schemas.microsoft.com/office/powerpoint/2010/main" val="18308196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640960" cy="6264696"/>
          </a:xfrm>
        </p:spPr>
        <p:txBody>
          <a:bodyPr/>
          <a:lstStyle/>
          <a:p>
            <a:pPr>
              <a:buFont typeface="Wingdings" pitchFamily="2" charset="2"/>
              <a:buChar char="Ø"/>
            </a:pPr>
            <a:r>
              <a:rPr lang="uk-UA" sz="2400" b="1" dirty="0" smtClean="0"/>
              <a:t>  Фінансова </a:t>
            </a:r>
            <a:r>
              <a:rPr lang="uk-UA" sz="2400" b="1" dirty="0"/>
              <a:t>діяльність</a:t>
            </a:r>
            <a:r>
              <a:rPr lang="uk-UA" sz="2400" dirty="0"/>
              <a:t> - діяльність, яка призводить до змін розміру і складу власного та позикового капіталу підприємства. Фінансова діяльність направлена на залучення коштів шляхом випуску акцій та облігацій, збільшення статутного капіталу, отримання кредитів та позик для забезпечення всіх видів діяльності підприємства. </a:t>
            </a:r>
            <a:endParaRPr lang="ru-RU" sz="2400" dirty="0"/>
          </a:p>
          <a:p>
            <a:endParaRPr lang="ru-RU" dirty="0"/>
          </a:p>
        </p:txBody>
      </p:sp>
      <p:pic>
        <p:nvPicPr>
          <p:cNvPr id="6146" name="Picture 2" descr="ÐÐ°ÑÑÐ¸Ð½ÐºÐ¸ Ð¿Ð¾ Ð·Ð°Ð¿ÑÐ¾ÑÑ Ð¤ÑÐ½Ð°Ð½ÑÐ¾Ð²Ð° Ð´ÑÑÐ»ÑÐ½ÑÑÑ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068960"/>
            <a:ext cx="4762500" cy="35718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5214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60648"/>
            <a:ext cx="8424936" cy="6192688"/>
          </a:xfrm>
        </p:spPr>
        <p:txBody>
          <a:bodyPr/>
          <a:lstStyle/>
          <a:p>
            <a:pPr>
              <a:buFont typeface="Wingdings" pitchFamily="2" charset="2"/>
              <a:buChar char="Ø"/>
            </a:pPr>
            <a:r>
              <a:rPr lang="uk-UA" b="1" dirty="0" smtClean="0"/>
              <a:t>  </a:t>
            </a:r>
            <a:r>
              <a:rPr lang="uk-UA" sz="2400" b="1" dirty="0" smtClean="0"/>
              <a:t>Доходи </a:t>
            </a:r>
            <a:r>
              <a:rPr lang="uk-UA" sz="2400" b="1" dirty="0"/>
              <a:t>від фінансової діяльності</a:t>
            </a:r>
            <a:r>
              <a:rPr lang="uk-UA" sz="2400" dirty="0"/>
              <a:t> формуються в результаті:</a:t>
            </a:r>
            <a:endParaRPr lang="ru-RU" sz="2400" dirty="0"/>
          </a:p>
          <a:p>
            <a:pPr>
              <a:buFont typeface="Arial" pitchFamily="34" charset="0"/>
              <a:buChar char="•"/>
            </a:pPr>
            <a:r>
              <a:rPr lang="uk-UA" sz="2400" i="1" dirty="0"/>
              <a:t>1) надходжень власного капіталу - надходження грошових коштів від розміщення акцій та інших операцій;</a:t>
            </a:r>
            <a:endParaRPr lang="ru-RU" sz="2400" i="1" dirty="0"/>
          </a:p>
          <a:p>
            <a:pPr>
              <a:buFont typeface="Arial" pitchFamily="34" charset="0"/>
              <a:buChar char="•"/>
            </a:pPr>
            <a:r>
              <a:rPr lang="uk-UA" sz="2400" i="1" dirty="0"/>
              <a:t>2) отримання позик - надходження грошових коштів через утворення боргових зобов'язань;</a:t>
            </a:r>
            <a:endParaRPr lang="ru-RU" sz="2400" i="1" dirty="0"/>
          </a:p>
          <a:p>
            <a:pPr>
              <a:buFont typeface="Arial" pitchFamily="34" charset="0"/>
              <a:buChar char="•"/>
            </a:pPr>
            <a:r>
              <a:rPr lang="uk-UA" sz="2400" i="1" dirty="0"/>
              <a:t>3) інших надходжень - інші надходження грошових коштів, пов'язані з фінансовою діяльністю.</a:t>
            </a:r>
            <a:endParaRPr lang="ru-RU" sz="2400" i="1" dirty="0"/>
          </a:p>
          <a:p>
            <a:pPr>
              <a:buFont typeface="Wingdings" pitchFamily="2" charset="2"/>
              <a:buChar char="Ø"/>
            </a:pPr>
            <a:r>
              <a:rPr lang="uk-UA" b="1" dirty="0" smtClean="0"/>
              <a:t>  </a:t>
            </a:r>
            <a:r>
              <a:rPr lang="uk-UA" sz="2400" b="1" dirty="0" smtClean="0"/>
              <a:t>Надзвичайна </a:t>
            </a:r>
            <a:r>
              <a:rPr lang="uk-UA" sz="2400" b="1" dirty="0"/>
              <a:t>діяльність</a:t>
            </a:r>
            <a:r>
              <a:rPr lang="uk-UA" sz="2400" dirty="0"/>
              <a:t> – </a:t>
            </a:r>
            <a:r>
              <a:rPr lang="uk-UA" sz="2400" dirty="0" err="1"/>
              <a:t>діяльність</a:t>
            </a:r>
            <a:r>
              <a:rPr lang="uk-UA" sz="2400" dirty="0"/>
              <a:t>, при якій відбуваються події або операції, викликані надзви­чайними подіями, і які відрізняються від звичайної діяльності підприємства. Такими подіями є стихійні лиха, пожежі, аварії.</a:t>
            </a:r>
            <a:endParaRPr lang="ru-RU" sz="2400" dirty="0"/>
          </a:p>
          <a:p>
            <a:endParaRPr lang="ru-RU" dirty="0"/>
          </a:p>
        </p:txBody>
      </p:sp>
    </p:spTree>
    <p:extLst>
      <p:ext uri="{BB962C8B-B14F-4D97-AF65-F5344CB8AC3E}">
        <p14:creationId xmlns:p14="http://schemas.microsoft.com/office/powerpoint/2010/main" val="41255831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sz="quarter" idx="13"/>
            <p:extLst>
              <p:ext uri="{D42A27DB-BD31-4B8C-83A1-F6EECF244321}">
                <p14:modId xmlns:p14="http://schemas.microsoft.com/office/powerpoint/2010/main" val="2363260855"/>
              </p:ext>
            </p:extLst>
          </p:nvPr>
        </p:nvGraphicFramePr>
        <p:xfrm>
          <a:off x="611561" y="404664"/>
          <a:ext cx="8280920" cy="6048672"/>
        </p:xfrm>
        <a:graphic>
          <a:graphicData uri="http://schemas.openxmlformats.org/drawingml/2006/table">
            <a:tbl>
              <a:tblPr>
                <a:tableStyleId>{BC89EF96-8CEA-46FF-86C4-4CE0E7609802}</a:tableStyleId>
              </a:tblPr>
              <a:tblGrid>
                <a:gridCol w="504055">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6192689">
                  <a:extLst>
                    <a:ext uri="{9D8B030D-6E8A-4147-A177-3AD203B41FA5}">
                      <a16:colId xmlns:a16="http://schemas.microsoft.com/office/drawing/2014/main" val="20002"/>
                    </a:ext>
                  </a:extLst>
                </a:gridCol>
              </a:tblGrid>
              <a:tr h="954008">
                <a:tc>
                  <a:txBody>
                    <a:bodyPr/>
                    <a:lstStyle/>
                    <a:p>
                      <a:pPr algn="ctr">
                        <a:spcAft>
                          <a:spcPts val="0"/>
                        </a:spcAft>
                      </a:pPr>
                      <a:r>
                        <a:rPr lang="uk-UA" sz="1600" dirty="0">
                          <a:effectLst/>
                        </a:rPr>
                        <a:t>№ </a:t>
                      </a:r>
                      <a:r>
                        <a:rPr lang="ru-RU" sz="1600" dirty="0">
                          <a:effectLst/>
                        </a:rPr>
                        <a:t>п</a:t>
                      </a:r>
                      <a:r>
                        <a:rPr lang="uk-UA" sz="1600" dirty="0">
                          <a:effectLst/>
                        </a:rPr>
                        <a:t>/п</a:t>
                      </a:r>
                      <a:r>
                        <a:rPr lang="ru-RU" sz="1600" dirty="0">
                          <a:effectLst/>
                        </a:rPr>
                        <a:t>.</a:t>
                      </a:r>
                      <a:endParaRPr lang="ru-RU" sz="1400" b="1" dirty="0">
                        <a:effectLst/>
                        <a:latin typeface="Times New Roman"/>
                        <a:ea typeface="Times New Roman"/>
                      </a:endParaRPr>
                    </a:p>
                  </a:txBody>
                  <a:tcPr marL="25400" marR="25400" marT="0" marB="0" anchor="ctr"/>
                </a:tc>
                <a:tc>
                  <a:txBody>
                    <a:bodyPr/>
                    <a:lstStyle/>
                    <a:p>
                      <a:pPr algn="ctr">
                        <a:spcAft>
                          <a:spcPts val="0"/>
                        </a:spcAft>
                      </a:pPr>
                      <a:r>
                        <a:rPr lang="uk-UA" sz="1600">
                          <a:effectLst/>
                        </a:rPr>
                        <a:t>Група доходів</a:t>
                      </a:r>
                      <a:endParaRPr lang="ru-RU" sz="1400" b="1">
                        <a:effectLst/>
                        <a:latin typeface="Times New Roman"/>
                        <a:ea typeface="Times New Roman"/>
                      </a:endParaRPr>
                    </a:p>
                  </a:txBody>
                  <a:tcPr marL="25400" marR="25400" marT="0" marB="0" anchor="ctr"/>
                </a:tc>
                <a:tc>
                  <a:txBody>
                    <a:bodyPr/>
                    <a:lstStyle/>
                    <a:p>
                      <a:pPr algn="ctr">
                        <a:spcAft>
                          <a:spcPts val="0"/>
                        </a:spcAft>
                      </a:pPr>
                      <a:r>
                        <a:rPr lang="uk-UA" sz="1600" dirty="0">
                          <a:effectLst/>
                        </a:rPr>
                        <a:t>Склад доходів</a:t>
                      </a:r>
                      <a:endParaRPr lang="ru-RU" sz="1400" b="1" dirty="0">
                        <a:effectLst/>
                        <a:latin typeface="Times New Roman"/>
                        <a:ea typeface="Times New Roman"/>
                      </a:endParaRPr>
                    </a:p>
                  </a:txBody>
                  <a:tcPr marL="25400" marR="25400" marT="0" marB="0" anchor="ctr"/>
                </a:tc>
                <a:extLst>
                  <a:ext uri="{0D108BD9-81ED-4DB2-BD59-A6C34878D82A}">
                    <a16:rowId xmlns:a16="http://schemas.microsoft.com/office/drawing/2014/main" val="10000"/>
                  </a:ext>
                </a:extLst>
              </a:tr>
              <a:tr h="960632">
                <a:tc>
                  <a:txBody>
                    <a:bodyPr/>
                    <a:lstStyle/>
                    <a:p>
                      <a:pPr algn="ctr">
                        <a:spcAft>
                          <a:spcPts val="0"/>
                        </a:spcAft>
                      </a:pPr>
                      <a:r>
                        <a:rPr lang="uk-UA" sz="1600">
                          <a:effectLst/>
                        </a:rPr>
                        <a:t>1</a:t>
                      </a:r>
                      <a:endParaRPr lang="ru-RU" sz="1400">
                        <a:effectLst/>
                        <a:latin typeface="Times New Roman"/>
                        <a:ea typeface="Times New Roman"/>
                      </a:endParaRPr>
                    </a:p>
                  </a:txBody>
                  <a:tcPr marL="25400" marR="25400" marT="0" marB="0" anchor="ctr"/>
                </a:tc>
                <a:tc>
                  <a:txBody>
                    <a:bodyPr/>
                    <a:lstStyle/>
                    <a:p>
                      <a:pPr algn="ctr">
                        <a:spcAft>
                          <a:spcPts val="0"/>
                        </a:spcAft>
                      </a:pPr>
                      <a:r>
                        <a:rPr lang="uk-UA" sz="1600">
                          <a:effectLst/>
                        </a:rPr>
                        <a:t>Дохід (виручка) від реалізації продукції</a:t>
                      </a:r>
                      <a:endParaRPr lang="ru-RU" sz="1400">
                        <a:effectLst/>
                        <a:latin typeface="Times New Roman"/>
                        <a:ea typeface="Times New Roman"/>
                      </a:endParaRPr>
                    </a:p>
                  </a:txBody>
                  <a:tcPr marL="25400" marR="25400" marT="0" marB="0" anchor="ctr"/>
                </a:tc>
                <a:tc>
                  <a:txBody>
                    <a:bodyPr/>
                    <a:lstStyle/>
                    <a:p>
                      <a:pPr algn="just">
                        <a:spcAft>
                          <a:spcPts val="0"/>
                        </a:spcAft>
                      </a:pPr>
                      <a:r>
                        <a:rPr lang="uk-UA" sz="1600">
                          <a:effectLst/>
                        </a:rPr>
                        <a:t>Сума оплати покупцями продукції (това­рів, робіт, послуг) за умови передачі їм ри­зиків і вигод, що пов'язані з правом влас­ності на об'єкт купівлі-продажу</a:t>
                      </a:r>
                      <a:endParaRPr lang="ru-RU" sz="1400">
                        <a:effectLst/>
                        <a:latin typeface="Times New Roman"/>
                        <a:ea typeface="Times New Roman"/>
                      </a:endParaRPr>
                    </a:p>
                  </a:txBody>
                  <a:tcPr marL="25400" marR="25400" marT="0" marB="0" anchor="ctr"/>
                </a:tc>
                <a:extLst>
                  <a:ext uri="{0D108BD9-81ED-4DB2-BD59-A6C34878D82A}">
                    <a16:rowId xmlns:a16="http://schemas.microsoft.com/office/drawing/2014/main" val="10001"/>
                  </a:ext>
                </a:extLst>
              </a:tr>
              <a:tr h="1272010">
                <a:tc>
                  <a:txBody>
                    <a:bodyPr/>
                    <a:lstStyle/>
                    <a:p>
                      <a:pPr algn="ctr">
                        <a:spcAft>
                          <a:spcPts val="0"/>
                        </a:spcAft>
                      </a:pPr>
                      <a:r>
                        <a:rPr lang="uk-UA" sz="1600">
                          <a:effectLst/>
                        </a:rPr>
                        <a:t>2</a:t>
                      </a:r>
                      <a:endParaRPr lang="ru-RU" sz="1400">
                        <a:effectLst/>
                        <a:latin typeface="Times New Roman"/>
                        <a:ea typeface="Times New Roman"/>
                      </a:endParaRPr>
                    </a:p>
                  </a:txBody>
                  <a:tcPr marL="25400" marR="25400" marT="0" marB="0" anchor="ctr"/>
                </a:tc>
                <a:tc>
                  <a:txBody>
                    <a:bodyPr/>
                    <a:lstStyle/>
                    <a:p>
                      <a:pPr algn="ctr">
                        <a:spcAft>
                          <a:spcPts val="0"/>
                        </a:spcAft>
                      </a:pPr>
                      <a:r>
                        <a:rPr lang="uk-UA" sz="1600">
                          <a:effectLst/>
                        </a:rPr>
                        <a:t>Чистий дохід (виручка) від реалізації продукції </a:t>
                      </a:r>
                      <a:endParaRPr lang="ru-RU" sz="1400">
                        <a:effectLst/>
                        <a:latin typeface="Times New Roman"/>
                        <a:ea typeface="Times New Roman"/>
                      </a:endParaRPr>
                    </a:p>
                  </a:txBody>
                  <a:tcPr marL="25400" marR="25400" marT="0" marB="0" anchor="ctr"/>
                </a:tc>
                <a:tc>
                  <a:txBody>
                    <a:bodyPr/>
                    <a:lstStyle/>
                    <a:p>
                      <a:pPr algn="just">
                        <a:spcAft>
                          <a:spcPts val="0"/>
                        </a:spcAft>
                      </a:pPr>
                      <a:r>
                        <a:rPr lang="uk-UA" sz="1600" dirty="0">
                          <a:effectLst/>
                        </a:rPr>
                        <a:t>Різниця між доходом (виручкою) від реалі­зації продукції (товарів, робіт, послуг) та відповідними податками, зборами тощо (податок на додану вартість, акцизний збір тощо)</a:t>
                      </a:r>
                      <a:endParaRPr lang="ru-RU" sz="1400" b="1" dirty="0">
                        <a:effectLst/>
                        <a:latin typeface="Times New Roman"/>
                        <a:ea typeface="Times New Roman"/>
                      </a:endParaRPr>
                    </a:p>
                  </a:txBody>
                  <a:tcPr marL="25400" marR="25400" marT="0" marB="0" anchor="ctr"/>
                </a:tc>
                <a:extLst>
                  <a:ext uri="{0D108BD9-81ED-4DB2-BD59-A6C34878D82A}">
                    <a16:rowId xmlns:a16="http://schemas.microsoft.com/office/drawing/2014/main" val="10002"/>
                  </a:ext>
                </a:extLst>
              </a:tr>
              <a:tr h="2862022">
                <a:tc>
                  <a:txBody>
                    <a:bodyPr/>
                    <a:lstStyle/>
                    <a:p>
                      <a:pPr algn="ctr">
                        <a:spcAft>
                          <a:spcPts val="0"/>
                        </a:spcAft>
                      </a:pPr>
                      <a:r>
                        <a:rPr lang="uk-UA" sz="1600">
                          <a:effectLst/>
                        </a:rPr>
                        <a:t>3</a:t>
                      </a:r>
                      <a:endParaRPr lang="ru-RU" sz="1400">
                        <a:effectLst/>
                        <a:latin typeface="Times New Roman"/>
                        <a:ea typeface="Times New Roman"/>
                      </a:endParaRPr>
                    </a:p>
                  </a:txBody>
                  <a:tcPr marL="25400" marR="25400" marT="0" marB="0" anchor="ctr"/>
                </a:tc>
                <a:tc>
                  <a:txBody>
                    <a:bodyPr/>
                    <a:lstStyle/>
                    <a:p>
                      <a:pPr algn="ctr">
                        <a:spcAft>
                          <a:spcPts val="0"/>
                        </a:spcAft>
                      </a:pPr>
                      <a:r>
                        <a:rPr lang="uk-UA" sz="1600">
                          <a:effectLst/>
                        </a:rPr>
                        <a:t>Інші операційні доходи</a:t>
                      </a:r>
                      <a:endParaRPr lang="ru-RU" sz="1400">
                        <a:effectLst/>
                        <a:latin typeface="Times New Roman"/>
                        <a:ea typeface="Times New Roman"/>
                      </a:endParaRPr>
                    </a:p>
                  </a:txBody>
                  <a:tcPr marL="25400" marR="25400" marT="0" marB="0" anchor="ctr"/>
                </a:tc>
                <a:tc>
                  <a:txBody>
                    <a:bodyPr/>
                    <a:lstStyle/>
                    <a:p>
                      <a:pPr algn="just">
                        <a:spcAft>
                          <a:spcPts val="0"/>
                        </a:spcAft>
                      </a:pPr>
                      <a:r>
                        <a:rPr lang="uk-UA" sz="1600" dirty="0">
                          <a:effectLst/>
                        </a:rPr>
                        <a:t>Дохід від операційної оренди активів, до­хід від операційних курсових різниць, відшкодування раніше списаних активів, дооцінка вартості запасів матеріальних цінностей, дохід від реалізації оборотних активів (крім фінансових інвестицій), дохід від списання кредиторської заборгованості, отримані штрафи, пеня, неустойки, дохід від безоплатно отриманих оборотних акти­вів, дохід від реалізації тари тощо</a:t>
                      </a:r>
                      <a:endParaRPr lang="ru-RU" sz="1400" dirty="0">
                        <a:effectLst/>
                        <a:latin typeface="Times New Roman"/>
                        <a:ea typeface="Times New Roman"/>
                      </a:endParaRPr>
                    </a:p>
                  </a:txBody>
                  <a:tcPr marL="25400" marR="2540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692786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3"/>
            <p:extLst>
              <p:ext uri="{D42A27DB-BD31-4B8C-83A1-F6EECF244321}">
                <p14:modId xmlns:p14="http://schemas.microsoft.com/office/powerpoint/2010/main" val="2036121354"/>
              </p:ext>
            </p:extLst>
          </p:nvPr>
        </p:nvGraphicFramePr>
        <p:xfrm>
          <a:off x="467544" y="548680"/>
          <a:ext cx="8424935" cy="5976663"/>
        </p:xfrm>
        <a:graphic>
          <a:graphicData uri="http://schemas.openxmlformats.org/drawingml/2006/table">
            <a:tbl>
              <a:tblPr>
                <a:tableStyleId>{BC89EF96-8CEA-46FF-86C4-4CE0E7609802}</a:tableStyleId>
              </a:tblPr>
              <a:tblGrid>
                <a:gridCol w="447562">
                  <a:extLst>
                    <a:ext uri="{9D8B030D-6E8A-4147-A177-3AD203B41FA5}">
                      <a16:colId xmlns:a16="http://schemas.microsoft.com/office/drawing/2014/main" val="20000"/>
                    </a:ext>
                  </a:extLst>
                </a:gridCol>
                <a:gridCol w="1787761">
                  <a:extLst>
                    <a:ext uri="{9D8B030D-6E8A-4147-A177-3AD203B41FA5}">
                      <a16:colId xmlns:a16="http://schemas.microsoft.com/office/drawing/2014/main" val="20001"/>
                    </a:ext>
                  </a:extLst>
                </a:gridCol>
                <a:gridCol w="6189612">
                  <a:extLst>
                    <a:ext uri="{9D8B030D-6E8A-4147-A177-3AD203B41FA5}">
                      <a16:colId xmlns:a16="http://schemas.microsoft.com/office/drawing/2014/main" val="20002"/>
                    </a:ext>
                  </a:extLst>
                </a:gridCol>
              </a:tblGrid>
              <a:tr h="1039919">
                <a:tc>
                  <a:txBody>
                    <a:bodyPr/>
                    <a:lstStyle/>
                    <a:p>
                      <a:pPr algn="ctr">
                        <a:spcAft>
                          <a:spcPts val="0"/>
                        </a:spcAft>
                      </a:pPr>
                      <a:r>
                        <a:rPr lang="uk-UA" sz="1800" dirty="0">
                          <a:effectLst/>
                        </a:rPr>
                        <a:t>4</a:t>
                      </a:r>
                      <a:endParaRPr lang="ru-RU" sz="1600" dirty="0">
                        <a:effectLst/>
                        <a:latin typeface="Times New Roman"/>
                        <a:ea typeface="Times New Roman"/>
                      </a:endParaRPr>
                    </a:p>
                  </a:txBody>
                  <a:tcPr marL="25400" marR="25400" marT="0" marB="0" anchor="ctr"/>
                </a:tc>
                <a:tc>
                  <a:txBody>
                    <a:bodyPr/>
                    <a:lstStyle/>
                    <a:p>
                      <a:pPr algn="ctr">
                        <a:spcAft>
                          <a:spcPts val="0"/>
                        </a:spcAft>
                      </a:pPr>
                      <a:r>
                        <a:rPr lang="uk-UA" sz="1800" dirty="0">
                          <a:effectLst/>
                        </a:rPr>
                        <a:t>Дохід від участі в капіталі</a:t>
                      </a:r>
                      <a:endParaRPr lang="ru-RU" sz="1600" dirty="0">
                        <a:effectLst/>
                        <a:latin typeface="Times New Roman"/>
                        <a:ea typeface="Times New Roman"/>
                      </a:endParaRPr>
                    </a:p>
                  </a:txBody>
                  <a:tcPr marL="25400" marR="25400" marT="0" marB="0" anchor="ctr"/>
                </a:tc>
                <a:tc>
                  <a:txBody>
                    <a:bodyPr/>
                    <a:lstStyle/>
                    <a:p>
                      <a:pPr algn="just">
                        <a:spcAft>
                          <a:spcPts val="0"/>
                        </a:spcAft>
                      </a:pPr>
                      <a:r>
                        <a:rPr lang="uk-UA" sz="1800" dirty="0">
                          <a:effectLst/>
                        </a:rPr>
                        <a:t>Дохід від інвестицій в асоційовані, дочірні або спільні підприємства</a:t>
                      </a:r>
                      <a:endParaRPr lang="ru-RU" sz="1600" dirty="0">
                        <a:effectLst/>
                        <a:latin typeface="Times New Roman"/>
                        <a:ea typeface="Times New Roman"/>
                      </a:endParaRPr>
                    </a:p>
                  </a:txBody>
                  <a:tcPr marL="25400" marR="25400" marT="0" marB="0" anchor="ctr"/>
                </a:tc>
                <a:extLst>
                  <a:ext uri="{0D108BD9-81ED-4DB2-BD59-A6C34878D82A}">
                    <a16:rowId xmlns:a16="http://schemas.microsoft.com/office/drawing/2014/main" val="10000"/>
                  </a:ext>
                </a:extLst>
              </a:tr>
              <a:tr h="1447843">
                <a:tc>
                  <a:txBody>
                    <a:bodyPr/>
                    <a:lstStyle/>
                    <a:p>
                      <a:pPr algn="ctr">
                        <a:spcAft>
                          <a:spcPts val="0"/>
                        </a:spcAft>
                      </a:pPr>
                      <a:r>
                        <a:rPr lang="uk-UA" sz="1800">
                          <a:effectLst/>
                        </a:rPr>
                        <a:t>5</a:t>
                      </a:r>
                      <a:endParaRPr lang="ru-RU" sz="1600">
                        <a:effectLst/>
                        <a:latin typeface="Times New Roman"/>
                        <a:ea typeface="Times New Roman"/>
                      </a:endParaRPr>
                    </a:p>
                  </a:txBody>
                  <a:tcPr marL="25400" marR="25400" marT="0" marB="0" anchor="ctr"/>
                </a:tc>
                <a:tc>
                  <a:txBody>
                    <a:bodyPr/>
                    <a:lstStyle/>
                    <a:p>
                      <a:pPr algn="ctr">
                        <a:spcAft>
                          <a:spcPts val="0"/>
                        </a:spcAft>
                      </a:pPr>
                      <a:r>
                        <a:rPr lang="uk-UA" sz="1800">
                          <a:effectLst/>
                        </a:rPr>
                        <a:t>Інші фінансові доходи</a:t>
                      </a:r>
                      <a:endParaRPr lang="ru-RU" sz="1600">
                        <a:effectLst/>
                        <a:latin typeface="Times New Roman"/>
                        <a:ea typeface="Times New Roman"/>
                      </a:endParaRPr>
                    </a:p>
                  </a:txBody>
                  <a:tcPr marL="25400" marR="25400" marT="0" marB="0" anchor="ctr"/>
                </a:tc>
                <a:tc>
                  <a:txBody>
                    <a:bodyPr/>
                    <a:lstStyle/>
                    <a:p>
                      <a:pPr algn="just">
                        <a:spcAft>
                          <a:spcPts val="0"/>
                        </a:spcAft>
                      </a:pPr>
                      <a:r>
                        <a:rPr lang="uk-UA" sz="1800">
                          <a:effectLst/>
                        </a:rPr>
                        <a:t>Дивіденди, відсотки та інші доходи, які отримані від фінансових інвестицій (крім доходів від участі в капіталі)</a:t>
                      </a:r>
                      <a:endParaRPr lang="ru-RU" sz="1600">
                        <a:effectLst/>
                        <a:latin typeface="Times New Roman"/>
                        <a:ea typeface="Times New Roman"/>
                      </a:endParaRPr>
                    </a:p>
                  </a:txBody>
                  <a:tcPr marL="25400" marR="25400" marT="0" marB="0" anchor="ctr"/>
                </a:tc>
                <a:extLst>
                  <a:ext uri="{0D108BD9-81ED-4DB2-BD59-A6C34878D82A}">
                    <a16:rowId xmlns:a16="http://schemas.microsoft.com/office/drawing/2014/main" val="10001"/>
                  </a:ext>
                </a:extLst>
              </a:tr>
              <a:tr h="2413073">
                <a:tc>
                  <a:txBody>
                    <a:bodyPr/>
                    <a:lstStyle/>
                    <a:p>
                      <a:pPr algn="ctr">
                        <a:spcAft>
                          <a:spcPts val="0"/>
                        </a:spcAft>
                      </a:pPr>
                      <a:r>
                        <a:rPr lang="uk-UA" sz="1800">
                          <a:effectLst/>
                        </a:rPr>
                        <a:t>6</a:t>
                      </a:r>
                      <a:endParaRPr lang="ru-RU" sz="1600">
                        <a:effectLst/>
                        <a:latin typeface="Times New Roman"/>
                        <a:ea typeface="Times New Roman"/>
                      </a:endParaRPr>
                    </a:p>
                  </a:txBody>
                  <a:tcPr marL="25400" marR="25400" marT="0" marB="0" anchor="ctr"/>
                </a:tc>
                <a:tc>
                  <a:txBody>
                    <a:bodyPr/>
                    <a:lstStyle/>
                    <a:p>
                      <a:pPr algn="ctr">
                        <a:spcAft>
                          <a:spcPts val="0"/>
                        </a:spcAft>
                      </a:pPr>
                      <a:r>
                        <a:rPr lang="uk-UA" sz="1800">
                          <a:effectLst/>
                        </a:rPr>
                        <a:t>Інші доходи</a:t>
                      </a:r>
                      <a:endParaRPr lang="ru-RU" sz="1600">
                        <a:effectLst/>
                        <a:latin typeface="Times New Roman"/>
                        <a:ea typeface="Times New Roman"/>
                      </a:endParaRPr>
                    </a:p>
                  </a:txBody>
                  <a:tcPr marL="25400" marR="25400" marT="0" marB="0" anchor="ctr"/>
                </a:tc>
                <a:tc>
                  <a:txBody>
                    <a:bodyPr/>
                    <a:lstStyle/>
                    <a:p>
                      <a:pPr algn="just">
                        <a:spcAft>
                          <a:spcPts val="0"/>
                        </a:spcAft>
                      </a:pPr>
                      <a:r>
                        <a:rPr lang="uk-UA" sz="1800" dirty="0">
                          <a:effectLst/>
                        </a:rPr>
                        <a:t>Дохід від реалізації фінансових інвестицій, необоротних активів і майнових комплек­сів; дохід від не операційних курсових різ­ниць та інші доходи, які виникають у про­цесі звичайної діяльності, але не пов'язані з операційною діяльністю підприємства</a:t>
                      </a:r>
                      <a:endParaRPr lang="ru-RU" sz="1600" dirty="0">
                        <a:effectLst/>
                        <a:latin typeface="Times New Roman"/>
                        <a:ea typeface="Times New Roman"/>
                      </a:endParaRPr>
                    </a:p>
                  </a:txBody>
                  <a:tcPr marL="25400" marR="25400" marT="0" marB="0" anchor="ctr"/>
                </a:tc>
                <a:extLst>
                  <a:ext uri="{0D108BD9-81ED-4DB2-BD59-A6C34878D82A}">
                    <a16:rowId xmlns:a16="http://schemas.microsoft.com/office/drawing/2014/main" val="10002"/>
                  </a:ext>
                </a:extLst>
              </a:tr>
              <a:tr h="1075828">
                <a:tc>
                  <a:txBody>
                    <a:bodyPr/>
                    <a:lstStyle/>
                    <a:p>
                      <a:pPr algn="ctr">
                        <a:spcAft>
                          <a:spcPts val="0"/>
                        </a:spcAft>
                      </a:pPr>
                      <a:r>
                        <a:rPr lang="uk-UA" sz="1800">
                          <a:effectLst/>
                        </a:rPr>
                        <a:t>7</a:t>
                      </a:r>
                      <a:endParaRPr lang="ru-RU" sz="1600">
                        <a:effectLst/>
                        <a:latin typeface="Times New Roman"/>
                        <a:ea typeface="Times New Roman"/>
                      </a:endParaRPr>
                    </a:p>
                  </a:txBody>
                  <a:tcPr marL="25400" marR="25400" marT="0" marB="0" anchor="ctr"/>
                </a:tc>
                <a:tc>
                  <a:txBody>
                    <a:bodyPr/>
                    <a:lstStyle/>
                    <a:p>
                      <a:pPr algn="ctr">
                        <a:spcAft>
                          <a:spcPts val="0"/>
                        </a:spcAft>
                      </a:pPr>
                      <a:r>
                        <a:rPr lang="uk-UA" sz="1800">
                          <a:effectLst/>
                        </a:rPr>
                        <a:t>Надзвичайні доходи</a:t>
                      </a:r>
                      <a:endParaRPr lang="ru-RU" sz="1600">
                        <a:effectLst/>
                        <a:latin typeface="Times New Roman"/>
                        <a:ea typeface="Times New Roman"/>
                      </a:endParaRPr>
                    </a:p>
                  </a:txBody>
                  <a:tcPr marL="25400" marR="25400" marT="0" marB="0" anchor="ctr"/>
                </a:tc>
                <a:tc>
                  <a:txBody>
                    <a:bodyPr/>
                    <a:lstStyle/>
                    <a:p>
                      <a:pPr algn="just">
                        <a:spcAft>
                          <a:spcPts val="0"/>
                        </a:spcAft>
                      </a:pPr>
                      <a:r>
                        <a:rPr lang="uk-UA" sz="1800" dirty="0">
                          <a:effectLst/>
                        </a:rPr>
                        <a:t>Доходи, які отримані в результаті відшко­дування збитків від надзвичайних подій тощо</a:t>
                      </a:r>
                      <a:endParaRPr lang="ru-RU" sz="1600" dirty="0">
                        <a:effectLst/>
                        <a:latin typeface="Times New Roman"/>
                        <a:ea typeface="Times New Roman"/>
                      </a:endParaRPr>
                    </a:p>
                  </a:txBody>
                  <a:tcPr marL="25400" marR="2540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50824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563007"/>
            <a:ext cx="8712968" cy="6264696"/>
          </a:xfrm>
        </p:spPr>
        <p:txBody>
          <a:bodyPr/>
          <a:lstStyle/>
          <a:p>
            <a:pPr algn="ctr">
              <a:buFont typeface="Wingdings" pitchFamily="2" charset="2"/>
              <a:buChar char="Ø"/>
            </a:pPr>
            <a:r>
              <a:rPr lang="uk-UA" sz="3200" b="1" dirty="0" smtClean="0"/>
              <a:t>   Доходи </a:t>
            </a:r>
            <a:r>
              <a:rPr lang="uk-UA" sz="3200" b="1" dirty="0"/>
              <a:t>підприємства та джерела їх </a:t>
            </a:r>
            <a:r>
              <a:rPr lang="uk-UA" sz="3200" b="1" dirty="0" smtClean="0"/>
              <a:t>формування</a:t>
            </a:r>
          </a:p>
          <a:p>
            <a:endParaRPr lang="uk-UA" dirty="0" smtClean="0"/>
          </a:p>
          <a:p>
            <a:pPr>
              <a:buFont typeface="Wingdings" pitchFamily="2" charset="2"/>
              <a:buChar char="§"/>
            </a:pPr>
            <a:r>
              <a:rPr lang="uk-UA" sz="2800" dirty="0" smtClean="0"/>
              <a:t>Дохід </a:t>
            </a:r>
            <a:r>
              <a:rPr lang="uk-UA" sz="2800" dirty="0"/>
              <a:t>підприємства </a:t>
            </a:r>
            <a:r>
              <a:rPr lang="uk-UA" sz="2800" b="1" dirty="0"/>
              <a:t>як економічний показник</a:t>
            </a:r>
            <a:r>
              <a:rPr lang="uk-UA" sz="2800" b="1" i="1" dirty="0"/>
              <a:t> </a:t>
            </a:r>
            <a:r>
              <a:rPr lang="uk-UA" sz="2800" dirty="0"/>
              <a:t>показує загальний результат здійснення всіх видів ді­яльності суб'єктом господарювання за певний проміжок часу при використанні наявних ресурсів підприємства. </a:t>
            </a:r>
            <a:endParaRPr lang="uk-UA" sz="2800" dirty="0" smtClean="0"/>
          </a:p>
          <a:p>
            <a:pPr>
              <a:buFont typeface="Wingdings" pitchFamily="2" charset="2"/>
              <a:buChar char="§"/>
            </a:pPr>
            <a:r>
              <a:rPr lang="uk-UA" sz="2800" dirty="0" smtClean="0"/>
              <a:t>виділяється </a:t>
            </a:r>
            <a:r>
              <a:rPr lang="uk-UA" sz="2800" dirty="0"/>
              <a:t>загальний дохід і чистий дохід підприємства. </a:t>
            </a:r>
            <a:endParaRPr lang="ru-RU" sz="2800" dirty="0"/>
          </a:p>
          <a:p>
            <a:endParaRPr lang="ru-RU" dirty="0"/>
          </a:p>
          <a:p>
            <a:endParaRPr lang="ru-RU" dirty="0"/>
          </a:p>
        </p:txBody>
      </p:sp>
    </p:spTree>
    <p:extLst>
      <p:ext uri="{BB962C8B-B14F-4D97-AF65-F5344CB8AC3E}">
        <p14:creationId xmlns:p14="http://schemas.microsoft.com/office/powerpoint/2010/main" val="3527002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496944" cy="6048672"/>
          </a:xfrm>
        </p:spPr>
        <p:txBody>
          <a:bodyPr/>
          <a:lstStyle/>
          <a:p>
            <a:pPr algn="ctr">
              <a:buFont typeface="Wingdings" pitchFamily="2" charset="2"/>
              <a:buChar char="Ø"/>
            </a:pPr>
            <a:r>
              <a:rPr lang="uk-UA" sz="3200" b="1" dirty="0" smtClean="0"/>
              <a:t>  Поняття </a:t>
            </a:r>
            <a:r>
              <a:rPr lang="uk-UA" sz="3200" b="1" dirty="0"/>
              <a:t>і види прибутку </a:t>
            </a:r>
            <a:r>
              <a:rPr lang="uk-UA" sz="3200" b="1" dirty="0" smtClean="0"/>
              <a:t>підприємств.</a:t>
            </a:r>
          </a:p>
          <a:p>
            <a:pPr algn="ctr">
              <a:buFont typeface="Wingdings" pitchFamily="2" charset="2"/>
              <a:buChar char="Ø"/>
            </a:pPr>
            <a:endParaRPr lang="ru-RU" sz="3200" b="1" dirty="0"/>
          </a:p>
          <a:p>
            <a:pPr>
              <a:buFont typeface="Wingdings" pitchFamily="2" charset="2"/>
              <a:buChar char="§"/>
            </a:pPr>
            <a:r>
              <a:rPr lang="uk-UA" sz="2800" b="1" dirty="0"/>
              <a:t>Прибуток </a:t>
            </a:r>
            <a:r>
              <a:rPr lang="uk-UA" sz="2800" dirty="0"/>
              <a:t>як економічний показник</a:t>
            </a:r>
            <a:r>
              <a:rPr lang="uk-UA" sz="2800" b="1" i="1" dirty="0"/>
              <a:t> </a:t>
            </a:r>
            <a:r>
              <a:rPr lang="uk-UA" sz="2800" dirty="0"/>
              <a:t>визначається як різниця між обсягом доходу та сумою витрат на підприємстві за певний проміжок часу. Основними кількісними параметрами, що визначають його обсяг, є ціна та кількість реалізованої продукції і собівартість виробництва продукції.</a:t>
            </a:r>
            <a:endParaRPr lang="ru-RU" sz="2800" dirty="0"/>
          </a:p>
          <a:p>
            <a:endParaRPr lang="ru-RU" dirty="0"/>
          </a:p>
        </p:txBody>
      </p:sp>
    </p:spTree>
    <p:extLst>
      <p:ext uri="{BB962C8B-B14F-4D97-AF65-F5344CB8AC3E}">
        <p14:creationId xmlns:p14="http://schemas.microsoft.com/office/powerpoint/2010/main" val="14402540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332656"/>
            <a:ext cx="8280920" cy="5904656"/>
          </a:xfrm>
        </p:spPr>
        <p:txBody>
          <a:bodyPr>
            <a:normAutofit/>
          </a:bodyPr>
          <a:lstStyle/>
          <a:p>
            <a:pPr>
              <a:buFont typeface="Wingdings" pitchFamily="2" charset="2"/>
              <a:buChar char="Ø"/>
            </a:pPr>
            <a:r>
              <a:rPr lang="uk-UA" sz="2400" b="1" dirty="0" smtClean="0"/>
              <a:t>   Залежно </a:t>
            </a:r>
            <a:r>
              <a:rPr lang="uk-UA" sz="2400" b="1" dirty="0"/>
              <a:t>від джерел утворення і економічної суті операцій розрізняють окремі види прибутку</a:t>
            </a:r>
            <a:r>
              <a:rPr lang="uk-UA" sz="2400" dirty="0"/>
              <a:t>: операційний прибуток, </a:t>
            </a:r>
            <a:r>
              <a:rPr lang="uk-UA" sz="2400" dirty="0" err="1"/>
              <a:t>прибуток</a:t>
            </a:r>
            <a:r>
              <a:rPr lang="uk-UA" sz="2400" dirty="0"/>
              <a:t> від реалізації продукції, прибуток від фінансової діяльності, прибуток від позареалізаційних операцій, прибуток від іншої реалізації</a:t>
            </a:r>
            <a:r>
              <a:rPr lang="uk-UA" sz="2400" dirty="0" smtClean="0"/>
              <a:t>.</a:t>
            </a:r>
          </a:p>
          <a:p>
            <a:pPr>
              <a:buFont typeface="Wingdings" pitchFamily="2" charset="2"/>
              <a:buChar char="Ø"/>
            </a:pPr>
            <a:endParaRPr lang="ru-RU" sz="2400" dirty="0"/>
          </a:p>
        </p:txBody>
      </p:sp>
      <p:pic>
        <p:nvPicPr>
          <p:cNvPr id="9218" name="Picture 2" descr="ÐÐ°ÑÑÐ¸Ð½ÐºÐ¸ Ð¿Ð¾ Ð·Ð°Ð¿ÑÐ¾ÑÑ Ð¿ÑÐ¸Ð±ÑÑÐ¾Ð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924944"/>
            <a:ext cx="5904656" cy="36778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0443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60648"/>
            <a:ext cx="8352928" cy="6048672"/>
          </a:xfrm>
        </p:spPr>
        <p:txBody>
          <a:bodyPr>
            <a:noAutofit/>
          </a:bodyPr>
          <a:lstStyle/>
          <a:p>
            <a:pPr>
              <a:buFont typeface="Wingdings" pitchFamily="2" charset="2"/>
              <a:buChar char="§"/>
            </a:pPr>
            <a:r>
              <a:rPr lang="uk-UA" sz="2400" b="1" dirty="0"/>
              <a:t>Операційний прибуток</a:t>
            </a:r>
            <a:r>
              <a:rPr lang="uk-UA" sz="2400" dirty="0"/>
              <a:t> визнача­ється як різниця між операційними доходами і витратами</a:t>
            </a:r>
            <a:r>
              <a:rPr lang="uk-UA" sz="2400" dirty="0" smtClean="0"/>
              <a:t>.</a:t>
            </a:r>
            <a:endParaRPr lang="uk-UA" b="1" dirty="0" smtClean="0"/>
          </a:p>
          <a:p>
            <a:pPr>
              <a:buFont typeface="Wingdings" pitchFamily="2" charset="2"/>
              <a:buChar char="§"/>
            </a:pPr>
            <a:r>
              <a:rPr lang="uk-UA" sz="2400" b="1" dirty="0" smtClean="0"/>
              <a:t>Прибуток </a:t>
            </a:r>
            <a:r>
              <a:rPr lang="uk-UA" sz="2400" b="1" dirty="0"/>
              <a:t>від реалізації </a:t>
            </a:r>
            <a:r>
              <a:rPr lang="uk-UA" sz="2400" dirty="0"/>
              <a:t>продукції утворюється від проданих товарів, виконаних робіт, наданих послуг. Він обчислюється як різниця між виручкою від продажу продукції та податками (податком на додану вартість, акцизним збором, митними платежами і зборами та іншими обов'язковими зборами і платежами) і повною її собівартістю.</a:t>
            </a:r>
            <a:endParaRPr lang="ru-RU" sz="2400" dirty="0"/>
          </a:p>
          <a:p>
            <a:pPr>
              <a:buFont typeface="Wingdings" pitchFamily="2" charset="2"/>
              <a:buChar char="§"/>
            </a:pPr>
            <a:r>
              <a:rPr lang="uk-UA" sz="2400" b="1" dirty="0"/>
              <a:t>Прибуток від продажу </a:t>
            </a:r>
            <a:r>
              <a:rPr lang="uk-UA" sz="2400" dirty="0"/>
              <a:t>майна формується від продажу основних фондів, нематеріальних активів, цінних паперів інших підприємств, тощо. Він визначається як різниця між ціною продажу об'єкта і його балансовою (залишко­вою) вартістю та витратами на продаж (демонтаж, транспортування, тощо). </a:t>
            </a:r>
            <a:endParaRPr lang="ru-RU" sz="2400" dirty="0"/>
          </a:p>
        </p:txBody>
      </p:sp>
    </p:spTree>
    <p:extLst>
      <p:ext uri="{BB962C8B-B14F-4D97-AF65-F5344CB8AC3E}">
        <p14:creationId xmlns:p14="http://schemas.microsoft.com/office/powerpoint/2010/main" val="15506632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35999"/>
            <a:ext cx="8568952" cy="6552728"/>
          </a:xfrm>
        </p:spPr>
        <p:txBody>
          <a:bodyPr>
            <a:noAutofit/>
          </a:bodyPr>
          <a:lstStyle/>
          <a:p>
            <a:pPr>
              <a:buFont typeface="Wingdings" pitchFamily="2" charset="2"/>
              <a:buChar char="§"/>
            </a:pPr>
            <a:r>
              <a:rPr lang="uk-UA" sz="2400" b="1" dirty="0"/>
              <a:t>Прибу­ток від позареалізаційних операцій </a:t>
            </a:r>
            <a:r>
              <a:rPr lang="uk-UA" sz="2400" dirty="0"/>
              <a:t>складається з прибутку від пайової участі в спільних підприємствах, здачі майна в оренду, дивідендів на цінні папери, доходів від володіння бор­говими зобов'язаннями, роялті, надходження штрафів, відсотків на суми коштів на банківських рахунках підприємства та ін. </a:t>
            </a:r>
            <a:endParaRPr lang="uk-UA" sz="2400" dirty="0" smtClean="0"/>
          </a:p>
          <a:p>
            <a:pPr>
              <a:buFont typeface="Wingdings" pitchFamily="2" charset="2"/>
              <a:buChar char="§"/>
            </a:pPr>
            <a:r>
              <a:rPr lang="uk-UA" sz="2400" b="1" dirty="0" smtClean="0"/>
              <a:t>Прибуток </a:t>
            </a:r>
            <a:r>
              <a:rPr lang="uk-UA" sz="2400" b="1" dirty="0"/>
              <a:t>від іншої реалізації</a:t>
            </a:r>
            <a:r>
              <a:rPr lang="uk-UA" sz="2400" dirty="0"/>
              <a:t> - це прибуток від реалізації зайвих матеріа­льних цінностей.</a:t>
            </a:r>
            <a:endParaRPr lang="ru-RU" sz="2400" dirty="0"/>
          </a:p>
          <a:p>
            <a:pPr>
              <a:buFont typeface="Wingdings" pitchFamily="2" charset="2"/>
              <a:buChar char="§"/>
            </a:pPr>
            <a:r>
              <a:rPr lang="uk-UA" sz="2400" b="1" dirty="0"/>
              <a:t>Прибуток від фінансової діяльності</a:t>
            </a:r>
            <a:r>
              <a:rPr lang="uk-UA" sz="2400" dirty="0"/>
              <a:t> - це прибуток від операцій по забезпеченню фінансовими ресурсами власного </a:t>
            </a:r>
            <a:r>
              <a:rPr lang="uk-UA" sz="2400" dirty="0" smtClean="0"/>
              <a:t>капіталу.</a:t>
            </a:r>
          </a:p>
          <a:p>
            <a:pPr>
              <a:buFont typeface="Wingdings" pitchFamily="2" charset="2"/>
              <a:buChar char="§"/>
            </a:pPr>
            <a:r>
              <a:rPr lang="uk-UA" sz="2400" b="1" dirty="0" smtClean="0"/>
              <a:t>Прибуток </a:t>
            </a:r>
            <a:r>
              <a:rPr lang="uk-UA" sz="2400" b="1" dirty="0"/>
              <a:t>від інвестиційної діяльності</a:t>
            </a:r>
            <a:r>
              <a:rPr lang="uk-UA" sz="2400" dirty="0"/>
              <a:t> – прибуток від операцій по придбанню (будівництву) і продажу необоротних активів, а також від короткострокових фінансових інвестицій. </a:t>
            </a:r>
            <a:endParaRPr lang="ru-RU" sz="2400" dirty="0"/>
          </a:p>
          <a:p>
            <a:pPr>
              <a:buFont typeface="Wingdings" pitchFamily="2" charset="2"/>
              <a:buChar char="§"/>
            </a:pPr>
            <a:endParaRPr lang="ru-RU" sz="2000" dirty="0"/>
          </a:p>
        </p:txBody>
      </p:sp>
    </p:spTree>
    <p:extLst>
      <p:ext uri="{BB962C8B-B14F-4D97-AF65-F5344CB8AC3E}">
        <p14:creationId xmlns:p14="http://schemas.microsoft.com/office/powerpoint/2010/main" val="3251292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0"/>
            <a:ext cx="8784976" cy="6525344"/>
          </a:xfrm>
        </p:spPr>
        <p:txBody>
          <a:bodyPr>
            <a:normAutofit/>
          </a:bodyPr>
          <a:lstStyle/>
          <a:p>
            <a:pPr>
              <a:buFont typeface="Wingdings" pitchFamily="2" charset="2"/>
              <a:buChar char="Ø"/>
            </a:pPr>
            <a:r>
              <a:rPr lang="uk-UA" sz="2000" b="1" i="1" dirty="0" smtClean="0"/>
              <a:t>   </a:t>
            </a:r>
            <a:r>
              <a:rPr lang="uk-UA" sz="2100" b="1" i="1" dirty="0" smtClean="0"/>
              <a:t>Валовий </a:t>
            </a:r>
            <a:r>
              <a:rPr lang="uk-UA" sz="2100" b="1" i="1" dirty="0"/>
              <a:t>(балансовий) </a:t>
            </a:r>
            <a:r>
              <a:rPr lang="uk-UA" sz="2100" dirty="0"/>
              <a:t>прибуток - це увесь прибуток підприємства, отриманий від усіх видів діяльності підприємства до оподаткування. Валовий (балансовий) прибуток — це алгебраїчна сума всіх прибутків і зби­тків підприємства. Ця величина прибутку свідчить про обсяг ресурсів, які</a:t>
            </a:r>
            <a:r>
              <a:rPr lang="uk-UA" sz="2100" cap="small" dirty="0"/>
              <a:t> </a:t>
            </a:r>
            <a:r>
              <a:rPr lang="uk-UA" sz="2100" dirty="0"/>
              <a:t>є у розпорядженні підприємства і можуть бути джерелом задоволення економічних інтересів держави, власни­ків та працівників. Валовий (балансовий) прибуток розраховується як різниця між чистим доходом та собівартістю реалізованої продукції.</a:t>
            </a:r>
            <a:endParaRPr lang="ru-RU" sz="2100" b="1" dirty="0"/>
          </a:p>
          <a:p>
            <a:endParaRPr lang="ru-RU" sz="2000" dirty="0"/>
          </a:p>
        </p:txBody>
      </p:sp>
      <p:pic>
        <p:nvPicPr>
          <p:cNvPr id="10242" name="Picture 2" descr="ÐÐ°ÑÑÐ¸Ð½ÐºÐ¸ Ð¿Ð¾ Ð·Ð°Ð¿ÑÐ¾ÑÑ Ð²Ð°Ð»Ð¾Ð²Ð¸Ð¹ Ð¿ÑÐ¸Ð±ÑÑÐ¾Ðº"/>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907704" y="3038871"/>
            <a:ext cx="6768752" cy="3807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3066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16632"/>
            <a:ext cx="8712968" cy="6480720"/>
          </a:xfrm>
        </p:spPr>
        <p:txBody>
          <a:bodyPr/>
          <a:lstStyle/>
          <a:p>
            <a:pPr>
              <a:buFont typeface="Wingdings" pitchFamily="2" charset="2"/>
              <a:buChar char="Ø"/>
            </a:pPr>
            <a:r>
              <a:rPr lang="en-US" sz="2400" b="1" i="1" dirty="0" smtClean="0"/>
              <a:t>  </a:t>
            </a:r>
            <a:r>
              <a:rPr lang="uk-UA" sz="2400" b="1" i="1" dirty="0" smtClean="0"/>
              <a:t>Чистий</a:t>
            </a:r>
            <a:r>
              <a:rPr lang="uk-UA" sz="2400" dirty="0" smtClean="0"/>
              <a:t> </a:t>
            </a:r>
            <a:r>
              <a:rPr lang="uk-UA" sz="2400" dirty="0"/>
              <a:t>прибуток – це різниця між балансовим прибутком та податком на прибуток та іншими податковими і не­податковими платежами за рахунок прибутку.</a:t>
            </a:r>
            <a:endParaRPr lang="ru-RU" sz="2400" dirty="0"/>
          </a:p>
          <a:p>
            <a:endParaRPr lang="ru-RU" dirty="0"/>
          </a:p>
        </p:txBody>
      </p:sp>
      <p:pic>
        <p:nvPicPr>
          <p:cNvPr id="11266" name="Picture 2" descr="ÐÐ°ÑÑÐ¸Ð½ÐºÐ¸ Ð¿Ð¾ Ð·Ð°Ð¿ÑÐ¾ÑÑ ÑÐ¸ÑÑÐ¸Ð¹ Ð¿ÑÐ¸Ð±ÑÑÐ¾Ðº"/>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1740976"/>
            <a:ext cx="9144000" cy="5143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4358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260648"/>
            <a:ext cx="8568952" cy="6336704"/>
          </a:xfrm>
        </p:spPr>
        <p:txBody>
          <a:bodyPr>
            <a:normAutofit/>
          </a:bodyPr>
          <a:lstStyle/>
          <a:p>
            <a:pPr>
              <a:buFont typeface="Wingdings" pitchFamily="2" charset="2"/>
              <a:buChar char="Ø"/>
            </a:pPr>
            <a:r>
              <a:rPr lang="en-US" sz="2800" b="1" dirty="0" smtClean="0"/>
              <a:t>   </a:t>
            </a:r>
            <a:r>
              <a:rPr lang="uk-UA" sz="2800" b="1" dirty="0" smtClean="0"/>
              <a:t>Крім </a:t>
            </a:r>
            <a:r>
              <a:rPr lang="uk-UA" sz="2800" b="1" dirty="0"/>
              <a:t>того, виділяють інші різновиди прибутку під­приємства</a:t>
            </a:r>
            <a:r>
              <a:rPr lang="uk-UA" sz="2800" b="1" dirty="0" smtClean="0"/>
              <a:t>.</a:t>
            </a:r>
          </a:p>
          <a:p>
            <a:pPr>
              <a:buFont typeface="Wingdings" pitchFamily="2" charset="2"/>
              <a:buChar char="Ø"/>
            </a:pPr>
            <a:endParaRPr lang="ru-RU" sz="2400" b="1" dirty="0"/>
          </a:p>
          <a:p>
            <a:pPr marL="502920" indent="-457200">
              <a:buFont typeface="+mj-lt"/>
              <a:buAutoNum type="arabicPeriod"/>
            </a:pPr>
            <a:r>
              <a:rPr lang="uk-UA" sz="2400" b="1" dirty="0"/>
              <a:t>За ознакою періоду формування</a:t>
            </a:r>
            <a:r>
              <a:rPr lang="uk-UA" sz="2400" dirty="0"/>
              <a:t> розрізняється прибуток попереднього, звітного та планового періоду.</a:t>
            </a:r>
            <a:endParaRPr lang="ru-RU" sz="2400" dirty="0"/>
          </a:p>
          <a:p>
            <a:pPr marL="502920" indent="-457200">
              <a:buFont typeface="+mj-lt"/>
              <a:buAutoNum type="arabicPeriod"/>
            </a:pPr>
            <a:r>
              <a:rPr lang="uk-UA" sz="2400" b="1" dirty="0"/>
              <a:t>За ознакою наявності інфляційного впливу</a:t>
            </a:r>
            <a:r>
              <a:rPr lang="uk-UA" sz="2400" dirty="0"/>
              <a:t> виділяється номіна­льний прибуток </a:t>
            </a:r>
            <a:r>
              <a:rPr lang="uk-UA" sz="2400" dirty="0" smtClean="0"/>
              <a:t>і реальний прибуток </a:t>
            </a:r>
            <a:r>
              <a:rPr lang="ru-RU" sz="2400" dirty="0" smtClean="0"/>
              <a:t>.</a:t>
            </a:r>
          </a:p>
          <a:p>
            <a:pPr marL="502920" indent="-457200">
              <a:buFont typeface="+mj-lt"/>
              <a:buAutoNum type="arabicPeriod"/>
            </a:pPr>
            <a:r>
              <a:rPr lang="uk-UA" sz="2400" b="1" dirty="0" smtClean="0"/>
              <a:t>Залежно від закінченості процесу використання</a:t>
            </a:r>
            <a:r>
              <a:rPr lang="uk-UA" sz="2400" dirty="0" smtClean="0"/>
              <a:t> розрізняється прибуток розподілений і не­розподілений.</a:t>
            </a:r>
            <a:endParaRPr lang="ru-RU" sz="2400" dirty="0" smtClean="0"/>
          </a:p>
          <a:p>
            <a:pPr marL="502920" indent="-457200">
              <a:buFont typeface="+mj-lt"/>
              <a:buAutoNum type="arabicPeriod"/>
            </a:pPr>
            <a:r>
              <a:rPr lang="uk-UA" sz="2400" b="1" dirty="0" smtClean="0"/>
              <a:t>Залежно </a:t>
            </a:r>
            <a:r>
              <a:rPr lang="uk-UA" sz="2400" b="1" dirty="0"/>
              <a:t>від джерел формування приросту</a:t>
            </a:r>
            <a:r>
              <a:rPr lang="uk-UA" sz="2400" dirty="0"/>
              <a:t> розрізняється прибуток “низької якості» </a:t>
            </a:r>
            <a:r>
              <a:rPr lang="uk-UA" sz="2400" dirty="0" smtClean="0"/>
              <a:t>і </a:t>
            </a:r>
            <a:r>
              <a:rPr lang="uk-UA" sz="2400" dirty="0"/>
              <a:t>“високої якості</a:t>
            </a:r>
            <a:r>
              <a:rPr lang="uk-UA" sz="2400" dirty="0" smtClean="0"/>
              <a:t>».</a:t>
            </a:r>
            <a:endParaRPr lang="ru-RU" dirty="0"/>
          </a:p>
        </p:txBody>
      </p:sp>
    </p:spTree>
    <p:extLst>
      <p:ext uri="{BB962C8B-B14F-4D97-AF65-F5344CB8AC3E}">
        <p14:creationId xmlns:p14="http://schemas.microsoft.com/office/powerpoint/2010/main" val="2290357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260648"/>
            <a:ext cx="8712968" cy="6336704"/>
          </a:xfrm>
        </p:spPr>
        <p:txBody>
          <a:bodyPr/>
          <a:lstStyle/>
          <a:p>
            <a:pPr algn="ctr">
              <a:buFont typeface="Wingdings" pitchFamily="2" charset="2"/>
              <a:buChar char="Ø"/>
            </a:pPr>
            <a:r>
              <a:rPr lang="en-US" sz="2800" b="1" dirty="0" smtClean="0"/>
              <a:t>  </a:t>
            </a:r>
            <a:r>
              <a:rPr lang="ru-RU" sz="2800" b="1" dirty="0" err="1" smtClean="0"/>
              <a:t>Показники</a:t>
            </a:r>
            <a:r>
              <a:rPr lang="ru-RU" sz="2800" b="1" dirty="0" smtClean="0"/>
              <a:t> </a:t>
            </a:r>
            <a:r>
              <a:rPr lang="ru-RU" sz="2800" b="1" dirty="0"/>
              <a:t>та </a:t>
            </a:r>
            <a:r>
              <a:rPr lang="ru-RU" sz="2800" b="1" dirty="0" err="1"/>
              <a:t>чинники</a:t>
            </a:r>
            <a:r>
              <a:rPr lang="ru-RU" sz="2800" b="1" dirty="0"/>
              <a:t> </a:t>
            </a:r>
            <a:r>
              <a:rPr lang="ru-RU" sz="2800" b="1" dirty="0" err="1"/>
              <a:t>підвищення</a:t>
            </a:r>
            <a:r>
              <a:rPr lang="ru-RU" sz="2800" b="1" dirty="0"/>
              <a:t> </a:t>
            </a:r>
            <a:r>
              <a:rPr lang="ru-RU" sz="2800" b="1" dirty="0" err="1"/>
              <a:t>ефективності</a:t>
            </a:r>
            <a:r>
              <a:rPr lang="ru-RU" sz="2800" b="1" dirty="0"/>
              <a:t> </a:t>
            </a:r>
            <a:r>
              <a:rPr lang="ru-RU" sz="2800" b="1" dirty="0" err="1" smtClean="0"/>
              <a:t>підприємства</a:t>
            </a:r>
            <a:r>
              <a:rPr lang="ru-RU" sz="2800" b="1" dirty="0" smtClean="0"/>
              <a:t>.</a:t>
            </a:r>
            <a:endParaRPr lang="en-US" sz="2800" b="1" dirty="0" smtClean="0"/>
          </a:p>
          <a:p>
            <a:endParaRPr lang="ru-RU" dirty="0"/>
          </a:p>
        </p:txBody>
      </p:sp>
      <p:pic>
        <p:nvPicPr>
          <p:cNvPr id="1229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711" t="8674" r="8089"/>
          <a:stretch/>
        </p:blipFill>
        <p:spPr bwMode="auto">
          <a:xfrm>
            <a:off x="1115616" y="1340768"/>
            <a:ext cx="7200800" cy="54408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5355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185738"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22"/>
          <p:cNvSpPr>
            <a:spLocks noChangeArrowheads="1"/>
          </p:cNvSpPr>
          <p:nvPr/>
        </p:nvSpPr>
        <p:spPr bwMode="auto">
          <a:xfrm>
            <a:off x="22225" y="457200"/>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185738" algn="l" defTabSz="914400" rtl="0" eaLnBrk="1" fontAlgn="base" latinLnBrk="0" hangingPunct="1">
              <a:lnSpc>
                <a:spcPct val="100000"/>
              </a:lnSpc>
              <a:spcBef>
                <a:spcPct val="0"/>
              </a:spcBef>
              <a:spcAft>
                <a:spcPct val="0"/>
              </a:spcAft>
              <a:buClrTx/>
              <a:buSzTx/>
              <a:buFontTx/>
              <a:buNone/>
              <a:tabLst>
                <a:tab pos="390525"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13407" name="Picture 95"/>
          <p:cNvPicPr>
            <a:picLocks noChangeAspect="1" noChangeArrowheads="1"/>
          </p:cNvPicPr>
          <p:nvPr/>
        </p:nvPicPr>
        <p:blipFill rotWithShape="1">
          <a:blip r:embed="rId2">
            <a:extLst>
              <a:ext uri="{28A0092B-C50C-407E-A947-70E740481C1C}">
                <a14:useLocalDpi xmlns:a14="http://schemas.microsoft.com/office/drawing/2010/main" val="0"/>
              </a:ext>
            </a:extLst>
          </a:blip>
          <a:srcRect l="4461" t="43651" r="58950" b="19444"/>
          <a:stretch/>
        </p:blipFill>
        <p:spPr bwMode="auto">
          <a:xfrm>
            <a:off x="191126" y="980728"/>
            <a:ext cx="8761748" cy="496855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94206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764704"/>
            <a:ext cx="8424936" cy="6408712"/>
          </a:xfrm>
        </p:spPr>
        <p:txBody>
          <a:bodyPr>
            <a:normAutofit/>
          </a:bodyPr>
          <a:lstStyle/>
          <a:p>
            <a:pPr>
              <a:buFont typeface="Wingdings" pitchFamily="2" charset="2"/>
              <a:buChar char="Ø"/>
            </a:pPr>
            <a:r>
              <a:rPr lang="en-US" b="1" dirty="0" smtClean="0"/>
              <a:t>   </a:t>
            </a:r>
            <a:r>
              <a:rPr lang="uk-UA" sz="2400" b="1" dirty="0" smtClean="0"/>
              <a:t>Виробничі </a:t>
            </a:r>
            <a:r>
              <a:rPr lang="uk-UA" sz="2400" dirty="0"/>
              <a:t>фактори визначають вплив виробничих ресурсів </a:t>
            </a:r>
            <a:r>
              <a:rPr lang="uk-UA" sz="2400" dirty="0" smtClean="0"/>
              <a:t>на </a:t>
            </a:r>
            <a:r>
              <a:rPr lang="uk-UA" sz="2400" dirty="0"/>
              <a:t>прибуток. </a:t>
            </a:r>
            <a:r>
              <a:rPr lang="uk-UA" sz="2400" i="1" dirty="0"/>
              <a:t>За характером дії їх відносять до екстенсивних та інтенсивних.</a:t>
            </a:r>
            <a:endParaRPr lang="ru-RU" sz="2400" i="1" dirty="0"/>
          </a:p>
          <a:p>
            <a:pPr>
              <a:buFont typeface="Wingdings" pitchFamily="2" charset="2"/>
              <a:buChar char="§"/>
            </a:pPr>
            <a:r>
              <a:rPr lang="uk-UA" sz="2400" dirty="0"/>
              <a:t>Фактор відносять до</a:t>
            </a:r>
            <a:r>
              <a:rPr lang="uk-UA" sz="2400" b="1" dirty="0"/>
              <a:t> екстенсивного,</a:t>
            </a:r>
            <a:r>
              <a:rPr lang="uk-UA" sz="2400" dirty="0"/>
              <a:t> якщо збільшення прибутку відбувається за рахунок кількісного росту обсягів його залучення у виробництво </a:t>
            </a:r>
            <a:r>
              <a:rPr lang="ru-RU" sz="2400" dirty="0" smtClean="0"/>
              <a:t>.</a:t>
            </a:r>
            <a:endParaRPr lang="ru-RU" sz="2400" dirty="0"/>
          </a:p>
          <a:p>
            <a:pPr>
              <a:buFont typeface="Wingdings" pitchFamily="2" charset="2"/>
              <a:buChar char="§"/>
            </a:pPr>
            <a:r>
              <a:rPr lang="uk-UA" sz="2400" b="1" dirty="0"/>
              <a:t>Інтенсивним </a:t>
            </a:r>
            <a:r>
              <a:rPr lang="uk-UA" sz="2400" dirty="0"/>
              <a:t>вважають фактор, вплив якого на отримання прибутку відбувається в результаті якісних змін </a:t>
            </a:r>
            <a:r>
              <a:rPr lang="ru-RU" sz="2400" dirty="0" smtClean="0"/>
              <a:t>.</a:t>
            </a:r>
            <a:endParaRPr lang="ru-RU" sz="2400" dirty="0"/>
          </a:p>
          <a:p>
            <a:pPr>
              <a:buFont typeface="Wingdings" pitchFamily="2" charset="2"/>
              <a:buChar char="§"/>
            </a:pPr>
            <a:r>
              <a:rPr lang="uk-UA" sz="2400" dirty="0"/>
              <a:t>До</a:t>
            </a:r>
            <a:r>
              <a:rPr lang="uk-UA" sz="2400" b="1" dirty="0"/>
              <a:t> </a:t>
            </a:r>
            <a:r>
              <a:rPr lang="uk-UA" sz="2400" b="1" dirty="0" err="1"/>
              <a:t>позавиробничих</a:t>
            </a:r>
            <a:r>
              <a:rPr lang="uk-UA" sz="2400" b="1" dirty="0"/>
              <a:t> </a:t>
            </a:r>
            <a:r>
              <a:rPr lang="uk-UA" sz="2400" dirty="0"/>
              <a:t>факторів відносять екологічну діяльність підприємства, діяльність по створенню соціальних умов праці, побуту та ін.</a:t>
            </a:r>
            <a:endParaRPr lang="ru-RU" sz="2400" dirty="0"/>
          </a:p>
          <a:p>
            <a:endParaRPr lang="ru-RU" dirty="0"/>
          </a:p>
        </p:txBody>
      </p:sp>
    </p:spTree>
    <p:extLst>
      <p:ext uri="{BB962C8B-B14F-4D97-AF65-F5344CB8AC3E}">
        <p14:creationId xmlns:p14="http://schemas.microsoft.com/office/powerpoint/2010/main" val="2678393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260648"/>
            <a:ext cx="8496944" cy="5904656"/>
          </a:xfrm>
        </p:spPr>
        <p:txBody>
          <a:bodyPr>
            <a:normAutofit/>
          </a:bodyPr>
          <a:lstStyle/>
          <a:p>
            <a:pPr>
              <a:buFont typeface="Wingdings" pitchFamily="2" charset="2"/>
              <a:buChar char="§"/>
            </a:pPr>
            <a:endParaRPr lang="uk-UA" sz="2800" b="1" dirty="0" smtClean="0"/>
          </a:p>
          <a:p>
            <a:pPr>
              <a:buFont typeface="Wingdings" pitchFamily="2" charset="2"/>
              <a:buChar char="§"/>
            </a:pPr>
            <a:r>
              <a:rPr lang="uk-UA" sz="2800" b="1" dirty="0" smtClean="0"/>
              <a:t>Загальний </a:t>
            </a:r>
            <a:r>
              <a:rPr lang="uk-UA" sz="2800" b="1" dirty="0"/>
              <a:t>дохід підприємства </a:t>
            </a:r>
            <a:r>
              <a:rPr lang="uk-UA" sz="2800" dirty="0"/>
              <a:t>- сума доходу підприємства від усіх видів діяльності, отриманого протягом звітного періоду в гро­шовій, матеріальній або нематеріальній формі</a:t>
            </a:r>
            <a:r>
              <a:rPr lang="uk-UA" sz="2800" dirty="0" smtClean="0"/>
              <a:t>.</a:t>
            </a:r>
          </a:p>
          <a:p>
            <a:pPr>
              <a:buFont typeface="Wingdings" pitchFamily="2" charset="2"/>
              <a:buChar char="§"/>
            </a:pPr>
            <a:endParaRPr lang="ru-RU" sz="2800" dirty="0"/>
          </a:p>
          <a:p>
            <a:pPr>
              <a:buFont typeface="Wingdings" pitchFamily="2" charset="2"/>
              <a:buChar char="§"/>
            </a:pPr>
            <a:r>
              <a:rPr lang="uk-UA" sz="2800" dirty="0"/>
              <a:t>Загальний дохід підприємства складається із величини виручки від реалі­зації продукції (товарів, робіт, послуг) і майна підприємства та суми позареалізаційних операцій</a:t>
            </a:r>
            <a:r>
              <a:rPr lang="uk-UA" sz="2800" b="1" dirty="0"/>
              <a:t> без вирахування податків </a:t>
            </a:r>
            <a:r>
              <a:rPr lang="uk-UA" sz="2800" dirty="0"/>
              <a:t>з продажу .</a:t>
            </a:r>
            <a:endParaRPr lang="ru-RU" sz="2800" dirty="0"/>
          </a:p>
          <a:p>
            <a:pPr>
              <a:buFont typeface="Wingdings" pitchFamily="2" charset="2"/>
              <a:buChar char="§"/>
            </a:pPr>
            <a:endParaRPr lang="ru-RU" sz="2800" dirty="0"/>
          </a:p>
        </p:txBody>
      </p:sp>
    </p:spTree>
    <p:extLst>
      <p:ext uri="{BB962C8B-B14F-4D97-AF65-F5344CB8AC3E}">
        <p14:creationId xmlns:p14="http://schemas.microsoft.com/office/powerpoint/2010/main" val="38800206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404664"/>
            <a:ext cx="8352928" cy="6120680"/>
          </a:xfrm>
        </p:spPr>
        <p:txBody>
          <a:bodyPr>
            <a:normAutofit/>
          </a:bodyPr>
          <a:lstStyle/>
          <a:p>
            <a:pPr algn="ctr">
              <a:buFont typeface="Wingdings" pitchFamily="2" charset="2"/>
              <a:buChar char="Ø"/>
            </a:pPr>
            <a:r>
              <a:rPr lang="en-US" sz="2800" b="1" dirty="0" smtClean="0"/>
              <a:t>   </a:t>
            </a:r>
            <a:r>
              <a:rPr lang="ru-RU" sz="2800" b="1" dirty="0" err="1" smtClean="0"/>
              <a:t>Показники</a:t>
            </a:r>
            <a:r>
              <a:rPr lang="ru-RU" sz="2800" b="1" dirty="0" smtClean="0"/>
              <a:t> </a:t>
            </a:r>
            <a:r>
              <a:rPr lang="ru-RU" sz="2800" b="1" dirty="0" err="1"/>
              <a:t>рентабельності</a:t>
            </a:r>
            <a:r>
              <a:rPr lang="ru-RU" sz="2800" b="1" dirty="0" smtClean="0"/>
              <a:t>.</a:t>
            </a:r>
            <a:endParaRPr lang="en-US" sz="2800" b="1" dirty="0" smtClean="0"/>
          </a:p>
          <a:p>
            <a:pPr>
              <a:buFont typeface="Wingdings" pitchFamily="2" charset="2"/>
              <a:buChar char="§"/>
            </a:pPr>
            <a:r>
              <a:rPr lang="uk-UA" sz="2400" b="1" dirty="0"/>
              <a:t>Рентабельність </a:t>
            </a:r>
            <a:r>
              <a:rPr lang="uk-UA" sz="2400" dirty="0"/>
              <a:t>- це відносний показник, що характеризує рівень ефективності (до­хідності) роботи підприємства і визначається відношенням прибутку до витрачених ресурсів.</a:t>
            </a:r>
            <a:endParaRPr lang="ru-RU" sz="2400" dirty="0"/>
          </a:p>
          <a:p>
            <a:pPr>
              <a:buFont typeface="Wingdings" pitchFamily="2" charset="2"/>
              <a:buChar char="Ø"/>
            </a:pPr>
            <a:endParaRPr lang="ru-RU" sz="1800" dirty="0"/>
          </a:p>
        </p:txBody>
      </p:sp>
      <p:pic>
        <p:nvPicPr>
          <p:cNvPr id="14338" name="Picture 2" descr="ÐÐ°ÑÑÐ¸Ð½ÐºÐ¸ Ð¿Ð¾ Ð·Ð°Ð¿ÑÐ¾ÑÑ Ð ÐµÐ½ÑÐ°Ð±ÐµÐ»ÑÐ½ÑÑÑ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317" y="2591526"/>
            <a:ext cx="5184576" cy="38884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28370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496944" cy="6120680"/>
          </a:xfrm>
        </p:spPr>
        <p:txBody>
          <a:bodyPr>
            <a:normAutofit fontScale="92500" lnSpcReduction="10000"/>
          </a:bodyPr>
          <a:lstStyle/>
          <a:p>
            <a:pPr>
              <a:buFont typeface="Wingdings" pitchFamily="2" charset="2"/>
              <a:buChar char="Ø"/>
            </a:pPr>
            <a:r>
              <a:rPr lang="en-US" sz="2600" b="1" dirty="0" smtClean="0"/>
              <a:t>  </a:t>
            </a:r>
            <a:r>
              <a:rPr lang="uk-UA" sz="2600" b="1" dirty="0" smtClean="0"/>
              <a:t>Розрізняють</a:t>
            </a:r>
            <a:r>
              <a:rPr lang="uk-UA" sz="2600" b="1" dirty="0"/>
              <a:t>:</a:t>
            </a:r>
            <a:endParaRPr lang="ru-RU" sz="2600" b="1" dirty="0"/>
          </a:p>
          <a:p>
            <a:pPr marL="45720" indent="0">
              <a:buNone/>
            </a:pPr>
            <a:r>
              <a:rPr lang="uk-UA" sz="2600" dirty="0" smtClean="0"/>
              <a:t>- </a:t>
            </a:r>
            <a:r>
              <a:rPr lang="uk-UA" sz="2600" dirty="0"/>
              <a:t>рентабельність окремих видів продукції ( </a:t>
            </a:r>
            <a:r>
              <a:rPr lang="uk-UA" sz="2600" dirty="0" err="1"/>
              <a:t>Р</a:t>
            </a:r>
            <a:r>
              <a:rPr lang="uk-UA" sz="2600" baseline="-25000" dirty="0" err="1"/>
              <a:t>і</a:t>
            </a:r>
            <a:r>
              <a:rPr lang="uk-UA" sz="2600" baseline="-25000" dirty="0"/>
              <a:t> </a:t>
            </a:r>
            <a:r>
              <a:rPr lang="uk-UA" sz="2600" dirty="0"/>
              <a:t>):</a:t>
            </a:r>
            <a:endParaRPr lang="ru-RU" sz="2600" dirty="0"/>
          </a:p>
          <a:p>
            <a:pPr marL="45720" indent="0" algn="ctr">
              <a:buNone/>
            </a:pPr>
            <a:r>
              <a:rPr lang="uk-UA" sz="2600" dirty="0" err="1"/>
              <a:t>Р</a:t>
            </a:r>
            <a:r>
              <a:rPr lang="uk-UA" sz="2600" baseline="-25000" dirty="0" err="1"/>
              <a:t>і</a:t>
            </a:r>
            <a:r>
              <a:rPr lang="uk-UA" sz="2600" baseline="-25000" dirty="0"/>
              <a:t> </a:t>
            </a:r>
            <a:r>
              <a:rPr lang="uk-UA" sz="2600" dirty="0"/>
              <a:t> = ( Ц</a:t>
            </a:r>
            <a:r>
              <a:rPr lang="uk-UA" sz="2600" baseline="-25000" dirty="0"/>
              <a:t>і</a:t>
            </a:r>
            <a:r>
              <a:rPr lang="uk-UA" sz="2600" dirty="0"/>
              <a:t> – С</a:t>
            </a:r>
            <a:r>
              <a:rPr lang="uk-UA" sz="2600" baseline="-25000" dirty="0"/>
              <a:t>і </a:t>
            </a:r>
            <a:r>
              <a:rPr lang="uk-UA" sz="2600" dirty="0"/>
              <a:t>) · 100%  /  </a:t>
            </a:r>
            <a:r>
              <a:rPr lang="uk-UA" sz="2600" dirty="0" err="1"/>
              <a:t>С</a:t>
            </a:r>
            <a:r>
              <a:rPr lang="uk-UA" sz="2600" baseline="-25000" dirty="0" err="1"/>
              <a:t>і</a:t>
            </a:r>
            <a:r>
              <a:rPr lang="uk-UA" sz="2600" baseline="-25000" dirty="0"/>
              <a:t> </a:t>
            </a:r>
            <a:r>
              <a:rPr lang="uk-UA" sz="2600" dirty="0"/>
              <a:t>;</a:t>
            </a:r>
            <a:endParaRPr lang="ru-RU" sz="2600" dirty="0"/>
          </a:p>
          <a:p>
            <a:pPr marL="45720" indent="0">
              <a:buNone/>
            </a:pPr>
            <a:r>
              <a:rPr lang="uk-UA" sz="2600" dirty="0" smtClean="0"/>
              <a:t>- </a:t>
            </a:r>
            <a:r>
              <a:rPr lang="uk-UA" sz="2600" dirty="0"/>
              <a:t>рентабельність продукції </a:t>
            </a:r>
            <a:r>
              <a:rPr lang="ru-RU" sz="2600" dirty="0"/>
              <a:t>( </a:t>
            </a:r>
            <a:r>
              <a:rPr lang="en-US" sz="2600" dirty="0"/>
              <a:t>P </a:t>
            </a:r>
            <a:r>
              <a:rPr lang="uk-UA" sz="2600" baseline="-25000" dirty="0"/>
              <a:t>п</a:t>
            </a:r>
            <a:r>
              <a:rPr lang="uk-UA" sz="2600" dirty="0"/>
              <a:t> )</a:t>
            </a:r>
            <a:r>
              <a:rPr lang="uk-UA" sz="2600" i="1" dirty="0"/>
              <a:t> </a:t>
            </a:r>
            <a:r>
              <a:rPr lang="uk-UA" sz="2600" dirty="0"/>
              <a:t>характеризує ефектив­ність витрат на її           виробництво та збут і обчислюється:</a:t>
            </a:r>
            <a:endParaRPr lang="ru-RU" sz="2600" dirty="0"/>
          </a:p>
          <a:p>
            <a:pPr marL="45720" indent="0" algn="ctr">
              <a:buNone/>
            </a:pPr>
            <a:endParaRPr lang="ru-RU" sz="2600" dirty="0" smtClean="0"/>
          </a:p>
          <a:p>
            <a:pPr marL="45720" indent="0" algn="ctr">
              <a:buNone/>
            </a:pPr>
            <a:r>
              <a:rPr lang="en-US" sz="2600" dirty="0" smtClean="0"/>
              <a:t>P </a:t>
            </a:r>
            <a:r>
              <a:rPr lang="uk-UA" sz="2600" baseline="-25000" dirty="0"/>
              <a:t>п</a:t>
            </a:r>
            <a:r>
              <a:rPr lang="uk-UA" sz="2600" dirty="0"/>
              <a:t> = ( </a:t>
            </a:r>
            <a:r>
              <a:rPr lang="uk-UA" sz="2600" dirty="0" err="1"/>
              <a:t>П</a:t>
            </a:r>
            <a:r>
              <a:rPr lang="uk-UA" sz="2600" dirty="0"/>
              <a:t> </a:t>
            </a:r>
            <a:r>
              <a:rPr lang="uk-UA" sz="2600" baseline="-25000" dirty="0"/>
              <a:t>реал.  </a:t>
            </a:r>
            <a:r>
              <a:rPr lang="uk-UA" sz="2600" dirty="0"/>
              <a:t>/  С</a:t>
            </a:r>
            <a:r>
              <a:rPr lang="uk-UA" sz="2600" baseline="-25000" dirty="0"/>
              <a:t> реал. </a:t>
            </a:r>
            <a:r>
              <a:rPr lang="uk-UA" sz="2600" dirty="0"/>
              <a:t>) · 100%</a:t>
            </a:r>
            <a:endParaRPr lang="ru-RU" sz="2600" dirty="0"/>
          </a:p>
          <a:p>
            <a:pPr marL="45720" indent="0">
              <a:buNone/>
            </a:pPr>
            <a:endParaRPr lang="ru-RU" sz="2600" i="1" dirty="0"/>
          </a:p>
          <a:p>
            <a:pPr marL="45720" indent="0">
              <a:buNone/>
            </a:pPr>
            <a:r>
              <a:rPr lang="uk-UA" sz="2600" dirty="0" smtClean="0"/>
              <a:t>- </a:t>
            </a:r>
            <a:r>
              <a:rPr lang="uk-UA" sz="2600" dirty="0"/>
              <a:t>рентабельність виробництва може бути загаль­ною ( </a:t>
            </a:r>
            <a:r>
              <a:rPr lang="uk-UA" sz="2600" dirty="0" err="1"/>
              <a:t>Р</a:t>
            </a:r>
            <a:r>
              <a:rPr lang="uk-UA" sz="2600" baseline="-25000" dirty="0" err="1"/>
              <a:t>в</a:t>
            </a:r>
            <a:r>
              <a:rPr lang="uk-UA" sz="2600" baseline="-25000" dirty="0"/>
              <a:t>..</a:t>
            </a:r>
            <a:r>
              <a:rPr lang="uk-UA" sz="2600" baseline="-25000" dirty="0" err="1"/>
              <a:t>заг</a:t>
            </a:r>
            <a:r>
              <a:rPr lang="uk-UA" sz="2600" baseline="-25000" dirty="0"/>
              <a:t>. </a:t>
            </a:r>
            <a:r>
              <a:rPr lang="uk-UA" sz="2600" dirty="0"/>
              <a:t>)  і розрахунковою  ( Р</a:t>
            </a:r>
            <a:r>
              <a:rPr lang="uk-UA" sz="2600" baseline="-25000" dirty="0"/>
              <a:t>  в. </a:t>
            </a:r>
            <a:r>
              <a:rPr lang="uk-UA" sz="2600" baseline="-25000" dirty="0" err="1"/>
              <a:t>розр</a:t>
            </a:r>
            <a:r>
              <a:rPr lang="uk-UA" sz="2600" baseline="-25000" dirty="0"/>
              <a:t>. </a:t>
            </a:r>
            <a:r>
              <a:rPr lang="uk-UA" sz="2600" dirty="0" smtClean="0"/>
              <a:t>), обчислюються </a:t>
            </a:r>
            <a:r>
              <a:rPr lang="uk-UA" sz="2600" dirty="0"/>
              <a:t>за формулами:</a:t>
            </a:r>
            <a:endParaRPr lang="ru-RU" sz="2600" dirty="0"/>
          </a:p>
          <a:p>
            <a:pPr marL="45720" indent="0" algn="ctr">
              <a:buNone/>
            </a:pPr>
            <a:r>
              <a:rPr lang="uk-UA" sz="2600" dirty="0"/>
              <a:t>Р</a:t>
            </a:r>
            <a:r>
              <a:rPr lang="uk-UA" sz="2600" baseline="-25000" dirty="0"/>
              <a:t>  в. </a:t>
            </a:r>
            <a:r>
              <a:rPr lang="uk-UA" sz="2600" baseline="-25000" dirty="0" err="1"/>
              <a:t>заг</a:t>
            </a:r>
            <a:r>
              <a:rPr lang="uk-UA" sz="2600" baseline="-25000" dirty="0"/>
              <a:t>.</a:t>
            </a:r>
            <a:r>
              <a:rPr lang="uk-UA" sz="2600" dirty="0"/>
              <a:t> =  П </a:t>
            </a:r>
            <a:r>
              <a:rPr lang="uk-UA" sz="2600" baseline="-25000" dirty="0"/>
              <a:t>бал.</a:t>
            </a:r>
            <a:r>
              <a:rPr lang="uk-UA" sz="2600" dirty="0"/>
              <a:t> · 100% </a:t>
            </a:r>
            <a:r>
              <a:rPr lang="uk-UA" sz="2600" baseline="-25000" dirty="0"/>
              <a:t>  </a:t>
            </a:r>
            <a:r>
              <a:rPr lang="uk-UA" sz="2600" dirty="0"/>
              <a:t>/ ( ОФ </a:t>
            </a:r>
            <a:r>
              <a:rPr lang="uk-UA" sz="2600" baseline="-25000" dirty="0"/>
              <a:t>сер.</a:t>
            </a:r>
            <a:r>
              <a:rPr lang="uk-UA" sz="2600" dirty="0"/>
              <a:t> + </a:t>
            </a:r>
            <a:r>
              <a:rPr lang="uk-UA" sz="2600" dirty="0" err="1"/>
              <a:t>ОФ</a:t>
            </a:r>
            <a:r>
              <a:rPr lang="uk-UA" sz="2600" baseline="-25000" dirty="0" err="1"/>
              <a:t>ноз</a:t>
            </a:r>
            <a:r>
              <a:rPr lang="uk-UA" sz="2600" baseline="-25000" dirty="0"/>
              <a:t>.</a:t>
            </a:r>
            <a:r>
              <a:rPr lang="uk-UA" sz="2600" dirty="0"/>
              <a:t> )</a:t>
            </a:r>
            <a:endParaRPr lang="ru-RU" sz="2600" dirty="0"/>
          </a:p>
          <a:p>
            <a:pPr marL="45720" indent="0" algn="ctr">
              <a:buNone/>
            </a:pPr>
            <a:r>
              <a:rPr lang="uk-UA" sz="2600" dirty="0"/>
              <a:t>Р</a:t>
            </a:r>
            <a:r>
              <a:rPr lang="uk-UA" sz="2600" baseline="-25000" dirty="0"/>
              <a:t>  в. </a:t>
            </a:r>
            <a:r>
              <a:rPr lang="uk-UA" sz="2600" baseline="-25000" dirty="0" err="1"/>
              <a:t>розр</a:t>
            </a:r>
            <a:r>
              <a:rPr lang="uk-UA" sz="2600" baseline="-25000" dirty="0"/>
              <a:t>.</a:t>
            </a:r>
            <a:r>
              <a:rPr lang="uk-UA" sz="2600" dirty="0"/>
              <a:t> =  П </a:t>
            </a:r>
            <a:r>
              <a:rPr lang="uk-UA" sz="2600" baseline="-25000" dirty="0" err="1"/>
              <a:t>чист</a:t>
            </a:r>
            <a:r>
              <a:rPr lang="uk-UA" sz="2600" baseline="-25000" dirty="0"/>
              <a:t>.  </a:t>
            </a:r>
            <a:r>
              <a:rPr lang="uk-UA" sz="2600" dirty="0"/>
              <a:t>· 100%  / ( ОФ </a:t>
            </a:r>
            <a:r>
              <a:rPr lang="uk-UA" sz="2600" baseline="-25000" dirty="0"/>
              <a:t>сер.</a:t>
            </a:r>
            <a:r>
              <a:rPr lang="uk-UA" sz="2600" dirty="0"/>
              <a:t> + </a:t>
            </a:r>
            <a:r>
              <a:rPr lang="uk-UA" sz="2600" dirty="0" err="1"/>
              <a:t>ОФ</a:t>
            </a:r>
            <a:r>
              <a:rPr lang="uk-UA" sz="2600" baseline="-25000" dirty="0" err="1"/>
              <a:t>ноз</a:t>
            </a:r>
            <a:r>
              <a:rPr lang="uk-UA" sz="2600" baseline="-25000" dirty="0"/>
              <a:t>.</a:t>
            </a:r>
            <a:r>
              <a:rPr lang="uk-UA" sz="2600" dirty="0"/>
              <a:t> )</a:t>
            </a:r>
            <a:endParaRPr lang="ru-RU" sz="2600" dirty="0"/>
          </a:p>
          <a:p>
            <a:endParaRPr lang="ru-RU" dirty="0"/>
          </a:p>
        </p:txBody>
      </p:sp>
    </p:spTree>
    <p:extLst>
      <p:ext uri="{BB962C8B-B14F-4D97-AF65-F5344CB8AC3E}">
        <p14:creationId xmlns:p14="http://schemas.microsoft.com/office/powerpoint/2010/main" val="19909669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332656"/>
            <a:ext cx="8892480" cy="6264696"/>
          </a:xfrm>
        </p:spPr>
        <p:txBody>
          <a:bodyPr>
            <a:normAutofit/>
          </a:bodyPr>
          <a:lstStyle/>
          <a:p>
            <a:pPr algn="ctr">
              <a:buFont typeface="Wingdings" pitchFamily="2" charset="2"/>
              <a:buChar char="Ø"/>
            </a:pPr>
            <a:r>
              <a:rPr lang="en-US" sz="2800" b="1" dirty="0" smtClean="0"/>
              <a:t>  </a:t>
            </a:r>
            <a:r>
              <a:rPr lang="uk-UA" sz="2800" b="1" dirty="0" smtClean="0"/>
              <a:t>Методика </a:t>
            </a:r>
            <a:r>
              <a:rPr lang="uk-UA" sz="2800" b="1" dirty="0"/>
              <a:t>визначення фінансово-економічних результатів </a:t>
            </a:r>
            <a:endParaRPr lang="en-US" sz="2800" b="1" dirty="0" smtClean="0"/>
          </a:p>
          <a:p>
            <a:endParaRPr lang="en-US" sz="2400" dirty="0" smtClean="0"/>
          </a:p>
          <a:p>
            <a:pPr marL="45720" indent="0">
              <a:buNone/>
            </a:pPr>
            <a:r>
              <a:rPr lang="uk-UA" sz="2800" i="1" dirty="0" smtClean="0"/>
              <a:t>Основні </a:t>
            </a:r>
            <a:r>
              <a:rPr lang="uk-UA" sz="2800" i="1" dirty="0"/>
              <a:t>завдання оцінки фінансово-економічних результатів</a:t>
            </a:r>
            <a:r>
              <a:rPr lang="uk-UA" sz="2800" i="1" dirty="0" smtClean="0"/>
              <a:t>:</a:t>
            </a:r>
            <a:endParaRPr lang="en-US" sz="2800" i="1" dirty="0" smtClean="0"/>
          </a:p>
          <a:p>
            <a:endParaRPr lang="ru-RU" sz="2800" dirty="0"/>
          </a:p>
          <a:p>
            <a:pPr>
              <a:buFont typeface="Wingdings" pitchFamily="2" charset="2"/>
              <a:buChar char="§"/>
            </a:pPr>
            <a:r>
              <a:rPr lang="uk-UA" sz="2400" dirty="0" smtClean="0"/>
              <a:t> </a:t>
            </a:r>
            <a:r>
              <a:rPr lang="uk-UA" sz="2800" dirty="0"/>
              <a:t>оцінка динаміки показників прибутку;</a:t>
            </a:r>
            <a:endParaRPr lang="ru-RU" sz="2800" dirty="0"/>
          </a:p>
          <a:p>
            <a:pPr lvl="0">
              <a:buFont typeface="Wingdings" pitchFamily="2" charset="2"/>
              <a:buChar char="§"/>
            </a:pPr>
            <a:r>
              <a:rPr lang="en-US" sz="2800" dirty="0" smtClean="0"/>
              <a:t> </a:t>
            </a:r>
            <a:r>
              <a:rPr lang="uk-UA" sz="2800" dirty="0" smtClean="0"/>
              <a:t>виявлення </a:t>
            </a:r>
            <a:r>
              <a:rPr lang="uk-UA" sz="2800" dirty="0"/>
              <a:t>резервів підвищення результатів діяльності підприємства та обґрунтування заходів щодо їх мобілізації;</a:t>
            </a:r>
            <a:endParaRPr lang="ru-RU" sz="2800" dirty="0"/>
          </a:p>
          <a:p>
            <a:pPr lvl="0">
              <a:buFont typeface="Wingdings" pitchFamily="2" charset="2"/>
              <a:buChar char="§"/>
            </a:pPr>
            <a:r>
              <a:rPr lang="uk-UA" sz="2800" dirty="0"/>
              <a:t>аналіз розподілу і використання прибутку</a:t>
            </a:r>
            <a:endParaRPr lang="ru-RU" sz="2800" dirty="0"/>
          </a:p>
          <a:p>
            <a:pPr>
              <a:buFont typeface="Wingdings" pitchFamily="2" charset="2"/>
              <a:buChar char="Ø"/>
            </a:pPr>
            <a:endParaRPr lang="ru-RU" sz="2400" dirty="0"/>
          </a:p>
        </p:txBody>
      </p:sp>
    </p:spTree>
    <p:extLst>
      <p:ext uri="{BB962C8B-B14F-4D97-AF65-F5344CB8AC3E}">
        <p14:creationId xmlns:p14="http://schemas.microsoft.com/office/powerpoint/2010/main" val="32296660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sz="quarter" idx="13"/>
          </p:nvPr>
        </p:nvPicPr>
        <p:blipFill rotWithShape="1">
          <a:blip r:embed="rId2" cstate="print">
            <a:extLst>
              <a:ext uri="{28A0092B-C50C-407E-A947-70E740481C1C}">
                <a14:useLocalDpi xmlns:a14="http://schemas.microsoft.com/office/drawing/2010/main" val="0"/>
              </a:ext>
            </a:extLst>
          </a:blip>
          <a:srcRect l="1625" t="16026" r="9170" b="-104"/>
          <a:stretch/>
        </p:blipFill>
        <p:spPr bwMode="auto">
          <a:xfrm>
            <a:off x="90558" y="980728"/>
            <a:ext cx="9025020" cy="48962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59299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188640"/>
            <a:ext cx="8424936" cy="6264696"/>
          </a:xfrm>
        </p:spPr>
        <p:txBody>
          <a:bodyPr/>
          <a:lstStyle/>
          <a:p>
            <a:pPr>
              <a:buFont typeface="Wingdings" pitchFamily="2" charset="2"/>
              <a:buChar char="Ø"/>
            </a:pPr>
            <a:r>
              <a:rPr lang="en-US" sz="2800" b="1" dirty="0" smtClean="0"/>
              <a:t>   </a:t>
            </a:r>
            <a:r>
              <a:rPr lang="uk-UA" sz="2800" b="1" dirty="0" smtClean="0"/>
              <a:t>Розрахунки </a:t>
            </a:r>
            <a:r>
              <a:rPr lang="uk-UA" sz="2800" b="1" dirty="0"/>
              <a:t>включають наступні кроки</a:t>
            </a:r>
            <a:r>
              <a:rPr lang="uk-UA" sz="2800" b="1" dirty="0" smtClean="0"/>
              <a:t>:</a:t>
            </a:r>
            <a:endParaRPr lang="en-US" sz="2800" b="1" dirty="0" smtClean="0"/>
          </a:p>
          <a:p>
            <a:pPr>
              <a:buFont typeface="Wingdings" pitchFamily="2" charset="2"/>
              <a:buChar char="Ø"/>
            </a:pPr>
            <a:endParaRPr lang="ru-RU" sz="2800" b="1" dirty="0"/>
          </a:p>
          <a:p>
            <a:pPr marL="45720" indent="0">
              <a:buNone/>
            </a:pPr>
            <a:r>
              <a:rPr lang="uk-UA" sz="2400" dirty="0"/>
              <a:t>1.</a:t>
            </a:r>
            <a:r>
              <a:rPr lang="uk-UA" sz="2400" i="1" dirty="0"/>
              <a:t> </a:t>
            </a:r>
            <a:r>
              <a:rPr lang="uk-UA" sz="2400" dirty="0"/>
              <a:t>Визначення</a:t>
            </a:r>
            <a:r>
              <a:rPr lang="uk-UA" sz="2400" b="1" dirty="0"/>
              <a:t> чистого доходу (ви­ручки) від реалізації продукції </a:t>
            </a:r>
            <a:r>
              <a:rPr lang="uk-UA" sz="2400" dirty="0"/>
              <a:t>підпри­ємства шляхом зменшення </a:t>
            </a:r>
            <a:r>
              <a:rPr lang="uk-UA" sz="2400" b="1" dirty="0"/>
              <a:t>доходу (виручки) від реалізації продукції</a:t>
            </a:r>
            <a:r>
              <a:rPr lang="uk-UA" sz="2400" b="1" i="1" dirty="0"/>
              <a:t> </a:t>
            </a:r>
            <a:r>
              <a:rPr lang="uk-UA" sz="2400" dirty="0"/>
              <a:t>на </a:t>
            </a:r>
            <a:r>
              <a:rPr lang="uk-UA" sz="2400" b="1" dirty="0"/>
              <a:t>податок на додану вартість, акцизний збір, інші відрахування з </a:t>
            </a:r>
            <a:r>
              <a:rPr lang="uk-UA" sz="2400" b="1" dirty="0" smtClean="0"/>
              <a:t>доходу</a:t>
            </a:r>
            <a:r>
              <a:rPr lang="en-US" sz="2400" b="1" dirty="0"/>
              <a:t>.</a:t>
            </a:r>
            <a:endParaRPr lang="en-US" sz="2400" b="1" dirty="0" smtClean="0"/>
          </a:p>
          <a:p>
            <a:pPr marL="45720" indent="0">
              <a:buNone/>
            </a:pPr>
            <a:r>
              <a:rPr lang="uk-UA" sz="2400" dirty="0" smtClean="0"/>
              <a:t>2. Визначення </a:t>
            </a:r>
            <a:r>
              <a:rPr lang="uk-UA" sz="2400" b="1" dirty="0" smtClean="0"/>
              <a:t>валового прибутку (збитку)</a:t>
            </a:r>
            <a:r>
              <a:rPr lang="uk-UA" sz="2400" i="1" dirty="0" smtClean="0"/>
              <a:t> </a:t>
            </a:r>
            <a:r>
              <a:rPr lang="uk-UA" sz="2400" dirty="0" smtClean="0"/>
              <a:t>підприємства шляхом зменшення чистого доходу на </a:t>
            </a:r>
            <a:r>
              <a:rPr lang="uk-UA" sz="2400" b="1" dirty="0" smtClean="0"/>
              <a:t>ви­робничу собівартість реалізованої продукції</a:t>
            </a:r>
            <a:r>
              <a:rPr lang="uk-UA" sz="2400" dirty="0" smtClean="0"/>
              <a:t>.</a:t>
            </a:r>
            <a:endParaRPr lang="ru-RU" sz="2400" dirty="0" smtClean="0"/>
          </a:p>
          <a:p>
            <a:pPr marL="45720" indent="0">
              <a:buNone/>
            </a:pPr>
            <a:r>
              <a:rPr lang="en-US" sz="2400" dirty="0"/>
              <a:t>3. </a:t>
            </a:r>
            <a:r>
              <a:rPr lang="uk-UA" sz="2400" dirty="0"/>
              <a:t>Обчислення </a:t>
            </a:r>
            <a:r>
              <a:rPr lang="uk-UA" sz="2400" b="1" dirty="0"/>
              <a:t>фінансового результату від операційної діяль­ності.</a:t>
            </a:r>
          </a:p>
          <a:p>
            <a:endParaRPr lang="ru-RU" dirty="0"/>
          </a:p>
        </p:txBody>
      </p:sp>
    </p:spTree>
    <p:extLst>
      <p:ext uri="{BB962C8B-B14F-4D97-AF65-F5344CB8AC3E}">
        <p14:creationId xmlns:p14="http://schemas.microsoft.com/office/powerpoint/2010/main" val="39512105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424936" cy="6336704"/>
          </a:xfrm>
        </p:spPr>
        <p:txBody>
          <a:bodyPr>
            <a:noAutofit/>
          </a:bodyPr>
          <a:lstStyle/>
          <a:p>
            <a:pPr>
              <a:buFont typeface="Wingdings" pitchFamily="2" charset="2"/>
              <a:buChar char="§"/>
            </a:pPr>
            <a:endParaRPr lang="uk-UA" sz="2800" b="1" dirty="0" smtClean="0"/>
          </a:p>
          <a:p>
            <a:pPr marL="45720" indent="0">
              <a:buNone/>
            </a:pPr>
            <a:r>
              <a:rPr lang="uk-UA" sz="2800" dirty="0" smtClean="0"/>
              <a:t>4</a:t>
            </a:r>
            <a:r>
              <a:rPr lang="uk-UA" sz="2800" dirty="0"/>
              <a:t>.</a:t>
            </a:r>
            <a:r>
              <a:rPr lang="uk-UA" sz="2800" b="1" dirty="0"/>
              <a:t> </a:t>
            </a:r>
            <a:r>
              <a:rPr lang="uk-UA" sz="2800" dirty="0"/>
              <a:t>Визначення</a:t>
            </a:r>
            <a:r>
              <a:rPr lang="uk-UA" sz="2800" b="1" dirty="0"/>
              <a:t> фінансового результату від звичайної діяльності підприємства до оподат­кування</a:t>
            </a:r>
            <a:r>
              <a:rPr lang="uk-UA" sz="2800" dirty="0"/>
              <a:t> </a:t>
            </a:r>
            <a:r>
              <a:rPr lang="uk-UA" sz="2800" dirty="0" smtClean="0"/>
              <a:t>.</a:t>
            </a:r>
          </a:p>
          <a:p>
            <a:pPr marL="45720" indent="0">
              <a:buNone/>
            </a:pPr>
            <a:r>
              <a:rPr lang="uk-UA" sz="2800" dirty="0" smtClean="0"/>
              <a:t>5</a:t>
            </a:r>
            <a:r>
              <a:rPr lang="uk-UA" sz="2800" dirty="0"/>
              <a:t>.</a:t>
            </a:r>
            <a:r>
              <a:rPr lang="uk-UA" sz="2800" b="1" dirty="0"/>
              <a:t> </a:t>
            </a:r>
            <a:r>
              <a:rPr lang="uk-UA" sz="2800" dirty="0"/>
              <a:t>Визначення</a:t>
            </a:r>
            <a:r>
              <a:rPr lang="uk-UA" sz="2800" b="1" dirty="0"/>
              <a:t> </a:t>
            </a:r>
            <a:r>
              <a:rPr lang="uk-UA" sz="2800" b="1" dirty="0" smtClean="0"/>
              <a:t>фінансового </a:t>
            </a:r>
            <a:r>
              <a:rPr lang="uk-UA" sz="2800" b="1" dirty="0"/>
              <a:t>результату від звичайної діяльності </a:t>
            </a:r>
            <a:r>
              <a:rPr lang="uk-UA" sz="2800" dirty="0"/>
              <a:t>підприємства</a:t>
            </a:r>
            <a:r>
              <a:rPr lang="uk-UA" sz="2800" i="1" dirty="0"/>
              <a:t> </a:t>
            </a:r>
            <a:r>
              <a:rPr lang="uk-UA" sz="2800" i="1" dirty="0" smtClean="0"/>
              <a:t>.</a:t>
            </a:r>
          </a:p>
          <a:p>
            <a:pPr marL="45720" indent="0">
              <a:buNone/>
            </a:pPr>
            <a:r>
              <a:rPr lang="uk-UA" sz="2800" dirty="0" smtClean="0"/>
              <a:t>6</a:t>
            </a:r>
            <a:r>
              <a:rPr lang="uk-UA" sz="2800" dirty="0"/>
              <a:t>.</a:t>
            </a:r>
            <a:r>
              <a:rPr lang="uk-UA" sz="2800" i="1" dirty="0"/>
              <a:t> </a:t>
            </a:r>
            <a:r>
              <a:rPr lang="uk-UA" sz="2800" dirty="0"/>
              <a:t>Визначення </a:t>
            </a:r>
            <a:r>
              <a:rPr lang="uk-UA" sz="2800" b="1" dirty="0"/>
              <a:t>чистого прибутку</a:t>
            </a:r>
            <a:r>
              <a:rPr lang="uk-UA" sz="2800" dirty="0"/>
              <a:t> </a:t>
            </a:r>
            <a:r>
              <a:rPr lang="uk-UA" sz="2800" dirty="0" smtClean="0"/>
              <a:t>підприємства.</a:t>
            </a:r>
            <a:endParaRPr lang="ru-RU" sz="2800" dirty="0"/>
          </a:p>
        </p:txBody>
      </p:sp>
    </p:spTree>
    <p:extLst>
      <p:ext uri="{BB962C8B-B14F-4D97-AF65-F5344CB8AC3E}">
        <p14:creationId xmlns:p14="http://schemas.microsoft.com/office/powerpoint/2010/main" val="6457688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sz="quarter" idx="13"/>
          </p:nvPr>
        </p:nvPicPr>
        <p:blipFill rotWithShape="1">
          <a:blip r:embed="rId2" cstate="print">
            <a:extLst>
              <a:ext uri="{28A0092B-C50C-407E-A947-70E740481C1C}">
                <a14:useLocalDpi xmlns:a14="http://schemas.microsoft.com/office/drawing/2010/main" val="0"/>
              </a:ext>
            </a:extLst>
          </a:blip>
          <a:srcRect l="12789" t="8213" r="13622"/>
          <a:stretch/>
        </p:blipFill>
        <p:spPr bwMode="auto">
          <a:xfrm>
            <a:off x="1691680" y="181774"/>
            <a:ext cx="5688632" cy="6652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15340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188640"/>
            <a:ext cx="8496944" cy="6408712"/>
          </a:xfrm>
        </p:spPr>
        <p:txBody>
          <a:bodyPr>
            <a:normAutofit/>
          </a:bodyPr>
          <a:lstStyle/>
          <a:p>
            <a:pPr>
              <a:buFont typeface="Wingdings" pitchFamily="2" charset="2"/>
              <a:buChar char="q"/>
            </a:pPr>
            <a:r>
              <a:rPr lang="uk-UA" sz="2400" b="1" dirty="0"/>
              <a:t>Загальний дохід </a:t>
            </a:r>
            <a:r>
              <a:rPr lang="uk-UA" sz="2400" dirty="0"/>
              <a:t>- сума доходу підприємства від усіх видів діяльності, отриманого протягом звітного періоду в гро­шовій, матеріальній чи нематеріальній формі.</a:t>
            </a:r>
            <a:endParaRPr lang="ru-RU" sz="2400" dirty="0"/>
          </a:p>
          <a:p>
            <a:pPr>
              <a:buFont typeface="Wingdings" pitchFamily="2" charset="2"/>
              <a:buChar char="q"/>
            </a:pPr>
            <a:r>
              <a:rPr lang="uk-UA" sz="2400" b="1" dirty="0"/>
              <a:t>Чистий </a:t>
            </a:r>
            <a:r>
              <a:rPr lang="uk-UA" sz="2400" dirty="0" smtClean="0"/>
              <a:t>дохід </a:t>
            </a:r>
            <a:r>
              <a:rPr lang="uk-UA" sz="2400" dirty="0"/>
              <a:t>від реалізації продукції визначається шляхом вирахування з</a:t>
            </a:r>
            <a:r>
              <a:rPr lang="uk-UA" sz="2400" b="1" dirty="0"/>
              <a:t> </a:t>
            </a:r>
            <a:r>
              <a:rPr lang="uk-UA" sz="2400" dirty="0"/>
              <a:t>доходу </a:t>
            </a:r>
            <a:r>
              <a:rPr lang="uk-UA" sz="2400" dirty="0" smtClean="0"/>
              <a:t>від </a:t>
            </a:r>
            <a:r>
              <a:rPr lang="uk-UA" sz="2400" dirty="0"/>
              <a:t>реалізації продукції відповідних подат­ків, зборів, знижок тощо.</a:t>
            </a:r>
            <a:endParaRPr lang="ru-RU" sz="2400" dirty="0"/>
          </a:p>
          <a:p>
            <a:pPr>
              <a:buFont typeface="Wingdings" pitchFamily="2" charset="2"/>
              <a:buChar char="q"/>
            </a:pPr>
            <a:r>
              <a:rPr lang="uk-UA" sz="2400" b="1" dirty="0"/>
              <a:t>Валовий прибуток </a:t>
            </a:r>
            <a:r>
              <a:rPr lang="uk-UA" sz="2400" dirty="0" smtClean="0"/>
              <a:t>розраховується </a:t>
            </a:r>
            <a:r>
              <a:rPr lang="uk-UA" sz="2400" dirty="0"/>
              <a:t>як різниця між чистим доходом від реалізації продукції і собівартістю продукції.</a:t>
            </a:r>
            <a:endParaRPr lang="ru-RU" sz="2400" dirty="0"/>
          </a:p>
          <a:p>
            <a:pPr>
              <a:buFont typeface="Wingdings" pitchFamily="2" charset="2"/>
              <a:buChar char="q"/>
            </a:pPr>
            <a:r>
              <a:rPr lang="uk-UA" sz="2400" b="1" dirty="0"/>
              <a:t>Прибуток </a:t>
            </a:r>
            <a:r>
              <a:rPr lang="uk-UA" sz="2400" dirty="0"/>
              <a:t>- сума, на яку доходи перевищують пов'язані з ними витрати, тобто це та частина виручки, що залишається в</a:t>
            </a:r>
            <a:r>
              <a:rPr lang="uk-UA" sz="2400" b="1" dirty="0"/>
              <a:t> </a:t>
            </a:r>
            <a:r>
              <a:rPr lang="uk-UA" sz="2400" dirty="0"/>
              <a:t>під­приємства після покриття всіх витрат на виробничу і комерційну діяльність.</a:t>
            </a:r>
            <a:endParaRPr lang="ru-RU" sz="2400" dirty="0"/>
          </a:p>
          <a:p>
            <a:pPr>
              <a:buFont typeface="Wingdings" pitchFamily="2" charset="2"/>
              <a:buChar char="q"/>
            </a:pPr>
            <a:r>
              <a:rPr lang="uk-UA" sz="2400" b="1" dirty="0"/>
              <a:t>Збиток </a:t>
            </a:r>
            <a:r>
              <a:rPr lang="uk-UA" sz="2400" dirty="0"/>
              <a:t>- перевищення суми витрат над сумою доходу, для отримання якого були здійсненні ці витрати</a:t>
            </a:r>
            <a:endParaRPr lang="ru-RU" sz="2400" dirty="0"/>
          </a:p>
          <a:p>
            <a:endParaRPr lang="ru-RU" dirty="0"/>
          </a:p>
        </p:txBody>
      </p:sp>
    </p:spTree>
    <p:extLst>
      <p:ext uri="{BB962C8B-B14F-4D97-AF65-F5344CB8AC3E}">
        <p14:creationId xmlns:p14="http://schemas.microsoft.com/office/powerpoint/2010/main" val="2328900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352928" cy="6264696"/>
          </a:xfrm>
        </p:spPr>
        <p:txBody>
          <a:bodyPr>
            <a:normAutofit/>
          </a:bodyPr>
          <a:lstStyle/>
          <a:p>
            <a:pPr>
              <a:buFont typeface="Wingdings" pitchFamily="2" charset="2"/>
              <a:buChar char="q"/>
            </a:pPr>
            <a:r>
              <a:rPr lang="uk-UA" sz="2800" b="1" dirty="0"/>
              <a:t>Прибуток </a:t>
            </a:r>
            <a:r>
              <a:rPr lang="uk-UA" sz="2800" b="1" dirty="0" smtClean="0"/>
              <a:t>від </a:t>
            </a:r>
            <a:r>
              <a:rPr lang="uk-UA" sz="2800" b="1" dirty="0"/>
              <a:t>операційної діяльності </a:t>
            </a:r>
            <a:r>
              <a:rPr lang="uk-UA" sz="2800" dirty="0"/>
              <a:t>визначається як алгебраїчна сума валового прибутку </a:t>
            </a:r>
            <a:r>
              <a:rPr lang="uk-UA" sz="2800" dirty="0" smtClean="0"/>
              <a:t>іншого </a:t>
            </a:r>
            <a:r>
              <a:rPr lang="uk-UA" sz="2800" dirty="0"/>
              <a:t>операцій­ного доходу, адміністративних витрат, </a:t>
            </a:r>
            <a:r>
              <a:rPr lang="uk-UA" sz="2800" dirty="0" err="1"/>
              <a:t>витрат</a:t>
            </a:r>
            <a:r>
              <a:rPr lang="uk-UA" sz="2800" dirty="0"/>
              <a:t> на збут та інших операційних витрат.</a:t>
            </a:r>
            <a:endParaRPr lang="ru-RU" sz="2800" dirty="0"/>
          </a:p>
          <a:p>
            <a:pPr>
              <a:buFont typeface="Wingdings" pitchFamily="2" charset="2"/>
              <a:buChar char="q"/>
            </a:pPr>
            <a:r>
              <a:rPr lang="uk-UA" sz="2800" b="1" dirty="0"/>
              <a:t>Прибуток </a:t>
            </a:r>
            <a:r>
              <a:rPr lang="uk-UA" sz="2800" b="1" dirty="0" smtClean="0"/>
              <a:t>від </a:t>
            </a:r>
            <a:r>
              <a:rPr lang="uk-UA" sz="2800" b="1" dirty="0"/>
              <a:t>звичайної діяльності до оподатку­вання</a:t>
            </a:r>
            <a:r>
              <a:rPr lang="uk-UA" sz="2800" dirty="0"/>
              <a:t> визначається як сума прибутку </a:t>
            </a:r>
            <a:r>
              <a:rPr lang="uk-UA" sz="2800" dirty="0" smtClean="0"/>
              <a:t>від </a:t>
            </a:r>
            <a:r>
              <a:rPr lang="uk-UA" sz="2800" dirty="0"/>
              <a:t>операційної діяльності, фінансових і інших доходів, фінан­сових та інших </a:t>
            </a:r>
            <a:r>
              <a:rPr lang="uk-UA" sz="2800" dirty="0" smtClean="0"/>
              <a:t>витрат.</a:t>
            </a:r>
            <a:endParaRPr lang="ru-RU" sz="2800" dirty="0"/>
          </a:p>
          <a:p>
            <a:pPr>
              <a:buFont typeface="Wingdings" pitchFamily="2" charset="2"/>
              <a:buChar char="q"/>
            </a:pPr>
            <a:r>
              <a:rPr lang="uk-UA" sz="2800" b="1" dirty="0"/>
              <a:t>Прибуток від звичайної діяльності визначається </a:t>
            </a:r>
            <a:r>
              <a:rPr lang="uk-UA" sz="2800" dirty="0"/>
              <a:t>як різни­ця між прибутком від звичайної діяльності до оподаткування і су­мою податків з прибутку.</a:t>
            </a:r>
            <a:endParaRPr lang="ru-RU" sz="2800" dirty="0"/>
          </a:p>
          <a:p>
            <a:endParaRPr lang="ru-RU" dirty="0"/>
          </a:p>
        </p:txBody>
      </p:sp>
    </p:spTree>
    <p:extLst>
      <p:ext uri="{BB962C8B-B14F-4D97-AF65-F5344CB8AC3E}">
        <p14:creationId xmlns:p14="http://schemas.microsoft.com/office/powerpoint/2010/main" val="25759967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60648"/>
            <a:ext cx="8496944" cy="6336704"/>
          </a:xfrm>
        </p:spPr>
        <p:txBody>
          <a:bodyPr>
            <a:normAutofit lnSpcReduction="10000"/>
          </a:bodyPr>
          <a:lstStyle/>
          <a:p>
            <a:pPr>
              <a:buFont typeface="Wingdings" pitchFamily="2" charset="2"/>
              <a:buChar char="Ø"/>
            </a:pPr>
            <a:r>
              <a:rPr lang="en-US" sz="2800" b="1" dirty="0" smtClean="0"/>
              <a:t>  </a:t>
            </a:r>
            <a:r>
              <a:rPr lang="uk-UA" sz="2800" b="1" dirty="0" smtClean="0"/>
              <a:t>Чистий </a:t>
            </a:r>
            <a:r>
              <a:rPr lang="uk-UA" sz="2800" b="1" dirty="0"/>
              <a:t>прибуток (збиток) </a:t>
            </a:r>
            <a:r>
              <a:rPr lang="uk-UA" sz="2800" dirty="0"/>
              <a:t>розраховується як алгебраїчна сума прибутку (збитку) від звичайної діяльності та надзвичайного прибутку, надзвичайного збитку та податків з надзвичайного при­бутку</a:t>
            </a:r>
            <a:r>
              <a:rPr lang="uk-UA" sz="2800" dirty="0" smtClean="0"/>
              <a:t>.</a:t>
            </a:r>
            <a:endParaRPr lang="en-US" sz="2800" dirty="0" smtClean="0"/>
          </a:p>
          <a:p>
            <a:pPr marL="45720" indent="0">
              <a:buNone/>
            </a:pPr>
            <a:endParaRPr lang="ru-RU" sz="2400" dirty="0"/>
          </a:p>
          <a:p>
            <a:pPr>
              <a:buFont typeface="Wingdings" pitchFamily="2" charset="2"/>
              <a:buChar char="§"/>
            </a:pPr>
            <a:r>
              <a:rPr lang="uk-UA" sz="3200" dirty="0"/>
              <a:t>Основні функції прибутку:</a:t>
            </a:r>
            <a:endParaRPr lang="ru-RU" sz="3200" dirty="0"/>
          </a:p>
          <a:p>
            <a:pPr lvl="0">
              <a:buFont typeface="Arial" pitchFamily="34" charset="0"/>
              <a:buChar char="•"/>
            </a:pPr>
            <a:r>
              <a:rPr lang="uk-UA" sz="2800" dirty="0"/>
              <a:t>прибуток, як основа інноваційних рішень;</a:t>
            </a:r>
            <a:endParaRPr lang="ru-RU" sz="2800" dirty="0"/>
          </a:p>
          <a:p>
            <a:pPr lvl="0">
              <a:buFont typeface="Arial" pitchFamily="34" charset="0"/>
              <a:buChar char="•"/>
            </a:pPr>
            <a:r>
              <a:rPr lang="uk-UA" sz="2800" dirty="0"/>
              <a:t>прибуток, як мірило успіху діяльності підприємства;</a:t>
            </a:r>
            <a:endParaRPr lang="ru-RU" sz="2800" dirty="0"/>
          </a:p>
          <a:p>
            <a:pPr lvl="0">
              <a:buFont typeface="Arial" pitchFamily="34" charset="0"/>
              <a:buChar char="•"/>
            </a:pPr>
            <a:r>
              <a:rPr lang="uk-UA" sz="2800" dirty="0"/>
              <a:t>прибуток, як джерело самофінансування і розвитку;</a:t>
            </a:r>
            <a:endParaRPr lang="ru-RU" sz="2800" dirty="0"/>
          </a:p>
          <a:p>
            <a:pPr lvl="0">
              <a:buFont typeface="Arial" pitchFamily="34" charset="0"/>
              <a:buChar char="•"/>
            </a:pPr>
            <a:r>
              <a:rPr lang="uk-UA" sz="2800" dirty="0"/>
              <a:t>прибуток, як винагорода власникам підприємства.</a:t>
            </a:r>
            <a:endParaRPr lang="ru-RU" sz="2800" dirty="0"/>
          </a:p>
          <a:p>
            <a:endParaRPr lang="ru-RU" dirty="0"/>
          </a:p>
        </p:txBody>
      </p:sp>
    </p:spTree>
    <p:extLst>
      <p:ext uri="{BB962C8B-B14F-4D97-AF65-F5344CB8AC3E}">
        <p14:creationId xmlns:p14="http://schemas.microsoft.com/office/powerpoint/2010/main" val="188143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04664"/>
            <a:ext cx="8424936" cy="6048672"/>
          </a:xfrm>
        </p:spPr>
        <p:txBody>
          <a:bodyPr/>
          <a:lstStyle/>
          <a:p>
            <a:pPr marL="45720" indent="0">
              <a:buNone/>
            </a:pPr>
            <a:r>
              <a:rPr lang="uk-UA" sz="2800" i="1" dirty="0" smtClean="0"/>
              <a:t> </a:t>
            </a:r>
          </a:p>
          <a:p>
            <a:pPr>
              <a:buFont typeface="Wingdings" pitchFamily="2" charset="2"/>
              <a:buChar char="§"/>
            </a:pPr>
            <a:r>
              <a:rPr lang="uk-UA" sz="2800" b="1" dirty="0" smtClean="0"/>
              <a:t>Виручка </a:t>
            </a:r>
            <a:r>
              <a:rPr lang="uk-UA" sz="2800" b="1" dirty="0"/>
              <a:t>від реалізації продукції</a:t>
            </a:r>
            <a:r>
              <a:rPr lang="uk-UA" sz="2800" i="1" dirty="0"/>
              <a:t> </a:t>
            </a:r>
            <a:r>
              <a:rPr lang="uk-UA" sz="2800" dirty="0"/>
              <a:t>- це обсяг грошових коштів, що надійшли на підприємство за певний проміжок часу в результаті здійснення операцій з продажу ви­готовленої ним продукції (товарів, робіт, послуг). </a:t>
            </a:r>
            <a:endParaRPr lang="ru-RU" sz="2800" dirty="0"/>
          </a:p>
          <a:p>
            <a:endParaRPr lang="ru-RU" dirty="0"/>
          </a:p>
        </p:txBody>
      </p:sp>
      <p:pic>
        <p:nvPicPr>
          <p:cNvPr id="1028" name="Picture 4" descr="ÐÐ°ÑÑÐ¸Ð½ÐºÐ¸ Ð¿Ð¾ Ð·Ð°Ð¿ÑÐ¾ÑÑ ÐÐ¸ÑÑÑ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573016"/>
            <a:ext cx="5943600" cy="31242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376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424936" cy="5976664"/>
          </a:xfrm>
        </p:spPr>
        <p:txBody>
          <a:bodyPr>
            <a:normAutofit/>
          </a:bodyPr>
          <a:lstStyle/>
          <a:p>
            <a:endParaRPr lang="ru-RU" dirty="0" smtClean="0"/>
          </a:p>
          <a:p>
            <a:pPr marL="45720" indent="0">
              <a:buNone/>
            </a:pPr>
            <a:r>
              <a:rPr lang="uk-UA" sz="2800" b="1" dirty="0" smtClean="0"/>
              <a:t>Чистий </a:t>
            </a:r>
            <a:r>
              <a:rPr lang="uk-UA" sz="2800" b="1" dirty="0"/>
              <a:t>дохід підприємства </a:t>
            </a:r>
            <a:r>
              <a:rPr lang="uk-UA" sz="2800" dirty="0"/>
              <a:t>складає загальну суму коштів, яку одержує підприємство за певний період і яка, після вира­хування податків з продаж, може бути використана на покриття витрат, споживання та інвестування. </a:t>
            </a:r>
            <a:endParaRPr lang="uk-UA" sz="2800" dirty="0" smtClean="0"/>
          </a:p>
          <a:p>
            <a:pPr marL="45720" indent="0">
              <a:buNone/>
            </a:pPr>
            <a:r>
              <a:rPr lang="uk-UA" sz="2800" b="1" dirty="0" smtClean="0"/>
              <a:t>чистий </a:t>
            </a:r>
            <a:r>
              <a:rPr lang="uk-UA" sz="2800" b="1" dirty="0"/>
              <a:t>дохід</a:t>
            </a:r>
            <a:r>
              <a:rPr lang="uk-UA" sz="2800" b="1" i="1" dirty="0"/>
              <a:t> </a:t>
            </a:r>
            <a:r>
              <a:rPr lang="uk-UA" sz="2800" dirty="0"/>
              <a:t>є виторгом підприємства від реалізації продукції (товарів, робіт, послуг) та надходженнями від позареалізаційних операцій</a:t>
            </a:r>
            <a:r>
              <a:rPr lang="uk-UA" sz="2800" i="1" dirty="0"/>
              <a:t> </a:t>
            </a:r>
            <a:r>
              <a:rPr lang="uk-UA" sz="2800" b="1" dirty="0"/>
              <a:t>без урахування податків</a:t>
            </a:r>
            <a:r>
              <a:rPr lang="uk-UA" sz="2800" i="1" dirty="0"/>
              <a:t> </a:t>
            </a:r>
            <a:r>
              <a:rPr lang="uk-UA" sz="2800" dirty="0"/>
              <a:t>(податку на додану вартість та акцизного збору тощо).</a:t>
            </a:r>
            <a:endParaRPr lang="ru-RU" sz="2800" dirty="0"/>
          </a:p>
          <a:p>
            <a:endParaRPr lang="ru-RU" dirty="0"/>
          </a:p>
        </p:txBody>
      </p:sp>
    </p:spTree>
    <p:extLst>
      <p:ext uri="{BB962C8B-B14F-4D97-AF65-F5344CB8AC3E}">
        <p14:creationId xmlns:p14="http://schemas.microsoft.com/office/powerpoint/2010/main" val="1526372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496944" cy="6120680"/>
          </a:xfrm>
        </p:spPr>
        <p:txBody>
          <a:bodyPr/>
          <a:lstStyle/>
          <a:p>
            <a:pPr marL="45720" indent="0">
              <a:buNone/>
            </a:pPr>
            <a:r>
              <a:rPr lang="uk-UA" sz="2800" b="1" dirty="0" smtClean="0"/>
              <a:t>Загальний </a:t>
            </a:r>
            <a:r>
              <a:rPr lang="uk-UA" sz="2800" b="1" dirty="0"/>
              <a:t>дохід показує весь розмір, а чистий дохід – реальну величину доходів підприємства.</a:t>
            </a:r>
            <a:endParaRPr lang="ru-RU" sz="2800" b="1" dirty="0"/>
          </a:p>
          <a:p>
            <a:endParaRPr lang="ru-RU" dirty="0"/>
          </a:p>
        </p:txBody>
      </p:sp>
      <p:pic>
        <p:nvPicPr>
          <p:cNvPr id="2052" name="Picture 4" descr="ÐÐ¾ÑÐ¾Ð¶ÐµÐµ Ð¸Ð·Ð¾Ð±ÑÐ°Ð¶ÐµÐ½Ð¸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764893"/>
            <a:ext cx="6586107" cy="44785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104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3"/>
          </p:nvPr>
        </p:nvPicPr>
        <p:blipFill rotWithShape="1">
          <a:blip r:embed="rId2" cstate="print">
            <a:extLst>
              <a:ext uri="{28A0092B-C50C-407E-A947-70E740481C1C}">
                <a14:useLocalDpi xmlns:a14="http://schemas.microsoft.com/office/drawing/2010/main" val="0"/>
              </a:ext>
            </a:extLst>
          </a:blip>
          <a:srcRect t="9990" r="10674"/>
          <a:stretch/>
        </p:blipFill>
        <p:spPr bwMode="auto">
          <a:xfrm>
            <a:off x="21704" y="1772816"/>
            <a:ext cx="9056524" cy="35283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3929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60648"/>
            <a:ext cx="8568952" cy="6480720"/>
          </a:xfrm>
        </p:spPr>
        <p:txBody>
          <a:bodyPr>
            <a:normAutofit/>
          </a:bodyPr>
          <a:lstStyle/>
          <a:p>
            <a:pPr algn="ctr">
              <a:buFont typeface="Wingdings" pitchFamily="2" charset="2"/>
              <a:buChar char="Ø"/>
            </a:pPr>
            <a:r>
              <a:rPr lang="uk-UA" sz="3200" b="1" dirty="0" smtClean="0"/>
              <a:t>  Типи </a:t>
            </a:r>
            <a:r>
              <a:rPr lang="uk-UA" sz="3200" b="1" dirty="0"/>
              <a:t>діяльності підприємства</a:t>
            </a:r>
            <a:r>
              <a:rPr lang="uk-UA" sz="3200" b="1" dirty="0" smtClean="0"/>
              <a:t>.</a:t>
            </a:r>
            <a:endParaRPr lang="uk-UA" b="1" dirty="0" smtClean="0"/>
          </a:p>
          <a:p>
            <a:pPr marL="45720" indent="0">
              <a:buNone/>
            </a:pPr>
            <a:r>
              <a:rPr lang="uk-UA" sz="2800" b="1" dirty="0" smtClean="0"/>
              <a:t>Звичайна </a:t>
            </a:r>
            <a:r>
              <a:rPr lang="uk-UA" sz="2800" b="1" dirty="0"/>
              <a:t>діяльність</a:t>
            </a:r>
            <a:r>
              <a:rPr lang="uk-UA" sz="2800" dirty="0"/>
              <a:t> - будь-яка основна діяльність підприємства, а також операції, що її забезпечують або виникають внаслідок її проведення в нормальних умовах. </a:t>
            </a:r>
            <a:endParaRPr lang="ru-RU" sz="2800" dirty="0"/>
          </a:p>
          <a:p>
            <a:pPr marL="45720" indent="0">
              <a:buNone/>
            </a:pPr>
            <a:r>
              <a:rPr lang="uk-UA" sz="2400" dirty="0"/>
              <a:t>До основних операцій, які враховуються при визначенні доходів від звичайної діяльності, можна віднести реалізацію продукції, розрахунки з постачальниками і замовниками, персоналом, банківськими установами, податковими органами. </a:t>
            </a:r>
            <a:endParaRPr lang="uk-UA" sz="2400" dirty="0" smtClean="0"/>
          </a:p>
          <a:p>
            <a:pPr marL="45720" indent="0">
              <a:buNone/>
            </a:pPr>
            <a:r>
              <a:rPr lang="uk-UA" sz="2400" dirty="0" smtClean="0"/>
              <a:t>Забезпечувальними </a:t>
            </a:r>
            <a:r>
              <a:rPr lang="uk-UA" sz="2400" dirty="0"/>
              <a:t>операціями із звичайної діяльності є списання знеціне­них запасів, переоцінка короткострокових інвестицій, економічні санкції по господарських договорах, за порушення податкового законодавства тощо.</a:t>
            </a:r>
            <a:endParaRPr lang="ru-RU" sz="2400" dirty="0"/>
          </a:p>
          <a:p>
            <a:endParaRPr lang="ru-RU" dirty="0"/>
          </a:p>
        </p:txBody>
      </p:sp>
    </p:spTree>
    <p:extLst>
      <p:ext uri="{BB962C8B-B14F-4D97-AF65-F5344CB8AC3E}">
        <p14:creationId xmlns:p14="http://schemas.microsoft.com/office/powerpoint/2010/main" val="36756097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sz="quarter" idx="13"/>
          </p:nvPr>
        </p:nvPicPr>
        <p:blipFill>
          <a:blip r:embed="rId2"/>
          <a:stretch>
            <a:fillRect/>
          </a:stretch>
        </p:blipFill>
        <p:spPr>
          <a:xfrm>
            <a:off x="755576" y="116632"/>
            <a:ext cx="7015176" cy="5912162"/>
          </a:xfrm>
          <a:prstGeom prst="rect">
            <a:avLst/>
          </a:prstGeom>
        </p:spPr>
      </p:pic>
    </p:spTree>
    <p:extLst>
      <p:ext uri="{BB962C8B-B14F-4D97-AF65-F5344CB8AC3E}">
        <p14:creationId xmlns:p14="http://schemas.microsoft.com/office/powerpoint/2010/main" val="134401582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285</TotalTime>
  <Words>2087</Words>
  <Application>Microsoft Office PowerPoint</Application>
  <PresentationFormat>Экран (4:3)</PresentationFormat>
  <Paragraphs>153</Paragraphs>
  <Slides>39</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39</vt:i4>
      </vt:variant>
    </vt:vector>
  </HeadingPairs>
  <TitlesOfParts>
    <vt:vector size="46" baseType="lpstr">
      <vt:lpstr>Arial</vt:lpstr>
      <vt:lpstr>Calibri</vt:lpstr>
      <vt:lpstr>Georgia</vt:lpstr>
      <vt:lpstr>Times New Roman</vt:lpstr>
      <vt:lpstr>Trebuchet MS</vt:lpstr>
      <vt:lpstr>Wingdings</vt:lpstr>
      <vt:lpstr>Воздушный поток</vt:lpstr>
      <vt:lpstr>Лекція 12   Прибуток та рентабельність  енергетичного підприємства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12. Прибуток та рентабельність  в гірництві.</dc:title>
  <dc:creator>Viktoriya</dc:creator>
  <cp:lastModifiedBy>Пользователь Windows</cp:lastModifiedBy>
  <cp:revision>24</cp:revision>
  <dcterms:created xsi:type="dcterms:W3CDTF">2017-10-27T17:33:47Z</dcterms:created>
  <dcterms:modified xsi:type="dcterms:W3CDTF">2020-11-25T10:03:34Z</dcterms:modified>
</cp:coreProperties>
</file>