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56" r:id="rId5"/>
    <p:sldId id="257" r:id="rId6"/>
    <p:sldId id="258" r:id="rId7"/>
    <p:sldId id="259" r:id="rId8"/>
    <p:sldId id="260" r:id="rId9"/>
    <p:sldId id="263" r:id="rId10"/>
    <p:sldId id="269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-41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chartUserShapes" Target="../drawings/drawing5.xml"/><Relationship Id="rId1" Type="http://schemas.openxmlformats.org/officeDocument/2006/relationships/oleObject" Target="file:///D:\work\&#1053;&#1110;&#1084;&#1077;&#1095;&#1095;&#1080;&#1085;&#1072;\2\Wear.xlsx" TargetMode="External"/><Relationship Id="rId4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D:\work\&#1053;&#1110;&#1084;&#1077;&#1095;&#1095;&#1080;&#1085;&#1072;\2\Wear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D:\work\&#1053;&#1110;&#1084;&#1077;&#1095;&#1095;&#1080;&#1085;&#1072;\2\Wear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D:\work\&#1053;&#1110;&#1084;&#1077;&#1095;&#1095;&#1080;&#1085;&#1072;\2\Wear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D:\work\&#1053;&#1110;&#1084;&#1077;&#1095;&#1095;&#1080;&#1085;&#1072;\2\Wear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D:\work\&#1053;&#1110;&#1084;&#1077;&#1095;&#1095;&#1080;&#1085;&#1072;\2\Wear.xlsx" TargetMode="External"/><Relationship Id="rId4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D:\work\&#1053;&#1110;&#1084;&#1077;&#1095;&#1095;&#1080;&#1085;&#1072;\2\Wear.xlsx" TargetMode="External"/><Relationship Id="rId4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chartUserShapes" Target="../drawings/drawing3.xml"/><Relationship Id="rId1" Type="http://schemas.openxmlformats.org/officeDocument/2006/relationships/oleObject" Target="file:///D:\work\&#1053;&#1110;&#1084;&#1077;&#1095;&#1095;&#1080;&#1085;&#1072;\2\Wear.xlsx" TargetMode="External"/><Relationship Id="rId4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chartUserShapes" Target="../drawings/drawing4.xml"/><Relationship Id="rId1" Type="http://schemas.openxmlformats.org/officeDocument/2006/relationships/oleObject" Target="file:///D:\work\&#1053;&#1110;&#1084;&#1077;&#1095;&#1095;&#1080;&#1085;&#1072;\2\Wear.xlsx" TargetMode="External"/><Relationship Id="rId4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28575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forward val="100"/>
            <c:dispRSqr val="0"/>
            <c:dispEq val="0"/>
          </c:trendline>
          <c:xVal>
            <c:numRef>
              <c:f>Лист1!$E$25:$E$29</c:f>
              <c:numCache>
                <c:formatCode>General</c:formatCode>
                <c:ptCount val="5"/>
                <c:pt idx="0">
                  <c:v>320</c:v>
                </c:pt>
                <c:pt idx="1">
                  <c:v>400</c:v>
                </c:pt>
                <c:pt idx="2">
                  <c:v>500</c:v>
                </c:pt>
                <c:pt idx="3">
                  <c:v>630</c:v>
                </c:pt>
                <c:pt idx="4">
                  <c:v>800</c:v>
                </c:pt>
              </c:numCache>
            </c:numRef>
          </c:xVal>
          <c:yVal>
            <c:numRef>
              <c:f>Лист1!$G$25:$G$29</c:f>
              <c:numCache>
                <c:formatCode>General</c:formatCode>
                <c:ptCount val="5"/>
                <c:pt idx="0">
                  <c:v>5.158106784000001</c:v>
                </c:pt>
                <c:pt idx="1">
                  <c:v>5.7669387021134124</c:v>
                </c:pt>
                <c:pt idx="2">
                  <c:v>6.4476334800000004</c:v>
                </c:pt>
                <c:pt idx="3">
                  <c:v>7.2374506312958928</c:v>
                </c:pt>
                <c:pt idx="4">
                  <c:v>8.1556829259030827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2E6-45D6-94E7-703D8F4B3668}"/>
            </c:ext>
          </c:extLst>
        </c:ser>
        <c:ser>
          <c:idx val="1"/>
          <c:order val="1"/>
          <c:tx>
            <c:v>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Лист1!$H$20</c:f>
              <c:numCache>
                <c:formatCode>General</c:formatCode>
                <c:ptCount val="1"/>
                <c:pt idx="0">
                  <c:v>500</c:v>
                </c:pt>
              </c:numCache>
            </c:numRef>
          </c:xVal>
          <c:yVal>
            <c:numRef>
              <c:f>Лист1!$G$20</c:f>
              <c:numCache>
                <c:formatCode>General</c:formatCode>
                <c:ptCount val="1"/>
                <c:pt idx="0">
                  <c:v>4.5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2E6-45D6-94E7-703D8F4B3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973952"/>
        <c:axId val="40972224"/>
      </c:scatterChart>
      <c:valAx>
        <c:axId val="40973952"/>
        <c:scaling>
          <c:orientation val="minMax"/>
          <c:max val="900"/>
          <c:min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Діаметр колеса, мм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0972224"/>
        <c:crosses val="autoZero"/>
        <c:crossBetween val="midCat"/>
      </c:valAx>
      <c:valAx>
        <c:axId val="40972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200">
                    <a:solidFill>
                      <a:schemeClr val="tx1"/>
                    </a:solidFill>
                  </a:rPr>
                  <a:t>Швидкість зношування мкм/год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40973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64579460723908"/>
          <c:y val="8.9467774861475655E-2"/>
          <c:w val="0.78768771277595606"/>
          <c:h val="0.71475320793234176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Лист1!$AV$101</c:f>
              <c:strCache>
                <c:ptCount val="1"/>
                <c:pt idx="0">
                  <c:v>30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Лист1!$AT$101</c:f>
              <c:numCache>
                <c:formatCode>General</c:formatCode>
                <c:ptCount val="1"/>
                <c:pt idx="0">
                  <c:v>3.63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55-4353-B549-1E0437CA96F7}"/>
            </c:ext>
          </c:extLst>
        </c:ser>
        <c:ser>
          <c:idx val="0"/>
          <c:order val="1"/>
          <c:tx>
            <c:strRef>
              <c:f>Лист1!$AV$99</c:f>
              <c:strCache>
                <c:ptCount val="1"/>
                <c:pt idx="0">
                  <c:v>40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Лист1!$AT$99</c:f>
              <c:numCache>
                <c:formatCode>General</c:formatCode>
                <c:ptCount val="1"/>
                <c:pt idx="0">
                  <c:v>11.28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55-4353-B549-1E0437CA96F7}"/>
            </c:ext>
          </c:extLst>
        </c:ser>
        <c:ser>
          <c:idx val="1"/>
          <c:order val="2"/>
          <c:tx>
            <c:strRef>
              <c:f>Лист1!$AV$100</c:f>
              <c:strCache>
                <c:ptCount val="1"/>
                <c:pt idx="0">
                  <c:v>50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Лист1!$AT$100</c:f>
              <c:numCache>
                <c:formatCode>General</c:formatCode>
                <c:ptCount val="1"/>
                <c:pt idx="0">
                  <c:v>10.14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755-4353-B549-1E0437CA9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4157568"/>
        <c:axId val="92723968"/>
      </c:barChart>
      <c:catAx>
        <c:axId val="1141575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u="none" strike="noStrike" baseline="0" dirty="0" smtClean="0">
                    <a:solidFill>
                      <a:schemeClr val="tx1"/>
                    </a:solidFill>
                    <a:effectLst/>
                  </a:rPr>
                  <a:t>б)   Швидкість </a:t>
                </a:r>
                <a:r>
                  <a:rPr lang="uk-UA" sz="1400" b="1" i="0" u="none" strike="noStrike" baseline="0" dirty="0">
                    <a:solidFill>
                      <a:schemeClr val="tx1"/>
                    </a:solidFill>
                    <a:effectLst/>
                  </a:rPr>
                  <a:t>шліфування</a:t>
                </a:r>
                <a:endParaRPr lang="uk-UA" sz="14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3685200691376993"/>
              <c:y val="0.8810449875168042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723968"/>
        <c:crosses val="autoZero"/>
        <c:auto val="1"/>
        <c:lblAlgn val="ctr"/>
        <c:lblOffset val="100"/>
        <c:noMultiLvlLbl val="0"/>
      </c:catAx>
      <c:valAx>
        <c:axId val="9272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Інтенсивність зношування</a:t>
                </a:r>
                <a:endParaRPr lang="uk-UA" sz="1400">
                  <a:solidFill>
                    <a:schemeClr val="tx1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1415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59492563429572"/>
          <c:y val="6.6083900529382983E-2"/>
          <c:w val="0.78596062992125992"/>
          <c:h val="0.6975570361397132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Лист1!$AG$55:$AG$68</c:f>
              <c:numCache>
                <c:formatCode>General</c:formatCode>
                <c:ptCount val="14"/>
                <c:pt idx="1">
                  <c:v>489</c:v>
                </c:pt>
                <c:pt idx="2">
                  <c:v>474</c:v>
                </c:pt>
                <c:pt idx="3">
                  <c:v>808</c:v>
                </c:pt>
                <c:pt idx="4">
                  <c:v>758</c:v>
                </c:pt>
                <c:pt idx="5">
                  <c:v>483</c:v>
                </c:pt>
                <c:pt idx="6">
                  <c:v>466</c:v>
                </c:pt>
                <c:pt idx="7">
                  <c:v>343</c:v>
                </c:pt>
                <c:pt idx="8">
                  <c:v>517</c:v>
                </c:pt>
                <c:pt idx="9">
                  <c:v>706</c:v>
                </c:pt>
              </c:numCache>
            </c:numRef>
          </c:xVal>
          <c:yVal>
            <c:numRef>
              <c:f>Лист1!$AE$55:$AE$68</c:f>
              <c:numCache>
                <c:formatCode>General</c:formatCode>
                <c:ptCount val="14"/>
                <c:pt idx="1">
                  <c:v>2.2200000000000002</c:v>
                </c:pt>
                <c:pt idx="2">
                  <c:v>2.06</c:v>
                </c:pt>
                <c:pt idx="3">
                  <c:v>3.67</c:v>
                </c:pt>
                <c:pt idx="4">
                  <c:v>2.81</c:v>
                </c:pt>
                <c:pt idx="5">
                  <c:v>2.14</c:v>
                </c:pt>
                <c:pt idx="6">
                  <c:v>1.67</c:v>
                </c:pt>
                <c:pt idx="7">
                  <c:v>3.89</c:v>
                </c:pt>
                <c:pt idx="8">
                  <c:v>2</c:v>
                </c:pt>
                <c:pt idx="9">
                  <c:v>0.97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2C8-4271-8C04-BCD835EA54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32544"/>
        <c:axId val="78533120"/>
      </c:scatterChart>
      <c:valAx>
        <c:axId val="78532544"/>
        <c:scaling>
          <c:orientation val="minMax"/>
          <c:min val="30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 dirty="0" smtClean="0">
                    <a:effectLst/>
                  </a:rPr>
                  <a:t>a)          </a:t>
                </a:r>
                <a:r>
                  <a:rPr lang="uk-UA" sz="1400" b="1" i="0" baseline="0" dirty="0" smtClean="0">
                    <a:effectLst/>
                  </a:rPr>
                  <a:t>Твердість</a:t>
                </a:r>
                <a:r>
                  <a:rPr lang="uk-UA" sz="1400" b="1" i="0" baseline="0" dirty="0">
                    <a:effectLst/>
                  </a:rPr>
                  <a:t>, HV</a:t>
                </a:r>
                <a:endParaRPr lang="uk-UA" sz="1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solidFill>
            <a:sysClr val="window" lastClr="FFFFFF"/>
          </a:solidFill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533120"/>
        <c:crosses val="autoZero"/>
        <c:crossBetween val="midCat"/>
      </c:valAx>
      <c:valAx>
        <c:axId val="7853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 dirty="0">
                    <a:effectLst/>
                  </a:rPr>
                  <a:t>Швидкість зношуваня</a:t>
                </a:r>
                <a:r>
                  <a:rPr lang="en-US" sz="1400" b="1" i="0" baseline="0" dirty="0">
                    <a:effectLst/>
                  </a:rPr>
                  <a:t>, </a:t>
                </a:r>
                <a:r>
                  <a:rPr lang="uk-UA" sz="1400" b="1" i="0" baseline="0" dirty="0" smtClean="0">
                    <a:effectLst/>
                  </a:rPr>
                  <a:t>мг</a:t>
                </a:r>
                <a:r>
                  <a:rPr lang="en-US" sz="1400" b="1" i="0" baseline="0" dirty="0" smtClean="0">
                    <a:effectLst/>
                  </a:rPr>
                  <a:t> /</a:t>
                </a:r>
                <a:r>
                  <a:rPr lang="uk-UA" sz="1400" b="1" i="0" baseline="0" dirty="0" smtClean="0">
                    <a:effectLst/>
                  </a:rPr>
                  <a:t>км</a:t>
                </a:r>
                <a:endParaRPr lang="uk-UA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2648075240594926E-2"/>
              <c:y val="0.1356188853186050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532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Лист1!$AN$58:$AN$65</c:f>
              <c:numCache>
                <c:formatCode>General</c:formatCode>
                <c:ptCount val="8"/>
                <c:pt idx="0">
                  <c:v>836</c:v>
                </c:pt>
                <c:pt idx="1">
                  <c:v>789</c:v>
                </c:pt>
                <c:pt idx="2">
                  <c:v>671</c:v>
                </c:pt>
                <c:pt idx="3">
                  <c:v>804</c:v>
                </c:pt>
                <c:pt idx="4">
                  <c:v>728</c:v>
                </c:pt>
                <c:pt idx="5">
                  <c:v>712</c:v>
                </c:pt>
                <c:pt idx="6">
                  <c:v>550</c:v>
                </c:pt>
                <c:pt idx="7">
                  <c:v>360</c:v>
                </c:pt>
              </c:numCache>
            </c:numRef>
          </c:xVal>
          <c:yVal>
            <c:numRef>
              <c:f>Лист1!$AL$58:$AL$65</c:f>
              <c:numCache>
                <c:formatCode>General</c:formatCode>
                <c:ptCount val="8"/>
                <c:pt idx="0">
                  <c:v>6.56</c:v>
                </c:pt>
                <c:pt idx="1">
                  <c:v>3.28</c:v>
                </c:pt>
                <c:pt idx="2">
                  <c:v>1.53</c:v>
                </c:pt>
                <c:pt idx="3">
                  <c:v>4.92</c:v>
                </c:pt>
                <c:pt idx="4">
                  <c:v>1.08</c:v>
                </c:pt>
                <c:pt idx="5">
                  <c:v>1.92</c:v>
                </c:pt>
                <c:pt idx="6">
                  <c:v>2.92</c:v>
                </c:pt>
                <c:pt idx="7">
                  <c:v>2.69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808-4B74-AF58-0CEF29981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34848"/>
        <c:axId val="78535424"/>
      </c:scatterChart>
      <c:valAx>
        <c:axId val="78534848"/>
        <c:scaling>
          <c:orientation val="minMax"/>
          <c:min val="30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 b="1" i="0" baseline="0" dirty="0" smtClean="0">
                    <a:effectLst/>
                  </a:rPr>
                  <a:t>б)      </a:t>
                </a:r>
                <a:r>
                  <a:rPr lang="uk-UA" sz="1400" b="1" i="0" baseline="0" dirty="0" smtClean="0">
                    <a:effectLst/>
                  </a:rPr>
                  <a:t>Твердість</a:t>
                </a:r>
                <a:r>
                  <a:rPr lang="uk-UA" sz="1400" b="1" i="0" baseline="0" dirty="0">
                    <a:effectLst/>
                  </a:rPr>
                  <a:t>, HV</a:t>
                </a:r>
                <a:endParaRPr lang="ru-RU" sz="1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535424"/>
        <c:crosses val="autoZero"/>
        <c:crossBetween val="midCat"/>
      </c:valAx>
      <c:valAx>
        <c:axId val="7853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 dirty="0">
                    <a:effectLst/>
                  </a:rPr>
                  <a:t>Швидкість зношуваня</a:t>
                </a:r>
                <a:r>
                  <a:rPr lang="en-US" sz="1400" b="1" i="0" baseline="0" dirty="0">
                    <a:effectLst/>
                  </a:rPr>
                  <a:t>, </a:t>
                </a:r>
                <a:r>
                  <a:rPr lang="uk-UA" sz="1400" b="1" i="0" baseline="0" dirty="0" smtClean="0">
                    <a:effectLst/>
                  </a:rPr>
                  <a:t>мг</a:t>
                </a:r>
                <a:r>
                  <a:rPr lang="en-US" sz="1400" b="1" i="0" baseline="0" dirty="0" smtClean="0">
                    <a:effectLst/>
                  </a:rPr>
                  <a:t> /</a:t>
                </a:r>
                <a:r>
                  <a:rPr lang="uk-UA" sz="1400" b="1" i="0" baseline="0" dirty="0" smtClean="0">
                    <a:effectLst/>
                  </a:rPr>
                  <a:t>км</a:t>
                </a:r>
                <a:endParaRPr lang="ru-RU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9444444444444445E-2"/>
              <c:y val="0.1176622193059200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78534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Лист1!$AV$58:$AV$66</c:f>
              <c:numCache>
                <c:formatCode>General</c:formatCode>
                <c:ptCount val="9"/>
                <c:pt idx="0">
                  <c:v>785</c:v>
                </c:pt>
                <c:pt idx="2">
                  <c:v>769</c:v>
                </c:pt>
                <c:pt idx="3">
                  <c:v>784</c:v>
                </c:pt>
                <c:pt idx="5">
                  <c:v>727</c:v>
                </c:pt>
                <c:pt idx="6">
                  <c:v>681</c:v>
                </c:pt>
                <c:pt idx="7">
                  <c:v>499</c:v>
                </c:pt>
                <c:pt idx="8">
                  <c:v>788</c:v>
                </c:pt>
              </c:numCache>
            </c:numRef>
          </c:xVal>
          <c:yVal>
            <c:numRef>
              <c:f>Лист1!$AT$58:$AT$66</c:f>
              <c:numCache>
                <c:formatCode>General</c:formatCode>
                <c:ptCount val="9"/>
                <c:pt idx="0">
                  <c:v>6.78</c:v>
                </c:pt>
                <c:pt idx="2">
                  <c:v>6.08</c:v>
                </c:pt>
                <c:pt idx="3">
                  <c:v>1.75</c:v>
                </c:pt>
                <c:pt idx="5">
                  <c:v>1.75</c:v>
                </c:pt>
                <c:pt idx="6">
                  <c:v>1.81</c:v>
                </c:pt>
                <c:pt idx="7">
                  <c:v>4.17</c:v>
                </c:pt>
                <c:pt idx="8">
                  <c:v>3.08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46F-43B0-A9C6-CED0A2CD28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668480"/>
        <c:axId val="92669056"/>
      </c:scatterChart>
      <c:valAx>
        <c:axId val="92668480"/>
        <c:scaling>
          <c:orientation val="minMax"/>
          <c:max val="800"/>
          <c:min val="45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 dirty="0" smtClean="0">
                    <a:effectLst/>
                  </a:rPr>
                  <a:t>с)        Твердість</a:t>
                </a:r>
                <a:r>
                  <a:rPr lang="uk-UA" sz="1400" b="1" i="0" baseline="0" dirty="0">
                    <a:effectLst/>
                  </a:rPr>
                  <a:t>, HV</a:t>
                </a:r>
                <a:endParaRPr lang="uk-UA" sz="1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669056"/>
        <c:crosses val="autoZero"/>
        <c:crossBetween val="midCat"/>
      </c:valAx>
      <c:valAx>
        <c:axId val="92669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 dirty="0">
                    <a:effectLst/>
                  </a:rPr>
                  <a:t>Швидкість зношування</a:t>
                </a:r>
                <a:r>
                  <a:rPr lang="en-US" sz="1400" b="1" i="0" baseline="0" dirty="0">
                    <a:effectLst/>
                  </a:rPr>
                  <a:t>, </a:t>
                </a:r>
                <a:r>
                  <a:rPr lang="uk-UA" sz="1400" b="1" i="0" baseline="0" dirty="0" smtClean="0">
                    <a:effectLst/>
                  </a:rPr>
                  <a:t>мг</a:t>
                </a:r>
                <a:r>
                  <a:rPr lang="en-US" sz="1400" b="1" i="0" baseline="0" dirty="0" smtClean="0">
                    <a:effectLst/>
                  </a:rPr>
                  <a:t> /</a:t>
                </a:r>
                <a:r>
                  <a:rPr lang="uk-UA" sz="1400" b="1" i="0" baseline="0" dirty="0" smtClean="0">
                    <a:effectLst/>
                  </a:rPr>
                  <a:t>км</a:t>
                </a:r>
                <a:endParaRPr lang="uk-UA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2222222222222223E-2"/>
              <c:y val="8.88542578011082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6684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383836395450565"/>
          <c:y val="5.4236293379994166E-2"/>
          <c:w val="0.77560608048993873"/>
          <c:h val="0.79165135608048998"/>
        </c:manualLayout>
      </c:layout>
      <c:barChart>
        <c:barDir val="col"/>
        <c:grouping val="clustered"/>
        <c:varyColors val="0"/>
        <c:ser>
          <c:idx val="0"/>
          <c:order val="0"/>
          <c:tx>
            <c:v>0,007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Лист1!$AE$50</c:f>
              <c:numCache>
                <c:formatCode>General</c:formatCode>
                <c:ptCount val="1"/>
                <c:pt idx="0">
                  <c:v>2.38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A6-4DED-B0BB-9B6D58C088FD}"/>
            </c:ext>
          </c:extLst>
        </c:ser>
        <c:ser>
          <c:idx val="1"/>
          <c:order val="1"/>
          <c:tx>
            <c:v>0,014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inBase"/>
              <c:showLegendKey val="0"/>
              <c:showVal val="0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A6-4DED-B0BB-9B6D58C088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Лист1!$AM$51</c:f>
              <c:numCache>
                <c:formatCode>General</c:formatCode>
                <c:ptCount val="1"/>
                <c:pt idx="0">
                  <c:v>3.11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A6-4DED-B0BB-9B6D58C088FD}"/>
            </c:ext>
          </c:extLst>
        </c:ser>
        <c:ser>
          <c:idx val="2"/>
          <c:order val="2"/>
          <c:tx>
            <c:v>0,021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Лист1!$AU$52</c:f>
              <c:numCache>
                <c:formatCode>General</c:formatCode>
                <c:ptCount val="1"/>
                <c:pt idx="0">
                  <c:v>3.63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9A6-4DED-B0BB-9B6D58C088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185792"/>
        <c:axId val="92671936"/>
      </c:barChart>
      <c:catAx>
        <c:axId val="891857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u="none" strike="noStrike" baseline="0">
                    <a:solidFill>
                      <a:schemeClr val="tx1"/>
                    </a:solidFill>
                    <a:effectLst/>
                  </a:rPr>
                  <a:t>Припуск</a:t>
                </a:r>
                <a:r>
                  <a:rPr lang="uk-UA" sz="1400" b="1">
                    <a:solidFill>
                      <a:schemeClr val="tx1"/>
                    </a:solidFill>
                  </a:rPr>
                  <a:t> </a:t>
                </a:r>
                <a:r>
                  <a:rPr lang="en-US" sz="1400" b="1">
                    <a:solidFill>
                      <a:schemeClr val="tx1"/>
                    </a:solidFill>
                  </a:rPr>
                  <a:t>a</a:t>
                </a:r>
                <a:r>
                  <a:rPr lang="en-US" sz="1400" b="1" baseline="-25000">
                    <a:solidFill>
                      <a:schemeClr val="tx1"/>
                    </a:solidFill>
                  </a:rPr>
                  <a:t>e</a:t>
                </a:r>
                <a:r>
                  <a:rPr lang="en-US" sz="1400" b="1" baseline="0">
                    <a:solidFill>
                      <a:schemeClr val="tx1"/>
                    </a:solidFill>
                  </a:rPr>
                  <a:t>, </a:t>
                </a:r>
                <a:r>
                  <a:rPr lang="uk-UA" sz="1400" b="1" baseline="0">
                    <a:solidFill>
                      <a:schemeClr val="tx1"/>
                    </a:solidFill>
                  </a:rPr>
                  <a:t>мм</a:t>
                </a:r>
                <a:endParaRPr lang="uk-UA" b="1" baseline="-2500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43164129483814523"/>
              <c:y val="0.90699074074074071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671936"/>
        <c:crosses val="autoZero"/>
        <c:auto val="0"/>
        <c:lblAlgn val="ctr"/>
        <c:lblOffset val="100"/>
        <c:noMultiLvlLbl val="0"/>
      </c:catAx>
      <c:valAx>
        <c:axId val="92671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Середня інтенсивність зносу</a:t>
                </a:r>
                <a:r>
                  <a:rPr lang="en-US" sz="1400" b="1" i="0" baseline="0">
                    <a:effectLst/>
                  </a:rPr>
                  <a:t>,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effectLst/>
                  </a:rPr>
                  <a:t>мг</a:t>
                </a:r>
                <a:r>
                  <a:rPr lang="en-US" sz="1400" b="1" i="0" baseline="0">
                    <a:effectLst/>
                  </a:rPr>
                  <a:t> /</a:t>
                </a:r>
                <a:r>
                  <a:rPr lang="uk-UA" sz="1400" b="1" i="0" baseline="0">
                    <a:effectLst/>
                  </a:rPr>
                  <a:t>км</a:t>
                </a:r>
                <a:endParaRPr lang="uk-UA" sz="1400">
                  <a:effectLst/>
                </a:endParaRPr>
              </a:p>
            </c:rich>
          </c:tx>
          <c:layout>
            <c:manualLayout>
              <c:xMode val="edge"/>
              <c:yMode val="edge"/>
              <c:x val="2.2222222222222223E-2"/>
              <c:y val="7.2754811898512683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8918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72222222222223"/>
          <c:y val="5.4236293379994166E-2"/>
          <c:w val="0.80623622047244103"/>
          <c:h val="0.7003776611256926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Лист1!$AJ$29:$AJ$34</c:f>
              <c:numCache>
                <c:formatCode>General</c:formatCode>
                <c:ptCount val="6"/>
                <c:pt idx="0">
                  <c:v>-60</c:v>
                </c:pt>
                <c:pt idx="1">
                  <c:v>80</c:v>
                </c:pt>
                <c:pt idx="2">
                  <c:v>-40</c:v>
                </c:pt>
                <c:pt idx="3">
                  <c:v>-20</c:v>
                </c:pt>
                <c:pt idx="4">
                  <c:v>40</c:v>
                </c:pt>
                <c:pt idx="5">
                  <c:v>20</c:v>
                </c:pt>
              </c:numCache>
            </c:numRef>
          </c:xVal>
          <c:yVal>
            <c:numRef>
              <c:f>Лист1!$AL$29:$AL$34</c:f>
              <c:numCache>
                <c:formatCode>General</c:formatCode>
                <c:ptCount val="6"/>
                <c:pt idx="0">
                  <c:v>5.08</c:v>
                </c:pt>
                <c:pt idx="1">
                  <c:v>2.17</c:v>
                </c:pt>
                <c:pt idx="2">
                  <c:v>1.08</c:v>
                </c:pt>
                <c:pt idx="3">
                  <c:v>9.9700000000000006</c:v>
                </c:pt>
                <c:pt idx="4">
                  <c:v>1.31</c:v>
                </c:pt>
                <c:pt idx="5">
                  <c:v>2.38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D1E-4185-838D-BC99FD96B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673664"/>
        <c:axId val="92674240"/>
      </c:scatterChart>
      <c:valAx>
        <c:axId val="92673664"/>
        <c:scaling>
          <c:orientation val="minMax"/>
          <c:max val="80"/>
          <c:min val="-6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>
                    <a:solidFill>
                      <a:schemeClr val="tx1"/>
                    </a:solidFill>
                  </a:rPr>
                  <a:t>Температура, </a:t>
                </a:r>
                <a:r>
                  <a:rPr lang="uk-UA" sz="14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̊ С</a:t>
                </a:r>
                <a:r>
                  <a:rPr lang="uk-UA" sz="1400" b="1" baseline="0">
                    <a:solidFill>
                      <a:schemeClr val="tx1"/>
                    </a:solidFill>
                  </a:rPr>
                  <a:t> </a:t>
                </a:r>
                <a:endParaRPr lang="uk-UA" sz="1400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674240"/>
        <c:crosses val="autoZero"/>
        <c:crossBetween val="midCat"/>
      </c:valAx>
      <c:valAx>
        <c:axId val="92674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u="none" strike="noStrike" baseline="0" dirty="0">
                    <a:effectLst/>
                  </a:rPr>
                  <a:t>Інтенсивність зношування</a:t>
                </a:r>
                <a:r>
                  <a:rPr lang="en-US" sz="1400" b="1" i="0" u="none" strike="noStrike" baseline="0" dirty="0">
                    <a:effectLst/>
                  </a:rPr>
                  <a:t>, </a:t>
                </a:r>
                <a:r>
                  <a:rPr lang="uk-UA" sz="1400" b="1" i="0" u="none" strike="noStrike" baseline="0" dirty="0" smtClean="0">
                    <a:effectLst/>
                  </a:rPr>
                  <a:t>мг/км</a:t>
                </a:r>
                <a:endParaRPr lang="uk-UA" sz="1400" dirty="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3.6559246807632201E-2"/>
              <c:y val="6.6961858775286667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673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56058617672791"/>
          <c:y val="7.738444152814232E-2"/>
          <c:w val="0.78166163604549443"/>
          <c:h val="0.8084497610875564"/>
        </c:manualLayout>
      </c:layout>
      <c:barChart>
        <c:barDir val="col"/>
        <c:grouping val="clustered"/>
        <c:varyColors val="0"/>
        <c:ser>
          <c:idx val="1"/>
          <c:order val="0"/>
          <c:tx>
            <c:v>20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Лист1!$AM$51</c:f>
              <c:numCache>
                <c:formatCode>General</c:formatCode>
                <c:ptCount val="1"/>
                <c:pt idx="0">
                  <c:v>3.11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3C-4972-BA93-C4AF312368ED}"/>
            </c:ext>
          </c:extLst>
        </c:ser>
        <c:ser>
          <c:idx val="0"/>
          <c:order val="1"/>
          <c:tx>
            <c:v>80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Лист1!$AM$50</c:f>
              <c:numCache>
                <c:formatCode>General</c:formatCode>
                <c:ptCount val="1"/>
                <c:pt idx="0">
                  <c:v>2.19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3C-4972-BA93-C4AF312368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0525696"/>
        <c:axId val="92717056"/>
      </c:barChart>
      <c:catAx>
        <c:axId val="905256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u="none" strike="noStrike" baseline="0">
                    <a:solidFill>
                      <a:schemeClr val="tx1"/>
                    </a:solidFill>
                    <a:effectLst/>
                  </a:rPr>
                  <a:t>Температура,  ̊С</a:t>
                </a:r>
                <a:endParaRPr lang="uk-UA" sz="140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717056"/>
        <c:crosses val="autoZero"/>
        <c:auto val="1"/>
        <c:lblAlgn val="ctr"/>
        <c:lblOffset val="100"/>
        <c:noMultiLvlLbl val="0"/>
      </c:catAx>
      <c:valAx>
        <c:axId val="92717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effectLst/>
                  </a:rPr>
                  <a:t>Інтенсивність зношування</a:t>
                </a:r>
                <a:r>
                  <a:rPr lang="en-US" sz="1400" b="1" i="0" baseline="0">
                    <a:effectLst/>
                  </a:rPr>
                  <a:t>, </a:t>
                </a:r>
                <a:r>
                  <a:rPr lang="uk-UA" sz="1400" b="1" i="0" baseline="0">
                    <a:effectLst/>
                  </a:rPr>
                  <a:t>мг</a:t>
                </a:r>
                <a:r>
                  <a:rPr lang="en-US" sz="1400" b="1" i="0" baseline="0">
                    <a:effectLst/>
                  </a:rPr>
                  <a:t> /</a:t>
                </a:r>
                <a:r>
                  <a:rPr lang="uk-UA" sz="1400" b="1" i="0" baseline="0">
                    <a:effectLst/>
                  </a:rPr>
                  <a:t>км</a:t>
                </a:r>
                <a:endParaRPr lang="uk-UA" sz="14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0525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453997529231188"/>
          <c:y val="0.16537621382935075"/>
          <c:w val="0.76449496937882766"/>
          <c:h val="0.74998468941382335"/>
        </c:manualLayout>
      </c:layout>
      <c:barChart>
        <c:barDir val="col"/>
        <c:grouping val="clustered"/>
        <c:varyColors val="0"/>
        <c:ser>
          <c:idx val="1"/>
          <c:order val="0"/>
          <c:tx>
            <c:v>20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Лист1!$AU$52</c:f>
              <c:numCache>
                <c:formatCode>General</c:formatCode>
                <c:ptCount val="1"/>
                <c:pt idx="0">
                  <c:v>3.63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CC-469D-999B-1EE6438C2F39}"/>
            </c:ext>
          </c:extLst>
        </c:ser>
        <c:ser>
          <c:idx val="0"/>
          <c:order val="1"/>
          <c:tx>
            <c:v>80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Лист1!$AU$51</c:f>
              <c:numCache>
                <c:formatCode>General</c:formatCode>
                <c:ptCount val="1"/>
                <c:pt idx="0">
                  <c:v>2.08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CC-469D-999B-1EE6438C2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0526208"/>
        <c:axId val="92718784"/>
      </c:barChart>
      <c:catAx>
        <c:axId val="90526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Температура,  ̊С</a:t>
                </a:r>
                <a:endParaRPr lang="uk-UA" sz="140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41665597664000392"/>
              <c:y val="0.93216076278306415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718784"/>
        <c:crosses val="autoZero"/>
        <c:auto val="1"/>
        <c:lblAlgn val="ctr"/>
        <c:lblOffset val="100"/>
        <c:noMultiLvlLbl val="0"/>
      </c:catAx>
      <c:valAx>
        <c:axId val="92718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Іненсивність зношування</a:t>
                </a:r>
                <a:r>
                  <a:rPr lang="en-US" sz="1400" b="1" i="0" baseline="0">
                    <a:solidFill>
                      <a:schemeClr val="tx1"/>
                    </a:solidFill>
                    <a:effectLst/>
                  </a:rPr>
                  <a:t>, </a:t>
                </a: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/>
                </a:r>
                <a:br>
                  <a:rPr lang="uk-UA" sz="1400" b="1" i="0" baseline="0">
                    <a:solidFill>
                      <a:schemeClr val="tx1"/>
                    </a:solidFill>
                    <a:effectLst/>
                  </a:rPr>
                </a:b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мг</a:t>
                </a:r>
                <a:r>
                  <a:rPr lang="en-US" sz="1400" b="1" i="0" baseline="0">
                    <a:solidFill>
                      <a:schemeClr val="tx1"/>
                    </a:solidFill>
                    <a:effectLst/>
                  </a:rPr>
                  <a:t> /</a:t>
                </a: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кг</a:t>
                </a:r>
                <a:endParaRPr lang="uk-UA" sz="140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1.2678288431061807E-2"/>
              <c:y val="0.218936714796506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052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chemeClr val="tx1"/>
                </a:solidFill>
              </a:rPr>
              <a:t>а) Швидкість шліфування</a:t>
            </a:r>
            <a:endParaRPr lang="en-US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9567475659372919"/>
          <c:y val="0.9082840236686391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602412808938728"/>
          <c:y val="3.6464613520943018E-2"/>
          <c:w val="0.8256982369491731"/>
          <c:h val="0.841647020453804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Лист1!$AV$109</c:f>
              <c:strCache>
                <c:ptCount val="1"/>
                <c:pt idx="0">
                  <c:v>30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Лист1!$AT$109</c:f>
              <c:numCache>
                <c:formatCode>General</c:formatCode>
                <c:ptCount val="1"/>
                <c:pt idx="0">
                  <c:v>2.38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15-4D78-A1D6-EAD618361479}"/>
            </c:ext>
          </c:extLst>
        </c:ser>
        <c:ser>
          <c:idx val="1"/>
          <c:order val="1"/>
          <c:tx>
            <c:strRef>
              <c:f>Лист1!$AV$108</c:f>
              <c:strCache>
                <c:ptCount val="1"/>
                <c:pt idx="0">
                  <c:v>40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Base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Лист1!$AT$108</c:f>
              <c:numCache>
                <c:formatCode>General</c:formatCode>
                <c:ptCount val="1"/>
                <c:pt idx="0">
                  <c:v>2.2799999999999998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15-4D78-A1D6-EAD6183614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4157056"/>
        <c:axId val="92723392"/>
      </c:barChart>
      <c:catAx>
        <c:axId val="1141570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92723392"/>
        <c:crosses val="autoZero"/>
        <c:auto val="1"/>
        <c:lblAlgn val="ctr"/>
        <c:lblOffset val="100"/>
        <c:noMultiLvlLbl val="0"/>
      </c:catAx>
      <c:valAx>
        <c:axId val="9272339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uk-UA" sz="1400" b="1" i="0" baseline="0">
                    <a:solidFill>
                      <a:schemeClr val="tx1"/>
                    </a:solidFill>
                    <a:effectLst/>
                  </a:rPr>
                  <a:t>Інтенсивність зношування</a:t>
                </a:r>
                <a:endParaRPr lang="uk-UA" sz="1400">
                  <a:solidFill>
                    <a:schemeClr val="tx1"/>
                  </a:solidFill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141570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0.60666</cdr:x>
      <cdr:y>0.52778</cdr:y>
    </cdr:from>
    <cdr:to>
      <cdr:x>0.7882</cdr:x>
      <cdr:y>0.86111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55620" y="1447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uk-UA" sz="1100"/>
        </a:p>
      </cdr:txBody>
    </cdr:sp>
  </cdr:relSizeAnchor>
  <cdr:relSizeAnchor xmlns:cdr="http://schemas.openxmlformats.org/drawingml/2006/chartDrawing">
    <cdr:from>
      <cdr:x>0.55068</cdr:x>
      <cdr:y>0.31667</cdr:y>
    </cdr:from>
    <cdr:to>
      <cdr:x>0.73222</cdr:x>
      <cdr:y>0.65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73680" y="8686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uk-UA" sz="1100"/>
        </a:p>
      </cdr:txBody>
    </cdr:sp>
  </cdr:relSizeAnchor>
  <cdr:relSizeAnchor xmlns:cdr="http://schemas.openxmlformats.org/drawingml/2006/chartDrawing">
    <cdr:from>
      <cdr:x>0.58094</cdr:x>
      <cdr:y>0.21111</cdr:y>
    </cdr:from>
    <cdr:to>
      <cdr:x>0.63086</cdr:x>
      <cdr:y>0.54444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2594610" y="910590"/>
          <a:ext cx="914400" cy="251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100"/>
            <a:t>Середнє</a:t>
          </a:r>
          <a:r>
            <a:rPr lang="uk-UA" sz="1100" baseline="0"/>
            <a:t> значення</a:t>
          </a:r>
          <a:endParaRPr lang="uk-UA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0.40758</cdr:x>
      <cdr:y>0.27751</cdr:y>
    </cdr:from>
    <cdr:to>
      <cdr:x>0.54242</cdr:x>
      <cdr:y>0.43087</cdr:y>
    </cdr:to>
    <cdr:sp macro="" textlink="">
      <cdr:nvSpPr>
        <cdr:cNvPr id="2" name="TextBox 20"/>
        <cdr:cNvSpPr txBox="1"/>
      </cdr:nvSpPr>
      <cdr:spPr>
        <a:xfrm xmlns:a="http://schemas.openxmlformats.org/drawingml/2006/main">
          <a:off x="2562225" y="790329"/>
          <a:ext cx="847725" cy="436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dirty="0"/>
            <a:t>Середнє</a:t>
          </a:r>
          <a:br>
            <a:rPr lang="uk-UA" sz="1100" dirty="0"/>
          </a:br>
          <a:r>
            <a:rPr lang="uk-UA" sz="1100" dirty="0"/>
            <a:t>значення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0.35182</cdr:x>
      <cdr:y>0.44262</cdr:y>
    </cdr:from>
    <cdr:to>
      <cdr:x>0.50872</cdr:x>
      <cdr:y>0.5564</cdr:y>
    </cdr:to>
    <cdr:sp macro="" textlink="">
      <cdr:nvSpPr>
        <cdr:cNvPr id="2" name="TextBox 20"/>
        <cdr:cNvSpPr txBox="1"/>
      </cdr:nvSpPr>
      <cdr:spPr>
        <a:xfrm xmlns:a="http://schemas.openxmlformats.org/drawingml/2006/main">
          <a:off x="2114525" y="1699041"/>
          <a:ext cx="943012" cy="436753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/>
            <a:t> Середнє</a:t>
          </a:r>
          <a:br>
            <a:rPr lang="uk-UA" sz="1100"/>
          </a:br>
          <a:r>
            <a:rPr lang="uk-UA" sz="1100"/>
            <a:t>значення</a:t>
          </a:r>
          <a:r>
            <a:rPr lang="en-US" sz="1100"/>
            <a:t>    </a:t>
          </a:r>
          <a:endParaRPr lang="uk-UA" sz="11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0.35444</cdr:x>
      <cdr:y>0.26574</cdr:y>
    </cdr:from>
    <cdr:to>
      <cdr:x>0.55444</cdr:x>
      <cdr:y>0.59907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620520" y="7289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1100"/>
            <a:t>Середнє</a:t>
          </a:r>
          <a:endParaRPr lang="en-US" sz="1100"/>
        </a:p>
        <a:p xmlns:a="http://schemas.openxmlformats.org/drawingml/2006/main">
          <a:r>
            <a:rPr lang="uk-UA" sz="1100"/>
            <a:t>значення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0.26021</cdr:x>
      <cdr:y>0.56111</cdr:y>
    </cdr:from>
    <cdr:to>
      <cdr:x>0.46021</cdr:x>
      <cdr:y>0.89444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7522" y="1539249"/>
          <a:ext cx="574548" cy="914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uk-UA" sz="1100"/>
            <a:t>середнє</a:t>
          </a:r>
          <a:r>
            <a:rPr lang="uk-UA" sz="1100" baseline="0"/>
            <a:t> </a:t>
          </a:r>
          <a:br>
            <a:rPr lang="uk-UA" sz="1100" baseline="0"/>
          </a:br>
          <a:r>
            <a:rPr lang="uk-UA" sz="1100" baseline="0"/>
            <a:t>значення</a:t>
          </a:r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0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0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9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7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68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4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5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5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0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5A1F-7473-4212-82DC-2FD92A2E02D8}" type="datetimeFigureOut">
              <a:rPr lang="en-US" smtClean="0"/>
              <a:t>12/19/2018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3384D-450F-44CC-BABF-47D7065D2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94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014538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НАЦІОНАЛЬНИЙ </a:t>
            </a:r>
            <a:r>
              <a:rPr lang="ru-RU" sz="2400" b="1" dirty="0"/>
              <a:t>ТЕХНІЧНИЙ УНІВЕРСИТЕТ УКРАЇНИ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b="1" dirty="0"/>
              <a:t>«КИЇВСЬКИЙ ПОЛІТЕХНІЧНИЙ ІНСТИТУТ</a:t>
            </a:r>
            <a:br>
              <a:rPr lang="ru-RU" sz="2400" b="1" dirty="0"/>
            </a:br>
            <a:r>
              <a:rPr lang="ru-RU" sz="2400" b="1" dirty="0"/>
              <a:t>імені ІГОРЯ СІКОРСЬКОГО»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uk-UA" sz="2400" b="1" dirty="0"/>
              <a:t>Механіко-машинобудівний інститут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uk-UA" sz="2400" b="1" dirty="0"/>
              <a:t>Кафедра прикладної гідроаеромеханіки і механотроніки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ru-RU" sz="2400" b="1" dirty="0"/>
              <a:t>Магістерська дисертація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b="1" dirty="0"/>
              <a:t>на тему: </a:t>
            </a:r>
            <a:r>
              <a:rPr lang="en-US" dirty="0"/>
              <a:t/>
            </a:r>
            <a:br>
              <a:rPr lang="en-US" dirty="0"/>
            </a:br>
            <a:r>
              <a:rPr lang="ru-RU" sz="3600" b="1" dirty="0"/>
              <a:t>«</a:t>
            </a:r>
            <a:r>
              <a:rPr lang="uk-UA" sz="3600" b="1" dirty="0"/>
              <a:t>Аналіз зношування та підвищення зносостійкості коліс та рейок крану</a:t>
            </a:r>
            <a:r>
              <a:rPr lang="ru-RU" sz="3600" b="1" dirty="0" smtClean="0"/>
              <a:t>»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1850" y="5422900"/>
            <a:ext cx="10515600" cy="108585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Виконав: 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студент </a:t>
            </a:r>
            <a:r>
              <a:rPr lang="en-US" dirty="0">
                <a:solidFill>
                  <a:schemeClr val="tx1"/>
                </a:solidFill>
              </a:rPr>
              <a:t>II</a:t>
            </a:r>
            <a:r>
              <a:rPr lang="ru-RU" dirty="0">
                <a:solidFill>
                  <a:schemeClr val="tx1"/>
                </a:solidFill>
              </a:rPr>
              <a:t> курсу, групи ММ-71мп 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Шевченко Владислав </a:t>
            </a:r>
            <a:r>
              <a:rPr lang="ru-RU" dirty="0" smtClean="0">
                <a:solidFill>
                  <a:schemeClr val="tx1"/>
                </a:solidFill>
              </a:rPr>
              <a:t>Васильови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ru-RU" dirty="0" smtClean="0">
                <a:solidFill>
                  <a:schemeClr val="tx1"/>
                </a:solidFill>
              </a:rPr>
              <a:t>ч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24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5515"/>
          </a:xfrm>
        </p:spPr>
        <p:txBody>
          <a:bodyPr>
            <a:normAutofit/>
          </a:bodyPr>
          <a:lstStyle/>
          <a:p>
            <a:pPr algn="ctr"/>
            <a:r>
              <a:rPr lang="uk-UA" sz="1800" dirty="0"/>
              <a:t>Метод комбінованої обробки поверхнево пластичного деформування та електроіскрового легування для створення зносостійкого шару на поверхні колеса</a:t>
            </a:r>
            <a:endParaRPr lang="uk-UA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030" y="5279390"/>
            <a:ext cx="4799330" cy="1144904"/>
          </a:xfrm>
        </p:spPr>
        <p:txBody>
          <a:bodyPr>
            <a:normAutofit fontScale="55000" lnSpcReduction="20000"/>
          </a:bodyPr>
          <a:lstStyle/>
          <a:p>
            <a:r>
              <a:rPr lang="uk-UA" dirty="0"/>
              <a:t>. 3D схема-модель установки для нанесення комбінованого зносостійкого покриття на деталях типу вал: 1 - пристрій для ЕІЛ; 2 </a:t>
            </a:r>
            <a:r>
              <a:rPr lang="uk-UA" dirty="0" smtClean="0"/>
              <a:t>– </a:t>
            </a:r>
            <a:r>
              <a:rPr lang="uk-UA" dirty="0" err="1" smtClean="0"/>
              <a:t>обкочувальний</a:t>
            </a:r>
            <a:r>
              <a:rPr lang="uk-UA" dirty="0" smtClean="0"/>
              <a:t> </a:t>
            </a:r>
            <a:r>
              <a:rPr lang="uk-UA" dirty="0"/>
              <a:t>пристрій; 3 - супорт </a:t>
            </a:r>
            <a:r>
              <a:rPr lang="uk-UA" dirty="0" err="1"/>
              <a:t>токарно-гвинторiзного</a:t>
            </a:r>
            <a:r>
              <a:rPr lang="uk-UA" dirty="0"/>
              <a:t> верстату; 4 – деталь що підлягає обробці; 5 - центр з електричним контактом</a:t>
            </a:r>
            <a:endParaRPr lang="uk-UA" dirty="0"/>
          </a:p>
        </p:txBody>
      </p:sp>
      <p:pic>
        <p:nvPicPr>
          <p:cNvPr id="4" name="Рисунок 3" descr="1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3430" y="1957705"/>
            <a:ext cx="4914900" cy="328803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76450"/>
            <a:ext cx="4084320" cy="30505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373370" y="5238750"/>
            <a:ext cx="4370070" cy="1144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uk-UA" sz="2000" dirty="0" smtClean="0"/>
              <a:t> </a:t>
            </a:r>
            <a:r>
              <a:rPr lang="uk-UA" sz="1800" dirty="0"/>
              <a:t>Впливу комбінованого зміцнення на довговічність кільцевих зразків із сталі </a:t>
            </a:r>
            <a:r>
              <a:rPr lang="uk-UA" sz="1800" dirty="0" smtClean="0"/>
              <a:t>45</a:t>
            </a:r>
            <a:endParaRPr lang="uk-UA" sz="18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652000" y="2261870"/>
            <a:ext cx="2367280" cy="2736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 err="1"/>
              <a:t>Зразок</a:t>
            </a:r>
            <a:r>
              <a:rPr lang="ru-RU" sz="1800" dirty="0"/>
              <a:t> №1 - HV 420</a:t>
            </a:r>
            <a:r>
              <a:rPr lang="ru-RU" sz="1800" dirty="0" smtClean="0"/>
              <a:t>;</a:t>
            </a:r>
          </a:p>
          <a:p>
            <a:pPr marL="0" indent="0" algn="ctr">
              <a:buNone/>
            </a:pPr>
            <a:r>
              <a:rPr lang="ru-RU" sz="1800" dirty="0" err="1"/>
              <a:t>Зразок</a:t>
            </a:r>
            <a:r>
              <a:rPr lang="ru-RU" sz="1800" dirty="0"/>
              <a:t> №2 - </a:t>
            </a:r>
            <a:r>
              <a:rPr lang="ru-RU" sz="1800" dirty="0" smtClean="0"/>
              <a:t>HV417</a:t>
            </a:r>
          </a:p>
          <a:p>
            <a:pPr marL="0" indent="0" algn="ctr">
              <a:buNone/>
            </a:pPr>
            <a:r>
              <a:rPr lang="ru-RU" sz="1800" dirty="0" err="1"/>
              <a:t>Зразок</a:t>
            </a:r>
            <a:r>
              <a:rPr lang="ru-RU" sz="1800" dirty="0"/>
              <a:t> №3 - HV </a:t>
            </a:r>
            <a:r>
              <a:rPr lang="ru-RU" sz="1800" dirty="0" smtClean="0"/>
              <a:t>420</a:t>
            </a:r>
          </a:p>
          <a:p>
            <a:pPr marL="0" indent="0" algn="ctr">
              <a:buNone/>
            </a:pPr>
            <a:r>
              <a:rPr lang="uk-UA" sz="1800" dirty="0"/>
              <a:t>Зразок №4 - HV 400</a:t>
            </a:r>
          </a:p>
        </p:txBody>
      </p:sp>
    </p:spTree>
    <p:extLst>
      <p:ext uri="{BB962C8B-B14F-4D97-AF65-F5344CB8AC3E}">
        <p14:creationId xmlns:p14="http://schemas.microsoft.com/office/powerpoint/2010/main" val="1091926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055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Загальні висновки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840" y="1097280"/>
            <a:ext cx="10515600" cy="506952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uk-UA" dirty="0"/>
              <a:t>1.В результаті проведення аналізу літературних джерел були встановлені причини зношування коліс та рейок. Колеса найчастіше виходять із ладу через зношування реборд в результаті перекосу кран, через несинхронну роботу роздільних приводів, нерівномірного гальмування крана, дефектів виготовлення і монтажу підкранових колій та ходової частини</a:t>
            </a:r>
          </a:p>
          <a:p>
            <a:pPr marL="0" indent="0">
              <a:buNone/>
            </a:pPr>
            <a:r>
              <a:rPr lang="uk-UA" dirty="0" smtClean="0"/>
              <a:t>2</a:t>
            </a:r>
            <a:r>
              <a:rPr lang="uk-UA" dirty="0"/>
              <a:t>. В результаті аналізу шляхів підвищення зносостійкості коліс та рейок було виявлено що найбільшу ефективність має система регулювання швидкості обертання коліс, але вона має суттєвий недолік – вартість.  Для збільшення тривалості служби колеса рекомендується застосовувати комбіновані методи загартування поверхнево шару колеса, а саме поєднання електроіскрового легування та поверхнево пластичної деформації.</a:t>
            </a:r>
          </a:p>
          <a:p>
            <a:pPr marL="0" indent="0">
              <a:buNone/>
            </a:pPr>
            <a:r>
              <a:rPr lang="uk-UA" dirty="0"/>
              <a:t>3.Створена чисельна модель в програмі </a:t>
            </a:r>
            <a:r>
              <a:rPr lang="en-US" dirty="0"/>
              <a:t>Deform</a:t>
            </a:r>
            <a:r>
              <a:rPr lang="uk-UA" dirty="0"/>
              <a:t> 3</a:t>
            </a:r>
            <a:r>
              <a:rPr lang="en-US" dirty="0"/>
              <a:t>D </a:t>
            </a:r>
            <a:r>
              <a:rPr lang="uk-UA" dirty="0"/>
              <a:t>та проведено чисельне моделювання кочення колеса по рейці з навантаженням із застосування критерію зношування </a:t>
            </a:r>
            <a:r>
              <a:rPr lang="uk-UA" dirty="0" err="1"/>
              <a:t>Арчарада</a:t>
            </a:r>
            <a:r>
              <a:rPr lang="uk-UA" dirty="0"/>
              <a:t>. В результаті моделювання отримані розподіли контактних напружень на колесі та рейці, найбільші величини яких виникають в центральній контактній зоні колеса та рейки. Отримано розподіл швидкості зношування колеса. Найбільша величина швидкості зношування спостерігається в центрі його поверхні контакту де відбувається найбільш інтенсивне зношування.</a:t>
            </a:r>
          </a:p>
          <a:p>
            <a:pPr marL="0" indent="0">
              <a:buNone/>
            </a:pPr>
            <a:r>
              <a:rPr lang="uk-UA" dirty="0"/>
              <a:t>4. В результаті експериментального дослідження режиму шліфування на інтенсивність зношування колеса та рейки було встановлено що:</a:t>
            </a:r>
          </a:p>
          <a:p>
            <a:pPr lvl="0"/>
            <a:r>
              <a:rPr lang="uk-UA" dirty="0"/>
              <a:t>Мікротвердість зразків збільшується з ростом припуску на обробку. При цьому при більших значеннях твердості інтенсивність зношування може незначно зростати.</a:t>
            </a:r>
          </a:p>
          <a:p>
            <a:pPr lvl="0"/>
            <a:r>
              <a:rPr lang="uk-UA" dirty="0"/>
              <a:t>Відмічений різний характер залежності інтенсивності зношування від твердості. Так, при твердості зразків 300…500  HV інтенсивність зношування спадає, при </a:t>
            </a:r>
            <a:r>
              <a:rPr lang="uk-UA" dirty="0" smtClean="0"/>
              <a:t>твердості </a:t>
            </a:r>
            <a:r>
              <a:rPr lang="uk-UA" dirty="0"/>
              <a:t>500…700  HV стабілізується та при </a:t>
            </a:r>
            <a:r>
              <a:rPr lang="uk-UA" dirty="0" smtClean="0"/>
              <a:t>твердості </a:t>
            </a:r>
            <a:r>
              <a:rPr lang="uk-UA" dirty="0"/>
              <a:t>більше 700  HV зростає.</a:t>
            </a:r>
          </a:p>
          <a:p>
            <a:pPr lvl="0"/>
            <a:r>
              <a:rPr lang="uk-UA" dirty="0"/>
              <a:t>Залежність інтенсивності зношування від твердості для різних величин припуску на обробку (0,007; 0,014; 0,021 мм) має подібний зростаючий характер</a:t>
            </a:r>
          </a:p>
          <a:p>
            <a:pPr lvl="0"/>
            <a:r>
              <a:rPr lang="uk-UA" dirty="0"/>
              <a:t>Отримана залежність впливу температури середовища під час шліфування рейок на їх зносостійкість. Більша величина температури середовища забезпечує меншу величину інтенсивності зношування.</a:t>
            </a:r>
          </a:p>
          <a:p>
            <a:pPr lvl="0"/>
            <a:r>
              <a:rPr lang="uk-UA" dirty="0"/>
              <a:t>Більша швидкість шліфування забезпечує меншу величину інтенсивності зношування поверхні рейок.</a:t>
            </a:r>
          </a:p>
          <a:p>
            <a:pPr marL="0" indent="0">
              <a:buNone/>
            </a:pPr>
            <a:r>
              <a:rPr lang="uk-UA" dirty="0"/>
              <a:t>5</a:t>
            </a:r>
            <a:r>
              <a:rPr lang="uk-UA" dirty="0" smtClean="0"/>
              <a:t>. </a:t>
            </a:r>
            <a:r>
              <a:rPr lang="uk-UA" dirty="0"/>
              <a:t>На базі отриманих результатів був спроектований </a:t>
            </a:r>
            <a:r>
              <a:rPr lang="uk-UA" dirty="0" smtClean="0"/>
              <a:t>механізм </a:t>
            </a:r>
            <a:r>
              <a:rPr lang="uk-UA" dirty="0"/>
              <a:t>пересування крану із безресорним колесом та направляючим роликом, що містить пружний елемент для гасіння ударів, що будуть виникати при перекошуванні мосту крану внаслідок неодночасного спрацювання приводів ходових коліс. 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0740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1850" y="203200"/>
            <a:ext cx="10515600" cy="5715000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Мета дослідження – підвищення довговічності ходових коліс крану на основі використання методу електроіскрового легування. За рахунок цього можна збільшити тривалість міжремонтного періоду роботи.</a:t>
            </a:r>
          </a:p>
          <a:p>
            <a:endParaRPr lang="uk-UA" dirty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uk-UA" dirty="0" smtClean="0">
                <a:solidFill>
                  <a:schemeClr val="tx1"/>
                </a:solidFill>
              </a:rPr>
              <a:t>Вирішені наступні задачі: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Проведено аналіз причин зношування колеса та рейки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</a:rPr>
              <a:t>2. Проведено аналіз методів підвищення зносостійкості кранових коліс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3. Виконано чисельне моделювання методом скінченних елементів процесу кочення колеса по рейці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4. Виконано експерементальне дослідження зношування зразків рейки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41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/>
              <a:t>Розподіл швидкості </a:t>
            </a:r>
            <a:r>
              <a:rPr lang="uk-UA" dirty="0" smtClean="0"/>
              <a:t>зношування на </a:t>
            </a:r>
            <a:r>
              <a:rPr lang="uk-UA" dirty="0"/>
              <a:t>контактній поверхні колеса</a:t>
            </a:r>
            <a:endParaRPr lang="en-US" dirty="0"/>
          </a:p>
        </p:txBody>
      </p:sp>
      <p:pic>
        <p:nvPicPr>
          <p:cNvPr id="7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5"/>
          <a:stretch/>
        </p:blipFill>
        <p:spPr bwMode="auto">
          <a:xfrm>
            <a:off x="335281" y="1943100"/>
            <a:ext cx="5811520" cy="36144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82216942"/>
              </p:ext>
            </p:extLst>
          </p:nvPr>
        </p:nvGraphicFramePr>
        <p:xfrm>
          <a:off x="6319521" y="2052320"/>
          <a:ext cx="5283199" cy="333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Текстове поле 2"/>
          <p:cNvSpPr txBox="1">
            <a:spLocks noChangeArrowheads="1"/>
          </p:cNvSpPr>
          <p:nvPr/>
        </p:nvSpPr>
        <p:spPr bwMode="auto">
          <a:xfrm>
            <a:off x="8510270" y="3422650"/>
            <a:ext cx="2750820" cy="327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0"/>
              </a:spcAft>
            </a:pPr>
            <a:r>
              <a:rPr lang="uk-UA" sz="1200">
                <a:effectLst/>
                <a:latin typeface="Times New Roman"/>
                <a:ea typeface="Times New Roman"/>
              </a:rPr>
              <a:t>із результатів чисельного моделювання</a:t>
            </a:r>
          </a:p>
          <a:p>
            <a:pPr>
              <a:spcAft>
                <a:spcPts val="0"/>
              </a:spcAft>
            </a:pPr>
            <a:r>
              <a:rPr lang="ru-RU" sz="1200">
                <a:effectLst/>
                <a:latin typeface="Times New Roman"/>
                <a:ea typeface="Times New Roman"/>
              </a:rPr>
              <a:t> </a:t>
            </a:r>
            <a:endParaRPr lang="uk-UA" sz="120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73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4300" y="271463"/>
            <a:ext cx="9144000" cy="922337"/>
          </a:xfrm>
        </p:spPr>
        <p:txBody>
          <a:bodyPr>
            <a:noAutofit/>
          </a:bodyPr>
          <a:lstStyle/>
          <a:p>
            <a:r>
              <a:rPr lang="uk-UA" sz="2000" dirty="0"/>
              <a:t>Випробувальний стенд для шліфування рейок на базі машини </a:t>
            </a:r>
            <a:r>
              <a:rPr lang="ru-RU" sz="2000" dirty="0"/>
              <a:t>Blohm Profimat </a:t>
            </a:r>
            <a:r>
              <a:rPr lang="uk-UA" sz="2000" dirty="0"/>
              <a:t>408</a:t>
            </a:r>
            <a:r>
              <a:rPr lang="ru-RU" sz="2000" dirty="0"/>
              <a:t>MT</a:t>
            </a:r>
            <a:endParaRPr lang="en-US" sz="2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689600"/>
            <a:ext cx="9144000" cy="977900"/>
          </a:xfrm>
        </p:spPr>
        <p:txBody>
          <a:bodyPr/>
          <a:lstStyle/>
          <a:p>
            <a:pPr lvl="0" algn="l"/>
            <a:r>
              <a:rPr lang="uk-UA" dirty="0"/>
              <a:t>кутова швидкість v</a:t>
            </a:r>
            <a:r>
              <a:rPr lang="uk-UA" baseline="-25000" dirty="0"/>
              <a:t>s</a:t>
            </a:r>
            <a:r>
              <a:rPr lang="uk-UA" dirty="0"/>
              <a:t> = 20 - 80 </a:t>
            </a:r>
            <a:r>
              <a:rPr lang="uk-UA" dirty="0" smtClean="0"/>
              <a:t>м/с</a:t>
            </a:r>
            <a:endParaRPr lang="en-US" dirty="0"/>
          </a:p>
          <a:p>
            <a:pPr lvl="0" algn="l"/>
            <a:r>
              <a:rPr lang="uk-UA" dirty="0"/>
              <a:t>швидкість подачі -  v</a:t>
            </a:r>
            <a:r>
              <a:rPr lang="uk-UA" baseline="-25000" dirty="0"/>
              <a:t>f</a:t>
            </a:r>
            <a:r>
              <a:rPr lang="uk-UA" dirty="0"/>
              <a:t> = 1.000 - 180.000 </a:t>
            </a:r>
            <a:r>
              <a:rPr lang="uk-UA" dirty="0" smtClean="0"/>
              <a:t>мм/хв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1216818"/>
            <a:ext cx="8636000" cy="41044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07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7639"/>
            <a:ext cx="10515600" cy="55086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Машина тертя М-22М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831850" y="5465763"/>
            <a:ext cx="10515600" cy="105568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Зусилля </a:t>
            </a:r>
            <a:r>
              <a:rPr lang="en-US" dirty="0" smtClean="0">
                <a:solidFill>
                  <a:schemeClr val="tx1"/>
                </a:solidFill>
              </a:rPr>
              <a:t>P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=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10</a:t>
            </a:r>
            <a:r>
              <a:rPr lang="ru-RU" dirty="0" smtClean="0">
                <a:solidFill>
                  <a:schemeClr val="tx1"/>
                </a:solidFill>
              </a:rPr>
              <a:t> кг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Кількість обертів </a:t>
            </a:r>
            <a:r>
              <a:rPr lang="en-US" dirty="0" smtClean="0">
                <a:solidFill>
                  <a:schemeClr val="tx1"/>
                </a:solidFill>
              </a:rPr>
              <a:t>n = 490 </a:t>
            </a:r>
            <a:r>
              <a:rPr lang="ru-RU" dirty="0" smtClean="0">
                <a:solidFill>
                  <a:schemeClr val="tx1"/>
                </a:solidFill>
              </a:rPr>
              <a:t>об/хв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Швидкість ковзання 1 м/с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Рисунок 31" descr="111111111111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200" y="960437"/>
            <a:ext cx="8305801" cy="407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2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5974080"/>
            <a:ext cx="11036300" cy="611188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/>
              <a:t> </a:t>
            </a:r>
            <a:r>
              <a:rPr lang="uk-UA" sz="2400" dirty="0"/>
              <a:t>Залежність інтенсивності зносу від величини твердості зразка від значень допустимої обробки: а - 0,007 мм, б - 0,014 мм, с - 0,021 мм</a:t>
            </a:r>
            <a:endParaRPr lang="en-US" sz="2400" dirty="0"/>
          </a:p>
        </p:txBody>
      </p:sp>
      <p:graphicFrame>
        <p:nvGraphicFramePr>
          <p:cNvPr id="4" name="Диаграмма 35"/>
          <p:cNvGraphicFramePr/>
          <p:nvPr>
            <p:extLst>
              <p:ext uri="{D42A27DB-BD31-4B8C-83A1-F6EECF244321}">
                <p14:modId xmlns:p14="http://schemas.microsoft.com/office/powerpoint/2010/main" val="1912365340"/>
              </p:ext>
            </p:extLst>
          </p:nvPr>
        </p:nvGraphicFramePr>
        <p:xfrm>
          <a:off x="123190" y="0"/>
          <a:ext cx="5871210" cy="2882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13"/>
          <p:cNvGraphicFramePr/>
          <p:nvPr>
            <p:extLst>
              <p:ext uri="{D42A27DB-BD31-4B8C-83A1-F6EECF244321}">
                <p14:modId xmlns:p14="http://schemas.microsoft.com/office/powerpoint/2010/main" val="4196852428"/>
              </p:ext>
            </p:extLst>
          </p:nvPr>
        </p:nvGraphicFramePr>
        <p:xfrm>
          <a:off x="6146799" y="15081"/>
          <a:ext cx="5715001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71"/>
          <p:cNvGraphicFramePr/>
          <p:nvPr>
            <p:extLst>
              <p:ext uri="{D42A27DB-BD31-4B8C-83A1-F6EECF244321}">
                <p14:modId xmlns:p14="http://schemas.microsoft.com/office/powerpoint/2010/main" val="3013520480"/>
              </p:ext>
            </p:extLst>
          </p:nvPr>
        </p:nvGraphicFramePr>
        <p:xfrm>
          <a:off x="2921000" y="2882106"/>
          <a:ext cx="6019800" cy="2909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1657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Залежність середньої інтенсивності зносу від припуску</a:t>
            </a:r>
            <a:endParaRPr lang="en-US" dirty="0"/>
          </a:p>
        </p:txBody>
      </p:sp>
      <p:graphicFrame>
        <p:nvGraphicFramePr>
          <p:cNvPr id="4" name="Диаграмма 72"/>
          <p:cNvGraphicFramePr/>
          <p:nvPr>
            <p:extLst>
              <p:ext uri="{D42A27DB-BD31-4B8C-83A1-F6EECF244321}">
                <p14:modId xmlns:p14="http://schemas.microsoft.com/office/powerpoint/2010/main" val="3912106853"/>
              </p:ext>
            </p:extLst>
          </p:nvPr>
        </p:nvGraphicFramePr>
        <p:xfrm>
          <a:off x="1434905" y="1690688"/>
          <a:ext cx="9706708" cy="4907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495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377340"/>
            <a:ext cx="10236200" cy="68897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400" b="1" dirty="0"/>
              <a:t>Залежність інтенсивності зносу від температури обробки </a:t>
            </a:r>
            <a:r>
              <a:rPr lang="uk-UA" sz="2400" b="1" dirty="0" smtClean="0"/>
              <a:t>зразку з припуском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</p:txBody>
      </p:sp>
      <p:graphicFrame>
        <p:nvGraphicFramePr>
          <p:cNvPr id="4" name="Диаграмма 73"/>
          <p:cNvGraphicFramePr/>
          <p:nvPr>
            <p:extLst>
              <p:ext uri="{D42A27DB-BD31-4B8C-83A1-F6EECF244321}">
                <p14:modId xmlns:p14="http://schemas.microsoft.com/office/powerpoint/2010/main" val="2968614313"/>
              </p:ext>
            </p:extLst>
          </p:nvPr>
        </p:nvGraphicFramePr>
        <p:xfrm>
          <a:off x="387349" y="1201250"/>
          <a:ext cx="6210301" cy="2562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74"/>
          <p:cNvGraphicFramePr/>
          <p:nvPr>
            <p:extLst>
              <p:ext uri="{D42A27DB-BD31-4B8C-83A1-F6EECF244321}">
                <p14:modId xmlns:p14="http://schemas.microsoft.com/office/powerpoint/2010/main" val="1979501425"/>
              </p:ext>
            </p:extLst>
          </p:nvPr>
        </p:nvGraphicFramePr>
        <p:xfrm>
          <a:off x="6311900" y="1200764"/>
          <a:ext cx="5429250" cy="2311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508250" y="964712"/>
            <a:ext cx="1968500" cy="473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dirty="0" smtClean="0"/>
              <a:t>0,007 мм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29675" y="715720"/>
            <a:ext cx="1308100" cy="701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600" b="1" dirty="0" smtClean="0"/>
              <a:t>0,0014 мм</a:t>
            </a:r>
            <a:endParaRPr lang="en-US" sz="1600" b="1" dirty="0"/>
          </a:p>
        </p:txBody>
      </p:sp>
      <p:graphicFrame>
        <p:nvGraphicFramePr>
          <p:cNvPr id="8" name="Диаграмма 75"/>
          <p:cNvGraphicFramePr/>
          <p:nvPr>
            <p:extLst>
              <p:ext uri="{D42A27DB-BD31-4B8C-83A1-F6EECF244321}">
                <p14:modId xmlns:p14="http://schemas.microsoft.com/office/powerpoint/2010/main" val="1895803320"/>
              </p:ext>
            </p:extLst>
          </p:nvPr>
        </p:nvGraphicFramePr>
        <p:xfrm>
          <a:off x="2921000" y="3898653"/>
          <a:ext cx="7035800" cy="2692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82600" y="4787900"/>
            <a:ext cx="2184400" cy="647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 smtClean="0"/>
              <a:t>0,021 мм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8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/>
              <a:t>Вплив </a:t>
            </a:r>
            <a:r>
              <a:rPr lang="uk-UA" sz="2800" dirty="0"/>
              <a:t>швидкості шліфування на інтенсивність зношування для різних значень </a:t>
            </a:r>
            <a:r>
              <a:rPr lang="uk-UA" sz="2800" dirty="0" smtClean="0"/>
              <a:t>припуску: </a:t>
            </a:r>
            <a:r>
              <a:rPr lang="uk-UA" sz="2800" dirty="0"/>
              <a:t>a - 0,007 мм, </a:t>
            </a:r>
            <a:r>
              <a:rPr lang="uk-UA" sz="2800" dirty="0" smtClean="0"/>
              <a:t>б </a:t>
            </a:r>
            <a:r>
              <a:rPr lang="uk-UA" sz="2800" dirty="0"/>
              <a:t>- 0,021 мм</a:t>
            </a:r>
            <a:endParaRPr lang="en-US" sz="2800" dirty="0"/>
          </a:p>
        </p:txBody>
      </p:sp>
      <p:graphicFrame>
        <p:nvGraphicFramePr>
          <p:cNvPr id="4" name="Диаграмма 77"/>
          <p:cNvGraphicFramePr/>
          <p:nvPr>
            <p:extLst>
              <p:ext uri="{D42A27DB-BD31-4B8C-83A1-F6EECF244321}">
                <p14:modId xmlns:p14="http://schemas.microsoft.com/office/powerpoint/2010/main" val="3798914525"/>
              </p:ext>
            </p:extLst>
          </p:nvPr>
        </p:nvGraphicFramePr>
        <p:xfrm>
          <a:off x="817880" y="1988820"/>
          <a:ext cx="4940300" cy="429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78"/>
          <p:cNvGraphicFramePr/>
          <p:nvPr>
            <p:extLst>
              <p:ext uri="{D42A27DB-BD31-4B8C-83A1-F6EECF244321}">
                <p14:modId xmlns:p14="http://schemas.microsoft.com/office/powerpoint/2010/main" val="3984802878"/>
              </p:ext>
            </p:extLst>
          </p:nvPr>
        </p:nvGraphicFramePr>
        <p:xfrm>
          <a:off x="6553200" y="2273300"/>
          <a:ext cx="52070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544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669</Words>
  <Application>Microsoft Office PowerPoint</Application>
  <PresentationFormat>Произвольный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НАЦІОНАЛЬНИЙ ТЕХНІЧНИЙ УНІВЕРСИТЕТ УКРАЇНИ «КИЇВСЬКИЙ ПОЛІТЕХНІЧНИЙ ІНСТИТУТ імені ІГОРЯ СІКОРСЬКОГО» Механіко-машинобудівний інститут Кафедра прикладної гідроаеромеханіки і механотроніки   Магістерська дисертація на тему:  «Аналіз зношування та підвищення зносостійкості коліс та рейок крану» </vt:lpstr>
      <vt:lpstr>Презентация PowerPoint</vt:lpstr>
      <vt:lpstr>Розподіл швидкості зношування на контактній поверхні колеса</vt:lpstr>
      <vt:lpstr>Випробувальний стенд для шліфування рейок на базі машини Blohm Profimat 408MT</vt:lpstr>
      <vt:lpstr>Машина тертя М-22М</vt:lpstr>
      <vt:lpstr> Залежність інтенсивності зносу від величини твердості зразка від значень допустимої обробки: а - 0,007 мм, б - 0,014 мм, с - 0,021 мм</vt:lpstr>
      <vt:lpstr>Залежність середньої інтенсивності зносу від припуску</vt:lpstr>
      <vt:lpstr>Залежність інтенсивності зносу від температури обробки зразку з припуском </vt:lpstr>
      <vt:lpstr>Вплив швидкості шліфування на інтенсивність зношування для різних значень припуску: a - 0,007 мм, б - 0,021 мм</vt:lpstr>
      <vt:lpstr>Метод комбінованої обробки поверхнево пластичного деформування та електроіскрового легування для створення зносостійкого шару на поверхні колеса</vt:lpstr>
      <vt:lpstr>Загальні висновки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Випробувальний стенд для шліфування рейок на базі машини Blohm Profimat 408MT</dc:title>
  <dc:creator>Пользователь Windows</dc:creator>
  <cp:lastModifiedBy>914-017</cp:lastModifiedBy>
  <cp:revision>20</cp:revision>
  <dcterms:created xsi:type="dcterms:W3CDTF">2018-12-18T05:41:13Z</dcterms:created>
  <dcterms:modified xsi:type="dcterms:W3CDTF">2018-12-19T11:06:08Z</dcterms:modified>
</cp:coreProperties>
</file>