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8" r:id="rId2"/>
    <p:sldId id="283" r:id="rId3"/>
    <p:sldId id="260" r:id="rId4"/>
    <p:sldId id="271" r:id="rId5"/>
    <p:sldId id="272" r:id="rId6"/>
    <p:sldId id="273" r:id="rId7"/>
    <p:sldId id="274" r:id="rId8"/>
    <p:sldId id="275" r:id="rId9"/>
    <p:sldId id="284" r:id="rId10"/>
    <p:sldId id="278" r:id="rId11"/>
    <p:sldId id="279" r:id="rId12"/>
    <p:sldId id="280" r:id="rId13"/>
    <p:sldId id="277" r:id="rId14"/>
    <p:sldId id="282" r:id="rId15"/>
    <p:sldId id="281" r:id="rId16"/>
    <p:sldId id="285" r:id="rId17"/>
    <p:sldId id="286" r:id="rId18"/>
    <p:sldId id="287" r:id="rId19"/>
    <p:sldId id="266" r:id="rId20"/>
    <p:sldId id="288" r:id="rId21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32" autoAdjust="0"/>
    <p:restoredTop sz="94660"/>
  </p:normalViewPr>
  <p:slideViewPr>
    <p:cSldViewPr snapToGrid="0">
      <p:cViewPr varScale="1">
        <p:scale>
          <a:sx n="74" d="100"/>
          <a:sy n="74" d="100"/>
        </p:scale>
        <p:origin x="59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01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F9055CF-8DEB-4A02-949A-DE72B6AC5D37}" type="doc">
      <dgm:prSet loTypeId="urn:microsoft.com/office/officeart/2005/8/layout/hList6" loCatId="list" qsTypeId="urn:microsoft.com/office/officeart/2005/8/quickstyle/simple3" qsCatId="simple" csTypeId="urn:microsoft.com/office/officeart/2005/8/colors/accent1_2" csCatId="accent1" phldr="1"/>
      <dgm:spPr/>
      <dgm:t>
        <a:bodyPr rtlCol="0"/>
        <a:lstStyle/>
        <a:p>
          <a:pPr rtl="0"/>
          <a:endParaRPr lang="en-US"/>
        </a:p>
      </dgm:t>
    </dgm:pt>
    <dgm:pt modelId="{082E8A29-955A-4C7C-A174-3E9DCD4DC89B}">
      <dgm:prSet phldrT="[Text]" custT="1"/>
      <dgm:spPr/>
      <dgm:t>
        <a:bodyPr rtlCol="0"/>
        <a:lstStyle/>
        <a:p>
          <a:pPr rtl="0"/>
          <a:r>
            <a:rPr lang="ru-RU" sz="2400" noProof="0" dirty="0" err="1" smtClean="0"/>
            <a:t>Щорічне</a:t>
          </a:r>
          <a:r>
            <a:rPr lang="ru-RU" sz="2400" noProof="0" dirty="0" smtClean="0"/>
            <a:t> </a:t>
          </a:r>
          <a:r>
            <a:rPr lang="ru-RU" sz="2400" noProof="0" dirty="0" err="1" smtClean="0"/>
            <a:t>підвищення</a:t>
          </a:r>
          <a:r>
            <a:rPr lang="ru-RU" sz="2400" noProof="0" dirty="0" smtClean="0"/>
            <a:t> </a:t>
          </a:r>
          <a:r>
            <a:rPr lang="ru-RU" sz="2400" noProof="0" dirty="0" err="1" smtClean="0"/>
            <a:t>загального</a:t>
          </a:r>
          <a:r>
            <a:rPr lang="ru-RU" sz="2400" noProof="0" dirty="0" smtClean="0"/>
            <a:t> </a:t>
          </a:r>
          <a:r>
            <a:rPr lang="ru-RU" sz="2400" noProof="0" dirty="0" err="1" smtClean="0"/>
            <a:t>рівня</a:t>
          </a:r>
          <a:r>
            <a:rPr lang="ru-RU" sz="2400" noProof="0" dirty="0" smtClean="0"/>
            <a:t> </a:t>
          </a:r>
          <a:r>
            <a:rPr lang="ru-RU" sz="2400" noProof="0" dirty="0" err="1" smtClean="0"/>
            <a:t>задоволеності</a:t>
          </a:r>
          <a:r>
            <a:rPr lang="ru-RU" sz="2400" noProof="0" dirty="0" smtClean="0"/>
            <a:t> </a:t>
          </a:r>
          <a:r>
            <a:rPr lang="ru-RU" sz="2400" noProof="0" dirty="0" err="1" smtClean="0"/>
            <a:t>користувачів</a:t>
          </a:r>
          <a:r>
            <a:rPr lang="ru-RU" sz="2400" noProof="0" dirty="0" smtClean="0"/>
            <a:t> </a:t>
          </a:r>
          <a:r>
            <a:rPr lang="ru-RU" sz="2400" noProof="0" dirty="0" err="1" smtClean="0"/>
            <a:t>роботою</a:t>
          </a:r>
          <a:r>
            <a:rPr lang="ru-RU" sz="2400" noProof="0" dirty="0" smtClean="0"/>
            <a:t> </a:t>
          </a:r>
          <a:r>
            <a:rPr lang="ru-RU" sz="2400" noProof="0" dirty="0" err="1" smtClean="0"/>
            <a:t>Бібліотеки</a:t>
          </a:r>
          <a:endParaRPr lang="ru-RU" sz="2400" noProof="0" dirty="0"/>
        </a:p>
      </dgm:t>
    </dgm:pt>
    <dgm:pt modelId="{BA7938E6-8DFA-40B7-B4C4-EACC6D85FC31}" type="parTrans" cxnId="{2986897A-7787-444F-B6C8-41F3823EF3C1}">
      <dgm:prSet/>
      <dgm:spPr/>
      <dgm:t>
        <a:bodyPr rtlCol="0"/>
        <a:lstStyle/>
        <a:p>
          <a:pPr rtl="0"/>
          <a:endParaRPr lang="en-US"/>
        </a:p>
      </dgm:t>
    </dgm:pt>
    <dgm:pt modelId="{C2176686-D23E-48EB-9D1B-1A1B46236638}" type="sibTrans" cxnId="{2986897A-7787-444F-B6C8-41F3823EF3C1}">
      <dgm:prSet/>
      <dgm:spPr/>
      <dgm:t>
        <a:bodyPr rtlCol="0"/>
        <a:lstStyle/>
        <a:p>
          <a:pPr rtl="0"/>
          <a:endParaRPr lang="en-US"/>
        </a:p>
      </dgm:t>
    </dgm:pt>
    <dgm:pt modelId="{B6E26FFC-9977-4BBC-BEC7-3D6B63754E52}">
      <dgm:prSet phldrT="[Text]" custT="1"/>
      <dgm:spPr/>
      <dgm:t>
        <a:bodyPr rtlCol="0"/>
        <a:lstStyle/>
        <a:p>
          <a:pPr rtl="0"/>
          <a:r>
            <a:rPr lang="ru-RU" sz="2400" noProof="0" dirty="0" err="1" smtClean="0"/>
            <a:t>Щорічне</a:t>
          </a:r>
          <a:r>
            <a:rPr lang="ru-RU" sz="2400" noProof="0" dirty="0" smtClean="0"/>
            <a:t> </a:t>
          </a:r>
          <a:r>
            <a:rPr lang="ru-RU" sz="2400" noProof="0" dirty="0" err="1" smtClean="0"/>
            <a:t>зменшення</a:t>
          </a:r>
          <a:r>
            <a:rPr lang="ru-RU" sz="2400" noProof="0" dirty="0" smtClean="0"/>
            <a:t> </a:t>
          </a:r>
          <a:r>
            <a:rPr lang="ru-RU" sz="2400" noProof="0" dirty="0" err="1" smtClean="0"/>
            <a:t>кількості</a:t>
          </a:r>
          <a:r>
            <a:rPr lang="ru-RU" sz="2400" noProof="0" dirty="0" smtClean="0"/>
            <a:t> «</a:t>
          </a:r>
          <a:r>
            <a:rPr lang="ru-RU" sz="2400" noProof="0" dirty="0" err="1" smtClean="0"/>
            <a:t>незакритих</a:t>
          </a:r>
          <a:r>
            <a:rPr lang="ru-RU" sz="2400" noProof="0" dirty="0" smtClean="0"/>
            <a:t>» </a:t>
          </a:r>
          <a:r>
            <a:rPr lang="ru-RU" sz="2400" noProof="0" dirty="0" err="1" smtClean="0"/>
            <a:t>процесів</a:t>
          </a:r>
          <a:r>
            <a:rPr lang="ru-RU" sz="2400" noProof="0" dirty="0" smtClean="0"/>
            <a:t> </a:t>
          </a:r>
          <a:r>
            <a:rPr lang="ru-RU" sz="2400" noProof="0" dirty="0" err="1" smtClean="0"/>
            <a:t>роботи</a:t>
          </a:r>
          <a:r>
            <a:rPr lang="ru-RU" sz="2400" noProof="0" dirty="0" smtClean="0"/>
            <a:t> </a:t>
          </a:r>
          <a:r>
            <a:rPr lang="ru-RU" sz="2400" noProof="0" dirty="0" err="1" smtClean="0"/>
            <a:t>бібліотеки</a:t>
          </a:r>
          <a:endParaRPr lang="ru-RU" sz="2400" noProof="0" dirty="0" smtClean="0"/>
        </a:p>
        <a:p>
          <a:r>
            <a:rPr lang="ru-RU" sz="2400" noProof="0" dirty="0" err="1" smtClean="0"/>
            <a:t>кваліфікованими</a:t>
          </a:r>
          <a:r>
            <a:rPr lang="ru-RU" sz="2400" noProof="0" dirty="0" smtClean="0"/>
            <a:t> </a:t>
          </a:r>
          <a:r>
            <a:rPr lang="ru-RU" sz="2400" noProof="0" dirty="0" err="1" smtClean="0"/>
            <a:t>працівниками</a:t>
          </a:r>
          <a:endParaRPr lang="ru-RU" sz="2400" noProof="0" dirty="0"/>
        </a:p>
      </dgm:t>
    </dgm:pt>
    <dgm:pt modelId="{5CEFBD89-2F4F-4B51-A98A-0F3C86494166}" type="parTrans" cxnId="{17E73148-9C08-4999-B21E-F3C5A0E3FC0C}">
      <dgm:prSet/>
      <dgm:spPr/>
      <dgm:t>
        <a:bodyPr rtlCol="0"/>
        <a:lstStyle/>
        <a:p>
          <a:pPr rtl="0"/>
          <a:endParaRPr lang="en-US"/>
        </a:p>
      </dgm:t>
    </dgm:pt>
    <dgm:pt modelId="{48634C00-2335-4923-9072-EB7482323D9C}" type="sibTrans" cxnId="{17E73148-9C08-4999-B21E-F3C5A0E3FC0C}">
      <dgm:prSet/>
      <dgm:spPr/>
      <dgm:t>
        <a:bodyPr rtlCol="0"/>
        <a:lstStyle/>
        <a:p>
          <a:pPr rtl="0"/>
          <a:endParaRPr lang="en-US"/>
        </a:p>
      </dgm:t>
    </dgm:pt>
    <dgm:pt modelId="{6D0E5D9F-7263-4526-A227-51301233F549}">
      <dgm:prSet phldrT="[Text]" custT="1"/>
      <dgm:spPr/>
      <dgm:t>
        <a:bodyPr rtlCol="0"/>
        <a:lstStyle/>
        <a:p>
          <a:pPr rtl="0"/>
          <a:r>
            <a:rPr lang="ru-RU" sz="2400" noProof="0" dirty="0" err="1" smtClean="0"/>
            <a:t>Щорічне</a:t>
          </a:r>
          <a:r>
            <a:rPr lang="ru-RU" sz="2400" noProof="0" dirty="0" smtClean="0"/>
            <a:t> </a:t>
          </a:r>
          <a:r>
            <a:rPr lang="ru-RU" sz="2400" noProof="0" dirty="0" err="1" smtClean="0"/>
            <a:t>збільшення</a:t>
          </a:r>
          <a:r>
            <a:rPr lang="ru-RU" sz="2400" noProof="0" dirty="0" smtClean="0"/>
            <a:t> </a:t>
          </a:r>
          <a:r>
            <a:rPr lang="ru-RU" sz="2400" noProof="0" dirty="0" err="1" smtClean="0"/>
            <a:t>кількості</a:t>
          </a:r>
          <a:r>
            <a:rPr lang="ru-RU" sz="2400" noProof="0" dirty="0" smtClean="0"/>
            <a:t> «</a:t>
          </a:r>
          <a:r>
            <a:rPr lang="ru-RU" sz="2400" noProof="0" dirty="0" err="1" smtClean="0"/>
            <a:t>удосконалень</a:t>
          </a:r>
          <a:r>
            <a:rPr lang="ru-RU" sz="2400" noProof="0" dirty="0" smtClean="0"/>
            <a:t>» в </a:t>
          </a:r>
          <a:r>
            <a:rPr lang="ru-RU" sz="2400" noProof="0" dirty="0" err="1" smtClean="0"/>
            <a:t>роботі</a:t>
          </a:r>
          <a:r>
            <a:rPr lang="ru-RU" sz="2400" noProof="0" dirty="0" smtClean="0"/>
            <a:t> </a:t>
          </a:r>
          <a:r>
            <a:rPr lang="ru-RU" sz="2400" noProof="0" dirty="0" err="1" smtClean="0"/>
            <a:t>Бібліотеки</a:t>
          </a:r>
          <a:r>
            <a:rPr lang="ru-RU" sz="2400" noProof="0" dirty="0" smtClean="0"/>
            <a:t>, </a:t>
          </a:r>
          <a:r>
            <a:rPr lang="ru-RU" sz="2400" noProof="0" dirty="0" err="1" smtClean="0"/>
            <a:t>ініційованих</a:t>
          </a:r>
          <a:endParaRPr lang="ru-RU" sz="2400" noProof="0" dirty="0" smtClean="0"/>
        </a:p>
        <a:p>
          <a:r>
            <a:rPr lang="ru-RU" sz="2400" noProof="0" dirty="0" err="1" smtClean="0"/>
            <a:t>працівниками</a:t>
          </a:r>
          <a:endParaRPr lang="ru-RU" sz="2400" noProof="0" dirty="0"/>
        </a:p>
      </dgm:t>
    </dgm:pt>
    <dgm:pt modelId="{23416D07-25F8-426C-BC65-639E6BCF4D6D}" type="parTrans" cxnId="{C8C462C6-33A3-4E8B-91FE-36DBE92F1C4A}">
      <dgm:prSet/>
      <dgm:spPr/>
      <dgm:t>
        <a:bodyPr rtlCol="0"/>
        <a:lstStyle/>
        <a:p>
          <a:pPr rtl="0"/>
          <a:endParaRPr lang="en-US"/>
        </a:p>
      </dgm:t>
    </dgm:pt>
    <dgm:pt modelId="{DE289E29-1989-4D8E-8AA6-F030105B3F13}" type="sibTrans" cxnId="{C8C462C6-33A3-4E8B-91FE-36DBE92F1C4A}">
      <dgm:prSet/>
      <dgm:spPr/>
      <dgm:t>
        <a:bodyPr rtlCol="0"/>
        <a:lstStyle/>
        <a:p>
          <a:pPr rtl="0"/>
          <a:endParaRPr lang="en-US"/>
        </a:p>
      </dgm:t>
    </dgm:pt>
    <dgm:pt modelId="{E5E95E82-EF79-43CA-AA86-43B0E1CBCD3F}">
      <dgm:prSet phldrT="[Text]" custT="1"/>
      <dgm:spPr/>
      <dgm:t>
        <a:bodyPr rtlCol="0"/>
        <a:lstStyle/>
        <a:p>
          <a:pPr rtl="0"/>
          <a:r>
            <a:rPr lang="ru-RU" sz="2400" noProof="0" dirty="0" err="1" smtClean="0"/>
            <a:t>Щорічне</a:t>
          </a:r>
          <a:r>
            <a:rPr lang="ru-RU" sz="2400" noProof="0" dirty="0" smtClean="0"/>
            <a:t> </a:t>
          </a:r>
          <a:r>
            <a:rPr lang="ru-RU" sz="2400" noProof="0" dirty="0" err="1" smtClean="0"/>
            <a:t>збільшення</a:t>
          </a:r>
          <a:r>
            <a:rPr lang="ru-RU" sz="2400" noProof="0" dirty="0" smtClean="0"/>
            <a:t> % </a:t>
          </a:r>
          <a:r>
            <a:rPr lang="ru-RU" sz="2400" noProof="0" dirty="0" err="1" smtClean="0"/>
            <a:t>працівників</a:t>
          </a:r>
          <a:r>
            <a:rPr lang="ru-RU" sz="2400" noProof="0" dirty="0" smtClean="0"/>
            <a:t>, </a:t>
          </a:r>
          <a:r>
            <a:rPr lang="ru-RU" sz="2400" noProof="0" dirty="0" err="1" smtClean="0"/>
            <a:t>які</a:t>
          </a:r>
          <a:r>
            <a:rPr lang="ru-RU" sz="2400" noProof="0" dirty="0" smtClean="0"/>
            <a:t> взяли участь у </a:t>
          </a:r>
          <a:r>
            <a:rPr lang="ru-RU" sz="2400" noProof="0" dirty="0" err="1" smtClean="0"/>
            <a:t>різних</a:t>
          </a:r>
          <a:r>
            <a:rPr lang="ru-RU" sz="2400" noProof="0" dirty="0" smtClean="0"/>
            <a:t> заходах </a:t>
          </a:r>
          <a:r>
            <a:rPr lang="ru-RU" sz="2400" noProof="0" dirty="0" err="1" smtClean="0"/>
            <a:t>з</a:t>
          </a:r>
          <a:r>
            <a:rPr lang="ru-RU" sz="2400" noProof="0" dirty="0" smtClean="0"/>
            <a:t> </a:t>
          </a:r>
          <a:r>
            <a:rPr lang="ru-RU" sz="2400" noProof="0" dirty="0" err="1" smtClean="0"/>
            <a:t>підвищення</a:t>
          </a:r>
          <a:endParaRPr lang="ru-RU" sz="2400" noProof="0" dirty="0" smtClean="0"/>
        </a:p>
        <a:p>
          <a:r>
            <a:rPr lang="ru-RU" sz="2400" noProof="0" dirty="0" err="1" smtClean="0"/>
            <a:t>кваліфікації</a:t>
          </a:r>
          <a:r>
            <a:rPr lang="ru-RU" sz="2400" noProof="0" dirty="0" smtClean="0"/>
            <a:t> та </a:t>
          </a:r>
          <a:r>
            <a:rPr lang="ru-RU" sz="2400" noProof="0" dirty="0" err="1" smtClean="0"/>
            <a:t>саморозвитку</a:t>
          </a:r>
          <a:endParaRPr lang="ru-RU" sz="2400" noProof="0" dirty="0"/>
        </a:p>
      </dgm:t>
    </dgm:pt>
    <dgm:pt modelId="{FD76A3AE-1B6C-45A0-8E84-63160283749F}" type="parTrans" cxnId="{A76240AD-13F6-40C0-BD9B-102D5EC0AE51}">
      <dgm:prSet/>
      <dgm:spPr/>
      <dgm:t>
        <a:bodyPr rtlCol="0"/>
        <a:lstStyle/>
        <a:p>
          <a:pPr rtl="0"/>
          <a:endParaRPr lang="en-US"/>
        </a:p>
      </dgm:t>
    </dgm:pt>
    <dgm:pt modelId="{BF76010C-5523-4E13-B3E7-886DCE6AEBD4}" type="sibTrans" cxnId="{A76240AD-13F6-40C0-BD9B-102D5EC0AE51}">
      <dgm:prSet/>
      <dgm:spPr/>
      <dgm:t>
        <a:bodyPr rtlCol="0"/>
        <a:lstStyle/>
        <a:p>
          <a:pPr rtl="0"/>
          <a:endParaRPr lang="en-US"/>
        </a:p>
      </dgm:t>
    </dgm:pt>
    <dgm:pt modelId="{6F1872F4-A030-4D64-A17C-72EA1ABBD62E}" type="pres">
      <dgm:prSet presAssocID="{CF9055CF-8DEB-4A02-949A-DE72B6AC5D3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8302F07-D6A9-46A5-9807-EBF6C9F5B2DD}" type="pres">
      <dgm:prSet presAssocID="{082E8A29-955A-4C7C-A174-3E9DCD4DC89B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81DF6F-8E98-430C-9A87-14BEC6C3269E}" type="pres">
      <dgm:prSet presAssocID="{C2176686-D23E-48EB-9D1B-1A1B46236638}" presName="sibTrans" presStyleCnt="0"/>
      <dgm:spPr/>
    </dgm:pt>
    <dgm:pt modelId="{DAD9059A-916A-4916-A2A8-B42491568DD3}" type="pres">
      <dgm:prSet presAssocID="{B6E26FFC-9977-4BBC-BEC7-3D6B63754E52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AEACD1-F8CF-4528-8379-DAA829B3790B}" type="pres">
      <dgm:prSet presAssocID="{48634C00-2335-4923-9072-EB7482323D9C}" presName="sibTrans" presStyleCnt="0"/>
      <dgm:spPr/>
    </dgm:pt>
    <dgm:pt modelId="{25A33852-3C4B-4406-8856-3A4D6201948C}" type="pres">
      <dgm:prSet presAssocID="{6D0E5D9F-7263-4526-A227-51301233F549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2EDDC3-60FD-463F-A6DB-A597D604B642}" type="pres">
      <dgm:prSet presAssocID="{DE289E29-1989-4D8E-8AA6-F030105B3F13}" presName="sibTrans" presStyleCnt="0"/>
      <dgm:spPr/>
    </dgm:pt>
    <dgm:pt modelId="{86146B22-5360-4D1B-AC91-3378F10134EE}" type="pres">
      <dgm:prSet presAssocID="{E5E95E82-EF79-43CA-AA86-43B0E1CBCD3F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03E36A5-10F1-41C6-9050-5DDA67778C41}" type="presOf" srcId="{6D0E5D9F-7263-4526-A227-51301233F549}" destId="{25A33852-3C4B-4406-8856-3A4D6201948C}" srcOrd="0" destOrd="0" presId="urn:microsoft.com/office/officeart/2005/8/layout/hList6"/>
    <dgm:cxn modelId="{17E73148-9C08-4999-B21E-F3C5A0E3FC0C}" srcId="{CF9055CF-8DEB-4A02-949A-DE72B6AC5D37}" destId="{B6E26FFC-9977-4BBC-BEC7-3D6B63754E52}" srcOrd="1" destOrd="0" parTransId="{5CEFBD89-2F4F-4B51-A98A-0F3C86494166}" sibTransId="{48634C00-2335-4923-9072-EB7482323D9C}"/>
    <dgm:cxn modelId="{2986897A-7787-444F-B6C8-41F3823EF3C1}" srcId="{CF9055CF-8DEB-4A02-949A-DE72B6AC5D37}" destId="{082E8A29-955A-4C7C-A174-3E9DCD4DC89B}" srcOrd="0" destOrd="0" parTransId="{BA7938E6-8DFA-40B7-B4C4-EACC6D85FC31}" sibTransId="{C2176686-D23E-48EB-9D1B-1A1B46236638}"/>
    <dgm:cxn modelId="{AF8C08DB-19CE-4E2A-ACE9-7E0445F12480}" type="presOf" srcId="{CF9055CF-8DEB-4A02-949A-DE72B6AC5D37}" destId="{6F1872F4-A030-4D64-A17C-72EA1ABBD62E}" srcOrd="0" destOrd="0" presId="urn:microsoft.com/office/officeart/2005/8/layout/hList6"/>
    <dgm:cxn modelId="{A76240AD-13F6-40C0-BD9B-102D5EC0AE51}" srcId="{CF9055CF-8DEB-4A02-949A-DE72B6AC5D37}" destId="{E5E95E82-EF79-43CA-AA86-43B0E1CBCD3F}" srcOrd="3" destOrd="0" parTransId="{FD76A3AE-1B6C-45A0-8E84-63160283749F}" sibTransId="{BF76010C-5523-4E13-B3E7-886DCE6AEBD4}"/>
    <dgm:cxn modelId="{0694ADC2-B347-49F4-9B66-67ED4D4AD7FF}" type="presOf" srcId="{B6E26FFC-9977-4BBC-BEC7-3D6B63754E52}" destId="{DAD9059A-916A-4916-A2A8-B42491568DD3}" srcOrd="0" destOrd="0" presId="urn:microsoft.com/office/officeart/2005/8/layout/hList6"/>
    <dgm:cxn modelId="{1FFD022C-F3E9-40ED-94EF-5D102F23BDC9}" type="presOf" srcId="{E5E95E82-EF79-43CA-AA86-43B0E1CBCD3F}" destId="{86146B22-5360-4D1B-AC91-3378F10134EE}" srcOrd="0" destOrd="0" presId="urn:microsoft.com/office/officeart/2005/8/layout/hList6"/>
    <dgm:cxn modelId="{C8C462C6-33A3-4E8B-91FE-36DBE92F1C4A}" srcId="{CF9055CF-8DEB-4A02-949A-DE72B6AC5D37}" destId="{6D0E5D9F-7263-4526-A227-51301233F549}" srcOrd="2" destOrd="0" parTransId="{23416D07-25F8-426C-BC65-639E6BCF4D6D}" sibTransId="{DE289E29-1989-4D8E-8AA6-F030105B3F13}"/>
    <dgm:cxn modelId="{74B37159-2843-4188-88E2-B395CCE9B29A}" type="presOf" srcId="{082E8A29-955A-4C7C-A174-3E9DCD4DC89B}" destId="{98302F07-D6A9-46A5-9807-EBF6C9F5B2DD}" srcOrd="0" destOrd="0" presId="urn:microsoft.com/office/officeart/2005/8/layout/hList6"/>
    <dgm:cxn modelId="{98A76199-FD45-4370-9830-4801E726DFF3}" type="presParOf" srcId="{6F1872F4-A030-4D64-A17C-72EA1ABBD62E}" destId="{98302F07-D6A9-46A5-9807-EBF6C9F5B2DD}" srcOrd="0" destOrd="0" presId="urn:microsoft.com/office/officeart/2005/8/layout/hList6"/>
    <dgm:cxn modelId="{A20863C9-E465-4B87-84E7-DDCC7CDFA01D}" type="presParOf" srcId="{6F1872F4-A030-4D64-A17C-72EA1ABBD62E}" destId="{6681DF6F-8E98-430C-9A87-14BEC6C3269E}" srcOrd="1" destOrd="0" presId="urn:microsoft.com/office/officeart/2005/8/layout/hList6"/>
    <dgm:cxn modelId="{B3D28784-5981-41ED-8A18-DDB2DE4B8ADC}" type="presParOf" srcId="{6F1872F4-A030-4D64-A17C-72EA1ABBD62E}" destId="{DAD9059A-916A-4916-A2A8-B42491568DD3}" srcOrd="2" destOrd="0" presId="urn:microsoft.com/office/officeart/2005/8/layout/hList6"/>
    <dgm:cxn modelId="{8322913A-D726-410E-8FD8-0121C4CA7DFA}" type="presParOf" srcId="{6F1872F4-A030-4D64-A17C-72EA1ABBD62E}" destId="{39AEACD1-F8CF-4528-8379-DAA829B3790B}" srcOrd="3" destOrd="0" presId="urn:microsoft.com/office/officeart/2005/8/layout/hList6"/>
    <dgm:cxn modelId="{C037BBA3-6247-4E12-AEA1-078A8CA89865}" type="presParOf" srcId="{6F1872F4-A030-4D64-A17C-72EA1ABBD62E}" destId="{25A33852-3C4B-4406-8856-3A4D6201948C}" srcOrd="4" destOrd="0" presId="urn:microsoft.com/office/officeart/2005/8/layout/hList6"/>
    <dgm:cxn modelId="{007B6BFB-4AB8-4DAA-BFAB-0D879D9D6716}" type="presParOf" srcId="{6F1872F4-A030-4D64-A17C-72EA1ABBD62E}" destId="{562EDDC3-60FD-463F-A6DB-A597D604B642}" srcOrd="5" destOrd="0" presId="urn:microsoft.com/office/officeart/2005/8/layout/hList6"/>
    <dgm:cxn modelId="{179641EA-1474-4469-A253-69E3B937EB28}" type="presParOf" srcId="{6F1872F4-A030-4D64-A17C-72EA1ABBD62E}" destId="{86146B22-5360-4D1B-AC91-3378F10134EE}" srcOrd="6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302F07-D6A9-46A5-9807-EBF6C9F5B2DD}">
      <dsp:nvSpPr>
        <dsp:cNvPr id="0" name=""/>
        <dsp:cNvSpPr/>
      </dsp:nvSpPr>
      <dsp:spPr>
        <a:xfrm rot="16200000">
          <a:off x="-922530" y="925317"/>
          <a:ext cx="4584700" cy="2734065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0" tIns="0" rIns="152400" bIns="0" numCol="1" spcCol="1270" rtlCol="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noProof="0" dirty="0" err="1" smtClean="0"/>
            <a:t>Щорічне</a:t>
          </a:r>
          <a:r>
            <a:rPr lang="ru-RU" sz="2400" kern="1200" noProof="0" dirty="0" smtClean="0"/>
            <a:t> </a:t>
          </a:r>
          <a:r>
            <a:rPr lang="ru-RU" sz="2400" kern="1200" noProof="0" dirty="0" err="1" smtClean="0"/>
            <a:t>підвищення</a:t>
          </a:r>
          <a:r>
            <a:rPr lang="ru-RU" sz="2400" kern="1200" noProof="0" dirty="0" smtClean="0"/>
            <a:t> </a:t>
          </a:r>
          <a:r>
            <a:rPr lang="ru-RU" sz="2400" kern="1200" noProof="0" dirty="0" err="1" smtClean="0"/>
            <a:t>загального</a:t>
          </a:r>
          <a:r>
            <a:rPr lang="ru-RU" sz="2400" kern="1200" noProof="0" dirty="0" smtClean="0"/>
            <a:t> </a:t>
          </a:r>
          <a:r>
            <a:rPr lang="ru-RU" sz="2400" kern="1200" noProof="0" dirty="0" err="1" smtClean="0"/>
            <a:t>рівня</a:t>
          </a:r>
          <a:r>
            <a:rPr lang="ru-RU" sz="2400" kern="1200" noProof="0" dirty="0" smtClean="0"/>
            <a:t> </a:t>
          </a:r>
          <a:r>
            <a:rPr lang="ru-RU" sz="2400" kern="1200" noProof="0" dirty="0" err="1" smtClean="0"/>
            <a:t>задоволеності</a:t>
          </a:r>
          <a:r>
            <a:rPr lang="ru-RU" sz="2400" kern="1200" noProof="0" dirty="0" smtClean="0"/>
            <a:t> </a:t>
          </a:r>
          <a:r>
            <a:rPr lang="ru-RU" sz="2400" kern="1200" noProof="0" dirty="0" err="1" smtClean="0"/>
            <a:t>користувачів</a:t>
          </a:r>
          <a:r>
            <a:rPr lang="ru-RU" sz="2400" kern="1200" noProof="0" dirty="0" smtClean="0"/>
            <a:t> </a:t>
          </a:r>
          <a:r>
            <a:rPr lang="ru-RU" sz="2400" kern="1200" noProof="0" dirty="0" err="1" smtClean="0"/>
            <a:t>роботою</a:t>
          </a:r>
          <a:r>
            <a:rPr lang="ru-RU" sz="2400" kern="1200" noProof="0" dirty="0" smtClean="0"/>
            <a:t> </a:t>
          </a:r>
          <a:r>
            <a:rPr lang="ru-RU" sz="2400" kern="1200" noProof="0" dirty="0" err="1" smtClean="0"/>
            <a:t>Бібліотеки</a:t>
          </a:r>
          <a:endParaRPr lang="ru-RU" sz="2400" kern="1200" noProof="0" dirty="0"/>
        </a:p>
      </dsp:txBody>
      <dsp:txXfrm rot="5400000">
        <a:off x="2787" y="916940"/>
        <a:ext cx="2734065" cy="2750820"/>
      </dsp:txXfrm>
    </dsp:sp>
    <dsp:sp modelId="{DAD9059A-916A-4916-A2A8-B42491568DD3}">
      <dsp:nvSpPr>
        <dsp:cNvPr id="0" name=""/>
        <dsp:cNvSpPr/>
      </dsp:nvSpPr>
      <dsp:spPr>
        <a:xfrm rot="16200000">
          <a:off x="2016589" y="925317"/>
          <a:ext cx="4584700" cy="2734065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0" tIns="0" rIns="152400" bIns="0" numCol="1" spcCol="1270" rtlCol="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noProof="0" dirty="0" err="1" smtClean="0"/>
            <a:t>Щорічне</a:t>
          </a:r>
          <a:r>
            <a:rPr lang="ru-RU" sz="2400" kern="1200" noProof="0" dirty="0" smtClean="0"/>
            <a:t> </a:t>
          </a:r>
          <a:r>
            <a:rPr lang="ru-RU" sz="2400" kern="1200" noProof="0" dirty="0" err="1" smtClean="0"/>
            <a:t>зменшення</a:t>
          </a:r>
          <a:r>
            <a:rPr lang="ru-RU" sz="2400" kern="1200" noProof="0" dirty="0" smtClean="0"/>
            <a:t> </a:t>
          </a:r>
          <a:r>
            <a:rPr lang="ru-RU" sz="2400" kern="1200" noProof="0" dirty="0" err="1" smtClean="0"/>
            <a:t>кількості</a:t>
          </a:r>
          <a:r>
            <a:rPr lang="ru-RU" sz="2400" kern="1200" noProof="0" dirty="0" smtClean="0"/>
            <a:t> «</a:t>
          </a:r>
          <a:r>
            <a:rPr lang="ru-RU" sz="2400" kern="1200" noProof="0" dirty="0" err="1" smtClean="0"/>
            <a:t>незакритих</a:t>
          </a:r>
          <a:r>
            <a:rPr lang="ru-RU" sz="2400" kern="1200" noProof="0" dirty="0" smtClean="0"/>
            <a:t>» </a:t>
          </a:r>
          <a:r>
            <a:rPr lang="ru-RU" sz="2400" kern="1200" noProof="0" dirty="0" err="1" smtClean="0"/>
            <a:t>процесів</a:t>
          </a:r>
          <a:r>
            <a:rPr lang="ru-RU" sz="2400" kern="1200" noProof="0" dirty="0" smtClean="0"/>
            <a:t> </a:t>
          </a:r>
          <a:r>
            <a:rPr lang="ru-RU" sz="2400" kern="1200" noProof="0" dirty="0" err="1" smtClean="0"/>
            <a:t>роботи</a:t>
          </a:r>
          <a:r>
            <a:rPr lang="ru-RU" sz="2400" kern="1200" noProof="0" dirty="0" smtClean="0"/>
            <a:t> </a:t>
          </a:r>
          <a:r>
            <a:rPr lang="ru-RU" sz="2400" kern="1200" noProof="0" dirty="0" err="1" smtClean="0"/>
            <a:t>бібліотеки</a:t>
          </a:r>
          <a:endParaRPr lang="ru-RU" sz="2400" kern="1200" noProof="0" dirty="0" smtClean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noProof="0" dirty="0" err="1" smtClean="0"/>
            <a:t>кваліфікованими</a:t>
          </a:r>
          <a:r>
            <a:rPr lang="ru-RU" sz="2400" kern="1200" noProof="0" dirty="0" smtClean="0"/>
            <a:t> </a:t>
          </a:r>
          <a:r>
            <a:rPr lang="ru-RU" sz="2400" kern="1200" noProof="0" dirty="0" err="1" smtClean="0"/>
            <a:t>працівниками</a:t>
          </a:r>
          <a:endParaRPr lang="ru-RU" sz="2400" kern="1200" noProof="0" dirty="0"/>
        </a:p>
      </dsp:txBody>
      <dsp:txXfrm rot="5400000">
        <a:off x="2941906" y="916940"/>
        <a:ext cx="2734065" cy="2750820"/>
      </dsp:txXfrm>
    </dsp:sp>
    <dsp:sp modelId="{25A33852-3C4B-4406-8856-3A4D6201948C}">
      <dsp:nvSpPr>
        <dsp:cNvPr id="0" name=""/>
        <dsp:cNvSpPr/>
      </dsp:nvSpPr>
      <dsp:spPr>
        <a:xfrm rot="16200000">
          <a:off x="4955710" y="925317"/>
          <a:ext cx="4584700" cy="2734065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0" tIns="0" rIns="152400" bIns="0" numCol="1" spcCol="1270" rtlCol="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noProof="0" dirty="0" err="1" smtClean="0"/>
            <a:t>Щорічне</a:t>
          </a:r>
          <a:r>
            <a:rPr lang="ru-RU" sz="2400" kern="1200" noProof="0" dirty="0" smtClean="0"/>
            <a:t> </a:t>
          </a:r>
          <a:r>
            <a:rPr lang="ru-RU" sz="2400" kern="1200" noProof="0" dirty="0" err="1" smtClean="0"/>
            <a:t>збільшення</a:t>
          </a:r>
          <a:r>
            <a:rPr lang="ru-RU" sz="2400" kern="1200" noProof="0" dirty="0" smtClean="0"/>
            <a:t> </a:t>
          </a:r>
          <a:r>
            <a:rPr lang="ru-RU" sz="2400" kern="1200" noProof="0" dirty="0" err="1" smtClean="0"/>
            <a:t>кількості</a:t>
          </a:r>
          <a:r>
            <a:rPr lang="ru-RU" sz="2400" kern="1200" noProof="0" dirty="0" smtClean="0"/>
            <a:t> «</a:t>
          </a:r>
          <a:r>
            <a:rPr lang="ru-RU" sz="2400" kern="1200" noProof="0" dirty="0" err="1" smtClean="0"/>
            <a:t>удосконалень</a:t>
          </a:r>
          <a:r>
            <a:rPr lang="ru-RU" sz="2400" kern="1200" noProof="0" dirty="0" smtClean="0"/>
            <a:t>» в </a:t>
          </a:r>
          <a:r>
            <a:rPr lang="ru-RU" sz="2400" kern="1200" noProof="0" dirty="0" err="1" smtClean="0"/>
            <a:t>роботі</a:t>
          </a:r>
          <a:r>
            <a:rPr lang="ru-RU" sz="2400" kern="1200" noProof="0" dirty="0" smtClean="0"/>
            <a:t> </a:t>
          </a:r>
          <a:r>
            <a:rPr lang="ru-RU" sz="2400" kern="1200" noProof="0" dirty="0" err="1" smtClean="0"/>
            <a:t>Бібліотеки</a:t>
          </a:r>
          <a:r>
            <a:rPr lang="ru-RU" sz="2400" kern="1200" noProof="0" dirty="0" smtClean="0"/>
            <a:t>, </a:t>
          </a:r>
          <a:r>
            <a:rPr lang="ru-RU" sz="2400" kern="1200" noProof="0" dirty="0" err="1" smtClean="0"/>
            <a:t>ініційованих</a:t>
          </a:r>
          <a:endParaRPr lang="ru-RU" sz="2400" kern="1200" noProof="0" dirty="0" smtClean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noProof="0" dirty="0" err="1" smtClean="0"/>
            <a:t>працівниками</a:t>
          </a:r>
          <a:endParaRPr lang="ru-RU" sz="2400" kern="1200" noProof="0" dirty="0"/>
        </a:p>
      </dsp:txBody>
      <dsp:txXfrm rot="5400000">
        <a:off x="5881027" y="916940"/>
        <a:ext cx="2734065" cy="2750820"/>
      </dsp:txXfrm>
    </dsp:sp>
    <dsp:sp modelId="{86146B22-5360-4D1B-AC91-3378F10134EE}">
      <dsp:nvSpPr>
        <dsp:cNvPr id="0" name=""/>
        <dsp:cNvSpPr/>
      </dsp:nvSpPr>
      <dsp:spPr>
        <a:xfrm rot="16200000">
          <a:off x="7894830" y="925317"/>
          <a:ext cx="4584700" cy="2734065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0" tIns="0" rIns="152400" bIns="0" numCol="1" spcCol="1270" rtlCol="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noProof="0" dirty="0" err="1" smtClean="0"/>
            <a:t>Щорічне</a:t>
          </a:r>
          <a:r>
            <a:rPr lang="ru-RU" sz="2400" kern="1200" noProof="0" dirty="0" smtClean="0"/>
            <a:t> </a:t>
          </a:r>
          <a:r>
            <a:rPr lang="ru-RU" sz="2400" kern="1200" noProof="0" dirty="0" err="1" smtClean="0"/>
            <a:t>збільшення</a:t>
          </a:r>
          <a:r>
            <a:rPr lang="ru-RU" sz="2400" kern="1200" noProof="0" dirty="0" smtClean="0"/>
            <a:t> % </a:t>
          </a:r>
          <a:r>
            <a:rPr lang="ru-RU" sz="2400" kern="1200" noProof="0" dirty="0" err="1" smtClean="0"/>
            <a:t>працівників</a:t>
          </a:r>
          <a:r>
            <a:rPr lang="ru-RU" sz="2400" kern="1200" noProof="0" dirty="0" smtClean="0"/>
            <a:t>, </a:t>
          </a:r>
          <a:r>
            <a:rPr lang="ru-RU" sz="2400" kern="1200" noProof="0" dirty="0" err="1" smtClean="0"/>
            <a:t>які</a:t>
          </a:r>
          <a:r>
            <a:rPr lang="ru-RU" sz="2400" kern="1200" noProof="0" dirty="0" smtClean="0"/>
            <a:t> взяли участь у </a:t>
          </a:r>
          <a:r>
            <a:rPr lang="ru-RU" sz="2400" kern="1200" noProof="0" dirty="0" err="1" smtClean="0"/>
            <a:t>різних</a:t>
          </a:r>
          <a:r>
            <a:rPr lang="ru-RU" sz="2400" kern="1200" noProof="0" dirty="0" smtClean="0"/>
            <a:t> заходах </a:t>
          </a:r>
          <a:r>
            <a:rPr lang="ru-RU" sz="2400" kern="1200" noProof="0" dirty="0" err="1" smtClean="0"/>
            <a:t>з</a:t>
          </a:r>
          <a:r>
            <a:rPr lang="ru-RU" sz="2400" kern="1200" noProof="0" dirty="0" smtClean="0"/>
            <a:t> </a:t>
          </a:r>
          <a:r>
            <a:rPr lang="ru-RU" sz="2400" kern="1200" noProof="0" dirty="0" err="1" smtClean="0"/>
            <a:t>підвищення</a:t>
          </a:r>
          <a:endParaRPr lang="ru-RU" sz="2400" kern="1200" noProof="0" dirty="0" smtClean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noProof="0" dirty="0" err="1" smtClean="0"/>
            <a:t>кваліфікації</a:t>
          </a:r>
          <a:r>
            <a:rPr lang="ru-RU" sz="2400" kern="1200" noProof="0" dirty="0" smtClean="0"/>
            <a:t> та </a:t>
          </a:r>
          <a:r>
            <a:rPr lang="ru-RU" sz="2400" kern="1200" noProof="0" dirty="0" err="1" smtClean="0"/>
            <a:t>саморозвитку</a:t>
          </a:r>
          <a:endParaRPr lang="ru-RU" sz="2400" kern="1200" noProof="0" dirty="0"/>
        </a:p>
      </dsp:txBody>
      <dsp:txXfrm rot="5400000">
        <a:off x="8820147" y="916940"/>
        <a:ext cx="2734065" cy="27508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26033CB3-7F95-41E1-81BF-E8064342392D}" type="datetime1">
              <a:rPr lang="ru-RU" smtClean="0"/>
              <a:pPr rtl="0"/>
              <a:t>10.03.2023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B2977E94-A6AB-4E02-8E43-E89F9CF4757F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425838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A1C10190-6A87-4EFF-B67B-FD2B4955DE6B}" type="datetime1">
              <a:rPr lang="ru-RU" noProof="0" smtClean="0"/>
              <a:pPr rtl="0"/>
              <a:t>10.03.2023</a:t>
            </a:fld>
            <a:endParaRPr lang="ru-RU" noProof="0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 smtClean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 dirty="0" smtClean="0"/>
              <a:t>Второй уровень</a:t>
            </a:r>
          </a:p>
          <a:p>
            <a:pPr lvl="2" rtl="0"/>
            <a:r>
              <a:rPr lang="ru-RU" noProof="0" dirty="0" smtClean="0"/>
              <a:t>Третий уровень</a:t>
            </a:r>
          </a:p>
          <a:p>
            <a:pPr lvl="3" rtl="0"/>
            <a:r>
              <a:rPr lang="ru-RU" noProof="0" dirty="0" smtClean="0"/>
              <a:t>Четвертый уровень</a:t>
            </a:r>
          </a:p>
          <a:p>
            <a:pPr lvl="4" rtl="0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DED491D0-8E1B-49C7-849B-A28568D94497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72632588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ED491D0-8E1B-49C7-849B-A28568D94497}" type="slidenum">
              <a:rPr lang="ru-RU" smtClean="0"/>
              <a:pPr rtl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60416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ED491D0-8E1B-49C7-849B-A28568D94497}" type="slidenum">
              <a:rPr lang="ru-RU" smtClean="0"/>
              <a:pPr rtl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28392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ED491D0-8E1B-49C7-849B-A28568D94497}" type="slidenum">
              <a:rPr lang="ru-RU" smtClean="0"/>
              <a:pPr rtl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74813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ED491D0-8E1B-49C7-849B-A28568D94497}" type="slidenum">
              <a:rPr lang="ru-RU" smtClean="0"/>
              <a:pPr rtl="0"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74813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ED491D0-8E1B-49C7-849B-A28568D94497}" type="slidenum">
              <a:rPr lang="ru-RU" smtClean="0"/>
              <a:pPr rtl="0"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74813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ED491D0-8E1B-49C7-849B-A28568D94497}" type="slidenum">
              <a:rPr lang="ru-RU" smtClean="0"/>
              <a:pPr rtl="0"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29254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ED491D0-8E1B-49C7-849B-A28568D94497}" type="slidenum">
              <a:rPr lang="ru-RU" smtClean="0"/>
              <a:pPr rtl="0"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53572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ED491D0-8E1B-49C7-849B-A28568D94497}" type="slidenum">
              <a:rPr lang="ru-RU" smtClean="0"/>
              <a:pPr rtl="0"/>
              <a:t>19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22403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ED491D0-8E1B-49C7-849B-A28568D94497}" type="slidenum">
              <a:rPr lang="ru-RU" smtClean="0"/>
              <a:pPr rtl="0"/>
              <a:t>20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7481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inv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832533" y="1371600"/>
            <a:ext cx="9359467" cy="297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832533" y="4462272"/>
            <a:ext cx="9359467" cy="10332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black">
          <a:xfrm>
            <a:off x="3175199" y="1943842"/>
            <a:ext cx="8500062" cy="2387600"/>
          </a:xfrm>
        </p:spPr>
        <p:txBody>
          <a:bodyPr rtlCol="0" anchor="b"/>
          <a:lstStyle>
            <a:lvl1pPr algn="l">
              <a:lnSpc>
                <a:spcPct val="90000"/>
              </a:lnSpc>
              <a:defRPr sz="6000" b="1">
                <a:solidFill>
                  <a:schemeClr val="tx1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75199" y="4538659"/>
            <a:ext cx="8500062" cy="865321"/>
          </a:xfrm>
        </p:spPr>
        <p:txBody>
          <a:bodyPr rtlCol="0"/>
          <a:lstStyle>
            <a:lvl1pPr marL="0" indent="0" algn="l">
              <a:spcBef>
                <a:spcPts val="0"/>
              </a:spcBef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11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rtl="0"/>
            <a:fld id="{63D273F9-4EFF-4F0B-9DF4-01F988EA6D1E}" type="datetime1">
              <a:rPr lang="ru-RU" smtClean="0"/>
              <a:pPr rtl="0"/>
              <a:t>10.03.2023</a:t>
            </a:fld>
            <a:endParaRPr lang="ru-RU" dirty="0"/>
          </a:p>
        </p:txBody>
      </p:sp>
      <p:sp>
        <p:nvSpPr>
          <p:cNvPr id="12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rtl="0"/>
            <a:fld id="{BD266BE7-899D-4075-917F-DBDE33B6B692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7549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489B750-52B5-4380-A24A-7530EE5DCF6F}" type="datetime1">
              <a:rPr lang="ru-RU" smtClean="0"/>
              <a:pPr rtl="0"/>
              <a:t>10.03.2023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D266BE7-899D-4075-917F-DBDE33B6B692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4405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 rot="5400000">
            <a:off x="8267671" y="3370131"/>
            <a:ext cx="6858000" cy="1188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pic>
        <p:nvPicPr>
          <p:cNvPr id="7" name="Рисунок 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invGray">
          <a:xfrm rot="5400000">
            <a:off x="7523375" y="2743540"/>
            <a:ext cx="6857433" cy="1371487"/>
          </a:xfrm>
          <a:prstGeom prst="rect">
            <a:avLst/>
          </a:prstGeom>
        </p:spPr>
      </p:pic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0266348" y="462249"/>
            <a:ext cx="1370886" cy="5714714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78199" y="462249"/>
            <a:ext cx="9693088" cy="5714714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78199" y="6356350"/>
            <a:ext cx="1971947" cy="365125"/>
          </a:xfrm>
        </p:spPr>
        <p:txBody>
          <a:bodyPr rtlCol="0"/>
          <a:lstStyle/>
          <a:p>
            <a:pPr rtl="0"/>
            <a:fld id="{ADF49962-1D0D-4F31-AB9F-D72B431EE16F}" type="datetime1">
              <a:rPr lang="ru-RU" smtClean="0"/>
              <a:pPr rtl="0"/>
              <a:t>10.03.2023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82374" y="6356350"/>
            <a:ext cx="5687786" cy="365125"/>
          </a:xfrm>
        </p:spPr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102389" y="6356350"/>
            <a:ext cx="1968898" cy="365125"/>
          </a:xfrm>
        </p:spPr>
        <p:txBody>
          <a:bodyPr rtlCol="0"/>
          <a:lstStyle/>
          <a:p>
            <a:pPr rtl="0"/>
            <a:fld id="{BD266BE7-899D-4075-917F-DBDE33B6B692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941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4A3FD9A-4A31-4F86-93A4-8837C3CDE1A3}" type="datetime1">
              <a:rPr lang="ru-RU" smtClean="0"/>
              <a:pPr rtl="0"/>
              <a:t>10.03.2023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D266BE7-899D-4075-917F-DBDE33B6B692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1333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 bwMode="inv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502152" y="-20637"/>
            <a:ext cx="7315200" cy="434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502152" y="4462272"/>
            <a:ext cx="7315200" cy="17190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black">
          <a:xfrm>
            <a:off x="3838015" y="658346"/>
            <a:ext cx="6597464" cy="3664417"/>
          </a:xfrm>
        </p:spPr>
        <p:txBody>
          <a:bodyPr rtlCol="0" anchor="b">
            <a:normAutofit/>
          </a:bodyPr>
          <a:lstStyle>
            <a:lvl1pPr>
              <a:lnSpc>
                <a:spcPct val="90000"/>
              </a:lnSpc>
              <a:defRPr sz="5000" b="1">
                <a:solidFill>
                  <a:schemeClr val="tx1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38014" y="4589463"/>
            <a:ext cx="6597465" cy="1500187"/>
          </a:xfrm>
        </p:spPr>
        <p:txBody>
          <a:bodyPr rtlCol="0"/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rtl="0"/>
            <a:fld id="{5389B495-48D3-4554-8EC7-73D4659C5407}" type="datetime1">
              <a:rPr lang="ru-RU" smtClean="0"/>
              <a:pPr rtl="0"/>
              <a:t>10.03.2023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rtl="0"/>
            <a:fld id="{BD266BE7-899D-4075-917F-DBDE33B6B692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2452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80160" y="2194560"/>
            <a:ext cx="4489704" cy="3986784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15368" y="2194560"/>
            <a:ext cx="4493424" cy="3986784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5AA998-4B36-404A-8DEA-DA5BB2816D86}" type="datetime1">
              <a:rPr lang="ru-RU" smtClean="0"/>
              <a:pPr rtl="0"/>
              <a:t>10.03.2023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D266BE7-899D-4075-917F-DBDE33B6B692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1040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80160" y="1828456"/>
            <a:ext cx="4489704" cy="830695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280160" y="2743194"/>
            <a:ext cx="4489704" cy="3433769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419088" y="1828456"/>
            <a:ext cx="4489704" cy="830695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419088" y="2743194"/>
            <a:ext cx="4489704" cy="3433769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63059E1-7810-4134-BA30-CD168ACA1ED0}" type="datetime1">
              <a:rPr lang="ru-RU" smtClean="0"/>
              <a:pPr rtl="0"/>
              <a:t>10.03.2023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D266BE7-899D-4075-917F-DBDE33B6B692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1286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C8DD942-3932-490C-965E-CE019573200E}" type="datetime1">
              <a:rPr lang="ru-RU" smtClean="0"/>
              <a:pPr rtl="0"/>
              <a:t>10.03.2023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D266BE7-899D-4075-917F-DBDE33B6B692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1611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F23EE73-29DE-4D32-853F-71E261A37FAC}" type="datetime1">
              <a:rPr lang="ru-RU" smtClean="0"/>
              <a:pPr rtl="0"/>
              <a:t>10.03.2023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D266BE7-899D-4075-917F-DBDE33B6B692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0296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ctr">
            <a:normAutofit/>
          </a:bodyPr>
          <a:lstStyle>
            <a:lvl1pPr>
              <a:defRPr sz="300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Текст 2"/>
          <p:cNvSpPr>
            <a:spLocks noGrp="1"/>
          </p:cNvSpPr>
          <p:nvPr>
            <p:ph type="body" sz="half" idx="2"/>
          </p:nvPr>
        </p:nvSpPr>
        <p:spPr>
          <a:xfrm>
            <a:off x="1291818" y="2465294"/>
            <a:ext cx="3834874" cy="3711669"/>
          </a:xfrm>
        </p:spPr>
        <p:txBody>
          <a:bodyPr rtlCol="0">
            <a:normAutofit/>
          </a:bodyPr>
          <a:lstStyle>
            <a:lvl1pPr marL="0" indent="0" rtl="0">
              <a:spcBef>
                <a:spcPts val="1500"/>
              </a:spcBef>
              <a:buNone/>
              <a:defRPr sz="2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3" name="Объект 3"/>
          <p:cNvSpPr>
            <a:spLocks noGrp="1"/>
          </p:cNvSpPr>
          <p:nvPr>
            <p:ph idx="1"/>
          </p:nvPr>
        </p:nvSpPr>
        <p:spPr>
          <a:xfrm>
            <a:off x="5518897" y="2465294"/>
            <a:ext cx="5174504" cy="3711669"/>
          </a:xfrm>
        </p:spPr>
        <p:txBody>
          <a:bodyPr rtlCol="0"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C3AA2DE-E044-4C5E-88E8-826FD672C224}" type="datetime1">
              <a:rPr lang="ru-RU" smtClean="0"/>
              <a:pPr rtl="0"/>
              <a:t>10.03.2023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D266BE7-899D-4075-917F-DBDE33B6B692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4742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ctr">
            <a:normAutofit/>
          </a:bodyPr>
          <a:lstStyle>
            <a:lvl1pPr>
              <a:defRPr sz="300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91819" y="2465293"/>
            <a:ext cx="3834874" cy="3711669"/>
          </a:xfrm>
        </p:spPr>
        <p:txBody>
          <a:bodyPr rtlCol="0"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/>
          </p:nvPr>
        </p:nvSpPr>
        <p:spPr>
          <a:xfrm>
            <a:off x="5518896" y="1828456"/>
            <a:ext cx="5389895" cy="5029544"/>
          </a:xfrm>
        </p:spPr>
        <p:txBody>
          <a:bodyPr tIns="1371600" rtlCol="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689F6FF-325E-4839-A110-B16E8C0199BE}" type="datetime1">
              <a:rPr lang="ru-RU" smtClean="0"/>
              <a:pPr rtl="0"/>
              <a:t>10.03.2023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D266BE7-899D-4075-917F-DBDE33B6B692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1366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 8"/>
          <p:cNvSpPr/>
          <p:nvPr/>
        </p:nvSpPr>
        <p:spPr>
          <a:xfrm>
            <a:off x="0" y="347472"/>
            <a:ext cx="12188952" cy="1188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invGray">
          <a:xfrm>
            <a:off x="0" y="457200"/>
            <a:ext cx="12188952" cy="137125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black">
          <a:xfrm>
            <a:off x="1280160" y="466343"/>
            <a:ext cx="9628632" cy="13621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280160" y="2190749"/>
            <a:ext cx="9628632" cy="39862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</a:p>
          <a:p>
            <a:pPr lvl="5" rtl="0"/>
            <a:r>
              <a:rPr lang="ru-RU" dirty="0" smtClean="0"/>
              <a:t>Шестой</a:t>
            </a:r>
          </a:p>
          <a:p>
            <a:pPr lvl="6" rtl="0"/>
            <a:r>
              <a:rPr lang="ru-RU" dirty="0" smtClean="0"/>
              <a:t>Седьмой</a:t>
            </a:r>
          </a:p>
          <a:p>
            <a:pPr lvl="7" rtl="0"/>
            <a:r>
              <a:rPr lang="ru-RU" dirty="0" smtClean="0"/>
              <a:t>Восьмой</a:t>
            </a:r>
          </a:p>
          <a:p>
            <a:pPr lvl="8" rtl="0"/>
            <a:r>
              <a:rPr lang="ru-RU" dirty="0" smtClean="0"/>
              <a:t>Девятый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280160" y="6356350"/>
            <a:ext cx="19719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1"/>
                </a:solidFill>
              </a:defRPr>
            </a:lvl1pPr>
          </a:lstStyle>
          <a:p>
            <a:fld id="{38ABFFF7-E2BC-4B90-8333-1B79B63513B3}" type="datetime1">
              <a:rPr lang="ru-RU" smtClean="0"/>
              <a:pPr/>
              <a:t>10.03.2023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252107" y="6356350"/>
            <a:ext cx="56877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tx1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939894" y="6356350"/>
            <a:ext cx="19688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1"/>
                </a:solidFill>
              </a:defRPr>
            </a:lvl1pPr>
          </a:lstStyle>
          <a:p>
            <a:pPr rtl="0"/>
            <a:fld id="{BD266BE7-899D-4075-917F-DBDE33B6B692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1921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5000"/>
        </a:lnSpc>
        <a:spcBef>
          <a:spcPct val="0"/>
        </a:spcBef>
        <a:buNone/>
        <a:defRPr sz="30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500"/>
        </a:spcBef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3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300"/>
        </a:spcBef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brary.kpi.ua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brary.kpi.ua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>
            <a:normAutofit fontScale="90000"/>
          </a:bodyPr>
          <a:lstStyle/>
          <a:p>
            <a:pPr algn="ctr"/>
            <a:r>
              <a:rPr lang="ru-RU" sz="2700" b="0" dirty="0" smtClean="0"/>
              <a:t/>
            </a:r>
            <a:br>
              <a:rPr lang="ru-RU" sz="2700" b="0" dirty="0" smtClean="0"/>
            </a:br>
            <a:r>
              <a:rPr lang="ru-RU" sz="2700" b="0" dirty="0"/>
              <a:t/>
            </a:r>
            <a:br>
              <a:rPr lang="ru-RU" sz="2700" b="0" dirty="0"/>
            </a:br>
            <a:r>
              <a:rPr lang="ru-RU" sz="2700" b="0" dirty="0" smtClean="0"/>
              <a:t/>
            </a:r>
            <a:br>
              <a:rPr lang="ru-RU" sz="2700" b="0" dirty="0" smtClean="0"/>
            </a:br>
            <a:r>
              <a:rPr lang="ru-RU" sz="2700" b="0" dirty="0" smtClean="0"/>
              <a:t>Х </a:t>
            </a:r>
            <a:r>
              <a:rPr lang="ru-RU" sz="2700" b="0" dirty="0" err="1" smtClean="0"/>
              <a:t>Ювілейна</a:t>
            </a:r>
            <a:r>
              <a:rPr lang="ru-RU" sz="2700" b="0" dirty="0" smtClean="0"/>
              <a:t> </a:t>
            </a:r>
            <a:r>
              <a:rPr lang="ru-RU" sz="2700" b="0" dirty="0" err="1" smtClean="0"/>
              <a:t>міжнародна</a:t>
            </a:r>
            <a:r>
              <a:rPr lang="ru-RU" sz="2700" b="0" dirty="0" smtClean="0"/>
              <a:t> </a:t>
            </a:r>
            <a:r>
              <a:rPr lang="ru-RU" sz="2700" b="0" dirty="0" err="1" smtClean="0"/>
              <a:t>конференція</a:t>
            </a:r>
            <a:r>
              <a:rPr lang="ru-RU" sz="2700" b="0" dirty="0" smtClean="0"/>
              <a:t> </a:t>
            </a:r>
            <a:br>
              <a:rPr lang="ru-RU" sz="2700" b="0" dirty="0" smtClean="0"/>
            </a:br>
            <a:r>
              <a:rPr lang="ru-RU" sz="2700" b="0" dirty="0" smtClean="0"/>
              <a:t>«</a:t>
            </a:r>
            <a:r>
              <a:rPr lang="ru-RU" sz="2700" b="0" dirty="0" err="1" smtClean="0"/>
              <a:t>Сучасна</a:t>
            </a:r>
            <a:r>
              <a:rPr lang="ru-RU" sz="2700" b="0" dirty="0" smtClean="0"/>
              <a:t> </a:t>
            </a:r>
            <a:r>
              <a:rPr lang="ru-RU" sz="2700" b="0" dirty="0" err="1" smtClean="0"/>
              <a:t>бібліотечно-інформаційна</a:t>
            </a:r>
            <a:r>
              <a:rPr lang="ru-RU" sz="2700" b="0" dirty="0" smtClean="0"/>
              <a:t> </a:t>
            </a:r>
            <a:r>
              <a:rPr lang="ru-RU" sz="2700" b="0" dirty="0" err="1" smtClean="0"/>
              <a:t>безперервна</a:t>
            </a:r>
            <a:r>
              <a:rPr lang="ru-RU" sz="2700" b="0" dirty="0" smtClean="0"/>
              <a:t> </a:t>
            </a:r>
            <a:r>
              <a:rPr lang="ru-RU" sz="2700" b="0" dirty="0" err="1" smtClean="0"/>
              <a:t>освіта</a:t>
            </a:r>
            <a:r>
              <a:rPr lang="ru-RU" sz="2700" b="0" dirty="0" smtClean="0"/>
              <a:t>: </a:t>
            </a:r>
            <a:r>
              <a:rPr lang="ru-RU" sz="2700" b="0" dirty="0" err="1" smtClean="0"/>
              <a:t>орієнтири</a:t>
            </a:r>
            <a:r>
              <a:rPr lang="ru-RU" sz="2700" b="0" dirty="0" smtClean="0"/>
              <a:t> </a:t>
            </a:r>
            <a:r>
              <a:rPr lang="ru-RU" sz="2700" b="0" dirty="0" err="1" smtClean="0"/>
              <a:t>співтворення</a:t>
            </a:r>
            <a:r>
              <a:rPr lang="ru-RU" sz="2700" b="0" dirty="0" smtClean="0"/>
              <a:t>», </a:t>
            </a:r>
            <a:br>
              <a:rPr lang="ru-RU" sz="2700" b="0" dirty="0" smtClean="0"/>
            </a:br>
            <a:r>
              <a:rPr lang="ru-RU" sz="2700" b="0" dirty="0" smtClean="0"/>
              <a:t>25 - 28 лютого 2020 р., </a:t>
            </a:r>
            <a:br>
              <a:rPr lang="ru-RU" sz="2700" b="0" dirty="0" smtClean="0"/>
            </a:br>
            <a:r>
              <a:rPr lang="ru-RU" sz="2700" b="0" dirty="0" err="1" smtClean="0"/>
              <a:t>смт</a:t>
            </a:r>
            <a:r>
              <a:rPr lang="ru-RU" sz="2700" b="0" dirty="0" smtClean="0"/>
              <a:t>. </a:t>
            </a:r>
            <a:r>
              <a:rPr lang="ru-RU" sz="2700" b="0" dirty="0" err="1" smtClean="0"/>
              <a:t>Славське</a:t>
            </a:r>
            <a:r>
              <a:rPr lang="ru-RU" sz="2700" b="0" dirty="0" smtClean="0"/>
              <a:t/>
            </a:r>
            <a:br>
              <a:rPr lang="ru-RU" sz="2700" b="0" dirty="0" smtClean="0"/>
            </a:br>
            <a:r>
              <a:rPr lang="ru-RU" sz="3200" b="0" dirty="0" smtClean="0"/>
              <a:t/>
            </a:r>
            <a:br>
              <a:rPr lang="ru-RU" sz="3200" b="0" dirty="0" smtClean="0"/>
            </a:br>
            <a:r>
              <a:rPr lang="ru-RU" sz="3200" dirty="0" err="1" smtClean="0"/>
              <a:t>Міждисциплінарність</a:t>
            </a:r>
            <a:r>
              <a:rPr lang="ru-RU" sz="3200" dirty="0" smtClean="0"/>
              <a:t> як вектор </a:t>
            </a:r>
            <a:r>
              <a:rPr lang="ru-RU" sz="3200" dirty="0" err="1" smtClean="0"/>
              <a:t>стратегічного</a:t>
            </a:r>
            <a:r>
              <a:rPr lang="ru-RU" sz="3200" dirty="0" smtClean="0"/>
              <a:t> </a:t>
            </a:r>
            <a:r>
              <a:rPr lang="ru-RU" sz="3200" dirty="0" err="1" smtClean="0"/>
              <a:t>розвитку</a:t>
            </a:r>
            <a:r>
              <a:rPr lang="ru-RU" sz="3200" dirty="0" smtClean="0"/>
              <a:t> </a:t>
            </a:r>
            <a:r>
              <a:rPr lang="ru-RU" sz="3200" dirty="0" err="1" smtClean="0"/>
              <a:t>післядипломної</a:t>
            </a:r>
            <a:r>
              <a:rPr lang="ru-RU" sz="3200" dirty="0" smtClean="0"/>
              <a:t> </a:t>
            </a:r>
            <a:r>
              <a:rPr lang="ru-RU" sz="3200" dirty="0" err="1" smtClean="0"/>
              <a:t>бібліотечної</a:t>
            </a:r>
            <a:r>
              <a:rPr lang="ru-RU" sz="3200" dirty="0" smtClean="0"/>
              <a:t> </a:t>
            </a:r>
            <a:r>
              <a:rPr lang="ru-RU" sz="3200" dirty="0" err="1" smtClean="0"/>
              <a:t>освіти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06700" y="4424359"/>
            <a:ext cx="10083800" cy="865321"/>
          </a:xfrm>
        </p:spPr>
        <p:txBody>
          <a:bodyPr rtlCol="0">
            <a:noAutofit/>
          </a:bodyPr>
          <a:lstStyle/>
          <a:p>
            <a:r>
              <a:rPr lang="uk-UA" sz="1800" b="1" dirty="0"/>
              <a:t>Барабаш Світлана Іванівна</a:t>
            </a:r>
            <a:br>
              <a:rPr lang="uk-UA" sz="1800" b="1" dirty="0"/>
            </a:br>
            <a:r>
              <a:rPr lang="uk-UA" sz="1800" b="1" dirty="0" err="1"/>
              <a:t>канд.наук</a:t>
            </a:r>
            <a:r>
              <a:rPr lang="uk-UA" sz="1800" b="1" dirty="0"/>
              <a:t> із </a:t>
            </a:r>
            <a:r>
              <a:rPr lang="uk-UA" sz="1800" b="1" dirty="0" err="1" smtClean="0"/>
              <a:t>соц.ком</a:t>
            </a:r>
            <a:r>
              <a:rPr lang="uk-UA" sz="1800" b="1" dirty="0" smtClean="0"/>
              <a:t>., вчений </a:t>
            </a:r>
            <a:r>
              <a:rPr lang="uk-UA" sz="1800" b="1" dirty="0"/>
              <a:t>секретар НТБ </a:t>
            </a:r>
            <a:r>
              <a:rPr lang="uk-UA" sz="1800" b="1" dirty="0" err="1" smtClean="0"/>
              <a:t>ім.Г.І.Денисенка</a:t>
            </a:r>
            <a:r>
              <a:rPr lang="uk-UA" sz="1800" b="1" dirty="0" smtClean="0"/>
              <a:t> “КПІ імені Ігоря </a:t>
            </a:r>
            <a:r>
              <a:rPr lang="uk-UA" sz="1800" b="1" dirty="0" err="1" smtClean="0"/>
              <a:t>Сікорського”</a:t>
            </a:r>
            <a:r>
              <a:rPr lang="uk-UA" sz="1800" b="1" dirty="0"/>
              <a:t/>
            </a:r>
            <a:br>
              <a:rPr lang="uk-UA" sz="1800" b="1" dirty="0"/>
            </a:br>
            <a:r>
              <a:rPr lang="en-US" sz="1800" b="1" dirty="0">
                <a:hlinkClick r:id="rId3"/>
              </a:rPr>
              <a:t>http://www.library.kpi.ua/</a:t>
            </a:r>
            <a:r>
              <a:rPr lang="en-US" sz="1800" b="1" dirty="0"/>
              <a:t/>
            </a:r>
            <a:br>
              <a:rPr lang="en-US" sz="1800" b="1" dirty="0"/>
            </a:br>
            <a:endParaRPr lang="ru-RU" sz="1800" b="1" dirty="0"/>
          </a:p>
        </p:txBody>
      </p:sp>
    </p:spTree>
    <p:extLst>
      <p:ext uri="{BB962C8B-B14F-4D97-AF65-F5344CB8AC3E}">
        <p14:creationId xmlns:p14="http://schemas.microsoft.com/office/powerpoint/2010/main" val="1732698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3647515" y="442446"/>
            <a:ext cx="5051985" cy="3664417"/>
          </a:xfrm>
        </p:spPr>
        <p:txBody>
          <a:bodyPr rtlCol="0">
            <a:normAutofit fontScale="90000"/>
          </a:bodyPr>
          <a:lstStyle/>
          <a:p>
            <a:r>
              <a:rPr lang="ru-RU" dirty="0" err="1" smtClean="0"/>
              <a:t>Стратегія</a:t>
            </a:r>
            <a:r>
              <a:rPr lang="ru-RU" dirty="0" smtClean="0"/>
              <a:t> </a:t>
            </a:r>
            <a:r>
              <a:rPr lang="ru-RU" dirty="0" err="1" smtClean="0"/>
              <a:t>розвитку</a:t>
            </a:r>
            <a:r>
              <a:rPr lang="ru-RU" dirty="0" smtClean="0"/>
              <a:t> </a:t>
            </a:r>
            <a:r>
              <a:rPr lang="ru-RU" dirty="0" err="1" smtClean="0"/>
              <a:t>Науково-технічної</a:t>
            </a:r>
            <a:r>
              <a:rPr lang="ru-RU" dirty="0" smtClean="0"/>
              <a:t> </a:t>
            </a:r>
            <a:r>
              <a:rPr lang="ru-RU" dirty="0" err="1" smtClean="0"/>
              <a:t>бібліотеки</a:t>
            </a:r>
            <a:r>
              <a:rPr lang="ru-RU" dirty="0" smtClean="0"/>
              <a:t> КПІ </a:t>
            </a:r>
            <a:r>
              <a:rPr lang="ru-RU" dirty="0" err="1" smtClean="0"/>
              <a:t>ім</a:t>
            </a:r>
            <a:r>
              <a:rPr lang="ru-RU" dirty="0" smtClean="0"/>
              <a:t>. </a:t>
            </a:r>
            <a:r>
              <a:rPr lang="ru-RU" dirty="0" err="1" smtClean="0"/>
              <a:t>Ігоря</a:t>
            </a:r>
            <a:r>
              <a:rPr lang="ru-RU" dirty="0" smtClean="0"/>
              <a:t> </a:t>
            </a:r>
            <a:r>
              <a:rPr lang="ru-RU" dirty="0" err="1" smtClean="0"/>
              <a:t>Сікорського</a:t>
            </a:r>
            <a:r>
              <a:rPr lang="ru-RU" dirty="0" smtClean="0"/>
              <a:t>: 2017- 2020 </a:t>
            </a:r>
            <a:r>
              <a:rPr lang="ru-RU" dirty="0" err="1" smtClean="0"/>
              <a:t>рр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14" name="Текст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r>
              <a:rPr lang="ru-RU" b="1" dirty="0" err="1" smtClean="0"/>
              <a:t>Стратегічна</a:t>
            </a:r>
            <a:r>
              <a:rPr lang="ru-RU" b="1" dirty="0" smtClean="0"/>
              <a:t> перспектива </a:t>
            </a:r>
          </a:p>
          <a:p>
            <a:r>
              <a:rPr lang="ru-RU" b="1" dirty="0" smtClean="0"/>
              <a:t>«</a:t>
            </a:r>
            <a:r>
              <a:rPr lang="ru-RU" b="1" dirty="0" err="1" smtClean="0"/>
              <a:t>Навчання</a:t>
            </a:r>
            <a:r>
              <a:rPr lang="ru-RU" b="1" dirty="0" smtClean="0"/>
              <a:t> та </a:t>
            </a:r>
            <a:r>
              <a:rPr lang="ru-RU" b="1" dirty="0" err="1" smtClean="0"/>
              <a:t>розвиток</a:t>
            </a:r>
            <a:r>
              <a:rPr lang="ru-RU" b="1" dirty="0" smtClean="0"/>
              <a:t>»</a:t>
            </a:r>
            <a:endParaRPr lang="ru-RU" b="1" dirty="0"/>
          </a:p>
        </p:txBody>
      </p:sp>
      <p:pic>
        <p:nvPicPr>
          <p:cNvPr id="5" name="Содержимое 3" descr="logo (1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4400" y="345281"/>
            <a:ext cx="2257425" cy="386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797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Ціль</a:t>
            </a:r>
            <a:r>
              <a:rPr lang="ru-RU" dirty="0" smtClean="0"/>
              <a:t> 1. Система </a:t>
            </a:r>
            <a:r>
              <a:rPr lang="ru-RU" dirty="0" err="1" smtClean="0"/>
              <a:t>розвитку</a:t>
            </a:r>
            <a:r>
              <a:rPr lang="ru-RU" dirty="0" smtClean="0"/>
              <a:t> персоналу, </a:t>
            </a:r>
            <a:r>
              <a:rPr lang="ru-RU" dirty="0" err="1" smtClean="0"/>
              <a:t>спрямована</a:t>
            </a:r>
            <a:r>
              <a:rPr lang="ru-RU" dirty="0" smtClean="0"/>
              <a:t> на </a:t>
            </a:r>
            <a:r>
              <a:rPr lang="ru-RU" dirty="0" err="1" smtClean="0"/>
              <a:t>підвищення</a:t>
            </a:r>
            <a:r>
              <a:rPr lang="ru-RU" dirty="0" smtClean="0"/>
              <a:t> </a:t>
            </a:r>
            <a:r>
              <a:rPr lang="ru-RU" dirty="0" err="1" smtClean="0"/>
              <a:t>кваліфікації</a:t>
            </a:r>
            <a:r>
              <a:rPr lang="ru-RU" dirty="0" smtClean="0"/>
              <a:t> та </a:t>
            </a:r>
            <a:r>
              <a:rPr lang="ru-RU" dirty="0" err="1" smtClean="0"/>
              <a:t>вироблення</a:t>
            </a:r>
            <a:r>
              <a:rPr lang="ru-RU" dirty="0" smtClean="0"/>
              <a:t> </a:t>
            </a:r>
            <a:r>
              <a:rPr lang="ru-RU" dirty="0" err="1" smtClean="0"/>
              <a:t>компетенцій</a:t>
            </a:r>
            <a:r>
              <a:rPr lang="ru-RU" dirty="0" smtClean="0"/>
              <a:t>, </a:t>
            </a:r>
            <a:r>
              <a:rPr lang="ru-RU" dirty="0" err="1" smtClean="0"/>
              <a:t>умотивованості</a:t>
            </a:r>
            <a:r>
              <a:rPr lang="ru-RU" dirty="0" smtClean="0"/>
              <a:t> </a:t>
            </a:r>
            <a:r>
              <a:rPr lang="ru-RU" dirty="0" err="1" smtClean="0"/>
              <a:t>та</a:t>
            </a:r>
            <a:r>
              <a:rPr lang="ru-RU" dirty="0" smtClean="0"/>
              <a:t> </a:t>
            </a:r>
            <a:r>
              <a:rPr lang="ru-RU" dirty="0" err="1" smtClean="0"/>
              <a:t>сервісності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… </a:t>
            </a:r>
            <a:r>
              <a:rPr lang="ru-RU" dirty="0" err="1" smtClean="0"/>
              <a:t>рівня</a:t>
            </a:r>
            <a:r>
              <a:rPr lang="ru-RU" dirty="0" smtClean="0"/>
              <a:t>, </a:t>
            </a:r>
            <a:r>
              <a:rPr lang="ru-RU" dirty="0" err="1" smtClean="0"/>
              <a:t>достатнього</a:t>
            </a:r>
            <a:r>
              <a:rPr lang="ru-RU" dirty="0" smtClean="0"/>
              <a:t> для </a:t>
            </a:r>
            <a:r>
              <a:rPr lang="ru-RU" dirty="0" err="1" smtClean="0"/>
              <a:t>ефективної</a:t>
            </a:r>
            <a:r>
              <a:rPr lang="ru-RU" dirty="0" smtClean="0"/>
              <a:t> </a:t>
            </a:r>
            <a:r>
              <a:rPr lang="ru-RU" dirty="0" err="1" smtClean="0"/>
              <a:t>організації</a:t>
            </a:r>
            <a:r>
              <a:rPr lang="ru-RU" dirty="0" smtClean="0"/>
              <a:t> </a:t>
            </a:r>
            <a:r>
              <a:rPr lang="ru-RU" dirty="0" err="1" smtClean="0"/>
              <a:t>процесів</a:t>
            </a:r>
            <a:r>
              <a:rPr lang="ru-RU" dirty="0" smtClean="0"/>
              <a:t> у </a:t>
            </a:r>
            <a:r>
              <a:rPr lang="ru-RU" dirty="0" err="1" smtClean="0"/>
              <a:t>бібліотеці</a:t>
            </a:r>
            <a:r>
              <a:rPr lang="ru-RU" dirty="0" smtClean="0"/>
              <a:t> та </a:t>
            </a:r>
            <a:r>
              <a:rPr lang="ru-RU" dirty="0" err="1" smtClean="0"/>
              <a:t>задоволення</a:t>
            </a:r>
            <a:r>
              <a:rPr lang="ru-RU" dirty="0" smtClean="0"/>
              <a:t> потреб </a:t>
            </a:r>
            <a:r>
              <a:rPr lang="ru-RU" dirty="0" err="1" smtClean="0"/>
              <a:t>користувачів</a:t>
            </a:r>
            <a:r>
              <a:rPr lang="ru-RU" dirty="0" smtClean="0"/>
              <a:t> через </a:t>
            </a:r>
            <a:r>
              <a:rPr lang="ru-RU" dirty="0" err="1" smtClean="0"/>
              <a:t>сервісну</a:t>
            </a:r>
            <a:r>
              <a:rPr lang="ru-RU" dirty="0" smtClean="0"/>
              <a:t> систему </a:t>
            </a:r>
            <a:r>
              <a:rPr lang="ru-RU" dirty="0" err="1" smtClean="0"/>
              <a:t>послуг</a:t>
            </a:r>
            <a:r>
              <a:rPr lang="ru-RU" dirty="0" smtClean="0"/>
              <a:t>. </a:t>
            </a:r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3200" dirty="0" err="1" smtClean="0"/>
              <a:t>Будуючи</a:t>
            </a:r>
            <a:r>
              <a:rPr lang="ru-RU" sz="3200" dirty="0" smtClean="0"/>
              <a:t> </a:t>
            </a:r>
            <a:r>
              <a:rPr lang="ru-RU" sz="3200" dirty="0" err="1" smtClean="0"/>
              <a:t>Бібліотеку</a:t>
            </a:r>
            <a:r>
              <a:rPr lang="ru-RU" sz="3200" dirty="0" smtClean="0"/>
              <a:t> як </a:t>
            </a:r>
            <a:r>
              <a:rPr lang="ru-RU" sz="3200" dirty="0" err="1" smtClean="0"/>
              <a:t>сучасну</a:t>
            </a:r>
            <a:r>
              <a:rPr lang="ru-RU" sz="3200" dirty="0" smtClean="0"/>
              <a:t> </a:t>
            </a:r>
            <a:r>
              <a:rPr lang="ru-RU" sz="3200" dirty="0" err="1" smtClean="0"/>
              <a:t>клієнтоорієтовану</a:t>
            </a:r>
            <a:r>
              <a:rPr lang="ru-RU" sz="3200" dirty="0" smtClean="0"/>
              <a:t> </a:t>
            </a:r>
            <a:r>
              <a:rPr lang="ru-RU" sz="3200" dirty="0" err="1" smtClean="0"/>
              <a:t>організацію</a:t>
            </a:r>
            <a:r>
              <a:rPr lang="ru-RU" sz="3200" dirty="0" smtClean="0"/>
              <a:t>, яка </a:t>
            </a:r>
            <a:r>
              <a:rPr lang="ru-RU" sz="3200" dirty="0" err="1" smtClean="0"/>
              <a:t>постійно</a:t>
            </a:r>
            <a:r>
              <a:rPr lang="ru-RU" sz="3200" dirty="0" smtClean="0"/>
              <a:t> </a:t>
            </a:r>
            <a:r>
              <a:rPr lang="ru-RU" sz="3200" dirty="0" err="1" smtClean="0"/>
              <a:t>навчається</a:t>
            </a:r>
            <a:r>
              <a:rPr lang="ru-RU" sz="3200" dirty="0" smtClean="0"/>
              <a:t>, ми </a:t>
            </a:r>
            <a:r>
              <a:rPr lang="ru-RU" sz="3200" dirty="0" err="1" smtClean="0"/>
              <a:t>стимулюємо</a:t>
            </a:r>
            <a:r>
              <a:rPr lang="ru-RU" sz="3200" dirty="0" smtClean="0"/>
              <a:t> </a:t>
            </a:r>
            <a:r>
              <a:rPr lang="ru-RU" sz="3200" dirty="0" err="1" smtClean="0"/>
              <a:t>працівників</a:t>
            </a:r>
            <a:r>
              <a:rPr lang="ru-RU" sz="3200" dirty="0" smtClean="0"/>
              <a:t> до персонального </a:t>
            </a:r>
            <a:r>
              <a:rPr lang="ru-RU" sz="3200" dirty="0" err="1" smtClean="0"/>
              <a:t>розвитку</a:t>
            </a:r>
            <a:endParaRPr lang="ru-RU" sz="3200" dirty="0"/>
          </a:p>
        </p:txBody>
      </p:sp>
      <p:pic>
        <p:nvPicPr>
          <p:cNvPr id="4" name="Содержимое 3" descr="logo (1)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100" y="4647419"/>
            <a:ext cx="1139825" cy="195261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3838015" y="658346"/>
            <a:ext cx="4683685" cy="3664417"/>
          </a:xfrm>
        </p:spPr>
        <p:txBody>
          <a:bodyPr rtlCol="0">
            <a:normAutofit fontScale="90000"/>
          </a:bodyPr>
          <a:lstStyle/>
          <a:p>
            <a:r>
              <a:rPr lang="ru-RU" sz="4000" dirty="0" err="1" smtClean="0"/>
              <a:t>Розробити</a:t>
            </a:r>
            <a:r>
              <a:rPr lang="ru-RU" sz="4000" dirty="0" smtClean="0"/>
              <a:t> та </a:t>
            </a:r>
            <a:r>
              <a:rPr lang="ru-RU" sz="4000" dirty="0" err="1" smtClean="0"/>
              <a:t>впровадити</a:t>
            </a:r>
            <a:r>
              <a:rPr lang="ru-RU" sz="4000" dirty="0" smtClean="0"/>
              <a:t> </a:t>
            </a:r>
            <a:r>
              <a:rPr lang="ru-RU" sz="4000" dirty="0" err="1" smtClean="0"/>
              <a:t>програми</a:t>
            </a:r>
            <a:r>
              <a:rPr lang="ru-RU" sz="4000" dirty="0" smtClean="0"/>
              <a:t> </a:t>
            </a:r>
            <a:r>
              <a:rPr lang="ru-RU" sz="4000" dirty="0" err="1" smtClean="0"/>
              <a:t>з</a:t>
            </a:r>
            <a:r>
              <a:rPr lang="ru-RU" sz="4000" dirty="0" smtClean="0"/>
              <a:t> </a:t>
            </a:r>
            <a:r>
              <a:rPr lang="ru-RU" sz="4000" dirty="0" err="1" smtClean="0"/>
              <a:t>розвитку</a:t>
            </a:r>
            <a:r>
              <a:rPr lang="ru-RU" sz="4000" dirty="0" smtClean="0"/>
              <a:t> персоналу за </a:t>
            </a:r>
            <a:r>
              <a:rPr lang="ru-RU" sz="4000" dirty="0" err="1" smtClean="0"/>
              <a:t>всіма</a:t>
            </a:r>
            <a:r>
              <a:rPr lang="ru-RU" sz="4000" dirty="0" smtClean="0"/>
              <a:t> </a:t>
            </a:r>
            <a:r>
              <a:rPr lang="ru-RU" sz="4000" dirty="0" err="1" smtClean="0"/>
              <a:t>напрямами</a:t>
            </a:r>
            <a:r>
              <a:rPr lang="ru-RU" sz="4000" dirty="0" smtClean="0"/>
              <a:t> </a:t>
            </a:r>
            <a:r>
              <a:rPr lang="ru-RU" sz="4000" dirty="0" err="1" smtClean="0"/>
              <a:t>роботи</a:t>
            </a:r>
            <a:r>
              <a:rPr lang="ru-RU" sz="4000" dirty="0" smtClean="0"/>
              <a:t> </a:t>
            </a:r>
            <a:r>
              <a:rPr lang="ru-RU" sz="4000" dirty="0" err="1" smtClean="0"/>
              <a:t>Бібліотеки</a:t>
            </a:r>
            <a:r>
              <a:rPr lang="ru-RU" sz="4000" dirty="0" smtClean="0"/>
              <a:t> та персонального </a:t>
            </a:r>
            <a:r>
              <a:rPr lang="ru-RU" sz="4000" dirty="0" err="1" smtClean="0"/>
              <a:t>розвитку</a:t>
            </a:r>
            <a:endParaRPr lang="ru-RU" sz="4000" dirty="0"/>
          </a:p>
        </p:txBody>
      </p:sp>
      <p:sp>
        <p:nvSpPr>
          <p:cNvPr id="14" name="Текст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r>
              <a:rPr lang="ru-RU" b="1" dirty="0" err="1" smtClean="0"/>
              <a:t>Ініціатива</a:t>
            </a:r>
            <a:r>
              <a:rPr lang="ru-RU" b="1" dirty="0" smtClean="0"/>
              <a:t> №2</a:t>
            </a:r>
            <a:endParaRPr lang="ru-RU" b="1" dirty="0"/>
          </a:p>
        </p:txBody>
      </p:sp>
      <p:pic>
        <p:nvPicPr>
          <p:cNvPr id="4" name="Содержимое 3" descr="logo (1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4400" y="345281"/>
            <a:ext cx="2257425" cy="386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797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0160" y="313943"/>
            <a:ext cx="9628632" cy="1362113"/>
          </a:xfrm>
        </p:spPr>
        <p:txBody>
          <a:bodyPr rtlCol="0">
            <a:normAutofit/>
          </a:bodyPr>
          <a:lstStyle/>
          <a:p>
            <a:r>
              <a:rPr lang="ru-RU" sz="3600" dirty="0" err="1" smtClean="0"/>
              <a:t>Показники</a:t>
            </a:r>
            <a:r>
              <a:rPr lang="ru-RU" sz="3600" dirty="0" smtClean="0"/>
              <a:t> </a:t>
            </a:r>
            <a:r>
              <a:rPr lang="ru-RU" sz="3600" dirty="0" err="1" smtClean="0"/>
              <a:t>досягнення</a:t>
            </a:r>
            <a:r>
              <a:rPr lang="ru-RU" sz="3600" dirty="0" smtClean="0"/>
              <a:t> </a:t>
            </a:r>
            <a:r>
              <a:rPr lang="ru-RU" sz="3600" dirty="0" err="1" smtClean="0"/>
              <a:t>цілі</a:t>
            </a:r>
            <a:r>
              <a:rPr lang="ru-RU" sz="3600" dirty="0" smtClean="0"/>
              <a:t>:</a:t>
            </a:r>
            <a:endParaRPr lang="ru-RU" sz="3600" dirty="0"/>
          </a:p>
        </p:txBody>
      </p:sp>
      <p:graphicFrame>
        <p:nvGraphicFramePr>
          <p:cNvPr id="8" name="Объект 2" descr="Трапециевидный список с четырьмя группами, расположенными слева направо. Под каждой группой приведено описание задачи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94789492"/>
              </p:ext>
            </p:extLst>
          </p:nvPr>
        </p:nvGraphicFramePr>
        <p:xfrm>
          <a:off x="215900" y="1447800"/>
          <a:ext cx="11557000" cy="45847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Содержимое 3" descr="logo (1)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125839" y="5031581"/>
            <a:ext cx="1066161" cy="1826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699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 err="1" smtClean="0"/>
              <a:t>МД</a:t>
            </a:r>
            <a:r>
              <a:rPr lang="uk-UA" dirty="0" smtClean="0"/>
              <a:t> компетентності - </a:t>
            </a:r>
            <a:r>
              <a:rPr lang="en-US" dirty="0" smtClean="0"/>
              <a:t>Hard Skills</a:t>
            </a:r>
            <a:r>
              <a:rPr lang="uk-UA" dirty="0" smtClean="0"/>
              <a:t>, на які Бібліотека очікує (формує в процесі підвищення кваліфікації):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8296" y="2190749"/>
            <a:ext cx="9449904" cy="2063199"/>
          </a:xfrm>
        </p:spPr>
        <p:txBody>
          <a:bodyPr>
            <a:noAutofit/>
          </a:bodyPr>
          <a:lstStyle/>
          <a:p>
            <a:r>
              <a:rPr lang="uk-UA" sz="4000" dirty="0" smtClean="0"/>
              <a:t>Бізнес-навички</a:t>
            </a:r>
          </a:p>
          <a:p>
            <a:r>
              <a:rPr lang="uk-UA" sz="4000" dirty="0" smtClean="0"/>
              <a:t>Проектний менеджмент</a:t>
            </a:r>
          </a:p>
          <a:p>
            <a:r>
              <a:rPr lang="uk-UA" sz="4000" dirty="0" smtClean="0"/>
              <a:t>ІТ </a:t>
            </a:r>
          </a:p>
          <a:p>
            <a:r>
              <a:rPr lang="uk-UA" sz="4000" dirty="0" smtClean="0"/>
              <a:t>Лінгвістика</a:t>
            </a:r>
          </a:p>
          <a:p>
            <a:r>
              <a:rPr lang="uk-UA" sz="4000" dirty="0" smtClean="0"/>
              <a:t>…..</a:t>
            </a:r>
            <a:endParaRPr lang="ru-RU" sz="4000" dirty="0"/>
          </a:p>
        </p:txBody>
      </p:sp>
      <p:pic>
        <p:nvPicPr>
          <p:cNvPr id="4" name="Рисунок 3" descr="city-3213676_960_7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0729" y="3759311"/>
            <a:ext cx="8881271" cy="32842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uk-UA" dirty="0" smtClean="0"/>
              <a:t>Бізнес-навички (тільки </a:t>
            </a:r>
            <a:r>
              <a:rPr lang="uk-UA" dirty="0" err="1" smtClean="0"/>
              <a:t>“важкі”-</a:t>
            </a:r>
            <a:r>
              <a:rPr lang="uk-UA" dirty="0" smtClean="0"/>
              <a:t> </a:t>
            </a:r>
            <a:r>
              <a:rPr lang="ru-RU" dirty="0" err="1" smtClean="0"/>
              <a:t>технічні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вміння</a:t>
            </a:r>
            <a:r>
              <a:rPr lang="ru-RU" dirty="0" smtClean="0"/>
              <a:t> </a:t>
            </a:r>
            <a:r>
              <a:rPr lang="ru-RU" dirty="0" err="1" smtClean="0"/>
              <a:t>виконувати</a:t>
            </a:r>
            <a:r>
              <a:rPr lang="ru-RU" dirty="0" smtClean="0"/>
              <a:t> </a:t>
            </a:r>
            <a:r>
              <a:rPr lang="ru-RU" dirty="0" err="1" smtClean="0"/>
              <a:t>певні</a:t>
            </a:r>
            <a:r>
              <a:rPr lang="ru-RU" dirty="0" smtClean="0"/>
              <a:t> </a:t>
            </a:r>
            <a:r>
              <a:rPr lang="ru-RU" dirty="0" err="1" smtClean="0"/>
              <a:t>функціонали</a:t>
            </a:r>
            <a:r>
              <a:rPr lang="ru-RU" dirty="0" smtClean="0"/>
              <a:t>)</a:t>
            </a: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28600" y="1866901"/>
            <a:ext cx="5181600" cy="4310062"/>
          </a:xfrm>
        </p:spPr>
        <p:txBody>
          <a:bodyPr rtlCol="0"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uk-UA" sz="2800" dirty="0" smtClean="0"/>
              <a:t> </a:t>
            </a:r>
            <a:r>
              <a:rPr lang="en-US" sz="2800" dirty="0" smtClean="0"/>
              <a:t>Data Science</a:t>
            </a:r>
            <a:r>
              <a:rPr lang="uk-UA" sz="2800" dirty="0" smtClean="0"/>
              <a:t> - </a:t>
            </a:r>
            <a:r>
              <a:rPr lang="ru-RU" sz="2800" dirty="0" smtClean="0"/>
              <a:t>робота </a:t>
            </a:r>
            <a:r>
              <a:rPr lang="ru-RU" sz="2800" dirty="0" err="1" smtClean="0"/>
              <a:t>з</a:t>
            </a:r>
            <a:r>
              <a:rPr lang="ru-RU" sz="2800" dirty="0" smtClean="0"/>
              <a:t> </a:t>
            </a:r>
            <a:r>
              <a:rPr lang="ru-RU" sz="2800" dirty="0" err="1" smtClean="0"/>
              <a:t>даними</a:t>
            </a:r>
            <a:endParaRPr lang="uk-UA" sz="2800" dirty="0" smtClean="0"/>
          </a:p>
          <a:p>
            <a:pPr>
              <a:buFont typeface="Arial" pitchFamily="34" charset="0"/>
              <a:buChar char="•"/>
            </a:pPr>
            <a:r>
              <a:rPr lang="uk-UA" sz="2800" dirty="0" smtClean="0"/>
              <a:t> </a:t>
            </a:r>
            <a:r>
              <a:rPr lang="en-US" sz="2800" dirty="0" smtClean="0"/>
              <a:t>Digital-</a:t>
            </a:r>
            <a:r>
              <a:rPr lang="uk-UA" sz="2800" dirty="0" smtClean="0"/>
              <a:t>маркетинг  -  </a:t>
            </a:r>
            <a:r>
              <a:rPr lang="uk-UA" sz="2800" dirty="0" err="1" smtClean="0"/>
              <a:t>інтернет-маркетинг</a:t>
            </a:r>
            <a:r>
              <a:rPr lang="uk-UA" sz="2800" dirty="0" smtClean="0"/>
              <a:t>, основи </a:t>
            </a:r>
            <a:r>
              <a:rPr lang="en-US" sz="2800" dirty="0" smtClean="0"/>
              <a:t>SEO </a:t>
            </a:r>
            <a:r>
              <a:rPr lang="uk-UA" sz="2800" dirty="0" smtClean="0"/>
              <a:t>та </a:t>
            </a:r>
            <a:r>
              <a:rPr lang="en-US" sz="2800" dirty="0" smtClean="0"/>
              <a:t>SMM</a:t>
            </a:r>
            <a:endParaRPr lang="uk-UA" sz="2800" dirty="0" smtClean="0"/>
          </a:p>
          <a:p>
            <a:pPr>
              <a:buFont typeface="Arial" pitchFamily="34" charset="0"/>
              <a:buChar char="•"/>
            </a:pPr>
            <a:r>
              <a:rPr lang="uk-UA" sz="2800" dirty="0" smtClean="0"/>
              <a:t> Аналіз </a:t>
            </a:r>
            <a:r>
              <a:rPr lang="en-US" sz="2800" dirty="0" smtClean="0"/>
              <a:t>Big Data</a:t>
            </a:r>
            <a:endParaRPr lang="uk-UA" sz="2800" dirty="0" smtClean="0"/>
          </a:p>
          <a:p>
            <a:pPr>
              <a:buFont typeface="Arial" pitchFamily="34" charset="0"/>
              <a:buChar char="•"/>
            </a:pPr>
            <a:r>
              <a:rPr lang="uk-UA" sz="2800" dirty="0" smtClean="0"/>
              <a:t> Фінансове моделювання процесів</a:t>
            </a:r>
          </a:p>
          <a:p>
            <a:pPr>
              <a:buFont typeface="Arial" pitchFamily="34" charset="0"/>
              <a:buChar char="•"/>
            </a:pPr>
            <a:r>
              <a:rPr lang="uk-UA" sz="2800" dirty="0" smtClean="0"/>
              <a:t> </a:t>
            </a:r>
            <a:r>
              <a:rPr lang="uk-UA" sz="2800" dirty="0" err="1" smtClean="0"/>
              <a:t>Стратегування</a:t>
            </a:r>
            <a:endParaRPr lang="uk-UA" sz="2800" dirty="0" smtClean="0"/>
          </a:p>
          <a:p>
            <a:pPr>
              <a:buFont typeface="Arial" pitchFamily="34" charset="0"/>
              <a:buChar char="•"/>
            </a:pPr>
            <a:r>
              <a:rPr lang="uk-UA" sz="2800" dirty="0" smtClean="0"/>
              <a:t> Тайм-менеджмент</a:t>
            </a:r>
            <a:endParaRPr lang="ru-RU" sz="2800" dirty="0"/>
          </a:p>
        </p:txBody>
      </p:sp>
      <p:pic>
        <p:nvPicPr>
          <p:cNvPr id="5" name="Рисунок 4" descr="arrows-1577983_960_720.pn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l="14268" r="1426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34198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Проектний менеджмент (тільки </a:t>
            </a:r>
            <a:r>
              <a:rPr lang="uk-UA" dirty="0" err="1" smtClean="0"/>
              <a:t>“важкі”-</a:t>
            </a:r>
            <a:r>
              <a:rPr lang="uk-UA" dirty="0" smtClean="0"/>
              <a:t> </a:t>
            </a:r>
            <a:r>
              <a:rPr lang="ru-RU" dirty="0" err="1" smtClean="0"/>
              <a:t>технічні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вміння</a:t>
            </a:r>
            <a:r>
              <a:rPr lang="ru-RU" dirty="0" smtClean="0"/>
              <a:t> </a:t>
            </a:r>
            <a:r>
              <a:rPr lang="ru-RU" dirty="0" err="1" smtClean="0"/>
              <a:t>виконувати</a:t>
            </a:r>
            <a:r>
              <a:rPr lang="ru-RU" dirty="0" smtClean="0"/>
              <a:t> </a:t>
            </a:r>
            <a:r>
              <a:rPr lang="ru-RU" dirty="0" err="1" smtClean="0"/>
              <a:t>певні</a:t>
            </a:r>
            <a:r>
              <a:rPr lang="ru-RU" dirty="0" smtClean="0"/>
              <a:t> </a:t>
            </a:r>
            <a:r>
              <a:rPr lang="ru-RU" dirty="0" err="1" smtClean="0"/>
              <a:t>функціонали</a:t>
            </a:r>
            <a:r>
              <a:rPr lang="ru-RU" dirty="0" smtClean="0"/>
              <a:t>)</a:t>
            </a: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0" y="2465293"/>
            <a:ext cx="5126693" cy="3711669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uk-UA" sz="3200" dirty="0" smtClean="0"/>
              <a:t> </a:t>
            </a:r>
            <a:r>
              <a:rPr lang="uk-UA" sz="3600" dirty="0" smtClean="0"/>
              <a:t>Управління проектами</a:t>
            </a:r>
          </a:p>
          <a:p>
            <a:pPr>
              <a:buFont typeface="Arial" pitchFamily="34" charset="0"/>
              <a:buChar char="•"/>
            </a:pPr>
            <a:r>
              <a:rPr lang="uk-UA" sz="3600" dirty="0" smtClean="0"/>
              <a:t> Пошук партнерств</a:t>
            </a:r>
          </a:p>
          <a:p>
            <a:pPr>
              <a:buFont typeface="Arial" pitchFamily="34" charset="0"/>
              <a:buChar char="•"/>
            </a:pPr>
            <a:r>
              <a:rPr lang="uk-UA" sz="3200" dirty="0" smtClean="0"/>
              <a:t>….</a:t>
            </a:r>
            <a:endParaRPr lang="ru-RU" sz="3200" dirty="0"/>
          </a:p>
        </p:txBody>
      </p:sp>
      <p:pic>
        <p:nvPicPr>
          <p:cNvPr id="5" name="Рисунок 4" descr="objectives-1260139_960_720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3357" b="3357"/>
          <a:stretch>
            <a:fillRect/>
          </a:stretch>
        </p:blipFill>
        <p:spPr>
          <a:xfrm>
            <a:off x="6141196" y="1828456"/>
            <a:ext cx="5389895" cy="5029544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5200" y="466343"/>
            <a:ext cx="10312400" cy="1362113"/>
          </a:xfrm>
        </p:spPr>
        <p:txBody>
          <a:bodyPr>
            <a:normAutofit/>
          </a:bodyPr>
          <a:lstStyle/>
          <a:p>
            <a:r>
              <a:rPr lang="uk-UA" sz="3200" dirty="0" smtClean="0"/>
              <a:t>ІТ</a:t>
            </a:r>
            <a:r>
              <a:rPr lang="ru-RU" sz="3200" dirty="0" smtClean="0"/>
              <a:t> </a:t>
            </a:r>
            <a:r>
              <a:rPr lang="uk-UA" dirty="0" smtClean="0"/>
              <a:t>(тільки </a:t>
            </a:r>
            <a:r>
              <a:rPr lang="uk-UA" dirty="0" err="1" smtClean="0"/>
              <a:t>“важкі”-</a:t>
            </a:r>
            <a:r>
              <a:rPr lang="uk-UA" dirty="0" smtClean="0"/>
              <a:t> </a:t>
            </a:r>
            <a:r>
              <a:rPr lang="ru-RU" dirty="0" err="1" smtClean="0"/>
              <a:t>технічні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вміння</a:t>
            </a:r>
            <a:r>
              <a:rPr lang="ru-RU" dirty="0" smtClean="0"/>
              <a:t> </a:t>
            </a:r>
            <a:r>
              <a:rPr lang="ru-RU" dirty="0" err="1" smtClean="0"/>
              <a:t>виконувати</a:t>
            </a:r>
            <a:r>
              <a:rPr lang="ru-RU" dirty="0" smtClean="0"/>
              <a:t> </a:t>
            </a:r>
            <a:r>
              <a:rPr lang="ru-RU" dirty="0" err="1" smtClean="0"/>
              <a:t>певні</a:t>
            </a:r>
            <a:r>
              <a:rPr lang="ru-RU" dirty="0" smtClean="0"/>
              <a:t> </a:t>
            </a:r>
            <a:r>
              <a:rPr lang="ru-RU" dirty="0" err="1" smtClean="0"/>
              <a:t>функціонали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82600" y="2465293"/>
            <a:ext cx="4978400" cy="3711669"/>
          </a:xfrm>
        </p:spPr>
        <p:txBody>
          <a:bodyPr>
            <a:normAutofit fontScale="475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uk-UA" sz="8000" dirty="0" smtClean="0"/>
              <a:t> </a:t>
            </a:r>
            <a:r>
              <a:rPr lang="uk-UA" sz="8000" dirty="0" err="1" smtClean="0"/>
              <a:t>Вебдизайн</a:t>
            </a:r>
            <a:endParaRPr lang="uk-UA" sz="8000" dirty="0" smtClean="0"/>
          </a:p>
          <a:p>
            <a:pPr>
              <a:buFont typeface="Arial" pitchFamily="34" charset="0"/>
              <a:buChar char="•"/>
            </a:pPr>
            <a:r>
              <a:rPr lang="uk-UA" sz="8000" dirty="0" smtClean="0"/>
              <a:t> Поліграфія</a:t>
            </a:r>
          </a:p>
          <a:p>
            <a:pPr>
              <a:buFont typeface="Arial" pitchFamily="34" charset="0"/>
              <a:buChar char="•"/>
            </a:pPr>
            <a:r>
              <a:rPr lang="uk-UA" sz="8000" dirty="0" smtClean="0"/>
              <a:t> Візуалізація</a:t>
            </a:r>
          </a:p>
          <a:p>
            <a:pPr>
              <a:buFont typeface="Arial" pitchFamily="34" charset="0"/>
              <a:buChar char="•"/>
            </a:pPr>
            <a:r>
              <a:rPr lang="uk-UA" sz="8000" dirty="0" smtClean="0"/>
              <a:t> Мобільні </a:t>
            </a:r>
            <a:r>
              <a:rPr lang="uk-UA" sz="8000" dirty="0" err="1" smtClean="0"/>
              <a:t>застосунки</a:t>
            </a:r>
            <a:endParaRPr lang="uk-UA" sz="8000" dirty="0" smtClean="0"/>
          </a:p>
          <a:p>
            <a:pPr>
              <a:buFont typeface="Arial" pitchFamily="34" charset="0"/>
              <a:buChar char="•"/>
            </a:pPr>
            <a:r>
              <a:rPr lang="uk-UA" sz="8000" dirty="0" smtClean="0"/>
              <a:t>….</a:t>
            </a:r>
            <a:endParaRPr lang="ru-RU" sz="8000" dirty="0"/>
          </a:p>
        </p:txBody>
      </p:sp>
      <p:pic>
        <p:nvPicPr>
          <p:cNvPr id="5" name="Рисунок 4" descr="internet-3484137_960_720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6445" r="16445"/>
          <a:stretch>
            <a:fillRect/>
          </a:stretch>
        </p:blipFill>
        <p:spPr>
          <a:xfrm>
            <a:off x="6306296" y="1828456"/>
            <a:ext cx="5389895" cy="5029544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3500" y="466343"/>
            <a:ext cx="10528300" cy="1362113"/>
          </a:xfrm>
        </p:spPr>
        <p:txBody>
          <a:bodyPr/>
          <a:lstStyle/>
          <a:p>
            <a:r>
              <a:rPr lang="uk-UA" dirty="0" smtClean="0"/>
              <a:t>Лінгвістика (тільки </a:t>
            </a:r>
            <a:r>
              <a:rPr lang="uk-UA" dirty="0" err="1" smtClean="0"/>
              <a:t>“важкі”-</a:t>
            </a:r>
            <a:r>
              <a:rPr lang="uk-UA" dirty="0" smtClean="0"/>
              <a:t> </a:t>
            </a:r>
            <a:r>
              <a:rPr lang="ru-RU" dirty="0" err="1" smtClean="0"/>
              <a:t>технічні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вміння</a:t>
            </a:r>
            <a:r>
              <a:rPr lang="ru-RU" dirty="0" smtClean="0"/>
              <a:t> </a:t>
            </a:r>
            <a:r>
              <a:rPr lang="ru-RU" dirty="0" err="1" smtClean="0"/>
              <a:t>виконувати</a:t>
            </a:r>
            <a:r>
              <a:rPr lang="ru-RU" dirty="0" smtClean="0"/>
              <a:t> </a:t>
            </a:r>
            <a:r>
              <a:rPr lang="ru-RU" dirty="0" err="1" smtClean="0"/>
              <a:t>певні</a:t>
            </a:r>
            <a:r>
              <a:rPr lang="ru-RU" dirty="0" smtClean="0"/>
              <a:t> </a:t>
            </a:r>
            <a:r>
              <a:rPr lang="ru-RU" dirty="0" err="1" smtClean="0"/>
              <a:t>функціонали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82600" y="3146331"/>
            <a:ext cx="4605993" cy="3711669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uk-UA" sz="3200" dirty="0" smtClean="0"/>
              <a:t> </a:t>
            </a:r>
            <a:r>
              <a:rPr lang="uk-UA" sz="4000" dirty="0" smtClean="0"/>
              <a:t>Ділова українська</a:t>
            </a:r>
          </a:p>
          <a:p>
            <a:pPr>
              <a:buFont typeface="Arial" pitchFamily="34" charset="0"/>
              <a:buChar char="•"/>
            </a:pPr>
            <a:r>
              <a:rPr lang="uk-UA" sz="4000" dirty="0" smtClean="0"/>
              <a:t> Іноземні мови </a:t>
            </a:r>
            <a:endParaRPr lang="ru-RU" sz="4000" dirty="0"/>
          </a:p>
        </p:txBody>
      </p:sp>
      <p:pic>
        <p:nvPicPr>
          <p:cNvPr id="5" name="Рисунок 4" descr="translation-4620781_960_720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9739" r="19739"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r>
              <a:rPr lang="uk-UA" dirty="0" err="1" smtClean="0"/>
              <a:t>Коучинг</a:t>
            </a:r>
            <a:r>
              <a:rPr lang="uk-UA" dirty="0" smtClean="0"/>
              <a:t> в Бібліотеці – проблема та рішення: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81000" y="2895601"/>
            <a:ext cx="5334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600" dirty="0" smtClean="0"/>
              <a:t>Кого навчати? </a:t>
            </a:r>
          </a:p>
          <a:p>
            <a:r>
              <a:rPr lang="uk-UA" sz="3600" dirty="0" smtClean="0"/>
              <a:t>Кому викладати? </a:t>
            </a:r>
          </a:p>
          <a:p>
            <a:r>
              <a:rPr lang="uk-UA" sz="3600" dirty="0" smtClean="0"/>
              <a:t>Кого запрошувати в партнери? </a:t>
            </a:r>
          </a:p>
          <a:p>
            <a:r>
              <a:rPr lang="uk-UA" sz="3600" dirty="0" smtClean="0"/>
              <a:t>Скільки  це коштує? </a:t>
            </a:r>
          </a:p>
          <a:p>
            <a:r>
              <a:rPr lang="uk-UA" sz="3600" dirty="0" smtClean="0"/>
              <a:t>Який  результат?</a:t>
            </a:r>
            <a:endParaRPr lang="ru-RU" sz="3600" dirty="0"/>
          </a:p>
        </p:txBody>
      </p:sp>
      <p:pic>
        <p:nvPicPr>
          <p:cNvPr id="4" name="Рисунок 3" descr="road-sign-63983_960_72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4100" y="1955800"/>
            <a:ext cx="5892800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466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2500" y="644143"/>
            <a:ext cx="10718800" cy="1362113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Міждисциплінарний (</a:t>
            </a:r>
            <a:r>
              <a:rPr lang="uk-UA" dirty="0" err="1" smtClean="0"/>
              <a:t>МД</a:t>
            </a:r>
            <a:r>
              <a:rPr lang="uk-UA" dirty="0" smtClean="0"/>
              <a:t>) підхід - спосіб взаємодії між науками, коли пізнання досягається лише при поєднанні зусиль окремих наук.</a:t>
            </a:r>
            <a:br>
              <a:rPr lang="uk-UA" dirty="0" smtClean="0"/>
            </a:br>
            <a:endParaRPr lang="ru-RU" dirty="0"/>
          </a:p>
        </p:txBody>
      </p:sp>
      <p:pic>
        <p:nvPicPr>
          <p:cNvPr id="4" name="Содержимое 3" descr="binary-503598_960_72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2500" y="1739434"/>
            <a:ext cx="8027511" cy="5669430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3647515" y="442446"/>
            <a:ext cx="5051985" cy="3664417"/>
          </a:xfrm>
        </p:spPr>
        <p:txBody>
          <a:bodyPr rtlCol="0">
            <a:normAutofit/>
          </a:bodyPr>
          <a:lstStyle/>
          <a:p>
            <a:r>
              <a:rPr lang="ru-RU" dirty="0" err="1" smtClean="0"/>
              <a:t>Дякую</a:t>
            </a:r>
            <a:r>
              <a:rPr lang="ru-RU" dirty="0" smtClean="0"/>
              <a:t> за </a:t>
            </a:r>
            <a:r>
              <a:rPr lang="ru-RU" dirty="0" err="1" smtClean="0"/>
              <a:t>увагу</a:t>
            </a:r>
            <a:r>
              <a:rPr lang="ru-RU" dirty="0" smtClean="0"/>
              <a:t>!</a:t>
            </a:r>
            <a:endParaRPr lang="ru-RU" dirty="0"/>
          </a:p>
        </p:txBody>
      </p:sp>
      <p:sp>
        <p:nvSpPr>
          <p:cNvPr id="14" name="Текст 2"/>
          <p:cNvSpPr>
            <a:spLocks noGrp="1"/>
          </p:cNvSpPr>
          <p:nvPr>
            <p:ph type="body" idx="1"/>
          </p:nvPr>
        </p:nvSpPr>
        <p:spPr/>
        <p:txBody>
          <a:bodyPr rtlCol="0">
            <a:normAutofit fontScale="92500" lnSpcReduction="20000"/>
          </a:bodyPr>
          <a:lstStyle/>
          <a:p>
            <a:r>
              <a:rPr lang="uk-UA" b="1" dirty="0" smtClean="0"/>
              <a:t>Барабаш Світлана Іванівна</a:t>
            </a:r>
            <a:br>
              <a:rPr lang="uk-UA" b="1" dirty="0" smtClean="0"/>
            </a:br>
            <a:r>
              <a:rPr lang="uk-UA" b="1" dirty="0" err="1" smtClean="0"/>
              <a:t>канд.наук</a:t>
            </a:r>
            <a:r>
              <a:rPr lang="uk-UA" b="1" dirty="0" smtClean="0"/>
              <a:t> із </a:t>
            </a:r>
            <a:r>
              <a:rPr lang="uk-UA" b="1" dirty="0" err="1" smtClean="0"/>
              <a:t>соц.ком</a:t>
            </a:r>
            <a:r>
              <a:rPr lang="uk-UA" b="1" dirty="0" smtClean="0"/>
              <a:t>., вчений секретар НТБ </a:t>
            </a:r>
            <a:r>
              <a:rPr lang="uk-UA" b="1" dirty="0" err="1" smtClean="0"/>
              <a:t>ім.Г.І.Денисенка</a:t>
            </a:r>
            <a:r>
              <a:rPr lang="uk-UA" b="1" dirty="0" smtClean="0"/>
              <a:t> “КПІ імені Ігоря </a:t>
            </a:r>
            <a:r>
              <a:rPr lang="uk-UA" b="1" dirty="0" err="1" smtClean="0"/>
              <a:t>Сікорського”</a:t>
            </a:r>
            <a:r>
              <a:rPr lang="uk-UA" b="1" dirty="0" smtClean="0"/>
              <a:t/>
            </a:r>
            <a:br>
              <a:rPr lang="uk-UA" b="1" dirty="0" smtClean="0"/>
            </a:br>
            <a:r>
              <a:rPr lang="en-US" b="1" dirty="0" smtClean="0">
                <a:hlinkClick r:id="rId3"/>
              </a:rPr>
              <a:t>http://www.library.kpi.ua/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ru-RU" b="1" dirty="0"/>
          </a:p>
        </p:txBody>
      </p:sp>
      <p:pic>
        <p:nvPicPr>
          <p:cNvPr id="5" name="Содержимое 3" descr="logo (1)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34400" y="345281"/>
            <a:ext cx="2257425" cy="386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797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0" y="466343"/>
            <a:ext cx="12192000" cy="1362113"/>
          </a:xfrm>
        </p:spPr>
        <p:txBody>
          <a:bodyPr rtlCol="0">
            <a:normAutofit/>
          </a:bodyPr>
          <a:lstStyle/>
          <a:p>
            <a:pPr algn="ctr"/>
            <a:r>
              <a:rPr lang="uk-UA" dirty="0" err="1" smtClean="0"/>
              <a:t>МД</a:t>
            </a:r>
            <a:r>
              <a:rPr lang="uk-UA" dirty="0" smtClean="0"/>
              <a:t> </a:t>
            </a:r>
            <a:r>
              <a:rPr lang="uk-UA" dirty="0"/>
              <a:t>в конструюванні змісту навчального </a:t>
            </a:r>
            <a:r>
              <a:rPr lang="uk-UA" dirty="0" smtClean="0"/>
              <a:t>процесу</a:t>
            </a:r>
            <a:endParaRPr lang="uk-UA" dirty="0"/>
          </a:p>
        </p:txBody>
      </p:sp>
      <p:sp>
        <p:nvSpPr>
          <p:cNvPr id="14" name="Объект 2"/>
          <p:cNvSpPr>
            <a:spLocks noGrp="1"/>
          </p:cNvSpPr>
          <p:nvPr>
            <p:ph idx="1"/>
          </p:nvPr>
        </p:nvSpPr>
        <p:spPr>
          <a:xfrm>
            <a:off x="2372360" y="2228849"/>
            <a:ext cx="9628632" cy="3986213"/>
          </a:xfrm>
        </p:spPr>
        <p:txBody>
          <a:bodyPr rtlCol="0">
            <a:normAutofit/>
          </a:bodyPr>
          <a:lstStyle/>
          <a:p>
            <a:pPr>
              <a:buNone/>
            </a:pPr>
            <a:r>
              <a:rPr lang="uk-UA" b="1" i="1" dirty="0" smtClean="0"/>
              <a:t>Комплексний міждисциплінарний підхід</a:t>
            </a:r>
            <a:r>
              <a:rPr lang="uk-UA" dirty="0"/>
              <a:t> </a:t>
            </a:r>
            <a:r>
              <a:rPr lang="uk-UA" dirty="0" smtClean="0"/>
              <a:t>історично притаманний </a:t>
            </a:r>
            <a:r>
              <a:rPr lang="uk-UA" dirty="0"/>
              <a:t>науковим школам </a:t>
            </a:r>
            <a:r>
              <a:rPr lang="uk-UA" dirty="0" smtClean="0"/>
              <a:t>КПІ:</a:t>
            </a:r>
          </a:p>
          <a:p>
            <a:r>
              <a:rPr lang="uk-UA" dirty="0" smtClean="0"/>
              <a:t>Традиції започатковано в 1903 році Д.І. Менделєєвим</a:t>
            </a:r>
          </a:p>
          <a:p>
            <a:r>
              <a:rPr lang="uk-UA" dirty="0" smtClean="0"/>
              <a:t>Проекти </a:t>
            </a:r>
            <a:r>
              <a:rPr lang="uk-UA" dirty="0"/>
              <a:t>студентів проф. Є.О. </a:t>
            </a:r>
            <a:r>
              <a:rPr lang="uk-UA" dirty="0" smtClean="0"/>
              <a:t>Патона - синтез </a:t>
            </a:r>
            <a:r>
              <a:rPr lang="uk-UA" dirty="0"/>
              <a:t>знань з математики, фізики, механіки суцільних середовищ, опору матеріалів, матеріалознавства, дизайну, перспектив містобудування.</a:t>
            </a:r>
          </a:p>
          <a:p>
            <a:r>
              <a:rPr lang="uk-UA" dirty="0" smtClean="0"/>
              <a:t>Розробки вчених </a:t>
            </a:r>
            <a:r>
              <a:rPr lang="uk-UA" dirty="0"/>
              <a:t>І.І. </a:t>
            </a:r>
            <a:r>
              <a:rPr lang="uk-UA" dirty="0" smtClean="0"/>
              <a:t>Сікорського, </a:t>
            </a:r>
            <a:r>
              <a:rPr lang="uk-UA" dirty="0"/>
              <a:t>С.П. </a:t>
            </a:r>
            <a:r>
              <a:rPr lang="uk-UA" dirty="0" smtClean="0"/>
              <a:t>Корольова </a:t>
            </a:r>
            <a:r>
              <a:rPr lang="uk-UA" dirty="0"/>
              <a:t>та ін</a:t>
            </a:r>
            <a:r>
              <a:rPr lang="uk-UA" dirty="0" smtClean="0"/>
              <a:t>. на </a:t>
            </a:r>
            <a:r>
              <a:rPr lang="uk-UA" dirty="0"/>
              <a:t>засадах </a:t>
            </a:r>
            <a:r>
              <a:rPr lang="uk-UA" dirty="0" err="1" smtClean="0"/>
              <a:t>МД</a:t>
            </a:r>
            <a:r>
              <a:rPr lang="uk-UA" dirty="0" smtClean="0"/>
              <a:t> створили </a:t>
            </a:r>
            <a:r>
              <a:rPr lang="uk-UA" dirty="0"/>
              <a:t>проривні технології, що змінили світ.</a:t>
            </a:r>
          </a:p>
          <a:p>
            <a:endParaRPr lang="uk-UA" dirty="0"/>
          </a:p>
        </p:txBody>
      </p:sp>
      <p:pic>
        <p:nvPicPr>
          <p:cNvPr id="38914" name="Picture 2" descr="КПІ ім. Ігоря Сікорськог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692400"/>
            <a:ext cx="2286000" cy="2286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40355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0160" y="466343"/>
            <a:ext cx="10226040" cy="1362113"/>
          </a:xfrm>
        </p:spPr>
        <p:txBody>
          <a:bodyPr/>
          <a:lstStyle/>
          <a:p>
            <a:r>
              <a:rPr lang="uk-UA" b="1" i="1" dirty="0" smtClean="0"/>
              <a:t>Сьогодні </a:t>
            </a:r>
            <a:r>
              <a:rPr lang="uk-UA" b="1" i="1" dirty="0" err="1" smtClean="0"/>
              <a:t>МД</a:t>
            </a:r>
            <a:r>
              <a:rPr lang="uk-UA" b="1" i="1" dirty="0" smtClean="0"/>
              <a:t> в КПІ </a:t>
            </a:r>
            <a:r>
              <a:rPr lang="uk-UA" b="1" dirty="0" smtClean="0"/>
              <a:t>реалізовано в навчальному процесі за </a:t>
            </a:r>
            <a:r>
              <a:rPr lang="uk-UA" b="1" i="1" dirty="0" smtClean="0"/>
              <a:t>: 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18 галузями знань </a:t>
            </a:r>
          </a:p>
          <a:p>
            <a:r>
              <a:rPr lang="uk-UA" dirty="0" smtClean="0"/>
              <a:t>42 спеціальностями </a:t>
            </a:r>
          </a:p>
          <a:p>
            <a:r>
              <a:rPr lang="uk-UA" dirty="0" smtClean="0"/>
              <a:t>168 </a:t>
            </a:r>
            <a:r>
              <a:rPr lang="uk-UA" dirty="0" err="1" smtClean="0"/>
              <a:t>спеціалізаціями</a:t>
            </a:r>
            <a:r>
              <a:rPr lang="uk-UA" dirty="0" smtClean="0"/>
              <a:t>, гармонізованими із практично всіма фундаментальними, прикладними, інженерними науками в алгоритмічному полі, яке може бути названо "розподіленою </a:t>
            </a:r>
            <a:r>
              <a:rPr lang="uk-UA" dirty="0" err="1" smtClean="0"/>
              <a:t>міждисциплінарністю</a:t>
            </a:r>
            <a:r>
              <a:rPr lang="uk-UA" dirty="0" smtClean="0"/>
              <a:t>" на всі кафедри, освітні програми і наукові школи університету</a:t>
            </a:r>
            <a:endParaRPr lang="ru-RU" dirty="0" smtClean="0"/>
          </a:p>
        </p:txBody>
      </p:sp>
      <p:pic>
        <p:nvPicPr>
          <p:cNvPr id="4" name="Picture 2" descr="КПІ ім. Ігоря Сікорськ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29200"/>
            <a:ext cx="1828800" cy="18288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Приклади: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15160" y="2000249"/>
            <a:ext cx="9628632" cy="4667251"/>
          </a:xfrm>
        </p:spPr>
        <p:txBody>
          <a:bodyPr>
            <a:normAutofit fontScale="92500" lnSpcReduction="20000"/>
          </a:bodyPr>
          <a:lstStyle/>
          <a:p>
            <a:r>
              <a:rPr lang="uk-UA" dirty="0" smtClean="0"/>
              <a:t>КПІ та </a:t>
            </a:r>
            <a:r>
              <a:rPr lang="uk-UA" dirty="0" err="1" smtClean="0"/>
              <a:t>Медуніверситет</a:t>
            </a:r>
            <a:r>
              <a:rPr lang="uk-UA" dirty="0" smtClean="0"/>
              <a:t> створили </a:t>
            </a:r>
            <a:r>
              <a:rPr lang="uk-UA" dirty="0" err="1" smtClean="0"/>
              <a:t>медико-інженерний</a:t>
            </a:r>
            <a:r>
              <a:rPr lang="uk-UA" dirty="0" smtClean="0"/>
              <a:t> факультет (</a:t>
            </a:r>
            <a:r>
              <a:rPr lang="uk-UA" dirty="0" err="1" smtClean="0"/>
              <a:t>біомедичної</a:t>
            </a:r>
            <a:r>
              <a:rPr lang="uk-UA" dirty="0" smtClean="0"/>
              <a:t> інженерії);</a:t>
            </a:r>
            <a:endParaRPr lang="ru-RU" dirty="0" smtClean="0"/>
          </a:p>
          <a:p>
            <a:r>
              <a:rPr lang="uk-UA" dirty="0" smtClean="0"/>
              <a:t>Економіка – екологія – соціальна сфера стимулювали методологію сталого розвитку, в КПІ діють Центрально-Східно-Європейський інститут сталого розвитку, Світовий центр даних "</a:t>
            </a:r>
            <a:r>
              <a:rPr lang="uk-UA" dirty="0" err="1" smtClean="0"/>
              <a:t>Геоінформатика</a:t>
            </a:r>
            <a:r>
              <a:rPr lang="uk-UA" dirty="0" smtClean="0"/>
              <a:t> і сталий розвиток"  (дослідження), курс "Аналіз сталого розвитку суспільства" викладається всім студентам КПІ;</a:t>
            </a:r>
            <a:endParaRPr lang="ru-RU" dirty="0" smtClean="0"/>
          </a:p>
          <a:p>
            <a:r>
              <a:rPr lang="uk-UA" dirty="0" smtClean="0"/>
              <a:t>Інформатика і потреби національної безпеки сформували в КПІ потужну наукову школу кібернетичної безпеки;</a:t>
            </a:r>
            <a:endParaRPr lang="ru-RU" dirty="0" smtClean="0"/>
          </a:p>
          <a:p>
            <a:r>
              <a:rPr lang="uk-UA" dirty="0" smtClean="0"/>
              <a:t>Рух </a:t>
            </a:r>
            <a:r>
              <a:rPr lang="uk-UA" dirty="0" err="1" smtClean="0"/>
              <a:t>стартап-проектів</a:t>
            </a:r>
            <a:r>
              <a:rPr lang="uk-UA" dirty="0" smtClean="0"/>
              <a:t> міждисциплінарного характеру прискорили викладання дисципліни </a:t>
            </a:r>
            <a:r>
              <a:rPr lang="uk-UA" dirty="0" err="1" smtClean="0"/>
              <a:t>“Інноваційне</a:t>
            </a:r>
            <a:r>
              <a:rPr lang="uk-UA" dirty="0" smtClean="0"/>
              <a:t> підприємництво “ – читається всім студентам КПІ;</a:t>
            </a:r>
            <a:endParaRPr lang="ru-RU" dirty="0" smtClean="0"/>
          </a:p>
          <a:p>
            <a:r>
              <a:rPr lang="uk-UA" dirty="0" smtClean="0"/>
              <a:t>Менеджмент у поєднанні з потребами оборонного комплексу породив магістерську освітню програму "Управління в сфері оборонно-промислового комплексу;</a:t>
            </a:r>
            <a:endParaRPr lang="ru-RU" dirty="0" smtClean="0"/>
          </a:p>
          <a:p>
            <a:r>
              <a:rPr lang="uk-UA" dirty="0" smtClean="0"/>
              <a:t>"Партнерство" інформатики і права дозволило відкрити в КПІ перспективну міждисциплінарну спеціальність "Інформаційне право".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Picture 2" descr="КПІ ім. Ігоря Сікорськ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29200"/>
            <a:ext cx="1828800" cy="18288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3609414" y="213846"/>
            <a:ext cx="6969685" cy="3664417"/>
          </a:xfrm>
        </p:spPr>
        <p:txBody>
          <a:bodyPr rtlCol="0">
            <a:noAutofit/>
          </a:bodyPr>
          <a:lstStyle/>
          <a:p>
            <a:r>
              <a:rPr lang="uk-UA" sz="2800" dirty="0" smtClean="0"/>
              <a:t>Магістр – </a:t>
            </a:r>
            <a:r>
              <a:rPr lang="uk-UA" sz="2800" b="0" dirty="0" smtClean="0"/>
              <a:t>професіонал у певній предметній галузі, здатний комплексно поєднати дослідницьку, проектну і підприємницьку діяльність з метою сприяння розвитку інноваційної економіки, створення високоефективних виробничих структур, що стимулюють ріст і розвиток різних сфер соціальної діяльності.</a:t>
            </a:r>
            <a:endParaRPr lang="ru-RU" sz="2800" b="0" dirty="0"/>
          </a:p>
        </p:txBody>
      </p:sp>
      <p:sp>
        <p:nvSpPr>
          <p:cNvPr id="14" name="Текст 2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r>
              <a:rPr lang="uk-UA" dirty="0" smtClean="0"/>
              <a:t>Положення про організацію освітнього процесу в КПІ ім. Ігоря Сікорського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0797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800" y="466343"/>
            <a:ext cx="11176000" cy="1362113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Згідно з Національною рамкою кваліфікацій, випускники магістратури: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2305049"/>
            <a:ext cx="7721600" cy="3986213"/>
          </a:xfrm>
        </p:spPr>
        <p:txBody>
          <a:bodyPr>
            <a:normAutofit lnSpcReduction="10000"/>
          </a:bodyPr>
          <a:lstStyle/>
          <a:p>
            <a:pPr lvl="0"/>
            <a:r>
              <a:rPr lang="uk-UA" dirty="0" smtClean="0"/>
              <a:t>мають продемонструвати знання та уміння на рівні, що забезпечують можливість аналізувати, оцінювати і порівнювати альтернативи, генерувати оригінальні ідеї у відповідній галузі знань;</a:t>
            </a:r>
            <a:endParaRPr lang="ru-RU" dirty="0" smtClean="0"/>
          </a:p>
          <a:p>
            <a:pPr lvl="0"/>
            <a:r>
              <a:rPr lang="uk-UA" dirty="0" smtClean="0"/>
              <a:t>можуть застосовувати свої знання і володіють </a:t>
            </a:r>
            <a:r>
              <a:rPr lang="uk-UA" dirty="0" err="1" smtClean="0"/>
              <a:t>компетентностями</a:t>
            </a:r>
            <a:r>
              <a:rPr lang="uk-UA" dirty="0" smtClean="0"/>
              <a:t>, які дозволяють вирішувати завдання у новому, широкому (міждисциплінарному) контексті у відповідній галузі знань;</a:t>
            </a:r>
            <a:endParaRPr lang="ru-RU" dirty="0" smtClean="0"/>
          </a:p>
          <a:p>
            <a:r>
              <a:rPr lang="uk-UA" dirty="0" smtClean="0"/>
              <a:t>…..</a:t>
            </a:r>
          </a:p>
          <a:p>
            <a:pPr lvl="0"/>
            <a:r>
              <a:rPr lang="uk-UA" dirty="0" smtClean="0"/>
              <a:t>мають здатність до самоосвіти та саморегулювання.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head-607479_960_7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1338" y="2219325"/>
            <a:ext cx="5525062" cy="39020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63368" y="682243"/>
            <a:ext cx="9628632" cy="1362113"/>
          </a:xfrm>
        </p:spPr>
        <p:txBody>
          <a:bodyPr/>
          <a:lstStyle/>
          <a:p>
            <a:r>
              <a:rPr lang="uk-UA" dirty="0" smtClean="0"/>
              <a:t>Магістр має бути здатний: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584449"/>
            <a:ext cx="8001000" cy="3986213"/>
          </a:xfrm>
        </p:spPr>
        <p:txBody>
          <a:bodyPr/>
          <a:lstStyle/>
          <a:p>
            <a:pPr lvl="0"/>
            <a:r>
              <a:rPr lang="uk-UA" dirty="0" smtClean="0"/>
              <a:t>розуміти необхідність навчання протягом всього життя, володіти досвідом самостійного одержання знань і підвищення кваліфікації</a:t>
            </a:r>
            <a:endParaRPr lang="ru-RU" dirty="0" smtClean="0"/>
          </a:p>
          <a:p>
            <a:pPr lvl="0"/>
            <a:r>
              <a:rPr lang="uk-UA" dirty="0" smtClean="0"/>
              <a:t>працювати в міждисциплінарних командах, адаптуватися до змін, сприяти соціальній згуртованості</a:t>
            </a:r>
            <a:endParaRPr lang="ru-RU" dirty="0" smtClean="0"/>
          </a:p>
          <a:p>
            <a:pPr lvl="0"/>
            <a:r>
              <a:rPr lang="uk-UA" dirty="0" smtClean="0"/>
              <a:t>взаємодіяти і здійснювати посередництво, мати розвинену міжкультурну толерантність і досвід міжкультурної взаємодії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stained-glass-window-4329770_960_72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4778" y="1803400"/>
            <a:ext cx="4577221" cy="5054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54400" y="466343"/>
            <a:ext cx="7454392" cy="1362113"/>
          </a:xfrm>
        </p:spPr>
        <p:txBody>
          <a:bodyPr/>
          <a:lstStyle/>
          <a:p>
            <a:r>
              <a:rPr lang="ru-RU" sz="3200" dirty="0" err="1" smtClean="0"/>
              <a:t>Бібліотека</a:t>
            </a:r>
            <a:r>
              <a:rPr lang="ru-RU" sz="3200" dirty="0" smtClean="0"/>
              <a:t> КПІ</a:t>
            </a:r>
            <a:endParaRPr lang="ru-RU" dirty="0"/>
          </a:p>
        </p:txBody>
      </p:sp>
      <p:pic>
        <p:nvPicPr>
          <p:cNvPr id="4" name="Содержимое 3" descr="logo (1)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2161381"/>
            <a:ext cx="2257425" cy="3867150"/>
          </a:xfrm>
        </p:spPr>
      </p:pic>
      <p:sp>
        <p:nvSpPr>
          <p:cNvPr id="5" name="Прямоугольник 4"/>
          <p:cNvSpPr/>
          <p:nvPr/>
        </p:nvSpPr>
        <p:spPr>
          <a:xfrm>
            <a:off x="2717800" y="1846640"/>
            <a:ext cx="48895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 smtClean="0"/>
              <a:t>Має</a:t>
            </a:r>
            <a:r>
              <a:rPr lang="ru-RU" sz="2400" dirty="0" smtClean="0"/>
              <a:t> </a:t>
            </a:r>
            <a:r>
              <a:rPr lang="ru-RU" sz="2400" dirty="0" err="1" smtClean="0"/>
              <a:t>амбітні</a:t>
            </a:r>
            <a:r>
              <a:rPr lang="ru-RU" sz="2400" dirty="0" smtClean="0"/>
              <a:t> </a:t>
            </a:r>
            <a:r>
              <a:rPr lang="ru-RU" sz="2400" dirty="0" err="1" smtClean="0"/>
              <a:t>цілі</a:t>
            </a:r>
            <a:r>
              <a:rPr lang="ru-RU" sz="2400" dirty="0" smtClean="0"/>
              <a:t> та </a:t>
            </a:r>
            <a:r>
              <a:rPr lang="ru-RU" sz="2400" dirty="0" err="1" smtClean="0"/>
              <a:t>постійно</a:t>
            </a:r>
            <a:r>
              <a:rPr lang="ru-RU" sz="2400" dirty="0" smtClean="0"/>
              <a:t> </a:t>
            </a:r>
            <a:r>
              <a:rPr lang="ru-RU" sz="2400" dirty="0" err="1" smtClean="0"/>
              <a:t>розвивається</a:t>
            </a:r>
            <a:r>
              <a:rPr lang="ru-RU" sz="2400" dirty="0" smtClean="0"/>
              <a:t>. </a:t>
            </a:r>
          </a:p>
          <a:p>
            <a:r>
              <a:rPr lang="ru-RU" sz="2400" dirty="0" smtClean="0"/>
              <a:t>Ми </a:t>
            </a:r>
            <a:r>
              <a:rPr lang="ru-RU" sz="2400" dirty="0" err="1" smtClean="0"/>
              <a:t>цінуємо</a:t>
            </a:r>
            <a:r>
              <a:rPr lang="ru-RU" sz="2400" dirty="0" smtClean="0"/>
              <a:t> кожного </a:t>
            </a:r>
            <a:r>
              <a:rPr lang="ru-RU" sz="2400" dirty="0" err="1" smtClean="0"/>
              <a:t>нашого</a:t>
            </a:r>
            <a:r>
              <a:rPr lang="ru-RU" sz="2400" dirty="0" smtClean="0"/>
              <a:t> </a:t>
            </a:r>
            <a:r>
              <a:rPr lang="ru-RU" sz="2400" dirty="0" err="1" smtClean="0"/>
              <a:t>працівника</a:t>
            </a:r>
            <a:r>
              <a:rPr lang="ru-RU" sz="2400" dirty="0" smtClean="0"/>
              <a:t> та </a:t>
            </a:r>
            <a:r>
              <a:rPr lang="ru-RU" sz="2400" dirty="0" err="1" smtClean="0"/>
              <a:t>впевнені</a:t>
            </a:r>
            <a:r>
              <a:rPr lang="ru-RU" sz="2400" dirty="0" smtClean="0"/>
              <a:t>, </a:t>
            </a:r>
            <a:r>
              <a:rPr lang="ru-RU" sz="2400" dirty="0" err="1" smtClean="0"/>
              <a:t>що</a:t>
            </a:r>
            <a:r>
              <a:rPr lang="ru-RU" sz="2400" dirty="0" smtClean="0"/>
              <a:t> </a:t>
            </a:r>
            <a:r>
              <a:rPr lang="ru-RU" sz="2400" dirty="0" err="1" smtClean="0"/>
              <a:t>кожний</a:t>
            </a:r>
            <a:r>
              <a:rPr lang="ru-RU" sz="2400" dirty="0" smtClean="0"/>
              <a:t> </a:t>
            </a:r>
            <a:r>
              <a:rPr lang="ru-RU" sz="2400" dirty="0" err="1" smtClean="0"/>
              <a:t>з</a:t>
            </a:r>
            <a:r>
              <a:rPr lang="ru-RU" sz="2400" dirty="0" smtClean="0"/>
              <a:t> нас – </a:t>
            </a:r>
            <a:r>
              <a:rPr lang="ru-RU" sz="2400" dirty="0" err="1" smtClean="0"/>
              <a:t>унікальний</a:t>
            </a:r>
            <a:r>
              <a:rPr lang="ru-RU" sz="2400" dirty="0" smtClean="0"/>
              <a:t>, а </a:t>
            </a:r>
            <a:r>
              <a:rPr lang="ru-RU" sz="2400" dirty="0" err="1" smtClean="0"/>
              <a:t>особисті</a:t>
            </a:r>
            <a:r>
              <a:rPr lang="ru-RU" sz="2400" dirty="0" smtClean="0"/>
              <a:t> та </a:t>
            </a:r>
            <a:r>
              <a:rPr lang="ru-RU" sz="2400" dirty="0" err="1" smtClean="0"/>
              <a:t>професійні</a:t>
            </a:r>
            <a:r>
              <a:rPr lang="ru-RU" sz="2400" dirty="0" smtClean="0"/>
              <a:t> </a:t>
            </a:r>
            <a:r>
              <a:rPr lang="ru-RU" sz="2400" dirty="0" err="1" smtClean="0"/>
              <a:t>якості</a:t>
            </a:r>
            <a:r>
              <a:rPr lang="ru-RU" sz="2400" dirty="0" smtClean="0"/>
              <a:t> </a:t>
            </a:r>
            <a:r>
              <a:rPr lang="ru-RU" sz="2400" dirty="0" err="1" smtClean="0"/>
              <a:t>окремої</a:t>
            </a:r>
            <a:r>
              <a:rPr lang="ru-RU" sz="2400" dirty="0" smtClean="0"/>
              <a:t> </a:t>
            </a:r>
            <a:r>
              <a:rPr lang="ru-RU" sz="2400" dirty="0" err="1" smtClean="0"/>
              <a:t>людини</a:t>
            </a:r>
            <a:r>
              <a:rPr lang="ru-RU" sz="2400" dirty="0" smtClean="0"/>
              <a:t> </a:t>
            </a:r>
            <a:r>
              <a:rPr lang="ru-RU" sz="2400" dirty="0" err="1" smtClean="0"/>
              <a:t>допомагають</a:t>
            </a:r>
            <a:r>
              <a:rPr lang="ru-RU" sz="2400" dirty="0" smtClean="0"/>
              <a:t> у </a:t>
            </a:r>
            <a:r>
              <a:rPr lang="ru-RU" sz="2400" dirty="0" err="1" smtClean="0"/>
              <a:t>досягненні</a:t>
            </a:r>
            <a:r>
              <a:rPr lang="ru-RU" sz="2400" dirty="0" smtClean="0"/>
              <a:t> </a:t>
            </a:r>
            <a:r>
              <a:rPr lang="ru-RU" sz="2400" dirty="0" err="1" smtClean="0"/>
              <a:t>нашої</a:t>
            </a:r>
            <a:r>
              <a:rPr lang="ru-RU" sz="2400" dirty="0" smtClean="0"/>
              <a:t> </a:t>
            </a:r>
            <a:r>
              <a:rPr lang="ru-RU" sz="2400" dirty="0" err="1" smtClean="0"/>
              <a:t>спільної</a:t>
            </a:r>
            <a:r>
              <a:rPr lang="ru-RU" sz="2400" dirty="0" smtClean="0"/>
              <a:t> мети.</a:t>
            </a:r>
            <a:br>
              <a:rPr lang="ru-RU" sz="2400" dirty="0" smtClean="0"/>
            </a:br>
            <a:r>
              <a:rPr lang="ru-RU" sz="2400" dirty="0" err="1" smtClean="0"/>
              <a:t>Якщо</a:t>
            </a:r>
            <a:r>
              <a:rPr lang="ru-RU" sz="2400" dirty="0" smtClean="0"/>
              <a:t> </a:t>
            </a:r>
            <a:r>
              <a:rPr lang="ru-RU" sz="2400" dirty="0" err="1" smtClean="0"/>
              <a:t>Ви</a:t>
            </a:r>
            <a:r>
              <a:rPr lang="ru-RU" sz="2400" dirty="0" smtClean="0"/>
              <a:t> </a:t>
            </a:r>
            <a:r>
              <a:rPr lang="ru-RU" sz="2400" dirty="0" err="1" smtClean="0"/>
              <a:t>розділяєте</a:t>
            </a:r>
            <a:r>
              <a:rPr lang="ru-RU" sz="2400" dirty="0" smtClean="0"/>
              <a:t> </a:t>
            </a:r>
            <a:r>
              <a:rPr lang="ru-RU" sz="2400" dirty="0" err="1" smtClean="0"/>
              <a:t>спільні</a:t>
            </a:r>
            <a:r>
              <a:rPr lang="ru-RU" sz="2400" dirty="0" smtClean="0"/>
              <a:t> </a:t>
            </a:r>
            <a:r>
              <a:rPr lang="ru-RU" sz="2400" dirty="0" err="1" smtClean="0"/>
              <a:t>з</a:t>
            </a:r>
            <a:r>
              <a:rPr lang="ru-RU" sz="2400" dirty="0" smtClean="0"/>
              <a:t> нами </a:t>
            </a:r>
            <a:r>
              <a:rPr lang="ru-RU" sz="2400" dirty="0" err="1" smtClean="0"/>
              <a:t>цінності</a:t>
            </a:r>
            <a:r>
              <a:rPr lang="ru-RU" sz="2400" dirty="0" smtClean="0"/>
              <a:t>, </a:t>
            </a:r>
            <a:r>
              <a:rPr lang="ru-RU" sz="2400" dirty="0" err="1" smtClean="0"/>
              <a:t>маєте</a:t>
            </a:r>
            <a:r>
              <a:rPr lang="ru-RU" sz="2400" dirty="0" smtClean="0"/>
              <a:t> </a:t>
            </a:r>
            <a:r>
              <a:rPr lang="ru-RU" sz="2400" dirty="0" err="1" smtClean="0"/>
              <a:t>необхідний</a:t>
            </a:r>
            <a:r>
              <a:rPr lang="ru-RU" sz="2400" dirty="0" smtClean="0"/>
              <a:t> </a:t>
            </a:r>
            <a:r>
              <a:rPr lang="ru-RU" sz="2400" dirty="0" err="1" smtClean="0"/>
              <a:t>досвід</a:t>
            </a:r>
            <a:r>
              <a:rPr lang="ru-RU" sz="2400" dirty="0" smtClean="0"/>
              <a:t> </a:t>
            </a:r>
            <a:r>
              <a:rPr lang="ru-RU" sz="2400" dirty="0" err="1" smtClean="0"/>
              <a:t>і</a:t>
            </a:r>
            <a:r>
              <a:rPr lang="ru-RU" sz="2400" dirty="0" smtClean="0"/>
              <a:t> </a:t>
            </a:r>
            <a:r>
              <a:rPr lang="ru-RU" sz="2400" dirty="0" err="1" smtClean="0"/>
              <a:t>бажання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працювати</a:t>
            </a:r>
            <a:r>
              <a:rPr lang="ru-RU" sz="2400" dirty="0" smtClean="0"/>
              <a:t> в </a:t>
            </a:r>
            <a:r>
              <a:rPr lang="ru-RU" sz="2400" dirty="0" err="1" smtClean="0"/>
              <a:t>нашій</a:t>
            </a:r>
            <a:r>
              <a:rPr lang="ru-RU" sz="2400" dirty="0" smtClean="0"/>
              <a:t> </a:t>
            </a:r>
            <a:r>
              <a:rPr lang="ru-RU" sz="2400" dirty="0" err="1" smtClean="0"/>
              <a:t>Команді</a:t>
            </a:r>
            <a:r>
              <a:rPr lang="ru-RU" sz="2400" dirty="0" smtClean="0"/>
              <a:t> у вас </a:t>
            </a:r>
            <a:r>
              <a:rPr lang="ru-RU" sz="2400" dirty="0" err="1" smtClean="0"/>
              <a:t>завжди</a:t>
            </a:r>
            <a:r>
              <a:rPr lang="ru-RU" sz="2400" dirty="0" smtClean="0"/>
              <a:t> </a:t>
            </a:r>
            <a:r>
              <a:rPr lang="ru-RU" sz="2400" dirty="0" err="1" smtClean="0"/>
              <a:t>є</a:t>
            </a:r>
            <a:r>
              <a:rPr lang="ru-RU" sz="2400" dirty="0" smtClean="0"/>
              <a:t> шанс!</a:t>
            </a:r>
            <a:endParaRPr lang="ru-RU" sz="2400" dirty="0"/>
          </a:p>
        </p:txBody>
      </p:sp>
      <p:pic>
        <p:nvPicPr>
          <p:cNvPr id="6" name="Рисунок 5" descr="phot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0150" y="2575504"/>
            <a:ext cx="4641850" cy="29235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Школьные предметы 16:9">
  <a:themeElements>
    <a:clrScheme name="Education">
      <a:dk1>
        <a:srgbClr val="3C4743"/>
      </a:dk1>
      <a:lt1>
        <a:srgbClr val="E5E6DA"/>
      </a:lt1>
      <a:dk2>
        <a:srgbClr val="000000"/>
      </a:dk2>
      <a:lt2>
        <a:srgbClr val="FFFFFF"/>
      </a:lt2>
      <a:accent1>
        <a:srgbClr val="DDC237"/>
      </a:accent1>
      <a:accent2>
        <a:srgbClr val="94A43E"/>
      </a:accent2>
      <a:accent3>
        <a:srgbClr val="6488A3"/>
      </a:accent3>
      <a:accent4>
        <a:srgbClr val="926E8F"/>
      </a:accent4>
      <a:accent5>
        <a:srgbClr val="96A1AA"/>
      </a:accent5>
      <a:accent6>
        <a:srgbClr val="A99E8A"/>
      </a:accent6>
      <a:hlink>
        <a:srgbClr val="6488A3"/>
      </a:hlink>
      <a:folHlink>
        <a:srgbClr val="926E8F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0525619_TF03462902_TF03462902.potx" id="{BAC63EC1-72D2-48C1-B41B-534A4895C3B1}" vid="{6FF2C71A-6631-4AB1-81A9-F18F0A42702E}"/>
    </a:ext>
  </a:extLst>
</a:theme>
</file>

<file path=ppt/theme/theme2.xml><?xml version="1.0" encoding="utf-8"?>
<a:theme xmlns:a="http://schemas.openxmlformats.org/drawingml/2006/main" name="Тема Office">
  <a:themeElements>
    <a:clrScheme name="Education">
      <a:dk1>
        <a:srgbClr val="3C4743"/>
      </a:dk1>
      <a:lt1>
        <a:srgbClr val="E5E6DA"/>
      </a:lt1>
      <a:dk2>
        <a:srgbClr val="000000"/>
      </a:dk2>
      <a:lt2>
        <a:srgbClr val="FFFFFF"/>
      </a:lt2>
      <a:accent1>
        <a:srgbClr val="DDC237"/>
      </a:accent1>
      <a:accent2>
        <a:srgbClr val="94A43E"/>
      </a:accent2>
      <a:accent3>
        <a:srgbClr val="6488A3"/>
      </a:accent3>
      <a:accent4>
        <a:srgbClr val="926E8F"/>
      </a:accent4>
      <a:accent5>
        <a:srgbClr val="96A1AA"/>
      </a:accent5>
      <a:accent6>
        <a:srgbClr val="A99E8A"/>
      </a:accent6>
      <a:hlink>
        <a:srgbClr val="6488A3"/>
      </a:hlink>
      <a:folHlink>
        <a:srgbClr val="926E8F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Education">
      <a:dk1>
        <a:srgbClr val="3C4743"/>
      </a:dk1>
      <a:lt1>
        <a:srgbClr val="E5E6DA"/>
      </a:lt1>
      <a:dk2>
        <a:srgbClr val="000000"/>
      </a:dk2>
      <a:lt2>
        <a:srgbClr val="FFFFFF"/>
      </a:lt2>
      <a:accent1>
        <a:srgbClr val="DDC237"/>
      </a:accent1>
      <a:accent2>
        <a:srgbClr val="94A43E"/>
      </a:accent2>
      <a:accent3>
        <a:srgbClr val="6488A3"/>
      </a:accent3>
      <a:accent4>
        <a:srgbClr val="926E8F"/>
      </a:accent4>
      <a:accent5>
        <a:srgbClr val="96A1AA"/>
      </a:accent5>
      <a:accent6>
        <a:srgbClr val="A99E8A"/>
      </a:accent6>
      <a:hlink>
        <a:srgbClr val="6488A3"/>
      </a:hlink>
      <a:folHlink>
        <a:srgbClr val="926E8F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для учебных предметов, дизайн с рисунками на школьной доске (широкоэкранный формат)</Template>
  <TotalTime>685</TotalTime>
  <Words>600</Words>
  <Application>Microsoft Office PowerPoint</Application>
  <PresentationFormat>Широкоэкранный</PresentationFormat>
  <Paragraphs>93</Paragraphs>
  <Slides>20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Wingdings</vt:lpstr>
      <vt:lpstr>Школьные предметы 16:9</vt:lpstr>
      <vt:lpstr>   Х Ювілейна міжнародна конференція  «Сучасна бібліотечно-інформаційна безперервна освіта: орієнтири співтворення»,  25 - 28 лютого 2020 р.,  смт. Славське  Міждисциплінарність як вектор стратегічного розвитку післядипломної бібліотечної освіти</vt:lpstr>
      <vt:lpstr>Міждисциплінарний (МД) підхід - спосіб взаємодії між науками, коли пізнання досягається лише при поєднанні зусиль окремих наук. </vt:lpstr>
      <vt:lpstr>МД в конструюванні змісту навчального процесу</vt:lpstr>
      <vt:lpstr>Сьогодні МД в КПІ реалізовано в навчальному процесі за : </vt:lpstr>
      <vt:lpstr>Приклади:</vt:lpstr>
      <vt:lpstr>Магістр – професіонал у певній предметній галузі, здатний комплексно поєднати дослідницьку, проектну і підприємницьку діяльність з метою сприяння розвитку інноваційної економіки, створення високоефективних виробничих структур, що стимулюють ріст і розвиток різних сфер соціальної діяльності.</vt:lpstr>
      <vt:lpstr>Згідно з Національною рамкою кваліфікацій, випускники магістратури: </vt:lpstr>
      <vt:lpstr>Магістр має бути здатний: </vt:lpstr>
      <vt:lpstr>Бібліотека КПІ</vt:lpstr>
      <vt:lpstr>Стратегія розвитку Науково-технічної бібліотеки КПІ ім. Ігоря Сікорського: 2017- 2020 рр. </vt:lpstr>
      <vt:lpstr>Ціль 1. Система розвитку персоналу, спрямована на підвищення кваліфікації та вироблення компетенцій, умотивованості та сервісності </vt:lpstr>
      <vt:lpstr>Розробити та впровадити програми з розвитку персоналу за всіма напрямами роботи Бібліотеки та персонального розвитку</vt:lpstr>
      <vt:lpstr>Показники досягнення цілі:</vt:lpstr>
      <vt:lpstr>МД компетентності - Hard Skills, на які Бібліотека очікує (формує в процесі підвищення кваліфікації):</vt:lpstr>
      <vt:lpstr>Бізнес-навички (тільки “важкі”- технічні і вміння виконувати певні функціонали) </vt:lpstr>
      <vt:lpstr>Проектний менеджмент (тільки “важкі”- технічні і вміння виконувати певні функціонали) </vt:lpstr>
      <vt:lpstr>ІТ (тільки “важкі”- технічні і вміння виконувати певні функціонали)</vt:lpstr>
      <vt:lpstr>Лінгвістика (тільки “важкі”- технічні і вміння виконувати певні функціонали)</vt:lpstr>
      <vt:lpstr>Коучинг в Бібліотеці – проблема та рішення: </vt:lpstr>
      <vt:lpstr>Дякую за увагу!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Міждисциплінарність як вектор стратегічного розвитку післядипломної бібліотечної освіти.</dc:title>
  <dc:creator>Svitlana Barabash</dc:creator>
  <cp:lastModifiedBy>Svitlana Barabash</cp:lastModifiedBy>
  <cp:revision>58</cp:revision>
  <dcterms:created xsi:type="dcterms:W3CDTF">2020-02-21T16:56:42Z</dcterms:created>
  <dcterms:modified xsi:type="dcterms:W3CDTF">2023-03-10T11:29:20Z</dcterms:modified>
</cp:coreProperties>
</file>