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>
            <a:normAutofit/>
          </a:bodyPr>
          <a:lstStyle/>
          <a:p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українському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правописі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933056"/>
            <a:ext cx="9641160" cy="1968624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/>
              <a:t>Виконано</a:t>
            </a:r>
          </a:p>
          <a:p>
            <a:pPr algn="ctr"/>
            <a:r>
              <a:rPr lang="uk-UA" sz="3200" dirty="0" smtClean="0"/>
              <a:t>викладачем КАМГС№3</a:t>
            </a:r>
          </a:p>
          <a:p>
            <a:pPr algn="ctr"/>
            <a:r>
              <a:rPr lang="uk-UA" sz="3200" dirty="0" err="1" smtClean="0"/>
              <a:t>Чіжовою</a:t>
            </a:r>
            <a:r>
              <a:rPr lang="uk-UA" sz="3200" dirty="0" smtClean="0"/>
              <a:t> Н.В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83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Пишемо</a:t>
            </a:r>
            <a:r>
              <a:rPr lang="ru-RU" sz="4000" dirty="0" smtClean="0"/>
              <a:t> </a:t>
            </a:r>
            <a:r>
              <a:rPr lang="ru-RU" sz="4000" dirty="0" err="1"/>
              <a:t>тільки</a:t>
            </a:r>
            <a:r>
              <a:rPr lang="ru-RU" sz="4000" dirty="0"/>
              <a:t> разом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4000" dirty="0" err="1">
                <a:solidFill>
                  <a:srgbClr val="FF0000"/>
                </a:solidFill>
              </a:rPr>
              <a:t>віце</a:t>
            </a:r>
            <a:r>
              <a:rPr lang="ru-RU" sz="4000" dirty="0" err="1"/>
              <a:t>прем’єр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віце</a:t>
            </a:r>
            <a:r>
              <a:rPr lang="ru-RU" sz="4000" dirty="0" err="1"/>
              <a:t>консул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екс</a:t>
            </a:r>
            <a:r>
              <a:rPr lang="ru-RU" sz="4000" dirty="0" err="1"/>
              <a:t>чемпіонка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екс</a:t>
            </a:r>
            <a:r>
              <a:rPr lang="ru-RU" sz="4000" dirty="0" err="1"/>
              <a:t>міністр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екс</a:t>
            </a:r>
            <a:r>
              <a:rPr lang="ru-RU" sz="4000" dirty="0" err="1"/>
              <a:t>президент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контр</a:t>
            </a:r>
            <a:r>
              <a:rPr lang="ru-RU" sz="4000" dirty="0" err="1"/>
              <a:t>адмірал</a:t>
            </a:r>
            <a:r>
              <a:rPr lang="ru-RU" sz="4000" dirty="0"/>
              <a:t>, </a:t>
            </a:r>
            <a:r>
              <a:rPr lang="ru-RU" sz="4000" dirty="0">
                <a:solidFill>
                  <a:srgbClr val="FF0000"/>
                </a:solidFill>
              </a:rPr>
              <a:t>веб</a:t>
            </a:r>
            <a:r>
              <a:rPr lang="ru-RU" sz="4000" dirty="0"/>
              <a:t>сайт, </a:t>
            </a:r>
            <a:r>
              <a:rPr lang="ru-RU" sz="4000" dirty="0" err="1">
                <a:solidFill>
                  <a:srgbClr val="FF0000"/>
                </a:solidFill>
              </a:rPr>
              <a:t>веб</a:t>
            </a:r>
            <a:r>
              <a:rPr lang="ru-RU" sz="4000" dirty="0" err="1"/>
              <a:t>сторінка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преміум</a:t>
            </a:r>
            <a:r>
              <a:rPr lang="ru-RU" sz="4000" dirty="0" err="1"/>
              <a:t>клас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максі</a:t>
            </a:r>
            <a:r>
              <a:rPr lang="ru-RU" sz="4000" dirty="0" err="1"/>
              <a:t>сукня</a:t>
            </a:r>
            <a:r>
              <a:rPr lang="ru-RU" sz="4000" dirty="0"/>
              <a:t>, </a:t>
            </a:r>
            <a:r>
              <a:rPr lang="ru-RU" sz="4000" dirty="0" err="1" smtClean="0">
                <a:solidFill>
                  <a:srgbClr val="FF0000"/>
                </a:solidFill>
              </a:rPr>
              <a:t>міні</a:t>
            </a:r>
            <a:r>
              <a:rPr lang="ru-RU" sz="4000" dirty="0" err="1" smtClean="0"/>
              <a:t>спідниця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топ</a:t>
            </a:r>
            <a:r>
              <a:rPr lang="ru-RU" sz="4000" dirty="0" err="1"/>
              <a:t>менеджер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топ</a:t>
            </a:r>
            <a:r>
              <a:rPr lang="ru-RU" sz="4000" dirty="0" err="1"/>
              <a:t>модель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лейб</a:t>
            </a:r>
            <a:r>
              <a:rPr lang="ru-RU" sz="4000" dirty="0" err="1"/>
              <a:t>гвардієць</a:t>
            </a:r>
            <a:r>
              <a:rPr lang="ru-RU" sz="4000" dirty="0"/>
              <a:t>, </a:t>
            </a:r>
            <a:r>
              <a:rPr lang="ru-RU" sz="4000" dirty="0" err="1" smtClean="0">
                <a:solidFill>
                  <a:srgbClr val="FF0000"/>
                </a:solidFill>
              </a:rPr>
              <a:t>обер</a:t>
            </a:r>
            <a:r>
              <a:rPr lang="ru-RU" sz="4000" dirty="0" err="1" smtClean="0"/>
              <a:t>офіцер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044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4000" dirty="0" err="1" smtClean="0"/>
              <a:t>Тільки</a:t>
            </a:r>
            <a:r>
              <a:rPr lang="ru-RU" sz="4000" dirty="0" smtClean="0"/>
              <a:t> </a:t>
            </a:r>
            <a:r>
              <a:rPr lang="ru-RU" sz="4000" dirty="0" err="1"/>
              <a:t>окремо</a:t>
            </a:r>
            <a:r>
              <a:rPr lang="ru-RU" sz="4000" dirty="0"/>
              <a:t> </a:t>
            </a:r>
            <a:r>
              <a:rPr lang="ru-RU" sz="4000" b="1" dirty="0" err="1"/>
              <a:t>пів</a:t>
            </a:r>
            <a:r>
              <a:rPr lang="ru-RU" sz="4000" dirty="0"/>
              <a:t> у </a:t>
            </a:r>
            <a:r>
              <a:rPr lang="ru-RU" sz="4000" dirty="0" err="1"/>
              <a:t>значенні</a:t>
            </a:r>
            <a:r>
              <a:rPr lang="ru-RU" sz="4000" dirty="0"/>
              <a:t> половина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276872"/>
            <a:ext cx="8229600" cy="4937760"/>
          </a:xfrm>
        </p:spPr>
        <p:txBody>
          <a:bodyPr>
            <a:normAutofit/>
          </a:bodyPr>
          <a:lstStyle/>
          <a:p>
            <a:r>
              <a:rPr lang="ru-RU" sz="4000" dirty="0" err="1">
                <a:solidFill>
                  <a:srgbClr val="FF0000"/>
                </a:solidFill>
              </a:rPr>
              <a:t>пів</a:t>
            </a:r>
            <a:r>
              <a:rPr lang="ru-RU" sz="4000" dirty="0"/>
              <a:t> </a:t>
            </a:r>
            <a:r>
              <a:rPr lang="ru-RU" sz="4000" dirty="0" err="1"/>
              <a:t>аркуша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пів</a:t>
            </a:r>
            <a:r>
              <a:rPr lang="ru-RU" sz="4000" dirty="0"/>
              <a:t> </a:t>
            </a:r>
            <a:r>
              <a:rPr lang="ru-RU" sz="4000" dirty="0" err="1"/>
              <a:t>відра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пів</a:t>
            </a:r>
            <a:r>
              <a:rPr lang="ru-RU" sz="4000" dirty="0"/>
              <a:t> </a:t>
            </a:r>
            <a:r>
              <a:rPr lang="ru-RU" sz="4000" dirty="0" err="1"/>
              <a:t>години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пів</a:t>
            </a:r>
            <a:r>
              <a:rPr lang="ru-RU" sz="4000" dirty="0"/>
              <a:t> </a:t>
            </a:r>
            <a:r>
              <a:rPr lang="ru-RU" sz="4000" dirty="0" err="1"/>
              <a:t>літра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пів</a:t>
            </a:r>
            <a:r>
              <a:rPr lang="ru-RU" sz="4000" dirty="0"/>
              <a:t> </a:t>
            </a:r>
            <a:r>
              <a:rPr lang="ru-RU" sz="4000" dirty="0" err="1"/>
              <a:t>міста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пів</a:t>
            </a:r>
            <a:r>
              <a:rPr lang="ru-RU" sz="4000" dirty="0"/>
              <a:t> </a:t>
            </a:r>
            <a:r>
              <a:rPr lang="ru-RU" sz="4000" dirty="0" err="1"/>
              <a:t>огірка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пів</a:t>
            </a:r>
            <a:r>
              <a:rPr lang="ru-RU" sz="4000" dirty="0"/>
              <a:t> острова, </a:t>
            </a:r>
            <a:r>
              <a:rPr lang="ru-RU" sz="4000" dirty="0" err="1">
                <a:solidFill>
                  <a:srgbClr val="FF0000"/>
                </a:solidFill>
              </a:rPr>
              <a:t>пів</a:t>
            </a:r>
            <a:r>
              <a:rPr lang="ru-RU" sz="4000" dirty="0"/>
              <a:t> </a:t>
            </a:r>
            <a:r>
              <a:rPr lang="ru-RU" sz="4000" dirty="0" err="1"/>
              <a:t>яблука</a:t>
            </a:r>
            <a:r>
              <a:rPr lang="ru-RU" sz="4000" dirty="0"/>
              <a:t>, </a:t>
            </a:r>
            <a:r>
              <a:rPr lang="ru-RU" sz="4000" dirty="0" err="1">
                <a:solidFill>
                  <a:srgbClr val="FF0000"/>
                </a:solidFill>
              </a:rPr>
              <a:t>пів</a:t>
            </a:r>
            <a:r>
              <a:rPr lang="ru-RU" sz="4000" dirty="0"/>
              <a:t> ящика</a:t>
            </a:r>
          </a:p>
        </p:txBody>
      </p:sp>
    </p:spTree>
    <p:extLst>
      <p:ext uri="{BB962C8B-B14F-4D97-AF65-F5344CB8AC3E}">
        <p14:creationId xmlns:p14="http://schemas.microsoft.com/office/powerpoint/2010/main" val="240204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88368"/>
          </a:xfrm>
        </p:spPr>
        <p:txBody>
          <a:bodyPr>
            <a:noAutofit/>
          </a:bodyPr>
          <a:lstStyle/>
          <a:p>
            <a:r>
              <a:rPr lang="ru-RU" sz="4000" dirty="0" err="1"/>
              <a:t>дво</a:t>
            </a:r>
            <a:r>
              <a:rPr lang="ru-RU" sz="4000" dirty="0"/>
              <a:t>- / </a:t>
            </a:r>
            <a:r>
              <a:rPr lang="ru-RU" sz="4000" dirty="0" err="1"/>
              <a:t>двох</a:t>
            </a:r>
            <a:r>
              <a:rPr lang="ru-RU" sz="4000" dirty="0"/>
              <a:t>-, три- / </a:t>
            </a:r>
            <a:r>
              <a:rPr lang="ru-RU" sz="4000" dirty="0" err="1"/>
              <a:t>трьох</a:t>
            </a:r>
            <a:r>
              <a:rPr lang="ru-RU" sz="4000" dirty="0"/>
              <a:t>-, </a:t>
            </a:r>
            <a:r>
              <a:rPr lang="ru-RU" sz="4000" dirty="0" err="1"/>
              <a:t>чотири</a:t>
            </a:r>
            <a:r>
              <a:rPr lang="ru-RU" sz="4000" dirty="0"/>
              <a:t>- / </a:t>
            </a:r>
            <a:r>
              <a:rPr lang="ru-RU" sz="4000" dirty="0" err="1"/>
              <a:t>чотирьох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528160"/>
          </a:xfrm>
        </p:spPr>
        <p:txBody>
          <a:bodyPr>
            <a:noAutofit/>
          </a:bodyPr>
          <a:lstStyle/>
          <a:p>
            <a:r>
              <a:rPr lang="ru-RU" sz="3200" dirty="0" err="1"/>
              <a:t>пишемо</a:t>
            </a:r>
            <a:r>
              <a:rPr lang="ru-RU" sz="3200" dirty="0"/>
              <a:t> </a:t>
            </a:r>
            <a:r>
              <a:rPr lang="ru-RU" sz="3200" dirty="0" err="1"/>
              <a:t>двох</a:t>
            </a:r>
            <a:r>
              <a:rPr lang="ru-RU" sz="3200" dirty="0"/>
              <a:t>-, </a:t>
            </a:r>
            <a:r>
              <a:rPr lang="ru-RU" sz="3200" dirty="0" err="1"/>
              <a:t>трьох</a:t>
            </a:r>
            <a:r>
              <a:rPr lang="ru-RU" sz="3200" dirty="0"/>
              <a:t>-, </a:t>
            </a:r>
            <a:r>
              <a:rPr lang="ru-RU" sz="3200" dirty="0" err="1"/>
              <a:t>чотирьох</a:t>
            </a:r>
            <a:r>
              <a:rPr lang="ru-RU" sz="3200" dirty="0"/>
              <a:t>-, </a:t>
            </a:r>
            <a:r>
              <a:rPr lang="ru-RU" sz="3200" dirty="0" err="1"/>
              <a:t>якщо</a:t>
            </a:r>
            <a:r>
              <a:rPr lang="ru-RU" sz="3200" dirty="0"/>
              <a:t> </a:t>
            </a:r>
            <a:r>
              <a:rPr lang="ru-RU" sz="3200" dirty="0" err="1"/>
              <a:t>наступна</a:t>
            </a:r>
            <a:r>
              <a:rPr lang="ru-RU" sz="3200" dirty="0"/>
              <a:t> </a:t>
            </a:r>
            <a:r>
              <a:rPr lang="ru-RU" sz="3200" dirty="0" err="1" smtClean="0"/>
              <a:t>частина</a:t>
            </a:r>
            <a:r>
              <a:rPr lang="ru-RU" sz="3200" dirty="0" smtClean="0"/>
              <a:t> </a:t>
            </a:r>
            <a:r>
              <a:rPr lang="ru-RU" sz="3200" dirty="0"/>
              <a:t>є </a:t>
            </a:r>
            <a:r>
              <a:rPr lang="ru-RU" sz="3200" dirty="0" err="1"/>
              <a:t>числівником</a:t>
            </a:r>
            <a:r>
              <a:rPr lang="ru-RU" sz="3200" dirty="0"/>
              <a:t> </a:t>
            </a:r>
            <a:r>
              <a:rPr lang="ru-RU" sz="3200" dirty="0" err="1"/>
              <a:t>чи</a:t>
            </a:r>
            <a:r>
              <a:rPr lang="ru-RU" sz="3200" dirty="0"/>
              <a:t> </a:t>
            </a:r>
            <a:r>
              <a:rPr lang="ru-RU" sz="3200" dirty="0" err="1"/>
              <a:t>співвідносним</a:t>
            </a:r>
            <a:r>
              <a:rPr lang="ru-RU" sz="3200" dirty="0"/>
              <a:t> </a:t>
            </a:r>
            <a:r>
              <a:rPr lang="ru-RU" sz="3200" dirty="0" err="1" smtClean="0"/>
              <a:t>іменником</a:t>
            </a:r>
            <a:r>
              <a:rPr lang="ru-RU" sz="3200" dirty="0" smtClean="0"/>
              <a:t>    </a:t>
            </a:r>
            <a:r>
              <a:rPr lang="ru-RU" sz="3200" dirty="0" err="1" smtClean="0"/>
              <a:t>дво</a:t>
            </a:r>
            <a:r>
              <a:rPr lang="ru-RU" sz="3200" dirty="0" err="1" smtClean="0">
                <a:solidFill>
                  <a:srgbClr val="FF0000"/>
                </a:solidFill>
              </a:rPr>
              <a:t>х</a:t>
            </a:r>
            <a:r>
              <a:rPr lang="ru-RU" sz="3200" dirty="0" err="1" smtClean="0"/>
              <a:t>сотий</a:t>
            </a:r>
            <a:r>
              <a:rPr lang="ru-RU" sz="3200" dirty="0"/>
              <a:t>, </a:t>
            </a:r>
            <a:r>
              <a:rPr lang="ru-RU" sz="3200" dirty="0" err="1"/>
              <a:t>трьо</a:t>
            </a:r>
            <a:r>
              <a:rPr lang="ru-RU" sz="3200" dirty="0" err="1">
                <a:solidFill>
                  <a:srgbClr val="FF0000"/>
                </a:solidFill>
              </a:rPr>
              <a:t>х</a:t>
            </a:r>
            <a:r>
              <a:rPr lang="ru-RU" sz="3200" dirty="0" err="1"/>
              <a:t>тисячний</a:t>
            </a:r>
            <a:r>
              <a:rPr lang="ru-RU" sz="3200" dirty="0"/>
              <a:t>, </a:t>
            </a:r>
            <a:r>
              <a:rPr lang="ru-RU" sz="3200" dirty="0" err="1"/>
              <a:t>чотирьо</a:t>
            </a:r>
            <a:r>
              <a:rPr lang="ru-RU" sz="3200" dirty="0" err="1">
                <a:solidFill>
                  <a:srgbClr val="FF0000"/>
                </a:solidFill>
              </a:rPr>
              <a:t>х</a:t>
            </a:r>
            <a:r>
              <a:rPr lang="ru-RU" sz="3200" dirty="0" err="1"/>
              <a:t>мільйонний</a:t>
            </a:r>
            <a:r>
              <a:rPr lang="ru-RU" sz="3200" dirty="0"/>
              <a:t>, </a:t>
            </a:r>
            <a:r>
              <a:rPr lang="ru-RU" sz="3200" dirty="0" err="1"/>
              <a:t>чотирьо</a:t>
            </a:r>
            <a:r>
              <a:rPr lang="ru-RU" sz="3200" dirty="0" err="1">
                <a:solidFill>
                  <a:srgbClr val="FF0000"/>
                </a:solidFill>
              </a:rPr>
              <a:t>х</a:t>
            </a:r>
            <a:r>
              <a:rPr lang="ru-RU" sz="3200" dirty="0" err="1"/>
              <a:t>мільярдний</a:t>
            </a:r>
            <a:r>
              <a:rPr lang="ru-RU" sz="3200" dirty="0"/>
              <a:t>; </a:t>
            </a:r>
            <a:r>
              <a:rPr lang="ru-RU" sz="3200" dirty="0" err="1"/>
              <a:t>дво</a:t>
            </a:r>
            <a:r>
              <a:rPr lang="ru-RU" sz="3200" dirty="0" err="1">
                <a:solidFill>
                  <a:srgbClr val="FF0000"/>
                </a:solidFill>
              </a:rPr>
              <a:t>х</a:t>
            </a:r>
            <a:r>
              <a:rPr lang="ru-RU" sz="3200" dirty="0" err="1"/>
              <a:t>сотріччя</a:t>
            </a:r>
            <a:r>
              <a:rPr lang="ru-RU" sz="3200" dirty="0"/>
              <a:t>, </a:t>
            </a:r>
            <a:r>
              <a:rPr lang="ru-RU" sz="3200" dirty="0" err="1" smtClean="0"/>
              <a:t>трьо</a:t>
            </a:r>
            <a:r>
              <a:rPr lang="ru-RU" sz="3200" dirty="0" err="1" smtClean="0">
                <a:solidFill>
                  <a:srgbClr val="FF0000"/>
                </a:solidFill>
              </a:rPr>
              <a:t>х</a:t>
            </a:r>
            <a:r>
              <a:rPr lang="ru-RU" sz="3200" dirty="0" err="1" smtClean="0"/>
              <a:t>сотріччя</a:t>
            </a:r>
            <a:endParaRPr lang="ru-RU" sz="3200" dirty="0" smtClean="0"/>
          </a:p>
          <a:p>
            <a:r>
              <a:rPr lang="ru-RU" sz="3200" dirty="0" err="1"/>
              <a:t>двохсотий</a:t>
            </a:r>
            <a:r>
              <a:rPr lang="ru-RU" sz="3200" dirty="0"/>
              <a:t>, </a:t>
            </a:r>
            <a:r>
              <a:rPr lang="ru-RU" sz="3200" dirty="0" err="1"/>
              <a:t>трьохтисячний</a:t>
            </a:r>
            <a:r>
              <a:rPr lang="ru-RU" sz="3200" dirty="0"/>
              <a:t>, </a:t>
            </a:r>
            <a:r>
              <a:rPr lang="ru-RU" sz="3200" dirty="0" err="1"/>
              <a:t>чотирьохмільйонний</a:t>
            </a:r>
            <a:r>
              <a:rPr lang="ru-RU" sz="3200" dirty="0"/>
              <a:t>, </a:t>
            </a:r>
            <a:r>
              <a:rPr lang="ru-RU" sz="3200" dirty="0" err="1"/>
              <a:t>чотирьохмільярдний</a:t>
            </a:r>
            <a:r>
              <a:rPr lang="ru-RU" sz="3200" dirty="0"/>
              <a:t>; </a:t>
            </a:r>
            <a:r>
              <a:rPr lang="ru-RU" sz="3200" dirty="0" err="1"/>
              <a:t>двохсотріччя</a:t>
            </a:r>
            <a:r>
              <a:rPr lang="ru-RU" sz="3200" dirty="0"/>
              <a:t>, </a:t>
            </a:r>
            <a:r>
              <a:rPr lang="ru-RU" sz="3200" dirty="0" err="1"/>
              <a:t>трьохсотріччя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6735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Кличний</a:t>
            </a:r>
            <a:r>
              <a:rPr lang="ru-RU" sz="4000" dirty="0" smtClean="0"/>
              <a:t> </a:t>
            </a:r>
            <a:r>
              <a:rPr lang="ru-RU" sz="4000" dirty="0" err="1"/>
              <a:t>відмінок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У </a:t>
            </a:r>
            <a:r>
              <a:rPr lang="ru-RU" sz="3600" dirty="0" err="1"/>
              <a:t>групах</a:t>
            </a:r>
            <a:r>
              <a:rPr lang="ru-RU" sz="3600" dirty="0"/>
              <a:t> </a:t>
            </a:r>
            <a:r>
              <a:rPr lang="ru-RU" sz="3600" dirty="0" err="1"/>
              <a:t>слів</a:t>
            </a:r>
            <a:r>
              <a:rPr lang="ru-RU" sz="3600" dirty="0"/>
              <a:t> </a:t>
            </a:r>
            <a:r>
              <a:rPr lang="ru-RU" sz="3600" dirty="0" err="1"/>
              <a:t>ставимо</a:t>
            </a:r>
            <a:r>
              <a:rPr lang="ru-RU" sz="3600" dirty="0"/>
              <a:t> у </a:t>
            </a:r>
            <a:r>
              <a:rPr lang="ru-RU" sz="3600" dirty="0" err="1"/>
              <a:t>кличний</a:t>
            </a:r>
            <a:r>
              <a:rPr lang="ru-RU" sz="3600" dirty="0"/>
              <a:t> </a:t>
            </a:r>
            <a:r>
              <a:rPr lang="ru-RU" sz="3600" dirty="0" err="1"/>
              <a:t>відмінок</a:t>
            </a:r>
            <a:r>
              <a:rPr lang="ru-RU" sz="3600" dirty="0"/>
              <a:t> </a:t>
            </a:r>
            <a:r>
              <a:rPr lang="ru-RU" sz="3600" dirty="0" err="1"/>
              <a:t>обидва</a:t>
            </a:r>
            <a:r>
              <a:rPr lang="ru-RU" sz="3600" dirty="0"/>
              <a:t> </a:t>
            </a:r>
            <a:r>
              <a:rPr lang="ru-RU" sz="3600" dirty="0" smtClean="0"/>
              <a:t>слова</a:t>
            </a:r>
          </a:p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3600" dirty="0" err="1" smtClean="0"/>
              <a:t>Ігор</a:t>
            </a:r>
            <a:r>
              <a:rPr lang="ru-RU" sz="3600" dirty="0" err="1" smtClean="0">
                <a:solidFill>
                  <a:srgbClr val="FF0000"/>
                </a:solidFill>
              </a:rPr>
              <a:t>ю</a:t>
            </a:r>
            <a:r>
              <a:rPr lang="ru-RU" sz="3600" dirty="0">
                <a:solidFill>
                  <a:srgbClr val="FF0000"/>
                </a:solidFill>
              </a:rPr>
              <a:t>,</a:t>
            </a:r>
            <a:r>
              <a:rPr lang="ru-RU" sz="3600" dirty="0" smtClean="0"/>
              <a:t> </a:t>
            </a:r>
            <a:r>
              <a:rPr lang="ru-RU" sz="3600" dirty="0" err="1" smtClean="0"/>
              <a:t>Олеж</a:t>
            </a:r>
            <a:r>
              <a:rPr lang="ru-RU" sz="3600" dirty="0" err="1" smtClean="0">
                <a:solidFill>
                  <a:srgbClr val="FF0000"/>
                </a:solidFill>
              </a:rPr>
              <a:t>е</a:t>
            </a:r>
            <a:r>
              <a:rPr lang="ru-RU" sz="3600" dirty="0">
                <a:solidFill>
                  <a:srgbClr val="FF0000"/>
                </a:solidFill>
              </a:rPr>
              <a:t>, </a:t>
            </a:r>
            <a:r>
              <a:rPr lang="ru-RU" sz="3600" dirty="0" err="1"/>
              <a:t>Мар</a:t>
            </a:r>
            <a:r>
              <a:rPr lang="ru-RU" sz="3600" dirty="0" err="1">
                <a:solidFill>
                  <a:srgbClr val="FF0000"/>
                </a:solidFill>
              </a:rPr>
              <a:t>іє</a:t>
            </a:r>
            <a:r>
              <a:rPr lang="ru-RU" sz="3600" dirty="0"/>
              <a:t> </a:t>
            </a:r>
            <a:r>
              <a:rPr lang="ru-RU" sz="3600" dirty="0" err="1"/>
              <a:t>Василівн</a:t>
            </a:r>
            <a:r>
              <a:rPr lang="ru-RU" sz="3600" dirty="0" err="1">
                <a:solidFill>
                  <a:srgbClr val="FF0000"/>
                </a:solidFill>
              </a:rPr>
              <a:t>о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3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800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Назви</a:t>
            </a:r>
            <a:r>
              <a:rPr lang="ru-RU" sz="4000" dirty="0" smtClean="0"/>
              <a:t> </a:t>
            </a:r>
            <a:r>
              <a:rPr lang="ru-RU" sz="4000" dirty="0" err="1"/>
              <a:t>деяких</a:t>
            </a:r>
            <a:r>
              <a:rPr lang="ru-RU" sz="4000" dirty="0"/>
              <a:t> </a:t>
            </a:r>
            <a:r>
              <a:rPr lang="ru-RU" sz="4000" dirty="0" err="1"/>
              <a:t>міст</a:t>
            </a:r>
            <a:r>
              <a:rPr lang="ru-RU" sz="4000" dirty="0"/>
              <a:t> у родовому </a:t>
            </a:r>
            <a:r>
              <a:rPr lang="ru-RU" sz="4000" dirty="0" err="1"/>
              <a:t>відмінку</a:t>
            </a:r>
            <a:r>
              <a:rPr lang="ru-RU" sz="4000" dirty="0"/>
              <a:t> </a:t>
            </a:r>
            <a:r>
              <a:rPr lang="ru-RU" sz="4000" dirty="0" err="1"/>
              <a:t>однини</a:t>
            </a:r>
            <a:r>
              <a:rPr lang="ru-RU" sz="4000" dirty="0"/>
              <a:t> з -У, -Ю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276872"/>
            <a:ext cx="8229600" cy="4937760"/>
          </a:xfrm>
        </p:spPr>
        <p:txBody>
          <a:bodyPr>
            <a:normAutofit/>
          </a:bodyPr>
          <a:lstStyle/>
          <a:p>
            <a:r>
              <a:rPr lang="ru-RU" sz="4000" dirty="0"/>
              <a:t>Амстердам</a:t>
            </a:r>
            <a:r>
              <a:rPr lang="ru-RU" sz="4000" dirty="0">
                <a:solidFill>
                  <a:srgbClr val="FF0000"/>
                </a:solidFill>
              </a:rPr>
              <a:t>у</a:t>
            </a:r>
            <a:r>
              <a:rPr lang="ru-RU" sz="4000" dirty="0"/>
              <a:t>, Гомел</a:t>
            </a:r>
            <a:r>
              <a:rPr lang="ru-RU" sz="4000" dirty="0">
                <a:solidFill>
                  <a:srgbClr val="FF0000"/>
                </a:solidFill>
              </a:rPr>
              <a:t>ю</a:t>
            </a:r>
            <a:r>
              <a:rPr lang="ru-RU" sz="4000" dirty="0"/>
              <a:t>, </a:t>
            </a:r>
            <a:r>
              <a:rPr lang="ru-RU" sz="4000" dirty="0" err="1"/>
              <a:t>Ліверпул</a:t>
            </a:r>
            <a:r>
              <a:rPr lang="ru-RU" sz="4000" dirty="0" err="1">
                <a:solidFill>
                  <a:srgbClr val="FF0000"/>
                </a:solidFill>
              </a:rPr>
              <a:t>ю</a:t>
            </a:r>
            <a:r>
              <a:rPr lang="ru-RU" sz="4000" dirty="0"/>
              <a:t>, Лондон</a:t>
            </a:r>
            <a:r>
              <a:rPr lang="ru-RU" sz="4000" dirty="0">
                <a:solidFill>
                  <a:srgbClr val="FF0000"/>
                </a:solidFill>
              </a:rPr>
              <a:t>у</a:t>
            </a:r>
            <a:r>
              <a:rPr lang="ru-RU" sz="4000" dirty="0"/>
              <a:t>, Мадрид</a:t>
            </a:r>
            <a:r>
              <a:rPr lang="ru-RU" sz="4000" dirty="0">
                <a:solidFill>
                  <a:srgbClr val="FF0000"/>
                </a:solidFill>
              </a:rPr>
              <a:t>у</a:t>
            </a:r>
            <a:r>
              <a:rPr lang="ru-RU" sz="4000" dirty="0"/>
              <a:t>, Париж</a:t>
            </a:r>
            <a:r>
              <a:rPr lang="ru-RU" sz="4000" dirty="0">
                <a:solidFill>
                  <a:srgbClr val="FF0000"/>
                </a:solidFill>
              </a:rPr>
              <a:t>у</a:t>
            </a:r>
            <a:r>
              <a:rPr lang="ru-RU" sz="4000" dirty="0"/>
              <a:t>, </a:t>
            </a:r>
            <a:r>
              <a:rPr lang="ru-RU" sz="4000" dirty="0" err="1"/>
              <a:t>Чорнобил</a:t>
            </a:r>
            <a:r>
              <a:rPr lang="ru-RU" sz="4000" dirty="0" err="1">
                <a:solidFill>
                  <a:srgbClr val="FF0000"/>
                </a:solidFill>
              </a:rPr>
              <a:t>ю</a:t>
            </a:r>
            <a:r>
              <a:rPr lang="ru-RU" sz="4000" dirty="0"/>
              <a:t>, </a:t>
            </a:r>
            <a:r>
              <a:rPr lang="ru-RU" sz="4000" dirty="0" err="1" smtClean="0"/>
              <a:t>Берлін</a:t>
            </a:r>
            <a:r>
              <a:rPr lang="ru-RU" sz="4000" dirty="0" err="1" smtClean="0">
                <a:solidFill>
                  <a:srgbClr val="FF0000"/>
                </a:solidFill>
              </a:rPr>
              <a:t>у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/>
              <a:t>як </a:t>
            </a:r>
            <a:r>
              <a:rPr lang="ru-RU" sz="4000" dirty="0" err="1"/>
              <a:t>варіант</a:t>
            </a:r>
            <a:r>
              <a:rPr lang="ru-RU" sz="4000" dirty="0"/>
              <a:t> </a:t>
            </a:r>
            <a:r>
              <a:rPr lang="ru-RU" sz="4000" dirty="0" err="1"/>
              <a:t>лишається</a:t>
            </a:r>
            <a:r>
              <a:rPr lang="ru-RU" sz="4000" dirty="0"/>
              <a:t> і </a:t>
            </a:r>
            <a:r>
              <a:rPr lang="ru-RU" sz="4000" dirty="0" err="1"/>
              <a:t>попередня</a:t>
            </a:r>
            <a:r>
              <a:rPr lang="ru-RU" sz="4000" dirty="0"/>
              <a:t> форма на -А, -Я.</a:t>
            </a:r>
          </a:p>
        </p:txBody>
      </p:sp>
    </p:spTree>
    <p:extLst>
      <p:ext uri="{BB962C8B-B14F-4D97-AF65-F5344CB8AC3E}">
        <p14:creationId xmlns:p14="http://schemas.microsoft.com/office/powerpoint/2010/main" val="171183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20416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Білоруські</a:t>
            </a:r>
            <a:r>
              <a:rPr lang="ru-RU" sz="4000" dirty="0" smtClean="0"/>
              <a:t> </a:t>
            </a:r>
            <a:r>
              <a:rPr lang="ru-RU" sz="4000" dirty="0"/>
              <a:t>і </a:t>
            </a:r>
            <a:r>
              <a:rPr lang="ru-RU" sz="4000" dirty="0" err="1"/>
              <a:t>російські</a:t>
            </a:r>
            <a:r>
              <a:rPr lang="ru-RU" sz="4000" dirty="0"/>
              <a:t> </a:t>
            </a:r>
            <a:r>
              <a:rPr lang="ru-RU" sz="4000" dirty="0" err="1"/>
              <a:t>імена</a:t>
            </a:r>
            <a:r>
              <a:rPr lang="ru-RU" sz="4000" dirty="0"/>
              <a:t> «</a:t>
            </a:r>
            <a:r>
              <a:rPr lang="ru-RU" sz="4000" dirty="0" err="1"/>
              <a:t>перекладаємо</a:t>
            </a:r>
            <a:r>
              <a:rPr lang="ru-RU" sz="4000" dirty="0"/>
              <a:t>» </a:t>
            </a:r>
            <a:r>
              <a:rPr lang="ru-RU" sz="4000" dirty="0" err="1"/>
              <a:t>українськими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132856"/>
            <a:ext cx="8229600" cy="4937760"/>
          </a:xfrm>
        </p:spPr>
        <p:txBody>
          <a:bodyPr>
            <a:normAutofit/>
          </a:bodyPr>
          <a:lstStyle/>
          <a:p>
            <a:r>
              <a:rPr lang="ru-RU" sz="4000" dirty="0"/>
              <a:t>Артем, </a:t>
            </a:r>
            <a:r>
              <a:rPr lang="ru-RU" sz="4000" dirty="0" err="1"/>
              <a:t>Микола</a:t>
            </a:r>
            <a:r>
              <a:rPr lang="ru-RU" sz="4000" dirty="0"/>
              <a:t>, </a:t>
            </a:r>
            <a:r>
              <a:rPr lang="ru-RU" sz="4000" dirty="0" err="1"/>
              <a:t>Олександр</a:t>
            </a:r>
            <a:r>
              <a:rPr lang="ru-RU" sz="4000" dirty="0"/>
              <a:t>, Семен, </a:t>
            </a:r>
            <a:r>
              <a:rPr lang="ru-RU" sz="4000" dirty="0" err="1"/>
              <a:t>Віра</a:t>
            </a:r>
            <a:r>
              <a:rPr lang="ru-RU" sz="4000" dirty="0"/>
              <a:t>, Катерина, </a:t>
            </a:r>
            <a:r>
              <a:rPr lang="ru-RU" sz="4000" dirty="0" err="1" smtClean="0"/>
              <a:t>Світлана</a:t>
            </a:r>
            <a:endParaRPr lang="ru-RU" sz="4000" dirty="0" smtClean="0"/>
          </a:p>
          <a:p>
            <a:r>
              <a:rPr lang="ru-RU" sz="4000" dirty="0" err="1"/>
              <a:t>зберігаємо</a:t>
            </a:r>
            <a:r>
              <a:rPr lang="ru-RU" sz="4000" dirty="0"/>
              <a:t> </a:t>
            </a:r>
            <a:r>
              <a:rPr lang="ru-RU" sz="4000" dirty="0" err="1"/>
              <a:t>румуна</a:t>
            </a:r>
            <a:r>
              <a:rPr lang="ru-RU" sz="4000" dirty="0"/>
              <a:t> </a:t>
            </a:r>
            <a:r>
              <a:rPr lang="ru-RU" sz="4000" dirty="0" err="1"/>
              <a:t>Владіміра</a:t>
            </a:r>
            <a:r>
              <a:rPr lang="ru-RU" sz="4000" dirty="0"/>
              <a:t> </a:t>
            </a:r>
            <a:r>
              <a:rPr lang="ru-RU" sz="4000" dirty="0" err="1"/>
              <a:t>чи</a:t>
            </a:r>
            <a:r>
              <a:rPr lang="ru-RU" sz="4000" dirty="0"/>
              <a:t> грузина </a:t>
            </a:r>
            <a:r>
              <a:rPr lang="ru-RU" sz="4000" dirty="0" err="1"/>
              <a:t>Владімера</a:t>
            </a:r>
            <a:r>
              <a:rPr lang="ru-RU" sz="4000" dirty="0"/>
              <a:t>, </a:t>
            </a:r>
            <a:r>
              <a:rPr lang="ru-RU" sz="4000" dirty="0" err="1"/>
              <a:t>німця</a:t>
            </a:r>
            <a:r>
              <a:rPr lang="ru-RU" sz="4000" dirty="0"/>
              <a:t> </a:t>
            </a:r>
            <a:r>
              <a:rPr lang="ru-RU" sz="4000" dirty="0" err="1"/>
              <a:t>Давіда</a:t>
            </a:r>
            <a:r>
              <a:rPr lang="ru-RU" sz="4000" dirty="0"/>
              <a:t> </a:t>
            </a:r>
            <a:r>
              <a:rPr lang="ru-RU" sz="4000" dirty="0" err="1"/>
              <a:t>чи</a:t>
            </a:r>
            <a:r>
              <a:rPr lang="ru-RU" sz="4000" dirty="0"/>
              <a:t> </a:t>
            </a:r>
            <a:r>
              <a:rPr lang="ru-RU" sz="4000" dirty="0" err="1"/>
              <a:t>вірменина</a:t>
            </a:r>
            <a:r>
              <a:rPr lang="ru-RU" sz="4000" dirty="0"/>
              <a:t> </a:t>
            </a:r>
            <a:r>
              <a:rPr lang="ru-RU" sz="4000" dirty="0" err="1" smtClean="0"/>
              <a:t>Давіта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290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/>
              <a:t>Ґ, </a:t>
            </a:r>
            <a:r>
              <a:rPr lang="uk-UA" sz="4000" dirty="0" smtClean="0"/>
              <a:t>Т ,АВ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600" dirty="0" err="1"/>
              <a:t>пишемо</a:t>
            </a:r>
            <a:r>
              <a:rPr lang="ru-RU" sz="3600" dirty="0"/>
              <a:t> </a:t>
            </a:r>
            <a:r>
              <a:rPr lang="ru-RU" sz="3600" dirty="0" smtClean="0"/>
              <a:t>через </a:t>
            </a:r>
            <a:r>
              <a:rPr lang="ru-RU" sz="3600" dirty="0"/>
              <a:t>Ґ: </a:t>
            </a:r>
            <a:r>
              <a:rPr lang="ru-RU" sz="3600" dirty="0" err="1" smtClean="0"/>
              <a:t>Верґілій</a:t>
            </a:r>
            <a:r>
              <a:rPr lang="ru-RU" sz="3600" dirty="0" smtClean="0"/>
              <a:t>, </a:t>
            </a:r>
            <a:r>
              <a:rPr lang="ru-RU" sz="3600" dirty="0" err="1"/>
              <a:t>Геґель</a:t>
            </a:r>
            <a:r>
              <a:rPr lang="ru-RU" sz="3600" dirty="0"/>
              <a:t>, </a:t>
            </a:r>
            <a:r>
              <a:rPr lang="ru-RU" sz="3600" dirty="0" err="1" smtClean="0"/>
              <a:t>Ґете</a:t>
            </a:r>
            <a:r>
              <a:rPr lang="ru-RU" sz="3600" dirty="0"/>
              <a:t>, </a:t>
            </a:r>
            <a:r>
              <a:rPr lang="ru-RU" sz="3600" dirty="0" err="1" smtClean="0"/>
              <a:t>Ґуллівер</a:t>
            </a:r>
            <a:r>
              <a:rPr lang="ru-RU" sz="3600" dirty="0" smtClean="0"/>
              <a:t> </a:t>
            </a:r>
          </a:p>
          <a:p>
            <a:r>
              <a:rPr lang="ru-RU" sz="3600" dirty="0" err="1" smtClean="0"/>
              <a:t>пишемо</a:t>
            </a:r>
            <a:r>
              <a:rPr lang="ru-RU" sz="3600" dirty="0" smtClean="0"/>
              <a:t> через </a:t>
            </a:r>
            <a:r>
              <a:rPr lang="ru-RU" sz="3600" dirty="0"/>
              <a:t>Т: </a:t>
            </a:r>
            <a:r>
              <a:rPr lang="ru-RU" sz="3600" dirty="0" err="1"/>
              <a:t>ана</a:t>
            </a:r>
            <a:r>
              <a:rPr lang="ru-RU" sz="3600" dirty="0" err="1">
                <a:solidFill>
                  <a:srgbClr val="FF0000"/>
                </a:solidFill>
              </a:rPr>
              <a:t>т</a:t>
            </a:r>
            <a:r>
              <a:rPr lang="ru-RU" sz="3600" dirty="0" err="1"/>
              <a:t>ема</a:t>
            </a:r>
            <a:r>
              <a:rPr lang="ru-RU" sz="3600" dirty="0"/>
              <a:t>, </a:t>
            </a:r>
            <a:r>
              <a:rPr lang="ru-RU" sz="3600" dirty="0" err="1"/>
              <a:t>ди</a:t>
            </a:r>
            <a:r>
              <a:rPr lang="ru-RU" sz="3600" dirty="0" err="1">
                <a:solidFill>
                  <a:srgbClr val="FF0000"/>
                </a:solidFill>
              </a:rPr>
              <a:t>т</a:t>
            </a:r>
            <a:r>
              <a:rPr lang="ru-RU" sz="3600" dirty="0" err="1"/>
              <a:t>ирамб</a:t>
            </a:r>
            <a:r>
              <a:rPr lang="ru-RU" sz="3600" dirty="0"/>
              <a:t>, </a:t>
            </a:r>
            <a:r>
              <a:rPr lang="ru-RU" sz="3600" dirty="0" smtClean="0"/>
              <a:t> </a:t>
            </a:r>
            <a:r>
              <a:rPr lang="ru-RU" sz="3600" dirty="0" err="1"/>
              <a:t>ка</a:t>
            </a:r>
            <a:r>
              <a:rPr lang="ru-RU" sz="3600" dirty="0" err="1">
                <a:solidFill>
                  <a:srgbClr val="FF0000"/>
                </a:solidFill>
              </a:rPr>
              <a:t>т</a:t>
            </a:r>
            <a:r>
              <a:rPr lang="ru-RU" sz="3600" dirty="0" err="1"/>
              <a:t>едра</a:t>
            </a:r>
            <a:r>
              <a:rPr lang="ru-RU" sz="3600" dirty="0"/>
              <a:t>, </a:t>
            </a:r>
            <a:r>
              <a:rPr lang="ru-RU" sz="3600" dirty="0" err="1"/>
              <a:t>мі</a:t>
            </a:r>
            <a:r>
              <a:rPr lang="ru-RU" sz="3600" dirty="0" err="1">
                <a:solidFill>
                  <a:srgbClr val="FF0000"/>
                </a:solidFill>
              </a:rPr>
              <a:t>т</a:t>
            </a:r>
            <a:r>
              <a:rPr lang="ru-RU" sz="3600" dirty="0"/>
              <a:t>, </a:t>
            </a:r>
            <a:r>
              <a:rPr lang="ru-RU" sz="3600" dirty="0" err="1"/>
              <a:t>мі</a:t>
            </a:r>
            <a:r>
              <a:rPr lang="ru-RU" sz="3600" dirty="0" err="1">
                <a:solidFill>
                  <a:srgbClr val="FF0000"/>
                </a:solidFill>
              </a:rPr>
              <a:t>т</a:t>
            </a:r>
            <a:r>
              <a:rPr lang="ru-RU" sz="3600" dirty="0" err="1"/>
              <a:t>ологія</a:t>
            </a:r>
            <a:r>
              <a:rPr lang="ru-RU" sz="3600" dirty="0"/>
              <a:t>, </a:t>
            </a:r>
            <a:r>
              <a:rPr lang="ru-RU" sz="3600" dirty="0" err="1" smtClean="0"/>
              <a:t>А</a:t>
            </a:r>
            <a:r>
              <a:rPr lang="ru-RU" sz="3600" dirty="0" err="1" smtClean="0">
                <a:solidFill>
                  <a:srgbClr val="FF0000"/>
                </a:solidFill>
              </a:rPr>
              <a:t>т</a:t>
            </a:r>
            <a:r>
              <a:rPr lang="ru-RU" sz="3600" dirty="0" err="1" smtClean="0"/>
              <a:t>ени</a:t>
            </a:r>
            <a:r>
              <a:rPr lang="ru-RU" sz="3600" dirty="0" smtClean="0"/>
              <a:t> </a:t>
            </a:r>
            <a:r>
              <a:rPr lang="ru-RU" sz="3600" dirty="0" err="1" smtClean="0"/>
              <a:t>поряд</a:t>
            </a:r>
            <a:r>
              <a:rPr lang="ru-RU" sz="3600" dirty="0" smtClean="0"/>
              <a:t> </a:t>
            </a:r>
            <a:r>
              <a:rPr lang="ru-RU" sz="3600" dirty="0" err="1"/>
              <a:t>із</a:t>
            </a:r>
            <a:r>
              <a:rPr lang="ru-RU" sz="3600" dirty="0"/>
              <a:t> формами через Ф (</a:t>
            </a:r>
            <a:r>
              <a:rPr lang="ru-RU" sz="3600" dirty="0" err="1"/>
              <a:t>дифірамб</a:t>
            </a:r>
            <a:r>
              <a:rPr lang="ru-RU" sz="3600" dirty="0"/>
              <a:t>, </a:t>
            </a:r>
            <a:r>
              <a:rPr lang="ru-RU" sz="3600" dirty="0" err="1"/>
              <a:t>ефір</a:t>
            </a:r>
            <a:r>
              <a:rPr lang="ru-RU" sz="3600" dirty="0"/>
              <a:t>, </a:t>
            </a:r>
            <a:r>
              <a:rPr lang="ru-RU" sz="3600" dirty="0" err="1"/>
              <a:t>міф</a:t>
            </a:r>
            <a:r>
              <a:rPr lang="ru-RU" sz="3600" dirty="0"/>
              <a:t>, </a:t>
            </a:r>
            <a:r>
              <a:rPr lang="ru-RU" sz="3600" dirty="0" err="1"/>
              <a:t>Афіни</a:t>
            </a:r>
            <a:r>
              <a:rPr lang="ru-RU" sz="3600" dirty="0"/>
              <a:t>, Демосфен</a:t>
            </a:r>
            <a:r>
              <a:rPr lang="ru-RU" sz="3600" dirty="0" smtClean="0"/>
              <a:t>).</a:t>
            </a:r>
          </a:p>
          <a:p>
            <a:r>
              <a:rPr lang="ru-RU" sz="3600" dirty="0" err="1" smtClean="0"/>
              <a:t>пишемо</a:t>
            </a:r>
            <a:r>
              <a:rPr lang="ru-RU" sz="3600" dirty="0" smtClean="0"/>
              <a:t> через </a:t>
            </a:r>
            <a:r>
              <a:rPr lang="ru-RU" sz="3600" dirty="0"/>
              <a:t>АВ: </a:t>
            </a:r>
            <a:r>
              <a:rPr lang="ru-RU" sz="3600" dirty="0" err="1">
                <a:solidFill>
                  <a:srgbClr val="FF0000"/>
                </a:solidFill>
              </a:rPr>
              <a:t>ав</a:t>
            </a:r>
            <a:r>
              <a:rPr lang="ru-RU" sz="3600" dirty="0" err="1"/>
              <a:t>дієнція</a:t>
            </a:r>
            <a:r>
              <a:rPr lang="ru-RU" sz="3600" dirty="0"/>
              <a:t>, </a:t>
            </a:r>
            <a:r>
              <a:rPr lang="ru-RU" sz="3600" dirty="0" err="1">
                <a:solidFill>
                  <a:srgbClr val="FF0000"/>
                </a:solidFill>
              </a:rPr>
              <a:t>ав</a:t>
            </a:r>
            <a:r>
              <a:rPr lang="ru-RU" sz="3600" dirty="0" err="1"/>
              <a:t>диторія</a:t>
            </a:r>
            <a:r>
              <a:rPr lang="ru-RU" sz="3600" dirty="0"/>
              <a:t>, </a:t>
            </a:r>
            <a:r>
              <a:rPr lang="ru-RU" sz="3600" dirty="0" err="1"/>
              <a:t>ла</a:t>
            </a:r>
            <a:r>
              <a:rPr lang="ru-RU" sz="3600" dirty="0" err="1">
                <a:solidFill>
                  <a:srgbClr val="FF0000"/>
                </a:solidFill>
              </a:rPr>
              <a:t>вр</a:t>
            </a:r>
            <a:r>
              <a:rPr lang="ru-RU" sz="3600" dirty="0" err="1"/>
              <a:t>еат</a:t>
            </a:r>
            <a:r>
              <a:rPr lang="ru-RU" sz="3600" dirty="0"/>
              <a:t>, </a:t>
            </a:r>
            <a:r>
              <a:rPr lang="ru-RU" sz="3600" dirty="0" err="1"/>
              <a:t>п</a:t>
            </a:r>
            <a:r>
              <a:rPr lang="ru-RU" sz="3600" dirty="0" err="1">
                <a:solidFill>
                  <a:srgbClr val="FF0000"/>
                </a:solidFill>
              </a:rPr>
              <a:t>ав</a:t>
            </a:r>
            <a:r>
              <a:rPr lang="ru-RU" sz="3600" dirty="0" err="1"/>
              <a:t>за</a:t>
            </a:r>
            <a:r>
              <a:rPr lang="ru-RU" sz="3600" dirty="0"/>
              <a:t>, ф</a:t>
            </a:r>
            <a:r>
              <a:rPr lang="ru-RU" sz="3600" dirty="0">
                <a:solidFill>
                  <a:srgbClr val="FF0000"/>
                </a:solidFill>
              </a:rPr>
              <a:t>ав</a:t>
            </a:r>
            <a:r>
              <a:rPr lang="ru-RU" sz="3600" dirty="0"/>
              <a:t>на </a:t>
            </a:r>
            <a:r>
              <a:rPr lang="ru-RU" sz="3600" dirty="0" err="1"/>
              <a:t>тощо</a:t>
            </a:r>
            <a:r>
              <a:rPr lang="ru-RU" sz="3600" dirty="0"/>
              <a:t>, </a:t>
            </a:r>
            <a:r>
              <a:rPr lang="ru-RU" sz="3600" dirty="0" err="1"/>
              <a:t>поряд</a:t>
            </a:r>
            <a:r>
              <a:rPr lang="ru-RU" sz="3600" dirty="0"/>
              <a:t> </a:t>
            </a:r>
            <a:r>
              <a:rPr lang="ru-RU" sz="3600" dirty="0" err="1"/>
              <a:t>із</a:t>
            </a:r>
            <a:r>
              <a:rPr lang="ru-RU" sz="3600" dirty="0"/>
              <a:t> формами через АУ (пауза, фауна).</a:t>
            </a:r>
          </a:p>
        </p:txBody>
      </p:sp>
    </p:spTree>
    <p:extLst>
      <p:ext uri="{BB962C8B-B14F-4D97-AF65-F5344CB8AC3E}">
        <p14:creationId xmlns:p14="http://schemas.microsoft.com/office/powerpoint/2010/main" val="4432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err="1"/>
              <a:t>Тепер</a:t>
            </a:r>
            <a:r>
              <a:rPr lang="ru-RU" sz="4000" dirty="0"/>
              <a:t> </a:t>
            </a:r>
            <a:r>
              <a:rPr lang="ru-RU" sz="4000" dirty="0" err="1"/>
              <a:t>пишемо</a:t>
            </a:r>
            <a:r>
              <a:rPr lang="ru-RU" sz="4000" dirty="0"/>
              <a:t>: </a:t>
            </a:r>
            <a:r>
              <a:rPr lang="ru-RU" sz="4000" dirty="0" err="1"/>
              <a:t>фо</a:t>
            </a:r>
            <a:r>
              <a:rPr lang="ru-RU" sz="4000" dirty="0" err="1">
                <a:solidFill>
                  <a:srgbClr val="FF0000"/>
                </a:solidFill>
              </a:rPr>
              <a:t>є</a:t>
            </a:r>
            <a:r>
              <a:rPr lang="ru-RU" sz="4000" dirty="0"/>
              <a:t>, </a:t>
            </a:r>
            <a:r>
              <a:rPr lang="ru-RU" sz="4000" dirty="0" err="1"/>
              <a:t>Фе</a:t>
            </a:r>
            <a:r>
              <a:rPr lang="ru-RU" sz="4000" dirty="0" err="1">
                <a:solidFill>
                  <a:srgbClr val="FF0000"/>
                </a:solidFill>
              </a:rPr>
              <a:t>є</a:t>
            </a:r>
            <a:r>
              <a:rPr lang="ru-RU" sz="4000" dirty="0" err="1"/>
              <a:t>рбах</a:t>
            </a:r>
            <a:r>
              <a:rPr lang="ru-RU" sz="4000" dirty="0"/>
              <a:t>, Го</a:t>
            </a:r>
            <a:r>
              <a:rPr lang="ru-RU" sz="4000" dirty="0">
                <a:solidFill>
                  <a:srgbClr val="FF0000"/>
                </a:solidFill>
              </a:rPr>
              <a:t>я</a:t>
            </a:r>
            <a:r>
              <a:rPr lang="ru-RU" sz="4000" dirty="0"/>
              <a:t>, </a:t>
            </a:r>
            <a:r>
              <a:rPr lang="ru-RU" sz="4000" dirty="0" err="1" smtClean="0"/>
              <a:t>Шанті</a:t>
            </a:r>
            <a:r>
              <a:rPr lang="ru-RU" sz="4000" dirty="0" err="1" smtClean="0">
                <a:solidFill>
                  <a:srgbClr val="FF0000"/>
                </a:solidFill>
              </a:rPr>
              <a:t>ї</a:t>
            </a:r>
            <a:r>
              <a:rPr lang="ru-RU" sz="4000" dirty="0"/>
              <a:t>, </a:t>
            </a:r>
            <a:r>
              <a:rPr lang="ru-RU" sz="4000" dirty="0" err="1"/>
              <a:t>Ха</a:t>
            </a:r>
            <a:r>
              <a:rPr lang="ru-RU" sz="4000" dirty="0" err="1">
                <a:solidFill>
                  <a:srgbClr val="FF0000"/>
                </a:solidFill>
              </a:rPr>
              <a:t>я</a:t>
            </a:r>
            <a:r>
              <a:rPr lang="ru-RU" sz="4000" dirty="0" err="1"/>
              <a:t>м</a:t>
            </a:r>
            <a:r>
              <a:rPr lang="ru-RU" sz="4000" dirty="0"/>
              <a:t> (без вставного Й); </a:t>
            </a:r>
            <a:r>
              <a:rPr lang="ru-RU" sz="4000" dirty="0" err="1"/>
              <a:t>Ді</a:t>
            </a:r>
            <a:r>
              <a:rPr lang="ru-RU" sz="4000" dirty="0" err="1">
                <a:solidFill>
                  <a:srgbClr val="FF0000"/>
                </a:solidFill>
              </a:rPr>
              <a:t>к</a:t>
            </a:r>
            <a:r>
              <a:rPr lang="ru-RU" sz="4000" dirty="0" err="1"/>
              <a:t>енс</a:t>
            </a:r>
            <a:r>
              <a:rPr lang="ru-RU" sz="4000" dirty="0"/>
              <a:t>, </a:t>
            </a:r>
            <a:r>
              <a:rPr lang="ru-RU" sz="4000" dirty="0" err="1"/>
              <a:t>Те</a:t>
            </a:r>
            <a:r>
              <a:rPr lang="ru-RU" sz="4000" dirty="0" err="1">
                <a:solidFill>
                  <a:srgbClr val="FF0000"/>
                </a:solidFill>
              </a:rPr>
              <a:t>к</a:t>
            </a:r>
            <a:r>
              <a:rPr lang="ru-RU" sz="4000" dirty="0" err="1"/>
              <a:t>ерей</a:t>
            </a:r>
            <a:r>
              <a:rPr lang="ru-RU" sz="4000" dirty="0"/>
              <a:t> (через </a:t>
            </a:r>
            <a:r>
              <a:rPr lang="ru-RU" sz="4000" dirty="0" err="1"/>
              <a:t>одне</a:t>
            </a:r>
            <a:r>
              <a:rPr lang="ru-RU" sz="4000" dirty="0"/>
              <a:t> К).</a:t>
            </a:r>
          </a:p>
        </p:txBody>
      </p:sp>
    </p:spTree>
    <p:extLst>
      <p:ext uri="{BB962C8B-B14F-4D97-AF65-F5344CB8AC3E}">
        <p14:creationId xmlns:p14="http://schemas.microsoft.com/office/powerpoint/2010/main" val="285495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/>
              <a:t>Фемінітиви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Не </a:t>
            </a:r>
            <a:r>
              <a:rPr lang="ru-RU" sz="4000" dirty="0" err="1"/>
              <a:t>всі</a:t>
            </a:r>
            <a:r>
              <a:rPr lang="ru-RU" sz="4000" dirty="0"/>
              <a:t> </a:t>
            </a:r>
            <a:r>
              <a:rPr lang="ru-RU" sz="4000" dirty="0" err="1"/>
              <a:t>іменники</a:t>
            </a:r>
            <a:r>
              <a:rPr lang="ru-RU" sz="4000" dirty="0"/>
              <a:t>, не </a:t>
            </a:r>
            <a:r>
              <a:rPr lang="ru-RU" sz="4000" dirty="0" err="1"/>
              <a:t>всі</a:t>
            </a:r>
            <a:r>
              <a:rPr lang="ru-RU" sz="4000" dirty="0"/>
              <a:t> </a:t>
            </a:r>
            <a:r>
              <a:rPr lang="ru-RU" sz="4000" dirty="0" err="1"/>
              <a:t>форми</a:t>
            </a:r>
            <a:r>
              <a:rPr lang="ru-RU" sz="4000" dirty="0"/>
              <a:t> </a:t>
            </a:r>
            <a:r>
              <a:rPr lang="ru-RU" sz="4000" dirty="0" err="1"/>
              <a:t>дозволяють</a:t>
            </a:r>
            <a:r>
              <a:rPr lang="ru-RU" sz="4000" dirty="0"/>
              <a:t> </a:t>
            </a:r>
            <a:r>
              <a:rPr lang="ru-RU" sz="4000" dirty="0" err="1"/>
              <a:t>утворювати</a:t>
            </a:r>
            <a:r>
              <a:rPr lang="ru-RU" sz="4000" dirty="0"/>
              <a:t> </a:t>
            </a:r>
            <a:r>
              <a:rPr lang="ru-RU" sz="4000" dirty="0" err="1"/>
              <a:t>фемінітиви</a:t>
            </a:r>
            <a:r>
              <a:rPr lang="ru-RU" sz="4000" dirty="0"/>
              <a:t>, але </a:t>
            </a:r>
            <a:r>
              <a:rPr lang="ru-RU" sz="4000" dirty="0" err="1"/>
              <a:t>тенденція</a:t>
            </a:r>
            <a:r>
              <a:rPr lang="ru-RU" sz="4000" dirty="0"/>
              <a:t> </a:t>
            </a:r>
            <a:r>
              <a:rPr lang="ru-RU" sz="4000" dirty="0" err="1"/>
              <a:t>така</a:t>
            </a:r>
            <a:r>
              <a:rPr lang="ru-RU" sz="4000" dirty="0"/>
              <a:t> є, і </a:t>
            </a:r>
            <a:r>
              <a:rPr lang="ru-RU" sz="4000" dirty="0" err="1"/>
              <a:t>правопис</a:t>
            </a:r>
            <a:r>
              <a:rPr lang="ru-RU" sz="4000" dirty="0"/>
              <a:t> </a:t>
            </a:r>
            <a:r>
              <a:rPr lang="ru-RU" sz="4000" dirty="0" err="1"/>
              <a:t>відбив</a:t>
            </a:r>
            <a:r>
              <a:rPr lang="ru-RU" sz="4000" dirty="0"/>
              <a:t> </a:t>
            </a:r>
            <a:r>
              <a:rPr lang="ru-RU" sz="4000" dirty="0" err="1"/>
              <a:t>цю</a:t>
            </a:r>
            <a:r>
              <a:rPr lang="ru-RU" sz="4000" dirty="0"/>
              <a:t> </a:t>
            </a:r>
            <a:r>
              <a:rPr lang="ru-RU" sz="4000" dirty="0" err="1" smtClean="0"/>
              <a:t>тенденцію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err="1" smtClean="0"/>
              <a:t>прем'єр</a:t>
            </a:r>
            <a:r>
              <a:rPr lang="ru-RU" sz="4000" dirty="0" err="1" smtClean="0">
                <a:solidFill>
                  <a:srgbClr val="FF0000"/>
                </a:solidFill>
              </a:rPr>
              <a:t>ка</a:t>
            </a:r>
            <a:r>
              <a:rPr lang="ru-RU" sz="4000" dirty="0" smtClean="0">
                <a:solidFill>
                  <a:srgbClr val="FF0000"/>
                </a:solidFill>
              </a:rPr>
              <a:t>, </a:t>
            </a:r>
            <a:r>
              <a:rPr lang="ru-RU" sz="4000" dirty="0" err="1" smtClean="0"/>
              <a:t>зоолог</a:t>
            </a:r>
            <a:r>
              <a:rPr lang="ru-RU" sz="4000" dirty="0" err="1" smtClean="0">
                <a:solidFill>
                  <a:srgbClr val="FF0000"/>
                </a:solidFill>
              </a:rPr>
              <a:t>иня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92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000" dirty="0" smtClean="0"/>
              <a:t>Дякую за увагу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7961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err="1"/>
              <a:t>Із</a:t>
            </a:r>
            <a:r>
              <a:rPr lang="ru-RU" sz="4000" dirty="0"/>
              <a:t> 3 </a:t>
            </a:r>
            <a:r>
              <a:rPr lang="ru-RU" sz="4000" dirty="0" err="1"/>
              <a:t>червня</a:t>
            </a:r>
            <a:r>
              <a:rPr lang="ru-RU" sz="4000" dirty="0"/>
              <a:t> </a:t>
            </a:r>
            <a:r>
              <a:rPr lang="ru-RU" sz="4000" dirty="0" smtClean="0"/>
              <a:t>2019 року почав </a:t>
            </a:r>
            <a:r>
              <a:rPr lang="ru-RU" sz="4000" dirty="0" err="1"/>
              <a:t>діяти</a:t>
            </a:r>
            <a:r>
              <a:rPr lang="ru-RU" sz="4000" dirty="0"/>
              <a:t> </a:t>
            </a:r>
            <a:r>
              <a:rPr lang="ru-RU" sz="4000" dirty="0" err="1"/>
              <a:t>новий</a:t>
            </a:r>
            <a:r>
              <a:rPr lang="ru-RU" sz="4000" dirty="0"/>
              <a:t> </a:t>
            </a:r>
            <a:r>
              <a:rPr lang="ru-RU" sz="4000" dirty="0" err="1"/>
              <a:t>Український</a:t>
            </a:r>
            <a:r>
              <a:rPr lang="ru-RU" sz="4000" dirty="0"/>
              <a:t> </a:t>
            </a:r>
            <a:r>
              <a:rPr lang="ru-RU" sz="4000" dirty="0" err="1" smtClean="0"/>
              <a:t>правопис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9738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 </a:t>
            </a:r>
            <a:r>
              <a:rPr lang="uk-UA" sz="4000" dirty="0" smtClean="0"/>
              <a:t>И-І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И на </a:t>
            </a:r>
            <a:r>
              <a:rPr lang="ru-RU" sz="4000" dirty="0" smtClean="0"/>
              <a:t>початку і в </a:t>
            </a:r>
            <a:r>
              <a:rPr lang="ru-RU" sz="4000" dirty="0" err="1" smtClean="0"/>
              <a:t>середині</a:t>
            </a:r>
            <a:r>
              <a:rPr lang="ru-RU" sz="4000" dirty="0" smtClean="0"/>
              <a:t> слова</a:t>
            </a:r>
          </a:p>
          <a:p>
            <a:pPr marL="0" indent="0">
              <a:buNone/>
            </a:pPr>
            <a:r>
              <a:rPr lang="ru-RU" sz="4000" dirty="0" smtClean="0"/>
              <a:t> </a:t>
            </a:r>
            <a:r>
              <a:rPr lang="ru-RU" sz="4000" dirty="0" err="1" smtClean="0">
                <a:solidFill>
                  <a:srgbClr val="FF0000"/>
                </a:solidFill>
              </a:rPr>
              <a:t>И</a:t>
            </a:r>
            <a:r>
              <a:rPr lang="ru-RU" sz="4000" dirty="0" err="1" smtClean="0"/>
              <a:t>кати</a:t>
            </a:r>
            <a:r>
              <a:rPr lang="ru-RU" sz="4000" dirty="0" smtClean="0"/>
              <a:t>, </a:t>
            </a:r>
            <a:r>
              <a:rPr lang="ru-RU" sz="4000" dirty="0" err="1" smtClean="0">
                <a:solidFill>
                  <a:srgbClr val="FF0000"/>
                </a:solidFill>
              </a:rPr>
              <a:t>и</a:t>
            </a:r>
            <a:r>
              <a:rPr lang="ru-RU" sz="4000" dirty="0" err="1" smtClean="0"/>
              <a:t>ч</a:t>
            </a:r>
            <a:r>
              <a:rPr lang="ru-RU" sz="4000" dirty="0" smtClean="0"/>
              <a:t>, </a:t>
            </a:r>
            <a:r>
              <a:rPr lang="ru-RU" sz="4000" dirty="0" err="1" smtClean="0"/>
              <a:t>Кім</a:t>
            </a:r>
            <a:r>
              <a:rPr lang="ru-RU" sz="4000" dirty="0" smtClean="0"/>
              <a:t> </a:t>
            </a:r>
            <a:r>
              <a:rPr lang="ru-RU" sz="4000" dirty="0" err="1"/>
              <a:t>Чен</a:t>
            </a:r>
            <a:r>
              <a:rPr lang="ru-RU" sz="4000" dirty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н, арх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мандрит</a:t>
            </a:r>
            <a:r>
              <a:rPr lang="ru-RU" sz="4000" dirty="0"/>
              <a:t>, </a:t>
            </a:r>
            <a:r>
              <a:rPr lang="ru-RU" sz="4000" dirty="0" err="1"/>
              <a:t>арх</a:t>
            </a:r>
            <a:r>
              <a:rPr lang="ru-RU" sz="4000" dirty="0" err="1">
                <a:solidFill>
                  <a:srgbClr val="FF0000"/>
                </a:solidFill>
              </a:rPr>
              <a:t>и</a:t>
            </a:r>
            <a:r>
              <a:rPr lang="ru-RU" sz="4000" dirty="0" err="1"/>
              <a:t>єрей</a:t>
            </a:r>
            <a:r>
              <a:rPr lang="ru-RU" sz="4000" dirty="0"/>
              <a:t>, </a:t>
            </a:r>
            <a:r>
              <a:rPr lang="ru-RU" sz="4000" dirty="0" err="1" smtClean="0"/>
              <a:t>арх</a:t>
            </a:r>
            <a:r>
              <a:rPr lang="ru-RU" sz="4000" dirty="0" err="1" smtClean="0">
                <a:solidFill>
                  <a:srgbClr val="FF0000"/>
                </a:solidFill>
              </a:rPr>
              <a:t>и</a:t>
            </a:r>
            <a:r>
              <a:rPr lang="ru-RU" sz="4000" dirty="0" err="1" smtClean="0"/>
              <a:t>єпископ</a:t>
            </a:r>
            <a:endParaRPr lang="ru-RU" sz="4000" dirty="0" smtClean="0"/>
          </a:p>
          <a:p>
            <a:r>
              <a:rPr lang="ru-RU" sz="4000" dirty="0"/>
              <a:t>в </a:t>
            </a:r>
            <a:r>
              <a:rPr lang="ru-RU" sz="4000" dirty="0" err="1"/>
              <a:t>кінці</a:t>
            </a:r>
            <a:r>
              <a:rPr lang="ru-RU" sz="4000" dirty="0"/>
              <a:t> в родовому </a:t>
            </a:r>
            <a:r>
              <a:rPr lang="ru-RU" sz="4000" dirty="0" err="1"/>
              <a:t>відмінку</a:t>
            </a:r>
            <a:r>
              <a:rPr lang="ru-RU" sz="4000" dirty="0"/>
              <a:t> </a:t>
            </a:r>
            <a:r>
              <a:rPr lang="ru-RU" sz="4000" dirty="0" err="1" smtClean="0"/>
              <a:t>однини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err="1" smtClean="0"/>
              <a:t>Гідност</a:t>
            </a:r>
            <a:r>
              <a:rPr lang="ru-RU" sz="4000" dirty="0" err="1" smtClean="0">
                <a:solidFill>
                  <a:srgbClr val="FF0000"/>
                </a:solidFill>
              </a:rPr>
              <a:t>и</a:t>
            </a:r>
            <a:r>
              <a:rPr lang="ru-RU" sz="4000" dirty="0"/>
              <a:t>, </a:t>
            </a:r>
            <a:r>
              <a:rPr lang="ru-RU" sz="4000" dirty="0" err="1"/>
              <a:t>незалежност</a:t>
            </a:r>
            <a:r>
              <a:rPr lang="ru-RU" sz="4000" dirty="0" err="1">
                <a:solidFill>
                  <a:srgbClr val="FF0000"/>
                </a:solidFill>
              </a:rPr>
              <a:t>и</a:t>
            </a:r>
            <a:r>
              <a:rPr lang="ru-RU" sz="4000" dirty="0"/>
              <a:t>, радост</a:t>
            </a:r>
            <a:r>
              <a:rPr lang="ru-RU" sz="4000" dirty="0">
                <a:solidFill>
                  <a:srgbClr val="FF0000"/>
                </a:solidFill>
              </a:rPr>
              <a:t>и</a:t>
            </a:r>
            <a:r>
              <a:rPr lang="ru-RU" sz="4000" dirty="0"/>
              <a:t>, смерт</a:t>
            </a:r>
            <a:r>
              <a:rPr lang="ru-RU" sz="4000" dirty="0">
                <a:solidFill>
                  <a:srgbClr val="FF0000"/>
                </a:solidFill>
              </a:rPr>
              <a:t>и</a:t>
            </a:r>
            <a:r>
              <a:rPr lang="ru-RU" sz="4000" dirty="0"/>
              <a:t>, чест</a:t>
            </a:r>
            <a:r>
              <a:rPr lang="ru-RU" sz="4000" dirty="0">
                <a:solidFill>
                  <a:srgbClr val="FF0000"/>
                </a:solidFill>
              </a:rPr>
              <a:t>и</a:t>
            </a:r>
            <a:r>
              <a:rPr lang="ru-RU" sz="4000" dirty="0"/>
              <a:t>, </a:t>
            </a:r>
            <a:r>
              <a:rPr lang="ru-RU" sz="4000" dirty="0" err="1"/>
              <a:t>хороброст</a:t>
            </a:r>
            <a:r>
              <a:rPr lang="ru-RU" sz="4000" dirty="0" err="1">
                <a:solidFill>
                  <a:srgbClr val="FF0000"/>
                </a:solidFill>
              </a:rPr>
              <a:t>и</a:t>
            </a:r>
            <a:r>
              <a:rPr lang="ru-RU" sz="4000" dirty="0"/>
              <a:t>; кров</a:t>
            </a:r>
            <a:r>
              <a:rPr lang="ru-RU" sz="4000" dirty="0">
                <a:solidFill>
                  <a:srgbClr val="FF0000"/>
                </a:solidFill>
              </a:rPr>
              <a:t>и</a:t>
            </a:r>
            <a:r>
              <a:rPr lang="ru-RU" sz="4000" dirty="0"/>
              <a:t>, любов</a:t>
            </a:r>
            <a:r>
              <a:rPr lang="ru-RU" sz="4000" dirty="0">
                <a:solidFill>
                  <a:srgbClr val="FF0000"/>
                </a:solidFill>
              </a:rPr>
              <a:t>и</a:t>
            </a:r>
            <a:r>
              <a:rPr lang="ru-RU" sz="4000" dirty="0"/>
              <a:t>, осен</a:t>
            </a:r>
            <a:r>
              <a:rPr lang="ru-RU" sz="4000" dirty="0">
                <a:solidFill>
                  <a:srgbClr val="FF0000"/>
                </a:solidFill>
              </a:rPr>
              <a:t>и</a:t>
            </a:r>
            <a:r>
              <a:rPr lang="ru-RU" sz="4000" dirty="0"/>
              <a:t>, сол</a:t>
            </a:r>
            <a:r>
              <a:rPr lang="ru-RU" sz="4000" dirty="0">
                <a:solidFill>
                  <a:srgbClr val="FF0000"/>
                </a:solidFill>
              </a:rPr>
              <a:t>и</a:t>
            </a:r>
            <a:r>
              <a:rPr lang="ru-RU" sz="4000" dirty="0"/>
              <a:t>, Рус</a:t>
            </a:r>
            <a:r>
              <a:rPr lang="ru-RU" sz="4000" dirty="0">
                <a:solidFill>
                  <a:srgbClr val="FF0000"/>
                </a:solidFill>
              </a:rPr>
              <a:t>и</a:t>
            </a:r>
            <a:r>
              <a:rPr lang="ru-RU" sz="4000" dirty="0"/>
              <a:t>, </a:t>
            </a:r>
            <a:r>
              <a:rPr lang="ru-RU" sz="4000" dirty="0" err="1"/>
              <a:t>Білорус</a:t>
            </a:r>
            <a:r>
              <a:rPr lang="ru-RU" sz="4000" dirty="0" err="1">
                <a:solidFill>
                  <a:srgbClr val="FF0000"/>
                </a:solidFill>
              </a:rPr>
              <a:t>и</a:t>
            </a:r>
            <a:r>
              <a:rPr lang="ru-RU" sz="4000" dirty="0"/>
              <a:t> </a:t>
            </a:r>
            <a:r>
              <a:rPr lang="uk-UA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941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/>
              <a:t>Давальний</a:t>
            </a:r>
            <a:r>
              <a:rPr lang="ru-RU" sz="4000" dirty="0" smtClean="0"/>
              <a:t> </a:t>
            </a:r>
            <a:r>
              <a:rPr lang="ru-RU" sz="4000" dirty="0" err="1" smtClean="0"/>
              <a:t>відмінок</a:t>
            </a:r>
            <a:r>
              <a:rPr lang="ru-RU" sz="4000" dirty="0" smtClean="0"/>
              <a:t> </a:t>
            </a:r>
            <a:r>
              <a:rPr lang="ru-RU" sz="4000" dirty="0" err="1"/>
              <a:t>однини</a:t>
            </a:r>
            <a:r>
              <a:rPr lang="ru-RU" sz="40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dirty="0" err="1" smtClean="0"/>
              <a:t>закінчення</a:t>
            </a:r>
            <a:r>
              <a:rPr lang="ru-RU" sz="4000" dirty="0" smtClean="0"/>
              <a:t> </a:t>
            </a:r>
            <a:r>
              <a:rPr lang="ru-RU" sz="4000" dirty="0"/>
              <a:t>-</a:t>
            </a:r>
            <a:r>
              <a:rPr lang="ru-RU" sz="4000" dirty="0" err="1"/>
              <a:t>ові</a:t>
            </a:r>
            <a:r>
              <a:rPr lang="ru-RU" sz="4000" dirty="0"/>
              <a:t> </a:t>
            </a:r>
            <a:r>
              <a:rPr lang="ru-RU" sz="4000" dirty="0" smtClean="0"/>
              <a:t> </a:t>
            </a:r>
            <a:r>
              <a:rPr lang="ru-RU" sz="4000" dirty="0" err="1" smtClean="0"/>
              <a:t>поряд</a:t>
            </a:r>
            <a:r>
              <a:rPr lang="ru-RU" sz="4000" dirty="0" smtClean="0"/>
              <a:t> з –у</a:t>
            </a:r>
          </a:p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4000" dirty="0" err="1"/>
              <a:t>Василишин</a:t>
            </a:r>
            <a:r>
              <a:rPr lang="ru-RU" sz="4000" dirty="0" err="1">
                <a:solidFill>
                  <a:srgbClr val="FF0000"/>
                </a:solidFill>
              </a:rPr>
              <a:t>у</a:t>
            </a:r>
            <a:r>
              <a:rPr lang="ru-RU" sz="4000" dirty="0"/>
              <a:t> – </a:t>
            </a:r>
            <a:r>
              <a:rPr lang="ru-RU" sz="4000" dirty="0" err="1"/>
              <a:t>Василишин</a:t>
            </a:r>
            <a:r>
              <a:rPr lang="ru-RU" sz="4000" dirty="0" err="1">
                <a:solidFill>
                  <a:srgbClr val="FF0000"/>
                </a:solidFill>
              </a:rPr>
              <a:t>ові</a:t>
            </a:r>
            <a:r>
              <a:rPr lang="ru-RU" sz="4000" dirty="0"/>
              <a:t>, Волошин</a:t>
            </a:r>
            <a:r>
              <a:rPr lang="ru-RU" sz="4000" dirty="0">
                <a:solidFill>
                  <a:srgbClr val="FF0000"/>
                </a:solidFill>
              </a:rPr>
              <a:t>у</a:t>
            </a:r>
            <a:r>
              <a:rPr lang="ru-RU" sz="4000" dirty="0"/>
              <a:t> – </a:t>
            </a:r>
            <a:r>
              <a:rPr lang="ru-RU" sz="4000" dirty="0" err="1"/>
              <a:t>Волошин</a:t>
            </a:r>
            <a:r>
              <a:rPr lang="ru-RU" sz="4000" dirty="0" err="1">
                <a:solidFill>
                  <a:srgbClr val="FF0000"/>
                </a:solidFill>
              </a:rPr>
              <a:t>ові</a:t>
            </a:r>
            <a:r>
              <a:rPr lang="ru-RU" sz="4000" dirty="0"/>
              <a:t>, </a:t>
            </a:r>
            <a:r>
              <a:rPr lang="ru-RU" sz="4000" dirty="0" err="1"/>
              <a:t>Михайлишин</a:t>
            </a:r>
            <a:r>
              <a:rPr lang="ru-RU" sz="4000" dirty="0" err="1">
                <a:solidFill>
                  <a:srgbClr val="FF0000"/>
                </a:solidFill>
              </a:rPr>
              <a:t>у</a:t>
            </a:r>
            <a:r>
              <a:rPr lang="ru-RU" sz="4000" dirty="0"/>
              <a:t> – </a:t>
            </a:r>
            <a:r>
              <a:rPr lang="ru-RU" sz="4000" dirty="0" err="1"/>
              <a:t>Михайлишин</a:t>
            </a:r>
            <a:r>
              <a:rPr lang="ru-RU" sz="4000" dirty="0" err="1">
                <a:solidFill>
                  <a:srgbClr val="FF0000"/>
                </a:solidFill>
              </a:rPr>
              <a:t>ові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84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 smtClean="0"/>
              <a:t>ТОП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«топ-100», «топ-десять» – «поза законом</a:t>
            </a:r>
            <a:r>
              <a:rPr lang="ru-RU" sz="4000" dirty="0" smtClean="0"/>
              <a:t>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1520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84512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Назви</a:t>
            </a:r>
            <a:r>
              <a:rPr lang="ru-RU" sz="4000" dirty="0" smtClean="0"/>
              <a:t> </a:t>
            </a:r>
            <a:r>
              <a:rPr lang="ru-RU" sz="4000" dirty="0" err="1"/>
              <a:t>сайтів</a:t>
            </a:r>
            <a:r>
              <a:rPr lang="ru-RU" sz="4000" dirty="0"/>
              <a:t> та </a:t>
            </a:r>
            <a:r>
              <a:rPr lang="ru-RU" sz="4000" dirty="0" err="1"/>
              <a:t>інших</a:t>
            </a:r>
            <a:r>
              <a:rPr lang="ru-RU" sz="4000" dirty="0"/>
              <a:t> </a:t>
            </a:r>
            <a:r>
              <a:rPr lang="ru-RU" sz="4000" dirty="0" err="1"/>
              <a:t>інтернет-сервісів</a:t>
            </a:r>
            <a:r>
              <a:rPr lang="ru-RU" sz="4000" dirty="0"/>
              <a:t> </a:t>
            </a:r>
            <a:r>
              <a:rPr lang="ru-RU" sz="4000" dirty="0" err="1"/>
              <a:t>пишемо</a:t>
            </a:r>
            <a:r>
              <a:rPr lang="ru-RU" sz="4000" dirty="0"/>
              <a:t> </a:t>
            </a:r>
            <a:r>
              <a:rPr lang="ru-RU" sz="4000" dirty="0" err="1"/>
              <a:t>тільки</a:t>
            </a:r>
            <a:r>
              <a:rPr lang="ru-RU" sz="4000" dirty="0"/>
              <a:t> </a:t>
            </a:r>
            <a:r>
              <a:rPr lang="ru-RU" sz="4000" dirty="0" err="1"/>
              <a:t>українською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924944"/>
            <a:ext cx="8229600" cy="3232016"/>
          </a:xfrm>
        </p:spPr>
        <p:txBody>
          <a:bodyPr>
            <a:normAutofit/>
          </a:bodyPr>
          <a:lstStyle/>
          <a:p>
            <a:r>
              <a:rPr lang="ru-RU" sz="4000" dirty="0" err="1"/>
              <a:t>твітер</a:t>
            </a:r>
            <a:r>
              <a:rPr lang="ru-RU" sz="4000" dirty="0"/>
              <a:t>, </a:t>
            </a:r>
            <a:r>
              <a:rPr lang="ru-RU" sz="4000" dirty="0" err="1"/>
              <a:t>ґуґл</a:t>
            </a:r>
            <a:r>
              <a:rPr lang="ru-RU" sz="4000" dirty="0"/>
              <a:t>; мережа </a:t>
            </a:r>
            <a:r>
              <a:rPr lang="ru-RU" sz="4000" dirty="0">
                <a:solidFill>
                  <a:srgbClr val="FF0000"/>
                </a:solidFill>
              </a:rPr>
              <a:t>«</a:t>
            </a:r>
            <a:r>
              <a:rPr lang="ru-RU" sz="4000" dirty="0" err="1"/>
              <a:t>Фейсбук</a:t>
            </a:r>
            <a:r>
              <a:rPr lang="ru-RU" sz="4000" dirty="0"/>
              <a:t>», </a:t>
            </a:r>
            <a:r>
              <a:rPr lang="ru-RU" sz="4000" dirty="0" err="1"/>
              <a:t>енциклопедія</a:t>
            </a:r>
            <a:r>
              <a:rPr lang="ru-RU" sz="4000" dirty="0"/>
              <a:t> </a:t>
            </a:r>
            <a:r>
              <a:rPr lang="ru-RU" sz="4000" dirty="0">
                <a:solidFill>
                  <a:srgbClr val="FF0000"/>
                </a:solidFill>
              </a:rPr>
              <a:t>«</a:t>
            </a:r>
            <a:r>
              <a:rPr lang="ru-RU" sz="4000" dirty="0" err="1"/>
              <a:t>Вікіпедія</a:t>
            </a:r>
            <a:r>
              <a:rPr lang="ru-RU" sz="4000" dirty="0">
                <a:solidFill>
                  <a:srgbClr val="FF0000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6579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«</a:t>
            </a:r>
            <a:r>
              <a:rPr lang="ru-RU" sz="4000" dirty="0" err="1"/>
              <a:t>ви</a:t>
            </a:r>
            <a:r>
              <a:rPr lang="ru-RU" sz="4000" dirty="0"/>
              <a:t>», «ваш»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err="1"/>
              <a:t>завжди</a:t>
            </a:r>
            <a:r>
              <a:rPr lang="ru-RU" sz="4000" dirty="0"/>
              <a:t> </a:t>
            </a:r>
            <a:r>
              <a:rPr lang="ru-RU" sz="4000" dirty="0" err="1"/>
              <a:t>пишемо</a:t>
            </a:r>
            <a:r>
              <a:rPr lang="ru-RU" sz="4000" dirty="0"/>
              <a:t> з </a:t>
            </a:r>
            <a:r>
              <a:rPr lang="ru-RU" sz="4000" dirty="0" err="1">
                <a:solidFill>
                  <a:srgbClr val="FF0000"/>
                </a:solidFill>
              </a:rPr>
              <a:t>малої</a:t>
            </a:r>
            <a:r>
              <a:rPr lang="ru-RU" sz="4000" dirty="0">
                <a:solidFill>
                  <a:srgbClr val="FF0000"/>
                </a:solidFill>
              </a:rPr>
              <a:t> </a:t>
            </a:r>
            <a:r>
              <a:rPr lang="ru-RU" sz="4000" dirty="0" err="1" smtClean="0"/>
              <a:t>літери</a:t>
            </a:r>
            <a:endParaRPr lang="ru-RU" sz="4000" dirty="0" smtClean="0"/>
          </a:p>
          <a:p>
            <a:r>
              <a:rPr lang="ru-RU" sz="4000" dirty="0"/>
              <a:t>«Ви», «Ваш» </a:t>
            </a:r>
            <a:r>
              <a:rPr lang="ru-RU" sz="4000" dirty="0" err="1"/>
              <a:t>тощо</a:t>
            </a:r>
            <a:r>
              <a:rPr lang="ru-RU" sz="4000" dirty="0"/>
              <a:t> з </a:t>
            </a:r>
            <a:r>
              <a:rPr lang="ru-RU" sz="4000" dirty="0" err="1"/>
              <a:t>великої</a:t>
            </a:r>
            <a:r>
              <a:rPr lang="ru-RU" sz="4000" dirty="0"/>
              <a:t> </a:t>
            </a:r>
            <a:r>
              <a:rPr lang="ru-RU" sz="4000" dirty="0" err="1"/>
              <a:t>літери</a:t>
            </a:r>
            <a:r>
              <a:rPr lang="ru-RU" sz="4000" dirty="0"/>
              <a:t>: </a:t>
            </a:r>
            <a:r>
              <a:rPr lang="ru-RU" sz="4000" dirty="0" err="1"/>
              <a:t>це</a:t>
            </a:r>
            <a:r>
              <a:rPr lang="ru-RU" sz="4000" dirty="0"/>
              <a:t> </a:t>
            </a:r>
            <a:r>
              <a:rPr lang="ru-RU" sz="4000" dirty="0" err="1"/>
              <a:t>робиться</a:t>
            </a:r>
            <a:r>
              <a:rPr lang="ru-RU" sz="4000" dirty="0"/>
              <a:t> </a:t>
            </a:r>
            <a:r>
              <a:rPr lang="ru-RU" sz="4000" dirty="0" err="1"/>
              <a:t>тільки</a:t>
            </a:r>
            <a:r>
              <a:rPr lang="ru-RU" sz="4000" dirty="0"/>
              <a:t> як форма </a:t>
            </a:r>
            <a:r>
              <a:rPr lang="ru-RU" sz="4000" dirty="0" err="1"/>
              <a:t>ввічливості</a:t>
            </a:r>
            <a:r>
              <a:rPr lang="ru-RU" sz="4000" dirty="0"/>
              <a:t> у </a:t>
            </a:r>
            <a:r>
              <a:rPr lang="ru-RU" sz="4000" dirty="0" err="1"/>
              <a:t>звертанні</a:t>
            </a:r>
            <a:r>
              <a:rPr lang="ru-RU" sz="4000" dirty="0"/>
              <a:t> до </a:t>
            </a:r>
            <a:r>
              <a:rPr lang="ru-RU" sz="4000" dirty="0" err="1"/>
              <a:t>однієї</a:t>
            </a:r>
            <a:r>
              <a:rPr lang="ru-RU" sz="4000" dirty="0"/>
              <a:t> </a:t>
            </a:r>
            <a:r>
              <a:rPr lang="ru-RU" sz="4000" dirty="0" err="1"/>
              <a:t>конкретної</a:t>
            </a:r>
            <a:r>
              <a:rPr lang="ru-RU" sz="4000" dirty="0"/>
              <a:t> особи в листах</a:t>
            </a:r>
          </a:p>
        </p:txBody>
      </p:sp>
    </p:spTree>
    <p:extLst>
      <p:ext uri="{BB962C8B-B14F-4D97-AF65-F5344CB8AC3E}">
        <p14:creationId xmlns:p14="http://schemas.microsoft.com/office/powerpoint/2010/main" val="181806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err="1"/>
              <a:t>Іменники</a:t>
            </a:r>
            <a:r>
              <a:rPr lang="ru-RU" sz="4000" dirty="0"/>
              <a:t> </a:t>
            </a:r>
            <a:r>
              <a:rPr lang="ru-RU" sz="4000" dirty="0" err="1"/>
              <a:t>чол</a:t>
            </a:r>
            <a:r>
              <a:rPr lang="ru-RU" sz="4000" dirty="0"/>
              <a:t>. роду з </a:t>
            </a:r>
            <a:r>
              <a:rPr lang="ru-RU" sz="4000" dirty="0" err="1"/>
              <a:t>числівниками</a:t>
            </a:r>
            <a:r>
              <a:rPr lang="ru-RU" sz="4000" dirty="0"/>
              <a:t> два, три, </a:t>
            </a:r>
            <a:r>
              <a:rPr lang="ru-RU" sz="4000" dirty="0" err="1"/>
              <a:t>чотири</a:t>
            </a:r>
            <a:r>
              <a:rPr lang="ru-RU" sz="4000" dirty="0"/>
              <a:t> </a:t>
            </a:r>
            <a:r>
              <a:rPr lang="ru-RU" sz="4000" dirty="0" err="1"/>
              <a:t>мають</a:t>
            </a:r>
            <a:r>
              <a:rPr lang="ru-RU" sz="4000" dirty="0"/>
              <a:t> </a:t>
            </a:r>
            <a:r>
              <a:rPr lang="ru-RU" sz="4000" dirty="0" err="1"/>
              <a:t>закінчення</a:t>
            </a:r>
            <a:r>
              <a:rPr lang="ru-RU" sz="4000" dirty="0"/>
              <a:t> -и, -і (-ї): два </a:t>
            </a:r>
            <a:r>
              <a:rPr lang="ru-RU" sz="4000" dirty="0" err="1"/>
              <a:t>хлопц</a:t>
            </a:r>
            <a:r>
              <a:rPr lang="ru-RU" sz="4000" dirty="0" err="1">
                <a:solidFill>
                  <a:srgbClr val="FF0000"/>
                </a:solidFill>
              </a:rPr>
              <a:t>і</a:t>
            </a:r>
            <a:r>
              <a:rPr lang="ru-RU" sz="4000" dirty="0"/>
              <a:t>, три </a:t>
            </a:r>
            <a:r>
              <a:rPr lang="ru-RU" sz="4000" dirty="0" err="1"/>
              <a:t>робітник</a:t>
            </a:r>
            <a:r>
              <a:rPr lang="ru-RU" sz="4000" dirty="0" err="1">
                <a:solidFill>
                  <a:srgbClr val="FF0000"/>
                </a:solidFill>
              </a:rPr>
              <a:t>и</a:t>
            </a:r>
            <a:r>
              <a:rPr lang="ru-RU" sz="4000" dirty="0"/>
              <a:t>, </a:t>
            </a:r>
            <a:r>
              <a:rPr lang="ru-RU" sz="4000" dirty="0" err="1"/>
              <a:t>чотири</a:t>
            </a:r>
            <a:r>
              <a:rPr lang="ru-RU" sz="4000" dirty="0"/>
              <a:t> </a:t>
            </a:r>
            <a:r>
              <a:rPr lang="ru-RU" sz="4000" dirty="0" err="1"/>
              <a:t>слухач</a:t>
            </a:r>
            <a:r>
              <a:rPr lang="ru-RU" sz="4000" dirty="0" err="1">
                <a:solidFill>
                  <a:srgbClr val="FF0000"/>
                </a:solidFill>
              </a:rPr>
              <a:t>і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219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782688"/>
          </a:xfrm>
        </p:spPr>
        <p:txBody>
          <a:bodyPr>
            <a:noAutofit/>
          </a:bodyPr>
          <a:lstStyle/>
          <a:p>
            <a:pPr algn="ctr"/>
            <a:r>
              <a:rPr lang="ru-RU" sz="4000" dirty="0" err="1" smtClean="0"/>
              <a:t>Новий</a:t>
            </a:r>
            <a:r>
              <a:rPr lang="ru-RU" sz="4000" dirty="0" smtClean="0"/>
              <a:t> </a:t>
            </a:r>
            <a:r>
              <a:rPr lang="ru-RU" sz="4000" dirty="0" err="1"/>
              <a:t>розділовий</a:t>
            </a:r>
            <a:r>
              <a:rPr lang="ru-RU" sz="4000" dirty="0"/>
              <a:t> знак </a:t>
            </a:r>
            <a:r>
              <a:rPr lang="ru-RU" sz="4000" dirty="0" smtClean="0"/>
              <a:t>–</a:t>
            </a:r>
            <a:r>
              <a:rPr lang="ru-RU" sz="4000" dirty="0" err="1" smtClean="0"/>
              <a:t>скісна</a:t>
            </a:r>
            <a:r>
              <a:rPr lang="ru-RU" sz="4000" dirty="0" smtClean="0"/>
              <a:t> </a:t>
            </a:r>
            <a:r>
              <a:rPr lang="ru-RU" sz="4000" dirty="0"/>
              <a:t>риска ( / 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29600" cy="4240128"/>
          </a:xfrm>
        </p:spPr>
        <p:txBody>
          <a:bodyPr>
            <a:noAutofit/>
          </a:bodyPr>
          <a:lstStyle/>
          <a:p>
            <a:r>
              <a:rPr lang="ru-RU" sz="4000" dirty="0" err="1"/>
              <a:t>розділовий</a:t>
            </a:r>
            <a:r>
              <a:rPr lang="ru-RU" sz="4000" dirty="0"/>
              <a:t> знак </a:t>
            </a:r>
            <a:r>
              <a:rPr lang="ru-RU" sz="4000" dirty="0" err="1"/>
              <a:t>між</a:t>
            </a:r>
            <a:r>
              <a:rPr lang="ru-RU" sz="4000" dirty="0"/>
              <a:t> </a:t>
            </a:r>
            <a:r>
              <a:rPr lang="ru-RU" sz="4000" dirty="0" err="1"/>
              <a:t>однорідними</a:t>
            </a:r>
            <a:r>
              <a:rPr lang="ru-RU" sz="4000" dirty="0"/>
              <a:t> членами </a:t>
            </a:r>
            <a:r>
              <a:rPr lang="ru-RU" sz="4000" dirty="0" err="1"/>
              <a:t>речення</a:t>
            </a:r>
            <a:r>
              <a:rPr lang="ru-RU" sz="4000" dirty="0"/>
              <a:t> та в </a:t>
            </a:r>
            <a:r>
              <a:rPr lang="ru-RU" sz="4000" dirty="0" err="1"/>
              <a:t>інших</a:t>
            </a:r>
            <a:r>
              <a:rPr lang="ru-RU" sz="4000" dirty="0"/>
              <a:t> </a:t>
            </a:r>
            <a:r>
              <a:rPr lang="ru-RU" sz="4000" dirty="0" err="1"/>
              <a:t>подібних</a:t>
            </a:r>
            <a:r>
              <a:rPr lang="ru-RU" sz="4000" dirty="0"/>
              <a:t> </a:t>
            </a:r>
            <a:r>
              <a:rPr lang="ru-RU" sz="4000" dirty="0" err="1"/>
              <a:t>випадках</a:t>
            </a:r>
            <a:r>
              <a:rPr lang="ru-RU" sz="4000" dirty="0"/>
              <a:t> у </a:t>
            </a:r>
            <a:r>
              <a:rPr lang="ru-RU" sz="4000" dirty="0" err="1"/>
              <a:t>значенні</a:t>
            </a:r>
            <a:r>
              <a:rPr lang="ru-RU" sz="4000" dirty="0"/>
              <a:t>, </a:t>
            </a:r>
            <a:r>
              <a:rPr lang="ru-RU" sz="4000" dirty="0" err="1"/>
              <a:t>близькому</a:t>
            </a:r>
            <a:r>
              <a:rPr lang="ru-RU" sz="4000" dirty="0"/>
              <a:t> як до </a:t>
            </a:r>
            <a:r>
              <a:rPr lang="ru-RU" sz="4000" dirty="0" err="1"/>
              <a:t>єднального</a:t>
            </a:r>
            <a:r>
              <a:rPr lang="ru-RU" sz="4000" dirty="0"/>
              <a:t> (=і), так і до </a:t>
            </a:r>
            <a:r>
              <a:rPr lang="ru-RU" sz="4000" dirty="0" err="1"/>
              <a:t>розділового</a:t>
            </a:r>
            <a:r>
              <a:rPr lang="ru-RU" sz="4000" dirty="0"/>
              <a:t> (=</a:t>
            </a:r>
            <a:r>
              <a:rPr lang="ru-RU" sz="4000" dirty="0" err="1"/>
              <a:t>або</a:t>
            </a:r>
            <a:r>
              <a:rPr lang="ru-RU" sz="4000" dirty="0"/>
              <a:t>) </a:t>
            </a:r>
            <a:r>
              <a:rPr lang="ru-RU" sz="4000" dirty="0" err="1" smtClean="0"/>
              <a:t>сполучників</a:t>
            </a:r>
            <a:r>
              <a:rPr lang="ru-RU" sz="4000" dirty="0" smtClean="0"/>
              <a:t>  </a:t>
            </a:r>
            <a:r>
              <a:rPr lang="ru-RU" sz="4000" dirty="0" err="1" smtClean="0">
                <a:solidFill>
                  <a:srgbClr val="FF0000"/>
                </a:solidFill>
              </a:rPr>
              <a:t>системність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>
                <a:solidFill>
                  <a:srgbClr val="FF0000"/>
                </a:solidFill>
              </a:rPr>
              <a:t>/ </a:t>
            </a:r>
            <a:r>
              <a:rPr lang="ru-RU" sz="4000" dirty="0" err="1">
                <a:solidFill>
                  <a:srgbClr val="FF0000"/>
                </a:solidFill>
              </a:rPr>
              <a:t>несистемність</a:t>
            </a:r>
            <a:r>
              <a:rPr lang="ru-RU" sz="4000" dirty="0">
                <a:solidFill>
                  <a:srgbClr val="FF0000"/>
                </a:solidFill>
              </a:rPr>
              <a:t> </a:t>
            </a:r>
            <a:r>
              <a:rPr lang="ru-RU" sz="4000" dirty="0" err="1"/>
              <a:t>мовних</a:t>
            </a:r>
            <a:r>
              <a:rPr lang="ru-RU" sz="4000" dirty="0"/>
              <a:t> </a:t>
            </a:r>
            <a:r>
              <a:rPr lang="ru-RU" sz="4000" dirty="0" err="1"/>
              <a:t>явищ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5981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80</TotalTime>
  <Words>567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Начальная</vt:lpstr>
      <vt:lpstr>Зміни в українському правописі</vt:lpstr>
      <vt:lpstr>Презентация PowerPoint</vt:lpstr>
      <vt:lpstr> И-І</vt:lpstr>
      <vt:lpstr>Давальний відмінок однини </vt:lpstr>
      <vt:lpstr>ТОП</vt:lpstr>
      <vt:lpstr>Назви сайтів та інших інтернет-сервісів пишемо тільки українською</vt:lpstr>
      <vt:lpstr>«ви», «ваш» </vt:lpstr>
      <vt:lpstr>Презентация PowerPoint</vt:lpstr>
      <vt:lpstr>Новий розділовий знак –скісна риска ( / )</vt:lpstr>
      <vt:lpstr>Пишемо тільки разом</vt:lpstr>
      <vt:lpstr>Тільки окремо пів у значенні половина</vt:lpstr>
      <vt:lpstr>дво- / двох-, три- / трьох-, чотири- / чотирьох</vt:lpstr>
      <vt:lpstr>Кличний відмінок</vt:lpstr>
      <vt:lpstr>Назви деяких міст у родовому відмінку однини з -У, -Ю</vt:lpstr>
      <vt:lpstr>Білоруські і російські імена «перекладаємо» українськими</vt:lpstr>
      <vt:lpstr>Ґ, Т ,АВ</vt:lpstr>
      <vt:lpstr>Презентация PowerPoint</vt:lpstr>
      <vt:lpstr>Фемінітиви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Зміни в українському правописі</dc:title>
  <dc:creator>Natalya</dc:creator>
  <cp:lastModifiedBy>Natalya</cp:lastModifiedBy>
  <cp:revision>10</cp:revision>
  <dcterms:created xsi:type="dcterms:W3CDTF">2019-10-15T18:51:01Z</dcterms:created>
  <dcterms:modified xsi:type="dcterms:W3CDTF">2019-10-15T20:22:12Z</dcterms:modified>
</cp:coreProperties>
</file>