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ms-office.activeX"/>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ctiveX/activeX2.xml" ContentType="application/vnd.ms-office.activeX+xml"/>
  <Override PartName="/ppt/activeX/activeX3.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6"/>
  </p:notesMasterIdLst>
  <p:handoutMasterIdLst>
    <p:handoutMasterId r:id="rId7"/>
  </p:handoutMasterIdLst>
  <p:sldIdLst>
    <p:sldId id="302" r:id="rId2"/>
    <p:sldId id="359" r:id="rId3"/>
    <p:sldId id="360" r:id="rId4"/>
    <p:sldId id="381" r:id="rId5"/>
  </p:sldIdLst>
  <p:sldSz cx="9144000" cy="6858000" type="screen4x3"/>
  <p:notesSz cx="6858000" cy="9144000"/>
  <p:defaultTextStyle>
    <a:defPPr>
      <a:defRPr lang="en-US"/>
    </a:defPPr>
    <a:lvl1pPr algn="l" rtl="0" eaLnBrk="0" fontAlgn="base" hangingPunct="0">
      <a:spcBef>
        <a:spcPct val="50000"/>
      </a:spcBef>
      <a:spcAft>
        <a:spcPct val="0"/>
      </a:spcAft>
      <a:defRPr sz="2400" kern="1200">
        <a:solidFill>
          <a:srgbClr val="000066"/>
        </a:solidFill>
        <a:latin typeface="Arial" charset="0"/>
        <a:ea typeface="+mn-ea"/>
        <a:cs typeface="+mn-cs"/>
      </a:defRPr>
    </a:lvl1pPr>
    <a:lvl2pPr marL="457200" algn="l" rtl="0" eaLnBrk="0" fontAlgn="base" hangingPunct="0">
      <a:spcBef>
        <a:spcPct val="50000"/>
      </a:spcBef>
      <a:spcAft>
        <a:spcPct val="0"/>
      </a:spcAft>
      <a:defRPr sz="2400" kern="1200">
        <a:solidFill>
          <a:srgbClr val="000066"/>
        </a:solidFill>
        <a:latin typeface="Arial" charset="0"/>
        <a:ea typeface="+mn-ea"/>
        <a:cs typeface="+mn-cs"/>
      </a:defRPr>
    </a:lvl2pPr>
    <a:lvl3pPr marL="914400" algn="l" rtl="0" eaLnBrk="0" fontAlgn="base" hangingPunct="0">
      <a:spcBef>
        <a:spcPct val="50000"/>
      </a:spcBef>
      <a:spcAft>
        <a:spcPct val="0"/>
      </a:spcAft>
      <a:defRPr sz="2400" kern="1200">
        <a:solidFill>
          <a:srgbClr val="000066"/>
        </a:solidFill>
        <a:latin typeface="Arial" charset="0"/>
        <a:ea typeface="+mn-ea"/>
        <a:cs typeface="+mn-cs"/>
      </a:defRPr>
    </a:lvl3pPr>
    <a:lvl4pPr marL="1371600" algn="l" rtl="0" eaLnBrk="0" fontAlgn="base" hangingPunct="0">
      <a:spcBef>
        <a:spcPct val="50000"/>
      </a:spcBef>
      <a:spcAft>
        <a:spcPct val="0"/>
      </a:spcAft>
      <a:defRPr sz="2400" kern="1200">
        <a:solidFill>
          <a:srgbClr val="000066"/>
        </a:solidFill>
        <a:latin typeface="Arial" charset="0"/>
        <a:ea typeface="+mn-ea"/>
        <a:cs typeface="+mn-cs"/>
      </a:defRPr>
    </a:lvl4pPr>
    <a:lvl5pPr marL="1828800" algn="l" rtl="0" eaLnBrk="0" fontAlgn="base" hangingPunct="0">
      <a:spcBef>
        <a:spcPct val="50000"/>
      </a:spcBef>
      <a:spcAft>
        <a:spcPct val="0"/>
      </a:spcAft>
      <a:defRPr sz="2400" kern="1200">
        <a:solidFill>
          <a:srgbClr val="000066"/>
        </a:solidFill>
        <a:latin typeface="Arial" charset="0"/>
        <a:ea typeface="+mn-ea"/>
        <a:cs typeface="+mn-cs"/>
      </a:defRPr>
    </a:lvl5pPr>
    <a:lvl6pPr marL="2286000" algn="l" defTabSz="914400" rtl="0" eaLnBrk="1" latinLnBrk="0" hangingPunct="1">
      <a:defRPr sz="2400" kern="1200">
        <a:solidFill>
          <a:srgbClr val="000066"/>
        </a:solidFill>
        <a:latin typeface="Arial" charset="0"/>
        <a:ea typeface="+mn-ea"/>
        <a:cs typeface="+mn-cs"/>
      </a:defRPr>
    </a:lvl6pPr>
    <a:lvl7pPr marL="2743200" algn="l" defTabSz="914400" rtl="0" eaLnBrk="1" latinLnBrk="0" hangingPunct="1">
      <a:defRPr sz="2400" kern="1200">
        <a:solidFill>
          <a:srgbClr val="000066"/>
        </a:solidFill>
        <a:latin typeface="Arial" charset="0"/>
        <a:ea typeface="+mn-ea"/>
        <a:cs typeface="+mn-cs"/>
      </a:defRPr>
    </a:lvl7pPr>
    <a:lvl8pPr marL="3200400" algn="l" defTabSz="914400" rtl="0" eaLnBrk="1" latinLnBrk="0" hangingPunct="1">
      <a:defRPr sz="2400" kern="1200">
        <a:solidFill>
          <a:srgbClr val="000066"/>
        </a:solidFill>
        <a:latin typeface="Arial" charset="0"/>
        <a:ea typeface="+mn-ea"/>
        <a:cs typeface="+mn-cs"/>
      </a:defRPr>
    </a:lvl8pPr>
    <a:lvl9pPr marL="3657600" algn="l" defTabSz="914400" rtl="0" eaLnBrk="1" latinLnBrk="0" hangingPunct="1">
      <a:defRPr sz="2400" kern="1200">
        <a:solidFill>
          <a:srgbClr val="000066"/>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FF99FF"/>
    <a:srgbClr val="FF0000"/>
    <a:srgbClr val="FF9933"/>
    <a:srgbClr val="FF6600"/>
    <a:srgbClr val="010066"/>
    <a:srgbClr val="CC00CC"/>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86600" autoAdjust="0"/>
  </p:normalViewPr>
  <p:slideViewPr>
    <p:cSldViewPr snapToGrid="0">
      <p:cViewPr>
        <p:scale>
          <a:sx n="66" d="100"/>
          <a:sy n="66" d="100"/>
        </p:scale>
        <p:origin x="-456" y="-132"/>
      </p:cViewPr>
      <p:guideLst>
        <p:guide orient="horz" pos="2168"/>
        <p:guide orient="horz" pos="662"/>
        <p:guide pos="2886"/>
        <p:guide pos="445"/>
        <p:guide pos="17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412"/>
    </p:cViewPr>
  </p:sorterViewPr>
  <p:notesViewPr>
    <p:cSldViewPr snapToGrid="0">
      <p:cViewPr>
        <p:scale>
          <a:sx n="80" d="100"/>
          <a:sy n="80" d="100"/>
        </p:scale>
        <p:origin x="-197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a:solidFill>
                  <a:schemeClr val="tx1"/>
                </a:solidFill>
                <a:latin typeface="Times New Roman" pitchFamily="18" charset="0"/>
              </a:defRPr>
            </a:lvl1pPr>
          </a:lstStyle>
          <a:p>
            <a:endParaRPr lang="en-GB"/>
          </a:p>
        </p:txBody>
      </p:sp>
      <p:sp>
        <p:nvSpPr>
          <p:cNvPr id="2355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tx1"/>
                </a:solidFill>
                <a:latin typeface="Times New Roman" pitchFamily="18" charset="0"/>
              </a:defRPr>
            </a:lvl1pPr>
          </a:lstStyle>
          <a:p>
            <a:endParaRPr lang="en-GB"/>
          </a:p>
        </p:txBody>
      </p:sp>
      <p:sp>
        <p:nvSpPr>
          <p:cNvPr id="2355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solidFill>
                  <a:schemeClr val="tx1"/>
                </a:solidFill>
                <a:latin typeface="Times New Roman" pitchFamily="18" charset="0"/>
              </a:defRPr>
            </a:lvl1pPr>
          </a:lstStyle>
          <a:p>
            <a:endParaRPr lang="en-GB"/>
          </a:p>
        </p:txBody>
      </p:sp>
      <p:sp>
        <p:nvSpPr>
          <p:cNvPr id="2355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solidFill>
                  <a:schemeClr val="tx1"/>
                </a:solidFill>
                <a:latin typeface="Times New Roman" pitchFamily="18" charset="0"/>
              </a:defRPr>
            </a:lvl1pPr>
          </a:lstStyle>
          <a:p>
            <a:fld id="{BC9951C2-0A77-4AC7-9178-FE429D60067F}"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a:solidFill>
                  <a:schemeClr val="tx1"/>
                </a:solidFill>
              </a:defRPr>
            </a:lvl1pPr>
          </a:lstStyle>
          <a:p>
            <a:endParaRPr lang="en-GB"/>
          </a:p>
        </p:txBody>
      </p:sp>
      <p:sp>
        <p:nvSpPr>
          <p:cNvPr id="4301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tx1"/>
                </a:solidFill>
              </a:defRPr>
            </a:lvl1pPr>
          </a:lstStyle>
          <a:p>
            <a:endParaRPr lang="en-GB"/>
          </a:p>
        </p:txBody>
      </p:sp>
      <p:sp>
        <p:nvSpPr>
          <p:cNvPr id="430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301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301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solidFill>
                  <a:schemeClr val="tx1"/>
                </a:solidFill>
              </a:defRPr>
            </a:lvl1pPr>
          </a:lstStyle>
          <a:p>
            <a:endParaRPr lang="en-GB"/>
          </a:p>
        </p:txBody>
      </p:sp>
      <p:sp>
        <p:nvSpPr>
          <p:cNvPr id="4301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b="1">
                <a:solidFill>
                  <a:schemeClr val="tx1"/>
                </a:solidFill>
              </a:defRPr>
            </a:lvl1pPr>
          </a:lstStyle>
          <a:p>
            <a:fld id="{FCA732D0-8752-4C10-A3F9-BF6EE1A7837E}" type="slidenum">
              <a:rPr lang="en-GB"/>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B11A86F-5F44-4FD1-B211-330EFBE3EBD6}" type="slidenum">
              <a:rPr lang="en-GB"/>
              <a:pPr/>
              <a:t>1</a:t>
            </a:fld>
            <a:endParaRPr lang="en-GB"/>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pPr>
              <a:lnSpc>
                <a:spcPct val="90000"/>
              </a:lnSpc>
            </a:pPr>
            <a:r>
              <a:rPr lang="en-GB" b="1"/>
              <a:t>Acknowledgements</a:t>
            </a:r>
          </a:p>
          <a:p>
            <a:pPr>
              <a:lnSpc>
                <a:spcPct val="90000"/>
              </a:lnSpc>
            </a:pPr>
            <a:r>
              <a:rPr lang="en-GB" i="1"/>
              <a:t>Top right</a:t>
            </a:r>
            <a:r>
              <a:rPr lang="en-GB"/>
              <a:t>: Aerial view of Berkeley power station. </a:t>
            </a:r>
          </a:p>
          <a:p>
            <a:pPr>
              <a:lnSpc>
                <a:spcPct val="90000"/>
              </a:lnSpc>
            </a:pPr>
            <a:r>
              <a:rPr lang="en-GB"/>
              <a:t>Credit: British Nuclear Fuels plc (BNFL)</a:t>
            </a:r>
          </a:p>
          <a:p>
            <a:pPr>
              <a:lnSpc>
                <a:spcPct val="90000"/>
              </a:lnSpc>
            </a:pPr>
            <a:endParaRPr lang="en-GB"/>
          </a:p>
          <a:p>
            <a:pPr>
              <a:lnSpc>
                <a:spcPct val="90000"/>
              </a:lnSpc>
            </a:pPr>
            <a:r>
              <a:rPr lang="en-GB" i="1"/>
              <a:t>Bottom right</a:t>
            </a:r>
            <a:r>
              <a:rPr lang="en-GB"/>
              <a:t>: Atomic bomb explosion. Mushroom cloud produced by the detonation of XX-10 Priscilla, a 37-kiloton atomic bomb, on 24 June 1957. This was part of Operation Plumbbob at the Nevada Proving Grounds, USA. XX-10 Priscilla was suspended from a balloon about 200 metres above the Nevada desert before detonation. Atomic or nuclear bombs work by releasing the energy within the nucleus of atoms. Fission bombs contain enriched uranium or plutonium. When an atom absorbs a neutron, it splits into smaller atoms, releasing energy (in the form of heat and radiation) and more neutrons, which propagate a chain reaction. </a:t>
            </a:r>
          </a:p>
          <a:p>
            <a:pPr>
              <a:lnSpc>
                <a:spcPct val="90000"/>
              </a:lnSpc>
            </a:pPr>
            <a:r>
              <a:rPr lang="en-GB"/>
              <a:t>Credit: US Department Of Energy/Science Photo Library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E378C37-ED49-4BAA-B5FE-689D7F91CC9C}" type="slidenum">
              <a:rPr lang="en-GB"/>
              <a:pPr/>
              <a:t>2</a:t>
            </a:fld>
            <a:endParaRPr lang="en-GB"/>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FD961FD6-A914-4766-9074-8FC6B30B75B2}" type="slidenum">
              <a:rPr lang="en-GB"/>
              <a:pPr/>
              <a:t>3</a:t>
            </a:fld>
            <a:endParaRPr lang="en-GB"/>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F5CB5E06-A3DF-49D9-A4D4-24DEBD17DCC1}" type="slidenum">
              <a:rPr lang="en-GB"/>
              <a:pPr/>
              <a:t>4</a:t>
            </a:fld>
            <a:endParaRPr lang="en-GB"/>
          </a:p>
        </p:txBody>
      </p:sp>
      <p:sp>
        <p:nvSpPr>
          <p:cNvPr id="259074" name="Rectangle 2"/>
          <p:cNvSpPr>
            <a:spLocks noGrp="1" noRot="1" noChangeAspect="1"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20" name="Нижний колонтитул 19"/>
          <p:cNvSpPr>
            <a:spLocks noGrp="1"/>
          </p:cNvSpPr>
          <p:nvPr>
            <p:ph type="ftr" sz="quarter" idx="11"/>
          </p:nvPr>
        </p:nvSpPr>
        <p:spPr/>
        <p:txBody>
          <a:bodyPr/>
          <a:lstStyle>
            <a:extLst/>
          </a:lstStyle>
          <a:p>
            <a:endParaRPr kumimoji="0" lang="en-US"/>
          </a:p>
        </p:txBody>
      </p:sp>
      <p:sp>
        <p:nvSpPr>
          <p:cNvPr id="10" name="Номер слайда 9"/>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6" name="Нижний колонтитул 5"/>
          <p:cNvSpPr>
            <a:spLocks noGrp="1"/>
          </p:cNvSpPr>
          <p:nvPr>
            <p:ph type="ftr" sz="quarter" idx="11"/>
          </p:nvPr>
        </p:nvSpPr>
        <p:spPr/>
        <p:txBody>
          <a:bodyPr/>
          <a:lstStyle>
            <a:extLst/>
          </a:lstStyle>
          <a:p>
            <a:endParaRPr kumimoji="0" lang="en-US"/>
          </a:p>
        </p:txBody>
      </p:sp>
      <p:sp>
        <p:nvSpPr>
          <p:cNvPr id="7" name="Номер слайда 6"/>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8" name="Нижний колонтитул 7"/>
          <p:cNvSpPr>
            <a:spLocks noGrp="1"/>
          </p:cNvSpPr>
          <p:nvPr>
            <p:ph type="ftr" sz="quarter" idx="11"/>
          </p:nvPr>
        </p:nvSpPr>
        <p:spPr/>
        <p:txBody>
          <a:bodyPr/>
          <a:lstStyle>
            <a:extLst/>
          </a:lstStyle>
          <a:p>
            <a:endParaRPr kumimoji="0" lang="en-US"/>
          </a:p>
        </p:txBody>
      </p:sp>
      <p:sp>
        <p:nvSpPr>
          <p:cNvPr id="9" name="Номер слайда 8"/>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4" name="Нижний колонтитул 3"/>
          <p:cNvSpPr>
            <a:spLocks noGrp="1"/>
          </p:cNvSpPr>
          <p:nvPr>
            <p:ph type="ftr" sz="quarter" idx="11"/>
          </p:nvPr>
        </p:nvSpPr>
        <p:spPr/>
        <p:txBody>
          <a:bodyPr/>
          <a:lstStyle>
            <a:extLst/>
          </a:lstStyle>
          <a:p>
            <a:endParaRPr kumimoji="0" lang="en-US"/>
          </a:p>
        </p:txBody>
      </p:sp>
      <p:sp>
        <p:nvSpPr>
          <p:cNvPr id="5" name="Номер слайда 4"/>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3" name="Нижний колонтитул 2"/>
          <p:cNvSpPr>
            <a:spLocks noGrp="1"/>
          </p:cNvSpPr>
          <p:nvPr>
            <p:ph type="ftr" sz="quarter" idx="11"/>
          </p:nvPr>
        </p:nvSpPr>
        <p:spPr/>
        <p:txBody>
          <a:bodyPr/>
          <a:lstStyle>
            <a:extLst/>
          </a:lstStyle>
          <a:p>
            <a:endParaRPr kumimoji="0" lang="en-US"/>
          </a:p>
        </p:txBody>
      </p:sp>
      <p:sp>
        <p:nvSpPr>
          <p:cNvPr id="4" name="Номер слайда 3"/>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6" name="Нижний колонтитул 5"/>
          <p:cNvSpPr>
            <a:spLocks noGrp="1"/>
          </p:cNvSpPr>
          <p:nvPr>
            <p:ph type="ftr" sz="quarter" idx="11"/>
          </p:nvPr>
        </p:nvSpPr>
        <p:spPr/>
        <p:txBody>
          <a:bodyPr/>
          <a:lstStyle>
            <a:extLst/>
          </a:lstStyle>
          <a:p>
            <a:endParaRPr kumimoji="0" lang="en-US"/>
          </a:p>
        </p:txBody>
      </p:sp>
      <p:sp>
        <p:nvSpPr>
          <p:cNvPr id="7" name="Номер слайда 6"/>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4AB02A5-4FE5-49D9-9E24-09F23B90C450}" type="datetimeFigureOut">
              <a:rPr lang="en-US" smtClean="0"/>
              <a:pPr/>
              <a:t>3/27/2015</a:t>
            </a:fld>
            <a:endParaRPr lang="en-US"/>
          </a:p>
        </p:txBody>
      </p:sp>
      <p:sp>
        <p:nvSpPr>
          <p:cNvPr id="6" name="Нижний колонтитул 5"/>
          <p:cNvSpPr>
            <a:spLocks noGrp="1"/>
          </p:cNvSpPr>
          <p:nvPr>
            <p:ph type="ftr" sz="quarter" idx="11"/>
          </p:nvPr>
        </p:nvSpPr>
        <p:spPr/>
        <p:txBody>
          <a:bodyPr/>
          <a:lstStyle>
            <a:extLst/>
          </a:lstStyle>
          <a:p>
            <a:endParaRPr kumimoji="0" lang="en-US"/>
          </a:p>
        </p:txBody>
      </p:sp>
      <p:sp>
        <p:nvSpPr>
          <p:cNvPr id="7" name="Номер слайда 6"/>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54AB02A5-4FE5-49D9-9E24-09F23B90C450}" type="datetimeFigureOut">
              <a:rPr lang="en-US" smtClean="0"/>
              <a:pPr algn="r" eaLnBrk="1" latinLnBrk="0" hangingPunct="1"/>
              <a:t>3/27/2015</a:t>
            </a:fld>
            <a:endParaRPr lang="en-US" sz="1200">
              <a:solidFill>
                <a:schemeClr val="bg2">
                  <a:shade val="50000"/>
                </a:schemeClr>
              </a:solidFill>
            </a:endParaRPr>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kumimoji="0" lang="en-US" sz="1200">
              <a:solidFill>
                <a:schemeClr val="bg2">
                  <a:shade val="50000"/>
                </a:schemeClr>
              </a:solidFill>
              <a:effectLst/>
            </a:endParaRPr>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6294C92D-0306-4E69-9CD3-20855E849650}" type="slidenum">
              <a:rPr kumimoji="0" lang="en-US" smtClean="0"/>
              <a:pPr algn="ctr" eaLnBrk="1" latinLnBrk="0" hangingPunct="1"/>
              <a:t>‹#›</a:t>
            </a:fld>
            <a:endParaRPr kumimoji="0" lang="en-US" sz="1200">
              <a:solidFill>
                <a:schemeClr val="bg2">
                  <a:shade val="50000"/>
                </a:schemeClr>
              </a:solidFill>
              <a:effectLst/>
            </a:endParaRPr>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grpSp>
        <p:nvGrpSpPr>
          <p:cNvPr id="13" name="Group 14"/>
          <p:cNvGrpSpPr>
            <a:grpSpLocks/>
          </p:cNvGrpSpPr>
          <p:nvPr userDrawn="1"/>
        </p:nvGrpSpPr>
        <p:grpSpPr bwMode="auto">
          <a:xfrm>
            <a:off x="233363" y="85725"/>
            <a:ext cx="360362" cy="360363"/>
            <a:chOff x="1211" y="872"/>
            <a:chExt cx="227" cy="227"/>
          </a:xfrm>
        </p:grpSpPr>
        <p:sp>
          <p:nvSpPr>
            <p:cNvPr id="14" name="Oval 15"/>
            <p:cNvSpPr>
              <a:spLocks noChangeAspect="1" noChangeArrowheads="1"/>
            </p:cNvSpPr>
            <p:nvPr userDrawn="1"/>
          </p:nvSpPr>
          <p:spPr bwMode="auto">
            <a:xfrm>
              <a:off x="1211" y="872"/>
              <a:ext cx="227" cy="227"/>
            </a:xfrm>
            <a:prstGeom prst="ellipse">
              <a:avLst/>
            </a:prstGeom>
            <a:solidFill>
              <a:srgbClr val="010066"/>
            </a:solidFill>
            <a:ln w="9525">
              <a:noFill/>
              <a:round/>
              <a:headEnd/>
              <a:tailEnd/>
            </a:ln>
            <a:effectLst/>
          </p:spPr>
          <p:txBody>
            <a:bodyPr wrap="none" anchor="ctr"/>
            <a:lstStyle/>
            <a:p>
              <a:endParaRPr lang="uk-UA"/>
            </a:p>
          </p:txBody>
        </p:sp>
        <p:sp>
          <p:nvSpPr>
            <p:cNvPr id="16" name="Oval 16"/>
            <p:cNvSpPr>
              <a:spLocks noChangeAspect="1" noChangeArrowheads="1"/>
            </p:cNvSpPr>
            <p:nvPr userDrawn="1"/>
          </p:nvSpPr>
          <p:spPr bwMode="auto">
            <a:xfrm>
              <a:off x="1222" y="883"/>
              <a:ext cx="205" cy="205"/>
            </a:xfrm>
            <a:prstGeom prst="ellipse">
              <a:avLst/>
            </a:prstGeom>
            <a:solidFill>
              <a:srgbClr val="FF00FF"/>
            </a:solidFill>
            <a:ln w="9525" algn="ctr">
              <a:noFill/>
              <a:round/>
              <a:headEnd/>
              <a:tailEnd/>
            </a:ln>
            <a:effectLst/>
          </p:spPr>
          <p:txBody>
            <a:bodyPr anchor="ctr">
              <a:spAutoFit/>
            </a:bodyPr>
            <a:lstStyle/>
            <a:p>
              <a:endParaRPr lang="uk-UA"/>
            </a:p>
          </p:txBody>
        </p:sp>
        <p:pic>
          <p:nvPicPr>
            <p:cNvPr id="17" name="Picture 17" descr="P5"/>
            <p:cNvPicPr>
              <a:picLocks noChangeAspect="1" noChangeArrowheads="1"/>
            </p:cNvPicPr>
            <p:nvPr userDrawn="1"/>
          </p:nvPicPr>
          <p:blipFill>
            <a:blip r:embed="rId13" cstate="print"/>
            <a:srcRect/>
            <a:stretch>
              <a:fillRect/>
            </a:stretch>
          </p:blipFill>
          <p:spPr bwMode="auto">
            <a:xfrm>
              <a:off x="1234" y="895"/>
              <a:ext cx="181" cy="181"/>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2.xml"/><Relationship Id="rId1" Type="http://schemas.openxmlformats.org/officeDocument/2006/relationships/vmlDrawing" Target="../drawings/vmlDrawing2.vml"/><Relationship Id="rId5" Type="http://schemas.openxmlformats.org/officeDocument/2006/relationships/image" Target="../media/image7.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3" name="Text Box 5"/>
          <p:cNvSpPr txBox="1">
            <a:spLocks noChangeArrowheads="1"/>
          </p:cNvSpPr>
          <p:nvPr/>
        </p:nvSpPr>
        <p:spPr bwMode="auto">
          <a:xfrm>
            <a:off x="943428" y="740229"/>
            <a:ext cx="3780971" cy="3847207"/>
          </a:xfrm>
          <a:prstGeom prst="rect">
            <a:avLst/>
          </a:prstGeom>
          <a:noFill/>
          <a:ln w="9525">
            <a:noFill/>
            <a:miter lim="800000"/>
            <a:headEnd/>
            <a:tailEnd/>
          </a:ln>
          <a:effectLst/>
        </p:spPr>
        <p:txBody>
          <a:bodyPr wrap="square">
            <a:spAutoFit/>
          </a:bodyPr>
          <a:lstStyle/>
          <a:p>
            <a:pPr algn="just">
              <a:spcBef>
                <a:spcPct val="40000"/>
              </a:spcBef>
            </a:pPr>
            <a:r>
              <a:rPr lang="en-GB" sz="2000" dirty="0"/>
              <a:t>The particles in the nucleus of an atom are held together by strong forces.</a:t>
            </a:r>
          </a:p>
          <a:p>
            <a:pPr algn="just">
              <a:spcBef>
                <a:spcPct val="40000"/>
              </a:spcBef>
            </a:pPr>
            <a:r>
              <a:rPr lang="en-GB" sz="2000" dirty="0"/>
              <a:t>Some atoms, such as uranium, have a very large unstable nucleus, which can split into two smaller nuclei. </a:t>
            </a:r>
            <a:endParaRPr lang="en-GB" sz="2000" smtClean="0"/>
          </a:p>
          <a:p>
            <a:pPr algn="just">
              <a:spcBef>
                <a:spcPct val="40000"/>
              </a:spcBef>
            </a:pPr>
            <a:endParaRPr lang="en-GB" sz="2000" dirty="0"/>
          </a:p>
          <a:p>
            <a:pPr algn="just">
              <a:spcBef>
                <a:spcPct val="40000"/>
              </a:spcBef>
            </a:pPr>
            <a:r>
              <a:rPr lang="en-GB" sz="2000" dirty="0"/>
              <a:t>This splitting is called </a:t>
            </a:r>
            <a:r>
              <a:rPr lang="en-GB" sz="2000" b="1" dirty="0">
                <a:solidFill>
                  <a:srgbClr val="CC00CC"/>
                </a:solidFill>
              </a:rPr>
              <a:t>fission</a:t>
            </a:r>
            <a:r>
              <a:rPr lang="en-GB" sz="2000" dirty="0"/>
              <a:t> and releases huge amounts of nuclear energy.</a:t>
            </a:r>
          </a:p>
        </p:txBody>
      </p:sp>
      <p:sp>
        <p:nvSpPr>
          <p:cNvPr id="94236" name="Text Box 28"/>
          <p:cNvSpPr txBox="1">
            <a:spLocks noChangeArrowheads="1"/>
          </p:cNvSpPr>
          <p:nvPr/>
        </p:nvSpPr>
        <p:spPr bwMode="auto">
          <a:xfrm>
            <a:off x="1001485" y="4601029"/>
            <a:ext cx="3614057" cy="1323439"/>
          </a:xfrm>
          <a:prstGeom prst="rect">
            <a:avLst/>
          </a:prstGeom>
          <a:noFill/>
          <a:ln w="9525">
            <a:noFill/>
            <a:miter lim="800000"/>
            <a:headEnd/>
            <a:tailEnd/>
          </a:ln>
          <a:effectLst/>
        </p:spPr>
        <p:txBody>
          <a:bodyPr wrap="square">
            <a:spAutoFit/>
          </a:bodyPr>
          <a:lstStyle/>
          <a:p>
            <a:pPr algn="just">
              <a:spcBef>
                <a:spcPct val="0"/>
              </a:spcBef>
            </a:pPr>
            <a:r>
              <a:rPr lang="en-GB" sz="2000" dirty="0"/>
              <a:t>The release of nuclear energy is exploited in nuclear power stations and some atomic bombs.</a:t>
            </a:r>
          </a:p>
        </p:txBody>
      </p:sp>
      <p:sp>
        <p:nvSpPr>
          <p:cNvPr id="94237" name="Rectangle 29"/>
          <p:cNvSpPr>
            <a:spLocks noGrp="1" noChangeArrowheads="1"/>
          </p:cNvSpPr>
          <p:nvPr>
            <p:ph type="title"/>
          </p:nvPr>
        </p:nvSpPr>
        <p:spPr>
          <a:xfrm>
            <a:off x="1045083" y="226695"/>
            <a:ext cx="7498080" cy="392430"/>
          </a:xfrm>
        </p:spPr>
        <p:txBody>
          <a:bodyPr>
            <a:normAutofit fontScale="90000"/>
          </a:bodyPr>
          <a:lstStyle/>
          <a:p>
            <a:r>
              <a:rPr lang="en-GB" dirty="0"/>
              <a:t>      Nuclear fission</a:t>
            </a:r>
          </a:p>
        </p:txBody>
      </p:sp>
      <p:pic>
        <p:nvPicPr>
          <p:cNvPr id="94240" name="Picture 32" descr="berkeley power station"/>
          <p:cNvPicPr>
            <a:picLocks noChangeAspect="1" noChangeArrowheads="1"/>
          </p:cNvPicPr>
          <p:nvPr/>
        </p:nvPicPr>
        <p:blipFill>
          <a:blip r:embed="rId3" cstate="print"/>
          <a:srcRect t="14581"/>
          <a:stretch>
            <a:fillRect/>
          </a:stretch>
        </p:blipFill>
        <p:spPr bwMode="auto">
          <a:xfrm>
            <a:off x="4752975" y="752475"/>
            <a:ext cx="3749675" cy="2660650"/>
          </a:xfrm>
          <a:prstGeom prst="rect">
            <a:avLst/>
          </a:prstGeom>
          <a:noFill/>
          <a:ln w="9525">
            <a:noFill/>
            <a:miter lim="800000"/>
            <a:headEnd/>
            <a:tailEnd/>
          </a:ln>
        </p:spPr>
      </p:pic>
      <p:pic>
        <p:nvPicPr>
          <p:cNvPr id="94247" name="Picture 39" descr="T1650126_SPL_SMALL_COPYRIGHT2"/>
          <p:cNvPicPr>
            <a:picLocks noChangeAspect="1" noChangeArrowheads="1"/>
          </p:cNvPicPr>
          <p:nvPr/>
        </p:nvPicPr>
        <p:blipFill>
          <a:blip r:embed="rId4" cstate="print"/>
          <a:srcRect r="1041"/>
          <a:stretch>
            <a:fillRect/>
          </a:stretch>
        </p:blipFill>
        <p:spPr bwMode="auto">
          <a:xfrm>
            <a:off x="4733925" y="3470275"/>
            <a:ext cx="3767138" cy="283686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4213">
                                            <p:txEl>
                                              <p:pRg st="0" end="0"/>
                                            </p:txEl>
                                          </p:spTgt>
                                        </p:tgtEl>
                                        <p:attrNameLst>
                                          <p:attrName>style.visibility</p:attrName>
                                        </p:attrNameLst>
                                      </p:cBhvr>
                                      <p:to>
                                        <p:strVal val="visible"/>
                                      </p:to>
                                    </p:set>
                                    <p:animEffect transition="in" filter="dissolve">
                                      <p:cBhvr>
                                        <p:cTn id="7" dur="1000"/>
                                        <p:tgtEl>
                                          <p:spTgt spid="942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4213">
                                            <p:txEl>
                                              <p:pRg st="1" end="1"/>
                                            </p:txEl>
                                          </p:spTgt>
                                        </p:tgtEl>
                                        <p:attrNameLst>
                                          <p:attrName>style.visibility</p:attrName>
                                        </p:attrNameLst>
                                      </p:cBhvr>
                                      <p:to>
                                        <p:strVal val="visible"/>
                                      </p:to>
                                    </p:set>
                                    <p:animEffect transition="in" filter="dissolve">
                                      <p:cBhvr>
                                        <p:cTn id="12" dur="1000"/>
                                        <p:tgtEl>
                                          <p:spTgt spid="942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4213">
                                            <p:txEl>
                                              <p:pRg st="3" end="3"/>
                                            </p:txEl>
                                          </p:spTgt>
                                        </p:tgtEl>
                                        <p:attrNameLst>
                                          <p:attrName>style.visibility</p:attrName>
                                        </p:attrNameLst>
                                      </p:cBhvr>
                                      <p:to>
                                        <p:strVal val="visible"/>
                                      </p:to>
                                    </p:set>
                                    <p:animEffect transition="in" filter="dissolve">
                                      <p:cBhvr>
                                        <p:cTn id="17" dur="1000"/>
                                        <p:tgtEl>
                                          <p:spTgt spid="9421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4236"/>
                                        </p:tgtEl>
                                        <p:attrNameLst>
                                          <p:attrName>style.visibility</p:attrName>
                                        </p:attrNameLst>
                                      </p:cBhvr>
                                      <p:to>
                                        <p:strVal val="visible"/>
                                      </p:to>
                                    </p:set>
                                    <p:animEffect transition="in" filter="dissolve">
                                      <p:cBhvr>
                                        <p:cTn id="22" dur="1000"/>
                                        <p:tgtEl>
                                          <p:spTgt spid="94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3" grpId="0" uiExpand="1" build="p"/>
      <p:bldP spid="94236"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0706" name="Text Box 2"/>
          <p:cNvSpPr txBox="1">
            <a:spLocks noChangeArrowheads="1"/>
          </p:cNvSpPr>
          <p:nvPr/>
        </p:nvSpPr>
        <p:spPr bwMode="auto">
          <a:xfrm>
            <a:off x="593725" y="5599113"/>
            <a:ext cx="7797800" cy="822325"/>
          </a:xfrm>
          <a:prstGeom prst="rect">
            <a:avLst/>
          </a:prstGeom>
          <a:noFill/>
          <a:ln w="9525">
            <a:noFill/>
            <a:miter lim="800000"/>
            <a:headEnd/>
            <a:tailEnd/>
          </a:ln>
          <a:effectLst/>
        </p:spPr>
        <p:txBody>
          <a:bodyPr rIns="0">
            <a:spAutoFit/>
          </a:bodyPr>
          <a:lstStyle/>
          <a:p>
            <a:r>
              <a:rPr lang="en-GB"/>
              <a:t>The new neutrons can cause other nuclei to split, which releases even more neutrons. This is a</a:t>
            </a:r>
            <a:r>
              <a:rPr lang="en-GB">
                <a:solidFill>
                  <a:schemeClr val="tx1"/>
                </a:solidFill>
              </a:rPr>
              <a:t> </a:t>
            </a:r>
            <a:r>
              <a:rPr lang="en-GB" b="1">
                <a:solidFill>
                  <a:srgbClr val="CC00CC"/>
                </a:solidFill>
              </a:rPr>
              <a:t>chain reaction</a:t>
            </a:r>
            <a:r>
              <a:rPr lang="en-GB">
                <a:solidFill>
                  <a:srgbClr val="010066"/>
                </a:solidFill>
              </a:rPr>
              <a:t>.</a:t>
            </a:r>
          </a:p>
        </p:txBody>
      </p:sp>
      <p:sp>
        <p:nvSpPr>
          <p:cNvPr id="200709" name="Rectangle 5"/>
          <p:cNvSpPr>
            <a:spLocks noGrp="1" noChangeArrowheads="1"/>
          </p:cNvSpPr>
          <p:nvPr>
            <p:ph type="title"/>
          </p:nvPr>
        </p:nvSpPr>
        <p:spPr>
          <a:xfrm>
            <a:off x="1035558" y="0"/>
            <a:ext cx="7498080" cy="697230"/>
          </a:xfrm>
        </p:spPr>
        <p:txBody>
          <a:bodyPr>
            <a:normAutofit fontScale="90000"/>
          </a:bodyPr>
          <a:lstStyle/>
          <a:p>
            <a:r>
              <a:rPr lang="en-GB" dirty="0"/>
              <a:t>      Nuclear fission</a:t>
            </a:r>
          </a:p>
        </p:txBody>
      </p:sp>
      <p:sp>
        <p:nvSpPr>
          <p:cNvPr id="200710" name="Text Box 6"/>
          <p:cNvSpPr txBox="1">
            <a:spLocks noChangeArrowheads="1"/>
          </p:cNvSpPr>
          <p:nvPr/>
        </p:nvSpPr>
        <p:spPr bwMode="auto">
          <a:xfrm>
            <a:off x="879475" y="690563"/>
            <a:ext cx="7978775" cy="830997"/>
          </a:xfrm>
          <a:prstGeom prst="rect">
            <a:avLst/>
          </a:prstGeom>
          <a:noFill/>
          <a:ln w="9525">
            <a:noFill/>
            <a:miter lim="800000"/>
            <a:headEnd/>
            <a:tailEnd/>
          </a:ln>
          <a:effectLst/>
        </p:spPr>
        <p:txBody>
          <a:bodyPr wrap="square" rIns="0">
            <a:spAutoFit/>
          </a:bodyPr>
          <a:lstStyle/>
          <a:p>
            <a:r>
              <a:rPr lang="en-GB" dirty="0"/>
              <a:t>A uranium nucleus is split by bombarding it with neutrons. This fission forms two new elements and two neutrons. </a:t>
            </a:r>
          </a:p>
        </p:txBody>
      </p:sp>
    </p:spTree>
    <p:controls>
      <p:control spid="200711" name="ShockwaveFlash1" r:id="rId2" imgW="6451032" imgH="3936458"/>
    </p:controls>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0710"/>
                                        </p:tgtEl>
                                        <p:attrNameLst>
                                          <p:attrName>style.visibility</p:attrName>
                                        </p:attrNameLst>
                                      </p:cBhvr>
                                      <p:to>
                                        <p:strVal val="visible"/>
                                      </p:to>
                                    </p:set>
                                    <p:animEffect transition="in" filter="dissolve">
                                      <p:cBhvr>
                                        <p:cTn id="7" dur="1000"/>
                                        <p:tgtEl>
                                          <p:spTgt spid="2007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0706"/>
                                        </p:tgtEl>
                                        <p:attrNameLst>
                                          <p:attrName>style.visibility</p:attrName>
                                        </p:attrNameLst>
                                      </p:cBhvr>
                                      <p:to>
                                        <p:strVal val="visible"/>
                                      </p:to>
                                    </p:set>
                                    <p:animEffect transition="in" filter="dissolve">
                                      <p:cBhvr>
                                        <p:cTn id="12" dur="1000"/>
                                        <p:tgtEl>
                                          <p:spTgt spid="200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6" grpId="0"/>
      <p:bldP spid="200710"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2754" name="Text Box 2"/>
          <p:cNvSpPr txBox="1">
            <a:spLocks noChangeArrowheads="1"/>
          </p:cNvSpPr>
          <p:nvPr/>
        </p:nvSpPr>
        <p:spPr bwMode="auto">
          <a:xfrm>
            <a:off x="614363" y="693738"/>
            <a:ext cx="8529637" cy="822325"/>
          </a:xfrm>
          <a:prstGeom prst="rect">
            <a:avLst/>
          </a:prstGeom>
          <a:noFill/>
          <a:ln w="9525">
            <a:noFill/>
            <a:miter lim="800000"/>
            <a:headEnd/>
            <a:tailEnd/>
          </a:ln>
          <a:effectLst/>
        </p:spPr>
        <p:txBody>
          <a:bodyPr>
            <a:spAutoFit/>
          </a:bodyPr>
          <a:lstStyle/>
          <a:p>
            <a:r>
              <a:rPr lang="en-GB"/>
              <a:t>Atomic nuclei can join together, which also releases huge amounts of energy. This joining together is known as </a:t>
            </a:r>
            <a:r>
              <a:rPr lang="en-GB" b="1">
                <a:solidFill>
                  <a:srgbClr val="CC00CC"/>
                </a:solidFill>
              </a:rPr>
              <a:t>fusion</a:t>
            </a:r>
            <a:r>
              <a:rPr lang="en-GB"/>
              <a:t>.</a:t>
            </a:r>
          </a:p>
        </p:txBody>
      </p:sp>
      <p:pic>
        <p:nvPicPr>
          <p:cNvPr id="202756" name="Picture 4" descr="flash icon"/>
          <p:cNvPicPr>
            <a:picLocks noChangeAspect="1" noChangeArrowheads="1"/>
          </p:cNvPicPr>
          <p:nvPr/>
        </p:nvPicPr>
        <p:blipFill>
          <a:blip r:embed="rId5" cstate="print"/>
          <a:srcRect/>
          <a:stretch>
            <a:fillRect/>
          </a:stretch>
        </p:blipFill>
        <p:spPr bwMode="auto">
          <a:xfrm>
            <a:off x="7391400" y="104775"/>
            <a:ext cx="511175" cy="533400"/>
          </a:xfrm>
          <a:prstGeom prst="rect">
            <a:avLst/>
          </a:prstGeom>
          <a:noFill/>
        </p:spPr>
      </p:pic>
      <p:sp>
        <p:nvSpPr>
          <p:cNvPr id="202757" name="Text Box 5"/>
          <p:cNvSpPr txBox="1">
            <a:spLocks noChangeArrowheads="1"/>
          </p:cNvSpPr>
          <p:nvPr/>
        </p:nvSpPr>
        <p:spPr bwMode="auto">
          <a:xfrm>
            <a:off x="593725" y="5594350"/>
            <a:ext cx="7935913" cy="822325"/>
          </a:xfrm>
          <a:prstGeom prst="rect">
            <a:avLst/>
          </a:prstGeom>
          <a:noFill/>
          <a:ln w="9525">
            <a:noFill/>
            <a:miter lim="800000"/>
            <a:headEnd/>
            <a:tailEnd/>
          </a:ln>
          <a:effectLst/>
        </p:spPr>
        <p:txBody>
          <a:bodyPr>
            <a:spAutoFit/>
          </a:bodyPr>
          <a:lstStyle/>
          <a:p>
            <a:r>
              <a:rPr lang="en-GB">
                <a:solidFill>
                  <a:srgbClr val="010066"/>
                </a:solidFill>
              </a:rPr>
              <a:t>Nuclear fusion is the process that releases energy inside stars such as the Sun.</a:t>
            </a:r>
          </a:p>
        </p:txBody>
      </p:sp>
      <p:sp>
        <p:nvSpPr>
          <p:cNvPr id="202758" name="Rectangle 6"/>
          <p:cNvSpPr>
            <a:spLocks noGrp="1" noChangeArrowheads="1"/>
          </p:cNvSpPr>
          <p:nvPr>
            <p:ph type="title"/>
          </p:nvPr>
        </p:nvSpPr>
        <p:spPr>
          <a:xfrm>
            <a:off x="1159837" y="-291737"/>
            <a:ext cx="7498080" cy="1143000"/>
          </a:xfrm>
        </p:spPr>
        <p:txBody>
          <a:bodyPr/>
          <a:lstStyle/>
          <a:p>
            <a:r>
              <a:rPr lang="en-GB" dirty="0"/>
              <a:t>      Nuclear fusion</a:t>
            </a:r>
          </a:p>
        </p:txBody>
      </p:sp>
    </p:spTree>
    <p:controls>
      <p:control spid="202760" name="ShockwaveFlash1" r:id="rId2" imgW="6451032" imgH="3936458"/>
    </p:controls>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2754"/>
                                        </p:tgtEl>
                                        <p:attrNameLst>
                                          <p:attrName>style.visibility</p:attrName>
                                        </p:attrNameLst>
                                      </p:cBhvr>
                                      <p:to>
                                        <p:strVal val="visible"/>
                                      </p:to>
                                    </p:set>
                                    <p:animEffect transition="in" filter="dissolve">
                                      <p:cBhvr>
                                        <p:cTn id="7" dur="1000"/>
                                        <p:tgtEl>
                                          <p:spTgt spid="20275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2757"/>
                                        </p:tgtEl>
                                        <p:attrNameLst>
                                          <p:attrName>style.visibility</p:attrName>
                                        </p:attrNameLst>
                                      </p:cBhvr>
                                      <p:to>
                                        <p:strVal val="visible"/>
                                      </p:to>
                                    </p:set>
                                    <p:animEffect transition="in" filter="dissolve">
                                      <p:cBhvr>
                                        <p:cTn id="12" dur="1000"/>
                                        <p:tgtEl>
                                          <p:spTgt spid="2027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4" grpId="0"/>
      <p:bldP spid="202757"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8050" name="Text Box 2"/>
          <p:cNvSpPr txBox="1">
            <a:spLocks noChangeArrowheads="1"/>
          </p:cNvSpPr>
          <p:nvPr/>
        </p:nvSpPr>
        <p:spPr bwMode="auto">
          <a:xfrm>
            <a:off x="533400" y="1676400"/>
            <a:ext cx="7467600" cy="457200"/>
          </a:xfrm>
          <a:prstGeom prst="rect">
            <a:avLst/>
          </a:prstGeom>
          <a:noFill/>
          <a:ln w="9525">
            <a:noFill/>
            <a:miter lim="800000"/>
            <a:headEnd/>
            <a:tailEnd/>
          </a:ln>
          <a:effectLst/>
        </p:spPr>
        <p:txBody>
          <a:bodyPr>
            <a:spAutoFit/>
          </a:bodyPr>
          <a:lstStyle/>
          <a:p>
            <a:endParaRPr lang="en-GB">
              <a:solidFill>
                <a:schemeClr val="tx1"/>
              </a:solidFill>
            </a:endParaRPr>
          </a:p>
        </p:txBody>
      </p:sp>
      <p:sp>
        <p:nvSpPr>
          <p:cNvPr id="258051" name="Rectangle 3"/>
          <p:cNvSpPr>
            <a:spLocks noGrp="1" noChangeArrowheads="1"/>
          </p:cNvSpPr>
          <p:nvPr>
            <p:ph type="title"/>
          </p:nvPr>
        </p:nvSpPr>
        <p:spPr>
          <a:xfrm>
            <a:off x="1159837" y="0"/>
            <a:ext cx="6879717" cy="398145"/>
          </a:xfrm>
        </p:spPr>
        <p:txBody>
          <a:bodyPr>
            <a:normAutofit fontScale="90000"/>
          </a:bodyPr>
          <a:lstStyle/>
          <a:p>
            <a:r>
              <a:rPr lang="en-GB" dirty="0"/>
              <a:t>      Nuclear energy summary</a:t>
            </a:r>
          </a:p>
        </p:txBody>
      </p:sp>
    </p:spTree>
    <p:controls>
      <p:control spid="258054" name="ShockwaveFlash1" r:id="rId2" imgW="8699841" imgH="5890389"/>
    </p:controls>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nodePh="1">
                                  <p:stCondLst>
                                    <p:cond delay="0"/>
                                  </p:stCondLst>
                                  <p:endCondLst>
                                    <p:cond evt="begin" delay="0">
                                      <p:tn val="5"/>
                                    </p:cond>
                                  </p:endCondLst>
                                  <p:childTnLst>
                                    <p:set>
                                      <p:cBhvr>
                                        <p:cTn id="6" dur="1" fill="hold">
                                          <p:stCondLst>
                                            <p:cond delay="0"/>
                                          </p:stCondLst>
                                        </p:cTn>
                                        <p:tgtEl>
                                          <p:spTgt spid="258050"/>
                                        </p:tgtEl>
                                        <p:attrNameLst>
                                          <p:attrName>style.visibility</p:attrName>
                                        </p:attrNameLst>
                                      </p:cBhvr>
                                      <p:to>
                                        <p:strVal val="visible"/>
                                      </p:to>
                                    </p:set>
                                    <p:animEffect transition="in" filter="dissolve">
                                      <p:cBhvr>
                                        <p:cTn id="7" dur="500"/>
                                        <p:tgtEl>
                                          <p:spTgt spid="258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050" grpId="0"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4104</TotalTime>
  <Words>196</Words>
  <Application>Microsoft Office PowerPoint</Application>
  <PresentationFormat>Экран (4:3)</PresentationFormat>
  <Paragraphs>23</Paragraphs>
  <Slides>4</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Солнцестояние</vt:lpstr>
      <vt:lpstr>      Nuclear fission</vt:lpstr>
      <vt:lpstr>      Nuclear fission</vt:lpstr>
      <vt:lpstr>      Nuclear fusion</vt:lpstr>
      <vt:lpstr>      Nuclear energy 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 Types of Energy</dc:title>
  <dc:subject>KS4 Physics</dc:subject>
  <dc:creator>Boardworks Ltd</dc:creator>
  <cp:lastModifiedBy>Tetiana Korshuk</cp:lastModifiedBy>
  <cp:revision>141</cp:revision>
  <cp:lastPrinted>2000-07-24T15:04:59Z</cp:lastPrinted>
  <dcterms:created xsi:type="dcterms:W3CDTF">2000-12-09T18:52:53Z</dcterms:created>
  <dcterms:modified xsi:type="dcterms:W3CDTF">2015-03-27T12:43:38Z</dcterms:modified>
</cp:coreProperties>
</file>