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74" r:id="rId4"/>
    <p:sldId id="275" r:id="rId5"/>
    <p:sldId id="261" r:id="rId6"/>
    <p:sldId id="262" r:id="rId7"/>
    <p:sldId id="291" r:id="rId8"/>
    <p:sldId id="292" r:id="rId9"/>
    <p:sldId id="293" r:id="rId10"/>
    <p:sldId id="264" r:id="rId11"/>
    <p:sldId id="285" r:id="rId12"/>
    <p:sldId id="286" r:id="rId13"/>
    <p:sldId id="268" r:id="rId14"/>
    <p:sldId id="279" r:id="rId15"/>
    <p:sldId id="287" r:id="rId16"/>
    <p:sldId id="289" r:id="rId17"/>
    <p:sldId id="290" r:id="rId18"/>
    <p:sldId id="280" r:id="rId19"/>
    <p:sldId id="281" r:id="rId20"/>
    <p:sldId id="273" r:id="rId21"/>
    <p:sldId id="28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15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7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213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897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44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203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634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451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513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41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970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57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19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51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82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61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8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91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2913281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Лекція 16</a:t>
            </a:r>
            <a:r>
              <a:rPr lang="uk-UA" dirty="0"/>
              <a:t>. </a:t>
            </a:r>
            <a:r>
              <a:rPr lang="uk-UA" dirty="0" smtClean="0"/>
              <a:t>Організація потокового та автоматизованого виробництва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92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776864" cy="5616624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5840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3065" t="30580" r="23065" b="36380"/>
          <a:stretch>
            <a:fillRect/>
          </a:stretch>
        </p:blipFill>
        <p:spPr bwMode="auto">
          <a:xfrm>
            <a:off x="0" y="1000108"/>
            <a:ext cx="914400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3060" t="55664" r="23133" b="8203"/>
          <a:stretch>
            <a:fillRect/>
          </a:stretch>
        </p:blipFill>
        <p:spPr bwMode="auto">
          <a:xfrm>
            <a:off x="0" y="1214422"/>
            <a:ext cx="914400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uk-UA" dirty="0"/>
              <a:t>Тема 16.4. Типи автоматичних потокових ліній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25104"/>
          </a:xfrm>
        </p:spPr>
        <p:txBody>
          <a:bodyPr>
            <a:normAutofit/>
          </a:bodyPr>
          <a:lstStyle/>
          <a:p>
            <a:r>
              <a:rPr lang="uk-UA" b="1" dirty="0"/>
              <a:t>Автоматизоване виробництво</a:t>
            </a:r>
            <a:r>
              <a:rPr lang="uk-UA" dirty="0"/>
              <a:t> – це вища форма автоматизації. Автоматизація виключає безпосередню участь людини в виробничому процесі. Робота машин і апаратів в даному випадку відбувається по заданій програмі, а робітник виконує наладку автоматичного обладнання, контроль його роботи , ліквідує відхилення від заданих режимів.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45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929718" cy="128113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По характеру </a:t>
            </a:r>
            <a:r>
              <a:rPr lang="uk-UA" sz="2700" b="1" dirty="0" smtClean="0"/>
              <a:t>транспортування виробу</a:t>
            </a:r>
            <a:r>
              <a:rPr lang="ru-RU" sz="2700" b="1" dirty="0" smtClean="0"/>
              <a:t>, а </a:t>
            </a:r>
            <a:r>
              <a:rPr lang="uk-UA" sz="2700" b="1" dirty="0" smtClean="0"/>
              <a:t>також</a:t>
            </a:r>
            <a:r>
              <a:rPr lang="ru-RU" sz="2700" b="1" dirty="0" smtClean="0"/>
              <a:t> по </a:t>
            </a:r>
            <a:r>
              <a:rPr lang="uk-UA" sz="2700" b="1" dirty="0" smtClean="0"/>
              <a:t>наявності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і</a:t>
            </a:r>
            <a:r>
              <a:rPr lang="ru-RU" sz="2700" b="1" dirty="0" smtClean="0"/>
              <a:t> </a:t>
            </a:r>
            <a:r>
              <a:rPr lang="uk-UA" sz="2700" b="1" dirty="0" smtClean="0"/>
              <a:t>розташуванню бункерних пристроїв</a:t>
            </a:r>
            <a:r>
              <a:rPr lang="uk-UA" sz="2700" dirty="0" smtClean="0"/>
              <a:t> розрізнюють п</a:t>
            </a:r>
            <a:r>
              <a:rPr lang="ru-RU" sz="2700" dirty="0" smtClean="0"/>
              <a:t>’ять </a:t>
            </a:r>
            <a:r>
              <a:rPr lang="uk-UA" sz="2700" dirty="0" smtClean="0"/>
              <a:t>основних типів автоматичних потокових ліній: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000240"/>
            <a:ext cx="8929718" cy="4572032"/>
          </a:xfrm>
        </p:spPr>
        <p:txBody>
          <a:bodyPr>
            <a:noAutofit/>
          </a:bodyPr>
          <a:lstStyle/>
          <a:p>
            <a:r>
              <a:rPr lang="uk-UA" sz="2100" dirty="0" smtClean="0"/>
              <a:t>1.Прямоточні автоматичні лінії уявляють собою систему взаємопов’язаних автоматично діючих механізмів з безпосередньою передачею виробів з однієї робочої позиції на другу. </a:t>
            </a:r>
          </a:p>
          <a:p>
            <a:r>
              <a:rPr lang="uk-UA" sz="2100" dirty="0" smtClean="0"/>
              <a:t>2. Потокові автоматичні лінії уявляють собою ту ж систему механізмів, але з поступовим переміщенням виробів по транспортеру. </a:t>
            </a:r>
          </a:p>
          <a:p>
            <a:r>
              <a:rPr lang="uk-UA" sz="2100" dirty="0" smtClean="0"/>
              <a:t>3. Бункерні автоматичні лінії уявляють собою систему окремих автоматичних машин, які працюють незалежно одне від одного</a:t>
            </a:r>
            <a:r>
              <a:rPr lang="en-US" sz="2100" dirty="0" smtClean="0"/>
              <a:t>.</a:t>
            </a:r>
            <a:endParaRPr lang="uk-UA" sz="2100" dirty="0" smtClean="0"/>
          </a:p>
          <a:p>
            <a:r>
              <a:rPr lang="uk-UA" sz="2100" dirty="0" smtClean="0"/>
              <a:t>4. Бункерно-прямоточні автоматичні лінії складаються з декількох дільниць автоматично пов’язаних працюючих механізмів, які розділені бункерами</a:t>
            </a:r>
            <a:r>
              <a:rPr lang="en-US" sz="2100" dirty="0" smtClean="0"/>
              <a:t>.</a:t>
            </a:r>
            <a:endParaRPr lang="uk-UA" sz="2100" dirty="0" smtClean="0"/>
          </a:p>
          <a:p>
            <a:r>
              <a:rPr lang="uk-UA" sz="2100" dirty="0" smtClean="0"/>
              <a:t>5. Бункерно-поточні автоматичні лінії уявляють собою таку ж систему механізмів, що й бункерно-прямоточні. </a:t>
            </a:r>
            <a:endParaRPr lang="uk-UA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642942"/>
          </a:xfrm>
        </p:spPr>
        <p:txBody>
          <a:bodyPr>
            <a:normAutofit/>
          </a:bodyPr>
          <a:lstStyle/>
          <a:p>
            <a:r>
              <a:rPr lang="uk-UA" sz="2400" b="1" dirty="0" smtClean="0"/>
              <a:t> Рис.16.3 Класифікація автоматичних потокових ліній</a:t>
            </a:r>
            <a:endParaRPr lang="uk-UA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grpSp>
        <p:nvGrpSpPr>
          <p:cNvPr id="35847" name="Group 7"/>
          <p:cNvGrpSpPr>
            <a:grpSpLocks noChangeAspect="1"/>
          </p:cNvGrpSpPr>
          <p:nvPr/>
        </p:nvGrpSpPr>
        <p:grpSpPr bwMode="auto">
          <a:xfrm>
            <a:off x="0" y="457200"/>
            <a:ext cx="4000500" cy="685800"/>
            <a:chOff x="3262" y="-1276"/>
            <a:chExt cx="4941" cy="836"/>
          </a:xfrm>
        </p:grpSpPr>
        <p:sp>
          <p:nvSpPr>
            <p:cNvPr id="35849" name="AutoShape 9"/>
            <p:cNvSpPr>
              <a:spLocks noChangeAspect="1" noChangeArrowheads="1" noTextEdit="1"/>
            </p:cNvSpPr>
            <p:nvPr/>
          </p:nvSpPr>
          <p:spPr bwMode="auto">
            <a:xfrm>
              <a:off x="3262" y="-1276"/>
              <a:ext cx="4941" cy="83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848" name="Line 8"/>
            <p:cNvSpPr>
              <a:spLocks noChangeShapeType="1"/>
            </p:cNvSpPr>
            <p:nvPr/>
          </p:nvSpPr>
          <p:spPr bwMode="auto">
            <a:xfrm>
              <a:off x="7497" y="-440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1428728" y="1285860"/>
            <a:ext cx="6143668" cy="128588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Класифікація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автоматичних потокових ліній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2928934"/>
            <a:ext cx="3428992" cy="135732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залежності від ступеню спеціалізації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143372" y="2928934"/>
            <a:ext cx="4286280" cy="11430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числу одночасно оброблених предметів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 flipV="1">
            <a:off x="6286512" y="2428868"/>
            <a:ext cx="1143008" cy="5000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b="1" dirty="0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V="1">
            <a:off x="1285852" y="2428868"/>
            <a:ext cx="1428760" cy="5000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428596" y="4286256"/>
            <a:ext cx="2571768" cy="10001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однопредметні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(масові)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500034" y="5286388"/>
            <a:ext cx="2500330" cy="12858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багатопредметні (серійні)</a:t>
            </a:r>
            <a:endParaRPr kumimoji="0" lang="uk-UA" sz="2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857752" y="4071942"/>
            <a:ext cx="3143272" cy="10715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зі штучною обробкою виробів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4857752" y="5143512"/>
            <a:ext cx="3143272" cy="11144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багатопредметною</a:t>
            </a:r>
            <a:r>
              <a:rPr kumimoji="0" lang="uk-UA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обробкою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87" name="Rectangle 4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5888" name="Rectangle 48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89" name="Rectangle 49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90" name="Rectangle 50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91" name="Rectangle 51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92" name="Rectangle 52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5893" name="Rectangle 53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44900" algn="l"/>
              </a:tabLst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449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81" name="Group 17"/>
          <p:cNvGrpSpPr>
            <a:grpSpLocks noChangeAspect="1"/>
          </p:cNvGrpSpPr>
          <p:nvPr/>
        </p:nvGrpSpPr>
        <p:grpSpPr bwMode="auto">
          <a:xfrm>
            <a:off x="0" y="457200"/>
            <a:ext cx="4000500" cy="685800"/>
            <a:chOff x="3262" y="-1276"/>
            <a:chExt cx="4941" cy="836"/>
          </a:xfrm>
        </p:grpSpPr>
        <p:sp>
          <p:nvSpPr>
            <p:cNvPr id="36883" name="AutoShape 19"/>
            <p:cNvSpPr>
              <a:spLocks noChangeAspect="1" noChangeArrowheads="1" noTextEdit="1"/>
            </p:cNvSpPr>
            <p:nvPr/>
          </p:nvSpPr>
          <p:spPr bwMode="auto">
            <a:xfrm>
              <a:off x="3262" y="-1276"/>
              <a:ext cx="4941" cy="83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>
              <a:off x="7497" y="-440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6865" name="Group 1"/>
          <p:cNvGrpSpPr>
            <a:grpSpLocks noChangeAspect="1"/>
          </p:cNvGrpSpPr>
          <p:nvPr/>
        </p:nvGrpSpPr>
        <p:grpSpPr bwMode="auto">
          <a:xfrm>
            <a:off x="0" y="1143000"/>
            <a:ext cx="1028700" cy="914400"/>
            <a:chOff x="11066" y="4379"/>
            <a:chExt cx="810" cy="720"/>
          </a:xfrm>
        </p:grpSpPr>
        <p:sp>
          <p:nvSpPr>
            <p:cNvPr id="36866" name="AutoShape 2"/>
            <p:cNvSpPr>
              <a:spLocks noChangeAspect="1" noChangeArrowheads="1" noTextEdit="1"/>
            </p:cNvSpPr>
            <p:nvPr/>
          </p:nvSpPr>
          <p:spPr bwMode="auto">
            <a:xfrm>
              <a:off x="11066" y="4379"/>
              <a:ext cx="810" cy="7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6888" name="Oval 24"/>
          <p:cNvSpPr>
            <a:spLocks noChangeArrowheads="1"/>
          </p:cNvSpPr>
          <p:nvPr/>
        </p:nvSpPr>
        <p:spPr bwMode="auto">
          <a:xfrm>
            <a:off x="1571605" y="642918"/>
            <a:ext cx="5172096" cy="114300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Класифікація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автоматичних потокових ліній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214282" y="2357430"/>
            <a:ext cx="3786214" cy="19288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характеру транспортування напівфабрикатів на лінії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571472" y="4286256"/>
            <a:ext cx="3214710" cy="12144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безперервним рухом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571472" y="5500702"/>
            <a:ext cx="3214710" cy="10715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періодичним рухом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5429256" y="2357430"/>
            <a:ext cx="3500462" cy="19288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залежності від необхідності переналагоджування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5715008" y="4286256"/>
            <a:ext cx="3000396" cy="10715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непереналагоджуємі</a:t>
            </a:r>
            <a:endParaRPr kumimoji="0" lang="uk-UA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715008" y="5357826"/>
            <a:ext cx="3000396" cy="12144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переналагоджуємі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 flipH="1">
            <a:off x="1000100" y="1571612"/>
            <a:ext cx="1214446" cy="78581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>
            <a:off x="6286512" y="1500174"/>
            <a:ext cx="1500198" cy="85725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319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95" name="Rectangle 31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96" name="Rectangle 32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44900" algn="l"/>
              </a:tabLst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449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5" name="Group 3"/>
          <p:cNvGrpSpPr>
            <a:grpSpLocks noChangeAspect="1"/>
          </p:cNvGrpSpPr>
          <p:nvPr/>
        </p:nvGrpSpPr>
        <p:grpSpPr bwMode="auto">
          <a:xfrm>
            <a:off x="0" y="457200"/>
            <a:ext cx="2743200" cy="342900"/>
            <a:chOff x="5306" y="5590"/>
            <a:chExt cx="2160" cy="270"/>
          </a:xfrm>
        </p:grpSpPr>
        <p:sp>
          <p:nvSpPr>
            <p:cNvPr id="38916" name="AutoShape 4"/>
            <p:cNvSpPr>
              <a:spLocks noChangeAspect="1" noChangeArrowheads="1" noTextEdit="1"/>
            </p:cNvSpPr>
            <p:nvPr/>
          </p:nvSpPr>
          <p:spPr bwMode="auto">
            <a:xfrm>
              <a:off x="5306" y="5590"/>
              <a:ext cx="2160" cy="27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214282" y="2285992"/>
            <a:ext cx="3786214" cy="17145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ступеню перекриття часу транспортування технологічним часом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428596" y="4000504"/>
            <a:ext cx="3286148" cy="12858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неперекриваємим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часом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5500694" y="2285992"/>
            <a:ext cx="3428992" cy="16430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характеру кінематичного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язку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5786446" y="3929066"/>
            <a:ext cx="3000396" cy="135732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жорстким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язком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синхронні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28596" y="5286388"/>
            <a:ext cx="3286148" cy="12858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перекриваємим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часом (повністю чи частково)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786446" y="5286388"/>
            <a:ext cx="3000396" cy="12858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  гнучким    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язком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(несинхронні) з бункерами-накопичувачами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687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931" name="Group 19"/>
          <p:cNvGrpSpPr>
            <a:grpSpLocks noChangeAspect="1"/>
          </p:cNvGrpSpPr>
          <p:nvPr/>
        </p:nvGrpSpPr>
        <p:grpSpPr bwMode="auto">
          <a:xfrm>
            <a:off x="0" y="457200"/>
            <a:ext cx="4000500" cy="685800"/>
            <a:chOff x="3262" y="-1276"/>
            <a:chExt cx="4941" cy="836"/>
          </a:xfrm>
        </p:grpSpPr>
        <p:sp>
          <p:nvSpPr>
            <p:cNvPr id="38933" name="AutoShape 21"/>
            <p:cNvSpPr>
              <a:spLocks noChangeAspect="1" noChangeArrowheads="1" noTextEdit="1"/>
            </p:cNvSpPr>
            <p:nvPr/>
          </p:nvSpPr>
          <p:spPr bwMode="auto">
            <a:xfrm>
              <a:off x="3262" y="-1276"/>
              <a:ext cx="4941" cy="83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932" name="Line 20"/>
            <p:cNvSpPr>
              <a:spLocks noChangeShapeType="1"/>
            </p:cNvSpPr>
            <p:nvPr/>
          </p:nvSpPr>
          <p:spPr bwMode="auto">
            <a:xfrm>
              <a:off x="7497" y="-440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8938" name="Oval 26"/>
          <p:cNvSpPr>
            <a:spLocks noChangeArrowheads="1"/>
          </p:cNvSpPr>
          <p:nvPr/>
        </p:nvSpPr>
        <p:spPr bwMode="auto">
          <a:xfrm>
            <a:off x="2000232" y="500042"/>
            <a:ext cx="4494227" cy="154304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Класифікація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автоматичних потокових ліній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34" name="Line 22"/>
          <p:cNvSpPr>
            <a:spLocks noChangeShapeType="1"/>
          </p:cNvSpPr>
          <p:nvPr/>
        </p:nvSpPr>
        <p:spPr bwMode="auto">
          <a:xfrm flipH="1">
            <a:off x="714348" y="1714488"/>
            <a:ext cx="1714512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8937" name="Line 25"/>
          <p:cNvSpPr>
            <a:spLocks noChangeShapeType="1"/>
          </p:cNvSpPr>
          <p:nvPr/>
        </p:nvSpPr>
        <p:spPr bwMode="auto">
          <a:xfrm>
            <a:off x="6215074" y="1643050"/>
            <a:ext cx="1928810" cy="642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2000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4006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Тема 16.5. Розрахунок автоматичних потокових ліній.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15436" cy="4714908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При проектуванні АПЛ виконується ряд розрахунків. В значній мірі їх склад відповідає розрахункам неавтоматичних потокових ліній. Поряд з тим є й деякі особливості, наприклад, розрахунковий такт, впродовж якого видається готовий напівфабрикат чи група напівфабрикатів, визначається за формулою: </a:t>
            </a:r>
          </a:p>
          <a:p>
            <a:r>
              <a:rPr lang="uk-UA" i="1" dirty="0" smtClean="0"/>
              <a:t>                           </a:t>
            </a:r>
            <a:r>
              <a:rPr lang="en-US" i="1" dirty="0" smtClean="0"/>
              <a:t>r</a:t>
            </a:r>
            <a:r>
              <a:rPr lang="uk-UA" baseline="-25000" dirty="0" smtClean="0"/>
              <a:t>АПЛ</a:t>
            </a:r>
            <a:r>
              <a:rPr lang="uk-UA" i="1" baseline="-25000" dirty="0" smtClean="0"/>
              <a:t> </a:t>
            </a:r>
            <a:r>
              <a:rPr lang="uk-UA" dirty="0" smtClean="0"/>
              <a:t> = </a:t>
            </a:r>
            <a:r>
              <a:rPr lang="en-US" dirty="0" smtClean="0"/>
              <a:t>t</a:t>
            </a:r>
            <a:r>
              <a:rPr lang="uk-UA" baseline="30000" dirty="0" smtClean="0"/>
              <a:t>' </a:t>
            </a:r>
            <a:r>
              <a:rPr lang="uk-UA" baseline="-25000" dirty="0" smtClean="0"/>
              <a:t>ц </a:t>
            </a:r>
            <a:r>
              <a:rPr lang="uk-UA" dirty="0" smtClean="0"/>
              <a:t>+ </a:t>
            </a:r>
            <a:r>
              <a:rPr lang="en-US" dirty="0" smtClean="0"/>
              <a:t>t</a:t>
            </a:r>
            <a:r>
              <a:rPr lang="uk-UA" baseline="-25000" dirty="0" err="1" smtClean="0"/>
              <a:t>в.тр</a:t>
            </a:r>
            <a:r>
              <a:rPr lang="uk-UA" dirty="0" smtClean="0"/>
              <a:t> +  </a:t>
            </a:r>
            <a:r>
              <a:rPr lang="en-US" dirty="0" smtClean="0"/>
              <a:t>t</a:t>
            </a:r>
            <a:r>
              <a:rPr lang="uk-UA" baseline="-25000" dirty="0" err="1" smtClean="0"/>
              <a:t>тр</a:t>
            </a:r>
            <a:r>
              <a:rPr lang="uk-UA" dirty="0" smtClean="0"/>
              <a:t> + </a:t>
            </a:r>
            <a:r>
              <a:rPr lang="en-US" dirty="0" smtClean="0"/>
              <a:t>t</a:t>
            </a:r>
            <a:r>
              <a:rPr lang="uk-UA" baseline="-25000" dirty="0" smtClean="0"/>
              <a:t>ф </a:t>
            </a:r>
            <a:r>
              <a:rPr lang="uk-UA" baseline="-25000" dirty="0" err="1" smtClean="0"/>
              <a:t>тр</a:t>
            </a:r>
            <a:r>
              <a:rPr lang="uk-UA" baseline="-25000" dirty="0" smtClean="0"/>
              <a:t> </a:t>
            </a:r>
            <a:r>
              <a:rPr lang="uk-UA" dirty="0" smtClean="0"/>
              <a:t>    ,                            (16.6)</a:t>
            </a:r>
          </a:p>
          <a:p>
            <a:r>
              <a:rPr lang="uk-UA" dirty="0" smtClean="0"/>
              <a:t>де   </a:t>
            </a:r>
            <a:r>
              <a:rPr lang="en-US" i="1" dirty="0" smtClean="0"/>
              <a:t>r</a:t>
            </a:r>
            <a:r>
              <a:rPr lang="uk-UA" baseline="-25000" dirty="0" smtClean="0"/>
              <a:t>АПЛ</a:t>
            </a:r>
            <a:r>
              <a:rPr lang="uk-UA" i="1" baseline="-25000" dirty="0" smtClean="0"/>
              <a:t>  </a:t>
            </a:r>
            <a:r>
              <a:rPr lang="uk-UA" i="1" dirty="0" smtClean="0"/>
              <a:t> </a:t>
            </a:r>
            <a:r>
              <a:rPr lang="uk-UA" dirty="0" smtClean="0"/>
              <a:t>-  розрахунковий такт АПЛ, хвилин;</a:t>
            </a:r>
          </a:p>
          <a:p>
            <a:r>
              <a:rPr lang="uk-UA" dirty="0" smtClean="0"/>
              <a:t>       </a:t>
            </a:r>
            <a:r>
              <a:rPr lang="en-US" dirty="0" smtClean="0"/>
              <a:t>t</a:t>
            </a:r>
            <a:r>
              <a:rPr lang="uk-UA" baseline="30000" dirty="0" smtClean="0"/>
              <a:t>' </a:t>
            </a:r>
            <a:r>
              <a:rPr lang="uk-UA" baseline="-25000" dirty="0" smtClean="0"/>
              <a:t>ц</a:t>
            </a:r>
            <a:r>
              <a:rPr lang="uk-UA" dirty="0" smtClean="0"/>
              <a:t>     - тривалість циклу </a:t>
            </a:r>
            <a:r>
              <a:rPr lang="uk-UA" dirty="0" err="1" smtClean="0"/>
              <a:t>лімітуючого</a:t>
            </a:r>
            <a:r>
              <a:rPr lang="uk-UA" dirty="0" smtClean="0"/>
              <a:t> верстата чи агрегату, хвилин;</a:t>
            </a:r>
          </a:p>
          <a:p>
            <a:r>
              <a:rPr lang="uk-UA" dirty="0" smtClean="0"/>
              <a:t>       </a:t>
            </a:r>
            <a:r>
              <a:rPr lang="en-US" dirty="0" smtClean="0"/>
              <a:t>t</a:t>
            </a:r>
            <a:r>
              <a:rPr lang="uk-UA" baseline="-25000" dirty="0" err="1" smtClean="0"/>
              <a:t>в.тр</a:t>
            </a:r>
            <a:r>
              <a:rPr lang="uk-UA" dirty="0" smtClean="0"/>
              <a:t>   - час вивільнення транспортеру від фіксації, хвилин;</a:t>
            </a:r>
          </a:p>
          <a:p>
            <a:r>
              <a:rPr lang="uk-UA" dirty="0" smtClean="0"/>
              <a:t>        </a:t>
            </a:r>
            <a:r>
              <a:rPr lang="en-US" dirty="0" smtClean="0"/>
              <a:t>t</a:t>
            </a:r>
            <a:r>
              <a:rPr lang="uk-UA" baseline="-25000" dirty="0" err="1" smtClean="0"/>
              <a:t>тр</a:t>
            </a:r>
            <a:r>
              <a:rPr lang="uk-UA" baseline="-25000" dirty="0" smtClean="0"/>
              <a:t>  </a:t>
            </a:r>
            <a:r>
              <a:rPr lang="uk-UA" dirty="0" smtClean="0"/>
              <a:t>    - час транспортування виробу, хвилин;</a:t>
            </a:r>
          </a:p>
          <a:p>
            <a:r>
              <a:rPr lang="uk-UA" dirty="0" smtClean="0"/>
              <a:t>       </a:t>
            </a:r>
            <a:r>
              <a:rPr lang="en-US" dirty="0" smtClean="0"/>
              <a:t>t</a:t>
            </a:r>
            <a:r>
              <a:rPr lang="uk-UA" baseline="-25000" dirty="0" smtClean="0"/>
              <a:t>ф </a:t>
            </a:r>
            <a:r>
              <a:rPr lang="uk-UA" baseline="-25000" dirty="0" err="1" smtClean="0"/>
              <a:t>тр</a:t>
            </a:r>
            <a:r>
              <a:rPr lang="uk-UA" dirty="0" smtClean="0"/>
              <a:t>  - час фіксації транспортера , хвилин.</a:t>
            </a:r>
          </a:p>
          <a:p>
            <a:r>
              <a:rPr lang="uk-UA" dirty="0" smtClean="0"/>
              <a:t>Для автоматичних потокових ліній безперервної дії, на яких готові вироби видаються не періодично, а безперервно, </a:t>
            </a:r>
          </a:p>
          <a:p>
            <a:r>
              <a:rPr lang="en-US" dirty="0" smtClean="0"/>
              <a:t>t</a:t>
            </a:r>
            <a:r>
              <a:rPr lang="uk-UA" baseline="-25000" dirty="0" err="1" smtClean="0"/>
              <a:t>в.тр</a:t>
            </a:r>
            <a:r>
              <a:rPr lang="uk-UA" dirty="0" smtClean="0"/>
              <a:t> = 0  і  </a:t>
            </a:r>
            <a:r>
              <a:rPr lang="en-US" dirty="0" smtClean="0"/>
              <a:t>t</a:t>
            </a:r>
            <a:r>
              <a:rPr lang="uk-UA" baseline="-25000" dirty="0" smtClean="0"/>
              <a:t>ф </a:t>
            </a:r>
            <a:r>
              <a:rPr lang="uk-UA" baseline="-25000" dirty="0" err="1" smtClean="0"/>
              <a:t>тр</a:t>
            </a:r>
            <a:r>
              <a:rPr lang="uk-UA" dirty="0" err="1" smtClean="0"/>
              <a:t>=</a:t>
            </a:r>
            <a:r>
              <a:rPr lang="uk-UA" dirty="0" smtClean="0"/>
              <a:t> 0.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Штучна продуктивність верстатної автоматичної лінії дорівнює:</a:t>
            </a:r>
          </a:p>
          <a:p>
            <a:r>
              <a:rPr lang="uk-UA" dirty="0" smtClean="0"/>
              <a:t>* </a:t>
            </a:r>
            <a:r>
              <a:rPr lang="uk-UA" b="1" dirty="0" smtClean="0"/>
              <a:t>для </a:t>
            </a:r>
            <a:r>
              <a:rPr lang="uk-UA" b="1" dirty="0" err="1" smtClean="0"/>
              <a:t>однопотокової</a:t>
            </a:r>
            <a:r>
              <a:rPr lang="uk-UA" b="1" dirty="0" smtClean="0"/>
              <a:t> лінії</a:t>
            </a:r>
            <a:endParaRPr lang="uk-UA" dirty="0" smtClean="0"/>
          </a:p>
          <a:p>
            <a:r>
              <a:rPr lang="uk-UA" dirty="0" smtClean="0"/>
              <a:t>                                           </a:t>
            </a:r>
            <a:r>
              <a:rPr lang="en-US" i="1" dirty="0" smtClean="0"/>
              <a:t>N</a:t>
            </a:r>
            <a:r>
              <a:rPr lang="uk-UA" baseline="-25000" dirty="0" smtClean="0"/>
              <a:t>ф</a:t>
            </a:r>
            <a:r>
              <a:rPr lang="uk-UA" dirty="0" smtClean="0"/>
              <a:t> = · </a:t>
            </a:r>
            <a:r>
              <a:rPr lang="uk-UA" i="1" dirty="0" smtClean="0"/>
              <a:t>η</a:t>
            </a:r>
            <a:r>
              <a:rPr lang="uk-UA" baseline="-25000" dirty="0" smtClean="0"/>
              <a:t>е</a:t>
            </a:r>
            <a:r>
              <a:rPr lang="uk-UA" dirty="0" smtClean="0"/>
              <a:t>                                 (16.8)</a:t>
            </a:r>
          </a:p>
          <a:p>
            <a:r>
              <a:rPr lang="uk-UA" dirty="0" smtClean="0"/>
              <a:t>де    </a:t>
            </a:r>
            <a:r>
              <a:rPr lang="en-US" dirty="0" smtClean="0"/>
              <a:t>N</a:t>
            </a:r>
            <a:r>
              <a:rPr lang="uk-UA" baseline="-25000" dirty="0" smtClean="0"/>
              <a:t>ф</a:t>
            </a:r>
            <a:r>
              <a:rPr lang="uk-UA" dirty="0" smtClean="0"/>
              <a:t> - годинна продуктивність АПЛ, шт./год.;</a:t>
            </a:r>
          </a:p>
          <a:p>
            <a:r>
              <a:rPr lang="uk-UA" dirty="0" smtClean="0"/>
              <a:t>        </a:t>
            </a:r>
            <a:r>
              <a:rPr lang="en-US" i="1" dirty="0" smtClean="0"/>
              <a:t>r</a:t>
            </a:r>
            <a:r>
              <a:rPr lang="uk-UA" baseline="-25000" dirty="0" smtClean="0"/>
              <a:t>АПЛ</a:t>
            </a:r>
            <a:r>
              <a:rPr lang="uk-UA" i="1" baseline="-25000" dirty="0" smtClean="0"/>
              <a:t>  </a:t>
            </a:r>
            <a:r>
              <a:rPr lang="uk-UA" i="1" dirty="0" smtClean="0"/>
              <a:t> </a:t>
            </a:r>
            <a:r>
              <a:rPr lang="uk-UA" dirty="0" smtClean="0"/>
              <a:t>-  розрахунковий такт АПЛ, хвилин;</a:t>
            </a:r>
          </a:p>
          <a:p>
            <a:r>
              <a:rPr lang="uk-UA" i="1" dirty="0" smtClean="0"/>
              <a:t>        η</a:t>
            </a:r>
            <a:r>
              <a:rPr lang="uk-UA" baseline="-25000" dirty="0" smtClean="0"/>
              <a:t>е</a:t>
            </a:r>
            <a:r>
              <a:rPr lang="uk-UA" dirty="0" smtClean="0"/>
              <a:t>  -  експлуатаційний коефіцієнт, який враховує технічне і організаційне обслуговування та інші витрати часу , хвилин.</a:t>
            </a:r>
          </a:p>
          <a:p>
            <a:r>
              <a:rPr lang="uk-UA" dirty="0" smtClean="0"/>
              <a:t>*</a:t>
            </a:r>
            <a:r>
              <a:rPr lang="uk-UA" b="1" dirty="0" smtClean="0"/>
              <a:t>для </a:t>
            </a:r>
            <a:r>
              <a:rPr lang="uk-UA" b="1" dirty="0" err="1" smtClean="0"/>
              <a:t>багатопотокової</a:t>
            </a:r>
            <a:r>
              <a:rPr lang="uk-UA" b="1" dirty="0" smtClean="0"/>
              <a:t> лінії</a:t>
            </a:r>
            <a:endParaRPr lang="uk-UA" dirty="0" smtClean="0"/>
          </a:p>
          <a:p>
            <a:r>
              <a:rPr lang="uk-UA" baseline="-25000" dirty="0" smtClean="0"/>
              <a:t>                                                                 </a:t>
            </a:r>
            <a:r>
              <a:rPr lang="en-US" i="1" dirty="0" smtClean="0"/>
              <a:t>N</a:t>
            </a:r>
            <a:r>
              <a:rPr lang="uk-UA" baseline="-25000" dirty="0" smtClean="0"/>
              <a:t>ф</a:t>
            </a:r>
            <a:r>
              <a:rPr lang="uk-UA" dirty="0" smtClean="0"/>
              <a:t> = Р</a:t>
            </a:r>
            <a:r>
              <a:rPr lang="uk-UA" baseline="-25000" dirty="0" smtClean="0"/>
              <a:t>АПЛ</a:t>
            </a:r>
            <a:r>
              <a:rPr lang="uk-UA" dirty="0" smtClean="0"/>
              <a:t> · </a:t>
            </a:r>
            <a:r>
              <a:rPr lang="uk-UA" i="1" dirty="0" smtClean="0"/>
              <a:t>η</a:t>
            </a:r>
            <a:r>
              <a:rPr lang="uk-UA" baseline="-25000" dirty="0" smtClean="0"/>
              <a:t>е</a:t>
            </a:r>
            <a:r>
              <a:rPr lang="uk-UA" dirty="0" smtClean="0"/>
              <a:t>                           (16.9)</a:t>
            </a:r>
          </a:p>
          <a:p>
            <a:r>
              <a:rPr lang="uk-UA" dirty="0" smtClean="0"/>
              <a:t>де Р</a:t>
            </a:r>
            <a:r>
              <a:rPr lang="uk-UA" baseline="-25000" dirty="0" smtClean="0"/>
              <a:t>АПЛ</a:t>
            </a:r>
            <a:r>
              <a:rPr lang="uk-UA" dirty="0" smtClean="0"/>
              <a:t> </a:t>
            </a:r>
            <a:r>
              <a:rPr lang="uk-UA" dirty="0" err="1" smtClean="0"/>
              <a:t>–кількість</a:t>
            </a:r>
            <a:r>
              <a:rPr lang="uk-UA" dirty="0" smtClean="0"/>
              <a:t> потоків на лінії.</a:t>
            </a:r>
          </a:p>
          <a:p>
            <a:r>
              <a:rPr lang="uk-UA" b="1" dirty="0" smtClean="0"/>
              <a:t> </a:t>
            </a:r>
            <a:endParaRPr lang="uk-UA" dirty="0" smtClean="0"/>
          </a:p>
          <a:p>
            <a:r>
              <a:rPr lang="uk-UA" b="1" dirty="0" smtClean="0"/>
              <a:t> </a:t>
            </a: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Тема 16.1. Характеристика потокового </a:t>
            </a:r>
            <a:r>
              <a:rPr lang="uk-UA" dirty="0" smtClean="0"/>
              <a:t>виробництва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b="1" dirty="0"/>
              <a:t>Потокове виробництво - </a:t>
            </a:r>
            <a:r>
              <a:rPr lang="uk-UA" dirty="0"/>
              <a:t>це така прогресивна форма організації виробничого процесу як в часі, так й в просторі, яка ґрунтується на ритмічній повторюваності узгоджених в часі основних і допоміжних операцій основного виробничого процесу, які виконуються на спеціалізованих робочих місцях, розташованих послідовно по ходу технологічного процесу.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24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Тема 16.6. Організаційні основи гнучкого автоматизованого виробництва (ГАВ)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14488"/>
            <a:ext cx="8712968" cy="49548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dirty="0" smtClean="0"/>
              <a:t>Технічну </a:t>
            </a:r>
            <a:r>
              <a:rPr lang="uk-UA" dirty="0"/>
              <a:t>базу гнучкої автоматизованої системи уявляють обладнання з числовим програмним управлінням, промислові роботи , спеціальні транспортні засоби і автоматизовані системи управління технологічними  процесами.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6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543956" cy="1285884"/>
          </a:xfrm>
        </p:spPr>
        <p:txBody>
          <a:bodyPr>
            <a:normAutofit fontScale="90000"/>
          </a:bodyPr>
          <a:lstStyle/>
          <a:p>
            <a:r>
              <a:rPr lang="uk-UA" sz="3600" dirty="0" smtClean="0"/>
              <a:t>В процесі проектування ГАВ повинні вирішуватися наступні організаційні задачі: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5072074"/>
          </a:xfrm>
        </p:spPr>
        <p:txBody>
          <a:bodyPr>
            <a:normAutofit/>
          </a:bodyPr>
          <a:lstStyle/>
          <a:p>
            <a:r>
              <a:rPr lang="uk-UA" dirty="0" smtClean="0"/>
              <a:t>1) добір номенклатури деталей, які будуть оброблюватись на дільницях гнучкої автоматизації;</a:t>
            </a:r>
          </a:p>
          <a:p>
            <a:r>
              <a:rPr lang="uk-UA" dirty="0" smtClean="0"/>
              <a:t>2) формування раціональної виробничої структури цехів і дільниць, які забезпечують інтеграцію основних, допоміжних і обслуговуючих процесів;</a:t>
            </a:r>
          </a:p>
          <a:p>
            <a:r>
              <a:rPr lang="uk-UA" dirty="0" smtClean="0"/>
              <a:t>3) проектування системи технологічного і організаційного обслуговування дільниць гнучкої автоматизації 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uk-UA" dirty="0" smtClean="0"/>
              <a:t>4) проектування системи ремонтного обслуговування обладнання;</a:t>
            </a:r>
          </a:p>
          <a:p>
            <a:r>
              <a:rPr lang="uk-UA" dirty="0" smtClean="0"/>
              <a:t>5) проектування системи організації технічного контролю якості продукції.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dirty="0" smtClean="0"/>
              <a:t>Виробництву, яке організоване по потоковому методу, притаманні </a:t>
            </a:r>
            <a:r>
              <a:rPr lang="uk-UA" sz="3600" b="1" dirty="0" smtClean="0"/>
              <a:t>ознаки:</a:t>
            </a:r>
            <a:r>
              <a:rPr lang="uk-UA" sz="3600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─ детальний розподіл процесів виробництва на відносно невеликі операції та тверде закріплення їх за робочими місцями;</a:t>
            </a:r>
          </a:p>
          <a:p>
            <a:r>
              <a:rPr lang="uk-UA" dirty="0" smtClean="0"/>
              <a:t>─ чітке й однозначне визначення послідовності виконання операцій і розташування робочих місць по ходу технологічного процесу; </a:t>
            </a:r>
          </a:p>
          <a:p>
            <a:r>
              <a:rPr lang="uk-UA" dirty="0" smtClean="0"/>
              <a:t>─ поштучна передача предметів праці з однієї операції на другу;</a:t>
            </a:r>
          </a:p>
          <a:p>
            <a:r>
              <a:rPr lang="uk-UA" dirty="0" smtClean="0"/>
              <a:t>─ синхронізація тривалості операцій;</a:t>
            </a:r>
          </a:p>
          <a:p>
            <a:r>
              <a:rPr lang="uk-UA" dirty="0" smtClean="0"/>
              <a:t>─ безперервність та замкнутість виробничого процесу.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/>
          <a:lstStyle/>
          <a:p>
            <a:r>
              <a:rPr lang="uk-UA" b="1" dirty="0" smtClean="0"/>
              <a:t>Потокова лінія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92919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Первісною ланкою потокового виробництва є </a:t>
            </a:r>
            <a:r>
              <a:rPr lang="uk-UA" b="1" dirty="0" smtClean="0"/>
              <a:t>потокова лінія </a:t>
            </a:r>
            <a:r>
              <a:rPr lang="uk-UA" dirty="0" smtClean="0"/>
              <a:t>- група робочих місць, на яких виробничий процес здійснюється відповідно характерним ознакам потокового виробництва.</a:t>
            </a:r>
          </a:p>
          <a:p>
            <a:r>
              <a:rPr lang="uk-UA" dirty="0" smtClean="0"/>
              <a:t>Потокова лінія є </a:t>
            </a:r>
            <a:r>
              <a:rPr lang="uk-UA" b="1" dirty="0" smtClean="0"/>
              <a:t>виробничою дільницею</a:t>
            </a:r>
            <a:r>
              <a:rPr lang="uk-UA" dirty="0" smtClean="0"/>
              <a:t>, яка спеціалізована за </a:t>
            </a:r>
            <a:r>
              <a:rPr lang="uk-UA" b="1" dirty="0" smtClean="0"/>
              <a:t>предметною ознакою</a:t>
            </a:r>
            <a:r>
              <a:rPr lang="uk-UA" dirty="0" smtClean="0"/>
              <a:t> на випуску визначених виробів, з </a:t>
            </a:r>
            <a:r>
              <a:rPr lang="uk-UA" b="1" dirty="0" smtClean="0"/>
              <a:t>паралельним рухом</a:t>
            </a:r>
            <a:r>
              <a:rPr lang="uk-UA" dirty="0" smtClean="0"/>
              <a:t> предметів праці.</a:t>
            </a:r>
          </a:p>
          <a:p>
            <a:r>
              <a:rPr lang="uk-UA" dirty="0" smtClean="0"/>
              <a:t>Організація потокових ліній пред’являє суворі вимоги до планування розміщення потокової лінії, до транспортних засобів, тари, яка використовуються. </a:t>
            </a:r>
          </a:p>
          <a:p>
            <a:r>
              <a:rPr lang="uk-UA" dirty="0" smtClean="0"/>
              <a:t> В якості транспортних засобів потокових ліній використовуються транспортні </a:t>
            </a:r>
            <a:r>
              <a:rPr lang="uk-UA" dirty="0" err="1" smtClean="0"/>
              <a:t>склізи</a:t>
            </a:r>
            <a:r>
              <a:rPr lang="uk-UA" dirty="0" smtClean="0"/>
              <a:t>, жолоби, промислові роботи, універсальні маніпулятори тощо.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uk-UA" dirty="0"/>
              <a:t>Тема 16.2. Класифікація потокових ліній.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43116"/>
            <a:ext cx="8291264" cy="4500594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 </a:t>
            </a:r>
            <a:r>
              <a:rPr lang="uk-UA" b="1" dirty="0" smtClean="0"/>
              <a:t>Постійно-потокові </a:t>
            </a:r>
            <a:r>
              <a:rPr lang="uk-UA" b="1" dirty="0" err="1" smtClean="0"/>
              <a:t>однопредметні</a:t>
            </a:r>
            <a:r>
              <a:rPr lang="uk-UA" dirty="0" smtClean="0"/>
              <a:t>, або масово-потокові, на яких стало випускаються вироби чи вузли, частини виробів одного найменування в масовій кількості.</a:t>
            </a:r>
          </a:p>
          <a:p>
            <a:r>
              <a:rPr lang="uk-UA" b="1" dirty="0" smtClean="0"/>
              <a:t>Постійно-потокові </a:t>
            </a:r>
            <a:r>
              <a:rPr lang="uk-UA" b="1" dirty="0"/>
              <a:t>багатопредметні</a:t>
            </a:r>
            <a:r>
              <a:rPr lang="uk-UA" dirty="0"/>
              <a:t> лінії, або серійно-потокові, на яких одночасно ведеться виготовлення декількох видів напівфабрикатів чи готових виробів різних найменувань,  але схожих в конструктивному й технологічному відношенні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  <a:r>
              <a:rPr lang="uk-UA" b="1" dirty="0" err="1" smtClean="0"/>
              <a:t>Перемінно</a:t>
            </a:r>
            <a:r>
              <a:rPr lang="uk-UA" b="1" dirty="0" smtClean="0"/>
              <a:t>-потокові </a:t>
            </a:r>
            <a:r>
              <a:rPr lang="uk-UA" b="1" dirty="0"/>
              <a:t>багатопредметні</a:t>
            </a:r>
            <a:r>
              <a:rPr lang="uk-UA" dirty="0"/>
              <a:t> лінії-</a:t>
            </a:r>
            <a:r>
              <a:rPr lang="uk-UA" dirty="0" err="1"/>
              <a:t>середньосерійні</a:t>
            </a:r>
            <a:r>
              <a:rPr lang="uk-UA" dirty="0"/>
              <a:t>, на яких послідовно виготовляється декілька видів чи груп виробів. </a:t>
            </a:r>
            <a:endParaRPr lang="uk-UA" dirty="0" smtClean="0"/>
          </a:p>
          <a:p>
            <a:r>
              <a:rPr lang="uk-UA" b="1" dirty="0" smtClean="0"/>
              <a:t>Групові </a:t>
            </a:r>
            <a:r>
              <a:rPr lang="uk-UA" b="1" dirty="0"/>
              <a:t>багатопредметні лінії</a:t>
            </a:r>
            <a:r>
              <a:rPr lang="uk-UA" dirty="0"/>
              <a:t> характеризуються </a:t>
            </a:r>
            <a:r>
              <a:rPr lang="uk-UA" dirty="0" err="1"/>
              <a:t>прямоточністю</a:t>
            </a:r>
            <a:r>
              <a:rPr lang="uk-UA" dirty="0"/>
              <a:t> руху предметів праці. Спеціалізація робочих місць носить технологічний характер при великій кількості найменувань виробів.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18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uk-UA" sz="3600" dirty="0"/>
              <a:t>Тема 16.3. Основні види конвеєрів у безперервно-потоковому виробництві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>
            <a:normAutofit/>
          </a:bodyPr>
          <a:lstStyle/>
          <a:p>
            <a:r>
              <a:rPr lang="uk-UA" dirty="0" smtClean="0"/>
              <a:t>Коли </a:t>
            </a:r>
            <a:r>
              <a:rPr lang="uk-UA" dirty="0"/>
              <a:t>транспортні засоби тільки полегшують чи прискорюють переміщення виробів з одного робочого місця до другого, вони звуться </a:t>
            </a:r>
            <a:r>
              <a:rPr lang="uk-UA" b="1" dirty="0"/>
              <a:t>транспортерами</a:t>
            </a:r>
            <a:r>
              <a:rPr lang="uk-UA" dirty="0"/>
              <a:t>. </a:t>
            </a:r>
          </a:p>
          <a:p>
            <a:endParaRPr lang="ru-RU" dirty="0"/>
          </a:p>
          <a:p>
            <a:r>
              <a:rPr lang="uk-UA" dirty="0"/>
              <a:t>Коли ж транспортні засоби не тільки полегшують та прискорюють переміщення виробів, а й відіграють організуючу роль в потоці, тобто регулюють ритм роботи потокової лінії чи розподіляють предмети праці між робочими місцями, то вони звуться </a:t>
            </a:r>
            <a:r>
              <a:rPr lang="uk-UA" b="1" dirty="0"/>
              <a:t>конвеєрами.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10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0" y="1176530"/>
          <a:ext cx="9144000" cy="5508571"/>
        </p:xfrm>
        <a:graphic>
          <a:graphicData uri="http://schemas.openxmlformats.org/drawingml/2006/table">
            <a:tbl>
              <a:tblPr/>
              <a:tblGrid>
                <a:gridCol w="2500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1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93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26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89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4304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068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Визначальна ознака</a:t>
                      </a: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Можливі види потокових ліній</a:t>
                      </a: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44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1.Ступінь спеціалізації-різноманітність номенклатури виробів (кількість найменувань)</a:t>
                      </a: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-тип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потокового виробництва</a:t>
                      </a: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Постійно-потокові одно предметні (масово-потокові)</a:t>
                      </a: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Постійно-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потокові </a:t>
                      </a: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багато-предметні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(серійно-потокові)</a:t>
                      </a: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Змінно-потокові багатопредметні (у середньо-серійному виробництві)</a:t>
                      </a: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Групові багатопредметні</a:t>
                      </a: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57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2. Ступінь безперервності процесу</a:t>
                      </a: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</a:t>
                      </a: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</a:t>
                      </a: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31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Безперервні</a:t>
                      </a: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Перервні (</a:t>
                      </a:r>
                      <a:r>
                        <a:rPr lang="uk-U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прямотокові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27772" marR="277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7" name="Стрелка вниз 46"/>
          <p:cNvSpPr/>
          <p:nvPr/>
        </p:nvSpPr>
        <p:spPr>
          <a:xfrm flipH="1">
            <a:off x="3428992" y="5572140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8" name="Стрелка вниз 47"/>
          <p:cNvSpPr/>
          <p:nvPr/>
        </p:nvSpPr>
        <p:spPr>
          <a:xfrm>
            <a:off x="4929190" y="5572140"/>
            <a:ext cx="14287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9" name="Стрелка вниз 48"/>
          <p:cNvSpPr/>
          <p:nvPr/>
        </p:nvSpPr>
        <p:spPr>
          <a:xfrm>
            <a:off x="6572264" y="5572140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0" name="Стрелка вниз 49"/>
          <p:cNvSpPr/>
          <p:nvPr/>
        </p:nvSpPr>
        <p:spPr>
          <a:xfrm>
            <a:off x="8358214" y="5572140"/>
            <a:ext cx="14287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979" name="Rectangle 43"/>
          <p:cNvSpPr>
            <a:spLocks noChangeArrowheads="1"/>
          </p:cNvSpPr>
          <p:nvPr/>
        </p:nvSpPr>
        <p:spPr bwMode="auto">
          <a:xfrm rot="10800000" flipV="1">
            <a:off x="0" y="484159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16.1.   Схема класифікації потокових ліній за основними ознаками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" y="1000109"/>
          <a:ext cx="9144000" cy="5667482"/>
        </p:xfrm>
        <a:graphic>
          <a:graphicData uri="http://schemas.openxmlformats.org/drawingml/2006/table">
            <a:tbl>
              <a:tblPr/>
              <a:tblGrid>
                <a:gridCol w="2366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44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876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3. Ступінь синхронізації операцій</a:t>
                      </a:r>
                      <a:endParaRPr lang="uk-UA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013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Безперервно-потокові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Стаціонарно-потокові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Перервно-потокові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76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  <a:cs typeface="Times New Roman"/>
                        </a:rPr>
                        <a:t>4. Спосіб підтримування ритму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	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009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Регламентований ритм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Вільний ритм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76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5.Засоби транспортування виробів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8709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Конвейєри</a:t>
                      </a:r>
                      <a:endParaRPr lang="uk-UA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Інші транспортні засоби</a:t>
                      </a: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669" marR="27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Стрелка вниз 18"/>
          <p:cNvSpPr/>
          <p:nvPr/>
        </p:nvSpPr>
        <p:spPr>
          <a:xfrm>
            <a:off x="3643306" y="1000108"/>
            <a:ext cx="14287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Стрелка вниз 19"/>
          <p:cNvSpPr/>
          <p:nvPr/>
        </p:nvSpPr>
        <p:spPr>
          <a:xfrm>
            <a:off x="5929322" y="1000108"/>
            <a:ext cx="14287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Стрелка вниз 20"/>
          <p:cNvSpPr/>
          <p:nvPr/>
        </p:nvSpPr>
        <p:spPr>
          <a:xfrm>
            <a:off x="8143900" y="1000108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Стрелка вниз 21"/>
          <p:cNvSpPr/>
          <p:nvPr/>
        </p:nvSpPr>
        <p:spPr>
          <a:xfrm>
            <a:off x="4071934" y="3143248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Стрелка вниз 22"/>
          <p:cNvSpPr/>
          <p:nvPr/>
        </p:nvSpPr>
        <p:spPr>
          <a:xfrm>
            <a:off x="7715272" y="3143248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Стрелка вниз 23"/>
          <p:cNvSpPr/>
          <p:nvPr/>
        </p:nvSpPr>
        <p:spPr>
          <a:xfrm>
            <a:off x="4429124" y="4786322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Стрелка вниз 24"/>
          <p:cNvSpPr/>
          <p:nvPr/>
        </p:nvSpPr>
        <p:spPr>
          <a:xfrm>
            <a:off x="7358082" y="4786322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806486"/>
          <a:ext cx="9144000" cy="6051514"/>
        </p:xfrm>
        <a:graphic>
          <a:graphicData uri="http://schemas.openxmlformats.org/drawingml/2006/table">
            <a:tbl>
              <a:tblPr/>
              <a:tblGrid>
                <a:gridCol w="2786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4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3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134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6.Характер руху </a:t>
                      </a:r>
                      <a:r>
                        <a:rPr lang="uk-UA" sz="2800" dirty="0" err="1">
                          <a:latin typeface="Times New Roman"/>
                          <a:ea typeface="Times New Roman"/>
                          <a:cs typeface="Times New Roman"/>
                        </a:rPr>
                        <a:t>конвейєра</a:t>
                      </a:r>
                      <a:endParaRPr lang="uk-UA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                    </a:t>
                      </a: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151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Безперервний</a:t>
                      </a: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Пульсуючий</a:t>
                      </a: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34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7.Місце </a:t>
                      </a:r>
                      <a:endParaRPr lang="uk-UA" sz="2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виконання </a:t>
                      </a: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операцій</a:t>
                      </a: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                                                        </a:t>
                      </a: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656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Безпосередньо на </a:t>
                      </a:r>
                      <a:r>
                        <a:rPr lang="uk-UA" sz="2800" dirty="0" err="1">
                          <a:latin typeface="Times New Roman"/>
                          <a:ea typeface="Times New Roman"/>
                          <a:cs typeface="Times New Roman"/>
                        </a:rPr>
                        <a:t>конвейєрній</a:t>
                      </a: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 стрічці</a:t>
                      </a: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Times New Roman"/>
                          <a:ea typeface="Times New Roman"/>
                          <a:cs typeface="Times New Roman"/>
                        </a:rPr>
                        <a:t>На стаціонарному робочому місці</a:t>
                      </a:r>
                    </a:p>
                  </a:txBody>
                  <a:tcPr marL="38966" marR="38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214810" y="785794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трелка вниз 11"/>
          <p:cNvSpPr/>
          <p:nvPr/>
        </p:nvSpPr>
        <p:spPr>
          <a:xfrm>
            <a:off x="7929586" y="785794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низ 12"/>
          <p:cNvSpPr/>
          <p:nvPr/>
        </p:nvSpPr>
        <p:spPr>
          <a:xfrm>
            <a:off x="4357686" y="2714620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низ 13"/>
          <p:cNvSpPr/>
          <p:nvPr/>
        </p:nvSpPr>
        <p:spPr>
          <a:xfrm>
            <a:off x="8001024" y="2714620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263</TotalTime>
  <Words>1103</Words>
  <Application>Microsoft Office PowerPoint</Application>
  <PresentationFormat>Экран (4:3)</PresentationFormat>
  <Paragraphs>152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Garamond</vt:lpstr>
      <vt:lpstr>Times New Roman</vt:lpstr>
      <vt:lpstr>Натуральные материалы</vt:lpstr>
      <vt:lpstr> Лекція 16. Організація потокового та автоматизованого виробництва </vt:lpstr>
      <vt:lpstr>Тема 16.1. Характеристика потокового виробництва</vt:lpstr>
      <vt:lpstr>Виробництву, яке організоване по потоковому методу, притаманні ознаки:  </vt:lpstr>
      <vt:lpstr>Потокова лінія</vt:lpstr>
      <vt:lpstr>Тема 16.2. Класифікація потокових ліній. </vt:lpstr>
      <vt:lpstr>Тема 16.3. Основні види конвеєрів у безперервно-потоковому виробництві.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16.4. Типи автоматичних потокових ліній.</vt:lpstr>
      <vt:lpstr>По характеру транспортування виробу, а також по наявності і розташуванню бункерних пристроїв розрізнюють п’ять основних типів автоматичних потокових ліній: </vt:lpstr>
      <vt:lpstr> Рис.16.3 Класифікація автоматичних потокових ліній</vt:lpstr>
      <vt:lpstr>Презентация PowerPoint</vt:lpstr>
      <vt:lpstr>Презентация PowerPoint</vt:lpstr>
      <vt:lpstr>Тема 16.5. Розрахунок автоматичних потокових ліній. </vt:lpstr>
      <vt:lpstr>Презентация PowerPoint</vt:lpstr>
      <vt:lpstr>Тема 16.6. Організаційні основи гнучкого автоматизованого виробництва (ГАВ)</vt:lpstr>
      <vt:lpstr>В процесі проектування ГАВ повинні вирішуватися наступні організаційні задачі: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16. ОРГАНІЗАЦІЯ ПОТОКОВОГО ТА АВТОМАТИЗОВАНОГО ВИРОБНИЦТВА</dc:title>
  <dc:creator>Viktoriya</dc:creator>
  <cp:lastModifiedBy>Пользователь Windows</cp:lastModifiedBy>
  <cp:revision>25</cp:revision>
  <dcterms:created xsi:type="dcterms:W3CDTF">2017-10-27T19:50:44Z</dcterms:created>
  <dcterms:modified xsi:type="dcterms:W3CDTF">2021-07-02T14:21:15Z</dcterms:modified>
</cp:coreProperties>
</file>