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4" r:id="rId5"/>
    <p:sldId id="267" r:id="rId6"/>
    <p:sldId id="260" r:id="rId7"/>
    <p:sldId id="265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4" y="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6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7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9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71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5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0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7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99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2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3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66CCC-9A92-4783-8921-C3F1068B5B29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5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8568952" cy="2304256"/>
          </a:xfrm>
        </p:spPr>
        <p:txBody>
          <a:bodyPr>
            <a:noAutofit/>
          </a:bodyPr>
          <a:lstStyle/>
          <a:p>
            <a:r>
              <a:rPr lang="uk-UA" dirty="0" smtClean="0"/>
              <a:t>Дослідження динамічних характеристик пристрою для вертикального занурення виробів у ванну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05064"/>
            <a:ext cx="3096344" cy="25202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Виконав: 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ст. гр. ММ-</a:t>
            </a: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uk-UA" dirty="0" smtClean="0">
                <a:solidFill>
                  <a:schemeClr val="tx1"/>
                </a:solidFill>
              </a:rPr>
              <a:t>1м</a:t>
            </a:r>
            <a:r>
              <a:rPr lang="uk-UA" dirty="0">
                <a:solidFill>
                  <a:schemeClr val="tx1"/>
                </a:solidFill>
              </a:rPr>
              <a:t>п</a:t>
            </a:r>
            <a:endParaRPr lang="uk-UA" dirty="0" smtClean="0">
              <a:solidFill>
                <a:schemeClr val="tx1"/>
              </a:solidFill>
            </a:endParaRP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Микуляк</a:t>
            </a:r>
            <a:r>
              <a:rPr lang="uk-UA" dirty="0" smtClean="0">
                <a:solidFill>
                  <a:schemeClr val="tx1"/>
                </a:solidFill>
              </a:rPr>
              <a:t> В.В.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Науковий керівник:</a:t>
            </a: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к.т.н</a:t>
            </a:r>
            <a:r>
              <a:rPr lang="uk-UA" dirty="0" smtClean="0">
                <a:solidFill>
                  <a:schemeClr val="tx1"/>
                </a:solidFill>
              </a:rPr>
              <a:t>., ст. викладач</a:t>
            </a: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Петришин</a:t>
            </a:r>
            <a:r>
              <a:rPr lang="uk-UA" dirty="0" smtClean="0">
                <a:solidFill>
                  <a:schemeClr val="tx1"/>
                </a:solidFill>
              </a:rPr>
              <a:t> А.І.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dirty="0" smtClean="0"/>
              <a:t>Дякую за увагу!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121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1400" b="1" i="1" dirty="0" smtClean="0"/>
              <a:t>         Актуальність </a:t>
            </a:r>
            <a:r>
              <a:rPr lang="uk-UA" sz="1400" b="1" i="1" dirty="0"/>
              <a:t>теми</a:t>
            </a:r>
            <a:r>
              <a:rPr lang="uk-UA" sz="1400" b="1" dirty="0"/>
              <a:t>.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dirty="0"/>
              <a:t>Якість нанесення рідких покриттів/реагентів на вироби в значній мірі залежить від їх рівномірного розподілу по поверхні виробу, що призводить до необхідності детального аналізу динаміки процесу та динамічного стану установки, за допомогою якої здійснюється дана операція. 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dirty="0"/>
              <a:t>Аналіз динамічних характеристик установки дозволить вірно вибрати режими її роботи для підвищення якості виробів. Також, результати аналізу дають змогу внести зміни в конструкцію установки, що дозволять зменшити рівень вібрацій та підвищити довговічність установки.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uk-UA" sz="1400" b="1" i="1" dirty="0"/>
              <a:t> </a:t>
            </a:r>
            <a:r>
              <a:rPr lang="uk-UA" sz="1400" b="1" i="1" dirty="0" smtClean="0"/>
              <a:t>        Мета </a:t>
            </a:r>
            <a:r>
              <a:rPr lang="uk-UA" sz="1400" b="1" i="1" dirty="0"/>
              <a:t>й завдання дослідження.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u="sng" dirty="0"/>
              <a:t>Метою дослідження</a:t>
            </a:r>
            <a:r>
              <a:rPr lang="uk-UA" sz="1400" dirty="0"/>
              <a:t> є підвищення якості нанесення покриттів на </a:t>
            </a:r>
            <a:r>
              <a:rPr lang="uk-UA" sz="1400" dirty="0" smtClean="0"/>
              <a:t>вироби шляхом зменшення вібрацій установки.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u="sng" dirty="0"/>
              <a:t>Завдання дослідження</a:t>
            </a:r>
            <a:r>
              <a:rPr lang="uk-UA" sz="1400" dirty="0"/>
              <a:t>: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dirty="0" smtClean="0"/>
              <a:t>1. Дослідити </a:t>
            </a:r>
            <a:r>
              <a:rPr lang="uk-UA" sz="1400" dirty="0"/>
              <a:t>динамічні характеристики </a:t>
            </a:r>
            <a:r>
              <a:rPr lang="uk-UA" sz="1400" dirty="0" err="1" smtClean="0"/>
              <a:t>занурювальної</a:t>
            </a:r>
            <a:r>
              <a:rPr lang="uk-UA" sz="1400" dirty="0" smtClean="0"/>
              <a:t> установки</a:t>
            </a:r>
            <a:r>
              <a:rPr lang="uk-UA" sz="1400" dirty="0"/>
              <a:t>, вибрати їх оптимальне значення для покращення якості нанесення реагентів на виріб та вплив на довговічність установки.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 smtClean="0"/>
              <a:t>2. Провести </a:t>
            </a:r>
            <a:r>
              <a:rPr lang="uk-UA" sz="1400" dirty="0"/>
              <a:t>аналіз існуючих методів математичного моделювання конвеєрів з ланцюговим тяговим органом, на основі якого була розроблена установка для занурення виробів у ванну з реагентом.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 smtClean="0"/>
              <a:t>3. Розробити </a:t>
            </a:r>
            <a:r>
              <a:rPr lang="uk-UA" sz="1400" dirty="0"/>
              <a:t>динамічну модель ланцюгового тягового органу </a:t>
            </a:r>
            <a:r>
              <a:rPr lang="uk-UA" sz="1400" dirty="0" err="1"/>
              <a:t>занурювальної</a:t>
            </a:r>
            <a:r>
              <a:rPr lang="uk-UA" sz="1400" dirty="0"/>
              <a:t> установки. Визначити її власні частоти та побудувати амплітудо-частотну характеристику.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 smtClean="0"/>
              <a:t>4. Провести </a:t>
            </a:r>
            <a:r>
              <a:rPr lang="uk-UA" sz="1400" dirty="0"/>
              <a:t>модальний аналіз металоконструкції установки та дослідження її на втомну міцність.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 smtClean="0"/>
              <a:t>5. Розробити </a:t>
            </a:r>
            <a:r>
              <a:rPr lang="uk-UA" sz="1400" dirty="0"/>
              <a:t>рекомендації по вдосконаленню конструкції </a:t>
            </a:r>
            <a:r>
              <a:rPr lang="uk-UA" sz="1400" dirty="0" err="1"/>
              <a:t>занурювальної</a:t>
            </a:r>
            <a:r>
              <a:rPr lang="uk-UA" sz="1400" dirty="0"/>
              <a:t> установки, внести зміни в конструкцію та провести повторне дослідження МК.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 smtClean="0"/>
              <a:t>6. Провести </a:t>
            </a:r>
            <a:r>
              <a:rPr lang="uk-UA" sz="1400" dirty="0"/>
              <a:t>маркетинговий аналіз та оцінити можливості ринкового впровадження результатів магістерської роботи. Розробити </a:t>
            </a:r>
            <a:r>
              <a:rPr lang="uk-UA" sz="1400" dirty="0" err="1"/>
              <a:t>стартап-проект</a:t>
            </a:r>
            <a:r>
              <a:rPr lang="uk-UA" sz="1400" dirty="0"/>
              <a:t>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uk-UA" sz="1400" b="1" i="1" dirty="0" smtClean="0"/>
              <a:t>         Об’єктом </a:t>
            </a:r>
            <a:r>
              <a:rPr lang="uk-UA" sz="1400" b="1" i="1" dirty="0"/>
              <a:t>дослідження </a:t>
            </a:r>
            <a:r>
              <a:rPr lang="uk-UA" sz="1400" dirty="0"/>
              <a:t>є динаміка </a:t>
            </a:r>
            <a:r>
              <a:rPr lang="uk-UA" sz="1400" dirty="0" err="1" smtClean="0"/>
              <a:t>занурювальної</a:t>
            </a:r>
            <a:r>
              <a:rPr lang="uk-UA" sz="1400" dirty="0" smtClean="0"/>
              <a:t> </a:t>
            </a:r>
            <a:r>
              <a:rPr lang="uk-UA" sz="1400" dirty="0"/>
              <a:t>установки.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uk-UA" sz="1400" b="1" i="1" dirty="0" smtClean="0"/>
              <a:t>         Предметом </a:t>
            </a:r>
            <a:r>
              <a:rPr lang="uk-UA" sz="1400" b="1" i="1" dirty="0"/>
              <a:t>дослідження </a:t>
            </a:r>
            <a:r>
              <a:rPr lang="uk-UA" sz="1400" dirty="0"/>
              <a:t>є </a:t>
            </a:r>
            <a:r>
              <a:rPr lang="uk-UA" sz="1400" dirty="0" smtClean="0"/>
              <a:t>вплив вібрацій установки на процес нанесення реагентів на вироби.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uk-UA" sz="1400" b="1" i="1" dirty="0" smtClean="0"/>
              <a:t>         Наукова </a:t>
            </a:r>
            <a:r>
              <a:rPr lang="uk-UA" sz="1400" b="1" i="1" dirty="0"/>
              <a:t>новизна одержаних результатів</a:t>
            </a:r>
            <a:r>
              <a:rPr lang="uk-UA" sz="1400" b="1" dirty="0"/>
              <a:t>. </a:t>
            </a:r>
            <a:endParaRPr lang="ru-RU" sz="1400" dirty="0"/>
          </a:p>
          <a:p>
            <a:pPr lvl="0">
              <a:spcBef>
                <a:spcPts val="0"/>
              </a:spcBef>
            </a:pPr>
            <a:r>
              <a:rPr lang="uk-UA" sz="1400" dirty="0"/>
              <a:t>Вперше розглянуто взаємний вплив тягового органу та металоконструкції на якість нанесення рідких реагентів на вироби.</a:t>
            </a:r>
            <a:endParaRPr lang="ru-RU" sz="1400" dirty="0"/>
          </a:p>
          <a:p>
            <a:pPr>
              <a:spcBef>
                <a:spcPts val="0"/>
              </a:spcBef>
            </a:pPr>
            <a:r>
              <a:rPr lang="uk-UA" sz="1400" dirty="0"/>
              <a:t>Проведено моделювання динамічних характеристик установки для занурення виробів у ванну з реагентом як пружної механічної системи та встановлено закономірності їх утворення.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259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22114"/>
          </a:xfrm>
        </p:spPr>
        <p:txBody>
          <a:bodyPr>
            <a:noAutofit/>
          </a:bodyPr>
          <a:lstStyle/>
          <a:p>
            <a:r>
              <a:rPr lang="uk-UA" sz="2800" dirty="0"/>
              <a:t>Конструкція установки для вертикального занурювання виробів у ванну з реагентом</a:t>
            </a:r>
            <a:endParaRPr lang="ru-RU" sz="28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3754605" cy="557897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2"/>
          <a:stretch/>
        </p:blipFill>
        <p:spPr>
          <a:xfrm>
            <a:off x="4499992" y="1124743"/>
            <a:ext cx="4032448" cy="557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63408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Динамічна модель ланцюгового тягового органу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588408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918007"/>
                  </p:ext>
                </p:extLst>
              </p:nvPr>
            </p:nvGraphicFramePr>
            <p:xfrm>
              <a:off x="251520" y="2367310"/>
              <a:ext cx="5796644" cy="44297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708412"/>
                    <a:gridCol w="2088232"/>
                  </a:tblGrid>
                  <a:tr h="121186">
                    <a:tc>
                      <a:txBody>
                        <a:bodyPr/>
                        <a:lstStyle/>
                        <a:p>
                          <a:r>
                            <a:rPr lang="ru-RU" sz="1200" b="0" dirty="0" err="1" smtClean="0"/>
                            <a:t>Рівняння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руху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тіл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динамічної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системи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ланцюгового</a:t>
                          </a:r>
                          <a:r>
                            <a:rPr lang="ru-RU" sz="1200" b="0" dirty="0" smtClean="0"/>
                            <a:t> тягового органу</a:t>
                          </a:r>
                          <a:endParaRPr lang="ru-RU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Сили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на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окремих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ділянках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ланцюгового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тягового органу</a:t>
                          </a:r>
                          <a:endParaRPr lang="ru-RU" sz="12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𝐹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3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3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4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3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4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5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6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4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5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6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6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6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7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5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6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7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7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6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7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8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6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7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8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7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uk-UA" sz="12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8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̈"/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8</m:t>
                                    </m:r>
                                  </m:sub>
                                </m:sSub>
                                <m:r>
                                  <a:rPr lang="uk-UA" sz="12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7</m:t>
                                            </m:r>
                                          </m:sub>
                                        </m:s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8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7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ru-RU" sz="12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uk-UA" sz="12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ru-RU" sz="12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uk-UA" sz="1200" i="1">
                                                    <a:latin typeface="Cambria Math"/>
                                                  </a:rPr>
                                                  <m:t>8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  <m:r>
                                      <a:rPr lang="uk-UA" sz="1200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Р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2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uk-UA" sz="1200" i="1">
                                            <a:latin typeface="Cambria Math"/>
                                          </a:rPr>
                                          <m:t>8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8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uk-UA" sz="12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8</m:t>
                                    </m:r>
                                  </m:sub>
                                </m:sSub>
                                <m:r>
                                  <a:rPr lang="uk-UA" sz="12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ru-RU" sz="12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918007"/>
                  </p:ext>
                </p:extLst>
              </p:nvPr>
            </p:nvGraphicFramePr>
            <p:xfrm>
              <a:off x="251520" y="2367310"/>
              <a:ext cx="5796644" cy="44297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708412"/>
                    <a:gridCol w="2088232"/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ru-RU" sz="1200" b="0" dirty="0" err="1" smtClean="0"/>
                            <a:t>Рівняння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руху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тіл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динамічної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системи</a:t>
                          </a:r>
                          <a:r>
                            <a:rPr lang="ru-RU" sz="1200" b="0" dirty="0" smtClean="0"/>
                            <a:t> </a:t>
                          </a:r>
                          <a:r>
                            <a:rPr lang="ru-RU" sz="1200" b="0" dirty="0" err="1" smtClean="0"/>
                            <a:t>ланцюгового</a:t>
                          </a:r>
                          <a:r>
                            <a:rPr lang="ru-RU" sz="1200" b="0" dirty="0" smtClean="0"/>
                            <a:t> тягового органу</a:t>
                          </a:r>
                          <a:endParaRPr lang="ru-RU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Сили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на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окремих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ділянках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200" b="0" i="0" u="none" strike="noStrike" kern="1200" baseline="0" dirty="0" err="1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ланцюгового</a:t>
                          </a:r>
                          <a:r>
                            <a:rPr lang="ru-RU" sz="12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тягового органу</a:t>
                          </a:r>
                          <a:endParaRPr lang="ru-RU" sz="1200" dirty="0"/>
                        </a:p>
                      </a:txBody>
                      <a:tcPr/>
                    </a:tc>
                  </a:tr>
                  <a:tr h="47625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96154" r="-56579" b="-735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96154" r="-292" b="-735897"/>
                          </a:stretch>
                        </a:blipFill>
                      </a:tcPr>
                    </a:tc>
                  </a:tr>
                  <a:tr h="4987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86585" r="-56579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186585" r="-292" b="-600000"/>
                          </a:stretch>
                        </a:blipFill>
                      </a:tcPr>
                    </a:tc>
                  </a:tr>
                  <a:tr h="4996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86585" r="-56579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286585" r="-292" b="-500000"/>
                          </a:stretch>
                        </a:blipFill>
                      </a:tcPr>
                    </a:tc>
                  </a:tr>
                  <a:tr h="4987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86585" r="-56579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386585" r="-292" b="-400000"/>
                          </a:stretch>
                        </a:blipFill>
                      </a:tcPr>
                    </a:tc>
                  </a:tr>
                  <a:tr h="4999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86585" r="-56579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486585" r="-292" b="-300000"/>
                          </a:stretch>
                        </a:blipFill>
                      </a:tcPr>
                    </a:tc>
                  </a:tr>
                  <a:tr h="49993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86585" r="-56579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586585" r="-292" b="-200000"/>
                          </a:stretch>
                        </a:blipFill>
                      </a:tcPr>
                    </a:tc>
                  </a:tr>
                  <a:tr h="49904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686585" r="-5657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686585" r="-292" b="-100000"/>
                          </a:stretch>
                        </a:blipFill>
                      </a:tcPr>
                    </a:tc>
                  </a:tr>
                  <a:tr h="50006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786585" r="-5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77259" t="-786585" r="-2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6300192" y="2924944"/>
                <a:ext cx="2495620" cy="5120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/>
                        <m:t>С=</m:t>
                      </m:r>
                      <m:f>
                        <m:fPr>
                          <m:ctrlPr>
                            <a:rPr lang="ru-RU" sz="1400" i="1"/>
                          </m:ctrlPr>
                        </m:fPr>
                        <m:num>
                          <m:r>
                            <a:rPr lang="en-US" sz="1400" i="1"/>
                            <m:t>𝐸</m:t>
                          </m:r>
                          <m:r>
                            <a:rPr lang="en-US" sz="1400" i="1"/>
                            <m:t>∙</m:t>
                          </m:r>
                          <m:r>
                            <a:rPr lang="en-US" sz="1400" i="1"/>
                            <m:t>𝐹</m:t>
                          </m:r>
                          <m:r>
                            <a:rPr lang="en-US" sz="1400" i="1"/>
                            <m:t>′</m:t>
                          </m:r>
                        </m:num>
                        <m:den>
                          <m:r>
                            <a:rPr lang="ru-RU" sz="1400" i="1"/>
                            <m:t>𝐿</m:t>
                          </m:r>
                        </m:den>
                      </m:f>
                      <m:r>
                        <a:rPr lang="ru-RU" sz="1400" i="1" smtClean="0"/>
                        <m:t>=21.067∙</m:t>
                      </m:r>
                      <m:sSup>
                        <m:sSupPr>
                          <m:ctrlPr>
                            <a:rPr lang="ru-RU" sz="1400" i="1" smtClean="0"/>
                          </m:ctrlPr>
                        </m:sSupPr>
                        <m:e>
                          <m:r>
                            <a:rPr lang="ru-RU" sz="1400" i="1"/>
                            <m:t>10</m:t>
                          </m:r>
                        </m:e>
                        <m:sup>
                          <m:r>
                            <a:rPr lang="ru-RU" sz="1400" i="1"/>
                            <m:t>6</m:t>
                          </m:r>
                        </m:sup>
                      </m:sSup>
                      <m:r>
                        <a:rPr lang="ru-RU" sz="1400" i="1" smtClean="0"/>
                        <m:t> </m:t>
                      </m:r>
                      <m:r>
                        <a:rPr lang="uk-UA" sz="1400" i="1" smtClean="0"/>
                        <m:t>Н/м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924944"/>
                <a:ext cx="2495620" cy="512063"/>
              </a:xfrm>
              <a:prstGeom prst="rect">
                <a:avLst/>
              </a:prstGeom>
              <a:blipFill rotWithShape="1">
                <a:blip r:embed="rId4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6207758" y="2401724"/>
            <a:ext cx="2680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/>
              <a:t>Жорсткість</a:t>
            </a:r>
            <a:r>
              <a:rPr lang="ru-RU" sz="1400" dirty="0"/>
              <a:t> </a:t>
            </a:r>
            <a:r>
              <a:rPr lang="ru-RU" sz="1400" dirty="0" err="1"/>
              <a:t>ділянки</a:t>
            </a:r>
            <a:r>
              <a:rPr lang="ru-RU" sz="1400" dirty="0"/>
              <a:t> </a:t>
            </a:r>
            <a:r>
              <a:rPr lang="ru-RU" sz="1400" dirty="0" err="1"/>
              <a:t>ланцюгового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dirty="0" smtClean="0"/>
              <a:t>тягового </a:t>
            </a:r>
            <a:r>
              <a:rPr lang="ru-RU" sz="1400" dirty="0"/>
              <a:t>органа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92354" y="4365104"/>
            <a:ext cx="2756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/>
              <a:t>Коефіцієнт демпфування </a:t>
            </a:r>
            <a:r>
              <a:rPr lang="uk-UA" sz="1400" dirty="0" smtClean="0"/>
              <a:t>ділянки </a:t>
            </a:r>
          </a:p>
          <a:p>
            <a:r>
              <a:rPr lang="uk-UA" sz="1400" dirty="0" smtClean="0"/>
              <a:t>ланцюгового </a:t>
            </a:r>
            <a:r>
              <a:rPr lang="uk-UA" sz="1400" dirty="0"/>
              <a:t>тягового органу</a:t>
            </a:r>
            <a:endParaRPr lang="ru-RU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231025" y="4938156"/>
                <a:ext cx="2679387" cy="535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400" i="1"/>
                        <m:t>𝜇</m:t>
                      </m:r>
                      <m:r>
                        <a:rPr lang="uk-UA" sz="1400" i="1"/>
                        <m:t>=</m:t>
                      </m:r>
                      <m:r>
                        <a:rPr lang="uk-UA" sz="1400" i="1"/>
                        <m:t>𝜓</m:t>
                      </m:r>
                      <m:f>
                        <m:fPr>
                          <m:ctrlPr>
                            <a:rPr lang="ru-RU" sz="1400" i="1"/>
                          </m:ctrlPr>
                        </m:fPr>
                        <m:num>
                          <m:r>
                            <a:rPr lang="uk-UA" sz="1400" i="1"/>
                            <m:t>1</m:t>
                          </m:r>
                        </m:num>
                        <m:den>
                          <m:r>
                            <a:rPr lang="uk-UA" sz="1400" i="1"/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ru-RU" sz="1400" i="1"/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ru-RU" sz="1400" i="1"/>
                              </m:ctrlPr>
                            </m:sSubPr>
                            <m:e>
                              <m:r>
                                <a:rPr lang="uk-UA" sz="1400" i="1"/>
                                <m:t>𝑚</m:t>
                              </m:r>
                            </m:e>
                            <m:sub>
                              <m:r>
                                <a:rPr lang="uk-UA" sz="1400" i="1"/>
                                <m:t>ср</m:t>
                              </m:r>
                            </m:sub>
                          </m:sSub>
                          <m:r>
                            <a:rPr lang="uk-UA" sz="1400" i="1"/>
                            <m:t>С</m:t>
                          </m:r>
                        </m:e>
                      </m:rad>
                      <m:r>
                        <a:rPr lang="uk-UA" sz="1400" i="1"/>
                        <m:t>=28077 Н∙с/м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025" y="4938156"/>
                <a:ext cx="2679387" cy="5356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6156176" y="5473815"/>
                <a:ext cx="2880320" cy="9212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1400" dirty="0"/>
                  <a:t>де </a:t>
                </a:r>
                <a14:m>
                  <m:oMath xmlns:m="http://schemas.openxmlformats.org/officeDocument/2006/math">
                    <m:r>
                      <a:rPr lang="uk-UA" sz="1400" i="1"/>
                      <m:t>𝜓</m:t>
                    </m:r>
                    <m:r>
                      <a:rPr lang="uk-UA" sz="1400" i="1"/>
                      <m:t>=2</m:t>
                    </m:r>
                  </m:oMath>
                </a14:m>
                <a:r>
                  <a:rPr lang="uk-UA" sz="1400" dirty="0"/>
                  <a:t> — коефіцієнт відносного </a:t>
                </a:r>
                <a:endParaRPr lang="uk-UA" sz="1400" dirty="0" smtClean="0"/>
              </a:p>
              <a:p>
                <a:r>
                  <a:rPr lang="uk-UA" sz="1400" dirty="0" smtClean="0"/>
                  <a:t>розсіювання </a:t>
                </a:r>
                <a:r>
                  <a:rPr lang="uk-UA" sz="1400" dirty="0"/>
                  <a:t>енергії в </a:t>
                </a:r>
                <a:r>
                  <a:rPr lang="uk-UA" sz="1400" dirty="0" smtClean="0"/>
                  <a:t>механізмах;</a:t>
                </a:r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/>
                          </m:ctrlPr>
                        </m:sSubPr>
                        <m:e>
                          <m:r>
                            <a:rPr lang="uk-UA" sz="1400" i="1"/>
                            <m:t>𝑚</m:t>
                          </m:r>
                        </m:e>
                        <m:sub>
                          <m:r>
                            <a:rPr lang="uk-UA" sz="1400" i="1"/>
                            <m:t>ср</m:t>
                          </m:r>
                        </m:sub>
                      </m:sSub>
                      <m:r>
                        <a:rPr lang="uk-UA" sz="1400" i="1"/>
                        <m:t>=</m:t>
                      </m:r>
                      <m:f>
                        <m:fPr>
                          <m:ctrlPr>
                            <a:rPr lang="ru-RU" sz="1400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sz="1400" i="1"/>
                              </m:ctrlPr>
                            </m:sSubPr>
                            <m:e>
                              <m:r>
                                <a:rPr lang="uk-UA" sz="1400" i="1"/>
                                <m:t>𝑚</m:t>
                              </m:r>
                            </m:e>
                            <m:sub>
                              <m:r>
                                <a:rPr lang="uk-UA" sz="1400" i="1"/>
                                <m:t>р</m:t>
                              </m:r>
                            </m:sub>
                          </m:sSub>
                          <m:r>
                            <a:rPr lang="uk-UA" sz="1400" i="1"/>
                            <m:t>+</m:t>
                          </m:r>
                          <m:sSub>
                            <m:sSubPr>
                              <m:ctrlPr>
                                <a:rPr lang="ru-RU" sz="1400" i="1"/>
                              </m:ctrlPr>
                            </m:sSubPr>
                            <m:e>
                              <m:r>
                                <a:rPr lang="uk-UA" sz="1400" i="1"/>
                                <m:t>𝑚</m:t>
                              </m:r>
                            </m:e>
                            <m:sub>
                              <m:r>
                                <a:rPr lang="uk-UA" sz="1400" i="1"/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uk-UA" sz="1400" i="1"/>
                            <m:t>2</m:t>
                          </m:r>
                        </m:den>
                      </m:f>
                      <m:r>
                        <a:rPr lang="uk-UA" sz="1400" i="1"/>
                        <m:t>=92,33 кг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473815"/>
                <a:ext cx="2880320" cy="921278"/>
              </a:xfrm>
              <a:prstGeom prst="rect">
                <a:avLst/>
              </a:prstGeom>
              <a:blipFill rotWithShape="1">
                <a:blip r:embed="rId6"/>
                <a:stretch>
                  <a:fillRect l="-636" t="-6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6243273" y="3573016"/>
                <a:ext cx="2706125" cy="5536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/>
                        </m:ctrlPr>
                      </m:sSupPr>
                      <m:e>
                        <m:r>
                          <a:rPr lang="en-US" sz="1400" i="1"/>
                          <m:t>𝐹</m:t>
                        </m:r>
                      </m:e>
                      <m:sup>
                        <m:r>
                          <a:rPr lang="ru-RU" sz="1400" i="1"/>
                          <m:t>′</m:t>
                        </m:r>
                      </m:sup>
                    </m:sSup>
                  </m:oMath>
                </a14:m>
                <a:r>
                  <a:rPr lang="ru-RU" sz="1400" dirty="0" smtClean="0"/>
                  <a:t>- </a:t>
                </a:r>
                <a:r>
                  <a:rPr lang="uk-UA" sz="1400" dirty="0"/>
                  <a:t>площа поперечного </a:t>
                </a:r>
                <a:r>
                  <a:rPr lang="uk-UA" sz="1400" dirty="0" smtClean="0"/>
                  <a:t>перетину</a:t>
                </a:r>
              </a:p>
              <a:p>
                <a:r>
                  <a:rPr lang="uk-UA" sz="1400" dirty="0" smtClean="0"/>
                  <a:t>ланцюга</a:t>
                </a:r>
                <a:endParaRPr lang="ru-RU" sz="1400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273" y="3573016"/>
                <a:ext cx="2706125" cy="553613"/>
              </a:xfrm>
              <a:prstGeom prst="rect">
                <a:avLst/>
              </a:prstGeom>
              <a:blipFill rotWithShape="1">
                <a:blip r:embed="rId7"/>
                <a:stretch>
                  <a:fillRect l="-450" b="-98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76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54" y="116632"/>
            <a:ext cx="8712968" cy="634082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uk-UA" sz="2800" dirty="0" smtClean="0"/>
              <a:t>Сигнал, що відображає </a:t>
            </a:r>
            <a:r>
              <a:rPr lang="uk-UA" sz="2800" dirty="0" err="1" smtClean="0"/>
              <a:t>збурюючу</a:t>
            </a:r>
            <a:r>
              <a:rPr lang="uk-UA" sz="2800" dirty="0" smtClean="0"/>
              <a:t> силу при моделюванні динаміки </a:t>
            </a:r>
            <a:r>
              <a:rPr lang="uk-UA" sz="2800" dirty="0" smtClean="0"/>
              <a:t>ланцюгового </a:t>
            </a:r>
            <a:r>
              <a:rPr lang="uk-UA" sz="2800" dirty="0" smtClean="0"/>
              <a:t>тягового приводу</a:t>
            </a:r>
            <a:endParaRPr lang="uk-UA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354438" y="6309320"/>
            <a:ext cx="493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Рис. 3 </a:t>
            </a:r>
            <a:r>
              <a:rPr lang="uk-UA" dirty="0" err="1" smtClean="0"/>
              <a:t>Збурююча</a:t>
            </a:r>
            <a:r>
              <a:rPr lang="uk-UA" dirty="0" smtClean="0"/>
              <a:t> сила, що діє з боку привода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334528" y="4295958"/>
            <a:ext cx="675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Рис. 2 </a:t>
            </a:r>
            <a:r>
              <a:rPr lang="uk-UA" dirty="0" smtClean="0"/>
              <a:t>Гармонічний сигнал з рівномірно зростаючою частотою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" t="25211" r="687" b="10728"/>
          <a:stretch/>
        </p:blipFill>
        <p:spPr bwMode="auto">
          <a:xfrm>
            <a:off x="406399" y="4888512"/>
            <a:ext cx="8408039" cy="139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" t="25325" b="9290"/>
          <a:stretch/>
        </p:blipFill>
        <p:spPr>
          <a:xfrm>
            <a:off x="406399" y="2852936"/>
            <a:ext cx="8408039" cy="14203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" t="25128" b="9749"/>
          <a:stretch/>
        </p:blipFill>
        <p:spPr>
          <a:xfrm>
            <a:off x="354438" y="836712"/>
            <a:ext cx="8460000" cy="14237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5474" y="2358297"/>
            <a:ext cx="523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Рис. 1 </a:t>
            </a:r>
            <a:r>
              <a:rPr lang="uk-UA" dirty="0" smtClean="0"/>
              <a:t>Сигнал, що відповідає в</a:t>
            </a:r>
            <a:r>
              <a:rPr lang="uk-UA" dirty="0" smtClean="0"/>
              <a:t>ипадковим процесам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100392" y="2260438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+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028384" y="4180626"/>
            <a:ext cx="439544" cy="707886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uk-UA" sz="4000" dirty="0" smtClean="0"/>
              <a:t>=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116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62074"/>
          </a:xfrm>
        </p:spPr>
        <p:txBody>
          <a:bodyPr>
            <a:noAutofit/>
          </a:bodyPr>
          <a:lstStyle/>
          <a:p>
            <a:r>
              <a:rPr lang="uk-UA" sz="2800" dirty="0" smtClean="0"/>
              <a:t>Результати моделювання динамічних характеристик ланцюгового тягового органу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5" t="5168" r="8117" b="2761"/>
          <a:stretch/>
        </p:blipFill>
        <p:spPr>
          <a:xfrm>
            <a:off x="323528" y="1196752"/>
            <a:ext cx="8496944" cy="4383106"/>
          </a:xfrm>
        </p:spPr>
      </p:pic>
    </p:spTree>
    <p:extLst>
      <p:ext uri="{BB962C8B-B14F-4D97-AF65-F5344CB8AC3E}">
        <p14:creationId xmlns:p14="http://schemas.microsoft.com/office/powerpoint/2010/main" val="30417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0609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3100" dirty="0" smtClean="0"/>
              <a:t>Модальний аналіз металоконструкції установки в програмному середовищі </a:t>
            </a:r>
            <a:r>
              <a:rPr lang="en-US" sz="3100" dirty="0" err="1" smtClean="0"/>
              <a:t>Ansys</a:t>
            </a:r>
            <a:endParaRPr lang="ru-RU" sz="31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641" y="6382914"/>
            <a:ext cx="309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Перша власна частота МК (1,6 Гц)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9" b="5997"/>
          <a:stretch/>
        </p:blipFill>
        <p:spPr>
          <a:xfrm rot="16200000">
            <a:off x="-1239804" y="2191043"/>
            <a:ext cx="5516970" cy="2808313"/>
          </a:xfr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7" b="7659"/>
          <a:stretch/>
        </p:blipFill>
        <p:spPr bwMode="auto">
          <a:xfrm rot="16200000">
            <a:off x="1737638" y="2224193"/>
            <a:ext cx="5544617" cy="276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16733" y="6381330"/>
            <a:ext cx="3006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Друга власна частота МК (6,2 Гц)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84669" y="6382914"/>
            <a:ext cx="3188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Третя власна частота МК (12,44 Гц)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2" r="7229" b="7779"/>
          <a:stretch/>
        </p:blipFill>
        <p:spPr>
          <a:xfrm rot="16200000">
            <a:off x="4740154" y="2150132"/>
            <a:ext cx="5544615" cy="291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r>
              <a:rPr lang="uk-UA" sz="2800" dirty="0"/>
              <a:t>Схеми і сили, що діють на вали </a:t>
            </a:r>
            <a:r>
              <a:rPr lang="uk-UA" sz="2800" dirty="0" smtClean="0"/>
              <a:t>установки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5" b="5325"/>
          <a:stretch>
            <a:fillRect/>
          </a:stretch>
        </p:blipFill>
        <p:spPr>
          <a:xfrm>
            <a:off x="1187624" y="764704"/>
            <a:ext cx="6826526" cy="259228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7"/>
              <p:cNvSpPr txBox="1">
                <a:spLocks/>
              </p:cNvSpPr>
              <p:nvPr/>
            </p:nvSpPr>
            <p:spPr>
              <a:xfrm>
                <a:off x="251520" y="4005064"/>
                <a:ext cx="8604448" cy="27363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1600" dirty="0" smtClean="0"/>
                  <a:t>Розрахунок колової сили </a:t>
                </a:r>
                <a:r>
                  <a:rPr lang="uk-UA" sz="1600" dirty="0"/>
                  <a:t>за </a:t>
                </a:r>
                <a:r>
                  <a:rPr lang="uk-UA" sz="1600" dirty="0" smtClean="0"/>
                  <a:t>формулою:</a:t>
                </a:r>
              </a:p>
              <a:p>
                <a:pPr marL="18288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16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uk-UA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uk-UA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uk-UA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uk-UA" sz="1600" i="1">
                                  <a:latin typeface="Cambria Math"/>
                                </a:rPr>
                                <m:t>д.сп</m:t>
                              </m:r>
                            </m:sub>
                          </m:sSub>
                        </m:num>
                        <m:den>
                          <m:r>
                            <a:rPr lang="uk-UA" sz="1600" i="1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uk-UA" sz="1600" i="1">
                          <a:latin typeface="Cambria Math"/>
                        </a:rPr>
                        <m:t>=860 Н </m:t>
                      </m:r>
                    </m:oMath>
                  </m:oMathPara>
                </a14:m>
                <a:endParaRPr lang="uk-UA" sz="1600" dirty="0" smtClean="0"/>
              </a:p>
              <a:p>
                <a:r>
                  <a:rPr lang="uk-UA" sz="1600" dirty="0" smtClean="0"/>
                  <a:t>Розрахунок початкового натягу </a:t>
                </a:r>
                <a:r>
                  <a:rPr lang="uk-UA" sz="1600" dirty="0"/>
                  <a:t>ланцюга від провисання веденої гілки за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1600">
                            <a:latin typeface="Cambria Math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1600">
                            <a:latin typeface="Cambria Math"/>
                          </a:rPr>
                          <m:t>f</m:t>
                        </m:r>
                      </m:sub>
                    </m:sSub>
                    <m:r>
                      <a:rPr lang="uk-UA" sz="1600">
                        <a:latin typeface="Cambria Math"/>
                      </a:rPr>
                      <m:t>=3</m:t>
                    </m:r>
                  </m:oMath>
                </a14:m>
                <a:endParaRPr lang="uk-UA" sz="1600" dirty="0"/>
              </a:p>
              <a:p>
                <a:pPr marL="18288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𝑞𝑎𝑔</m:t>
                      </m:r>
                      <m:r>
                        <a:rPr lang="uk-UA" sz="1600" i="1">
                          <a:latin typeface="Cambria Math"/>
                        </a:rPr>
                        <m:t>=248.9 Н </m:t>
                      </m:r>
                    </m:oMath>
                  </m:oMathPara>
                </a14:m>
                <a:endParaRPr lang="uk-UA" sz="1600" dirty="0" smtClean="0"/>
              </a:p>
              <a:p>
                <a:r>
                  <a:rPr lang="uk-UA" sz="1600" dirty="0" smtClean="0"/>
                  <a:t>Розрахунок сили, </a:t>
                </a:r>
                <a:r>
                  <a:rPr lang="uk-UA" sz="1600" dirty="0"/>
                  <a:t>яка діє на вали зірочок за формулою</a:t>
                </a:r>
              </a:p>
              <a:p>
                <a:pPr marL="18288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в</m:t>
                          </m:r>
                        </m:sub>
                      </m:sSub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=8860,6 Н</m:t>
                      </m:r>
                    </m:oMath>
                  </m:oMathPara>
                </a14:m>
                <a:endParaRPr lang="uk-UA" sz="1600" dirty="0"/>
              </a:p>
              <a:p>
                <a:pPr marL="18288" indent="0">
                  <a:buFont typeface="Arial" pitchFamily="34" charset="0"/>
                  <a:buNone/>
                </a:pPr>
                <a:r>
                  <a:rPr lang="uk-UA" sz="1600" dirty="0"/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uk-UA" sz="1600" i="1">
                            <a:latin typeface="Cambria Math"/>
                          </a:rPr>
                          <m:t>в</m:t>
                        </m:r>
                      </m:sub>
                    </m:sSub>
                    <m:r>
                      <a:rPr lang="uk-UA" sz="1600" i="1">
                        <a:latin typeface="Cambria Math"/>
                      </a:rPr>
                      <m:t>− </m:t>
                    </m:r>
                  </m:oMath>
                </a14:m>
                <a:r>
                  <a:rPr lang="uk-UA" sz="1600" dirty="0"/>
                  <a:t>коефіцієнт навантаження вала</a:t>
                </a:r>
                <a:r>
                  <a:rPr lang="uk-UA" sz="1600" dirty="0" smtClean="0"/>
                  <a:t>.</a:t>
                </a:r>
              </a:p>
              <a:p>
                <a:r>
                  <a:rPr lang="uk-UA" sz="1600" dirty="0"/>
                  <a:t>Натяг ведучої гілки ланцюга працюючої передачі знаходимо за формулою</a:t>
                </a:r>
              </a:p>
              <a:p>
                <a:pPr marL="18288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д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=7527.6 Н</m:t>
                      </m:r>
                    </m:oMath>
                  </m:oMathPara>
                </a14:m>
                <a:endParaRPr lang="uk-UA" sz="1600" dirty="0"/>
              </a:p>
              <a:p>
                <a:endParaRPr lang="uk-UA" sz="1600" dirty="0"/>
              </a:p>
              <a:p>
                <a:endParaRPr lang="uk-UA" sz="1600" dirty="0"/>
              </a:p>
            </p:txBody>
          </p:sp>
        </mc:Choice>
        <mc:Fallback xmlns="">
          <p:sp>
            <p:nvSpPr>
              <p:cNvPr id="5" name="Текст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005064"/>
                <a:ext cx="8604448" cy="2736304"/>
              </a:xfrm>
              <a:prstGeom prst="rect">
                <a:avLst/>
              </a:prstGeom>
              <a:blipFill rotWithShape="1">
                <a:blip r:embed="rId3"/>
                <a:stretch>
                  <a:fillRect l="-212" t="-668" b="-8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1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uk-UA" sz="1800" dirty="0"/>
              <a:t>Проведено аналіз </a:t>
            </a:r>
            <a:r>
              <a:rPr lang="uk-UA" sz="1800" dirty="0" smtClean="0"/>
              <a:t>методів математичного моделювання </a:t>
            </a:r>
            <a:r>
              <a:rPr lang="ru-RU" sz="1800" dirty="0" err="1"/>
              <a:t>конвеєрів</a:t>
            </a:r>
            <a:r>
              <a:rPr lang="ru-RU" sz="1800" dirty="0"/>
              <a:t> з </a:t>
            </a:r>
            <a:r>
              <a:rPr lang="ru-RU" sz="1800" dirty="0" err="1"/>
              <a:t>ланцюговим</a:t>
            </a:r>
            <a:r>
              <a:rPr lang="ru-RU" sz="1800" dirty="0"/>
              <a:t> </a:t>
            </a:r>
            <a:r>
              <a:rPr lang="ru-RU" sz="1800" dirty="0" err="1"/>
              <a:t>тяговим</a:t>
            </a:r>
            <a:r>
              <a:rPr lang="ru-RU" sz="1800" dirty="0"/>
              <a:t> органом</a:t>
            </a:r>
            <a:r>
              <a:rPr lang="uk-UA" sz="1800" dirty="0" smtClean="0"/>
              <a:t>.</a:t>
            </a:r>
            <a:endParaRPr lang="ru-RU" sz="1800" dirty="0"/>
          </a:p>
          <a:p>
            <a:pPr lvl="0"/>
            <a:r>
              <a:rPr lang="uk-UA" sz="1800" dirty="0" smtClean="0"/>
              <a:t>Розроблено </a:t>
            </a:r>
            <a:r>
              <a:rPr lang="uk-UA" sz="1800" dirty="0"/>
              <a:t>динамічну модель ланцюгового тягового органу </a:t>
            </a:r>
            <a:r>
              <a:rPr lang="uk-UA" sz="1800" dirty="0" smtClean="0"/>
              <a:t>установки для вертикального занурення виробів у ванну з реагентом. Модель представлена у вигляді </a:t>
            </a:r>
            <a:r>
              <a:rPr lang="uk-UA" sz="1800" dirty="0" err="1" smtClean="0"/>
              <a:t>восьмимасової</a:t>
            </a:r>
            <a:r>
              <a:rPr lang="uk-UA" sz="1800" dirty="0" smtClean="0"/>
              <a:t> системи, для яких проведено розрахунок власних частот та побудовано АЧХ.</a:t>
            </a:r>
            <a:endParaRPr lang="ru-RU" sz="1800" dirty="0">
              <a:solidFill>
                <a:srgbClr val="FF0000"/>
              </a:solidFill>
            </a:endParaRPr>
          </a:p>
          <a:p>
            <a:pPr lvl="0"/>
            <a:r>
              <a:rPr lang="uk-UA" sz="1800" dirty="0" smtClean="0"/>
              <a:t>Проведено модальний аналіз металоконструкції установки. Визначено перші три власні частоти системи та побудовано форми коливань на цих частотах. </a:t>
            </a:r>
          </a:p>
          <a:p>
            <a:pPr lvl="0"/>
            <a:r>
              <a:rPr lang="uk-UA" sz="1800" dirty="0" smtClean="0"/>
              <a:t>На основі аналізу результатів математичного моделювання ланцюгового тягового органу та модального аналізу металоконструкції встановлено необхідність підвищення жорсткості підвіски та металоконструкції. Розроблено рекомендації по модернізації їх конструкції.</a:t>
            </a:r>
            <a:endParaRPr lang="ru-RU" sz="1800" dirty="0"/>
          </a:p>
          <a:p>
            <a:pPr lvl="0"/>
            <a:r>
              <a:rPr lang="uk-UA" sz="1800" dirty="0" smtClean="0"/>
              <a:t>На </a:t>
            </a:r>
            <a:r>
              <a:rPr lang="uk-UA" sz="1800" dirty="0"/>
              <a:t>основі </a:t>
            </a:r>
            <a:r>
              <a:rPr lang="uk-UA" sz="1800" dirty="0" smtClean="0"/>
              <a:t>отриманих результатів досліджень </a:t>
            </a:r>
            <a:r>
              <a:rPr lang="uk-UA" sz="1800" dirty="0" smtClean="0"/>
              <a:t>розроблено </a:t>
            </a:r>
            <a:r>
              <a:rPr lang="uk-UA" sz="1800" dirty="0" err="1"/>
              <a:t>стартап-проект</a:t>
            </a:r>
            <a:r>
              <a:rPr lang="uk-UA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7887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1295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Дослідження динамічних характеристик пристрою для вертикального занурення виробів у ванну</vt:lpstr>
      <vt:lpstr>Презентация PowerPoint</vt:lpstr>
      <vt:lpstr>Конструкція установки для вертикального занурювання виробів у ванну з реагентом</vt:lpstr>
      <vt:lpstr>Динамічна модель ланцюгового тягового органу</vt:lpstr>
      <vt:lpstr>Сигнал, що відображає збурюючу силу при моделюванні динаміки ланцюгового тягового приводу</vt:lpstr>
      <vt:lpstr>Результати моделювання динамічних характеристик ланцюгового тягового органу</vt:lpstr>
      <vt:lpstr>Модальний аналіз металоконструкції установки в програмному середовищі Ansys</vt:lpstr>
      <vt:lpstr>Схеми і сили, що діють на вали установки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99</cp:revision>
  <dcterms:created xsi:type="dcterms:W3CDTF">2018-05-11T04:00:45Z</dcterms:created>
  <dcterms:modified xsi:type="dcterms:W3CDTF">2018-12-19T06:37:20Z</dcterms:modified>
</cp:coreProperties>
</file>