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56" r:id="rId3"/>
    <p:sldId id="257" r:id="rId4"/>
    <p:sldId id="275" r:id="rId5"/>
    <p:sldId id="265" r:id="rId6"/>
    <p:sldId id="260" r:id="rId7"/>
    <p:sldId id="261" r:id="rId8"/>
    <p:sldId id="263" r:id="rId9"/>
    <p:sldId id="272" r:id="rId10"/>
    <p:sldId id="274" r:id="rId11"/>
    <p:sldId id="278" r:id="rId12"/>
    <p:sldId id="279" r:id="rId13"/>
    <p:sldId id="280" r:id="rId14"/>
    <p:sldId id="281" r:id="rId15"/>
    <p:sldId id="282" r:id="rId16"/>
    <p:sldId id="266" r:id="rId17"/>
    <p:sldId id="269" r:id="rId18"/>
    <p:sldId id="267" r:id="rId19"/>
    <p:sldId id="276" r:id="rId20"/>
    <p:sldId id="268" r:id="rId21"/>
    <p:sldId id="277" r:id="rId22"/>
    <p:sldId id="270" r:id="rId23"/>
    <p:sldId id="259" r:id="rId24"/>
    <p:sldId id="283" r:id="rId25"/>
    <p:sldId id="271" r:id="rId26"/>
    <p:sldId id="284" r:id="rId27"/>
    <p:sldId id="285" r:id="rId28"/>
    <p:sldId id="286" r:id="rId2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44" autoAdjust="0"/>
  </p:normalViewPr>
  <p:slideViewPr>
    <p:cSldViewPr>
      <p:cViewPr varScale="1">
        <p:scale>
          <a:sx n="84" d="100"/>
          <a:sy n="84" d="100"/>
        </p:scale>
        <p:origin x="912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A2876-683A-4760-9FF5-6AE84E62E6DE}" type="datetimeFigureOut">
              <a:rPr lang="uk-UA" smtClean="0"/>
              <a:t>20.10.2020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ACC02-3A78-498B-A401-37512D288AF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9122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CC02-3A78-498B-A401-37512D288AFD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2191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just">
              <a:buFontTx/>
              <a:buChar char="-"/>
            </a:pPr>
            <a:r>
              <a:rPr lang="uk-UA" dirty="0" smtClean="0"/>
              <a:t>Основні модулі АБІС </a:t>
            </a:r>
            <a:r>
              <a:rPr lang="uk-UA" dirty="0" err="1" smtClean="0"/>
              <a:t>Koha</a:t>
            </a:r>
            <a:r>
              <a:rPr lang="uk-UA" dirty="0" smtClean="0"/>
              <a:t>: «Каталогізація», «ОРАС», «Надходження», «Списки», «Серійні видання», «Відвідувачі», «Обіг», «Авторитетні джерела», «Звіти» 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сучасні правила і стандарти створення бібліографічних та авторитетних баз    даних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основні принципи та правила систематизації документів за УДК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основні принципи та правила </a:t>
            </a:r>
            <a:r>
              <a:rPr lang="uk-UA" dirty="0" err="1" smtClean="0"/>
              <a:t>предметизації</a:t>
            </a:r>
            <a:r>
              <a:rPr lang="uk-UA" dirty="0" smtClean="0"/>
              <a:t> документів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основні положення та принципи «Бібліотечної еталонної моделі від IFLA»       (IFLA-LRM)»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нові правила каталогізації в цифровому середовищі «Опис та доступ до ресурсу» (RDA) 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комунікативний </a:t>
            </a:r>
            <a:r>
              <a:rPr lang="uk-UA" dirty="0" err="1" smtClean="0"/>
              <a:t>машинозчитуваний</a:t>
            </a:r>
            <a:r>
              <a:rPr lang="uk-UA" dirty="0" smtClean="0"/>
              <a:t> формат MARC 21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створення бібліографічних записів для електронного каталогу відповідно до   правил каталогізації «Опис та доступ до ресурсу» (RDA) у форматі MARC 21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CC02-3A78-498B-A401-37512D288AFD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4740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just">
              <a:buFontTx/>
              <a:buChar char="-"/>
            </a:pPr>
            <a:r>
              <a:rPr lang="uk-UA" dirty="0" smtClean="0"/>
              <a:t>Основні модулі АБІС </a:t>
            </a:r>
            <a:r>
              <a:rPr lang="uk-UA" dirty="0" err="1" smtClean="0"/>
              <a:t>Koha</a:t>
            </a:r>
            <a:r>
              <a:rPr lang="uk-UA" dirty="0" smtClean="0"/>
              <a:t>: «Каталогізація», «ОРАС», «Надходження», «Списки», «Серійні видання», «Відвідувачі», «Обіг», «Авторитетні джерела», «Звіти» 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сучасні правила і стандарти створення бібліографічних та авторитетних баз    даних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основні принципи та правила систематизації документів за УДК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основні принципи та правила </a:t>
            </a:r>
            <a:r>
              <a:rPr lang="uk-UA" dirty="0" err="1" smtClean="0"/>
              <a:t>предметизації</a:t>
            </a:r>
            <a:r>
              <a:rPr lang="uk-UA" dirty="0" smtClean="0"/>
              <a:t> документів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основні положення та принципи «Бібліотечної еталонної моделі від IFLA»       (IFLA-LRM)»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нові правила каталогізації в цифровому середовищі «Опис та доступ до ресурсу» (RDA) 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комунікативний </a:t>
            </a:r>
            <a:r>
              <a:rPr lang="uk-UA" dirty="0" err="1" smtClean="0"/>
              <a:t>машинозчитуваний</a:t>
            </a:r>
            <a:r>
              <a:rPr lang="uk-UA" dirty="0" smtClean="0"/>
              <a:t> формат MARC 21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створення бібліографічних записів для електронного каталогу відповідно до   правил каталогізації «Опис та доступ до ресурсу» (RDA) у форматі MARC 21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CC02-3A78-498B-A401-37512D288AFD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3556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just">
              <a:buFontTx/>
              <a:buChar char="-"/>
            </a:pPr>
            <a:r>
              <a:rPr lang="uk-UA" dirty="0" smtClean="0"/>
              <a:t>Основні модулі АБІС </a:t>
            </a:r>
            <a:r>
              <a:rPr lang="uk-UA" dirty="0" err="1" smtClean="0"/>
              <a:t>Koha</a:t>
            </a:r>
            <a:r>
              <a:rPr lang="uk-UA" dirty="0" smtClean="0"/>
              <a:t>: «Каталогізація», «ОРАС», «Надходження», «Списки», «Серійні видання», «Відвідувачі», «Обіг», «Авторитетні джерела», «Звіти» 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сучасні правила і стандарти створення бібліографічних та авторитетних баз    даних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основні принципи та правила систематизації документів за УДК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основні принципи та правила </a:t>
            </a:r>
            <a:r>
              <a:rPr lang="uk-UA" dirty="0" err="1" smtClean="0"/>
              <a:t>предметизації</a:t>
            </a:r>
            <a:r>
              <a:rPr lang="uk-UA" dirty="0" smtClean="0"/>
              <a:t> документів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основні положення та принципи «Бібліотечної еталонної моделі від IFLA»       (IFLA-LRM)»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нові правила каталогізації в цифровому середовищі «Опис та доступ до ресурсу» (RDA) 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комунікативний </a:t>
            </a:r>
            <a:r>
              <a:rPr lang="uk-UA" dirty="0" err="1" smtClean="0"/>
              <a:t>машинозчитуваний</a:t>
            </a:r>
            <a:r>
              <a:rPr lang="uk-UA" dirty="0" smtClean="0"/>
              <a:t> формат MARC 21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створення бібліографічних записів для електронного каталогу відповідно до   правил каталогізації «Опис та доступ до ресурсу» (RDA) у форматі MARC 21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9ACC02-3A78-498B-A401-37512D288AFD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2520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ula.org.ua/images/uba_document/news/2020/ILS_program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ula.org.ua/images/uba_document/news/2020/Model_support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ula.org.ua/images/uba_document/news/2020/University_Library_Sem1_Prog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3929" y="4126309"/>
            <a:ext cx="48600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uk-UA" altLang="ko-KR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Оксана Бруй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ko-KR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21 жовтня 2020 р</a:t>
            </a:r>
            <a:r>
              <a:rPr lang="uk-UA" altLang="ko-KR" sz="1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kumimoji="0" lang="en-US" altLang="ko-KR" sz="1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  </a:t>
            </a:r>
            <a:endParaRPr kumimoji="0" lang="en-US" altLang="ko-KR" sz="1200" b="1" i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211959" y="1923678"/>
            <a:ext cx="457200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uk-UA" altLang="ko-K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Бібліотеки переміщених університетів в центрі науки та освіти</a:t>
            </a:r>
            <a:endParaRPr lang="en-US" altLang="ko-KR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47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0" dirty="0"/>
              <a:t>Бібліотека – центр інформаційної підтримки </a:t>
            </a:r>
            <a:br>
              <a:rPr lang="uk-UA" sz="3200" b="0" dirty="0"/>
            </a:br>
            <a:r>
              <a:rPr lang="uk-UA" sz="3200" b="0" dirty="0"/>
              <a:t>освіти та досліджень</a:t>
            </a:r>
            <a:endParaRPr lang="en-US" sz="3200" b="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5496" y="1203598"/>
            <a:ext cx="8640960" cy="864096"/>
          </a:xfrm>
        </p:spPr>
        <p:txBody>
          <a:bodyPr/>
          <a:lstStyle/>
          <a:p>
            <a:r>
              <a:rPr lang="uk-UA" b="1" i="1" dirty="0"/>
              <a:t>18-21 лютого 2020 р.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dirty="0" smtClean="0"/>
              <a:t>Тренінг «Університетська </a:t>
            </a:r>
            <a:r>
              <a:rPr lang="uk-UA" dirty="0"/>
              <a:t>бібліотека в системі наукових комунікацій» </a:t>
            </a:r>
          </a:p>
          <a:p>
            <a:endParaRPr lang="en-US" b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70" y="2827676"/>
            <a:ext cx="3183702" cy="21224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824" y="2139702"/>
            <a:ext cx="3325744" cy="24691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672155"/>
            <a:ext cx="3384376" cy="225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674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0" dirty="0"/>
              <a:t>Бібліотека – центр інформаційної підтримки </a:t>
            </a:r>
            <a:br>
              <a:rPr lang="uk-UA" sz="3200" b="0" dirty="0"/>
            </a:br>
            <a:r>
              <a:rPr lang="uk-UA" sz="3200" b="0" dirty="0"/>
              <a:t>освіти та досліджень</a:t>
            </a:r>
            <a:endParaRPr lang="en-US" sz="3200" b="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5496" y="1203598"/>
            <a:ext cx="8640960" cy="864096"/>
          </a:xfrm>
        </p:spPr>
        <p:txBody>
          <a:bodyPr/>
          <a:lstStyle/>
          <a:p>
            <a:r>
              <a:rPr lang="uk-UA" b="1" i="1" dirty="0"/>
              <a:t>18-21 лютого 2020 р.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dirty="0" smtClean="0"/>
              <a:t>Тренінг «Університетська </a:t>
            </a:r>
            <a:r>
              <a:rPr lang="uk-UA" dirty="0"/>
              <a:t>бібліотека в системі наукових комунікацій» </a:t>
            </a:r>
          </a:p>
          <a:p>
            <a:endParaRPr lang="en-US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931790"/>
            <a:ext cx="3087222" cy="20581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919990"/>
            <a:ext cx="3888432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928" y="2931790"/>
            <a:ext cx="3055515" cy="203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172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0" dirty="0"/>
              <a:t>Бібліотека – центр інформаційної підтримки </a:t>
            </a:r>
            <a:br>
              <a:rPr lang="uk-UA" sz="3200" b="0" dirty="0"/>
            </a:br>
            <a:r>
              <a:rPr lang="uk-UA" sz="3200" b="0" dirty="0"/>
              <a:t>освіти та досліджень</a:t>
            </a:r>
            <a:endParaRPr lang="en-US" sz="3200" b="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5496" y="1203598"/>
            <a:ext cx="8640960" cy="864096"/>
          </a:xfrm>
        </p:spPr>
        <p:txBody>
          <a:bodyPr/>
          <a:lstStyle/>
          <a:p>
            <a:r>
              <a:rPr lang="uk-UA" b="1" i="1" dirty="0"/>
              <a:t>18-21 лютого 2020 р.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dirty="0" smtClean="0"/>
              <a:t>Тренінг «Університетська </a:t>
            </a:r>
            <a:r>
              <a:rPr lang="uk-UA" dirty="0"/>
              <a:t>бібліотека в системі наукових комунікацій» </a:t>
            </a:r>
          </a:p>
          <a:p>
            <a:endParaRPr lang="en-US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60227"/>
            <a:ext cx="3384376" cy="22562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23678"/>
            <a:ext cx="3672409" cy="24482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787773"/>
            <a:ext cx="3209553" cy="213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721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0" dirty="0"/>
              <a:t>Бібліотека – центр інформаційної підтримки </a:t>
            </a:r>
            <a:br>
              <a:rPr lang="uk-UA" sz="3200" b="0" dirty="0"/>
            </a:br>
            <a:r>
              <a:rPr lang="uk-UA" sz="3200" b="0" dirty="0"/>
              <a:t>освіти та досліджень</a:t>
            </a:r>
            <a:endParaRPr lang="en-US" sz="3200" b="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5496" y="1203598"/>
            <a:ext cx="8640960" cy="864096"/>
          </a:xfrm>
        </p:spPr>
        <p:txBody>
          <a:bodyPr/>
          <a:lstStyle/>
          <a:p>
            <a:r>
              <a:rPr lang="uk-UA" b="1" i="1" dirty="0"/>
              <a:t>18-21 лютого 2020 р.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dirty="0" smtClean="0"/>
              <a:t>Тренінг «Університетська </a:t>
            </a:r>
            <a:r>
              <a:rPr lang="uk-UA" dirty="0"/>
              <a:t>бібліотека в системі наукових комунікацій» </a:t>
            </a:r>
          </a:p>
          <a:p>
            <a:endParaRPr lang="en-US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779662"/>
            <a:ext cx="4937745" cy="329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81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0" dirty="0"/>
              <a:t>Бібліотека – центр інформаційної підтримки </a:t>
            </a:r>
            <a:br>
              <a:rPr lang="uk-UA" sz="3200" b="0" dirty="0"/>
            </a:br>
            <a:r>
              <a:rPr lang="uk-UA" sz="3200" b="0" dirty="0"/>
              <a:t>освіти та досліджень</a:t>
            </a:r>
            <a:endParaRPr lang="en-US" sz="3200" b="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5496" y="1203598"/>
            <a:ext cx="8640960" cy="864096"/>
          </a:xfrm>
        </p:spPr>
        <p:txBody>
          <a:bodyPr/>
          <a:lstStyle/>
          <a:p>
            <a:pPr algn="just"/>
            <a:r>
              <a:rPr lang="uk-UA" dirty="0" smtClean="0"/>
              <a:t>Квітень-грудень </a:t>
            </a:r>
            <a:r>
              <a:rPr lang="uk-UA" dirty="0"/>
              <a:t>2020 р. – </a:t>
            </a:r>
            <a:r>
              <a:rPr lang="uk-UA" dirty="0" err="1"/>
              <a:t>онлайнові</a:t>
            </a:r>
            <a:r>
              <a:rPr lang="uk-UA" dirty="0"/>
              <a:t> консультації</a:t>
            </a:r>
          </a:p>
          <a:p>
            <a:endParaRPr lang="en-US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7654"/>
            <a:ext cx="5544616" cy="322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860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ko-KR" sz="3200" b="0" dirty="0" smtClean="0"/>
              <a:t>Впровадження АБІС </a:t>
            </a:r>
            <a:r>
              <a:rPr lang="en-US" altLang="ko-KR" sz="3200" b="0" dirty="0" smtClean="0"/>
              <a:t>Koha</a:t>
            </a:r>
            <a:endParaRPr lang="ko-KR" altLang="en-US" sz="3200" b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91680" y="718179"/>
            <a:ext cx="6912768" cy="460648"/>
          </a:xfrm>
        </p:spPr>
        <p:txBody>
          <a:bodyPr/>
          <a:lstStyle/>
          <a:p>
            <a:r>
              <a:rPr lang="uk-UA" dirty="0" smtClean="0"/>
              <a:t>Компанія </a:t>
            </a:r>
            <a:r>
              <a:rPr lang="en-US" b="1" i="1" dirty="0" err="1"/>
              <a:t>BiblioCenter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403648" y="1280085"/>
            <a:ext cx="6768752" cy="487399"/>
          </a:xfrm>
        </p:spPr>
        <p:txBody>
          <a:bodyPr/>
          <a:lstStyle/>
          <a:p>
            <a:pPr algn="just"/>
            <a:r>
              <a:rPr lang="uk-UA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Бібліотеки 5 університетів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o-KR" alt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791" y="1602645"/>
            <a:ext cx="4251920" cy="342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12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ko-KR" sz="3200" b="0" dirty="0" smtClean="0"/>
              <a:t>Впровадження АБІС </a:t>
            </a:r>
            <a:r>
              <a:rPr lang="en-US" altLang="ko-KR" sz="3200" b="0" dirty="0" smtClean="0"/>
              <a:t>Koha</a:t>
            </a:r>
            <a:endParaRPr lang="ko-KR" altLang="en-US" sz="3200" b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3688" y="749970"/>
            <a:ext cx="6912768" cy="460648"/>
          </a:xfrm>
        </p:spPr>
        <p:txBody>
          <a:bodyPr/>
          <a:lstStyle/>
          <a:p>
            <a:r>
              <a:rPr lang="uk-UA" dirty="0" smtClean="0"/>
              <a:t>Компанія </a:t>
            </a:r>
            <a:r>
              <a:rPr lang="en-US" b="1" i="1" dirty="0" err="1"/>
              <a:t>BiblioCenter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563638"/>
            <a:ext cx="6912768" cy="3267228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dirty="0" smtClean="0"/>
              <a:t>Аналіз умов та технічне завдання для впровадження </a:t>
            </a:r>
            <a:r>
              <a:rPr lang="uk-UA" dirty="0"/>
              <a:t>АБІС </a:t>
            </a:r>
            <a:r>
              <a:rPr lang="en-US" dirty="0" smtClean="0"/>
              <a:t>Koha</a:t>
            </a: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dirty="0" smtClean="0"/>
              <a:t>Встановлення та налаштування </a:t>
            </a:r>
            <a:r>
              <a:rPr lang="uk-UA" dirty="0"/>
              <a:t>АБІС </a:t>
            </a:r>
            <a:r>
              <a:rPr lang="en-US" dirty="0" smtClean="0"/>
              <a:t>Koha</a:t>
            </a: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uk-UA" dirty="0" smtClean="0"/>
              <a:t>Посібник </a:t>
            </a:r>
            <a:r>
              <a:rPr lang="uk-UA" dirty="0"/>
              <a:t>із застосування бібліотеками автоматизованої </a:t>
            </a:r>
            <a:r>
              <a:rPr lang="uk-UA" dirty="0" smtClean="0"/>
              <a:t>АБІС </a:t>
            </a:r>
            <a:r>
              <a:rPr lang="en-US" dirty="0" smtClean="0"/>
              <a:t>Koha </a:t>
            </a: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5" y="3029757"/>
            <a:ext cx="2478495" cy="199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2079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ko-KR" sz="3200" b="0" dirty="0" smtClean="0"/>
              <a:t>Впровадження АБІС </a:t>
            </a:r>
            <a:r>
              <a:rPr lang="en-US" altLang="ko-KR" sz="3200" b="0" dirty="0" smtClean="0"/>
              <a:t>Koha</a:t>
            </a:r>
            <a:endParaRPr lang="ko-KR" altLang="en-US" sz="3200" b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91680" y="749970"/>
            <a:ext cx="6984776" cy="460648"/>
          </a:xfrm>
        </p:spPr>
        <p:txBody>
          <a:bodyPr/>
          <a:lstStyle/>
          <a:p>
            <a:r>
              <a:rPr lang="uk-UA" dirty="0" smtClean="0"/>
              <a:t>Навчальний модуль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347614"/>
            <a:ext cx="6912768" cy="3483252"/>
          </a:xfrm>
        </p:spPr>
        <p:txBody>
          <a:bodyPr/>
          <a:lstStyle/>
          <a:p>
            <a:pPr algn="just"/>
            <a:r>
              <a:rPr lang="uk-UA" dirty="0"/>
              <a:t>АБІС </a:t>
            </a:r>
            <a:r>
              <a:rPr lang="en-US" dirty="0"/>
              <a:t>Koha</a:t>
            </a:r>
            <a:r>
              <a:rPr lang="uk-UA" dirty="0"/>
              <a:t> та створення електронного каталогу в бібліотеках закладів    вищої освіти: програма навчального модулю підвищення кваліфікації   працівників бібліотек </a:t>
            </a:r>
          </a:p>
          <a:p>
            <a:pPr algn="just"/>
            <a:r>
              <a:rPr lang="uk-UA" u="sng" dirty="0">
                <a:hlinkClick r:id="rId2"/>
              </a:rPr>
              <a:t>https://ula.org.ua/images/uba_document/news/2020/ILS_program.pdf</a:t>
            </a:r>
            <a:r>
              <a:rPr lang="uk-UA" dirty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894" y="2393875"/>
            <a:ext cx="1957958" cy="26106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2" y="2400032"/>
            <a:ext cx="1979524" cy="260937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151917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ko-KR" sz="3200" b="0" dirty="0" smtClean="0"/>
              <a:t>Впровадження АБІС </a:t>
            </a:r>
            <a:r>
              <a:rPr lang="en-US" altLang="ko-KR" sz="3200" b="0" dirty="0" smtClean="0"/>
              <a:t>Koha</a:t>
            </a:r>
            <a:endParaRPr lang="ko-KR" altLang="en-US" sz="3200" b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91680" y="749970"/>
            <a:ext cx="6984776" cy="460648"/>
          </a:xfrm>
        </p:spPr>
        <p:txBody>
          <a:bodyPr/>
          <a:lstStyle/>
          <a:p>
            <a:r>
              <a:rPr lang="uk-UA" dirty="0" smtClean="0"/>
              <a:t>Навчання в онлайн-форматі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347614"/>
            <a:ext cx="7488832" cy="3483252"/>
          </a:xfrm>
        </p:spPr>
        <p:txBody>
          <a:bodyPr/>
          <a:lstStyle/>
          <a:p>
            <a:pPr algn="just"/>
            <a:r>
              <a:rPr lang="uk-UA" dirty="0" smtClean="0"/>
              <a:t>6-14 липня 2020 р. – </a:t>
            </a:r>
            <a:r>
              <a:rPr lang="uk-UA" dirty="0" err="1" smtClean="0"/>
              <a:t>онлайновий</a:t>
            </a:r>
            <a:r>
              <a:rPr lang="uk-UA" dirty="0" smtClean="0"/>
              <a:t> тренінг</a:t>
            </a:r>
          </a:p>
          <a:p>
            <a:pPr algn="just"/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676032"/>
            <a:ext cx="4832044" cy="329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93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ko-KR" sz="3200" b="0" dirty="0" smtClean="0"/>
              <a:t>Впровадження АБІС </a:t>
            </a:r>
            <a:r>
              <a:rPr lang="en-US" altLang="ko-KR" sz="3200" b="0" dirty="0" smtClean="0"/>
              <a:t>Koha</a:t>
            </a:r>
            <a:endParaRPr lang="ko-KR" altLang="en-US" sz="3200" b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91680" y="749970"/>
            <a:ext cx="6984776" cy="460648"/>
          </a:xfrm>
        </p:spPr>
        <p:txBody>
          <a:bodyPr/>
          <a:lstStyle/>
          <a:p>
            <a:r>
              <a:rPr lang="uk-UA" dirty="0" smtClean="0"/>
              <a:t>Навчання в онлайн-форматі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347614"/>
            <a:ext cx="7488832" cy="3483252"/>
          </a:xfrm>
        </p:spPr>
        <p:txBody>
          <a:bodyPr/>
          <a:lstStyle/>
          <a:p>
            <a:pPr algn="just"/>
            <a:r>
              <a:rPr lang="uk-UA" dirty="0" smtClean="0"/>
              <a:t>6-14 липня 2020 р. – </a:t>
            </a:r>
            <a:r>
              <a:rPr lang="uk-UA" dirty="0" err="1" smtClean="0"/>
              <a:t>онлайновий</a:t>
            </a:r>
            <a:r>
              <a:rPr lang="uk-UA" dirty="0" smtClean="0"/>
              <a:t> тренінг</a:t>
            </a:r>
          </a:p>
          <a:p>
            <a:pPr algn="just"/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665602"/>
            <a:ext cx="4187957" cy="23557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936" y="2427734"/>
            <a:ext cx="3834156" cy="254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174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405880" y="1808261"/>
            <a:ext cx="7982544" cy="2995737"/>
          </a:xfrm>
        </p:spPr>
        <p:txBody>
          <a:bodyPr/>
          <a:lstStyle/>
          <a:p>
            <a:pPr algn="ctr"/>
            <a:endParaRPr lang="uk-UA" altLang="ko-K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75116"/>
            <a:ext cx="9144000" cy="884466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uk-UA" sz="2400" b="0" dirty="0" smtClean="0"/>
              <a:t>Бібліотека сучасного університету – </a:t>
            </a:r>
            <a:br>
              <a:rPr lang="uk-UA" sz="2400" b="0" dirty="0" smtClean="0"/>
            </a:br>
            <a:r>
              <a:rPr lang="uk-UA" sz="2400" b="0" dirty="0" smtClean="0"/>
              <a:t>                                     </a:t>
            </a:r>
            <a:r>
              <a:rPr lang="ru-RU" sz="2400" b="0" dirty="0" smtClean="0"/>
              <a:t>центр </a:t>
            </a:r>
            <a:r>
              <a:rPr lang="ru-RU" sz="2400" b="0" dirty="0" err="1"/>
              <a:t>підтримки</a:t>
            </a:r>
            <a:r>
              <a:rPr lang="ru-RU" sz="2400" b="0" dirty="0"/>
              <a:t> </a:t>
            </a:r>
            <a:r>
              <a:rPr lang="ru-RU" sz="2400" b="0" dirty="0" err="1"/>
              <a:t>освіти</a:t>
            </a:r>
            <a:r>
              <a:rPr lang="ru-RU" sz="2400" b="0" dirty="0"/>
              <a:t> та науки</a:t>
            </a:r>
            <a:br>
              <a:rPr lang="ru-RU" sz="2400" b="0" dirty="0"/>
            </a:br>
            <a:endParaRPr lang="en-US" sz="2400" b="0" dirty="0"/>
          </a:p>
        </p:txBody>
      </p:sp>
      <p:pic>
        <p:nvPicPr>
          <p:cNvPr id="7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5566"/>
            <a:ext cx="5436096" cy="3365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056" y="2067693"/>
            <a:ext cx="5408944" cy="305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ko-KR" sz="3200" b="0" dirty="0" smtClean="0"/>
              <a:t>Впровадження АБІС </a:t>
            </a:r>
            <a:r>
              <a:rPr lang="en-US" altLang="ko-KR" sz="3200" b="0" dirty="0" smtClean="0"/>
              <a:t>Koha</a:t>
            </a:r>
            <a:endParaRPr lang="ko-KR" altLang="en-US" sz="3200" b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91680" y="749970"/>
            <a:ext cx="6984776" cy="460648"/>
          </a:xfrm>
        </p:spPr>
        <p:txBody>
          <a:bodyPr/>
          <a:lstStyle/>
          <a:p>
            <a:r>
              <a:rPr lang="uk-UA" dirty="0" smtClean="0"/>
              <a:t>Навчання в онлайн-форматі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347614"/>
            <a:ext cx="7488832" cy="3483252"/>
          </a:xfrm>
        </p:spPr>
        <p:txBody>
          <a:bodyPr/>
          <a:lstStyle/>
          <a:p>
            <a:pPr algn="just"/>
            <a:r>
              <a:rPr lang="uk-UA" dirty="0" smtClean="0"/>
              <a:t>6-14 липня 2020 р. – </a:t>
            </a:r>
            <a:r>
              <a:rPr lang="uk-UA" dirty="0" err="1" smtClean="0"/>
              <a:t>онлайновий</a:t>
            </a:r>
            <a:r>
              <a:rPr lang="uk-UA" dirty="0" smtClean="0"/>
              <a:t> тренінг</a:t>
            </a:r>
          </a:p>
          <a:p>
            <a:pPr algn="just"/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510" y="1653925"/>
            <a:ext cx="4443986" cy="24997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396" y="2427734"/>
            <a:ext cx="4272235" cy="240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4378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ko-KR" sz="3200" b="0" dirty="0" smtClean="0"/>
              <a:t>Впровадження АБІС </a:t>
            </a:r>
            <a:r>
              <a:rPr lang="en-US" altLang="ko-KR" sz="3200" b="0" dirty="0" smtClean="0"/>
              <a:t>Koha</a:t>
            </a:r>
            <a:endParaRPr lang="ko-KR" altLang="en-US" sz="3200" b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91680" y="749970"/>
            <a:ext cx="6984776" cy="460648"/>
          </a:xfrm>
        </p:spPr>
        <p:txBody>
          <a:bodyPr/>
          <a:lstStyle/>
          <a:p>
            <a:r>
              <a:rPr lang="uk-UA" dirty="0" smtClean="0"/>
              <a:t>Навчання в онлайн-форматі 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347614"/>
            <a:ext cx="7488832" cy="3483252"/>
          </a:xfrm>
        </p:spPr>
        <p:txBody>
          <a:bodyPr/>
          <a:lstStyle/>
          <a:p>
            <a:pPr algn="just"/>
            <a:r>
              <a:rPr lang="uk-UA" dirty="0" smtClean="0"/>
              <a:t>Липень-грудень 2020 р. – </a:t>
            </a:r>
            <a:r>
              <a:rPr lang="uk-UA" dirty="0" err="1" smtClean="0"/>
              <a:t>онлайнові</a:t>
            </a:r>
            <a:r>
              <a:rPr lang="uk-UA" dirty="0" smtClean="0"/>
              <a:t> консультації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Каталогізація </a:t>
            </a:r>
          </a:p>
          <a:p>
            <a:pPr marL="285750" indent="-285750" algn="just">
              <a:buFontTx/>
              <a:buChar char="-"/>
            </a:pPr>
            <a:r>
              <a:rPr lang="uk-UA" dirty="0" smtClean="0"/>
              <a:t>АБІС К</a:t>
            </a:r>
            <a:r>
              <a:rPr lang="en-US" dirty="0" err="1" smtClean="0"/>
              <a:t>oha</a:t>
            </a: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946968"/>
            <a:ext cx="5370478" cy="3020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4844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ko-KR" sz="3200" b="0" dirty="0" smtClean="0"/>
              <a:t>Технічне забезпечення</a:t>
            </a:r>
            <a:endParaRPr lang="ko-KR" altLang="en-US" sz="3200" b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3688" y="983873"/>
            <a:ext cx="6912768" cy="460648"/>
          </a:xfrm>
        </p:spPr>
        <p:txBody>
          <a:bodyPr/>
          <a:lstStyle/>
          <a:p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Кожна бібліотека отримала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990056" y="1536770"/>
            <a:ext cx="6912768" cy="763489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uk-UA" altLang="ko-KR" sz="18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uk-UA" altLang="ko-KR" sz="1800" dirty="0" err="1" smtClean="0">
                <a:latin typeface="Arial" pitchFamily="34" charset="0"/>
                <a:cs typeface="Arial" pitchFamily="34" charset="0"/>
              </a:rPr>
              <a:t>комп</a:t>
            </a:r>
            <a:r>
              <a:rPr lang="en-US" altLang="ko-KR" sz="1800" dirty="0" smtClean="0">
                <a:latin typeface="Arial" pitchFamily="34" charset="0"/>
                <a:cs typeface="Arial" pitchFamily="34" charset="0"/>
              </a:rPr>
              <a:t>’</a:t>
            </a:r>
            <a:r>
              <a:rPr lang="uk-UA" altLang="ko-KR" sz="1800" dirty="0" err="1" smtClean="0">
                <a:latin typeface="Arial" pitchFamily="34" charset="0"/>
                <a:cs typeface="Arial" pitchFamily="34" charset="0"/>
              </a:rPr>
              <a:t>ютери</a:t>
            </a:r>
            <a:endParaRPr lang="uk-UA" altLang="ko-KR" sz="18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Tx/>
              <a:buChar char="-"/>
            </a:pPr>
            <a:r>
              <a:rPr lang="uk-UA" altLang="ko-KR" sz="1800" dirty="0" smtClean="0">
                <a:latin typeface="Arial" pitchFamily="34" charset="0"/>
                <a:cs typeface="Arial" pitchFamily="34" charset="0"/>
              </a:rPr>
              <a:t>2 сканери </a:t>
            </a:r>
            <a:r>
              <a:rPr lang="uk-UA" altLang="ko-KR" sz="1800" dirty="0" err="1" smtClean="0">
                <a:latin typeface="Arial" pitchFamily="34" charset="0"/>
                <a:cs typeface="Arial" pitchFamily="34" charset="0"/>
              </a:rPr>
              <a:t>штрихкодів</a:t>
            </a:r>
            <a:endParaRPr lang="uk-UA" altLang="ko-KR" sz="1800" dirty="0" smtClean="0">
              <a:latin typeface="Arial" pitchFamily="34" charset="0"/>
              <a:cs typeface="Arial" pitchFamily="34" charset="0"/>
            </a:endParaRPr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1763688" y="2096825"/>
            <a:ext cx="6758408" cy="1224136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Науково-технічна бібліотека Донбаської національної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 академії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будівництва і архітектури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uk-UA" b="1" dirty="0" smtClean="0">
                <a:latin typeface="Arial" panose="020B0604020202020204" pitchFamily="34" charset="0"/>
                <a:cs typeface="Arial" panose="020B0604020202020204" pitchFamily="34" charset="0"/>
              </a:rPr>
              <a:t>інтернет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518" y="224189"/>
            <a:ext cx="2797831" cy="21683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147814"/>
            <a:ext cx="2840354" cy="189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076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ko-KR" sz="3200" b="0" dirty="0" smtClean="0"/>
              <a:t>Інформаційне забезпечення</a:t>
            </a:r>
            <a:endParaRPr lang="ko-KR" altLang="en-US" sz="32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907704" y="1114790"/>
            <a:ext cx="6912768" cy="1086619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altLang="ko-KR" sz="1800" dirty="0" smtClean="0">
                <a:latin typeface="Arial" pitchFamily="34" charset="0"/>
                <a:cs typeface="Arial" pitchFamily="34" charset="0"/>
              </a:rPr>
              <a:t>9</a:t>
            </a:r>
            <a:r>
              <a:rPr lang="uk-UA" altLang="ko-KR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uk-UA" altLang="ko-KR" sz="1800" dirty="0" smtClean="0">
                <a:latin typeface="Arial" pitchFamily="34" charset="0"/>
                <a:cs typeface="Arial" pitchFamily="34" charset="0"/>
              </a:rPr>
              <a:t>баз даних наукової періодики</a:t>
            </a:r>
          </a:p>
          <a:p>
            <a:pPr marL="285750" indent="-285750">
              <a:buFontTx/>
              <a:buChar char="-"/>
            </a:pPr>
            <a:r>
              <a:rPr lang="uk-UA" altLang="ko-KR" sz="1800" dirty="0" smtClean="0">
                <a:latin typeface="Arial" pitchFamily="34" charset="0"/>
                <a:cs typeface="Arial" pitchFamily="34" charset="0"/>
              </a:rPr>
              <a:t>доступ до 31 грудня 2020 р.</a:t>
            </a:r>
          </a:p>
          <a:p>
            <a:pPr marL="285750" indent="-285750">
              <a:buFontTx/>
              <a:buChar char="-"/>
            </a:pPr>
            <a:r>
              <a:rPr lang="uk-UA" altLang="ko-KR" sz="1800" dirty="0" err="1">
                <a:latin typeface="Arial" pitchFamily="34" charset="0"/>
                <a:cs typeface="Arial" pitchFamily="34" charset="0"/>
              </a:rPr>
              <a:t>о</a:t>
            </a:r>
            <a:r>
              <a:rPr lang="uk-UA" altLang="ko-KR" sz="1800" dirty="0" err="1" smtClean="0">
                <a:latin typeface="Arial" pitchFamily="34" charset="0"/>
                <a:cs typeface="Arial" pitchFamily="34" charset="0"/>
              </a:rPr>
              <a:t>нлайновий</a:t>
            </a:r>
            <a:r>
              <a:rPr lang="uk-UA" altLang="ko-KR" sz="1800" dirty="0" smtClean="0">
                <a:latin typeface="Arial" pitchFamily="34" charset="0"/>
                <a:cs typeface="Arial" pitchFamily="34" charset="0"/>
              </a:rPr>
              <a:t> семінар від </a:t>
            </a:r>
            <a:r>
              <a:rPr lang="en-US" altLang="ko-KR" sz="1800" dirty="0" err="1" smtClean="0">
                <a:latin typeface="Arial" pitchFamily="34" charset="0"/>
                <a:cs typeface="Arial" pitchFamily="34" charset="0"/>
              </a:rPr>
              <a:t>Informatio</a:t>
            </a:r>
            <a:r>
              <a:rPr lang="en-US" altLang="ko-KR" sz="1800" dirty="0" smtClean="0">
                <a:latin typeface="Arial" pitchFamily="34" charset="0"/>
                <a:cs typeface="Arial" pitchFamily="34" charset="0"/>
              </a:rPr>
              <a:t> Consortium </a:t>
            </a:r>
            <a:endParaRPr lang="uk-UA" altLang="ko-KR" sz="1800" dirty="0" smtClean="0">
              <a:latin typeface="Arial" pitchFamily="34" charset="0"/>
              <a:cs typeface="Arial" pitchFamily="34" charset="0"/>
            </a:endParaRPr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Місце для вмісту 7"/>
          <p:cNvSpPr>
            <a:spLocks noGrp="1"/>
          </p:cNvSpPr>
          <p:nvPr>
            <p:ph idx="1"/>
          </p:nvPr>
        </p:nvSpPr>
        <p:spPr>
          <a:xfrm>
            <a:off x="1650371" y="666040"/>
            <a:ext cx="6912768" cy="460648"/>
          </a:xfrm>
        </p:spPr>
        <p:txBody>
          <a:bodyPr/>
          <a:lstStyle/>
          <a:p>
            <a:r>
              <a:rPr lang="en-US" dirty="0" smtClean="0"/>
              <a:t>EBSCOhost </a:t>
            </a:r>
            <a:endParaRPr lang="uk-UA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87774"/>
            <a:ext cx="4059941" cy="22837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1409"/>
            <a:ext cx="3665540" cy="206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38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sz="3200" b="0" dirty="0" err="1" smtClean="0"/>
              <a:t>Виклики</a:t>
            </a:r>
            <a:endParaRPr lang="ko-KR" altLang="en-US" sz="32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347614"/>
            <a:ext cx="6912768" cy="3483252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265" y="771549"/>
            <a:ext cx="5698512" cy="4139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1373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sz="3200" b="0" dirty="0" err="1" smtClean="0"/>
              <a:t>Виклики</a:t>
            </a:r>
            <a:endParaRPr lang="ko-KR" altLang="en-US" sz="32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347614"/>
            <a:ext cx="6912768" cy="3483252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134" y="987574"/>
            <a:ext cx="5953584" cy="396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469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sz="3200" b="0" dirty="0" err="1" smtClean="0"/>
              <a:t>Виклики</a:t>
            </a:r>
            <a:endParaRPr lang="ko-KR" altLang="en-US" sz="32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347614"/>
            <a:ext cx="6912768" cy="3483252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5" y="778891"/>
            <a:ext cx="5572844" cy="415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866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sz="3200" b="0" dirty="0" err="1" smtClean="0"/>
              <a:t>Що</a:t>
            </a:r>
            <a:r>
              <a:rPr lang="ru-RU" altLang="ko-KR" sz="3200" b="0" dirty="0" smtClean="0"/>
              <a:t> </a:t>
            </a:r>
            <a:r>
              <a:rPr lang="ru-RU" altLang="ko-KR" sz="3200" b="0" dirty="0" err="1" smtClean="0"/>
              <a:t>далі</a:t>
            </a:r>
            <a:r>
              <a:rPr lang="ru-RU" altLang="ko-KR" sz="3200" b="0" dirty="0" smtClean="0"/>
              <a:t>?</a:t>
            </a:r>
            <a:endParaRPr lang="ko-KR" altLang="en-US" sz="3200" b="0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547664" y="1347614"/>
            <a:ext cx="6912768" cy="3483252"/>
          </a:xfrm>
        </p:spPr>
        <p:txBody>
          <a:bodyPr/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 smtClean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uk-UA" dirty="0"/>
          </a:p>
          <a:p>
            <a:endParaRPr lang="uk-UA" dirty="0"/>
          </a:p>
          <a:p>
            <a:endParaRPr lang="ko-KR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771550"/>
            <a:ext cx="6480720" cy="42769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283" y="1584310"/>
            <a:ext cx="2525578" cy="238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03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2457" y="1059582"/>
            <a:ext cx="8129983" cy="576064"/>
          </a:xfrm>
        </p:spPr>
        <p:txBody>
          <a:bodyPr/>
          <a:lstStyle/>
          <a:p>
            <a:r>
              <a:rPr lang="ru-RU" dirty="0" err="1"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бібліотек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переміщених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університетів</a:t>
            </a:r>
            <a:r>
              <a:rPr lang="ru-RU" dirty="0">
                <a:latin typeface="Arial" pitchFamily="34" charset="0"/>
                <a:cs typeface="Arial" pitchFamily="34" charset="0"/>
              </a:rPr>
              <a:t> як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центрів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підтримки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освітнього</a:t>
            </a:r>
            <a:r>
              <a:rPr lang="ru-RU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наукового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процесів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405880" y="1808261"/>
            <a:ext cx="7982544" cy="2995737"/>
          </a:xfrm>
        </p:spPr>
        <p:txBody>
          <a:bodyPr/>
          <a:lstStyle/>
          <a:p>
            <a:pPr algn="ctr"/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Грантова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програма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Посольства США в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Україні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Підтримка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українських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переміщених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університетів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altLang="ko-KR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листопада 2019-31 грудня </a:t>
            </a:r>
            <a:r>
              <a:rPr lang="uk-UA" altLang="ko-KR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2020</a:t>
            </a:r>
          </a:p>
          <a:p>
            <a:pPr algn="ctr"/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uk-UA" altLang="ko-KR" sz="2000" dirty="0" smtClean="0">
                <a:latin typeface="Arial" pitchFamily="34" charset="0"/>
                <a:cs typeface="Arial" pitchFamily="34" charset="0"/>
              </a:rPr>
              <a:t>ВГО Українська бібліотечна асоціація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uk-UA" sz="3200" b="0" dirty="0" smtClean="0"/>
              <a:t>Про </a:t>
            </a:r>
            <a:r>
              <a:rPr lang="uk-UA" sz="3200" b="0" dirty="0" err="1" smtClean="0"/>
              <a:t>проєкт</a:t>
            </a:r>
            <a:endParaRPr lang="en-US" sz="3200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21011"/>
            <a:ext cx="1800200" cy="12858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306128"/>
            <a:ext cx="1503611" cy="150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183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0" dirty="0" smtClean="0"/>
              <a:t>Про </a:t>
            </a:r>
            <a:r>
              <a:rPr lang="uk-UA" sz="3200" b="0" dirty="0" err="1" smtClean="0"/>
              <a:t>проєкт</a:t>
            </a:r>
            <a:endParaRPr lang="uk-UA" sz="3200" b="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чого?</a:t>
            </a:r>
            <a:endParaRPr lang="uk-U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Місце для вмісту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algn="just"/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Сформувати </a:t>
            </a:r>
            <a:r>
              <a:rPr lang="uk-UA" sz="2400" b="1" dirty="0">
                <a:latin typeface="Arial" panose="020B0604020202020204" pitchFamily="34" charset="0"/>
                <a:cs typeface="Arial" panose="020B0604020202020204" pitchFamily="34" charset="0"/>
              </a:rPr>
              <a:t>спроможності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 бібліотек переміщених 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університетів </a:t>
            </a:r>
            <a:r>
              <a:rPr lang="uk-UA" sz="2400" b="1" dirty="0">
                <a:latin typeface="Arial" panose="020B0604020202020204" pitchFamily="34" charset="0"/>
                <a:cs typeface="Arial" panose="020B0604020202020204" pitchFamily="34" charset="0"/>
              </a:rPr>
              <a:t>для активізації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їхньої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діяльності як 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uk-UA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центрів </a:t>
            </a:r>
            <a:r>
              <a:rPr lang="uk-UA" sz="2400" b="1" dirty="0">
                <a:latin typeface="Arial" panose="020B0604020202020204" pitchFamily="34" charset="0"/>
                <a:cs typeface="Arial" panose="020B0604020202020204" pitchFamily="34" charset="0"/>
              </a:rPr>
              <a:t>підтримки освітнього та наукового процесів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університетів через </a:t>
            </a:r>
            <a:endParaRPr lang="uk-U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впровадження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інформаційних 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технологій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endParaRPr lang="uk-UA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набуття </a:t>
            </a:r>
            <a:r>
              <a:rPr lang="uk-UA" sz="2400" dirty="0">
                <a:latin typeface="Arial" panose="020B0604020202020204" pitchFamily="34" charset="0"/>
                <a:cs typeface="Arial" panose="020B0604020202020204" pitchFamily="34" charset="0"/>
              </a:rPr>
              <a:t>відповідних </a:t>
            </a:r>
            <a:r>
              <a:rPr lang="uk-UA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компетентностей</a:t>
            </a:r>
            <a:r>
              <a:rPr lang="uk-UA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бібліотекарями</a:t>
            </a:r>
            <a:endParaRPr lang="uk-U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624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2457" y="1059582"/>
            <a:ext cx="8129983" cy="576064"/>
          </a:xfrm>
        </p:spPr>
        <p:txBody>
          <a:bodyPr/>
          <a:lstStyle/>
          <a:p>
            <a:r>
              <a:rPr lang="ru-RU" dirty="0" err="1"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бібліотек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переміщених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університетів</a:t>
            </a:r>
            <a:r>
              <a:rPr lang="ru-RU" dirty="0">
                <a:latin typeface="Arial" pitchFamily="34" charset="0"/>
                <a:cs typeface="Arial" pitchFamily="34" charset="0"/>
              </a:rPr>
              <a:t> як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центрів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підтримки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освітнього</a:t>
            </a:r>
            <a:r>
              <a:rPr lang="ru-RU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наукового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процесів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405880" y="1808261"/>
            <a:ext cx="7982544" cy="2995737"/>
          </a:xfrm>
        </p:spPr>
        <p:txBody>
          <a:bodyPr/>
          <a:lstStyle/>
          <a:p>
            <a:r>
              <a:rPr lang="uk-UA" altLang="ko-KR" dirty="0" smtClean="0">
                <a:latin typeface="Arial" pitchFamily="34" charset="0"/>
                <a:cs typeface="Arial" pitchFamily="34" charset="0"/>
              </a:rPr>
              <a:t>Партнери</a:t>
            </a:r>
            <a:r>
              <a:rPr lang="uk-UA" altLang="ko-KR" dirty="0">
                <a:latin typeface="Arial" pitchFamily="34" charset="0"/>
                <a:cs typeface="Arial" pitchFamily="34" charset="0"/>
              </a:rPr>
              <a:t>: </a:t>
            </a:r>
            <a:endParaRPr lang="uk-UA" altLang="ko-K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altLang="ko-KR" dirty="0">
                <a:latin typeface="Arial" pitchFamily="34" charset="0"/>
                <a:cs typeface="Arial" pitchFamily="34" charset="0"/>
              </a:rPr>
              <a:t>Науково-технічна бібліотека ім. Г. І. Денисенка Національного технічного </a:t>
            </a:r>
            <a:r>
              <a:rPr lang="uk-UA" altLang="ko-KR" dirty="0" smtClean="0">
                <a:latin typeface="Arial" pitchFamily="34" charset="0"/>
                <a:cs typeface="Arial" pitchFamily="34" charset="0"/>
              </a:rPr>
              <a:t>     університету </a:t>
            </a:r>
            <a:r>
              <a:rPr lang="uk-UA" altLang="ko-KR" dirty="0">
                <a:latin typeface="Arial" pitchFamily="34" charset="0"/>
                <a:cs typeface="Arial" pitchFamily="34" charset="0"/>
              </a:rPr>
              <a:t>України «Київський політехнічний інститут імені Ігоря Сікорського</a:t>
            </a:r>
            <a:r>
              <a:rPr lang="uk-UA" altLang="ko-KR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endParaRPr lang="uk-UA" altLang="ko-K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altLang="ko-KR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altLang="ko-KR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ko-KR" alt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altLang="ko-KR" dirty="0" smtClean="0">
                <a:latin typeface="Arial" pitchFamily="34" charset="0"/>
                <a:cs typeface="Arial" pitchFamily="34" charset="0"/>
              </a:rPr>
              <a:t>Наукова </a:t>
            </a:r>
            <a:r>
              <a:rPr lang="uk-UA" altLang="ko-KR" dirty="0">
                <a:latin typeface="Arial" pitchFamily="34" charset="0"/>
                <a:cs typeface="Arial" pitchFamily="34" charset="0"/>
              </a:rPr>
              <a:t>бібліотека ім. М. Максимовича Київського національного університету ім. Тараса </a:t>
            </a:r>
            <a:r>
              <a:rPr lang="uk-UA" altLang="ko-KR" dirty="0" smtClean="0">
                <a:latin typeface="Arial" pitchFamily="34" charset="0"/>
                <a:cs typeface="Arial" pitchFamily="34" charset="0"/>
              </a:rPr>
              <a:t>Шевченка</a:t>
            </a:r>
          </a:p>
          <a:p>
            <a:endParaRPr lang="uk-UA" altLang="ko-KR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uk-UA" sz="3200" b="0" dirty="0" smtClean="0"/>
              <a:t>Про </a:t>
            </a:r>
            <a:r>
              <a:rPr lang="uk-UA" sz="3200" b="0" dirty="0" err="1" smtClean="0"/>
              <a:t>проєкт</a:t>
            </a:r>
            <a:endParaRPr lang="en-US" sz="3200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659" y="1797595"/>
            <a:ext cx="1071562" cy="10715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659" y="3147826"/>
            <a:ext cx="1037116" cy="137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307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2457" y="1059582"/>
            <a:ext cx="8129983" cy="576064"/>
          </a:xfrm>
        </p:spPr>
        <p:txBody>
          <a:bodyPr/>
          <a:lstStyle/>
          <a:p>
            <a:r>
              <a:rPr lang="ru-RU" dirty="0" err="1">
                <a:latin typeface="Arial" pitchFamily="34" charset="0"/>
                <a:cs typeface="Arial" pitchFamily="34" charset="0"/>
              </a:rPr>
              <a:t>Розвиток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бібліотек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переміщених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університетів</a:t>
            </a:r>
            <a:r>
              <a:rPr lang="ru-RU" dirty="0">
                <a:latin typeface="Arial" pitchFamily="34" charset="0"/>
                <a:cs typeface="Arial" pitchFamily="34" charset="0"/>
              </a:rPr>
              <a:t> як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центрів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підтримки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освітнього</a:t>
            </a:r>
            <a:r>
              <a:rPr lang="ru-RU" dirty="0">
                <a:latin typeface="Arial" pitchFamily="34" charset="0"/>
                <a:cs typeface="Arial" pitchFamily="34" charset="0"/>
              </a:rPr>
              <a:t> та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наукового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процесів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107504" y="1810762"/>
            <a:ext cx="8235080" cy="3283769"/>
          </a:xfrm>
        </p:spPr>
        <p:txBody>
          <a:bodyPr/>
          <a:lstStyle/>
          <a:p>
            <a:r>
              <a:rPr lang="uk-UA" altLang="ko-KR" sz="2000" dirty="0" smtClean="0">
                <a:latin typeface="Arial" pitchFamily="34" charset="0"/>
                <a:cs typeface="Arial" pitchFamily="34" charset="0"/>
              </a:rPr>
              <a:t>Учасники</a:t>
            </a:r>
            <a:r>
              <a:rPr lang="uk-UA" altLang="ko-KR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uk-UA" altLang="ko-KR" sz="2000" dirty="0" smtClean="0">
                <a:latin typeface="Arial" pitchFamily="34" charset="0"/>
                <a:cs typeface="Arial" pitchFamily="34" charset="0"/>
              </a:rPr>
              <a:t>– 11 університетів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uk-UA" sz="3200" b="0" dirty="0" smtClean="0"/>
              <a:t>Про </a:t>
            </a:r>
            <a:r>
              <a:rPr lang="uk-UA" sz="3200" b="0" dirty="0" err="1" smtClean="0"/>
              <a:t>проєкт</a:t>
            </a:r>
            <a:endParaRPr lang="en-US" sz="3200" b="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714" y="2139702"/>
            <a:ext cx="5482269" cy="287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16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2457" y="1059582"/>
            <a:ext cx="8057975" cy="3888432"/>
          </a:xfrm>
        </p:spPr>
        <p:txBody>
          <a:bodyPr/>
          <a:lstStyle/>
          <a:p>
            <a:r>
              <a:rPr lang="uk-UA" dirty="0" smtClean="0"/>
              <a:t>Модель </a:t>
            </a:r>
            <a:r>
              <a:rPr lang="uk-UA" dirty="0"/>
              <a:t>процесу інформаційної підтримки </a:t>
            </a:r>
            <a:br>
              <a:rPr lang="uk-UA" dirty="0"/>
            </a:br>
            <a:r>
              <a:rPr lang="uk-UA" dirty="0"/>
              <a:t>освіти та </a:t>
            </a:r>
            <a:r>
              <a:rPr lang="uk-UA" dirty="0" smtClean="0"/>
              <a:t>досліджень Р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екомендації </a:t>
            </a:r>
            <a:r>
              <a:rPr lang="uk-UA" dirty="0"/>
              <a:t>до впровадження </a:t>
            </a:r>
            <a:endParaRPr lang="uk-UA" dirty="0" smtClean="0"/>
          </a:p>
          <a:p>
            <a:r>
              <a:rPr lang="uk-UA" sz="1400" u="sng" dirty="0">
                <a:hlinkClick r:id="rId2"/>
              </a:rPr>
              <a:t>https://ula.org.ua/images/uba_document/news/2020/Model_support.pdf</a:t>
            </a:r>
            <a:r>
              <a:rPr lang="uk-UA" sz="1400" dirty="0"/>
              <a:t> </a:t>
            </a:r>
            <a:endParaRPr lang="uk-UA" sz="1400" dirty="0" smtClean="0"/>
          </a:p>
          <a:p>
            <a:endParaRPr lang="uk-UA" sz="1400" dirty="0" smtClean="0"/>
          </a:p>
          <a:p>
            <a:endParaRPr lang="uk-UA" sz="1400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/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0" dirty="0" smtClean="0"/>
              <a:t>Бібліотека – центр інформаційної </a:t>
            </a:r>
            <a:r>
              <a:rPr lang="uk-UA" sz="3200" b="0" dirty="0"/>
              <a:t>підтримки </a:t>
            </a:r>
            <a:r>
              <a:rPr lang="uk-UA" sz="3200" b="0" dirty="0" smtClean="0"/>
              <a:t/>
            </a:r>
            <a:br>
              <a:rPr lang="uk-UA" sz="3200" b="0" dirty="0" smtClean="0"/>
            </a:br>
            <a:r>
              <a:rPr lang="uk-UA" sz="3200" b="0" dirty="0" smtClean="0"/>
              <a:t>освіти </a:t>
            </a:r>
            <a:r>
              <a:rPr lang="uk-UA" sz="3200" b="0" dirty="0"/>
              <a:t>та досліджень</a:t>
            </a:r>
            <a:endParaRPr lang="en-US" sz="3200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1944806"/>
            <a:ext cx="4754773" cy="31783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2067694"/>
            <a:ext cx="2117532" cy="282701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5694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1" y="1059582"/>
            <a:ext cx="8208912" cy="3888432"/>
          </a:xfrm>
        </p:spPr>
        <p:txBody>
          <a:bodyPr/>
          <a:lstStyle/>
          <a:p>
            <a:pPr algn="just"/>
            <a:r>
              <a:rPr lang="uk-UA" dirty="0" smtClean="0"/>
              <a:t>Навчальна програма </a:t>
            </a:r>
            <a:r>
              <a:rPr lang="uk-UA" dirty="0"/>
              <a:t>«Університетська бібліотека в системі </a:t>
            </a:r>
            <a:r>
              <a:rPr lang="uk-UA" dirty="0" smtClean="0"/>
              <a:t>        наукових </a:t>
            </a:r>
            <a:r>
              <a:rPr lang="uk-UA" dirty="0"/>
              <a:t>комунікацій» </a:t>
            </a:r>
            <a:endParaRPr lang="uk-UA" dirty="0" smtClean="0"/>
          </a:p>
          <a:p>
            <a:r>
              <a:rPr lang="uk-UA" sz="1400" u="sng" dirty="0">
                <a:hlinkClick r:id="rId2"/>
              </a:rPr>
              <a:t>https://</a:t>
            </a:r>
            <a:r>
              <a:rPr lang="uk-UA" sz="1400" u="sng" dirty="0" smtClean="0">
                <a:hlinkClick r:id="rId2"/>
              </a:rPr>
              <a:t>ula.org.ua/images/uba_document/news/2020/University_Library_Sem1_Progr.pdf</a:t>
            </a:r>
            <a:r>
              <a:rPr lang="uk-UA" sz="1400" u="sng" dirty="0" smtClean="0"/>
              <a:t> </a:t>
            </a:r>
          </a:p>
          <a:p>
            <a:endParaRPr lang="uk-UA" sz="1400" u="sng" dirty="0" smtClean="0"/>
          </a:p>
          <a:p>
            <a:endParaRPr lang="uk-UA" sz="1400" u="sng" dirty="0"/>
          </a:p>
          <a:p>
            <a:endParaRPr lang="uk-UA" sz="1400" u="sng" dirty="0" smtClean="0"/>
          </a:p>
          <a:p>
            <a:endParaRPr lang="uk-UA" u="sng" dirty="0">
              <a:latin typeface="Arial" pitchFamily="34" charset="0"/>
              <a:cs typeface="Arial" pitchFamily="34" charset="0"/>
            </a:endParaRPr>
          </a:p>
          <a:p>
            <a:endParaRPr lang="uk-UA" u="sng" dirty="0" smtClean="0">
              <a:latin typeface="Arial" pitchFamily="34" charset="0"/>
              <a:cs typeface="Arial" pitchFamily="34" charset="0"/>
            </a:endParaRPr>
          </a:p>
          <a:p>
            <a:endParaRPr lang="uk-UA" u="sng" dirty="0">
              <a:latin typeface="Arial" pitchFamily="34" charset="0"/>
              <a:cs typeface="Arial" pitchFamily="34" charset="0"/>
            </a:endParaRPr>
          </a:p>
          <a:p>
            <a:endParaRPr lang="uk-UA" u="sng" dirty="0" smtClean="0">
              <a:latin typeface="Arial" pitchFamily="34" charset="0"/>
              <a:cs typeface="Arial" pitchFamily="34" charset="0"/>
            </a:endParaRPr>
          </a:p>
          <a:p>
            <a:endParaRPr lang="uk-UA" u="sng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0" dirty="0"/>
              <a:t>Бібліотека – центр інформаційної підтримки </a:t>
            </a:r>
            <a:br>
              <a:rPr lang="uk-UA" sz="3200" b="0" dirty="0"/>
            </a:br>
            <a:r>
              <a:rPr lang="uk-UA" sz="3200" b="0" dirty="0"/>
              <a:t>освіти та досліджень</a:t>
            </a:r>
            <a:endParaRPr lang="en-US" sz="3200" b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170551"/>
            <a:ext cx="2160240" cy="28803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150" y="2170550"/>
            <a:ext cx="2144921" cy="289674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4307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ісце для вмісту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47" y="2715766"/>
            <a:ext cx="3348708" cy="223247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0" dirty="0"/>
              <a:t>Бібліотека – центр інформаційної підтримки </a:t>
            </a:r>
            <a:br>
              <a:rPr lang="uk-UA" sz="3200" b="0" dirty="0"/>
            </a:br>
            <a:r>
              <a:rPr lang="uk-UA" sz="3200" b="0" dirty="0"/>
              <a:t>освіти та досліджень</a:t>
            </a:r>
            <a:endParaRPr lang="en-US" sz="3200" b="0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5496" y="1203598"/>
            <a:ext cx="8640960" cy="864096"/>
          </a:xfrm>
        </p:spPr>
        <p:txBody>
          <a:bodyPr/>
          <a:lstStyle/>
          <a:p>
            <a:r>
              <a:rPr lang="uk-UA" b="1" i="1" dirty="0"/>
              <a:t>18-21 лютого 2020 р.</a:t>
            </a:r>
            <a:r>
              <a:rPr lang="uk-UA" dirty="0"/>
              <a:t> </a:t>
            </a:r>
            <a:endParaRPr lang="uk-UA" dirty="0" smtClean="0"/>
          </a:p>
          <a:p>
            <a:r>
              <a:rPr lang="uk-UA" dirty="0" smtClean="0"/>
              <a:t>Тренінг «Університетська </a:t>
            </a:r>
            <a:r>
              <a:rPr lang="uk-UA" dirty="0"/>
              <a:t>бібліотека в системі наукових комунікацій» </a:t>
            </a:r>
          </a:p>
          <a:p>
            <a:endParaRPr lang="en-US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622" y="2067694"/>
            <a:ext cx="3140708" cy="20938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834839"/>
            <a:ext cx="3164022" cy="210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262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813</Words>
  <Application>Microsoft Office PowerPoint</Application>
  <PresentationFormat>Екран (16:9)</PresentationFormat>
  <Paragraphs>172</Paragraphs>
  <Slides>27</Slides>
  <Notes>4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27</vt:i4>
      </vt:variant>
    </vt:vector>
  </HeadingPairs>
  <TitlesOfParts>
    <vt:vector size="33" baseType="lpstr">
      <vt:lpstr>맑은 고딕</vt:lpstr>
      <vt:lpstr>Arial</vt:lpstr>
      <vt:lpstr>Calibri</vt:lpstr>
      <vt:lpstr>Wingdings</vt:lpstr>
      <vt:lpstr>Office Theme</vt:lpstr>
      <vt:lpstr>Custom Design</vt:lpstr>
      <vt:lpstr>Презентація PowerPoint</vt:lpstr>
      <vt:lpstr> Бібліотека сучасного університету –                                       центр підтримки освіти та науки </vt:lpstr>
      <vt:lpstr> Про проєкт</vt:lpstr>
      <vt:lpstr>Про проєкт</vt:lpstr>
      <vt:lpstr> Про проєкт</vt:lpstr>
      <vt:lpstr> Про проєкт</vt:lpstr>
      <vt:lpstr>Бібліотека – центр інформаційної підтримки  освіти та досліджень</vt:lpstr>
      <vt:lpstr>Бібліотека – центр інформаційної підтримки  освіти та досліджень</vt:lpstr>
      <vt:lpstr>Бібліотека – центр інформаційної підтримки  освіти та досліджень</vt:lpstr>
      <vt:lpstr>Бібліотека – центр інформаційної підтримки  освіти та досліджень</vt:lpstr>
      <vt:lpstr>Бібліотека – центр інформаційної підтримки  освіти та досліджень</vt:lpstr>
      <vt:lpstr>Бібліотека – центр інформаційної підтримки  освіти та досліджень</vt:lpstr>
      <vt:lpstr>Бібліотека – центр інформаційної підтримки  освіти та досліджень</vt:lpstr>
      <vt:lpstr>Бібліотека – центр інформаційної підтримки  освіти та досліджень</vt:lpstr>
      <vt:lpstr>Впровадження АБІС Koha</vt:lpstr>
      <vt:lpstr>Впровадження АБІС Koha</vt:lpstr>
      <vt:lpstr>Впровадження АБІС Koha</vt:lpstr>
      <vt:lpstr>Впровадження АБІС Koha</vt:lpstr>
      <vt:lpstr>Впровадження АБІС Koha</vt:lpstr>
      <vt:lpstr>Впровадження АБІС Koha</vt:lpstr>
      <vt:lpstr>Впровадження АБІС Koha</vt:lpstr>
      <vt:lpstr>Технічне забезпечення</vt:lpstr>
      <vt:lpstr>Інформаційне забезпечення</vt:lpstr>
      <vt:lpstr>Виклики</vt:lpstr>
      <vt:lpstr>Виклики</vt:lpstr>
      <vt:lpstr>Виклики</vt:lpstr>
      <vt:lpstr>Що далі?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Bruy Oksana</cp:lastModifiedBy>
  <cp:revision>64</cp:revision>
  <dcterms:created xsi:type="dcterms:W3CDTF">2014-04-01T16:27:38Z</dcterms:created>
  <dcterms:modified xsi:type="dcterms:W3CDTF">2020-10-20T16:35:39Z</dcterms:modified>
</cp:coreProperties>
</file>