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Playfair Display"/>
      <p:regular r:id="rId18"/>
      <p:bold r:id="rId19"/>
      <p:italic r:id="rId20"/>
      <p:boldItalic r:id="rId21"/>
    </p:embeddedFont>
    <p:embeddedFont>
      <p:font typeface="Montserrat"/>
      <p:regular r:id="rId22"/>
      <p:bold r:id="rId23"/>
      <p:italic r:id="rId24"/>
      <p:boldItalic r:id="rId25"/>
    </p:embeddedFont>
    <p:embeddedFont>
      <p:font typeface="Oswald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italic.fntdata"/><Relationship Id="rId22" Type="http://schemas.openxmlformats.org/officeDocument/2006/relationships/font" Target="fonts/Montserrat-regular.fntdata"/><Relationship Id="rId21" Type="http://schemas.openxmlformats.org/officeDocument/2006/relationships/font" Target="fonts/PlayfairDisplay-boldItalic.fntdata"/><Relationship Id="rId24" Type="http://schemas.openxmlformats.org/officeDocument/2006/relationships/font" Target="fonts/Montserrat-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swald-regular.fntdata"/><Relationship Id="rId25" Type="http://schemas.openxmlformats.org/officeDocument/2006/relationships/font" Target="fonts/Montserrat-boldItalic.fntdata"/><Relationship Id="rId27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PlayfairDisplay-bold.fntdata"/><Relationship Id="rId18" Type="http://schemas.openxmlformats.org/officeDocument/2006/relationships/font" Target="fonts/PlayfairDispl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2247f228ea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2247f228ea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2247f228ea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2247f228ea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2247f228ea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2247f228ea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21edec22f2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21edec22f2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2247f228e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2247f228e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2247f228e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2247f228e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2247f228e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2247f228e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2247f228ea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2247f228e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2247f228e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2247f228e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2247f228ea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2247f228ea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2247f228ea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2247f228ea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4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edpsycinteractive.org/topics/cogsys/critthnk.html" TargetMode="External"/><Relationship Id="rId4" Type="http://schemas.openxmlformats.org/officeDocument/2006/relationships/hyperlink" Target="http://www.edpsycinteractive.org/topics/cogsys/critthnk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1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Розвиток soft skills у студентів</a:t>
            </a:r>
            <a:endParaRPr sz="97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 чому </a:t>
            </a:r>
            <a:r>
              <a:rPr lang="ru"/>
              <a:t>зробити</a:t>
            </a:r>
            <a:r>
              <a:rPr lang="ru"/>
              <a:t> акцент?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 критичному мисленні!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ВИСНОВКИ 1</a:t>
            </a:r>
            <a:endParaRPr/>
          </a:p>
        </p:txBody>
      </p:sp>
      <p:sp>
        <p:nvSpPr>
          <p:cNvPr id="122" name="Google Shape;122;p22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523875" lvl="0" marL="0" marR="3746756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309">
                <a:latin typeface="Times New Roman"/>
                <a:ea typeface="Times New Roman"/>
                <a:cs typeface="Times New Roman"/>
                <a:sym typeface="Times New Roman"/>
              </a:rPr>
              <a:t>Сучасному навчальному закладу потрібно мати за мету виховання в кожного студента </a:t>
            </a:r>
            <a:r>
              <a:rPr b="1" lang="ru" sz="2309">
                <a:latin typeface="Times New Roman"/>
                <a:ea typeface="Times New Roman"/>
                <a:cs typeface="Times New Roman"/>
                <a:sym typeface="Times New Roman"/>
              </a:rPr>
              <a:t>звички активно приймати участь у вирішенні важливих питань</a:t>
            </a:r>
            <a:r>
              <a:rPr lang="ru" sz="2309">
                <a:latin typeface="Times New Roman"/>
                <a:ea typeface="Times New Roman"/>
                <a:cs typeface="Times New Roman"/>
                <a:sym typeface="Times New Roman"/>
              </a:rPr>
              <a:t> життя колективу, вміння формувати, висловлювати і відстоювати свою думку, поважати думку інших людей. Готувати студентів до професійного життя в сучасних умовах неможливо шляхом бездумного засвоєння встановлених істин та нерозуміння наслідків своїх рішень. Питання «байдужості» студентів чи невміння висвітлити власні судження щодо проблеми є перепонами, які можна подолати завдяки розвитку критичного мислення. </a:t>
            </a:r>
            <a:endParaRPr sz="2309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523875" lvl="0" marL="0" marR="56756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78571"/>
              <a:buFont typeface="Arial"/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1950" y="1066250"/>
            <a:ext cx="3795375" cy="30109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ВИСНОВКИ 2</a:t>
            </a:r>
            <a:endParaRPr/>
          </a:p>
        </p:txBody>
      </p:sp>
      <p:sp>
        <p:nvSpPr>
          <p:cNvPr id="129" name="Google Shape;129;p23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523875" lvl="0" marL="0" marR="3926756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60248"/>
              <a:buFont typeface="Arial"/>
              <a:buNone/>
            </a:pPr>
            <a:r>
              <a:rPr lang="ru" sz="1825">
                <a:latin typeface="Times New Roman"/>
                <a:ea typeface="Times New Roman"/>
                <a:cs typeface="Times New Roman"/>
                <a:sym typeface="Times New Roman"/>
              </a:rPr>
              <a:t>П</a:t>
            </a:r>
            <a:r>
              <a:rPr lang="ru" sz="1825">
                <a:latin typeface="Times New Roman"/>
                <a:ea typeface="Times New Roman"/>
                <a:cs typeface="Times New Roman"/>
                <a:sym typeface="Times New Roman"/>
              </a:rPr>
              <a:t>ереосмислення навчальної програми та впровадження аспектів спільної творчості в освіту можуть викликати негативну реакцію у викладачів, які змушені переглянути свою роль у сценарії навчання. З іншого боку, розробка навчальних програм з іноземної мови, що роблять акцент на спільній творчій роботі та індивідуалізації навчання кожного окремого студента може </a:t>
            </a:r>
            <a:r>
              <a:rPr b="1" lang="ru" sz="1825">
                <a:latin typeface="Times New Roman"/>
                <a:ea typeface="Times New Roman"/>
                <a:cs typeface="Times New Roman"/>
                <a:sym typeface="Times New Roman"/>
              </a:rPr>
              <a:t>зробити більш різноманітною роботу викладача</a:t>
            </a:r>
            <a:r>
              <a:rPr lang="ru" sz="1825">
                <a:latin typeface="Times New Roman"/>
                <a:ea typeface="Times New Roman"/>
                <a:cs typeface="Times New Roman"/>
                <a:sym typeface="Times New Roman"/>
              </a:rPr>
              <a:t>, розвиваючи творчий бік його підходу до створення цікавих інтерактивних занять, що мають на меті розвиток навичок критичного мислення.</a:t>
            </a:r>
            <a:endParaRPr sz="18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5857" y="1315650"/>
            <a:ext cx="3886450" cy="2911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4"/>
          <p:cNvSpPr txBox="1"/>
          <p:nvPr>
            <p:ph type="title"/>
          </p:nvPr>
        </p:nvSpPr>
        <p:spPr>
          <a:xfrm>
            <a:off x="311700" y="145725"/>
            <a:ext cx="8520600" cy="56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Список використаної літератури</a:t>
            </a:r>
            <a:endParaRPr/>
          </a:p>
        </p:txBody>
      </p:sp>
      <p:sp>
        <p:nvSpPr>
          <p:cNvPr id="136" name="Google Shape;136;p24"/>
          <p:cNvSpPr txBox="1"/>
          <p:nvPr>
            <p:ph idx="1" type="body"/>
          </p:nvPr>
        </p:nvSpPr>
        <p:spPr>
          <a:xfrm>
            <a:off x="311700" y="842250"/>
            <a:ext cx="8520600" cy="372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181100" lvl="0" marL="89999" marR="14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lang="ru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Biggs J. Teaching for quality learning at university / J. Biggs, C. Tang. – Maidenhead, Berkshire: Open University Press, 2011. – 418 p. – (4th edition).</a:t>
            </a:r>
            <a:endParaRPr sz="14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81100" lvl="0" marL="89999" marR="14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lang="ru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Dewey J. How We Think / John Dewey. – New York: Prometheus Books, 1991. – 183 p.</a:t>
            </a:r>
            <a:endParaRPr sz="14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81100" lvl="0" marL="89999" marR="14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lang="ru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Ilić M. Diferencijalna razredna nastava / M. Ilić. – Beograd: Prosvetni pregled, 1984.</a:t>
            </a:r>
            <a:endParaRPr sz="14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81100" lvl="0" marL="89999" marR="14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lang="ru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Huitt W. Critical Thinking: An Overview [Electronic Resource] / W. Huitt // Educational Psychology Interactive. – 1993. – Retrieved from:</a:t>
            </a:r>
            <a:r>
              <a:rPr lang="ru" sz="1400">
                <a:highlight>
                  <a:srgbClr val="FFFFFF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 </a:t>
            </a:r>
            <a:r>
              <a:rPr lang="ru" sz="1400" u="sng">
                <a:solidFill>
                  <a:schemeClr val="hlin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http://www.edpsycinteractive.org/topics/cogsys/critthnk.html</a:t>
            </a:r>
            <a:r>
              <a:rPr lang="ru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4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81100" lvl="0" marL="89999" marR="14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lang="ru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Kirby R. Individual Differences / R. Kirby, J. Radford. – London: Methuen young books, 1976.</a:t>
            </a:r>
            <a:endParaRPr sz="14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81100" lvl="0" marL="89999" marR="14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lang="ru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Malinović-Jovanović N. T. Models of Individualized Instruction and Possibilities for their Application in Initial Mathematics Teachin / N. T. Malinović-Jovanović, V. S. Zdravković. // International Journal of Humanities and Social Science. – 2018. – №7. – P. 13–25.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doi:10.30845/ijhss.v8n7p2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55700" lvl="0" marL="89999" marR="14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AutoNum type="arabicPeriod"/>
            </a:pPr>
            <a:r>
              <a:rPr lang="ru" sz="7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Milijević S. Interaktivna nastava matematike / S. Milijević. – Banja Luka: Društvo pedagoga Republike Srpske, 2003.</a:t>
            </a:r>
            <a:endParaRPr sz="14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81100" lvl="0" marL="89999" marR="14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lang="ru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Petrović N. Modelsko-problemski pristup u diferenciranju i individualizovanju početne nastave matematike / N. Petrović, M. Lipovac. // Diferencijacija i individualizacija nastave – osnova škole budućnosti. – 2004. – №10. – P. 111–121.</a:t>
            </a:r>
            <a:endParaRPr sz="14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Проблема критичного мислення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523875" lvl="0" marL="89999" marR="326755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Система освіти не приділяє достатньої уваги проблемі критичного мислення. 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523875" lvl="0" marL="89999" marR="326755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Було проведено порівняльне дослідження здібностей громадян різних країн, що мають доступ до навчання. У рішенні математичних задач </a:t>
            </a:r>
            <a:r>
              <a:rPr b="1" lang="ru" sz="1400">
                <a:latin typeface="Times New Roman"/>
                <a:ea typeface="Times New Roman"/>
                <a:cs typeface="Times New Roman"/>
                <a:sym typeface="Times New Roman"/>
              </a:rPr>
              <a:t>кращі з американських учнів показали нижчі результати, ніж найслабші з японських учнів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; такі ж негативні результати були отримані в результаті перевірки знань з історії та володіння навичками читання. Було зроблено висновок, що тільки 39% 17-річних молодих людей уміють знаходити потрібну інформацію, упорядковувати її і правильно тлумачити.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523875" lvl="0" marL="89999" marR="2846756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Під час телефонного опитування, проведеного лабораторією Громадської думки при університеті Північного Іллінойса, з’ясувалося, що </a:t>
            </a:r>
            <a:r>
              <a:rPr b="1" lang="ru" sz="1400">
                <a:latin typeface="Times New Roman"/>
                <a:ea typeface="Times New Roman"/>
                <a:cs typeface="Times New Roman"/>
                <a:sym typeface="Times New Roman"/>
              </a:rPr>
              <a:t>20% із понад 200 дорослих респондентів вважають, що Сонце обертається навколо Землі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9449" y="2985350"/>
            <a:ext cx="2940024" cy="196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7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160"/>
              <a:t>“Завдання університету сьогодні ‒ випускати студентів, що уміють мислити в умовах швидкого змінного світу.”</a:t>
            </a:r>
            <a:endParaRPr sz="3600"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523875" lvl="0" marL="0" marR="3206756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latin typeface="Times New Roman"/>
                <a:ea typeface="Times New Roman"/>
                <a:cs typeface="Times New Roman"/>
                <a:sym typeface="Times New Roman"/>
              </a:rPr>
              <a:t>Наші учбові заклади традиційно вимагали, щоб студенти вивчали, запам’ятовували, аналізували факти, вирішували завдання, не пояснюючи як саме це слід робити, адже дорослі студенти вже “уміють мислити”. 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523875" lvl="0" marL="0" marR="3206756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73333"/>
              <a:buFont typeface="Arial"/>
              <a:buNone/>
            </a:pPr>
            <a:r>
              <a:rPr lang="ru" sz="1500">
                <a:latin typeface="Times New Roman"/>
                <a:ea typeface="Times New Roman"/>
                <a:cs typeface="Times New Roman"/>
                <a:sym typeface="Times New Roman"/>
              </a:rPr>
              <a:t>Дослідження довели, що це припущення не виправдовується на практиці. </a:t>
            </a:r>
            <a:r>
              <a:rPr b="1" lang="ru" sz="1500">
                <a:latin typeface="Times New Roman"/>
                <a:ea typeface="Times New Roman"/>
                <a:cs typeface="Times New Roman"/>
                <a:sym typeface="Times New Roman"/>
              </a:rPr>
              <a:t>Тільки 25% студентів-першокурсників володіють навичками, необхідними для логічного і абстрактного мислення</a:t>
            </a:r>
            <a:r>
              <a:rPr lang="ru" sz="1500">
                <a:latin typeface="Times New Roman"/>
                <a:ea typeface="Times New Roman"/>
                <a:cs typeface="Times New Roman"/>
                <a:sym typeface="Times New Roman"/>
              </a:rPr>
              <a:t> ‒ такого типу мислення, який потрібний, наприклад, для відповіді на питання:</a:t>
            </a:r>
            <a:r>
              <a:rPr b="1" lang="ru" sz="1500">
                <a:latin typeface="Times New Roman"/>
                <a:ea typeface="Times New Roman"/>
                <a:cs typeface="Times New Roman"/>
                <a:sym typeface="Times New Roman"/>
              </a:rPr>
              <a:t> “Що трапиться, якщо...”</a:t>
            </a:r>
            <a:r>
              <a:rPr lang="ru" sz="1500">
                <a:latin typeface="Times New Roman"/>
                <a:ea typeface="Times New Roman"/>
                <a:cs typeface="Times New Roman"/>
                <a:sym typeface="Times New Roman"/>
              </a:rPr>
              <a:t> і для оцінки абстрактних ідей.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0950" y="1356575"/>
            <a:ext cx="3285649" cy="328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Функції критичного мислення</a:t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40201" lvl="0" marL="457200" marR="3206756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211111"/>
              <a:buChar char="●"/>
            </a:pPr>
            <a:r>
              <a:rPr lang="ru" sz="9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допомагає студентам чітко сформулювати мету;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0201" lvl="0" marL="457200" marR="320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11111"/>
              <a:buChar char="●"/>
            </a:pPr>
            <a:r>
              <a:rPr lang="ru" sz="9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підтримує активну участь кожного в процесі навчання;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1948" lvl="0" marL="457200" marR="320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31250"/>
              <a:buChar char="●"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заохочує мислити творчо і шукати відповіді на власні питання;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1948" lvl="0" marL="457200" marR="320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31250"/>
              <a:buChar char="●"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полегшує висловлення власних думок, підтримує бажання читати;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1948" lvl="0" marL="457200" marR="320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31250"/>
              <a:buChar char="●"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забезпечує атмосферу довіри й толерантності в аудиторії;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1948" lvl="0" marL="457200" marR="3206756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31250"/>
              <a:buChar char="●"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студенти почувають себе </a:t>
            </a:r>
            <a:r>
              <a:rPr b="1" lang="ru" sz="1600">
                <a:latin typeface="Times New Roman"/>
                <a:ea typeface="Times New Roman"/>
                <a:cs typeface="Times New Roman"/>
                <a:sym typeface="Times New Roman"/>
              </a:rPr>
              <a:t>більш захищеними</a:t>
            </a: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 від неправильних результатів, поверхневих тверджень, сумнівних обґрунтувань;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1948" lvl="0" marL="457200" marR="3206756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31250"/>
              <a:buFont typeface="Times New Roman"/>
              <a:buChar char="●"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сприяє формуванню </a:t>
            </a:r>
            <a:r>
              <a:rPr b="1" lang="ru" sz="1600">
                <a:latin typeface="Times New Roman"/>
                <a:ea typeface="Times New Roman"/>
                <a:cs typeface="Times New Roman"/>
                <a:sym typeface="Times New Roman"/>
              </a:rPr>
              <a:t>впевненості в собі</a:t>
            </a: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 при розв’язанні будь-якої практичної проблеми.</a:t>
            </a:r>
            <a:endParaRPr sz="2000"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1425" y="833800"/>
            <a:ext cx="3475900" cy="34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Індивідуалізоване навчання</a:t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361950" lvl="0" marL="179999" marR="3838575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latin typeface="Times New Roman"/>
                <a:ea typeface="Times New Roman"/>
                <a:cs typeface="Times New Roman"/>
                <a:sym typeface="Times New Roman"/>
              </a:rPr>
              <a:t>Як відповідь на виклики, які суспільство ставить перед освітою, сучасні навчальні заклади «зосереджуються на </a:t>
            </a:r>
            <a:r>
              <a:rPr b="1" lang="ru" sz="1500">
                <a:latin typeface="Times New Roman"/>
                <a:ea typeface="Times New Roman"/>
                <a:cs typeface="Times New Roman"/>
                <a:sym typeface="Times New Roman"/>
              </a:rPr>
              <a:t>домінантній діяльності студентів</a:t>
            </a:r>
            <a:r>
              <a:rPr lang="ru" sz="1500">
                <a:latin typeface="Times New Roman"/>
                <a:ea typeface="Times New Roman"/>
                <a:cs typeface="Times New Roman"/>
                <a:sym typeface="Times New Roman"/>
              </a:rPr>
              <a:t>, на розвитку їх особистості та індивідуальності». 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61950" lvl="0" marL="179999" marR="3838575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latin typeface="Times New Roman"/>
                <a:ea typeface="Times New Roman"/>
                <a:cs typeface="Times New Roman"/>
                <a:sym typeface="Times New Roman"/>
              </a:rPr>
              <a:t>Роль викладача полягає у тому, щоб «направити студентів у світ знань, показати їм, як вчитися». 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61950" lvl="0" marL="179999" marR="3838575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73333"/>
              <a:buFont typeface="Arial"/>
              <a:buNone/>
            </a:pPr>
            <a:r>
              <a:rPr lang="ru" sz="1500">
                <a:latin typeface="Times New Roman"/>
                <a:ea typeface="Times New Roman"/>
                <a:cs typeface="Times New Roman"/>
                <a:sym typeface="Times New Roman"/>
              </a:rPr>
              <a:t>Емпіричні дослідження ефективності індивідуалізованого навчання та його видів виявили суттєві переваги цього типу навчання перед традиційним викладанням. 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4975" y="810100"/>
            <a:ext cx="4046526" cy="3705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2800"/>
              <a:t>«Negotiations»</a:t>
            </a:r>
            <a:endParaRPr sz="4400"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Етапи заняття: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marR="4016756" rtl="0" algn="just">
              <a:spcBef>
                <a:spcPts val="120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Розробка проблемного сценарію з метою </a:t>
            </a:r>
            <a:r>
              <a:rPr b="1" i="1" lang="ru" sz="1400">
                <a:latin typeface="Times New Roman"/>
                <a:ea typeface="Times New Roman"/>
                <a:cs typeface="Times New Roman"/>
                <a:sym typeface="Times New Roman"/>
              </a:rPr>
              <a:t>огляду та повторення раніше вивченого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 та виявлення невідомого.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 На даному етапі необхідно розпочати з опитування студентів щодо їх навичок у веденні переговорів. Нова інформація не подається, а лише робиться огляд вже відомих фактів про тих, хто навчається. Далі, перед студентами ставиться мета зрозуміти основні правила переговорів іноземною мовою (в нашому випадку англійською) та засвоїти нову лексику.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0000" y="931975"/>
            <a:ext cx="3561401" cy="2632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5162" y="3077825"/>
            <a:ext cx="3011075" cy="21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9285"/>
              <a:buFont typeface="Arial"/>
              <a:buNone/>
            </a:pPr>
            <a:r>
              <a:rPr i="1" lang="ru" sz="2800"/>
              <a:t>«Negotiations»</a:t>
            </a:r>
            <a:endParaRPr/>
          </a:p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Аналіз проблеми та обрання гіпотези.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 Для кращого розуміння того, що саме представляють собою ділові переговори англійською мовою студентам пропонується переглянути відео 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“FedEx: how to negotiate”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 (посилання на відео: 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https://www.youtube.com/watch?v=6YMHfBnsqfg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). Після цього студенти мають розглянути, які існують типи парламентарів, та </a:t>
            </a:r>
            <a:r>
              <a:rPr b="1" lang="ru" sz="1400">
                <a:latin typeface="Times New Roman"/>
                <a:ea typeface="Times New Roman"/>
                <a:cs typeface="Times New Roman"/>
                <a:sym typeface="Times New Roman"/>
              </a:rPr>
              <a:t>порівняти себе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 з одним із них за наступною схемою: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4286756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Також, на цьому етапі студенти аналізують матеріал щодо «мови тіла» під час переговорів. Вони переглядають відео 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“Body language in negotiations”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b="1" lang="ru" sz="1400">
                <a:latin typeface="Times New Roman"/>
                <a:ea typeface="Times New Roman"/>
                <a:cs typeface="Times New Roman"/>
                <a:sym typeface="Times New Roman"/>
              </a:rPr>
              <a:t>діляться враженнями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 з приводу того, яких саме помилок необхідно уникати парламентерам для успішних переговорів (посилання на відео: 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https://www.youtube.com/watch?v=hIV1s9GcZuw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). 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0550" y="2184050"/>
            <a:ext cx="4468400" cy="283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477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9285"/>
              <a:buFont typeface="Arial"/>
              <a:buNone/>
            </a:pPr>
            <a:r>
              <a:rPr i="1" lang="ru" sz="2800"/>
              <a:t>«Negotiations»</a:t>
            </a:r>
            <a:endParaRPr/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55100" wrap="square" tIns="91425">
            <a:normAutofit/>
          </a:bodyPr>
          <a:lstStyle/>
          <a:p>
            <a:pPr indent="0" lvl="0" marL="0" marR="3704458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3. 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Перевірка гіпотези та виконання вправ. 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На цьому етапі студенти отримують лексичне завдання з теми, щоб зрозуміти, </a:t>
            </a:r>
            <a:r>
              <a:rPr b="1" lang="ru" sz="1400">
                <a:latin typeface="Times New Roman"/>
                <a:ea typeface="Times New Roman"/>
                <a:cs typeface="Times New Roman"/>
                <a:sym typeface="Times New Roman"/>
              </a:rPr>
              <a:t>наскільки вони гарно володіють матеріалом для застосування його на практиці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. Студентам пропонуються картки з фразами парламентерів та темами за якими вони мають бути розподілені. Завданням є розташування фраз за темами з подальшим їх вивченням. Наприклад, необхідно підібрати фрази до того як саме парламентер має висловлювати заперечення (Objecting). На вибір будуть фрази: 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1) I agree with you on that point, 2) That’s not exactly how I look at it, 3) How flexible can you be on that?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8925" y="1326138"/>
            <a:ext cx="3923350" cy="276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9285"/>
              <a:buFont typeface="Arial"/>
              <a:buNone/>
            </a:pPr>
            <a:r>
              <a:rPr i="1" lang="ru" sz="2800"/>
              <a:t>«Negotiations»</a:t>
            </a:r>
            <a:endParaRPr/>
          </a:p>
        </p:txBody>
      </p:sp>
      <p:sp>
        <p:nvSpPr>
          <p:cNvPr id="115" name="Google Shape;115;p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3386756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4. </a:t>
            </a:r>
            <a:r>
              <a:rPr i="1" lang="ru" sz="1400">
                <a:latin typeface="Times New Roman"/>
                <a:ea typeface="Times New Roman"/>
                <a:cs typeface="Times New Roman"/>
                <a:sym typeface="Times New Roman"/>
              </a:rPr>
              <a:t>Аналіз результатів та застосування їх на практиці.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 В цьому завданні студенти </a:t>
            </a:r>
            <a:r>
              <a:rPr b="1" lang="ru" sz="1400">
                <a:latin typeface="Times New Roman"/>
                <a:ea typeface="Times New Roman"/>
                <a:cs typeface="Times New Roman"/>
                <a:sym typeface="Times New Roman"/>
              </a:rPr>
              <a:t>беруть на себе ролі парламентарів</a:t>
            </a: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. Група ділиться на дві команди. Необхідно вибрати регіон (країну), в якому буде створено виробництво для нового продукту компанії. Регіон та продукт вибираються випадково через картки з назвами. Задачею кожної команди є довести, що саме обраний ними регіон (природні умови, економічний стан, витрати на робочу силу тощо) і продукт (витрати на виробництво, актуальність, популярність тощо) є доцільними для подальшого розвитку компанії. Для зручності, краще вибирати один продукт на дві команди, але два різні регіони. Або ж навпаки, обирається один регіон та два різні продукти.</a:t>
            </a:r>
            <a:endParaRPr/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6475" y="1164375"/>
            <a:ext cx="4086274" cy="290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