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76" r:id="rId4"/>
    <p:sldId id="277" r:id="rId5"/>
    <p:sldId id="278" r:id="rId6"/>
    <p:sldId id="279" r:id="rId7"/>
    <p:sldId id="280" r:id="rId8"/>
    <p:sldId id="281" r:id="rId9"/>
    <p:sldId id="282" r:id="rId10"/>
    <p:sldId id="283" r:id="rId11"/>
    <p:sldId id="284" r:id="rId12"/>
    <p:sldId id="285" r:id="rId13"/>
    <p:sldId id="286" r:id="rId14"/>
    <p:sldId id="287" r:id="rId15"/>
    <p:sldId id="288" r:id="rId16"/>
    <p:sldId id="289" r:id="rId17"/>
    <p:sldId id="294" r:id="rId18"/>
    <p:sldId id="295" r:id="rId19"/>
    <p:sldId id="296" r:id="rId20"/>
    <p:sldId id="298" r:id="rId21"/>
    <p:sldId id="299" r:id="rId22"/>
    <p:sldId id="300" r:id="rId23"/>
    <p:sldId id="301" r:id="rId24"/>
    <p:sldId id="302" r:id="rId25"/>
    <p:sldId id="303" r:id="rId26"/>
    <p:sldId id="304" r:id="rId27"/>
    <p:sldId id="305" r:id="rId28"/>
    <p:sldId id="306" r:id="rId29"/>
    <p:sldId id="307" r:id="rId30"/>
    <p:sldId id="308" r:id="rId31"/>
    <p:sldId id="309" r:id="rId32"/>
    <p:sldId id="310" r:id="rId3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97" autoAdjust="0"/>
    <p:restoredTop sz="94660"/>
  </p:normalViewPr>
  <p:slideViewPr>
    <p:cSldViewPr snapToGrid="0">
      <p:cViewPr varScale="1">
        <p:scale>
          <a:sx n="70" d="100"/>
          <a:sy n="70" d="100"/>
        </p:scale>
        <p:origin x="88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2865917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1506316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682726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828360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2516368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F97BF6D-8C46-4A18-932B-E2A7DD3D6348}" type="datetimeFigureOut">
              <a:rPr lang="ru-RU" smtClean="0"/>
              <a:t>29.08.2021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4198391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F97BF6D-8C46-4A18-932B-E2A7DD3D6348}" type="datetimeFigureOut">
              <a:rPr lang="ru-RU" smtClean="0"/>
              <a:t>29.08.2021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3365363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F97BF6D-8C46-4A18-932B-E2A7DD3D6348}" type="datetimeFigureOut">
              <a:rPr lang="ru-RU" smtClean="0"/>
              <a:t>29.08.2021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2916819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F97BF6D-8C46-4A18-932B-E2A7DD3D6348}" type="datetimeFigureOut">
              <a:rPr lang="ru-RU" smtClean="0"/>
              <a:t>29.08.2021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2194065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F97BF6D-8C46-4A18-932B-E2A7DD3D6348}" type="datetimeFigureOut">
              <a:rPr lang="ru-RU" smtClean="0"/>
              <a:t>29.08.2021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1322042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F97BF6D-8C46-4A18-932B-E2A7DD3D6348}" type="datetimeFigureOut">
              <a:rPr lang="ru-RU" smtClean="0"/>
              <a:t>29.08.2021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1D7711-B741-4C00-9AD1-EFDEDA214819}" type="slidenum">
              <a:rPr lang="ru-RU" smtClean="0"/>
              <a:t>‹#›</a:t>
            </a:fld>
            <a:endParaRPr lang="ru-RU"/>
          </a:p>
        </p:txBody>
      </p:sp>
    </p:spTree>
    <p:extLst>
      <p:ext uri="{BB962C8B-B14F-4D97-AF65-F5344CB8AC3E}">
        <p14:creationId xmlns:p14="http://schemas.microsoft.com/office/powerpoint/2010/main" val="1301939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97BF6D-8C46-4A18-932B-E2A7DD3D6348}" type="datetimeFigureOut">
              <a:rPr lang="ru-RU" smtClean="0"/>
              <a:t>29.08.2021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D7711-B741-4C00-9AD1-EFDEDA214819}" type="slidenum">
              <a:rPr lang="ru-RU" smtClean="0"/>
              <a:t>‹#›</a:t>
            </a:fld>
            <a:endParaRPr lang="ru-RU"/>
          </a:p>
        </p:txBody>
      </p:sp>
    </p:spTree>
    <p:extLst>
      <p:ext uri="{BB962C8B-B14F-4D97-AF65-F5344CB8AC3E}">
        <p14:creationId xmlns:p14="http://schemas.microsoft.com/office/powerpoint/2010/main" val="34183545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1253544" y="1683085"/>
            <a:ext cx="9144000" cy="1988163"/>
          </a:xfrm>
        </p:spPr>
        <p:txBody>
          <a:bodyPr>
            <a:noAutofit/>
          </a:bodyPr>
          <a:lstStyle/>
          <a:p>
            <a:r>
              <a:rPr lang="uk-UA" sz="4400" b="1" dirty="0" smtClean="0">
                <a:latin typeface="Times New Roman" panose="02020603050405020304" pitchFamily="18" charset="0"/>
                <a:cs typeface="Times New Roman" panose="02020603050405020304" pitchFamily="18" charset="0"/>
              </a:rPr>
              <a:t>Тема. Організація виробничого процесу в просторі та часі</a:t>
            </a:r>
          </a:p>
          <a:p>
            <a:r>
              <a:rPr lang="uk-UA" sz="4400" b="1" dirty="0" smtClean="0">
                <a:latin typeface="Times New Roman" panose="02020603050405020304" pitchFamily="18" charset="0"/>
                <a:cs typeface="Times New Roman" panose="02020603050405020304" pitchFamily="18" charset="0"/>
              </a:rPr>
              <a:t>(частина 2)</a:t>
            </a:r>
            <a:endParaRPr lang="ru-RU" sz="4400" b="1" dirty="0">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5327176" y="3971204"/>
            <a:ext cx="6096000" cy="2585323"/>
          </a:xfrm>
          <a:prstGeom prst="rect">
            <a:avLst/>
          </a:prstGeom>
        </p:spPr>
        <p:txBody>
          <a:bodyPr>
            <a:spAutoFit/>
          </a:bodyPr>
          <a:lstStyle/>
          <a:p>
            <a:pPr indent="269875" algn="just">
              <a:spcAft>
                <a:spcPts val="0"/>
              </a:spcAft>
            </a:pPr>
            <a:r>
              <a:rPr lang="uk-UA" b="1" dirty="0">
                <a:latin typeface="Times New Roman" panose="02020603050405020304" pitchFamily="18" charset="0"/>
                <a:ea typeface="Times New Roman" panose="02020603050405020304" pitchFamily="18" charset="0"/>
              </a:rPr>
              <a:t>Презентація лекції підготована</a:t>
            </a:r>
          </a:p>
          <a:p>
            <a:pPr indent="269875" algn="just">
              <a:spcAft>
                <a:spcPts val="0"/>
              </a:spcAft>
            </a:pPr>
            <a:r>
              <a:rPr lang="uk-UA" b="1" dirty="0">
                <a:latin typeface="Times New Roman" panose="02020603050405020304" pitchFamily="18" charset="0"/>
                <a:ea typeface="Times New Roman" panose="02020603050405020304" pitchFamily="18" charset="0"/>
              </a:rPr>
              <a:t>доцентом кафедри економіки і підприємництва</a:t>
            </a:r>
          </a:p>
          <a:p>
            <a:pPr indent="269875" algn="just">
              <a:spcAft>
                <a:spcPts val="0"/>
              </a:spcAft>
            </a:pPr>
            <a:r>
              <a:rPr lang="uk-UA" b="1" dirty="0">
                <a:latin typeface="Times New Roman" panose="02020603050405020304" pitchFamily="18" charset="0"/>
                <a:ea typeface="Times New Roman" panose="02020603050405020304" pitchFamily="18" charset="0"/>
              </a:rPr>
              <a:t> Андрусь Ольгою </a:t>
            </a:r>
            <a:r>
              <a:rPr lang="uk-UA" b="1" dirty="0" smtClean="0">
                <a:latin typeface="Times New Roman" panose="02020603050405020304" pitchFamily="18" charset="0"/>
                <a:ea typeface="Times New Roman" panose="02020603050405020304" pitchFamily="18" charset="0"/>
              </a:rPr>
              <a:t>Іванівною та </a:t>
            </a:r>
          </a:p>
          <a:p>
            <a:pPr indent="269875" algn="just">
              <a:spcAft>
                <a:spcPts val="0"/>
              </a:spcAft>
            </a:pPr>
            <a:r>
              <a:rPr lang="uk-UA" b="1" dirty="0" smtClean="0">
                <a:latin typeface="Times New Roman" panose="02020603050405020304" pitchFamily="18" charset="0"/>
                <a:ea typeface="Times New Roman" panose="02020603050405020304" pitchFamily="18" charset="0"/>
              </a:rPr>
              <a:t>старшим викладачем </a:t>
            </a:r>
            <a:r>
              <a:rPr lang="uk-UA" b="1" dirty="0">
                <a:latin typeface="Times New Roman" panose="02020603050405020304" pitchFamily="18" charset="0"/>
                <a:ea typeface="Times New Roman" panose="02020603050405020304" pitchFamily="18" charset="0"/>
              </a:rPr>
              <a:t>кафедри економіки і </a:t>
            </a:r>
            <a:r>
              <a:rPr lang="uk-UA" b="1" dirty="0" smtClean="0">
                <a:latin typeface="Times New Roman" panose="02020603050405020304" pitchFamily="18" charset="0"/>
                <a:ea typeface="Times New Roman" panose="02020603050405020304" pitchFamily="18" charset="0"/>
              </a:rPr>
              <a:t>підприємництва</a:t>
            </a:r>
          </a:p>
          <a:p>
            <a:pPr indent="269875" algn="just">
              <a:spcAft>
                <a:spcPts val="0"/>
              </a:spcAft>
            </a:pPr>
            <a:r>
              <a:rPr lang="uk-UA" b="1" dirty="0" err="1" smtClean="0">
                <a:latin typeface="Times New Roman" panose="02020603050405020304" pitchFamily="18" charset="0"/>
                <a:ea typeface="Times New Roman" panose="02020603050405020304" pitchFamily="18" charset="0"/>
              </a:rPr>
              <a:t>Кожемяченко</a:t>
            </a:r>
            <a:r>
              <a:rPr lang="uk-UA" b="1" dirty="0" smtClean="0">
                <a:latin typeface="Times New Roman" panose="02020603050405020304" pitchFamily="18" charset="0"/>
                <a:ea typeface="Times New Roman" panose="02020603050405020304" pitchFamily="18" charset="0"/>
              </a:rPr>
              <a:t> Ольгою Олександрівною</a:t>
            </a:r>
            <a:endParaRPr lang="uk-UA" b="1" dirty="0">
              <a:latin typeface="Times New Roman" panose="02020603050405020304" pitchFamily="18" charset="0"/>
              <a:ea typeface="Times New Roman" panose="02020603050405020304" pitchFamily="18" charset="0"/>
            </a:endParaRPr>
          </a:p>
          <a:p>
            <a:pPr indent="269875" algn="just">
              <a:spcAft>
                <a:spcPts val="0"/>
              </a:spcAft>
            </a:pPr>
            <a:r>
              <a:rPr lang="uk-UA" b="1" dirty="0">
                <a:latin typeface="Times New Roman" panose="02020603050405020304" pitchFamily="18" charset="0"/>
                <a:ea typeface="Times New Roman" panose="02020603050405020304" pitchFamily="18" charset="0"/>
              </a:rPr>
              <a:t>Навчально-методичні матеріали затверджені на засіданні кафедри економіки і підприємництва, протокол </a:t>
            </a:r>
            <a:r>
              <a:rPr lang="uk-UA" b="1" dirty="0">
                <a:latin typeface="Times New Roman" panose="02020603050405020304" pitchFamily="18" charset="0"/>
                <a:cs typeface="Times New Roman" panose="02020603050405020304" pitchFamily="18" charset="0"/>
              </a:rPr>
              <a:t>№ 2 від 22.09.2020 р.</a:t>
            </a:r>
            <a:endParaRPr lang="uk-UA" b="1"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6051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485105" y="1181615"/>
                <a:ext cx="11324822" cy="3448380"/>
              </a:xfrm>
              <a:prstGeom prst="rect">
                <a:avLst/>
              </a:prstGeom>
            </p:spPr>
            <p:txBody>
              <a:bodyPr wrap="square">
                <a:spAutoFit/>
              </a:bodyPr>
              <a:lstStyle/>
              <a:p>
                <a:pPr algn="just">
                  <a:lnSpc>
                    <a:spcPct val="150000"/>
                  </a:lnSpc>
                </a:pPr>
                <a:r>
                  <a:rPr lang="uk-UA" sz="2400" dirty="0">
                    <a:latin typeface="Times New Roman" panose="02020603050405020304" pitchFamily="18" charset="0"/>
                    <a:ea typeface="Times New Roman" panose="02020603050405020304" pitchFamily="18" charset="0"/>
                    <a:cs typeface="Times New Roman" panose="02020603050405020304" pitchFamily="18" charset="0"/>
                  </a:rPr>
                  <a:t>І лише при </a:t>
                </a:r>
                <a:r>
                  <a:rPr lang="uk-UA" sz="2400" b="1" dirty="0">
                    <a:latin typeface="Times New Roman" panose="02020603050405020304" pitchFamily="18" charset="0"/>
                    <a:ea typeface="Times New Roman" panose="02020603050405020304" pitchFamily="18" charset="0"/>
                    <a:cs typeface="Times New Roman" panose="02020603050405020304" pitchFamily="18" charset="0"/>
                  </a:rPr>
                  <a:t>синхронному ВРПП</a:t>
                </a:r>
                <a:r>
                  <a:rPr lang="uk-UA" sz="2400" dirty="0">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в якому тривалість операцій однакова - </a:t>
                </a:r>
                <a:r>
                  <a:rPr lang="en-US" sz="2400" dirty="0">
                    <a:latin typeface="Times New Roman" panose="02020603050405020304" pitchFamily="18" charset="0"/>
                    <a:cs typeface="Times New Roman" panose="02020603050405020304" pitchFamily="18" charset="0"/>
                  </a:rPr>
                  <a:t>t</a:t>
                </a:r>
                <a:r>
                  <a:rPr lang="uk-UA" sz="2400" baseline="-25000" dirty="0">
                    <a:latin typeface="Times New Roman" panose="02020603050405020304" pitchFamily="18" charset="0"/>
                    <a:cs typeface="Times New Roman" panose="02020603050405020304" pitchFamily="18" charset="0"/>
                  </a:rPr>
                  <a:t>1</a:t>
                </a:r>
                <a:r>
                  <a:rPr lang="uk-UA" sz="2400" dirty="0">
                    <a:latin typeface="Times New Roman" panose="02020603050405020304" pitchFamily="18" charset="0"/>
                    <a:cs typeface="Times New Roman" panose="02020603050405020304" pitchFamily="18" charset="0"/>
                  </a:rPr>
                  <a:t> = </a:t>
                </a:r>
                <a:r>
                  <a:rPr lang="en-US" sz="2400" dirty="0">
                    <a:latin typeface="Times New Roman" panose="02020603050405020304" pitchFamily="18" charset="0"/>
                    <a:cs typeface="Times New Roman" panose="02020603050405020304" pitchFamily="18" charset="0"/>
                  </a:rPr>
                  <a:t>t</a:t>
                </a:r>
                <a:r>
                  <a:rPr lang="uk-UA" sz="2400" baseline="-25000" dirty="0">
                    <a:latin typeface="Times New Roman" panose="02020603050405020304" pitchFamily="18" charset="0"/>
                    <a:cs typeface="Times New Roman" panose="02020603050405020304" pitchFamily="18" charset="0"/>
                  </a:rPr>
                  <a:t>2</a:t>
                </a:r>
                <a:r>
                  <a:rPr lang="uk-UA" sz="2400" dirty="0">
                    <a:latin typeface="Times New Roman" panose="02020603050405020304" pitchFamily="18" charset="0"/>
                    <a:cs typeface="Times New Roman" panose="02020603050405020304" pitchFamily="18" charset="0"/>
                  </a:rPr>
                  <a:t> = </a:t>
                </a:r>
                <a:r>
                  <a:rPr lang="en-US" sz="2400" dirty="0">
                    <a:latin typeface="Times New Roman" panose="02020603050405020304" pitchFamily="18" charset="0"/>
                    <a:cs typeface="Times New Roman" panose="02020603050405020304" pitchFamily="18" charset="0"/>
                  </a:rPr>
                  <a:t>t</a:t>
                </a:r>
                <a:r>
                  <a:rPr lang="uk-UA" sz="2400" baseline="-25000" dirty="0">
                    <a:latin typeface="Times New Roman" panose="02020603050405020304" pitchFamily="18" charset="0"/>
                    <a:cs typeface="Times New Roman" panose="02020603050405020304" pitchFamily="18" charset="0"/>
                  </a:rPr>
                  <a:t>3</a:t>
                </a:r>
                <a:r>
                  <a:rPr lang="uk-UA" sz="2400" dirty="0">
                    <a:latin typeface="Times New Roman" panose="02020603050405020304" pitchFamily="18" charset="0"/>
                    <a:cs typeface="Times New Roman" panose="02020603050405020304" pitchFamily="18" charset="0"/>
                  </a:rPr>
                  <a:t> =… = </a:t>
                </a:r>
                <a:r>
                  <a:rPr lang="en-US" sz="2400" dirty="0">
                    <a:latin typeface="Times New Roman" panose="02020603050405020304" pitchFamily="18" charset="0"/>
                    <a:cs typeface="Times New Roman" panose="02020603050405020304" pitchFamily="18" charset="0"/>
                  </a:rPr>
                  <a:t>t</a:t>
                </a:r>
                <a:r>
                  <a:rPr lang="uk-UA" sz="2400" baseline="-25000" dirty="0">
                    <a:latin typeface="Times New Roman" panose="02020603050405020304" pitchFamily="18" charset="0"/>
                    <a:cs typeface="Times New Roman" panose="02020603050405020304" pitchFamily="18" charset="0"/>
                  </a:rPr>
                  <a:t>n</a:t>
                </a:r>
                <a:r>
                  <a:rPr lang="uk-UA" sz="2400" dirty="0">
                    <a:latin typeface="Times New Roman" panose="02020603050405020304" pitchFamily="18" charset="0"/>
                    <a:cs typeface="Times New Roman" panose="02020603050405020304" pitchFamily="18" charset="0"/>
                  </a:rPr>
                  <a:t>  або кратна певному </a:t>
                </a:r>
                <a:r>
                  <a:rPr lang="uk-UA" sz="2400" dirty="0" smtClean="0">
                    <a:latin typeface="Times New Roman" panose="02020603050405020304" pitchFamily="18" charset="0"/>
                    <a:cs typeface="Times New Roman" panose="02020603050405020304" pitchFamily="18" charset="0"/>
                  </a:rPr>
                  <a:t>ритму, </a:t>
                </a:r>
                <a:r>
                  <a:rPr lang="uk-UA" sz="2400" dirty="0">
                    <a:latin typeface="Times New Roman" panose="02020603050405020304" pitchFamily="18" charset="0"/>
                    <a:cs typeface="Times New Roman" panose="02020603050405020304" pitchFamily="18" charset="0"/>
                  </a:rPr>
                  <a:t>робота на всіх операціях буде здійснюватися без перерв. Такий технологічний процес характерний для </a:t>
                </a:r>
                <a:r>
                  <a:rPr lang="uk-UA" sz="2400" b="1" dirty="0">
                    <a:latin typeface="Times New Roman" panose="02020603050405020304" pitchFamily="18" charset="0"/>
                    <a:cs typeface="Times New Roman" panose="02020603050405020304" pitchFamily="18" charset="0"/>
                  </a:rPr>
                  <a:t>потокових ліній</a:t>
                </a:r>
                <a:r>
                  <a:rPr lang="uk-UA" sz="2400" dirty="0">
                    <a:latin typeface="Times New Roman" panose="02020603050405020304" pitchFamily="18" charset="0"/>
                    <a:cs typeface="Times New Roman" panose="02020603050405020304" pitchFamily="18" charset="0"/>
                  </a:rPr>
                  <a:t>. Його називають </a:t>
                </a:r>
                <a:r>
                  <a:rPr lang="uk-UA" sz="2400" b="1" dirty="0">
                    <a:latin typeface="Times New Roman" panose="02020603050405020304" pitchFamily="18" charset="0"/>
                    <a:cs typeface="Times New Roman" panose="02020603050405020304" pitchFamily="18" charset="0"/>
                  </a:rPr>
                  <a:t>безперервним або </a:t>
                </a:r>
                <a:r>
                  <a:rPr lang="uk-UA" sz="2400" b="1" dirty="0" err="1">
                    <a:latin typeface="Times New Roman" panose="02020603050405020304" pitchFamily="18" charset="0"/>
                    <a:cs typeface="Times New Roman" panose="02020603050405020304" pitchFamily="18" charset="0"/>
                  </a:rPr>
                  <a:t>рівноопераційним</a:t>
                </a:r>
                <a:r>
                  <a:rPr lang="uk-UA" sz="2400" dirty="0">
                    <a:latin typeface="Times New Roman" panose="02020603050405020304" pitchFamily="18" charset="0"/>
                    <a:cs typeface="Times New Roman" panose="02020603050405020304" pitchFamily="18" charset="0"/>
                  </a:rPr>
                  <a:t>. Він характеризується найкоротшою тривалістю технологічного циклу</a:t>
                </a:r>
                <a:r>
                  <a:rPr lang="uk-UA" sz="2400" dirty="0" smtClean="0">
                    <a:latin typeface="Times New Roman" panose="02020603050405020304" pitchFamily="18" charset="0"/>
                    <a:cs typeface="Times New Roman" panose="02020603050405020304" pitchFamily="18" charset="0"/>
                  </a:rPr>
                  <a:t>. В нашій задачі:</a:t>
                </a:r>
              </a:p>
              <a:p>
                <a:pPr algn="just">
                  <a:lnSpc>
                    <a:spcPct val="150000"/>
                  </a:lnSpc>
                </a:pPr>
                <a14:m>
                  <m:oMathPara xmlns:m="http://schemas.openxmlformats.org/officeDocument/2006/math">
                    <m:oMathParaPr>
                      <m:jc m:val="centerGroup"/>
                    </m:oMathParaPr>
                    <m:oMath xmlns:m="http://schemas.openxmlformats.org/officeDocument/2006/math">
                      <m:sSubSup>
                        <m:sSubSupPr>
                          <m:ctrlPr>
                            <a:rPr lang="ru-RU" sz="2400" i="1">
                              <a:latin typeface="Cambria Math" panose="02040503050406030204" pitchFamily="18" charset="0"/>
                            </a:rPr>
                          </m:ctrlPr>
                        </m:sSubSupPr>
                        <m:e>
                          <m:r>
                            <a:rPr lang="en-US" sz="2400" i="1">
                              <a:latin typeface="Cambria Math" panose="02040503050406030204" pitchFamily="18" charset="0"/>
                            </a:rPr>
                            <m:t>𝑇</m:t>
                          </m:r>
                        </m:e>
                        <m:sub>
                          <m:r>
                            <a:rPr lang="uk-UA" sz="2400" i="1">
                              <a:latin typeface="Cambria Math" panose="02040503050406030204" pitchFamily="18" charset="0"/>
                            </a:rPr>
                            <m:t>ц</m:t>
                          </m:r>
                        </m:sub>
                        <m:sup>
                          <m:r>
                            <a:rPr lang="uk-UA" sz="2400" i="1">
                              <a:latin typeface="Cambria Math" panose="02040503050406030204" pitchFamily="18" charset="0"/>
                            </a:rPr>
                            <m:t>пар</m:t>
                          </m:r>
                        </m:sup>
                      </m:sSubSup>
                      <m:r>
                        <a:rPr lang="uk-UA" sz="2400" i="1">
                          <a:latin typeface="Cambria Math" panose="02040503050406030204" pitchFamily="18" charset="0"/>
                        </a:rPr>
                        <m:t>=6∗22+</m:t>
                      </m:r>
                      <m:d>
                        <m:dPr>
                          <m:ctrlPr>
                            <a:rPr lang="ru-RU" sz="2400" i="1">
                              <a:latin typeface="Cambria Math" panose="02040503050406030204" pitchFamily="18" charset="0"/>
                            </a:rPr>
                          </m:ctrlPr>
                        </m:dPr>
                        <m:e>
                          <m:r>
                            <a:rPr lang="uk-UA" sz="2400" i="1">
                              <a:latin typeface="Cambria Math" panose="02040503050406030204" pitchFamily="18" charset="0"/>
                            </a:rPr>
                            <m:t>36−6</m:t>
                          </m:r>
                        </m:e>
                      </m:d>
                      <m:r>
                        <a:rPr lang="uk-UA" sz="2400" i="1">
                          <a:latin typeface="Cambria Math" panose="02040503050406030204" pitchFamily="18" charset="0"/>
                        </a:rPr>
                        <m:t>∗6=312хв</m:t>
                      </m:r>
                    </m:oMath>
                  </m:oMathPara>
                </a14:m>
                <a:endParaRPr lang="ru-RU" sz="2400" dirty="0"/>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485105" y="1181615"/>
                <a:ext cx="11324822" cy="3448380"/>
              </a:xfrm>
              <a:prstGeom prst="rect">
                <a:avLst/>
              </a:prstGeom>
              <a:blipFill rotWithShape="0">
                <a:blip r:embed="rId2"/>
                <a:stretch>
                  <a:fillRect l="-862" r="-862"/>
                </a:stretch>
              </a:blipFill>
            </p:spPr>
            <p:txBody>
              <a:bodyPr/>
              <a:lstStyle/>
              <a:p>
                <a:r>
                  <a:rPr lang="ru-RU">
                    <a:noFill/>
                  </a:rPr>
                  <a:t> </a:t>
                </a:r>
              </a:p>
            </p:txBody>
          </p:sp>
        </mc:Fallback>
      </mc:AlternateContent>
    </p:spTree>
    <p:extLst>
      <p:ext uri="{BB962C8B-B14F-4D97-AF65-F5344CB8AC3E}">
        <p14:creationId xmlns:p14="http://schemas.microsoft.com/office/powerpoint/2010/main" val="3472056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6315" y="136945"/>
            <a:ext cx="11608157" cy="2308324"/>
          </a:xfrm>
          <a:prstGeom prst="rect">
            <a:avLst/>
          </a:prstGeom>
        </p:spPr>
        <p:txBody>
          <a:bodyPr wrap="square">
            <a:spAutoFit/>
          </a:bodyPr>
          <a:lstStyle/>
          <a:p>
            <a:pPr algn="just"/>
            <a:r>
              <a:rPr lang="uk-UA" sz="2400" b="1" dirty="0">
                <a:latin typeface="Times New Roman" panose="02020603050405020304" pitchFamily="18" charset="0"/>
                <a:ea typeface="Times New Roman" panose="02020603050405020304" pitchFamily="18" charset="0"/>
              </a:rPr>
              <a:t>Послідовно-паралельний рух предметів прац</a:t>
            </a:r>
            <a:r>
              <a:rPr lang="uk-UA" sz="2400" dirty="0">
                <a:latin typeface="Times New Roman" panose="02020603050405020304" pitchFamily="18" charset="0"/>
                <a:ea typeface="Times New Roman" panose="02020603050405020304" pitchFamily="18" charset="0"/>
              </a:rPr>
              <a:t>і відзначається частковим </a:t>
            </a:r>
            <a:r>
              <a:rPr lang="uk-UA" sz="2400" dirty="0" err="1">
                <a:latin typeface="Times New Roman" panose="02020603050405020304" pitchFamily="18" charset="0"/>
                <a:ea typeface="Times New Roman" panose="02020603050405020304" pitchFamily="18" charset="0"/>
              </a:rPr>
              <a:t>запаралелюванням</a:t>
            </a:r>
            <a:r>
              <a:rPr lang="uk-UA" sz="2400" dirty="0">
                <a:latin typeface="Times New Roman" panose="02020603050405020304" pitchFamily="18" charset="0"/>
                <a:ea typeface="Times New Roman" panose="02020603050405020304" pitchFamily="18" charset="0"/>
              </a:rPr>
              <a:t> </a:t>
            </a:r>
            <a:r>
              <a:rPr lang="uk-UA" sz="2400" dirty="0" smtClean="0">
                <a:latin typeface="Times New Roman" panose="02020603050405020304" pitchFamily="18" charset="0"/>
                <a:ea typeface="Times New Roman" panose="02020603050405020304" pitchFamily="18" charset="0"/>
              </a:rPr>
              <a:t>операцій.</a:t>
            </a:r>
          </a:p>
          <a:p>
            <a:pPr algn="just"/>
            <a:r>
              <a:rPr lang="uk-UA" sz="2400" dirty="0" smtClean="0">
                <a:latin typeface="Times New Roman" panose="02020603050405020304" pitchFamily="18" charset="0"/>
                <a:ea typeface="Times New Roman" panose="02020603050405020304" pitchFamily="18" charset="0"/>
              </a:rPr>
              <a:t>Оброблювана </a:t>
            </a:r>
            <a:r>
              <a:rPr lang="uk-UA" sz="2400" dirty="0">
                <a:latin typeface="Times New Roman" panose="02020603050405020304" pitchFamily="18" charset="0"/>
                <a:ea typeface="Times New Roman" panose="02020603050405020304" pitchFamily="18" charset="0"/>
              </a:rPr>
              <a:t>партія деталей </a:t>
            </a:r>
            <a:r>
              <a:rPr lang="uk-UA" sz="2400" dirty="0" smtClean="0">
                <a:latin typeface="Times New Roman" panose="02020603050405020304" pitchFamily="18" charset="0"/>
                <a:ea typeface="Times New Roman" panose="02020603050405020304" pitchFamily="18" charset="0"/>
              </a:rPr>
              <a:t>В </a:t>
            </a:r>
            <a:r>
              <a:rPr lang="uk-UA" sz="2400" dirty="0">
                <a:latin typeface="Times New Roman" panose="02020603050405020304" pitchFamily="18" charset="0"/>
                <a:ea typeface="Times New Roman" panose="02020603050405020304" pitchFamily="18" charset="0"/>
              </a:rPr>
              <a:t>розбивається на транспортні </a:t>
            </a:r>
            <a:r>
              <a:rPr lang="uk-UA" sz="2400" dirty="0" smtClean="0">
                <a:latin typeface="Times New Roman" panose="02020603050405020304" pitchFamily="18" charset="0"/>
                <a:ea typeface="Times New Roman" panose="02020603050405020304" pitchFamily="18" charset="0"/>
              </a:rPr>
              <a:t>(передаточні) партії </a:t>
            </a:r>
            <a:r>
              <a:rPr lang="uk-UA" sz="2400" dirty="0">
                <a:latin typeface="Times New Roman" panose="02020603050405020304" pitchFamily="18" charset="0"/>
                <a:ea typeface="Times New Roman" panose="02020603050405020304" pitchFamily="18" charset="0"/>
              </a:rPr>
              <a:t>р, які </a:t>
            </a:r>
            <a:r>
              <a:rPr lang="uk-UA" sz="2400" dirty="0" smtClean="0">
                <a:latin typeface="Times New Roman" panose="02020603050405020304" pitchFamily="18" charset="0"/>
                <a:ea typeface="Times New Roman" panose="02020603050405020304" pitchFamily="18" charset="0"/>
              </a:rPr>
              <a:t>надходять </a:t>
            </a:r>
            <a:r>
              <a:rPr lang="uk-UA" sz="2400" dirty="0">
                <a:latin typeface="Times New Roman" panose="02020603050405020304" pitchFamily="18" charset="0"/>
                <a:ea typeface="Times New Roman" panose="02020603050405020304" pitchFamily="18" charset="0"/>
              </a:rPr>
              <a:t>на наступну </a:t>
            </a:r>
            <a:r>
              <a:rPr lang="uk-UA" sz="2400" dirty="0" smtClean="0">
                <a:latin typeface="Times New Roman" panose="02020603050405020304" pitchFamily="18" charset="0"/>
                <a:ea typeface="Times New Roman" panose="02020603050405020304" pitchFamily="18" charset="0"/>
              </a:rPr>
              <a:t>операцію до закінчення обробки </a:t>
            </a:r>
            <a:r>
              <a:rPr lang="uk-UA" sz="2400" dirty="0">
                <a:latin typeface="Times New Roman" panose="02020603050405020304" pitchFamily="18" charset="0"/>
                <a:ea typeface="Times New Roman" panose="02020603050405020304" pitchFamily="18" charset="0"/>
              </a:rPr>
              <a:t>інших транспортних </a:t>
            </a:r>
            <a:r>
              <a:rPr lang="uk-UA" sz="2400" dirty="0" smtClean="0">
                <a:latin typeface="Times New Roman" panose="02020603050405020304" pitchFamily="18" charset="0"/>
                <a:ea typeface="Times New Roman" panose="02020603050405020304" pitchFamily="18" charset="0"/>
              </a:rPr>
              <a:t>партій. Однак, безперервність роботи </a:t>
            </a:r>
            <a:r>
              <a:rPr lang="uk-UA" sz="2400" dirty="0">
                <a:latin typeface="Times New Roman" panose="02020603050405020304" pitchFamily="18" charset="0"/>
                <a:ea typeface="Times New Roman" panose="02020603050405020304" pitchFamily="18" charset="0"/>
              </a:rPr>
              <a:t>на кожній операції по виготовленню всієї партії </a:t>
            </a:r>
            <a:r>
              <a:rPr lang="uk-UA" sz="2400" dirty="0" smtClean="0">
                <a:latin typeface="Times New Roman" panose="02020603050405020304" pitchFamily="18" charset="0"/>
                <a:ea typeface="Times New Roman" panose="02020603050405020304" pitchFamily="18" charset="0"/>
              </a:rPr>
              <a:t>В є обов'язковою.</a:t>
            </a:r>
            <a:endParaRPr lang="ru-RU" sz="2400" dirty="0"/>
          </a:p>
        </p:txBody>
      </p:sp>
      <p:sp>
        <p:nvSpPr>
          <p:cNvPr id="5" name="Rectangle 2"/>
          <p:cNvSpPr>
            <a:spLocks noChangeArrowheads="1"/>
          </p:cNvSpPr>
          <p:nvPr/>
        </p:nvSpPr>
        <p:spPr bwMode="auto">
          <a:xfrm>
            <a:off x="-330052" y="2445269"/>
            <a:ext cx="20171954"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pic>
        <p:nvPicPr>
          <p:cNvPr id="1024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4974" y="2445269"/>
            <a:ext cx="9621077" cy="42338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5787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569842" y="569844"/>
            <a:ext cx="2205515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pic>
        <p:nvPicPr>
          <p:cNvPr id="1126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842" y="569844"/>
            <a:ext cx="11039062" cy="5830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7374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Прямоугольник 5"/>
              <p:cNvSpPr/>
              <p:nvPr/>
            </p:nvSpPr>
            <p:spPr>
              <a:xfrm>
                <a:off x="459345" y="237014"/>
                <a:ext cx="11183155" cy="3413563"/>
              </a:xfrm>
              <a:prstGeom prst="rect">
                <a:avLst/>
              </a:prstGeom>
            </p:spPr>
            <p:txBody>
              <a:bodyPr wrap="square">
                <a:spAutoFit/>
              </a:bodyPr>
              <a:lstStyle/>
              <a:p>
                <a:pPr algn="just"/>
                <a:r>
                  <a:rPr lang="uk-UA" sz="2400" dirty="0" smtClean="0">
                    <a:latin typeface="Times New Roman" panose="02020603050405020304" pitchFamily="18" charset="0"/>
                    <a:ea typeface="Times New Roman" panose="02020603050405020304" pitchFamily="18" charset="0"/>
                    <a:cs typeface="Times New Roman" panose="02020603050405020304" pitchFamily="18" charset="0"/>
                  </a:rPr>
                  <a:t>При паралельно-послідовному русі предметів праці тривалість виробничого циклу менша, ніж при послідовному, внаслідок паралельності протікання кожної пари суміжних операційних циклів </a:t>
                </a:r>
                <a14:m>
                  <m:oMath xmlns:m="http://schemas.openxmlformats.org/officeDocument/2006/math">
                    <m:sSub>
                      <m:sSubPr>
                        <m:ctrlPr>
                          <a:rPr lang="uk-UA" sz="2400" i="1" smtClean="0">
                            <a:latin typeface="Cambria Math" panose="02040503050406030204" pitchFamily="18" charset="0"/>
                          </a:rPr>
                        </m:ctrlPr>
                      </m:sSubPr>
                      <m:e>
                        <m:r>
                          <a:rPr lang="uk-UA" sz="2400" i="1" smtClean="0">
                            <a:latin typeface="Cambria Math" panose="02040503050406030204" pitchFamily="18" charset="0"/>
                            <a:ea typeface="Cambria Math" panose="02040503050406030204" pitchFamily="18" charset="0"/>
                          </a:rPr>
                          <m:t>𝜏</m:t>
                        </m:r>
                      </m:e>
                      <m:sub>
                        <m:r>
                          <a:rPr lang="en-US" sz="2400" b="0" i="1" smtClean="0">
                            <a:latin typeface="Cambria Math" panose="02040503050406030204" pitchFamily="18" charset="0"/>
                          </a:rPr>
                          <m:t>𝑗</m:t>
                        </m:r>
                      </m:sub>
                    </m:sSub>
                  </m:oMath>
                </a14:m>
                <a:r>
                  <a:rPr lang="ru-RU" sz="2400" dirty="0" smtClean="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Покажемо це на нашому прикладі.</a:t>
                </a:r>
              </a:p>
              <a:p>
                <a:pPr algn="just"/>
                <a14:m>
                  <m:oMathPara xmlns:m="http://schemas.openxmlformats.org/officeDocument/2006/math">
                    <m:oMathParaPr>
                      <m:jc m:val="centerGroup"/>
                    </m:oMathParaPr>
                    <m:oMath xmlns:m="http://schemas.openxmlformats.org/officeDocument/2006/math">
                      <m:sSubSup>
                        <m:sSubSupPr>
                          <m:ctrlPr>
                            <a:rPr lang="ru-RU" sz="2400" b="1" i="1">
                              <a:latin typeface="Cambria Math" panose="02040503050406030204" pitchFamily="18" charset="0"/>
                            </a:rPr>
                          </m:ctrlPr>
                        </m:sSubSupPr>
                        <m:e>
                          <m:r>
                            <a:rPr lang="uk-UA" sz="2400" b="1" i="1">
                              <a:latin typeface="Cambria Math" panose="02040503050406030204" pitchFamily="18" charset="0"/>
                            </a:rPr>
                            <m:t>Т</m:t>
                          </m:r>
                        </m:e>
                        <m:sub>
                          <m:r>
                            <a:rPr lang="uk-UA" sz="2400" b="1" i="1">
                              <a:latin typeface="Cambria Math" panose="02040503050406030204" pitchFamily="18" charset="0"/>
                            </a:rPr>
                            <m:t>ц</m:t>
                          </m:r>
                        </m:sub>
                        <m:sup>
                          <m:r>
                            <a:rPr lang="en-US" sz="2400" b="1" i="1">
                              <a:latin typeface="Cambria Math" panose="02040503050406030204" pitchFamily="18" charset="0"/>
                            </a:rPr>
                            <m:t>𝒏</m:t>
                          </m:r>
                          <m:r>
                            <a:rPr lang="uk-UA" sz="2400" b="1" i="1">
                              <a:latin typeface="Cambria Math" panose="02040503050406030204" pitchFamily="18" charset="0"/>
                            </a:rPr>
                            <m:t>−п</m:t>
                          </m:r>
                        </m:sup>
                      </m:sSubSup>
                      <m:r>
                        <a:rPr lang="uk-UA" sz="2400" b="1" i="1">
                          <a:latin typeface="Cambria Math" panose="02040503050406030204" pitchFamily="18" charset="0"/>
                        </a:rPr>
                        <m:t>=</m:t>
                      </m:r>
                      <m:sSubSup>
                        <m:sSubSupPr>
                          <m:ctrlPr>
                            <a:rPr lang="ru-RU" sz="2400" b="1" i="1">
                              <a:latin typeface="Cambria Math" panose="02040503050406030204" pitchFamily="18" charset="0"/>
                            </a:rPr>
                          </m:ctrlPr>
                        </m:sSubSupPr>
                        <m:e>
                          <m:r>
                            <a:rPr lang="uk-UA" sz="2400" b="1" i="1">
                              <a:latin typeface="Cambria Math" panose="02040503050406030204" pitchFamily="18" charset="0"/>
                            </a:rPr>
                            <m:t>Т</m:t>
                          </m:r>
                        </m:e>
                        <m:sub>
                          <m:r>
                            <a:rPr lang="uk-UA" sz="2400" b="1" i="1">
                              <a:latin typeface="Cambria Math" panose="02040503050406030204" pitchFamily="18" charset="0"/>
                            </a:rPr>
                            <m:t>ц</m:t>
                          </m:r>
                        </m:sub>
                        <m:sup>
                          <m:r>
                            <a:rPr lang="uk-UA" sz="2400" b="1" i="1">
                              <a:latin typeface="Cambria Math" panose="02040503050406030204" pitchFamily="18" charset="0"/>
                            </a:rPr>
                            <m:t>посл</m:t>
                          </m:r>
                        </m:sup>
                      </m:sSubSup>
                      <m:r>
                        <a:rPr lang="uk-UA" sz="2400" b="1" i="1">
                          <a:latin typeface="Cambria Math" panose="02040503050406030204" pitchFamily="18" charset="0"/>
                        </a:rPr>
                        <m:t>−</m:t>
                      </m:r>
                      <m:nary>
                        <m:naryPr>
                          <m:chr m:val="∑"/>
                          <m:limLoc m:val="undOvr"/>
                          <m:ctrlPr>
                            <a:rPr lang="ru-RU" sz="2400" b="1" i="1">
                              <a:latin typeface="Cambria Math" panose="02040503050406030204" pitchFamily="18" charset="0"/>
                            </a:rPr>
                          </m:ctrlPr>
                        </m:naryPr>
                        <m:sub>
                          <m:r>
                            <a:rPr lang="uk-UA" sz="2400" b="1" i="1">
                              <a:latin typeface="Cambria Math" panose="02040503050406030204" pitchFamily="18" charset="0"/>
                            </a:rPr>
                            <m:t>𝟏</m:t>
                          </m:r>
                        </m:sub>
                        <m:sup>
                          <m:r>
                            <a:rPr lang="en-US" sz="2400" b="1" i="1">
                              <a:latin typeface="Cambria Math" panose="02040503050406030204" pitchFamily="18" charset="0"/>
                            </a:rPr>
                            <m:t>𝒎</m:t>
                          </m:r>
                          <m:r>
                            <a:rPr lang="uk-UA" sz="2400" b="1" i="1">
                              <a:latin typeface="Cambria Math" panose="02040503050406030204" pitchFamily="18" charset="0"/>
                            </a:rPr>
                            <m:t>−</m:t>
                          </m:r>
                          <m:r>
                            <a:rPr lang="uk-UA" sz="2400" b="1" i="1">
                              <a:latin typeface="Cambria Math" panose="02040503050406030204" pitchFamily="18" charset="0"/>
                            </a:rPr>
                            <m:t>𝟏</m:t>
                          </m:r>
                        </m:sup>
                        <m:e>
                          <m:sSub>
                            <m:sSubPr>
                              <m:ctrlPr>
                                <a:rPr lang="ru-RU" sz="2400" b="1" i="1">
                                  <a:latin typeface="Cambria Math" panose="02040503050406030204" pitchFamily="18" charset="0"/>
                                </a:rPr>
                              </m:ctrlPr>
                            </m:sSubPr>
                            <m:e>
                              <m:r>
                                <a:rPr lang="uk-UA" sz="2400" b="1" i="1">
                                  <a:latin typeface="Cambria Math" panose="02040503050406030204" pitchFamily="18" charset="0"/>
                                </a:rPr>
                                <m:t>𝝉</m:t>
                              </m:r>
                            </m:e>
                            <m:sub>
                              <m:r>
                                <a:rPr lang="uk-UA" sz="2400" b="1" i="1">
                                  <a:latin typeface="Cambria Math" panose="02040503050406030204" pitchFamily="18" charset="0"/>
                                </a:rPr>
                                <m:t>𝒋</m:t>
                              </m:r>
                            </m:sub>
                          </m:sSub>
                        </m:e>
                      </m:nary>
                    </m:oMath>
                  </m:oMathPara>
                </a14:m>
                <a:endParaRPr lang="ru-RU" sz="2400" dirty="0"/>
              </a:p>
              <a:p>
                <a:pPr algn="just"/>
                <a:r>
                  <a:rPr lang="uk-UA" sz="2400" dirty="0" smtClean="0">
                    <a:latin typeface="Times New Roman" panose="02020603050405020304" pitchFamily="18" charset="0"/>
                    <a:cs typeface="Times New Roman" panose="02020603050405020304" pitchFamily="18" charset="0"/>
                  </a:rPr>
                  <a:t>Обчислимо</a:t>
                </a:r>
                <a14:m>
                  <m:oMath xmlns:m="http://schemas.openxmlformats.org/officeDocument/2006/math">
                    <m:sSub>
                      <m:sSubPr>
                        <m:ctrlPr>
                          <a:rPr lang="uk-UA" sz="2400" i="1">
                            <a:latin typeface="Cambria Math" panose="02040503050406030204" pitchFamily="18" charset="0"/>
                          </a:rPr>
                        </m:ctrlPr>
                      </m:sSubPr>
                      <m:e>
                        <m:r>
                          <a:rPr lang="uk-UA" sz="2400" i="1">
                            <a:latin typeface="Cambria Math" panose="02040503050406030204" pitchFamily="18" charset="0"/>
                            <a:ea typeface="Cambria Math" panose="02040503050406030204" pitchFamily="18" charset="0"/>
                          </a:rPr>
                          <m:t>𝜏</m:t>
                        </m:r>
                      </m:e>
                      <m:sub>
                        <m:r>
                          <a:rPr lang="en-US" sz="2400" i="1">
                            <a:latin typeface="Cambria Math" panose="02040503050406030204" pitchFamily="18" charset="0"/>
                          </a:rPr>
                          <m:t>𝑗</m:t>
                        </m:r>
                      </m:sub>
                    </m:sSub>
                  </m:oMath>
                </a14:m>
                <a:r>
                  <a:rPr lang="en-US" sz="2400" dirty="0" smtClean="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для нашої задачі.</a:t>
                </a:r>
              </a:p>
              <a:p>
                <a:pPr algn="just"/>
                <a:endParaRPr lang="uk-UA" sz="2400" dirty="0" smtClean="0">
                  <a:latin typeface="Times New Roman" panose="02020603050405020304" pitchFamily="18" charset="0"/>
                  <a:cs typeface="Times New Roman" panose="02020603050405020304" pitchFamily="18" charset="0"/>
                </a:endParaRPr>
              </a:p>
              <a:p>
                <a:pPr algn="just"/>
                <a:endParaRPr lang="uk-UA" sz="2400" dirty="0">
                  <a:latin typeface="Times New Roman" panose="02020603050405020304" pitchFamily="18" charset="0"/>
                  <a:cs typeface="Times New Roman" panose="02020603050405020304" pitchFamily="18" charset="0"/>
                </a:endParaRPr>
              </a:p>
            </p:txBody>
          </p:sp>
        </mc:Choice>
        <mc:Fallback xmlns="">
          <p:sp>
            <p:nvSpPr>
              <p:cNvPr id="6" name="Прямоугольник 5"/>
              <p:cNvSpPr>
                <a:spLocks noRot="1" noChangeAspect="1" noMove="1" noResize="1" noEditPoints="1" noAdjustHandles="1" noChangeArrowheads="1" noChangeShapeType="1" noTextEdit="1"/>
              </p:cNvSpPr>
              <p:nvPr/>
            </p:nvSpPr>
            <p:spPr>
              <a:xfrm>
                <a:off x="459345" y="237014"/>
                <a:ext cx="11183155" cy="3413563"/>
              </a:xfrm>
              <a:prstGeom prst="rect">
                <a:avLst/>
              </a:prstGeom>
              <a:blipFill rotWithShape="0">
                <a:blip r:embed="rId2"/>
                <a:stretch>
                  <a:fillRect l="-817" t="-1429" r="-817"/>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graphicFrame>
            <p:nvGraphicFramePr>
              <p:cNvPr id="9" name="Таблица 8"/>
              <p:cNvGraphicFramePr>
                <a:graphicFrameLocks noGrp="1"/>
              </p:cNvGraphicFramePr>
              <p:nvPr>
                <p:extLst>
                  <p:ext uri="{D42A27DB-BD31-4B8C-83A1-F6EECF244321}">
                    <p14:modId xmlns:p14="http://schemas.microsoft.com/office/powerpoint/2010/main" val="2254132847"/>
                  </p:ext>
                </p:extLst>
              </p:nvPr>
            </p:nvGraphicFramePr>
            <p:xfrm>
              <a:off x="695459" y="2923329"/>
              <a:ext cx="10238704" cy="2936556"/>
            </p:xfrm>
            <a:graphic>
              <a:graphicData uri="http://schemas.openxmlformats.org/drawingml/2006/table">
                <a:tbl>
                  <a:tblPr firstRow="1" firstCol="1" bandRow="1">
                    <a:tableStyleId>{5940675A-B579-460E-94D1-54222C63F5DA}</a:tableStyleId>
                  </a:tblPr>
                  <a:tblGrid>
                    <a:gridCol w="5089382"/>
                    <a:gridCol w="5149322"/>
                  </a:tblGrid>
                  <a:tr h="489426">
                    <a:tc>
                      <a:txBody>
                        <a:bodyPr/>
                        <a:lstStyle/>
                        <a:p>
                          <a:pPr algn="ctr">
                            <a:spcAft>
                              <a:spcPts val="0"/>
                            </a:spcAft>
                            <a:tabLst>
                              <a:tab pos="914400" algn="l"/>
                            </a:tabLst>
                          </a:pPr>
                          <a14:m>
                            <m:oMathPara xmlns:m="http://schemas.openxmlformats.org/officeDocument/2006/math">
                              <m:oMathParaPr>
                                <m:jc m:val="centerGroup"/>
                              </m:oMathParaPr>
                              <m:oMath xmlns:m="http://schemas.openxmlformats.org/officeDocument/2006/math">
                                <m:sSub>
                                  <m:sSubPr>
                                    <m:ctrlPr>
                                      <a:rPr lang="uk-UA" sz="2400" i="1" smtClean="0">
                                        <a:latin typeface="Cambria Math" panose="02040503050406030204" pitchFamily="18" charset="0"/>
                                      </a:rPr>
                                    </m:ctrlPr>
                                  </m:sSubPr>
                                  <m:e>
                                    <m:r>
                                      <a:rPr lang="uk-UA" sz="2400">
                                        <a:latin typeface="Cambria Math" panose="02040503050406030204" pitchFamily="18" charset="0"/>
                                      </a:rPr>
                                      <m:t>𝜏</m:t>
                                    </m:r>
                                  </m:e>
                                  <m:sub>
                                    <m:r>
                                      <a:rPr lang="en-US" sz="2400" smtClean="0">
                                        <a:latin typeface="Cambria Math" panose="02040503050406030204" pitchFamily="18" charset="0"/>
                                      </a:rPr>
                                      <m:t>1</m:t>
                                    </m:r>
                                  </m:sub>
                                </m:sSub>
                              </m:oMath>
                            </m:oMathPara>
                          </a14:m>
                          <a:endParaRPr lang="uk-UA"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tabLst>
                              <a:tab pos="914400" algn="l"/>
                            </a:tabLst>
                          </a:pPr>
                          <a:r>
                            <a:rPr lang="uk-UA" sz="2400">
                              <a:effectLst/>
                            </a:rPr>
                            <a:t>108 – 18 = 90 хв.</a:t>
                          </a:r>
                          <a:endParaRPr lang="ru-RU" sz="2400" b="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89426">
                    <a:tc>
                      <a:txBody>
                        <a:bodyPr/>
                        <a:lstStyle/>
                        <a:p>
                          <a:pPr algn="ctr">
                            <a:spcAft>
                              <a:spcPts val="0"/>
                            </a:spcAft>
                            <a:tabLst>
                              <a:tab pos="914400" algn="l"/>
                            </a:tabLst>
                          </a:pPr>
                          <a14:m>
                            <m:oMathPara xmlns:m="http://schemas.openxmlformats.org/officeDocument/2006/math">
                              <m:oMathParaPr>
                                <m:jc m:val="centerGroup"/>
                              </m:oMathParaPr>
                              <m:oMath xmlns:m="http://schemas.openxmlformats.org/officeDocument/2006/math">
                                <m:sSub>
                                  <m:sSubPr>
                                    <m:ctrlPr>
                                      <a:rPr lang="uk-UA" sz="2400" i="1" smtClean="0">
                                        <a:latin typeface="Cambria Math" panose="02040503050406030204" pitchFamily="18" charset="0"/>
                                      </a:rPr>
                                    </m:ctrlPr>
                                  </m:sSubPr>
                                  <m:e>
                                    <m:r>
                                      <a:rPr lang="uk-UA" sz="2400">
                                        <a:latin typeface="Cambria Math" panose="02040503050406030204" pitchFamily="18" charset="0"/>
                                      </a:rPr>
                                      <m:t>𝜏</m:t>
                                    </m:r>
                                  </m:e>
                                  <m:sub>
                                    <m:r>
                                      <a:rPr lang="en-US" sz="2400" smtClean="0">
                                        <a:latin typeface="Cambria Math" panose="02040503050406030204" pitchFamily="18" charset="0"/>
                                      </a:rPr>
                                      <m:t>2</m:t>
                                    </m:r>
                                  </m:sub>
                                </m:sSub>
                              </m:oMath>
                            </m:oMathPara>
                          </a14:m>
                          <a:endParaRPr lang="uk-UA"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tabLst>
                              <a:tab pos="914400" algn="l"/>
                            </a:tabLst>
                          </a:pPr>
                          <a:r>
                            <a:rPr lang="uk-UA" sz="2400" dirty="0">
                              <a:effectLst/>
                            </a:rPr>
                            <a:t>234 – 84 = 150 хв.</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89426">
                    <a:tc>
                      <a:txBody>
                        <a:bodyPr/>
                        <a:lstStyle/>
                        <a:p>
                          <a:pPr algn="ctr">
                            <a:spcAft>
                              <a:spcPts val="0"/>
                            </a:spcAft>
                            <a:tabLst>
                              <a:tab pos="914400" algn="l"/>
                            </a:tabLst>
                          </a:pPr>
                          <a14:m>
                            <m:oMathPara xmlns:m="http://schemas.openxmlformats.org/officeDocument/2006/math">
                              <m:oMathParaPr>
                                <m:jc m:val="centerGroup"/>
                              </m:oMathParaPr>
                              <m:oMath xmlns:m="http://schemas.openxmlformats.org/officeDocument/2006/math">
                                <m:sSub>
                                  <m:sSubPr>
                                    <m:ctrlPr>
                                      <a:rPr lang="uk-UA" sz="2400" i="1" smtClean="0">
                                        <a:latin typeface="Cambria Math" panose="02040503050406030204" pitchFamily="18" charset="0"/>
                                      </a:rPr>
                                    </m:ctrlPr>
                                  </m:sSubPr>
                                  <m:e>
                                    <m:r>
                                      <a:rPr lang="uk-UA" sz="2400">
                                        <a:latin typeface="Cambria Math" panose="02040503050406030204" pitchFamily="18" charset="0"/>
                                      </a:rPr>
                                      <m:t>𝜏</m:t>
                                    </m:r>
                                  </m:e>
                                  <m:sub>
                                    <m:r>
                                      <a:rPr lang="en-US" sz="2400" smtClean="0">
                                        <a:latin typeface="Cambria Math" panose="02040503050406030204" pitchFamily="18" charset="0"/>
                                      </a:rPr>
                                      <m:t>3</m:t>
                                    </m:r>
                                  </m:sub>
                                </m:sSub>
                              </m:oMath>
                            </m:oMathPara>
                          </a14:m>
                          <a:endParaRPr lang="uk-UA"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tabLst>
                              <a:tab pos="914400" algn="l"/>
                            </a:tabLst>
                          </a:pPr>
                          <a:r>
                            <a:rPr lang="uk-UA" sz="2400" dirty="0">
                              <a:effectLst/>
                            </a:rPr>
                            <a:t>264 – 234 = 30 хв.</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89426">
                    <a:tc>
                      <a:txBody>
                        <a:bodyPr/>
                        <a:lstStyle/>
                        <a:p>
                          <a:pPr algn="ctr">
                            <a:spcAft>
                              <a:spcPts val="0"/>
                            </a:spcAft>
                            <a:tabLst>
                              <a:tab pos="914400" algn="l"/>
                            </a:tabLst>
                          </a:pPr>
                          <a14:m>
                            <m:oMathPara xmlns:m="http://schemas.openxmlformats.org/officeDocument/2006/math">
                              <m:oMathParaPr>
                                <m:jc m:val="centerGroup"/>
                              </m:oMathParaPr>
                              <m:oMath xmlns:m="http://schemas.openxmlformats.org/officeDocument/2006/math">
                                <m:sSub>
                                  <m:sSubPr>
                                    <m:ctrlPr>
                                      <a:rPr lang="uk-UA" sz="2400" i="1" smtClean="0">
                                        <a:latin typeface="Cambria Math" panose="02040503050406030204" pitchFamily="18" charset="0"/>
                                      </a:rPr>
                                    </m:ctrlPr>
                                  </m:sSubPr>
                                  <m:e>
                                    <m:r>
                                      <a:rPr lang="uk-UA" sz="2400">
                                        <a:latin typeface="Cambria Math" panose="02040503050406030204" pitchFamily="18" charset="0"/>
                                      </a:rPr>
                                      <m:t>𝜏</m:t>
                                    </m:r>
                                  </m:e>
                                  <m:sub>
                                    <m:r>
                                      <a:rPr lang="en-US" sz="2400" smtClean="0">
                                        <a:latin typeface="Cambria Math" panose="02040503050406030204" pitchFamily="18" charset="0"/>
                                      </a:rPr>
                                      <m:t>4</m:t>
                                    </m:r>
                                  </m:sub>
                                </m:sSub>
                              </m:oMath>
                            </m:oMathPara>
                          </a14:m>
                          <a:endParaRPr lang="uk-UA"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tabLst>
                              <a:tab pos="914400" algn="l"/>
                            </a:tabLst>
                          </a:pPr>
                          <a:r>
                            <a:rPr lang="uk-UA" sz="2400" dirty="0">
                              <a:effectLst/>
                            </a:rPr>
                            <a:t>270 – 240 = 30 хв.</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89426">
                    <a:tc>
                      <a:txBody>
                        <a:bodyPr/>
                        <a:lstStyle/>
                        <a:p>
                          <a:pPr algn="ctr">
                            <a:spcAft>
                              <a:spcPts val="0"/>
                            </a:spcAft>
                            <a:tabLst>
                              <a:tab pos="914400" algn="l"/>
                            </a:tabLst>
                          </a:pPr>
                          <a14:m>
                            <m:oMathPara xmlns:m="http://schemas.openxmlformats.org/officeDocument/2006/math">
                              <m:oMathParaPr>
                                <m:jc m:val="centerGroup"/>
                              </m:oMathParaPr>
                              <m:oMath xmlns:m="http://schemas.openxmlformats.org/officeDocument/2006/math">
                                <m:sSub>
                                  <m:sSubPr>
                                    <m:ctrlPr>
                                      <a:rPr lang="uk-UA" sz="2400" i="1" smtClean="0">
                                        <a:latin typeface="Cambria Math" panose="02040503050406030204" pitchFamily="18" charset="0"/>
                                      </a:rPr>
                                    </m:ctrlPr>
                                  </m:sSubPr>
                                  <m:e>
                                    <m:r>
                                      <a:rPr lang="uk-UA" sz="2400">
                                        <a:latin typeface="Cambria Math" panose="02040503050406030204" pitchFamily="18" charset="0"/>
                                      </a:rPr>
                                      <m:t>𝜏</m:t>
                                    </m:r>
                                  </m:e>
                                  <m:sub>
                                    <m:r>
                                      <a:rPr lang="en-US" sz="2400" smtClean="0">
                                        <a:latin typeface="Cambria Math" panose="02040503050406030204" pitchFamily="18" charset="0"/>
                                      </a:rPr>
                                      <m:t>5</m:t>
                                    </m:r>
                                  </m:sub>
                                </m:sSub>
                              </m:oMath>
                            </m:oMathPara>
                          </a14:m>
                          <a:endParaRPr lang="uk-UA"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tabLst>
                              <a:tab pos="914400" algn="l"/>
                            </a:tabLst>
                          </a:pPr>
                          <a:r>
                            <a:rPr lang="uk-UA" sz="2400" dirty="0">
                              <a:effectLst/>
                            </a:rPr>
                            <a:t>384 – 354 = 30 хв.</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89426">
                    <a:tc>
                      <a:txBody>
                        <a:bodyPr/>
                        <a:lstStyle/>
                        <a:p>
                          <a:pPr algn="ctr">
                            <a:spcAft>
                              <a:spcPts val="0"/>
                            </a:spcAft>
                            <a:tabLst>
                              <a:tab pos="914400" algn="l"/>
                            </a:tabLst>
                          </a:pPr>
                          <a14:m>
                            <m:oMathPara xmlns:m="http://schemas.openxmlformats.org/officeDocument/2006/math">
                              <m:oMathParaPr>
                                <m:jc m:val="centerGroup"/>
                              </m:oMathParaPr>
                              <m:oMath xmlns:m="http://schemas.openxmlformats.org/officeDocument/2006/math">
                                <m:sSub>
                                  <m:sSubPr>
                                    <m:ctrlPr>
                                      <a:rPr lang="uk-UA" sz="2400" i="1" smtClean="0">
                                        <a:latin typeface="Cambria Math" panose="02040503050406030204" pitchFamily="18" charset="0"/>
                                      </a:rPr>
                                    </m:ctrlPr>
                                  </m:sSubPr>
                                  <m:e>
                                    <m:r>
                                      <a:rPr lang="uk-UA" sz="2400">
                                        <a:latin typeface="Cambria Math" panose="02040503050406030204" pitchFamily="18" charset="0"/>
                                      </a:rPr>
                                      <m:t>𝜏</m:t>
                                    </m:r>
                                  </m:e>
                                  <m:sub>
                                    <m:r>
                                      <a:rPr lang="en-US" sz="2400" smtClean="0">
                                        <a:latin typeface="Cambria Math" panose="02040503050406030204" pitchFamily="18" charset="0"/>
                                      </a:rPr>
                                      <m:t>6</m:t>
                                    </m:r>
                                  </m:sub>
                                </m:sSub>
                              </m:oMath>
                            </m:oMathPara>
                          </a14:m>
                          <a:endParaRPr lang="uk-UA"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tabLst>
                              <a:tab pos="914400" algn="l"/>
                            </a:tabLst>
                          </a:pPr>
                          <a:r>
                            <a:rPr lang="uk-UA" sz="2400" dirty="0">
                              <a:effectLst/>
                            </a:rPr>
                            <a:t>390 – 360 = 30 хв.</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mc:Choice>
        <mc:Fallback xmlns="">
          <p:graphicFrame>
            <p:nvGraphicFramePr>
              <p:cNvPr id="9" name="Таблица 8"/>
              <p:cNvGraphicFramePr>
                <a:graphicFrameLocks noGrp="1"/>
              </p:cNvGraphicFramePr>
              <p:nvPr>
                <p:extLst>
                  <p:ext uri="{D42A27DB-BD31-4B8C-83A1-F6EECF244321}">
                    <p14:modId xmlns:p14="http://schemas.microsoft.com/office/powerpoint/2010/main" val="2254132847"/>
                  </p:ext>
                </p:extLst>
              </p:nvPr>
            </p:nvGraphicFramePr>
            <p:xfrm>
              <a:off x="695459" y="2923329"/>
              <a:ext cx="10238704" cy="2936556"/>
            </p:xfrm>
            <a:graphic>
              <a:graphicData uri="http://schemas.openxmlformats.org/drawingml/2006/table">
                <a:tbl>
                  <a:tblPr firstRow="1" firstCol="1" bandRow="1">
                    <a:tableStyleId>{5940675A-B579-460E-94D1-54222C63F5DA}</a:tableStyleId>
                  </a:tblPr>
                  <a:tblGrid>
                    <a:gridCol w="5089382"/>
                    <a:gridCol w="5149322"/>
                  </a:tblGrid>
                  <a:tr h="489426">
                    <a:tc>
                      <a:txBody>
                        <a:bodyPr/>
                        <a:lstStyle/>
                        <a:p>
                          <a:endParaRPr lang="ru-RU"/>
                        </a:p>
                      </a:txBody>
                      <a:tcPr marL="68580" marR="68580" marT="0" marB="0" anchor="ctr">
                        <a:blipFill rotWithShape="0">
                          <a:blip r:embed="rId3"/>
                          <a:stretch>
                            <a:fillRect l="-120" t="-6173" r="-101437" b="-520988"/>
                          </a:stretch>
                        </a:blipFill>
                      </a:tcPr>
                    </a:tc>
                    <a:tc>
                      <a:txBody>
                        <a:bodyPr/>
                        <a:lstStyle/>
                        <a:p>
                          <a:pPr algn="just">
                            <a:spcAft>
                              <a:spcPts val="0"/>
                            </a:spcAft>
                            <a:tabLst>
                              <a:tab pos="914400" algn="l"/>
                            </a:tabLst>
                          </a:pPr>
                          <a:r>
                            <a:rPr lang="uk-UA" sz="2400">
                              <a:effectLst/>
                            </a:rPr>
                            <a:t>108 – 18 = 90 хв.</a:t>
                          </a:r>
                          <a:endParaRPr lang="ru-RU" sz="2400" b="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89426">
                    <a:tc>
                      <a:txBody>
                        <a:bodyPr/>
                        <a:lstStyle/>
                        <a:p>
                          <a:endParaRPr lang="ru-RU"/>
                        </a:p>
                      </a:txBody>
                      <a:tcPr marL="68580" marR="68580" marT="0" marB="0" anchor="ctr">
                        <a:blipFill rotWithShape="0">
                          <a:blip r:embed="rId3"/>
                          <a:stretch>
                            <a:fillRect l="-120" t="-107500" r="-101437" b="-427500"/>
                          </a:stretch>
                        </a:blipFill>
                      </a:tcPr>
                    </a:tc>
                    <a:tc>
                      <a:txBody>
                        <a:bodyPr/>
                        <a:lstStyle/>
                        <a:p>
                          <a:pPr algn="just">
                            <a:spcAft>
                              <a:spcPts val="0"/>
                            </a:spcAft>
                            <a:tabLst>
                              <a:tab pos="914400" algn="l"/>
                            </a:tabLst>
                          </a:pPr>
                          <a:r>
                            <a:rPr lang="uk-UA" sz="2400" dirty="0">
                              <a:effectLst/>
                            </a:rPr>
                            <a:t>234 – 84 = 150 хв.</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89426">
                    <a:tc>
                      <a:txBody>
                        <a:bodyPr/>
                        <a:lstStyle/>
                        <a:p>
                          <a:endParaRPr lang="ru-RU"/>
                        </a:p>
                      </a:txBody>
                      <a:tcPr marL="68580" marR="68580" marT="0" marB="0" anchor="ctr">
                        <a:blipFill rotWithShape="0">
                          <a:blip r:embed="rId3"/>
                          <a:stretch>
                            <a:fillRect l="-120" t="-204938" r="-101437" b="-322222"/>
                          </a:stretch>
                        </a:blipFill>
                      </a:tcPr>
                    </a:tc>
                    <a:tc>
                      <a:txBody>
                        <a:bodyPr/>
                        <a:lstStyle/>
                        <a:p>
                          <a:pPr algn="just">
                            <a:spcAft>
                              <a:spcPts val="0"/>
                            </a:spcAft>
                            <a:tabLst>
                              <a:tab pos="914400" algn="l"/>
                            </a:tabLst>
                          </a:pPr>
                          <a:r>
                            <a:rPr lang="uk-UA" sz="2400" dirty="0">
                              <a:effectLst/>
                            </a:rPr>
                            <a:t>264 – 234 = 30 хв.</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89426">
                    <a:tc>
                      <a:txBody>
                        <a:bodyPr/>
                        <a:lstStyle/>
                        <a:p>
                          <a:endParaRPr lang="ru-RU"/>
                        </a:p>
                      </a:txBody>
                      <a:tcPr marL="68580" marR="68580" marT="0" marB="0" anchor="ctr">
                        <a:blipFill rotWithShape="0">
                          <a:blip r:embed="rId3"/>
                          <a:stretch>
                            <a:fillRect l="-120" t="-308750" r="-101437" b="-226250"/>
                          </a:stretch>
                        </a:blipFill>
                      </a:tcPr>
                    </a:tc>
                    <a:tc>
                      <a:txBody>
                        <a:bodyPr/>
                        <a:lstStyle/>
                        <a:p>
                          <a:pPr algn="just">
                            <a:spcAft>
                              <a:spcPts val="0"/>
                            </a:spcAft>
                            <a:tabLst>
                              <a:tab pos="914400" algn="l"/>
                            </a:tabLst>
                          </a:pPr>
                          <a:r>
                            <a:rPr lang="uk-UA" sz="2400" dirty="0">
                              <a:effectLst/>
                            </a:rPr>
                            <a:t>270 – 240 = 30 хв.</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89426">
                    <a:tc>
                      <a:txBody>
                        <a:bodyPr/>
                        <a:lstStyle/>
                        <a:p>
                          <a:endParaRPr lang="ru-RU"/>
                        </a:p>
                      </a:txBody>
                      <a:tcPr marL="68580" marR="68580" marT="0" marB="0" anchor="ctr">
                        <a:blipFill rotWithShape="0">
                          <a:blip r:embed="rId3"/>
                          <a:stretch>
                            <a:fillRect l="-120" t="-403704" r="-101437" b="-123457"/>
                          </a:stretch>
                        </a:blipFill>
                      </a:tcPr>
                    </a:tc>
                    <a:tc>
                      <a:txBody>
                        <a:bodyPr/>
                        <a:lstStyle/>
                        <a:p>
                          <a:pPr algn="just">
                            <a:spcAft>
                              <a:spcPts val="0"/>
                            </a:spcAft>
                            <a:tabLst>
                              <a:tab pos="914400" algn="l"/>
                            </a:tabLst>
                          </a:pPr>
                          <a:r>
                            <a:rPr lang="uk-UA" sz="2400" dirty="0">
                              <a:effectLst/>
                            </a:rPr>
                            <a:t>384 – 354 = 30 хв.</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489426">
                    <a:tc>
                      <a:txBody>
                        <a:bodyPr/>
                        <a:lstStyle/>
                        <a:p>
                          <a:endParaRPr lang="ru-RU"/>
                        </a:p>
                      </a:txBody>
                      <a:tcPr marL="68580" marR="68580" marT="0" marB="0" anchor="ctr">
                        <a:blipFill rotWithShape="0">
                          <a:blip r:embed="rId3"/>
                          <a:stretch>
                            <a:fillRect l="-120" t="-510000" r="-101437" b="-25000"/>
                          </a:stretch>
                        </a:blipFill>
                      </a:tcPr>
                    </a:tc>
                    <a:tc>
                      <a:txBody>
                        <a:bodyPr/>
                        <a:lstStyle/>
                        <a:p>
                          <a:pPr algn="just">
                            <a:spcAft>
                              <a:spcPts val="0"/>
                            </a:spcAft>
                            <a:tabLst>
                              <a:tab pos="914400" algn="l"/>
                            </a:tabLst>
                          </a:pPr>
                          <a:r>
                            <a:rPr lang="uk-UA" sz="2400" dirty="0">
                              <a:effectLst/>
                            </a:rPr>
                            <a:t>390 – 360 = 30 хв.</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mc:Fallback>
      </mc:AlternateContent>
      <mc:AlternateContent xmlns:mc="http://schemas.openxmlformats.org/markup-compatibility/2006" xmlns:a14="http://schemas.microsoft.com/office/drawing/2010/main">
        <mc:Choice Requires="a14">
          <p:sp>
            <p:nvSpPr>
              <p:cNvPr id="10" name="Прямоугольник 9"/>
              <p:cNvSpPr/>
              <p:nvPr/>
            </p:nvSpPr>
            <p:spPr>
              <a:xfrm>
                <a:off x="3042341" y="6144211"/>
                <a:ext cx="5924507" cy="48301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ru-RU" sz="2400" i="1">
                              <a:latin typeface="Cambria Math" panose="02040503050406030204" pitchFamily="18" charset="0"/>
                            </a:rPr>
                          </m:ctrlPr>
                        </m:sSubSupPr>
                        <m:e>
                          <m:r>
                            <a:rPr lang="ru-RU" sz="2400">
                              <a:latin typeface="Cambria Math" panose="02040503050406030204" pitchFamily="18" charset="0"/>
                            </a:rPr>
                            <m:t>Т</m:t>
                          </m:r>
                        </m:e>
                        <m:sub>
                          <m:r>
                            <a:rPr lang="ru-RU" sz="2400" i="0">
                              <a:latin typeface="Cambria Math" panose="02040503050406030204" pitchFamily="18" charset="0"/>
                            </a:rPr>
                            <m:t>ц</m:t>
                          </m:r>
                        </m:sub>
                        <m:sup>
                          <m:r>
                            <a:rPr lang="ru-RU" sz="2400" b="1" i="1">
                              <a:latin typeface="Cambria Math" panose="02040503050406030204" pitchFamily="18" charset="0"/>
                            </a:rPr>
                            <m:t>𝒏</m:t>
                          </m:r>
                          <m:r>
                            <a:rPr lang="ru-RU" sz="2400" b="0" i="0">
                              <a:latin typeface="Cambria Math" panose="02040503050406030204" pitchFamily="18" charset="0"/>
                            </a:rPr>
                            <m:t>−п</m:t>
                          </m:r>
                        </m:sup>
                      </m:sSubSup>
                      <m:r>
                        <a:rPr lang="ru-RU" sz="2400" b="0" i="0">
                          <a:latin typeface="Cambria Math" panose="02040503050406030204" pitchFamily="18" charset="0"/>
                        </a:rPr>
                        <m:t>=792− </m:t>
                      </m:r>
                      <m:d>
                        <m:dPr>
                          <m:ctrlPr>
                            <a:rPr lang="ru-RU" sz="2400" b="0" i="1">
                              <a:latin typeface="Cambria Math" panose="02040503050406030204" pitchFamily="18" charset="0"/>
                            </a:rPr>
                          </m:ctrlPr>
                        </m:dPr>
                        <m:e>
                          <m:r>
                            <a:rPr lang="ru-RU" sz="2400" b="0" i="0">
                              <a:latin typeface="Cambria Math" panose="02040503050406030204" pitchFamily="18" charset="0"/>
                            </a:rPr>
                            <m:t>90+150+120</m:t>
                          </m:r>
                        </m:e>
                      </m:d>
                      <m:r>
                        <a:rPr lang="ru-RU" sz="2400" b="0" i="0">
                          <a:latin typeface="Cambria Math" panose="02040503050406030204" pitchFamily="18" charset="0"/>
                        </a:rPr>
                        <m:t>=432 хв.</m:t>
                      </m:r>
                    </m:oMath>
                  </m:oMathPara>
                </a14:m>
                <a:endParaRPr lang="ru-RU" sz="2400" dirty="0"/>
              </a:p>
            </p:txBody>
          </p:sp>
        </mc:Choice>
        <mc:Fallback xmlns="">
          <p:sp>
            <p:nvSpPr>
              <p:cNvPr id="10" name="Прямоугольник 9"/>
              <p:cNvSpPr>
                <a:spLocks noRot="1" noChangeAspect="1" noMove="1" noResize="1" noEditPoints="1" noAdjustHandles="1" noChangeArrowheads="1" noChangeShapeType="1" noTextEdit="1"/>
              </p:cNvSpPr>
              <p:nvPr/>
            </p:nvSpPr>
            <p:spPr>
              <a:xfrm>
                <a:off x="3042341" y="6144211"/>
                <a:ext cx="5924507" cy="483017"/>
              </a:xfrm>
              <a:prstGeom prst="rect">
                <a:avLst/>
              </a:prstGeom>
              <a:blipFill rotWithShape="0">
                <a:blip r:embed="rId4"/>
                <a:stretch>
                  <a:fillRect b="-6329"/>
                </a:stretch>
              </a:blipFill>
            </p:spPr>
            <p:txBody>
              <a:bodyPr/>
              <a:lstStyle/>
              <a:p>
                <a:r>
                  <a:rPr lang="ru-RU">
                    <a:noFill/>
                  </a:rPr>
                  <a:t> </a:t>
                </a:r>
              </a:p>
            </p:txBody>
          </p:sp>
        </mc:Fallback>
      </mc:AlternateContent>
    </p:spTree>
    <p:extLst>
      <p:ext uri="{BB962C8B-B14F-4D97-AF65-F5344CB8AC3E}">
        <p14:creationId xmlns:p14="http://schemas.microsoft.com/office/powerpoint/2010/main" val="2490000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39457" y="664523"/>
            <a:ext cx="1197736" cy="381886"/>
          </a:xfrm>
          <a:prstGeom prst="rect">
            <a:avLst/>
          </a:prstGeom>
          <a:noFill/>
          <a:extLst>
            <a:ext uri="{909E8E84-426E-40DD-AFC4-6F175D3DCCD1}">
              <a14:hiddenFill xmlns:a14="http://schemas.microsoft.com/office/drawing/2010/main">
                <a:solidFill>
                  <a:srgbClr val="FFFFFF"/>
                </a:solidFill>
              </a14:hiddenFill>
            </a:ext>
          </a:extLst>
        </p:spPr>
      </p:pic>
      <p:pic>
        <p:nvPicPr>
          <p:cNvPr id="13313" name="Picture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39458" y="1165502"/>
            <a:ext cx="1030311" cy="41504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425003" y="127500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5" name="Rectangle 5"/>
          <p:cNvSpPr>
            <a:spLocks noChangeArrowheads="1"/>
          </p:cNvSpPr>
          <p:nvPr/>
        </p:nvSpPr>
        <p:spPr bwMode="auto">
          <a:xfrm>
            <a:off x="207411" y="303280"/>
            <a:ext cx="1192313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0850" eaLnBrk="0" fontAlgn="base" hangingPunct="0">
              <a:spcBef>
                <a:spcPct val="0"/>
              </a:spcBef>
              <a:spcAft>
                <a:spcPct val="0"/>
              </a:spcAft>
              <a:tabLst>
                <a:tab pos="914400" algn="l"/>
              </a:tabLst>
              <a:defRPr>
                <a:solidFill>
                  <a:schemeClr val="tx1"/>
                </a:solidFill>
                <a:latin typeface="Arial" panose="020B0604020202020204" pitchFamily="34" charset="0"/>
              </a:defRPr>
            </a:lvl1pPr>
            <a:lvl2pPr eaLnBrk="0" fontAlgn="base" hangingPunct="0">
              <a:spcBef>
                <a:spcPct val="0"/>
              </a:spcBef>
              <a:spcAft>
                <a:spcPct val="0"/>
              </a:spcAft>
              <a:tabLst>
                <a:tab pos="914400" algn="l"/>
              </a:tabLst>
              <a:defRPr>
                <a:solidFill>
                  <a:schemeClr val="tx1"/>
                </a:solidFill>
                <a:latin typeface="Arial" panose="020B0604020202020204" pitchFamily="34" charset="0"/>
              </a:defRPr>
            </a:lvl2pPr>
            <a:lvl3pPr eaLnBrk="0" fontAlgn="base" hangingPunct="0">
              <a:spcBef>
                <a:spcPct val="0"/>
              </a:spcBef>
              <a:spcAft>
                <a:spcPct val="0"/>
              </a:spcAft>
              <a:tabLst>
                <a:tab pos="914400" algn="l"/>
              </a:tabLst>
              <a:defRPr>
                <a:solidFill>
                  <a:schemeClr val="tx1"/>
                </a:solidFill>
                <a:latin typeface="Arial" panose="020B0604020202020204" pitchFamily="34" charset="0"/>
              </a:defRPr>
            </a:lvl3pPr>
            <a:lvl4pPr eaLnBrk="0" fontAlgn="base" hangingPunct="0">
              <a:spcBef>
                <a:spcPct val="0"/>
              </a:spcBef>
              <a:spcAft>
                <a:spcPct val="0"/>
              </a:spcAft>
              <a:tabLst>
                <a:tab pos="914400" algn="l"/>
              </a:tabLst>
              <a:defRPr>
                <a:solidFill>
                  <a:schemeClr val="tx1"/>
                </a:solidFill>
                <a:latin typeface="Arial" panose="020B0604020202020204" pitchFamily="34" charset="0"/>
              </a:defRPr>
            </a:lvl4pPr>
            <a:lvl5pPr eaLnBrk="0" fontAlgn="base" hangingPunct="0">
              <a:spcBef>
                <a:spcPct val="0"/>
              </a:spcBef>
              <a:spcAft>
                <a:spcPct val="0"/>
              </a:spcAft>
              <a:tabLst>
                <a:tab pos="914400" algn="l"/>
              </a:tabLst>
              <a:defRPr>
                <a:solidFill>
                  <a:schemeClr val="tx1"/>
                </a:solidFill>
                <a:latin typeface="Arial" panose="020B0604020202020204" pitchFamily="34" charset="0"/>
              </a:defRPr>
            </a:lvl5pPr>
            <a:lvl6pPr eaLnBrk="0" fontAlgn="base" hangingPunct="0">
              <a:spcBef>
                <a:spcPct val="0"/>
              </a:spcBef>
              <a:spcAft>
                <a:spcPct val="0"/>
              </a:spcAft>
              <a:tabLst>
                <a:tab pos="914400" algn="l"/>
              </a:tabLst>
              <a:defRPr>
                <a:solidFill>
                  <a:schemeClr val="tx1"/>
                </a:solidFill>
                <a:latin typeface="Arial" panose="020B0604020202020204" pitchFamily="34" charset="0"/>
              </a:defRPr>
            </a:lvl6pPr>
            <a:lvl7pPr eaLnBrk="0" fontAlgn="base" hangingPunct="0">
              <a:spcBef>
                <a:spcPct val="0"/>
              </a:spcBef>
              <a:spcAft>
                <a:spcPct val="0"/>
              </a:spcAft>
              <a:tabLst>
                <a:tab pos="914400" algn="l"/>
              </a:tabLst>
              <a:defRPr>
                <a:solidFill>
                  <a:schemeClr val="tx1"/>
                </a:solidFill>
                <a:latin typeface="Arial" panose="020B0604020202020204" pitchFamily="34" charset="0"/>
              </a:defRPr>
            </a:lvl7pPr>
            <a:lvl8pPr eaLnBrk="0" fontAlgn="base" hangingPunct="0">
              <a:spcBef>
                <a:spcPct val="0"/>
              </a:spcBef>
              <a:spcAft>
                <a:spcPct val="0"/>
              </a:spcAft>
              <a:tabLst>
                <a:tab pos="914400" algn="l"/>
              </a:tabLst>
              <a:defRPr>
                <a:solidFill>
                  <a:schemeClr val="tx1"/>
                </a:solidFill>
                <a:latin typeface="Arial" panose="020B0604020202020204" pitchFamily="34" charset="0"/>
              </a:defRPr>
            </a:lvl8pPr>
            <a:lvl9pPr eaLnBrk="0" fontAlgn="base" hangingPunct="0">
              <a:spcBef>
                <a:spcPct val="0"/>
              </a:spcBef>
              <a:spcAft>
                <a:spcPct val="0"/>
              </a:spcAft>
              <a:tabLst>
                <a:tab pos="914400" algn="l"/>
              </a:tabLst>
              <a:defRPr>
                <a:solidFill>
                  <a:schemeClr val="tx1"/>
                </a:solidFill>
                <a:latin typeface="Arial" panose="020B0604020202020204" pitchFamily="34" charset="0"/>
              </a:defRPr>
            </a:lvl9pPr>
          </a:lstStyle>
          <a:p>
            <a:pPr marL="0" marR="0" lvl="0" indent="450850" algn="l" defTabSz="914400" rtl="0" eaLnBrk="0" fontAlgn="base" latinLnBrk="0" hangingPunct="0">
              <a:lnSpc>
                <a:spcPct val="100000"/>
              </a:lnSpc>
              <a:spcBef>
                <a:spcPct val="0"/>
              </a:spcBef>
              <a:spcAft>
                <a:spcPct val="0"/>
              </a:spcAft>
              <a:buClrTx/>
              <a:buSzTx/>
              <a:buFontTx/>
              <a:buNone/>
              <a:tabLst>
                <a:tab pos="914400" algn="l"/>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У виробничому процесі можливі 2 варіанти поєднання суміжних операційних циклів:</a:t>
            </a: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450850" algn="l" defTabSz="914400" rtl="0" eaLnBrk="0" fontAlgn="base" latinLnBrk="0" hangingPunct="0">
              <a:lnSpc>
                <a:spcPct val="100000"/>
              </a:lnSpc>
              <a:spcBef>
                <a:spcPct val="0"/>
              </a:spcBef>
              <a:spcAft>
                <a:spcPct val="0"/>
              </a:spcAft>
              <a:buClrTx/>
              <a:buSzTx/>
              <a:buFontTx/>
              <a:buChar char="•"/>
              <a:tabLst>
                <a:tab pos="914400" algn="l"/>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Тривалість виконання попередньої операції менша, ніж наступної:</a:t>
            </a:r>
            <a:endParaRPr kumimoji="0" lang="en-US"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a:buFontTx/>
              <a:buChar char="•"/>
            </a:pPr>
            <a:r>
              <a:rPr lang="uk-UA" altLang="ru-RU" sz="2400" dirty="0" smtClean="0">
                <a:latin typeface="Times New Roman" panose="02020603050405020304" pitchFamily="18" charset="0"/>
                <a:cs typeface="Times New Roman" panose="02020603050405020304" pitchFamily="18" charset="0"/>
              </a:rPr>
              <a:t>Тривалість </a:t>
            </a:r>
            <a:r>
              <a:rPr lang="uk-UA" altLang="ru-RU" sz="2400" dirty="0">
                <a:latin typeface="Times New Roman" panose="02020603050405020304" pitchFamily="18" charset="0"/>
                <a:cs typeface="Times New Roman" panose="02020603050405020304" pitchFamily="18" charset="0"/>
              </a:rPr>
              <a:t>виконання попередньої операції більша, ніж наступної</a:t>
            </a:r>
            <a:r>
              <a:rPr lang="uk-UA" altLang="ru-RU" sz="2400" dirty="0" smtClean="0">
                <a:latin typeface="Times New Roman" panose="02020603050405020304" pitchFamily="18" charset="0"/>
                <a:cs typeface="Times New Roman" panose="02020603050405020304" pitchFamily="18" charset="0"/>
              </a:rPr>
              <a:t>:</a:t>
            </a:r>
            <a:endParaRPr lang="ru-RU" altLang="ru-RU" sz="2400" dirty="0">
              <a:latin typeface="Times New Roman" panose="02020603050405020304" pitchFamily="18" charset="0"/>
              <a:cs typeface="Times New Roman" panose="02020603050405020304" pitchFamily="18" charset="0"/>
            </a:endParaRPr>
          </a:p>
        </p:txBody>
      </p:sp>
      <p:sp>
        <p:nvSpPr>
          <p:cNvPr id="7" name="Rectangle 7"/>
          <p:cNvSpPr>
            <a:spLocks noChangeArrowheads="1"/>
          </p:cNvSpPr>
          <p:nvPr/>
        </p:nvSpPr>
        <p:spPr bwMode="auto">
          <a:xfrm>
            <a:off x="425003" y="283710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 name="Прямоугольник 7"/>
          <p:cNvSpPr/>
          <p:nvPr/>
        </p:nvSpPr>
        <p:spPr>
          <a:xfrm>
            <a:off x="425002" y="1732209"/>
            <a:ext cx="11487955" cy="4690387"/>
          </a:xfrm>
          <a:prstGeom prst="rect">
            <a:avLst/>
          </a:prstGeom>
        </p:spPr>
        <p:txBody>
          <a:bodyPr wrap="square">
            <a:spAutoFit/>
          </a:bodyPr>
          <a:lstStyle/>
          <a:p>
            <a:pPr indent="450215" algn="just">
              <a:lnSpc>
                <a:spcPct val="114000"/>
              </a:lnSpc>
              <a:spcAft>
                <a:spcPts val="0"/>
              </a:spcAft>
              <a:tabLst>
                <a:tab pos="914400" algn="l"/>
              </a:tabLst>
            </a:pPr>
            <a:r>
              <a:rPr lang="uk-UA" sz="2400" dirty="0" smtClean="0">
                <a:latin typeface="Times New Roman" panose="02020603050405020304" pitchFamily="18" charset="0"/>
                <a:ea typeface="Times New Roman" panose="02020603050405020304" pitchFamily="18" charset="0"/>
              </a:rPr>
              <a:t>У </a:t>
            </a:r>
            <a:r>
              <a:rPr lang="uk-UA" sz="2400" dirty="0">
                <a:latin typeface="Times New Roman" panose="02020603050405020304" pitchFamily="18" charset="0"/>
                <a:ea typeface="Times New Roman" panose="02020603050405020304" pitchFamily="18" charset="0"/>
              </a:rPr>
              <a:t>першому випадку максимальне суміщення операційних циклів </a:t>
            </a:r>
            <a:r>
              <a:rPr lang="uk-UA" sz="2400" dirty="0" smtClean="0">
                <a:latin typeface="Times New Roman" panose="02020603050405020304" pitchFamily="18" charset="0"/>
                <a:ea typeface="Times New Roman" panose="02020603050405020304" pitchFamily="18" charset="0"/>
              </a:rPr>
              <a:t>буде за умови </a:t>
            </a:r>
            <a:r>
              <a:rPr lang="uk-UA" sz="2400" dirty="0">
                <a:latin typeface="Times New Roman" panose="02020603050405020304" pitchFamily="18" charset="0"/>
                <a:ea typeface="Times New Roman" panose="02020603050405020304" pitchFamily="18" charset="0"/>
              </a:rPr>
              <a:t>передачі першої транспортної партії </a:t>
            </a:r>
            <a:r>
              <a:rPr lang="uk-UA" sz="2400" b="1" dirty="0">
                <a:latin typeface="Times New Roman" panose="02020603050405020304" pitchFamily="18" charset="0"/>
                <a:ea typeface="Times New Roman" panose="02020603050405020304" pitchFamily="18" charset="0"/>
              </a:rPr>
              <a:t>р</a:t>
            </a:r>
            <a:r>
              <a:rPr lang="uk-UA" sz="2400" b="1" baseline="-25000" dirty="0">
                <a:latin typeface="Times New Roman" panose="02020603050405020304" pitchFamily="18" charset="0"/>
                <a:ea typeface="Times New Roman" panose="02020603050405020304" pitchFamily="18" charset="0"/>
              </a:rPr>
              <a:t>1</a:t>
            </a:r>
            <a:r>
              <a:rPr lang="uk-UA" sz="2400" dirty="0">
                <a:latin typeface="Times New Roman" panose="02020603050405020304" pitchFamily="18" charset="0"/>
                <a:ea typeface="Times New Roman" panose="02020603050405020304" pitchFamily="18" charset="0"/>
              </a:rPr>
              <a:t> на наступну операцію одразу після закінчення роботи над нею на попередній операції. Всі </a:t>
            </a:r>
            <a:r>
              <a:rPr lang="uk-UA" sz="2400" dirty="0" smtClean="0">
                <a:latin typeface="Times New Roman" panose="02020603050405020304" pitchFamily="18" charset="0"/>
                <a:ea typeface="Times New Roman" panose="02020603050405020304" pitchFamily="18" charset="0"/>
              </a:rPr>
              <a:t>інші транспортні </a:t>
            </a:r>
            <a:r>
              <a:rPr lang="uk-UA" sz="2400" dirty="0">
                <a:latin typeface="Times New Roman" panose="02020603050405020304" pitchFamily="18" charset="0"/>
                <a:ea typeface="Times New Roman" panose="02020603050405020304" pitchFamily="18" charset="0"/>
              </a:rPr>
              <a:t>партії будуть пролежувати між цими операціями та чекати вивільнення робочого </a:t>
            </a:r>
            <a:r>
              <a:rPr lang="uk-UA" sz="2400" dirty="0" smtClean="0">
                <a:latin typeface="Times New Roman" panose="02020603050405020304" pitchFamily="18" charset="0"/>
                <a:ea typeface="Times New Roman" panose="02020603050405020304" pitchFamily="18" charset="0"/>
              </a:rPr>
              <a:t>місця, а на робочих </a:t>
            </a:r>
            <a:r>
              <a:rPr lang="uk-UA" sz="2400" dirty="0">
                <a:latin typeface="Times New Roman" panose="02020603050405020304" pitchFamily="18" charset="0"/>
                <a:ea typeface="Times New Roman" panose="02020603050405020304" pitchFamily="18" charset="0"/>
              </a:rPr>
              <a:t>місцях </a:t>
            </a:r>
            <a:r>
              <a:rPr lang="uk-UA" sz="2400" dirty="0" smtClean="0">
                <a:latin typeface="Times New Roman" panose="02020603050405020304" pitchFamily="18" charset="0"/>
                <a:ea typeface="Times New Roman" panose="02020603050405020304" pitchFamily="18" charset="0"/>
              </a:rPr>
              <a:t>забезпечуватиметься </a:t>
            </a:r>
            <a:r>
              <a:rPr lang="uk-UA" sz="2400" dirty="0">
                <a:latin typeface="Times New Roman" panose="02020603050405020304" pitchFamily="18" charset="0"/>
                <a:ea typeface="Times New Roman" panose="02020603050405020304" pitchFamily="18" charset="0"/>
              </a:rPr>
              <a:t>безперервна </a:t>
            </a:r>
            <a:r>
              <a:rPr lang="uk-UA" sz="2400" dirty="0" smtClean="0">
                <a:latin typeface="Times New Roman" panose="02020603050405020304" pitchFamily="18" charset="0"/>
                <a:ea typeface="Times New Roman" panose="02020603050405020304" pitchFamily="18" charset="0"/>
              </a:rPr>
              <a:t>робота.</a:t>
            </a:r>
            <a:endParaRPr lang="ru-RU" sz="2400" dirty="0">
              <a:latin typeface="Times New Roman" panose="02020603050405020304" pitchFamily="18" charset="0"/>
              <a:ea typeface="Times New Roman" panose="02020603050405020304" pitchFamily="18" charset="0"/>
            </a:endParaRPr>
          </a:p>
          <a:p>
            <a:pPr indent="450215" algn="just">
              <a:lnSpc>
                <a:spcPct val="114000"/>
              </a:lnSpc>
              <a:spcAft>
                <a:spcPts val="0"/>
              </a:spcAft>
              <a:tabLst>
                <a:tab pos="914400" algn="l"/>
              </a:tabLst>
            </a:pPr>
            <a:r>
              <a:rPr lang="uk-UA" sz="2400" dirty="0">
                <a:latin typeface="Times New Roman" panose="02020603050405020304" pitchFamily="18" charset="0"/>
                <a:ea typeface="Times New Roman" panose="02020603050405020304" pitchFamily="18" charset="0"/>
              </a:rPr>
              <a:t>У другому випадку для забезпечення безперервної роботи на наступній операції </a:t>
            </a:r>
            <a:r>
              <a:rPr lang="uk-UA" sz="2400" b="1" dirty="0">
                <a:latin typeface="Times New Roman" panose="02020603050405020304" pitchFamily="18" charset="0"/>
                <a:ea typeface="Times New Roman" panose="02020603050405020304" pitchFamily="18" charset="0"/>
              </a:rPr>
              <a:t>(і+1</a:t>
            </a:r>
            <a:r>
              <a:rPr lang="uk-UA" sz="2400" dirty="0">
                <a:latin typeface="Times New Roman" panose="02020603050405020304" pitchFamily="18" charset="0"/>
                <a:ea typeface="Times New Roman" panose="02020603050405020304" pitchFamily="18" charset="0"/>
              </a:rPr>
              <a:t>) необхідно орієнтуватись на останню транспортну партію, визначаючи можливий час </a:t>
            </a:r>
            <a:r>
              <a:rPr lang="uk-UA" sz="2400" dirty="0" smtClean="0">
                <a:latin typeface="Times New Roman" panose="02020603050405020304" pitchFamily="18" charset="0"/>
                <a:ea typeface="Times New Roman" panose="02020603050405020304" pitchFamily="18" charset="0"/>
              </a:rPr>
              <a:t>початку (</a:t>
            </a:r>
            <a:r>
              <a:rPr lang="uk-UA" sz="2400" dirty="0">
                <a:latin typeface="Times New Roman" panose="02020603050405020304" pitchFamily="18" charset="0"/>
                <a:ea typeface="Times New Roman" panose="02020603050405020304" pitchFamily="18" charset="0"/>
              </a:rPr>
              <a:t>закінчення) її обробки на </a:t>
            </a:r>
            <a:r>
              <a:rPr lang="uk-UA" sz="2400" b="1" dirty="0">
                <a:latin typeface="Times New Roman" panose="02020603050405020304" pitchFamily="18" charset="0"/>
                <a:ea typeface="Times New Roman" panose="02020603050405020304" pitchFamily="18" charset="0"/>
              </a:rPr>
              <a:t>(і+1)</a:t>
            </a:r>
            <a:r>
              <a:rPr lang="uk-UA" sz="2400" dirty="0">
                <a:latin typeface="Times New Roman" panose="02020603050405020304" pitchFamily="18" charset="0"/>
                <a:ea typeface="Times New Roman" panose="02020603050405020304" pitchFamily="18" charset="0"/>
              </a:rPr>
              <a:t> операції. Щоб забезпечити безперервне завантаження робочого місця операції </a:t>
            </a:r>
            <a:r>
              <a:rPr lang="uk-UA" sz="2400" b="1" dirty="0">
                <a:latin typeface="Times New Roman" panose="02020603050405020304" pitchFamily="18" charset="0"/>
                <a:ea typeface="Times New Roman" panose="02020603050405020304" pitchFamily="18" charset="0"/>
              </a:rPr>
              <a:t>(і+1)</a:t>
            </a:r>
            <a:r>
              <a:rPr lang="uk-UA" sz="2400" dirty="0">
                <a:latin typeface="Times New Roman" panose="02020603050405020304" pitchFamily="18" charset="0"/>
                <a:ea typeface="Times New Roman" panose="02020603050405020304" pitchFamily="18" charset="0"/>
              </a:rPr>
              <a:t>, до часу початку роботи над останньою передаточною партією слід закінчити роботу над </a:t>
            </a:r>
            <a:r>
              <a:rPr lang="uk-UA" sz="2400" dirty="0" smtClean="0">
                <a:latin typeface="Times New Roman" panose="02020603050405020304" pitchFamily="18" charset="0"/>
                <a:ea typeface="Times New Roman" panose="02020603050405020304" pitchFamily="18" charset="0"/>
              </a:rPr>
              <a:t>усіма </a:t>
            </a:r>
            <a:r>
              <a:rPr lang="uk-UA" sz="2400" dirty="0">
                <a:latin typeface="Times New Roman" panose="02020603050405020304" pitchFamily="18" charset="0"/>
                <a:ea typeface="Times New Roman" panose="02020603050405020304" pitchFamily="18" charset="0"/>
              </a:rPr>
              <a:t>транспортними </a:t>
            </a:r>
            <a:r>
              <a:rPr lang="uk-UA" sz="2400" dirty="0" smtClean="0">
                <a:latin typeface="Times New Roman" panose="02020603050405020304" pitchFamily="18" charset="0"/>
                <a:ea typeface="Times New Roman" panose="02020603050405020304" pitchFamily="18" charset="0"/>
              </a:rPr>
              <a:t>партіями </a:t>
            </a:r>
            <a:r>
              <a:rPr lang="uk-UA" sz="2400" dirty="0">
                <a:latin typeface="Times New Roman" panose="02020603050405020304" pitchFamily="18" charset="0"/>
                <a:ea typeface="Times New Roman" panose="02020603050405020304" pitchFamily="18" charset="0"/>
              </a:rPr>
              <a:t>без будь-яких </a:t>
            </a:r>
            <a:r>
              <a:rPr lang="uk-UA" sz="2400" dirty="0" smtClean="0">
                <a:latin typeface="Times New Roman" panose="02020603050405020304" pitchFamily="18" charset="0"/>
                <a:ea typeface="Times New Roman" panose="02020603050405020304" pitchFamily="18" charset="0"/>
              </a:rPr>
              <a:t>перерв.</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37378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2481330" y="242081"/>
                <a:ext cx="6096000" cy="740074"/>
              </a:xfrm>
              <a:prstGeom prst="rect">
                <a:avLst/>
              </a:prstGeom>
            </p:spPr>
            <p:txBody>
              <a:bodyPr>
                <a:spAutoFit/>
              </a:bodyPr>
              <a:lstStyle/>
              <a:p>
                <a:pPr indent="450215" algn="ctr">
                  <a:lnSpc>
                    <a:spcPct val="107000"/>
                  </a:lnSpc>
                  <a:spcAft>
                    <a:spcPts val="0"/>
                  </a:spcAft>
                  <a:tabLst>
                    <a:tab pos="914400" algn="l"/>
                  </a:tabLst>
                </a:pPr>
                <a14:m>
                  <m:oMathPara xmlns:m="http://schemas.openxmlformats.org/officeDocument/2006/math">
                    <m:oMathParaPr>
                      <m:jc m:val="centerGroup"/>
                    </m:oMathParaPr>
                    <m:oMath xmlns:m="http://schemas.openxmlformats.org/officeDocument/2006/math">
                      <m:sSub>
                        <m:sSubPr>
                          <m:ctrlPr>
                            <a:rPr lang="ru-RU" i="1" smtClean="0">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uk-UA" i="0">
                              <a:effectLst/>
                              <a:latin typeface="Cambria Math" panose="02040503050406030204" pitchFamily="18" charset="0"/>
                              <a:ea typeface="Calibri" panose="020F0502020204030204" pitchFamily="34" charset="0"/>
                              <a:cs typeface="Times New Roman" panose="02020603050405020304" pitchFamily="18" charset="0"/>
                            </a:rPr>
                            <m:t>τ</m:t>
                          </m:r>
                        </m:e>
                        <m:sub>
                          <m:r>
                            <m:rPr>
                              <m:sty m:val="p"/>
                            </m:rPr>
                            <a:rPr lang="en-US" i="0">
                              <a:effectLst/>
                              <a:latin typeface="Cambria Math" panose="02040503050406030204" pitchFamily="18" charset="0"/>
                              <a:ea typeface="Calibri" panose="020F0502020204030204" pitchFamily="34" charset="0"/>
                              <a:cs typeface="Times New Roman" panose="02020603050405020304" pitchFamily="18" charset="0"/>
                            </a:rPr>
                            <m:t>j</m:t>
                          </m:r>
                        </m:sub>
                      </m:sSub>
                      <m:r>
                        <a:rPr lang="uk-UA" i="0">
                          <a:effectLst/>
                          <a:latin typeface="Cambria Math" panose="02040503050406030204" pitchFamily="18" charset="0"/>
                          <a:ea typeface="Calibri" panose="020F0502020204030204" pitchFamily="34" charset="0"/>
                          <a:cs typeface="Times New Roman" panose="02020603050405020304" pitchFamily="18" charset="0"/>
                        </a:rPr>
                        <m:t>=</m:t>
                      </m:r>
                      <m:d>
                        <m:dPr>
                          <m:ctrlPr>
                            <a:rPr lang="ru-RU" i="1">
                              <a:effectLst/>
                              <a:latin typeface="Cambria Math" panose="02040503050406030204" pitchFamily="18" charset="0"/>
                              <a:ea typeface="Calibri" panose="020F0502020204030204" pitchFamily="34" charset="0"/>
                              <a:cs typeface="Times New Roman" panose="02020603050405020304" pitchFamily="18" charset="0"/>
                            </a:rPr>
                          </m:ctrlPr>
                        </m:dPr>
                        <m:e>
                          <m:r>
                            <a:rPr lang="uk-UA" b="0" i="0" smtClean="0">
                              <a:effectLst/>
                              <a:latin typeface="Cambria Math" panose="02040503050406030204" pitchFamily="18" charset="0"/>
                              <a:ea typeface="Calibri" panose="020F0502020204030204" pitchFamily="34" charset="0"/>
                              <a:cs typeface="Times New Roman" panose="02020603050405020304" pitchFamily="18" charset="0"/>
                            </a:rPr>
                            <m:t>В</m:t>
                          </m:r>
                          <m:r>
                            <a:rPr lang="uk-UA" i="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uk-UA" i="0">
                              <a:effectLst/>
                              <a:latin typeface="Cambria Math" panose="02040503050406030204" pitchFamily="18" charset="0"/>
                              <a:ea typeface="Calibri" panose="020F0502020204030204" pitchFamily="34" charset="0"/>
                              <a:cs typeface="Times New Roman" panose="02020603050405020304" pitchFamily="18" charset="0"/>
                            </a:rPr>
                            <m:t>p</m:t>
                          </m:r>
                        </m:e>
                      </m:d>
                      <m:r>
                        <a:rPr lang="uk-UA" i="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ru-RU"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uk-UA" i="0">
                              <a:effectLst/>
                              <a:latin typeface="Cambria Math" panose="02040503050406030204" pitchFamily="18" charset="0"/>
                              <a:ea typeface="Calibri" panose="020F0502020204030204" pitchFamily="34" charset="0"/>
                              <a:cs typeface="Times New Roman" panose="02020603050405020304" pitchFamily="18" charset="0"/>
                            </a:rPr>
                            <m:t>t</m:t>
                          </m:r>
                        </m:e>
                        <m:sub>
                          <m:r>
                            <m:rPr>
                              <m:sty m:val="p"/>
                            </m:rPr>
                            <a:rPr lang="uk-UA" i="0">
                              <a:effectLst/>
                              <a:latin typeface="Cambria Math" panose="02040503050406030204" pitchFamily="18" charset="0"/>
                              <a:ea typeface="Calibri" panose="020F0502020204030204" pitchFamily="34" charset="0"/>
                              <a:cs typeface="Times New Roman" panose="02020603050405020304" pitchFamily="18" charset="0"/>
                            </a:rPr>
                            <m:t>i</m:t>
                          </m:r>
                        </m:sub>
                      </m:sSub>
                      <m:r>
                        <a:rPr lang="uk-UA" i="0">
                          <a:effectLst/>
                          <a:latin typeface="Cambria Math" panose="02040503050406030204" pitchFamily="18" charset="0"/>
                          <a:ea typeface="Calibri" panose="020F0502020204030204" pitchFamily="34" charset="0"/>
                          <a:cs typeface="Times New Roman" panose="02020603050405020304" pitchFamily="18" charset="0"/>
                        </a:rPr>
                        <m:t>=</m:t>
                      </m:r>
                      <m:d>
                        <m:dPr>
                          <m:ctrlPr>
                            <a:rPr lang="ru-RU" i="1">
                              <a:effectLst/>
                              <a:latin typeface="Cambria Math" panose="02040503050406030204" pitchFamily="18" charset="0"/>
                              <a:ea typeface="Calibri" panose="020F0502020204030204" pitchFamily="34" charset="0"/>
                              <a:cs typeface="Times New Roman" panose="02020603050405020304" pitchFamily="18" charset="0"/>
                            </a:rPr>
                          </m:ctrlPr>
                        </m:dPr>
                        <m:e>
                          <m:r>
                            <a:rPr lang="uk-UA" i="0">
                              <a:effectLst/>
                              <a:latin typeface="Cambria Math" panose="02040503050406030204" pitchFamily="18" charset="0"/>
                              <a:ea typeface="Calibri" panose="020F0502020204030204" pitchFamily="34" charset="0"/>
                              <a:cs typeface="Times New Roman" panose="02020603050405020304" pitchFamily="18" charset="0"/>
                            </a:rPr>
                            <m:t>36−6</m:t>
                          </m:r>
                        </m:e>
                      </m:d>
                      <m:r>
                        <a:rPr lang="uk-UA" i="0">
                          <a:effectLst/>
                          <a:latin typeface="Cambria Math" panose="02040503050406030204" pitchFamily="18" charset="0"/>
                          <a:ea typeface="Calibri" panose="020F0502020204030204" pitchFamily="34" charset="0"/>
                          <a:cs typeface="Times New Roman" panose="02020603050405020304" pitchFamily="18" charset="0"/>
                        </a:rPr>
                        <m:t>∗3=90хв</m:t>
                      </m:r>
                    </m:oMath>
                  </m:oMathPara>
                </a14:m>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ctr">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ru-RU"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uk-UA" i="0">
                              <a:effectLst/>
                              <a:latin typeface="Cambria Math" panose="02040503050406030204" pitchFamily="18" charset="0"/>
                              <a:ea typeface="Calibri" panose="020F0502020204030204" pitchFamily="34" charset="0"/>
                              <a:cs typeface="Times New Roman" panose="02020603050405020304" pitchFamily="18" charset="0"/>
                            </a:rPr>
                            <m:t>τ</m:t>
                          </m:r>
                        </m:e>
                        <m:sub>
                          <m:r>
                            <m:rPr>
                              <m:sty m:val="p"/>
                            </m:rPr>
                            <a:rPr lang="en-US" i="0">
                              <a:effectLst/>
                              <a:latin typeface="Cambria Math" panose="02040503050406030204" pitchFamily="18" charset="0"/>
                              <a:ea typeface="Calibri" panose="020F0502020204030204" pitchFamily="34" charset="0"/>
                              <a:cs typeface="Times New Roman" panose="02020603050405020304" pitchFamily="18" charset="0"/>
                            </a:rPr>
                            <m:t>j</m:t>
                          </m:r>
                        </m:sub>
                      </m:sSub>
                      <m:r>
                        <a:rPr lang="uk-UA" i="0">
                          <a:effectLst/>
                          <a:latin typeface="Cambria Math" panose="02040503050406030204" pitchFamily="18" charset="0"/>
                          <a:ea typeface="Calibri" panose="020F0502020204030204" pitchFamily="34" charset="0"/>
                          <a:cs typeface="Times New Roman" panose="02020603050405020304" pitchFamily="18" charset="0"/>
                        </a:rPr>
                        <m:t>=</m:t>
                      </m:r>
                      <m:d>
                        <m:dPr>
                          <m:ctrlPr>
                            <a:rPr lang="ru-RU" i="1">
                              <a:effectLst/>
                              <a:latin typeface="Cambria Math" panose="02040503050406030204" pitchFamily="18" charset="0"/>
                              <a:ea typeface="Calibri" panose="020F0502020204030204" pitchFamily="34" charset="0"/>
                              <a:cs typeface="Times New Roman" panose="02020603050405020304" pitchFamily="18" charset="0"/>
                            </a:rPr>
                          </m:ctrlPr>
                        </m:dPr>
                        <m:e>
                          <m:r>
                            <a:rPr lang="uk-UA" b="0" i="0" smtClean="0">
                              <a:effectLst/>
                              <a:latin typeface="Cambria Math" panose="02040503050406030204" pitchFamily="18" charset="0"/>
                              <a:ea typeface="Calibri" panose="020F0502020204030204" pitchFamily="34" charset="0"/>
                              <a:cs typeface="Times New Roman" panose="02020603050405020304" pitchFamily="18" charset="0"/>
                            </a:rPr>
                            <m:t>В</m:t>
                          </m:r>
                          <m:r>
                            <a:rPr lang="uk-UA" i="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uk-UA" i="0">
                              <a:effectLst/>
                              <a:latin typeface="Cambria Math" panose="02040503050406030204" pitchFamily="18" charset="0"/>
                              <a:ea typeface="Calibri" panose="020F0502020204030204" pitchFamily="34" charset="0"/>
                              <a:cs typeface="Times New Roman" panose="02020603050405020304" pitchFamily="18" charset="0"/>
                            </a:rPr>
                            <m:t>p</m:t>
                          </m:r>
                        </m:e>
                      </m:d>
                      <m:r>
                        <a:rPr lang="uk-UA" i="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ru-RU"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uk-UA" i="0">
                              <a:effectLst/>
                              <a:latin typeface="Cambria Math" panose="02040503050406030204" pitchFamily="18" charset="0"/>
                              <a:ea typeface="Calibri" panose="020F0502020204030204" pitchFamily="34" charset="0"/>
                              <a:cs typeface="Times New Roman" panose="02020603050405020304" pitchFamily="18" charset="0"/>
                            </a:rPr>
                            <m:t>t</m:t>
                          </m:r>
                        </m:e>
                        <m:sub>
                          <m:r>
                            <m:rPr>
                              <m:sty m:val="p"/>
                            </m:rPr>
                            <a:rPr lang="uk-UA" i="0">
                              <a:effectLst/>
                              <a:latin typeface="Cambria Math" panose="02040503050406030204" pitchFamily="18" charset="0"/>
                              <a:ea typeface="Calibri" panose="020F0502020204030204" pitchFamily="34" charset="0"/>
                              <a:cs typeface="Times New Roman" panose="02020603050405020304" pitchFamily="18" charset="0"/>
                            </a:rPr>
                            <m:t>i</m:t>
                          </m:r>
                          <m:r>
                            <a:rPr lang="uk-UA" i="0">
                              <a:effectLst/>
                              <a:latin typeface="Cambria Math" panose="02040503050406030204" pitchFamily="18" charset="0"/>
                              <a:ea typeface="Calibri" panose="020F0502020204030204" pitchFamily="34" charset="0"/>
                              <a:cs typeface="Times New Roman" panose="02020603050405020304" pitchFamily="18" charset="0"/>
                            </a:rPr>
                            <m:t>+1</m:t>
                          </m:r>
                        </m:sub>
                      </m:sSub>
                      <m:r>
                        <a:rPr lang="uk-UA" i="0">
                          <a:effectLst/>
                          <a:latin typeface="Cambria Math" panose="02040503050406030204" pitchFamily="18" charset="0"/>
                          <a:ea typeface="Calibri" panose="020F0502020204030204" pitchFamily="34" charset="0"/>
                          <a:cs typeface="Times New Roman" panose="02020603050405020304" pitchFamily="18" charset="0"/>
                        </a:rPr>
                        <m:t>=</m:t>
                      </m:r>
                      <m:d>
                        <m:dPr>
                          <m:ctrlPr>
                            <a:rPr lang="ru-RU" i="1">
                              <a:effectLst/>
                              <a:latin typeface="Cambria Math" panose="02040503050406030204" pitchFamily="18" charset="0"/>
                              <a:ea typeface="Calibri" panose="020F0502020204030204" pitchFamily="34" charset="0"/>
                              <a:cs typeface="Times New Roman" panose="02020603050405020304" pitchFamily="18" charset="0"/>
                            </a:rPr>
                          </m:ctrlPr>
                        </m:dPr>
                        <m:e>
                          <m:r>
                            <a:rPr lang="uk-UA" i="0">
                              <a:effectLst/>
                              <a:latin typeface="Cambria Math" panose="02040503050406030204" pitchFamily="18" charset="0"/>
                              <a:ea typeface="Calibri" panose="020F0502020204030204" pitchFamily="34" charset="0"/>
                              <a:cs typeface="Times New Roman" panose="02020603050405020304" pitchFamily="18" charset="0"/>
                            </a:rPr>
                            <m:t>36−6</m:t>
                          </m:r>
                        </m:e>
                      </m:d>
                      <m:r>
                        <a:rPr lang="uk-UA" i="0">
                          <a:effectLst/>
                          <a:latin typeface="Cambria Math" panose="02040503050406030204" pitchFamily="18" charset="0"/>
                          <a:ea typeface="Calibri" panose="020F0502020204030204" pitchFamily="34" charset="0"/>
                          <a:cs typeface="Times New Roman" panose="02020603050405020304" pitchFamily="18" charset="0"/>
                        </a:rPr>
                        <m:t>∗5=150хв</m:t>
                      </m:r>
                    </m:oMath>
                  </m:oMathPara>
                </a14:m>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2481330" y="242081"/>
                <a:ext cx="6096000" cy="740074"/>
              </a:xfrm>
              <a:prstGeom prst="rect">
                <a:avLst/>
              </a:prstGeom>
              <a:blipFill rotWithShape="0">
                <a:blip r:embed="rId2"/>
                <a:stretch>
                  <a:fillRect b="-4959"/>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 name="Rectangle 2"/>
              <p:cNvSpPr>
                <a:spLocks noChangeArrowheads="1"/>
              </p:cNvSpPr>
              <p:nvPr/>
            </p:nvSpPr>
            <p:spPr bwMode="auto">
              <a:xfrm>
                <a:off x="367474" y="934867"/>
                <a:ext cx="11475075" cy="73629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450850" algn="just" eaLnBrk="0" fontAlgn="base" hangingPunct="0">
                  <a:spcBef>
                    <a:spcPct val="0"/>
                  </a:spcBef>
                  <a:spcAft>
                    <a:spcPct val="0"/>
                  </a:spcAft>
                </a:pPr>
                <a:r>
                  <a:rPr kumimoji="0" lang="uk-UA"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Зазначимо, що </a:t>
                </a:r>
                <a:r>
                  <a:rPr kumimoji="0" lang="uk-UA" altLang="ru-RU"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скорочення тривалості технологічного циклу </a:t>
                </a:r>
                <a14:m>
                  <m:oMath xmlns:m="http://schemas.openxmlformats.org/officeDocument/2006/math">
                    <m:sSub>
                      <m:sSubPr>
                        <m:ctrlPr>
                          <a:rPr lang="ru-RU" sz="2000" b="1" i="1">
                            <a:latin typeface="Cambria Math" panose="02040503050406030204" pitchFamily="18" charset="0"/>
                            <a:ea typeface="Calibri" panose="020F0502020204030204" pitchFamily="34" charset="0"/>
                            <a:cs typeface="Times New Roman" panose="02020603050405020304" pitchFamily="18" charset="0"/>
                          </a:rPr>
                        </m:ctrlPr>
                      </m:sSubPr>
                      <m:e>
                        <m:r>
                          <a:rPr lang="uk-UA" sz="2000" b="1" i="0">
                            <a:latin typeface="Cambria Math" panose="02040503050406030204" pitchFamily="18" charset="0"/>
                            <a:ea typeface="Calibri" panose="020F0502020204030204" pitchFamily="34" charset="0"/>
                            <a:cs typeface="Times New Roman" panose="02020603050405020304" pitchFamily="18" charset="0"/>
                          </a:rPr>
                          <m:t>𝛕</m:t>
                        </m:r>
                      </m:e>
                      <m:sub>
                        <m:r>
                          <a:rPr lang="en-US" sz="2000" b="1" i="0">
                            <a:latin typeface="Cambria Math" panose="02040503050406030204" pitchFamily="18" charset="0"/>
                            <a:ea typeface="Calibri" panose="020F0502020204030204" pitchFamily="34" charset="0"/>
                            <a:cs typeface="Times New Roman" panose="02020603050405020304" pitchFamily="18" charset="0"/>
                          </a:rPr>
                          <m:t>𝐣</m:t>
                        </m:r>
                      </m:sub>
                    </m:sSub>
                  </m:oMath>
                </a14:m>
                <a:r>
                  <a:rPr kumimoji="0" lang="uk-UA" altLang="ru-RU"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a:latin typeface="Times New Roman" panose="02020603050405020304" pitchFamily="18" charset="0"/>
                    <a:cs typeface="Times New Roman" panose="02020603050405020304" pitchFamily="18" charset="0"/>
                  </a:rPr>
                  <a:t>при кожному </a:t>
                </a:r>
                <a:r>
                  <a:rPr lang="uk-UA" sz="2000" b="1" dirty="0" smtClean="0">
                    <a:latin typeface="Times New Roman" panose="02020603050405020304" pitchFamily="18" charset="0"/>
                    <a:cs typeface="Times New Roman" panose="02020603050405020304" pitchFamily="18" charset="0"/>
                  </a:rPr>
                  <a:t>поєднанні операцій буде визначатися </a:t>
                </a:r>
                <a:r>
                  <a:rPr lang="uk-UA" sz="2000" b="1" dirty="0">
                    <a:latin typeface="Times New Roman" panose="02020603050405020304" pitchFamily="18" charset="0"/>
                    <a:cs typeface="Times New Roman" panose="02020603050405020304" pitchFamily="18" charset="0"/>
                  </a:rPr>
                  <a:t>відносно найбільш </a:t>
                </a:r>
                <a:r>
                  <a:rPr lang="uk-UA" sz="2000" b="1" dirty="0" smtClean="0">
                    <a:latin typeface="Times New Roman" panose="02020603050405020304" pitchFamily="18" charset="0"/>
                    <a:cs typeface="Times New Roman" panose="02020603050405020304" pitchFamily="18" charset="0"/>
                  </a:rPr>
                  <a:t>короткої операції </a:t>
                </a:r>
                <a:r>
                  <a:rPr lang="uk-UA" sz="2000" dirty="0" smtClean="0">
                    <a:latin typeface="Times New Roman" panose="02020603050405020304" pitchFamily="18" charset="0"/>
                    <a:cs typeface="Times New Roman" panose="02020603050405020304" pitchFamily="18" charset="0"/>
                  </a:rPr>
                  <a:t>в обробці партії: </a:t>
                </a:r>
                <a:r>
                  <a:rPr kumimoji="0" lang="uk-UA"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uk-UA" altLang="ru-RU"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mc:Choice>
        <mc:Fallback xmlns="">
          <p:sp>
            <p:nvSpPr>
              <p:cNvPr id="5" name="Rectangle 2"/>
              <p:cNvSpPr>
                <a:spLocks noRot="1" noChangeAspect="1" noMove="1" noResize="1" noEditPoints="1" noAdjustHandles="1" noChangeArrowheads="1" noChangeShapeType="1" noTextEdit="1"/>
              </p:cNvSpPr>
              <p:nvPr/>
            </p:nvSpPr>
            <p:spPr bwMode="auto">
              <a:xfrm>
                <a:off x="367474" y="934867"/>
                <a:ext cx="11475075" cy="736292"/>
              </a:xfrm>
              <a:prstGeom prst="rect">
                <a:avLst/>
              </a:prstGeom>
              <a:blipFill rotWithShape="0">
                <a:blip r:embed="rId3"/>
                <a:stretch>
                  <a:fillRect l="-531" t="-4132" r="-531" b="-1487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7" name="Прямоугольник 6"/>
              <p:cNvSpPr/>
              <p:nvPr/>
            </p:nvSpPr>
            <p:spPr>
              <a:xfrm>
                <a:off x="4406941" y="1651367"/>
                <a:ext cx="2089418" cy="3942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ru-RU" i="1" smtClean="0">
                              <a:latin typeface="Cambria Math" panose="02040503050406030204" pitchFamily="18" charset="0"/>
                            </a:rPr>
                          </m:ctrlPr>
                        </m:sSubPr>
                        <m:e>
                          <m:r>
                            <m:rPr>
                              <m:sty m:val="p"/>
                            </m:rPr>
                            <a:rPr lang="ru-RU" i="0">
                              <a:latin typeface="Cambria Math" panose="02040503050406030204" pitchFamily="18" charset="0"/>
                            </a:rPr>
                            <m:t>τ</m:t>
                          </m:r>
                        </m:e>
                        <m:sub>
                          <m:r>
                            <m:rPr>
                              <m:sty m:val="p"/>
                            </m:rPr>
                            <a:rPr lang="ru-RU" i="0">
                              <a:latin typeface="Cambria Math" panose="02040503050406030204" pitchFamily="18" charset="0"/>
                            </a:rPr>
                            <m:t>j</m:t>
                          </m:r>
                        </m:sub>
                      </m:sSub>
                      <m:r>
                        <a:rPr lang="ru-RU" i="0">
                          <a:latin typeface="Cambria Math" panose="02040503050406030204" pitchFamily="18" charset="0"/>
                        </a:rPr>
                        <m:t>=</m:t>
                      </m:r>
                      <m:d>
                        <m:dPr>
                          <m:ctrlPr>
                            <a:rPr lang="ru-RU" i="1">
                              <a:latin typeface="Cambria Math" panose="02040503050406030204" pitchFamily="18" charset="0"/>
                            </a:rPr>
                          </m:ctrlPr>
                        </m:dPr>
                        <m:e>
                          <m:r>
                            <a:rPr lang="uk-UA" b="0" i="0" smtClean="0">
                              <a:latin typeface="Cambria Math" panose="02040503050406030204" pitchFamily="18" charset="0"/>
                            </a:rPr>
                            <m:t>В</m:t>
                          </m:r>
                          <m:r>
                            <a:rPr lang="ru-RU" i="0">
                              <a:latin typeface="Cambria Math" panose="02040503050406030204" pitchFamily="18" charset="0"/>
                            </a:rPr>
                            <m:t>−</m:t>
                          </m:r>
                          <m:r>
                            <m:rPr>
                              <m:sty m:val="p"/>
                            </m:rPr>
                            <a:rPr lang="ru-RU" i="0">
                              <a:latin typeface="Cambria Math" panose="02040503050406030204" pitchFamily="18" charset="0"/>
                            </a:rPr>
                            <m:t>p</m:t>
                          </m:r>
                        </m:e>
                      </m:d>
                      <m:r>
                        <a:rPr lang="ru-RU" i="0">
                          <a:latin typeface="Cambria Math" panose="02040503050406030204" pitchFamily="18" charset="0"/>
                        </a:rPr>
                        <m:t>∗</m:t>
                      </m:r>
                      <m:sSub>
                        <m:sSubPr>
                          <m:ctrlPr>
                            <a:rPr lang="ru-RU" i="1">
                              <a:latin typeface="Cambria Math" panose="02040503050406030204" pitchFamily="18" charset="0"/>
                            </a:rPr>
                          </m:ctrlPr>
                        </m:sSubPr>
                        <m:e>
                          <m:r>
                            <m:rPr>
                              <m:sty m:val="p"/>
                            </m:rPr>
                            <a:rPr lang="ru-RU" i="0">
                              <a:latin typeface="Cambria Math" panose="02040503050406030204" pitchFamily="18" charset="0"/>
                            </a:rPr>
                            <m:t>t</m:t>
                          </m:r>
                        </m:e>
                        <m:sub>
                          <m:sSub>
                            <m:sSubPr>
                              <m:ctrlPr>
                                <a:rPr lang="ru-RU" i="1">
                                  <a:latin typeface="Cambria Math" panose="02040503050406030204" pitchFamily="18" charset="0"/>
                                </a:rPr>
                              </m:ctrlPr>
                            </m:sSubPr>
                            <m:e>
                              <m:r>
                                <a:rPr lang="ru-RU" i="0">
                                  <a:latin typeface="Cambria Math" panose="02040503050406030204" pitchFamily="18" charset="0"/>
                                </a:rPr>
                                <m:t>кор</m:t>
                              </m:r>
                            </m:e>
                            <m:sub>
                              <m:r>
                                <a:rPr lang="ru-RU" i="0">
                                  <a:latin typeface="Cambria Math" panose="02040503050406030204" pitchFamily="18" charset="0"/>
                                </a:rPr>
                                <m:t>і</m:t>
                              </m:r>
                            </m:sub>
                          </m:sSub>
                        </m:sub>
                      </m:sSub>
                    </m:oMath>
                  </m:oMathPara>
                </a14:m>
                <a:endParaRPr lang="ru-RU" dirty="0"/>
              </a:p>
            </p:txBody>
          </p:sp>
        </mc:Choice>
        <mc:Fallback xmlns="">
          <p:sp>
            <p:nvSpPr>
              <p:cNvPr id="7" name="Прямоугольник 6"/>
              <p:cNvSpPr>
                <a:spLocks noRot="1" noChangeAspect="1" noMove="1" noResize="1" noEditPoints="1" noAdjustHandles="1" noChangeArrowheads="1" noChangeShapeType="1" noTextEdit="1"/>
              </p:cNvSpPr>
              <p:nvPr/>
            </p:nvSpPr>
            <p:spPr>
              <a:xfrm>
                <a:off x="4406941" y="1651367"/>
                <a:ext cx="2089418" cy="394210"/>
              </a:xfrm>
              <a:prstGeom prst="rect">
                <a:avLst/>
              </a:prstGeom>
              <a:blipFill rotWithShape="0">
                <a:blip r:embed="rId4"/>
                <a:stretch>
                  <a:fillRect b="-9231"/>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 name="Прямоугольник 9"/>
              <p:cNvSpPr/>
              <p:nvPr/>
            </p:nvSpPr>
            <p:spPr>
              <a:xfrm>
                <a:off x="746099" y="1963743"/>
                <a:ext cx="654282" cy="3942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ru-RU" i="1">
                              <a:latin typeface="Cambria Math" panose="02040503050406030204" pitchFamily="18" charset="0"/>
                            </a:rPr>
                          </m:ctrlPr>
                        </m:sSubPr>
                        <m:e>
                          <m:r>
                            <m:rPr>
                              <m:sty m:val="p"/>
                            </m:rPr>
                            <a:rPr lang="ru-RU">
                              <a:latin typeface="Cambria Math" panose="02040503050406030204" pitchFamily="18" charset="0"/>
                            </a:rPr>
                            <m:t>t</m:t>
                          </m:r>
                        </m:e>
                        <m:sub>
                          <m:sSub>
                            <m:sSubPr>
                              <m:ctrlPr>
                                <a:rPr lang="ru-RU" i="1">
                                  <a:latin typeface="Cambria Math" panose="02040503050406030204" pitchFamily="18" charset="0"/>
                                </a:rPr>
                              </m:ctrlPr>
                            </m:sSubPr>
                            <m:e>
                              <m:r>
                                <a:rPr lang="ru-RU">
                                  <a:latin typeface="Cambria Math" panose="02040503050406030204" pitchFamily="18" charset="0"/>
                                </a:rPr>
                                <m:t>кор</m:t>
                              </m:r>
                            </m:e>
                            <m:sub>
                              <m:r>
                                <a:rPr lang="ru-RU">
                                  <a:latin typeface="Cambria Math" panose="02040503050406030204" pitchFamily="18" charset="0"/>
                                </a:rPr>
                                <m:t>і</m:t>
                              </m:r>
                            </m:sub>
                          </m:sSub>
                        </m:sub>
                      </m:sSub>
                    </m:oMath>
                  </m:oMathPara>
                </a14:m>
                <a:endParaRPr lang="ru-RU" dirty="0"/>
              </a:p>
            </p:txBody>
          </p:sp>
        </mc:Choice>
        <mc:Fallback xmlns="">
          <p:sp>
            <p:nvSpPr>
              <p:cNvPr id="10" name="Прямоугольник 9"/>
              <p:cNvSpPr>
                <a:spLocks noRot="1" noChangeAspect="1" noMove="1" noResize="1" noEditPoints="1" noAdjustHandles="1" noChangeArrowheads="1" noChangeShapeType="1" noTextEdit="1"/>
              </p:cNvSpPr>
              <p:nvPr/>
            </p:nvSpPr>
            <p:spPr>
              <a:xfrm>
                <a:off x="746099" y="1963743"/>
                <a:ext cx="654282" cy="394210"/>
              </a:xfrm>
              <a:prstGeom prst="rect">
                <a:avLst/>
              </a:prstGeom>
              <a:blipFill rotWithShape="0">
                <a:blip r:embed="rId5"/>
                <a:stretch>
                  <a:fillRect b="-4615"/>
                </a:stretch>
              </a:blipFill>
            </p:spPr>
            <p:txBody>
              <a:bodyPr/>
              <a:lstStyle/>
              <a:p>
                <a:r>
                  <a:rPr lang="ru-RU">
                    <a:noFill/>
                  </a:rPr>
                  <a:t> </a:t>
                </a:r>
              </a:p>
            </p:txBody>
          </p:sp>
        </mc:Fallback>
      </mc:AlternateContent>
      <p:sp>
        <p:nvSpPr>
          <p:cNvPr id="11" name="Прямоугольник 10"/>
          <p:cNvSpPr/>
          <p:nvPr/>
        </p:nvSpPr>
        <p:spPr>
          <a:xfrm>
            <a:off x="1267814" y="1972866"/>
            <a:ext cx="10410423" cy="400110"/>
          </a:xfrm>
          <a:prstGeom prst="rect">
            <a:avLst/>
          </a:prstGeom>
        </p:spPr>
        <p:txBody>
          <a:bodyPr wrap="square">
            <a:spAutoFit/>
          </a:bodyPr>
          <a:lstStyle/>
          <a:p>
            <a:r>
              <a:rPr lang="uk-UA" sz="2000" dirty="0">
                <a:latin typeface="Times New Roman" panose="02020603050405020304" pitchFamily="18" charset="0"/>
                <a:ea typeface="Times New Roman" panose="02020603050405020304" pitchFamily="18" charset="0"/>
              </a:rPr>
              <a:t>- тривалість </a:t>
            </a:r>
            <a:r>
              <a:rPr lang="uk-UA" sz="2000" dirty="0" smtClean="0">
                <a:latin typeface="Times New Roman" panose="02020603050405020304" pitchFamily="18" charset="0"/>
                <a:ea typeface="Times New Roman" panose="02020603050405020304" pitchFamily="18" charset="0"/>
              </a:rPr>
              <a:t>найкоротшої операцій (з двох суміжних операцій), </a:t>
            </a:r>
            <a:r>
              <a:rPr lang="uk-UA" sz="2000" dirty="0">
                <a:latin typeface="Times New Roman" panose="02020603050405020304" pitchFamily="18" charset="0"/>
                <a:ea typeface="Times New Roman" panose="02020603050405020304" pitchFamily="18" charset="0"/>
              </a:rPr>
              <a:t>хв</a:t>
            </a:r>
            <a:r>
              <a:rPr lang="uk-UA" sz="2000" dirty="0" smtClean="0">
                <a:latin typeface="Times New Roman" panose="02020603050405020304" pitchFamily="18" charset="0"/>
                <a:ea typeface="Times New Roman" panose="02020603050405020304" pitchFamily="18" charset="0"/>
              </a:rPr>
              <a:t>.</a:t>
            </a:r>
            <a:endParaRPr lang="ru-RU" sz="2000" dirty="0"/>
          </a:p>
        </p:txBody>
      </p:sp>
      <p:graphicFrame>
        <p:nvGraphicFramePr>
          <p:cNvPr id="12" name="Таблица 11"/>
          <p:cNvGraphicFramePr>
            <a:graphicFrameLocks noGrp="1"/>
          </p:cNvGraphicFramePr>
          <p:nvPr>
            <p:extLst>
              <p:ext uri="{D42A27DB-BD31-4B8C-83A1-F6EECF244321}">
                <p14:modId xmlns:p14="http://schemas.microsoft.com/office/powerpoint/2010/main" val="1976240214"/>
              </p:ext>
            </p:extLst>
          </p:nvPr>
        </p:nvGraphicFramePr>
        <p:xfrm>
          <a:off x="447316" y="2374597"/>
          <a:ext cx="11282798" cy="1097280"/>
        </p:xfrm>
        <a:graphic>
          <a:graphicData uri="http://schemas.openxmlformats.org/drawingml/2006/table">
            <a:tbl>
              <a:tblPr firstRow="1" firstCol="1" bandRow="1">
                <a:tableStyleId>{5940675A-B579-460E-94D1-54222C63F5DA}</a:tableStyleId>
              </a:tblPr>
              <a:tblGrid>
                <a:gridCol w="3068616"/>
                <a:gridCol w="978795"/>
                <a:gridCol w="1043188"/>
                <a:gridCol w="1030310"/>
                <a:gridCol w="965916"/>
                <a:gridCol w="1030310"/>
                <a:gridCol w="1030310"/>
                <a:gridCol w="888127"/>
                <a:gridCol w="1247226"/>
              </a:tblGrid>
              <a:tr h="0">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Номер операції</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2</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3</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4</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5</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6</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7</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a:effectLst/>
                          <a:latin typeface="Times New Roman" panose="02020603050405020304" pitchFamily="18" charset="0"/>
                          <a:cs typeface="Times New Roman" panose="02020603050405020304" pitchFamily="18" charset="0"/>
                        </a:rPr>
                        <a:t>Сума</a:t>
                      </a:r>
                      <a:endParaRPr lang="ru-RU" sz="2400" b="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algn="ctr">
                        <a:spcAft>
                          <a:spcPts val="0"/>
                        </a:spcAft>
                      </a:pPr>
                      <a:r>
                        <a:rPr lang="en-US" sz="2400" dirty="0" err="1">
                          <a:effectLst/>
                          <a:latin typeface="Times New Roman" panose="02020603050405020304" pitchFamily="18" charset="0"/>
                          <a:cs typeface="Times New Roman" panose="02020603050405020304" pitchFamily="18" charset="0"/>
                        </a:rPr>
                        <a:t>t</a:t>
                      </a:r>
                      <a:r>
                        <a:rPr lang="en-US" sz="2400" baseline="-25000" dirty="0" err="1">
                          <a:effectLst/>
                          <a:latin typeface="Times New Roman" panose="02020603050405020304" pitchFamily="18" charset="0"/>
                          <a:cs typeface="Times New Roman" panose="02020603050405020304" pitchFamily="18" charset="0"/>
                        </a:rPr>
                        <a:t>i</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3</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6</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5</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4</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2</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22</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algn="ctr">
                        <a:spcAft>
                          <a:spcPts val="0"/>
                        </a:spcAft>
                      </a:pPr>
                      <a:r>
                        <a:rPr lang="en-US" sz="2400" dirty="0">
                          <a:effectLst/>
                          <a:latin typeface="Times New Roman" panose="02020603050405020304" pitchFamily="18" charset="0"/>
                          <a:cs typeface="Times New Roman" panose="02020603050405020304" pitchFamily="18" charset="0"/>
                        </a:rPr>
                        <a:t>t</a:t>
                      </a:r>
                      <a:r>
                        <a:rPr lang="uk-UA" sz="2400" baseline="-25000" dirty="0">
                          <a:effectLst/>
                          <a:latin typeface="Times New Roman" panose="02020603050405020304" pitchFamily="18" charset="0"/>
                          <a:cs typeface="Times New Roman" panose="02020603050405020304" pitchFamily="18" charset="0"/>
                        </a:rPr>
                        <a:t>корі</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3</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5</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12</a:t>
                      </a:r>
                      <a:endParaRPr lang="ru-RU" sz="2400" b="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mc:AlternateContent xmlns:mc="http://schemas.openxmlformats.org/markup-compatibility/2006" xmlns:a14="http://schemas.microsoft.com/office/drawing/2010/main">
        <mc:Choice Requires="a14">
          <p:sp>
            <p:nvSpPr>
              <p:cNvPr id="13" name="Прямоугольник 12"/>
              <p:cNvSpPr/>
              <p:nvPr/>
            </p:nvSpPr>
            <p:spPr>
              <a:xfrm>
                <a:off x="2825514" y="3535106"/>
                <a:ext cx="3162854" cy="541302"/>
              </a:xfrm>
              <a:prstGeom prst="rect">
                <a:avLst/>
              </a:prstGeom>
            </p:spPr>
            <p:txBody>
              <a:bodyPr wrap="none">
                <a:spAutoFit/>
              </a:bodyPr>
              <a:lstStyle/>
              <a:p>
                <a:pPr indent="450215" algn="ctr">
                  <a:lnSpc>
                    <a:spcPct val="150000"/>
                  </a:lnSpc>
                  <a:spcAft>
                    <a:spcPts val="800"/>
                  </a:spcAft>
                </a:pPr>
                <a14:m>
                  <m:oMath xmlns:m="http://schemas.openxmlformats.org/officeDocument/2006/math">
                    <m:sSub>
                      <m:sSubPr>
                        <m:ctrlPr>
                          <a:rPr lang="ru-RU" i="1">
                            <a:latin typeface="Cambria Math" panose="02040503050406030204" pitchFamily="18" charset="0"/>
                            <a:ea typeface="Calibri" panose="020F0502020204030204" pitchFamily="34" charset="0"/>
                            <a:cs typeface="Times New Roman" panose="02020603050405020304" pitchFamily="18" charset="0"/>
                          </a:rPr>
                        </m:ctrlPr>
                      </m:sSubPr>
                      <m:e>
                        <m:r>
                          <a:rPr lang="en-US" i="1">
                            <a:effectLst/>
                            <a:latin typeface="Cambria Math" panose="02040503050406030204" pitchFamily="18" charset="0"/>
                            <a:ea typeface="Calibri" panose="020F0502020204030204" pitchFamily="34" charset="0"/>
                            <a:cs typeface="Times New Roman" panose="02020603050405020304" pitchFamily="18" charset="0"/>
                          </a:rPr>
                          <m:t>𝜏</m:t>
                        </m:r>
                      </m:e>
                      <m:sub>
                        <m:r>
                          <a:rPr lang="uk-UA" i="1">
                            <a:effectLst/>
                            <a:latin typeface="Cambria Math" panose="02040503050406030204" pitchFamily="18" charset="0"/>
                            <a:ea typeface="Calibri" panose="020F0502020204030204" pitchFamily="34" charset="0"/>
                            <a:cs typeface="Times New Roman" panose="02020603050405020304" pitchFamily="18" charset="0"/>
                          </a:rPr>
                          <m:t>𝑗</m:t>
                        </m:r>
                      </m:sub>
                    </m:sSub>
                    <m:r>
                      <a:rPr lang="uk-UA" i="1">
                        <a:effectLst/>
                        <a:latin typeface="Cambria Math" panose="02040503050406030204" pitchFamily="18" charset="0"/>
                        <a:ea typeface="Calibri" panose="020F0502020204030204" pitchFamily="34" charset="0"/>
                        <a:cs typeface="Times New Roman" panose="02020603050405020304" pitchFamily="18" charset="0"/>
                      </a:rPr>
                      <m:t>=</m:t>
                    </m:r>
                    <m:d>
                      <m:dPr>
                        <m:ctrlPr>
                          <a:rPr lang="ru-RU" i="1">
                            <a:effectLst/>
                            <a:latin typeface="Cambria Math" panose="02040503050406030204" pitchFamily="18" charset="0"/>
                            <a:ea typeface="Calibri" panose="020F0502020204030204" pitchFamily="34" charset="0"/>
                            <a:cs typeface="Times New Roman" panose="02020603050405020304" pitchFamily="18" charset="0"/>
                          </a:rPr>
                        </m:ctrlPr>
                      </m:dPr>
                      <m:e>
                        <m:r>
                          <a:rPr lang="uk-UA" i="1">
                            <a:effectLst/>
                            <a:latin typeface="Cambria Math" panose="02040503050406030204" pitchFamily="18" charset="0"/>
                            <a:ea typeface="Calibri" panose="020F0502020204030204" pitchFamily="34" charset="0"/>
                            <a:cs typeface="Times New Roman" panose="02020603050405020304" pitchFamily="18" charset="0"/>
                          </a:rPr>
                          <m:t>36−6</m:t>
                        </m:r>
                      </m:e>
                    </m:d>
                    <m:r>
                      <a:rPr lang="uk-UA" i="1">
                        <a:effectLst/>
                        <a:latin typeface="Cambria Math" panose="02040503050406030204" pitchFamily="18" charset="0"/>
                        <a:ea typeface="Calibri" panose="020F0502020204030204" pitchFamily="34" charset="0"/>
                        <a:cs typeface="Times New Roman" panose="02020603050405020304" pitchFamily="18" charset="0"/>
                      </a:rPr>
                      <m:t>∗3=90хв</m:t>
                    </m:r>
                  </m:oMath>
                </a14:m>
                <a:r>
                  <a:rPr lang="uk-UA" i="1" dirty="0">
                    <a:effectLst/>
                    <a:latin typeface="Calibri" panose="020F0502020204030204" pitchFamily="34" charset="0"/>
                    <a:ea typeface="Calibri" panose="020F0502020204030204" pitchFamily="34" charset="0"/>
                    <a:cs typeface="Times New Roman" panose="02020603050405020304" pitchFamily="18" charset="0"/>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3" name="Прямоугольник 12"/>
              <p:cNvSpPr>
                <a:spLocks noRot="1" noChangeAspect="1" noMove="1" noResize="1" noEditPoints="1" noAdjustHandles="1" noChangeArrowheads="1" noChangeShapeType="1" noTextEdit="1"/>
              </p:cNvSpPr>
              <p:nvPr/>
            </p:nvSpPr>
            <p:spPr>
              <a:xfrm>
                <a:off x="2825514" y="3535106"/>
                <a:ext cx="3162854" cy="541302"/>
              </a:xfrm>
              <a:prstGeom prst="rect">
                <a:avLst/>
              </a:prstGeom>
              <a:blipFill rotWithShape="0">
                <a:blip r:embed="rId6"/>
                <a:stretch>
                  <a:fillRect r="-1351" b="-6742"/>
                </a:stretch>
              </a:blipFill>
            </p:spPr>
            <p:txBody>
              <a:bodyPr/>
              <a:lstStyle/>
              <a:p>
                <a:r>
                  <a:rPr lang="ru-RU">
                    <a:noFill/>
                  </a:rPr>
                  <a:t> </a:t>
                </a:r>
              </a:p>
            </p:txBody>
          </p:sp>
        </mc:Fallback>
      </mc:AlternateContent>
      <p:sp>
        <p:nvSpPr>
          <p:cNvPr id="14" name="Прямоугольник 13"/>
          <p:cNvSpPr/>
          <p:nvPr/>
        </p:nvSpPr>
        <p:spPr>
          <a:xfrm>
            <a:off x="746099" y="3676298"/>
            <a:ext cx="2497158" cy="400110"/>
          </a:xfrm>
          <a:prstGeom prst="rect">
            <a:avLst/>
          </a:prstGeom>
        </p:spPr>
        <p:txBody>
          <a:bodyPr wrap="none">
            <a:spAutoFit/>
          </a:bodyPr>
          <a:lstStyle/>
          <a:p>
            <a:r>
              <a:rPr lang="uk-UA" sz="2000" dirty="0" smtClean="0">
                <a:latin typeface="Times New Roman" panose="02020603050405020304" pitchFamily="18" charset="0"/>
                <a:ea typeface="Times New Roman" panose="02020603050405020304" pitchFamily="18" charset="0"/>
              </a:rPr>
              <a:t>Для нашого випадку:</a:t>
            </a:r>
            <a:endParaRPr lang="ru-RU" sz="2000" dirty="0"/>
          </a:p>
        </p:txBody>
      </p:sp>
      <p:sp>
        <p:nvSpPr>
          <p:cNvPr id="15" name="Прямоугольник 14"/>
          <p:cNvSpPr/>
          <p:nvPr/>
        </p:nvSpPr>
        <p:spPr>
          <a:xfrm>
            <a:off x="746099" y="4175315"/>
            <a:ext cx="10886645" cy="400110"/>
          </a:xfrm>
          <a:prstGeom prst="rect">
            <a:avLst/>
          </a:prstGeom>
        </p:spPr>
        <p:txBody>
          <a:bodyPr wrap="square">
            <a:spAutoFit/>
          </a:bodyPr>
          <a:lstStyle/>
          <a:p>
            <a:r>
              <a:rPr lang="uk-UA" sz="2000" dirty="0">
                <a:latin typeface="Times New Roman" panose="02020603050405020304" pitchFamily="18" charset="0"/>
                <a:ea typeface="Times New Roman" panose="02020603050405020304" pitchFamily="18" charset="0"/>
              </a:rPr>
              <a:t>Тривалість технологічно циклу виготовлення деталей може бути визначеною за формулою </a:t>
            </a:r>
            <a:r>
              <a:rPr lang="uk-UA" sz="2000" b="1" dirty="0">
                <a:latin typeface="Times New Roman" panose="02020603050405020304" pitchFamily="18" charset="0"/>
                <a:ea typeface="Times New Roman" panose="02020603050405020304" pitchFamily="18" charset="0"/>
              </a:rPr>
              <a:t>(С</a:t>
            </a:r>
            <a:r>
              <a:rPr lang="uk-UA" sz="2000" b="1" baseline="-25000" dirty="0">
                <a:latin typeface="Times New Roman" panose="02020603050405020304" pitchFamily="18" charset="0"/>
                <a:ea typeface="Times New Roman" panose="02020603050405020304" pitchFamily="18" charset="0"/>
              </a:rPr>
              <a:t>і</a:t>
            </a:r>
            <a:r>
              <a:rPr lang="uk-UA" sz="2000" b="1" dirty="0">
                <a:latin typeface="Times New Roman" panose="02020603050405020304" pitchFamily="18" charset="0"/>
                <a:ea typeface="Times New Roman" panose="02020603050405020304" pitchFamily="18" charset="0"/>
              </a:rPr>
              <a:t>=1</a:t>
            </a:r>
            <a:r>
              <a:rPr lang="uk-UA" sz="2000" b="1" dirty="0" smtClean="0">
                <a:latin typeface="Times New Roman" panose="02020603050405020304" pitchFamily="18" charset="0"/>
                <a:ea typeface="Times New Roman" panose="02020603050405020304" pitchFamily="18" charset="0"/>
              </a:rPr>
              <a:t>)</a:t>
            </a:r>
            <a:r>
              <a:rPr lang="uk-UA" sz="2000" dirty="0" smtClean="0">
                <a:latin typeface="Times New Roman" panose="02020603050405020304" pitchFamily="18" charset="0"/>
                <a:ea typeface="Times New Roman" panose="02020603050405020304" pitchFamily="18" charset="0"/>
              </a:rPr>
              <a:t>:</a:t>
            </a:r>
            <a:endParaRPr lang="ru-RU" sz="2000" dirty="0"/>
          </a:p>
        </p:txBody>
      </p:sp>
      <mc:AlternateContent xmlns:mc="http://schemas.openxmlformats.org/markup-compatibility/2006" xmlns:a14="http://schemas.microsoft.com/office/drawing/2010/main">
        <mc:Choice Requires="a14">
          <p:sp>
            <p:nvSpPr>
              <p:cNvPr id="16" name="Прямоугольник 15"/>
              <p:cNvSpPr/>
              <p:nvPr/>
            </p:nvSpPr>
            <p:spPr>
              <a:xfrm>
                <a:off x="4618665" y="4674332"/>
                <a:ext cx="3763466" cy="8690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ru-RU" i="1" smtClean="0">
                              <a:latin typeface="Cambria Math" panose="02040503050406030204" pitchFamily="18" charset="0"/>
                            </a:rPr>
                          </m:ctrlPr>
                        </m:sSubSupPr>
                        <m:e>
                          <m:r>
                            <a:rPr lang="ru-RU">
                              <a:latin typeface="Cambria Math" panose="02040503050406030204" pitchFamily="18" charset="0"/>
                            </a:rPr>
                            <m:t>Т</m:t>
                          </m:r>
                        </m:e>
                        <m:sub>
                          <m:r>
                            <a:rPr lang="ru-RU" i="0">
                              <a:latin typeface="Cambria Math" panose="02040503050406030204" pitchFamily="18" charset="0"/>
                            </a:rPr>
                            <m:t>ц</m:t>
                          </m:r>
                        </m:sub>
                        <m:sup>
                          <m:r>
                            <a:rPr lang="ru-RU" i="0">
                              <a:latin typeface="Cambria Math" panose="02040503050406030204" pitchFamily="18" charset="0"/>
                            </a:rPr>
                            <m:t>п−п</m:t>
                          </m:r>
                        </m:sup>
                      </m:sSubSup>
                      <m:r>
                        <a:rPr lang="ru-RU" i="0">
                          <a:latin typeface="Cambria Math" panose="02040503050406030204" pitchFamily="18" charset="0"/>
                        </a:rPr>
                        <m:t>=</m:t>
                      </m:r>
                      <m:r>
                        <a:rPr lang="uk-UA" b="0" i="0" smtClean="0">
                          <a:latin typeface="Cambria Math" panose="02040503050406030204" pitchFamily="18" charset="0"/>
                        </a:rPr>
                        <m:t>В</m:t>
                      </m:r>
                      <m:r>
                        <a:rPr lang="ru-RU" i="0">
                          <a:latin typeface="Cambria Math" panose="02040503050406030204" pitchFamily="18" charset="0"/>
                        </a:rPr>
                        <m:t>∗</m:t>
                      </m:r>
                      <m:nary>
                        <m:naryPr>
                          <m:chr m:val="∑"/>
                          <m:limLoc m:val="undOvr"/>
                          <m:ctrlPr>
                            <a:rPr lang="ru-RU" i="1">
                              <a:latin typeface="Cambria Math" panose="02040503050406030204" pitchFamily="18" charset="0"/>
                            </a:rPr>
                          </m:ctrlPr>
                        </m:naryPr>
                        <m:sub>
                          <m:r>
                            <a:rPr lang="ru-RU" i="0">
                              <a:latin typeface="Cambria Math" panose="02040503050406030204" pitchFamily="18" charset="0"/>
                            </a:rPr>
                            <m:t>1</m:t>
                          </m:r>
                        </m:sub>
                        <m:sup>
                          <m:r>
                            <a:rPr lang="ru-RU" i="1">
                              <a:latin typeface="Cambria Math" panose="02040503050406030204" pitchFamily="18" charset="0"/>
                            </a:rPr>
                            <m:t>𝑚</m:t>
                          </m:r>
                        </m:sup>
                        <m:e>
                          <m:sSub>
                            <m:sSubPr>
                              <m:ctrlPr>
                                <a:rPr lang="ru-RU" i="1">
                                  <a:latin typeface="Cambria Math" panose="02040503050406030204" pitchFamily="18" charset="0"/>
                                </a:rPr>
                              </m:ctrlPr>
                            </m:sSubPr>
                            <m:e>
                              <m:r>
                                <a:rPr lang="ru-RU" i="1">
                                  <a:latin typeface="Cambria Math" panose="02040503050406030204" pitchFamily="18" charset="0"/>
                                </a:rPr>
                                <m:t>𝑡</m:t>
                              </m:r>
                            </m:e>
                            <m:sub>
                              <m:r>
                                <a:rPr lang="ru-RU" i="1">
                                  <a:latin typeface="Cambria Math" panose="02040503050406030204" pitchFamily="18" charset="0"/>
                                </a:rPr>
                                <m:t>𝑖</m:t>
                              </m:r>
                            </m:sub>
                          </m:sSub>
                          <m:r>
                            <a:rPr lang="ru-RU" i="0">
                              <a:latin typeface="Cambria Math" panose="02040503050406030204" pitchFamily="18" charset="0"/>
                            </a:rPr>
                            <m:t>−</m:t>
                          </m:r>
                          <m:d>
                            <m:dPr>
                              <m:ctrlPr>
                                <a:rPr lang="ru-RU" i="1">
                                  <a:latin typeface="Cambria Math" panose="02040503050406030204" pitchFamily="18" charset="0"/>
                                </a:rPr>
                              </m:ctrlPr>
                            </m:dPr>
                            <m:e>
                              <m:r>
                                <a:rPr lang="uk-UA" b="0" i="0" smtClean="0">
                                  <a:latin typeface="Cambria Math" panose="02040503050406030204" pitchFamily="18" charset="0"/>
                                </a:rPr>
                                <m:t>В</m:t>
                              </m:r>
                              <m:r>
                                <a:rPr lang="ru-RU" i="0">
                                  <a:latin typeface="Cambria Math" panose="02040503050406030204" pitchFamily="18" charset="0"/>
                                </a:rPr>
                                <m:t>−</m:t>
                              </m:r>
                              <m:r>
                                <a:rPr lang="ru-RU" i="1">
                                  <a:latin typeface="Cambria Math" panose="02040503050406030204" pitchFamily="18" charset="0"/>
                                </a:rPr>
                                <m:t>𝑝</m:t>
                              </m:r>
                            </m:e>
                          </m:d>
                          <m:nary>
                            <m:naryPr>
                              <m:chr m:val="∑"/>
                              <m:limLoc m:val="undOvr"/>
                              <m:ctrlPr>
                                <a:rPr lang="ru-RU" i="1">
                                  <a:latin typeface="Cambria Math" panose="02040503050406030204" pitchFamily="18" charset="0"/>
                                </a:rPr>
                              </m:ctrlPr>
                            </m:naryPr>
                            <m:sub>
                              <m:r>
                                <a:rPr lang="ru-RU" i="0">
                                  <a:latin typeface="Cambria Math" panose="02040503050406030204" pitchFamily="18" charset="0"/>
                                </a:rPr>
                                <m:t>1</m:t>
                              </m:r>
                            </m:sub>
                            <m:sup>
                              <m:r>
                                <a:rPr lang="ru-RU" i="1">
                                  <a:latin typeface="Cambria Math" panose="02040503050406030204" pitchFamily="18" charset="0"/>
                                </a:rPr>
                                <m:t>𝑚</m:t>
                              </m:r>
                              <m:r>
                                <a:rPr lang="ru-RU" i="0">
                                  <a:latin typeface="Cambria Math" panose="02040503050406030204" pitchFamily="18" charset="0"/>
                                </a:rPr>
                                <m:t>−1</m:t>
                              </m:r>
                            </m:sup>
                            <m:e>
                              <m:sSub>
                                <m:sSubPr>
                                  <m:ctrlPr>
                                    <a:rPr lang="ru-RU" i="1">
                                      <a:latin typeface="Cambria Math" panose="02040503050406030204" pitchFamily="18" charset="0"/>
                                    </a:rPr>
                                  </m:ctrlPr>
                                </m:sSubPr>
                                <m:e>
                                  <m:r>
                                    <a:rPr lang="ru-RU" i="1">
                                      <a:latin typeface="Cambria Math" panose="02040503050406030204" pitchFamily="18" charset="0"/>
                                    </a:rPr>
                                    <m:t>𝑡</m:t>
                                  </m:r>
                                </m:e>
                                <m:sub>
                                  <m:sSub>
                                    <m:sSubPr>
                                      <m:ctrlPr>
                                        <a:rPr lang="ru-RU" i="1">
                                          <a:latin typeface="Cambria Math" panose="02040503050406030204" pitchFamily="18" charset="0"/>
                                        </a:rPr>
                                      </m:ctrlPr>
                                    </m:sSubPr>
                                    <m:e>
                                      <m:r>
                                        <a:rPr lang="ru-RU" i="0">
                                          <a:latin typeface="Cambria Math" panose="02040503050406030204" pitchFamily="18" charset="0"/>
                                        </a:rPr>
                                        <m:t>кор</m:t>
                                      </m:r>
                                    </m:e>
                                    <m:sub>
                                      <m:r>
                                        <a:rPr lang="ru-RU" i="1">
                                          <a:latin typeface="Cambria Math" panose="02040503050406030204" pitchFamily="18" charset="0"/>
                                        </a:rPr>
                                        <m:t>𝑖</m:t>
                                      </m:r>
                                    </m:sub>
                                  </m:sSub>
                                </m:sub>
                              </m:sSub>
                            </m:e>
                          </m:nary>
                        </m:e>
                      </m:nary>
                    </m:oMath>
                  </m:oMathPara>
                </a14:m>
                <a:endParaRPr lang="ru-RU" dirty="0"/>
              </a:p>
            </p:txBody>
          </p:sp>
        </mc:Choice>
        <mc:Fallback xmlns="">
          <p:sp>
            <p:nvSpPr>
              <p:cNvPr id="16" name="Прямоугольник 15"/>
              <p:cNvSpPr>
                <a:spLocks noRot="1" noChangeAspect="1" noMove="1" noResize="1" noEditPoints="1" noAdjustHandles="1" noChangeArrowheads="1" noChangeShapeType="1" noTextEdit="1"/>
              </p:cNvSpPr>
              <p:nvPr/>
            </p:nvSpPr>
            <p:spPr>
              <a:xfrm>
                <a:off x="4618665" y="4674332"/>
                <a:ext cx="3763466" cy="869020"/>
              </a:xfrm>
              <a:prstGeom prst="rect">
                <a:avLst/>
              </a:prstGeom>
              <a:blipFill rotWithShape="0">
                <a:blip r:embed="rId7"/>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7" name="Прямоугольник 16"/>
              <p:cNvSpPr/>
              <p:nvPr/>
            </p:nvSpPr>
            <p:spPr>
              <a:xfrm>
                <a:off x="2021103" y="5543352"/>
                <a:ext cx="8336641" cy="405880"/>
              </a:xfrm>
              <a:prstGeom prst="rect">
                <a:avLst/>
              </a:prstGeom>
            </p:spPr>
            <p:txBody>
              <a:bodyPr wrap="none">
                <a:spAutoFit/>
              </a:bodyPr>
              <a:lstStyle/>
              <a:p>
                <a:pPr indent="450215" algn="ctr">
                  <a:lnSpc>
                    <a:spcPct val="107000"/>
                  </a:lnSpc>
                  <a:spcAft>
                    <a:spcPts val="0"/>
                  </a:spcAft>
                </a:pPr>
                <a:r>
                  <a:rPr lang="uk-UA" dirty="0" smtClean="0">
                    <a:latin typeface="Times New Roman" panose="02020603050405020304" pitchFamily="18" charset="0"/>
                    <a:ea typeface="Calibri" panose="020F0502020204030204" pitchFamily="34" charset="0"/>
                    <a:cs typeface="Times New Roman" panose="02020603050405020304" pitchFamily="18" charset="0"/>
                  </a:rPr>
                  <a:t>Для нашого випадку </a:t>
                </a:r>
                <a14:m>
                  <m:oMath xmlns:m="http://schemas.openxmlformats.org/officeDocument/2006/math">
                    <m:sSubSup>
                      <m:sSubSupPr>
                        <m:ctrlPr>
                          <a:rPr lang="ru-RU" i="1">
                            <a:latin typeface="Cambria Math" panose="02040503050406030204" pitchFamily="18" charset="0"/>
                            <a:ea typeface="Calibri" panose="020F0502020204030204" pitchFamily="34" charset="0"/>
                            <a:cs typeface="Times New Roman" panose="02020603050405020304" pitchFamily="18" charset="0"/>
                          </a:rPr>
                        </m:ctrlPr>
                      </m:sSubSupPr>
                      <m:e>
                        <m:r>
                          <a:rPr lang="uk-UA" b="0" i="1" smtClean="0">
                            <a:latin typeface="Cambria Math" panose="02040503050406030204" pitchFamily="18" charset="0"/>
                            <a:ea typeface="Calibri" panose="020F0502020204030204" pitchFamily="34" charset="0"/>
                            <a:cs typeface="Times New Roman" panose="02020603050405020304" pitchFamily="18" charset="0"/>
                          </a:rPr>
                          <m:t>−  </m:t>
                        </m:r>
                        <m:r>
                          <a:rPr lang="uk-UA" i="1">
                            <a:effectLst/>
                            <a:latin typeface="Cambria Math" panose="02040503050406030204" pitchFamily="18" charset="0"/>
                            <a:ea typeface="Calibri" panose="020F0502020204030204" pitchFamily="34" charset="0"/>
                            <a:cs typeface="Times New Roman" panose="02020603050405020304" pitchFamily="18" charset="0"/>
                          </a:rPr>
                          <m:t>Т</m:t>
                        </m:r>
                      </m:e>
                      <m:sub>
                        <m:r>
                          <a:rPr lang="uk-UA" i="1">
                            <a:effectLst/>
                            <a:latin typeface="Cambria Math" panose="02040503050406030204" pitchFamily="18" charset="0"/>
                            <a:ea typeface="Calibri" panose="020F0502020204030204" pitchFamily="34" charset="0"/>
                            <a:cs typeface="Times New Roman" panose="02020603050405020304" pitchFamily="18" charset="0"/>
                          </a:rPr>
                          <m:t>ц</m:t>
                        </m:r>
                      </m:sub>
                      <m:sup>
                        <m:r>
                          <a:rPr lang="uk-UA" i="1">
                            <a:effectLst/>
                            <a:latin typeface="Cambria Math" panose="02040503050406030204" pitchFamily="18" charset="0"/>
                            <a:ea typeface="Calibri" panose="020F0502020204030204" pitchFamily="34" charset="0"/>
                            <a:cs typeface="Times New Roman" panose="02020603050405020304" pitchFamily="18" charset="0"/>
                          </a:rPr>
                          <m:t>п−п</m:t>
                        </m:r>
                      </m:sup>
                    </m:sSubSup>
                    <m:r>
                      <a:rPr lang="uk-UA" i="1">
                        <a:effectLst/>
                        <a:latin typeface="Cambria Math" panose="02040503050406030204" pitchFamily="18" charset="0"/>
                        <a:ea typeface="Calibri" panose="020F0502020204030204" pitchFamily="34" charset="0"/>
                        <a:cs typeface="Times New Roman" panose="02020603050405020304" pitchFamily="18" charset="0"/>
                      </a:rPr>
                      <m:t>=36∗22−</m:t>
                    </m:r>
                    <m:d>
                      <m:dPr>
                        <m:ctrlPr>
                          <a:rPr lang="ru-RU" i="1">
                            <a:effectLst/>
                            <a:latin typeface="Cambria Math" panose="02040503050406030204" pitchFamily="18" charset="0"/>
                            <a:ea typeface="Calibri" panose="020F0502020204030204" pitchFamily="34" charset="0"/>
                            <a:cs typeface="Times New Roman" panose="02020603050405020304" pitchFamily="18" charset="0"/>
                          </a:rPr>
                        </m:ctrlPr>
                      </m:dPr>
                      <m:e>
                        <m:r>
                          <a:rPr lang="uk-UA" i="1">
                            <a:effectLst/>
                            <a:latin typeface="Cambria Math" panose="02040503050406030204" pitchFamily="18" charset="0"/>
                            <a:ea typeface="Calibri" panose="020F0502020204030204" pitchFamily="34" charset="0"/>
                            <a:cs typeface="Times New Roman" panose="02020603050405020304" pitchFamily="18" charset="0"/>
                          </a:rPr>
                          <m:t>36−6</m:t>
                        </m:r>
                      </m:e>
                    </m:d>
                    <m:r>
                      <a:rPr lang="uk-UA" i="1">
                        <a:effectLst/>
                        <a:latin typeface="Cambria Math" panose="02040503050406030204" pitchFamily="18" charset="0"/>
                        <a:ea typeface="Calibri" panose="020F0502020204030204" pitchFamily="34" charset="0"/>
                        <a:cs typeface="Times New Roman" panose="02020603050405020304" pitchFamily="18" charset="0"/>
                      </a:rPr>
                      <m:t>∗12=792−360=432хв</m:t>
                    </m:r>
                  </m:oMath>
                </a14:m>
                <a:r>
                  <a:rPr lang="uk-UA" dirty="0">
                    <a:effectLst/>
                    <a:latin typeface="Calibri" panose="020F0502020204030204" pitchFamily="34" charset="0"/>
                    <a:ea typeface="Calibri" panose="020F0502020204030204" pitchFamily="34" charset="0"/>
                    <a:cs typeface="Times New Roman" panose="02020603050405020304" pitchFamily="18" charset="0"/>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7" name="Прямоугольник 16"/>
              <p:cNvSpPr>
                <a:spLocks noRot="1" noChangeAspect="1" noMove="1" noResize="1" noEditPoints="1" noAdjustHandles="1" noChangeArrowheads="1" noChangeShapeType="1" noTextEdit="1"/>
              </p:cNvSpPr>
              <p:nvPr/>
            </p:nvSpPr>
            <p:spPr>
              <a:xfrm>
                <a:off x="2021103" y="5543352"/>
                <a:ext cx="8336641" cy="405880"/>
              </a:xfrm>
              <a:prstGeom prst="rect">
                <a:avLst/>
              </a:prstGeom>
              <a:blipFill rotWithShape="0">
                <a:blip r:embed="rId8"/>
                <a:stretch>
                  <a:fillRect t="-4478" r="-146" b="-17910"/>
                </a:stretch>
              </a:blipFill>
            </p:spPr>
            <p:txBody>
              <a:bodyPr/>
              <a:lstStyle/>
              <a:p>
                <a:r>
                  <a:rPr lang="ru-RU">
                    <a:noFill/>
                  </a:rPr>
                  <a:t> </a:t>
                </a:r>
              </a:p>
            </p:txBody>
          </p:sp>
        </mc:Fallback>
      </mc:AlternateContent>
    </p:spTree>
    <p:extLst>
      <p:ext uri="{BB962C8B-B14F-4D97-AF65-F5344CB8AC3E}">
        <p14:creationId xmlns:p14="http://schemas.microsoft.com/office/powerpoint/2010/main" val="3094840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4850" y="147312"/>
            <a:ext cx="11487955" cy="5831853"/>
          </a:xfrm>
          <a:prstGeom prst="rect">
            <a:avLst/>
          </a:prstGeom>
        </p:spPr>
        <p:txBody>
          <a:bodyPr wrap="square">
            <a:spAutoFit/>
          </a:bodyPr>
          <a:lstStyle/>
          <a:p>
            <a:pPr indent="450215" algn="just">
              <a:lnSpc>
                <a:spcPct val="150000"/>
              </a:lnSpc>
              <a:spcAft>
                <a:spcPts val="0"/>
              </a:spcAft>
            </a:pPr>
            <a:r>
              <a:rPr lang="uk-UA" sz="2800" dirty="0">
                <a:latin typeface="Times New Roman" panose="02020603050405020304" pitchFamily="18" charset="0"/>
                <a:ea typeface="Times New Roman" panose="02020603050405020304" pitchFamily="18" charset="0"/>
              </a:rPr>
              <a:t>Таким чином, </a:t>
            </a:r>
            <a:r>
              <a:rPr lang="uk-UA" sz="2800" b="1" dirty="0">
                <a:latin typeface="Times New Roman" panose="02020603050405020304" pitchFamily="18" charset="0"/>
                <a:ea typeface="Times New Roman" panose="02020603050405020304" pitchFamily="18" charset="0"/>
              </a:rPr>
              <a:t>послідовно-паралельний рух  предметів </a:t>
            </a:r>
            <a:r>
              <a:rPr lang="uk-UA" sz="2800" b="1" dirty="0" smtClean="0">
                <a:latin typeface="Times New Roman" panose="02020603050405020304" pitchFamily="18" charset="0"/>
                <a:ea typeface="Times New Roman" panose="02020603050405020304" pitchFamily="18" charset="0"/>
              </a:rPr>
              <a:t>праці</a:t>
            </a:r>
            <a:r>
              <a:rPr lang="uk-UA" sz="2800" dirty="0" smtClean="0">
                <a:latin typeface="Times New Roman" panose="02020603050405020304" pitchFamily="18" charset="0"/>
                <a:ea typeface="Times New Roman" panose="02020603050405020304" pitchFamily="18" charset="0"/>
              </a:rPr>
              <a:t>:</a:t>
            </a:r>
          </a:p>
          <a:p>
            <a:pPr marL="285750" indent="-285750" algn="just">
              <a:lnSpc>
                <a:spcPct val="150000"/>
              </a:lnSpc>
              <a:spcAft>
                <a:spcPts val="0"/>
              </a:spcAft>
              <a:buFont typeface="Arial" panose="020B0604020202020204" pitchFamily="34" charset="0"/>
              <a:buChar char="•"/>
            </a:pPr>
            <a:r>
              <a:rPr lang="uk-UA" sz="2800" dirty="0" smtClean="0">
                <a:latin typeface="Times New Roman" panose="02020603050405020304" pitchFamily="18" charset="0"/>
                <a:ea typeface="Times New Roman" panose="02020603050405020304" pitchFamily="18" charset="0"/>
              </a:rPr>
              <a:t> </a:t>
            </a:r>
            <a:r>
              <a:rPr lang="uk-UA" sz="2800" dirty="0">
                <a:latin typeface="Times New Roman" panose="02020603050405020304" pitchFamily="18" charset="0"/>
                <a:ea typeface="Times New Roman" panose="02020603050405020304" pitchFamily="18" charset="0"/>
              </a:rPr>
              <a:t>має більш короткий цикл, ніж </a:t>
            </a:r>
            <a:r>
              <a:rPr lang="uk-UA" sz="2800" dirty="0" smtClean="0">
                <a:latin typeface="Times New Roman" panose="02020603050405020304" pitchFamily="18" charset="0"/>
                <a:ea typeface="Times New Roman" panose="02020603050405020304" pitchFamily="18" charset="0"/>
              </a:rPr>
              <a:t>послідовний в умовах безперервної </a:t>
            </a:r>
            <a:r>
              <a:rPr lang="uk-UA" sz="2800" dirty="0">
                <a:latin typeface="Times New Roman" panose="02020603050405020304" pitchFamily="18" charset="0"/>
                <a:ea typeface="Times New Roman" panose="02020603050405020304" pitchFamily="18" charset="0"/>
              </a:rPr>
              <a:t>роботи робочих місць на всіх </a:t>
            </a:r>
            <a:r>
              <a:rPr lang="uk-UA" sz="2800" dirty="0" smtClean="0">
                <a:latin typeface="Times New Roman" panose="02020603050405020304" pitchFamily="18" charset="0"/>
                <a:ea typeface="Times New Roman" panose="02020603050405020304" pitchFamily="18" charset="0"/>
              </a:rPr>
              <a:t>операціях;</a:t>
            </a:r>
          </a:p>
          <a:p>
            <a:pPr marL="285750" indent="-285750" algn="just">
              <a:lnSpc>
                <a:spcPct val="150000"/>
              </a:lnSpc>
              <a:spcAft>
                <a:spcPts val="0"/>
              </a:spcAft>
              <a:buFont typeface="Arial" panose="020B0604020202020204" pitchFamily="34" charset="0"/>
              <a:buChar char="•"/>
            </a:pPr>
            <a:r>
              <a:rPr lang="uk-UA" sz="2800" dirty="0" smtClean="0">
                <a:latin typeface="Times New Roman" panose="02020603050405020304" pitchFamily="18" charset="0"/>
                <a:ea typeface="Times New Roman" panose="02020603050405020304" pitchFamily="18" charset="0"/>
              </a:rPr>
              <a:t>деталі </a:t>
            </a:r>
            <a:r>
              <a:rPr lang="uk-UA" sz="2800" dirty="0">
                <a:latin typeface="Times New Roman" panose="02020603050405020304" pitchFamily="18" charset="0"/>
                <a:ea typeface="Times New Roman" panose="02020603050405020304" pitchFamily="18" charset="0"/>
              </a:rPr>
              <a:t>пролежують на робочих місцях і число обліково-платних одиниць </a:t>
            </a:r>
            <a:r>
              <a:rPr lang="uk-UA" sz="2800" dirty="0" smtClean="0">
                <a:latin typeface="Times New Roman" panose="02020603050405020304" pitchFamily="18" charset="0"/>
                <a:ea typeface="Times New Roman" panose="02020603050405020304" pitchFamily="18" charset="0"/>
              </a:rPr>
              <a:t>збільшується (</a:t>
            </a:r>
            <a:r>
              <a:rPr lang="uk-UA" sz="2800" dirty="0">
                <a:latin typeface="Times New Roman" panose="02020603050405020304" pitchFamily="18" charset="0"/>
                <a:ea typeface="Times New Roman" panose="02020603050405020304" pitchFamily="18" charset="0"/>
              </a:rPr>
              <a:t>ускладнюється з точки зору організації виробництва</a:t>
            </a:r>
            <a:r>
              <a:rPr lang="uk-UA" sz="2800" dirty="0" smtClean="0">
                <a:latin typeface="Times New Roman" panose="02020603050405020304" pitchFamily="18" charset="0"/>
                <a:ea typeface="Times New Roman" panose="02020603050405020304" pitchFamily="18" charset="0"/>
              </a:rPr>
              <a:t>);</a:t>
            </a:r>
          </a:p>
          <a:p>
            <a:pPr marL="285750" indent="-285750" algn="just">
              <a:lnSpc>
                <a:spcPct val="150000"/>
              </a:lnSpc>
              <a:spcAft>
                <a:spcPts val="0"/>
              </a:spcAft>
              <a:buFont typeface="Arial" panose="020B0604020202020204" pitchFamily="34" charset="0"/>
              <a:buChar char="•"/>
            </a:pPr>
            <a:r>
              <a:rPr lang="uk-UA" sz="2800" dirty="0">
                <a:latin typeface="Times New Roman" panose="02020603050405020304" pitchFamily="18" charset="0"/>
                <a:ea typeface="Times New Roman" panose="02020603050405020304" pitchFamily="18" charset="0"/>
              </a:rPr>
              <a:t>о</a:t>
            </a:r>
            <a:r>
              <a:rPr lang="uk-UA" sz="2800" dirty="0" smtClean="0">
                <a:latin typeface="Times New Roman" panose="02020603050405020304" pitchFamily="18" charset="0"/>
                <a:ea typeface="Times New Roman" panose="02020603050405020304" pitchFamily="18" charset="0"/>
              </a:rPr>
              <a:t>собливої значущості набуває робота </a:t>
            </a:r>
            <a:r>
              <a:rPr lang="uk-UA" sz="2800" dirty="0">
                <a:latin typeface="Times New Roman" panose="02020603050405020304" pitchFamily="18" charset="0"/>
                <a:ea typeface="Times New Roman" panose="02020603050405020304" pitchFamily="18" charset="0"/>
              </a:rPr>
              <a:t>транспортних </a:t>
            </a:r>
            <a:r>
              <a:rPr lang="uk-UA" sz="2800" dirty="0" smtClean="0">
                <a:latin typeface="Times New Roman" panose="02020603050405020304" pitchFamily="18" charset="0"/>
                <a:ea typeface="Times New Roman" panose="02020603050405020304" pitchFamily="18" charset="0"/>
              </a:rPr>
              <a:t>засобів;</a:t>
            </a:r>
          </a:p>
          <a:p>
            <a:pPr marL="285750" indent="-285750" algn="just">
              <a:lnSpc>
                <a:spcPct val="150000"/>
              </a:lnSpc>
              <a:spcAft>
                <a:spcPts val="0"/>
              </a:spcAft>
              <a:buFont typeface="Arial" panose="020B0604020202020204" pitchFamily="34" charset="0"/>
              <a:buChar char="•"/>
            </a:pPr>
            <a:r>
              <a:rPr lang="uk-UA" sz="2800" dirty="0" smtClean="0">
                <a:latin typeface="Times New Roman" panose="02020603050405020304" pitchFamily="18" charset="0"/>
                <a:ea typeface="Times New Roman" panose="02020603050405020304" pitchFamily="18" charset="0"/>
              </a:rPr>
              <a:t>доцільно </a:t>
            </a:r>
            <a:r>
              <a:rPr lang="uk-UA" sz="2800" dirty="0">
                <a:latin typeface="Times New Roman" panose="02020603050405020304" pitchFamily="18" charset="0"/>
                <a:ea typeface="Times New Roman" panose="02020603050405020304" pitchFamily="18" charset="0"/>
              </a:rPr>
              <a:t>використовувати при обробці великих партій та значній трудомісткості виробів, що притаманне багатосерійному виробництву</a:t>
            </a:r>
            <a:r>
              <a:rPr lang="uk-UA" sz="2800" dirty="0" smtClean="0">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33058089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4951" y="137808"/>
            <a:ext cx="11685431" cy="6186309"/>
          </a:xfrm>
          <a:prstGeom prst="rect">
            <a:avLst/>
          </a:prstGeom>
        </p:spPr>
        <p:txBody>
          <a:bodyPr wrap="square">
            <a:spAutoFit/>
          </a:bodyPr>
          <a:lstStyle/>
          <a:p>
            <a:pPr indent="450215">
              <a:lnSpc>
                <a:spcPct val="150000"/>
              </a:lnSpc>
            </a:pPr>
            <a:r>
              <a:rPr lang="uk-UA" sz="2400" dirty="0">
                <a:latin typeface="Times New Roman" panose="02020603050405020304" pitchFamily="18" charset="0"/>
                <a:ea typeface="Times New Roman" panose="02020603050405020304" pitchFamily="18" charset="0"/>
              </a:rPr>
              <a:t>Поряд із розглянутими системами організації виробничих процесів на деяких виробництвах хімічної промисловості, головним чином у дослідному та одиничному виробництві, використовується </a:t>
            </a:r>
            <a:r>
              <a:rPr lang="uk-UA" sz="2400" b="1" dirty="0">
                <a:latin typeface="Times New Roman" panose="02020603050405020304" pitchFamily="18" charset="0"/>
                <a:ea typeface="Times New Roman" panose="02020603050405020304" pitchFamily="18" charset="0"/>
              </a:rPr>
              <a:t>мінімально-уривчаста (змішана</a:t>
            </a:r>
            <a:r>
              <a:rPr lang="uk-UA" sz="2400" b="1" dirty="0" smtClean="0">
                <a:latin typeface="Times New Roman" panose="02020603050405020304" pitchFamily="18" charset="0"/>
                <a:ea typeface="Times New Roman" panose="02020603050405020304" pitchFamily="18" charset="0"/>
              </a:rPr>
              <a:t>) система руху предметів праці</a:t>
            </a:r>
            <a:r>
              <a:rPr lang="uk-UA" sz="2400" dirty="0" smtClean="0">
                <a:latin typeface="Times New Roman" panose="02020603050405020304" pitchFamily="18" charset="0"/>
                <a:ea typeface="Times New Roman" panose="02020603050405020304" pitchFamily="18" charset="0"/>
              </a:rPr>
              <a:t>, </a:t>
            </a:r>
            <a:r>
              <a:rPr lang="uk-UA" sz="2400" dirty="0">
                <a:latin typeface="Times New Roman" panose="02020603050405020304" pitchFamily="18" charset="0"/>
                <a:ea typeface="Times New Roman" panose="02020603050405020304" pitchFamily="18" charset="0"/>
              </a:rPr>
              <a:t>сутність якої полягає в тому, що:</a:t>
            </a:r>
            <a:endParaRPr lang="ru-RU" sz="2400" dirty="0">
              <a:latin typeface="Times New Roman" panose="02020603050405020304" pitchFamily="18" charset="0"/>
              <a:ea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uk-UA" sz="2400" dirty="0">
                <a:latin typeface="Times New Roman" panose="02020603050405020304" pitchFamily="18" charset="0"/>
                <a:ea typeface="Times New Roman" panose="02020603050405020304" pitchFamily="18" charset="0"/>
              </a:rPr>
              <a:t>перша одиниця виробу виготовляється за паралельною схемою, тобто тривалість її виготовлення найменша з можливих;</a:t>
            </a:r>
            <a:endParaRPr lang="ru-RU" sz="2400" dirty="0">
              <a:latin typeface="Times New Roman" panose="02020603050405020304" pitchFamily="18" charset="0"/>
              <a:ea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uk-UA" sz="2400" dirty="0">
                <a:latin typeface="Times New Roman" panose="02020603050405020304" pitchFamily="18" charset="0"/>
                <a:ea typeface="Times New Roman" panose="02020603050405020304" pitchFamily="18" charset="0"/>
              </a:rPr>
              <a:t>довготривалі операції здійснюються безперервно;</a:t>
            </a:r>
            <a:endParaRPr lang="ru-RU" sz="2400" dirty="0">
              <a:latin typeface="Times New Roman" panose="02020603050405020304" pitchFamily="18" charset="0"/>
              <a:ea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uk-UA" sz="2400" dirty="0">
                <a:latin typeface="Times New Roman" panose="02020603050405020304" pitchFamily="18" charset="0"/>
                <a:ea typeface="Times New Roman" panose="02020603050405020304" pitchFamily="18" charset="0"/>
              </a:rPr>
              <a:t>перерви виникають на коротких операціях, однак, на противагу паралельній організації ці перерви мають бути концентрованими, тому їх доцільно використати для здійснення робіт над виробами інших позицій;</a:t>
            </a:r>
            <a:endParaRPr lang="ru-RU" sz="2400" dirty="0">
              <a:latin typeface="Times New Roman" panose="02020603050405020304" pitchFamily="18" charset="0"/>
              <a:ea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uk-UA" sz="2400" dirty="0" err="1">
                <a:latin typeface="Times New Roman" panose="02020603050405020304" pitchFamily="18" charset="0"/>
                <a:ea typeface="Times New Roman" panose="02020603050405020304" pitchFamily="18" charset="0"/>
              </a:rPr>
              <a:t>пролежування</a:t>
            </a:r>
            <a:r>
              <a:rPr lang="uk-UA" sz="2400" dirty="0">
                <a:latin typeface="Times New Roman" panose="02020603050405020304" pitchFamily="18" charset="0"/>
                <a:ea typeface="Times New Roman" panose="02020603050405020304" pitchFamily="18" charset="0"/>
              </a:rPr>
              <a:t> деталей значно менше, ніж при послідовно-паралельній системі.</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51101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9195" y="130609"/>
            <a:ext cx="11530884" cy="1687963"/>
          </a:xfrm>
          <a:prstGeom prst="rect">
            <a:avLst/>
          </a:prstGeom>
        </p:spPr>
        <p:txBody>
          <a:bodyPr wrap="square">
            <a:spAutoFit/>
          </a:bodyPr>
          <a:lstStyle/>
          <a:p>
            <a:pPr indent="450215" algn="just">
              <a:lnSpc>
                <a:spcPct val="150000"/>
              </a:lnSpc>
              <a:spcAft>
                <a:spcPts val="0"/>
              </a:spcAft>
            </a:pPr>
            <a:r>
              <a:rPr lang="uk-UA" sz="2400" dirty="0">
                <a:latin typeface="Times New Roman" panose="02020603050405020304" pitchFamily="18" charset="0"/>
                <a:ea typeface="Times New Roman" panose="02020603050405020304" pitchFamily="18" charset="0"/>
              </a:rPr>
              <a:t>Використання </a:t>
            </a:r>
            <a:r>
              <a:rPr lang="uk-UA" sz="2400" dirty="0" smtClean="0">
                <a:latin typeface="Times New Roman" panose="02020603050405020304" pitchFamily="18" charset="0"/>
                <a:ea typeface="Times New Roman" panose="02020603050405020304" pitchFamily="18" charset="0"/>
              </a:rPr>
              <a:t>мінімально-уривчастої </a:t>
            </a:r>
            <a:r>
              <a:rPr lang="uk-UA" sz="2400" dirty="0">
                <a:latin typeface="Times New Roman" panose="02020603050405020304" pitchFamily="18" charset="0"/>
                <a:ea typeface="Times New Roman" panose="02020603050405020304" pitchFamily="18" charset="0"/>
              </a:rPr>
              <a:t>системи забезпечує виготовлення першого екземпляру виробу у найкоротший час, а виготовлення всієї партії з найкоротшими </a:t>
            </a:r>
            <a:r>
              <a:rPr lang="uk-UA" sz="2400" dirty="0" smtClean="0">
                <a:latin typeface="Times New Roman" panose="02020603050405020304" pitchFamily="18" charset="0"/>
                <a:ea typeface="Times New Roman" panose="02020603050405020304" pitchFamily="18" charset="0"/>
              </a:rPr>
              <a:t>перервами.</a:t>
            </a:r>
            <a:endParaRPr lang="ru-RU" sz="2400" dirty="0">
              <a:effectLst/>
              <a:latin typeface="Times New Roman" panose="02020603050405020304" pitchFamily="18" charset="0"/>
              <a:ea typeface="Times New Roman" panose="02020603050405020304" pitchFamily="18" charset="0"/>
            </a:endParaRPr>
          </a:p>
        </p:txBody>
      </p:sp>
      <p:sp>
        <p:nvSpPr>
          <p:cNvPr id="5" name="Rectangle 2"/>
          <p:cNvSpPr>
            <a:spLocks noChangeArrowheads="1"/>
          </p:cNvSpPr>
          <p:nvPr/>
        </p:nvSpPr>
        <p:spPr bwMode="auto">
          <a:xfrm>
            <a:off x="1442947" y="2009104"/>
            <a:ext cx="21809291"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896" y="2009104"/>
            <a:ext cx="10535478" cy="4669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9826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3436" y="292973"/>
            <a:ext cx="11479370" cy="3246530"/>
          </a:xfrm>
          <a:prstGeom prst="rect">
            <a:avLst/>
          </a:prstGeom>
        </p:spPr>
        <p:txBody>
          <a:bodyPr wrap="square">
            <a:spAutoFit/>
          </a:bodyPr>
          <a:lstStyle/>
          <a:p>
            <a:pPr indent="450215" algn="just">
              <a:lnSpc>
                <a:spcPct val="150000"/>
              </a:lnSpc>
              <a:spcAft>
                <a:spcPts val="0"/>
              </a:spcAft>
            </a:pPr>
            <a:r>
              <a:rPr lang="uk-UA" sz="2800" dirty="0">
                <a:latin typeface="Times New Roman" panose="02020603050405020304" pitchFamily="18" charset="0"/>
                <a:ea typeface="Times New Roman" panose="02020603050405020304" pitchFamily="18" charset="0"/>
              </a:rPr>
              <a:t>Мінімально-уривчаста система має </a:t>
            </a:r>
            <a:r>
              <a:rPr lang="uk-UA" sz="2800" b="1" dirty="0">
                <a:latin typeface="Times New Roman" panose="02020603050405020304" pitchFamily="18" charset="0"/>
                <a:ea typeface="Times New Roman" panose="02020603050405020304" pitchFamily="18" charset="0"/>
              </a:rPr>
              <a:t>змішану форму</a:t>
            </a:r>
            <a:r>
              <a:rPr lang="uk-UA" sz="2800" dirty="0">
                <a:latin typeface="Times New Roman" panose="02020603050405020304" pitchFamily="18" charset="0"/>
                <a:ea typeface="Times New Roman" panose="02020603050405020304" pitchFamily="18" charset="0"/>
              </a:rPr>
              <a:t>. В ній є елементи паралельної (обробка першої деталі, першого виробу </a:t>
            </a:r>
            <a:r>
              <a:rPr lang="uk-UA" sz="2800" dirty="0" smtClean="0">
                <a:latin typeface="Times New Roman" panose="02020603050405020304" pitchFamily="18" charset="0"/>
                <a:ea typeface="Times New Roman" panose="02020603050405020304" pitchFamily="18" charset="0"/>
              </a:rPr>
              <a:t>або партії</a:t>
            </a:r>
            <a:r>
              <a:rPr lang="uk-UA" sz="2800" dirty="0">
                <a:latin typeface="Times New Roman" panose="02020603050405020304" pitchFamily="18" charset="0"/>
                <a:ea typeface="Times New Roman" panose="02020603050405020304" pitchFamily="18" charset="0"/>
              </a:rPr>
              <a:t>), а також послідовно-паралельної організації виробничого процесу.</a:t>
            </a:r>
            <a:endParaRPr lang="ru-RU" sz="2800" dirty="0">
              <a:latin typeface="Times New Roman" panose="02020603050405020304" pitchFamily="18" charset="0"/>
              <a:ea typeface="Times New Roman" panose="02020603050405020304" pitchFamily="18" charset="0"/>
            </a:endParaRPr>
          </a:p>
          <a:p>
            <a:pPr indent="450215" algn="just">
              <a:lnSpc>
                <a:spcPct val="150000"/>
              </a:lnSpc>
              <a:spcAft>
                <a:spcPts val="0"/>
              </a:spcAft>
            </a:pPr>
            <a:r>
              <a:rPr lang="uk-UA" sz="2800" dirty="0">
                <a:latin typeface="Times New Roman" panose="02020603050405020304" pitchFamily="18" charset="0"/>
                <a:ea typeface="Times New Roman" panose="02020603050405020304" pitchFamily="18" charset="0"/>
              </a:rPr>
              <a:t>Найбільший ефект мінімально-уривчаста система дає </a:t>
            </a:r>
            <a:r>
              <a:rPr lang="uk-UA" sz="2800" dirty="0" smtClean="0">
                <a:latin typeface="Times New Roman" panose="02020603050405020304" pitchFamily="18" charset="0"/>
                <a:ea typeface="Times New Roman" panose="02020603050405020304" pitchFamily="18" charset="0"/>
              </a:rPr>
              <a:t>тоді, </a:t>
            </a:r>
            <a:r>
              <a:rPr lang="uk-UA" sz="2800" dirty="0">
                <a:latin typeface="Times New Roman" panose="02020603050405020304" pitchFamily="18" charset="0"/>
                <a:ea typeface="Times New Roman" panose="02020603050405020304" pitchFamily="18" charset="0"/>
              </a:rPr>
              <a:t>коли </a:t>
            </a:r>
            <a:r>
              <a:rPr lang="uk-UA" sz="2800" dirty="0" err="1">
                <a:latin typeface="Times New Roman" panose="02020603050405020304" pitchFamily="18" charset="0"/>
                <a:ea typeface="Times New Roman" panose="02020603050405020304" pitchFamily="18" charset="0"/>
              </a:rPr>
              <a:t>найтриваліші</a:t>
            </a:r>
            <a:r>
              <a:rPr lang="uk-UA" sz="2800" dirty="0">
                <a:latin typeface="Times New Roman" panose="02020603050405020304" pitchFamily="18" charset="0"/>
                <a:ea typeface="Times New Roman" panose="02020603050405020304" pitchFamily="18" charset="0"/>
              </a:rPr>
              <a:t> операції </a:t>
            </a:r>
            <a:r>
              <a:rPr lang="uk-UA" sz="2800" dirty="0" smtClean="0">
                <a:latin typeface="Times New Roman" panose="02020603050405020304" pitchFamily="18" charset="0"/>
                <a:ea typeface="Times New Roman" panose="02020603050405020304" pitchFamily="18" charset="0"/>
              </a:rPr>
              <a:t>здійснюються наприкінці технологічного процесу</a:t>
            </a:r>
            <a:r>
              <a:rPr lang="uk-UA" sz="2800" dirty="0">
                <a:latin typeface="Times New Roman" panose="02020603050405020304" pitchFamily="18" charset="0"/>
                <a:ea typeface="Times New Roman" panose="02020603050405020304" pitchFamily="18" charset="0"/>
              </a:rPr>
              <a:t>. </a:t>
            </a:r>
            <a:endParaRPr lang="ru-RU"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3205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3266154609"/>
              </p:ext>
            </p:extLst>
          </p:nvPr>
        </p:nvGraphicFramePr>
        <p:xfrm>
          <a:off x="528844" y="2601650"/>
          <a:ext cx="11186078" cy="1828800"/>
        </p:xfrm>
        <a:graphic>
          <a:graphicData uri="http://schemas.openxmlformats.org/drawingml/2006/table">
            <a:tbl>
              <a:tblPr firstRow="1" firstCol="1" bandRow="1">
                <a:tableStyleId>{5940675A-B579-460E-94D1-54222C63F5DA}</a:tableStyleId>
              </a:tblPr>
              <a:tblGrid>
                <a:gridCol w="4268264"/>
                <a:gridCol w="994604"/>
                <a:gridCol w="993435"/>
                <a:gridCol w="994604"/>
                <a:gridCol w="993435"/>
                <a:gridCol w="994604"/>
                <a:gridCol w="993435"/>
                <a:gridCol w="953697"/>
              </a:tblGrid>
              <a:tr h="0">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Номер операції</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2</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3</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a:effectLst/>
                          <a:latin typeface="Times New Roman" panose="02020603050405020304" pitchFamily="18" charset="0"/>
                          <a:cs typeface="Times New Roman" panose="02020603050405020304" pitchFamily="18" charset="0"/>
                        </a:rPr>
                        <a:t>4</a:t>
                      </a:r>
                      <a:endParaRPr lang="ru-RU" sz="2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a:effectLst/>
                          <a:latin typeface="Times New Roman" panose="02020603050405020304" pitchFamily="18" charset="0"/>
                          <a:cs typeface="Times New Roman" panose="02020603050405020304" pitchFamily="18" charset="0"/>
                        </a:rPr>
                        <a:t>5</a:t>
                      </a:r>
                      <a:endParaRPr lang="ru-RU" sz="2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a:effectLst/>
                          <a:latin typeface="Times New Roman" panose="02020603050405020304" pitchFamily="18" charset="0"/>
                          <a:cs typeface="Times New Roman" panose="02020603050405020304" pitchFamily="18" charset="0"/>
                        </a:rPr>
                        <a:t>6</a:t>
                      </a:r>
                      <a:endParaRPr lang="ru-RU" sz="2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a:effectLst/>
                          <a:latin typeface="Times New Roman" panose="02020603050405020304" pitchFamily="18" charset="0"/>
                          <a:cs typeface="Times New Roman" panose="02020603050405020304" pitchFamily="18" charset="0"/>
                        </a:rPr>
                        <a:t>7</a:t>
                      </a:r>
                      <a:endParaRPr lang="ru-RU" sz="2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Тривалість операції,</a:t>
                      </a:r>
                      <a:r>
                        <a:rPr lang="en-US" sz="2400" dirty="0" err="1">
                          <a:effectLst/>
                          <a:latin typeface="Times New Roman" panose="02020603050405020304" pitchFamily="18" charset="0"/>
                          <a:cs typeface="Times New Roman" panose="02020603050405020304" pitchFamily="18" charset="0"/>
                        </a:rPr>
                        <a:t>t</a:t>
                      </a:r>
                      <a:r>
                        <a:rPr lang="en-US" sz="2400" baseline="-25000" dirty="0" err="1">
                          <a:effectLst/>
                          <a:latin typeface="Times New Roman" panose="02020603050405020304" pitchFamily="18" charset="0"/>
                          <a:cs typeface="Times New Roman" panose="02020603050405020304" pitchFamily="18" charset="0"/>
                        </a:rPr>
                        <a:t>i</a:t>
                      </a:r>
                      <a:r>
                        <a:rPr lang="en-US" sz="2400" dirty="0">
                          <a:effectLst/>
                          <a:latin typeface="Times New Roman" panose="02020603050405020304" pitchFamily="18" charset="0"/>
                          <a:cs typeface="Times New Roman" panose="02020603050405020304" pitchFamily="18" charset="0"/>
                        </a:rPr>
                        <a:t>, </a:t>
                      </a:r>
                      <a:r>
                        <a:rPr lang="uk-UA" sz="2400" dirty="0">
                          <a:effectLst/>
                          <a:latin typeface="Times New Roman" panose="02020603050405020304" pitchFamily="18" charset="0"/>
                          <a:cs typeface="Times New Roman" panose="02020603050405020304" pitchFamily="18" charset="0"/>
                        </a:rPr>
                        <a:t>хв.</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3</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6</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5</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4</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a:effectLst/>
                          <a:latin typeface="Times New Roman" panose="02020603050405020304" pitchFamily="18" charset="0"/>
                          <a:cs typeface="Times New Roman" panose="02020603050405020304" pitchFamily="18" charset="0"/>
                        </a:rPr>
                        <a:t>1</a:t>
                      </a:r>
                      <a:endParaRPr lang="ru-RU" sz="2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a:effectLst/>
                          <a:latin typeface="Times New Roman" panose="02020603050405020304" pitchFamily="18" charset="0"/>
                          <a:cs typeface="Times New Roman" panose="02020603050405020304" pitchFamily="18" charset="0"/>
                        </a:rPr>
                        <a:t>2</a:t>
                      </a:r>
                      <a:endParaRPr lang="ru-RU" sz="24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Кількість робочих </a:t>
                      </a:r>
                      <a:r>
                        <a:rPr lang="uk-UA" sz="2400" dirty="0" err="1">
                          <a:effectLst/>
                          <a:latin typeface="Times New Roman" panose="02020603050405020304" pitchFamily="18" charset="0"/>
                          <a:cs typeface="Times New Roman" panose="02020603050405020304" pitchFamily="18" charset="0"/>
                        </a:rPr>
                        <a:t>місць,С</a:t>
                      </a:r>
                      <a:r>
                        <a:rPr lang="uk-UA" sz="2400" baseline="-25000" dirty="0" err="1">
                          <a:effectLst/>
                          <a:latin typeface="Times New Roman" panose="02020603050405020304" pitchFamily="18" charset="0"/>
                          <a:cs typeface="Times New Roman" panose="02020603050405020304" pitchFamily="18" charset="0"/>
                        </a:rPr>
                        <a:t>і</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rowSpan="2">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rowSpan="2">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rowSpan="2">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rowSpan="2">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rowSpan="2">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rowSpan="2">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rowSpan="2">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0">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а) С</a:t>
                      </a:r>
                      <a:r>
                        <a:rPr lang="uk-UA" sz="2400" baseline="-25000" dirty="0">
                          <a:effectLst/>
                          <a:latin typeface="Times New Roman" panose="02020603050405020304" pitchFamily="18" charset="0"/>
                          <a:cs typeface="Times New Roman" panose="02020603050405020304" pitchFamily="18" charset="0"/>
                        </a:rPr>
                        <a:t>і </a:t>
                      </a:r>
                      <a:r>
                        <a:rPr lang="uk-UA" sz="2400" dirty="0">
                          <a:effectLst/>
                          <a:latin typeface="Times New Roman" panose="02020603050405020304" pitchFamily="18" charset="0"/>
                          <a:cs typeface="Times New Roman" panose="02020603050405020304" pitchFamily="18" charset="0"/>
                        </a:rPr>
                        <a:t>= 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r>
              <a:tr h="0">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б) С</a:t>
                      </a:r>
                      <a:r>
                        <a:rPr lang="uk-UA" sz="2400" baseline="-25000" dirty="0">
                          <a:effectLst/>
                          <a:latin typeface="Times New Roman" panose="02020603050405020304" pitchFamily="18" charset="0"/>
                          <a:cs typeface="Times New Roman" panose="02020603050405020304" pitchFamily="18" charset="0"/>
                        </a:rPr>
                        <a:t>і </a:t>
                      </a:r>
                      <a:r>
                        <a:rPr lang="uk-UA" sz="2400" dirty="0">
                          <a:effectLst/>
                          <a:latin typeface="Times New Roman" panose="02020603050405020304" pitchFamily="18" charset="0"/>
                          <a:cs typeface="Times New Roman" panose="02020603050405020304" pitchFamily="18" charset="0"/>
                        </a:rPr>
                        <a:t>≥ 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2</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3</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3</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2</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uk-UA" sz="2400" dirty="0">
                          <a:effectLst/>
                          <a:latin typeface="Times New Roman" panose="02020603050405020304" pitchFamily="18" charset="0"/>
                          <a:cs typeface="Times New Roman" panose="02020603050405020304" pitchFamily="18" charset="0"/>
                        </a:rPr>
                        <a:t>1</a:t>
                      </a:r>
                      <a:endParaRPr lang="ru-RU" sz="24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5" name="Rectangle 1"/>
          <p:cNvSpPr>
            <a:spLocks noChangeArrowheads="1"/>
          </p:cNvSpPr>
          <p:nvPr/>
        </p:nvSpPr>
        <p:spPr bwMode="auto">
          <a:xfrm>
            <a:off x="246309" y="1096521"/>
            <a:ext cx="1146861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just" defTabSz="914400" rtl="0" eaLnBrk="0" fontAlgn="base" latinLnBrk="0" hangingPunct="0">
              <a:lnSpc>
                <a:spcPct val="100000"/>
              </a:lnSpc>
              <a:spcBef>
                <a:spcPct val="0"/>
              </a:spcBef>
              <a:spcAft>
                <a:spcPct val="0"/>
              </a:spcAft>
              <a:buClrTx/>
              <a:buSzTx/>
              <a:buFontTx/>
              <a:buNone/>
              <a:tabLst/>
            </a:pPr>
            <a:r>
              <a:rPr lang="uk-UA" altLang="ru-RU" sz="2400" b="1" dirty="0" smtClean="0">
                <a:latin typeface="Times New Roman" panose="02020603050405020304" pitchFamily="18" charset="0"/>
                <a:ea typeface="Times New Roman" panose="02020603050405020304" pitchFamily="18" charset="0"/>
                <a:cs typeface="Times New Roman" panose="02020603050405020304" pitchFamily="18" charset="0"/>
              </a:rPr>
              <a:t>Задача 3. </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Визначити оптимальний ВРПП при</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виготовленні партії однакових предметів праці якщо величина партії виробів ( В = 36 од.), а величина  передаточної партії  (</a:t>
            </a:r>
            <a:r>
              <a:rPr kumimoji="0" lang="en-US"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a:t>
            </a:r>
            <a:r>
              <a:rPr kumimoji="0" lang="ru-RU"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6 од</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Сукупна тривалість операцій – 22 хв.</a:t>
            </a:r>
            <a:endParaRPr kumimoji="0" lang="uk-UA"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464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1767" y="674185"/>
            <a:ext cx="11788463" cy="4302460"/>
          </a:xfrm>
          <a:prstGeom prst="rect">
            <a:avLst/>
          </a:prstGeom>
        </p:spPr>
        <p:txBody>
          <a:bodyPr wrap="square">
            <a:spAutoFit/>
          </a:bodyPr>
          <a:lstStyle/>
          <a:p>
            <a:pPr indent="450215" algn="just">
              <a:lnSpc>
                <a:spcPct val="114000"/>
              </a:lnSpc>
              <a:spcAft>
                <a:spcPts val="0"/>
              </a:spcAft>
            </a:pPr>
            <a:r>
              <a:rPr lang="uk-UA" sz="2400" dirty="0">
                <a:latin typeface="Times New Roman" panose="02020603050405020304" pitchFamily="18" charset="0"/>
                <a:ea typeface="Times New Roman" panose="02020603050405020304" pitchFamily="18" charset="0"/>
                <a:cs typeface="Times New Roman" panose="02020603050405020304" pitchFamily="18" charset="0"/>
              </a:rPr>
              <a:t>З метою скорочення тривалості технологічного циклу </a:t>
            </a:r>
            <a:r>
              <a:rPr lang="uk-UA" sz="2400" dirty="0" smtClean="0">
                <a:latin typeface="Times New Roman" panose="02020603050405020304" pitchFamily="18" charset="0"/>
                <a:ea typeface="Times New Roman" panose="02020603050405020304" pitchFamily="18" charset="0"/>
                <a:cs typeface="Times New Roman" panose="02020603050405020304" pitchFamily="18" charset="0"/>
              </a:rPr>
              <a:t>на </a:t>
            </a:r>
            <a:r>
              <a:rPr lang="uk-UA" sz="2400" dirty="0">
                <a:latin typeface="Times New Roman" panose="02020603050405020304" pitchFamily="18" charset="0"/>
                <a:ea typeface="Times New Roman" panose="02020603050405020304" pitchFamily="18" charset="0"/>
                <a:cs typeface="Times New Roman" panose="02020603050405020304" pitchFamily="18" charset="0"/>
              </a:rPr>
              <a:t>окремих його операціях </a:t>
            </a:r>
            <a:r>
              <a:rPr lang="uk-UA" sz="2400" dirty="0" smtClean="0">
                <a:latin typeface="Times New Roman" panose="02020603050405020304" pitchFamily="18" charset="0"/>
                <a:ea typeface="Times New Roman" panose="02020603050405020304" pitchFamily="18" charset="0"/>
                <a:cs typeface="Times New Roman" panose="02020603050405020304" pitchFamily="18" charset="0"/>
              </a:rPr>
              <a:t>доцільно використовувати </a:t>
            </a:r>
            <a:r>
              <a:rPr lang="uk-UA" sz="2400" dirty="0">
                <a:latin typeface="Times New Roman" panose="02020603050405020304" pitchFamily="18" charset="0"/>
                <a:ea typeface="Times New Roman" panose="02020603050405020304" pitchFamily="18" charset="0"/>
                <a:cs typeface="Times New Roman" panose="02020603050405020304" pitchFamily="18" charset="0"/>
              </a:rPr>
              <a:t>дублюючі місця, тобто </a:t>
            </a:r>
            <a:r>
              <a:rPr lang="uk-UA" sz="2400" dirty="0" smtClean="0">
                <a:latin typeface="Times New Roman" panose="02020603050405020304" pitchFamily="18" charset="0"/>
                <a:ea typeface="Times New Roman" panose="02020603050405020304" pitchFamily="18" charset="0"/>
                <a:cs typeface="Times New Roman" panose="02020603050405020304" pitchFamily="18" charset="0"/>
              </a:rPr>
              <a:t>обробка </a:t>
            </a:r>
            <a:r>
              <a:rPr lang="uk-UA" sz="2400" dirty="0">
                <a:latin typeface="Times New Roman" panose="02020603050405020304" pitchFamily="18" charset="0"/>
                <a:ea typeface="Times New Roman" panose="02020603050405020304" pitchFamily="18" charset="0"/>
                <a:cs typeface="Times New Roman" panose="02020603050405020304" pitchFamily="18" charset="0"/>
              </a:rPr>
              <a:t>партії деталей </a:t>
            </a:r>
            <a:r>
              <a:rPr lang="uk-UA" sz="2400" dirty="0" smtClean="0">
                <a:latin typeface="Times New Roman" panose="02020603050405020304" pitchFamily="18" charset="0"/>
                <a:ea typeface="Times New Roman" panose="02020603050405020304" pitchFamily="18" charset="0"/>
                <a:cs typeface="Times New Roman" panose="02020603050405020304" pitchFamily="18" charset="0"/>
              </a:rPr>
              <a:t>здійснюється на </a:t>
            </a:r>
            <a:r>
              <a:rPr lang="uk-UA" sz="2400" dirty="0">
                <a:latin typeface="Times New Roman" panose="02020603050405020304" pitchFamily="18" charset="0"/>
                <a:ea typeface="Times New Roman" panose="02020603050405020304" pitchFamily="18" charset="0"/>
                <a:cs typeface="Times New Roman" panose="02020603050405020304" pitchFamily="18" charset="0"/>
              </a:rPr>
              <a:t>декількох робочих місцях</a:t>
            </a:r>
            <a:r>
              <a:rPr lang="uk-UA" sz="2400" dirty="0" smtClean="0">
                <a:latin typeface="Times New Roman" panose="02020603050405020304" pitchFamily="18" charset="0"/>
                <a:ea typeface="Times New Roman" panose="02020603050405020304" pitchFamily="18" charset="0"/>
                <a:cs typeface="Times New Roman" panose="02020603050405020304" pitchFamily="18" charset="0"/>
              </a:rPr>
              <a:t>.</a:t>
            </a:r>
          </a:p>
          <a:p>
            <a:pPr lvl="0" indent="450850" algn="just" eaLnBrk="0" fontAlgn="base" hangingPunct="0">
              <a:lnSpc>
                <a:spcPct val="114000"/>
              </a:lnSpc>
              <a:spcBef>
                <a:spcPct val="0"/>
              </a:spcBef>
              <a:spcAft>
                <a:spcPct val="0"/>
              </a:spcAft>
            </a:pP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Тривалість технологічного циклу при введенні дублюючого обладнання скорочується внаслідок зменшення на одному робочому місці кількості деталей, що обробляються, дроблення на кілька паралельних </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по   </a:t>
            </a:r>
            <a:r>
              <a:rPr lang="ru-RU" altLang="ru-RU" sz="2400"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одиниць</a:t>
            </a:r>
            <a:r>
              <a:rPr lang="ru-RU" altLang="ru-RU" sz="2400"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у кожній.</a:t>
            </a:r>
            <a:endParaRPr lang="ru-RU" altLang="ru-RU" sz="2400" dirty="0">
              <a:latin typeface="Times New Roman" panose="02020603050405020304" pitchFamily="18" charset="0"/>
              <a:cs typeface="Times New Roman" panose="02020603050405020304" pitchFamily="18" charset="0"/>
            </a:endParaRPr>
          </a:p>
          <a:p>
            <a:pPr lvl="0" indent="450850" algn="just" eaLnBrk="0" fontAlgn="base" hangingPunct="0">
              <a:lnSpc>
                <a:spcPct val="114000"/>
              </a:lnSpc>
              <a:spcBef>
                <a:spcPct val="0"/>
              </a:spcBef>
              <a:spcAft>
                <a:spcPct val="0"/>
              </a:spcAft>
            </a:pP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Доцільно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розглянути особливості визначення технологічного циклу при наявності дублюючого обладнання на окремих операціях технологічного процесу при відомих формах його організації в часі: послідовному, паралельному і послідовно-паралельному русі предметів </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праці.</a:t>
            </a:r>
            <a:endParaRPr lang="uk-UA" altLang="ru-RU" sz="2400" dirty="0" smtClean="0">
              <a:latin typeface="Times New Roman" panose="02020603050405020304" pitchFamily="18" charset="0"/>
              <a:cs typeface="Times New Roman" panose="02020603050405020304" pitchFamily="18" charset="0"/>
            </a:endParaRPr>
          </a:p>
        </p:txBody>
      </p:sp>
      <p:sp>
        <p:nvSpPr>
          <p:cNvPr id="7" name="Rectangle 5"/>
          <p:cNvSpPr>
            <a:spLocks noChangeArrowheads="1"/>
          </p:cNvSpPr>
          <p:nvPr/>
        </p:nvSpPr>
        <p:spPr bwMode="auto">
          <a:xfrm>
            <a:off x="6253119" y="2455830"/>
            <a:ext cx="6399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pic>
        <p:nvPicPr>
          <p:cNvPr id="2052"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12912" y="2765087"/>
            <a:ext cx="244699" cy="45274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6"/>
          <p:cNvSpPr>
            <a:spLocks noChangeArrowheads="1"/>
          </p:cNvSpPr>
          <p:nvPr/>
        </p:nvSpPr>
        <p:spPr bwMode="auto">
          <a:xfrm>
            <a:off x="6253119" y="3217830"/>
            <a:ext cx="63991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000215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704045" y="444102"/>
                <a:ext cx="11131640" cy="2704010"/>
              </a:xfrm>
              <a:prstGeom prst="rect">
                <a:avLst/>
              </a:prstGeom>
            </p:spPr>
            <p:txBody>
              <a:bodyPr wrap="square">
                <a:spAutoFit/>
              </a:bodyPr>
              <a:lstStyle/>
              <a:p>
                <a:pPr lvl="0" indent="450850" algn="just" eaLnBrk="0" fontAlgn="base" hangingPunct="0">
                  <a:lnSpc>
                    <a:spcPct val="114000"/>
                  </a:lnSpc>
                  <a:spcBef>
                    <a:spcPct val="0"/>
                  </a:spcBef>
                  <a:spcAft>
                    <a:spcPct val="0"/>
                  </a:spcAft>
                </a:pPr>
                <a:r>
                  <a:rPr lang="uk-UA" sz="2800" dirty="0">
                    <a:latin typeface="Times New Roman" panose="02020603050405020304" pitchFamily="18" charset="0"/>
                    <a:cs typeface="Times New Roman" panose="02020603050405020304" pitchFamily="18" charset="0"/>
                  </a:rPr>
                  <a:t>Тривалість технологічного циклу при </a:t>
                </a:r>
                <a:r>
                  <a:rPr lang="uk-UA" sz="2800" b="1" dirty="0">
                    <a:latin typeface="Times New Roman" panose="02020603050405020304" pitchFamily="18" charset="0"/>
                    <a:cs typeface="Times New Roman" panose="02020603050405020304" pitchFamily="18" charset="0"/>
                  </a:rPr>
                  <a:t>послідовному русі</a:t>
                </a:r>
                <a:r>
                  <a:rPr lang="uk-UA" sz="2800" dirty="0">
                    <a:latin typeface="Times New Roman" panose="02020603050405020304" pitchFamily="18" charset="0"/>
                    <a:cs typeface="Times New Roman" panose="02020603050405020304" pitchFamily="18" charset="0"/>
                  </a:rPr>
                  <a:t> деталей (при </a:t>
                </a:r>
                <a:r>
                  <a:rPr lang="uk-UA" sz="2800" b="1" dirty="0">
                    <a:latin typeface="Times New Roman" panose="02020603050405020304" pitchFamily="18" charset="0"/>
                    <a:cs typeface="Times New Roman" panose="02020603050405020304" pitchFamily="18" charset="0"/>
                  </a:rPr>
                  <a:t>С</a:t>
                </a:r>
                <a:r>
                  <a:rPr lang="uk-UA" sz="2800" b="1" baseline="-25000" dirty="0">
                    <a:latin typeface="Times New Roman" panose="02020603050405020304" pitchFamily="18" charset="0"/>
                    <a:cs typeface="Times New Roman" panose="02020603050405020304" pitchFamily="18" charset="0"/>
                  </a:rPr>
                  <a:t>і</a:t>
                </a:r>
                <a:r>
                  <a:rPr lang="uk-UA" sz="2800" b="1" dirty="0">
                    <a:latin typeface="Times New Roman" panose="02020603050405020304" pitchFamily="18" charset="0"/>
                    <a:cs typeface="Times New Roman" panose="02020603050405020304" pitchFamily="18" charset="0"/>
                  </a:rPr>
                  <a:t> ≥ 1) з використанням дублерів:</a:t>
                </a:r>
              </a:p>
              <a:p>
                <a:pPr indent="450850" algn="just" eaLnBrk="0" fontAlgn="base" hangingPunct="0">
                  <a:lnSpc>
                    <a:spcPct val="114000"/>
                  </a:lnSpc>
                  <a:spcBef>
                    <a:spcPct val="0"/>
                  </a:spcBef>
                  <a:spcAft>
                    <a:spcPct val="0"/>
                  </a:spcAft>
                </a:pPr>
                <a14:m>
                  <m:oMathPara xmlns:m="http://schemas.openxmlformats.org/officeDocument/2006/math">
                    <m:oMathParaPr>
                      <m:jc m:val="centerGroup"/>
                    </m:oMathParaPr>
                    <m:oMath xmlns:m="http://schemas.openxmlformats.org/officeDocument/2006/math">
                      <m:sSubSup>
                        <m:sSubSupPr>
                          <m:ctrlPr>
                            <a:rPr lang="ru-RU" sz="2800" i="1">
                              <a:latin typeface="Cambria Math" panose="02040503050406030204" pitchFamily="18" charset="0"/>
                            </a:rPr>
                          </m:ctrlPr>
                        </m:sSubSupPr>
                        <m:e>
                          <m:r>
                            <a:rPr lang="uk-UA" sz="2800" i="1">
                              <a:latin typeface="Cambria Math" panose="02040503050406030204" pitchFamily="18" charset="0"/>
                            </a:rPr>
                            <m:t>Т</m:t>
                          </m:r>
                        </m:e>
                        <m:sub>
                          <m:r>
                            <a:rPr lang="uk-UA" sz="2800" i="1">
                              <a:latin typeface="Cambria Math" panose="02040503050406030204" pitchFamily="18" charset="0"/>
                            </a:rPr>
                            <m:t>ц</m:t>
                          </m:r>
                        </m:sub>
                        <m:sup>
                          <m:r>
                            <a:rPr lang="uk-UA" sz="2800" i="1">
                              <a:latin typeface="Cambria Math" panose="02040503050406030204" pitchFamily="18" charset="0"/>
                            </a:rPr>
                            <m:t>посл</m:t>
                          </m:r>
                        </m:sup>
                      </m:sSubSup>
                      <m:r>
                        <a:rPr lang="uk-UA" sz="2800" i="1">
                          <a:latin typeface="Cambria Math" panose="02040503050406030204" pitchFamily="18" charset="0"/>
                        </a:rPr>
                        <m:t>=</m:t>
                      </m:r>
                      <m:nary>
                        <m:naryPr>
                          <m:chr m:val="∑"/>
                          <m:limLoc m:val="undOvr"/>
                          <m:ctrlPr>
                            <a:rPr lang="ru-RU" sz="2800" i="1">
                              <a:latin typeface="Cambria Math" panose="02040503050406030204" pitchFamily="18" charset="0"/>
                            </a:rPr>
                          </m:ctrlPr>
                        </m:naryPr>
                        <m:sub>
                          <m:r>
                            <a:rPr lang="uk-UA" sz="2800" i="1">
                              <a:latin typeface="Cambria Math" panose="02040503050406030204" pitchFamily="18" charset="0"/>
                            </a:rPr>
                            <m:t>1</m:t>
                          </m:r>
                        </m:sub>
                        <m:sup>
                          <m:r>
                            <a:rPr lang="uk-UA" sz="2800" i="1">
                              <a:latin typeface="Cambria Math" panose="02040503050406030204" pitchFamily="18" charset="0"/>
                            </a:rPr>
                            <m:t>𝑚</m:t>
                          </m:r>
                        </m:sup>
                        <m:e>
                          <m:sSub>
                            <m:sSubPr>
                              <m:ctrlPr>
                                <a:rPr lang="ru-RU" sz="2800" i="1">
                                  <a:latin typeface="Cambria Math" panose="02040503050406030204" pitchFamily="18" charset="0"/>
                                </a:rPr>
                              </m:ctrlPr>
                            </m:sSubPr>
                            <m:e>
                              <m:r>
                                <a:rPr lang="uk-UA" sz="2800" i="1">
                                  <a:latin typeface="Cambria Math" panose="02040503050406030204" pitchFamily="18" charset="0"/>
                                </a:rPr>
                                <m:t>𝑇</m:t>
                              </m:r>
                            </m:e>
                            <m:sub>
                              <m:sSub>
                                <m:sSubPr>
                                  <m:ctrlPr>
                                    <a:rPr lang="ru-RU" sz="2800" i="1">
                                      <a:latin typeface="Cambria Math" panose="02040503050406030204" pitchFamily="18" charset="0"/>
                                    </a:rPr>
                                  </m:ctrlPr>
                                </m:sSubPr>
                                <m:e>
                                  <m:r>
                                    <a:rPr lang="uk-UA" sz="2800" i="1">
                                      <a:latin typeface="Cambria Math" panose="02040503050406030204" pitchFamily="18" charset="0"/>
                                    </a:rPr>
                                    <m:t>оп</m:t>
                                  </m:r>
                                </m:e>
                                <m:sub>
                                  <m:r>
                                    <a:rPr lang="en-US" sz="2800" i="1">
                                      <a:latin typeface="Cambria Math" panose="02040503050406030204" pitchFamily="18" charset="0"/>
                                    </a:rPr>
                                    <m:t>𝑖</m:t>
                                  </m:r>
                                </m:sub>
                              </m:sSub>
                            </m:sub>
                          </m:sSub>
                          <m:r>
                            <a:rPr lang="uk-UA" sz="2800" i="1">
                              <a:latin typeface="Cambria Math" panose="02040503050406030204" pitchFamily="18" charset="0"/>
                            </a:rPr>
                            <m:t>=</m:t>
                          </m:r>
                          <m:nary>
                            <m:naryPr>
                              <m:chr m:val="∑"/>
                              <m:limLoc m:val="undOvr"/>
                              <m:ctrlPr>
                                <a:rPr lang="ru-RU" sz="2800" i="1">
                                  <a:latin typeface="Cambria Math" panose="02040503050406030204" pitchFamily="18" charset="0"/>
                                </a:rPr>
                              </m:ctrlPr>
                            </m:naryPr>
                            <m:sub>
                              <m:r>
                                <a:rPr lang="uk-UA" sz="2800" i="1">
                                  <a:latin typeface="Cambria Math" panose="02040503050406030204" pitchFamily="18" charset="0"/>
                                </a:rPr>
                                <m:t>1</m:t>
                              </m:r>
                            </m:sub>
                            <m:sup>
                              <m:r>
                                <a:rPr lang="uk-UA" sz="2800" i="1">
                                  <a:latin typeface="Cambria Math" panose="02040503050406030204" pitchFamily="18" charset="0"/>
                                </a:rPr>
                                <m:t>𝑚</m:t>
                              </m:r>
                            </m:sup>
                            <m:e>
                              <m:d>
                                <m:dPr>
                                  <m:ctrlPr>
                                    <a:rPr lang="ru-RU" sz="2800" i="1">
                                      <a:latin typeface="Cambria Math" panose="02040503050406030204" pitchFamily="18" charset="0"/>
                                    </a:rPr>
                                  </m:ctrlPr>
                                </m:dPr>
                                <m:e>
                                  <m:sSub>
                                    <m:sSubPr>
                                      <m:ctrlPr>
                                        <a:rPr lang="ru-RU" sz="2800" i="1">
                                          <a:latin typeface="Cambria Math" panose="02040503050406030204" pitchFamily="18" charset="0"/>
                                        </a:rPr>
                                      </m:ctrlPr>
                                    </m:sSubPr>
                                    <m:e>
                                      <m:d>
                                        <m:dPr>
                                          <m:begChr m:val="["/>
                                          <m:endChr m:val="]"/>
                                          <m:ctrlPr>
                                            <a:rPr lang="ru-RU" sz="2800" i="1">
                                              <a:latin typeface="Cambria Math" panose="02040503050406030204" pitchFamily="18" charset="0"/>
                                            </a:rPr>
                                          </m:ctrlPr>
                                        </m:dPr>
                                        <m:e>
                                          <m:f>
                                            <m:fPr>
                                              <m:ctrlPr>
                                                <a:rPr lang="ru-RU" sz="2800" i="1">
                                                  <a:latin typeface="Cambria Math" panose="02040503050406030204" pitchFamily="18" charset="0"/>
                                                </a:rPr>
                                              </m:ctrlPr>
                                            </m:fPr>
                                            <m:num>
                                              <m:r>
                                                <a:rPr lang="uk-UA" sz="2800" i="1">
                                                  <a:latin typeface="Cambria Math" panose="02040503050406030204" pitchFamily="18" charset="0"/>
                                                </a:rPr>
                                                <m:t>𝑛</m:t>
                                              </m:r>
                                            </m:num>
                                            <m:den>
                                              <m:sSub>
                                                <m:sSubPr>
                                                  <m:ctrlPr>
                                                    <a:rPr lang="ru-RU" sz="2800" i="1">
                                                      <a:latin typeface="Cambria Math" panose="02040503050406030204" pitchFamily="18" charset="0"/>
                                                    </a:rPr>
                                                  </m:ctrlPr>
                                                </m:sSubPr>
                                                <m:e>
                                                  <m:r>
                                                    <a:rPr lang="uk-UA" sz="2800" i="1">
                                                      <a:latin typeface="Cambria Math" panose="02040503050406030204" pitchFamily="18" charset="0"/>
                                                    </a:rPr>
                                                    <m:t>𝐶</m:t>
                                                  </m:r>
                                                </m:e>
                                                <m:sub>
                                                  <m:r>
                                                    <a:rPr lang="uk-UA" sz="2800" i="1">
                                                      <a:latin typeface="Cambria Math" panose="02040503050406030204" pitchFamily="18" charset="0"/>
                                                    </a:rPr>
                                                    <m:t>𝑖</m:t>
                                                  </m:r>
                                                </m:sub>
                                              </m:sSub>
                                            </m:den>
                                          </m:f>
                                        </m:e>
                                      </m:d>
                                    </m:e>
                                    <m:sub>
                                      <m:r>
                                        <a:rPr lang="uk-UA" sz="2800" i="1">
                                          <a:latin typeface="Cambria Math" panose="02040503050406030204" pitchFamily="18" charset="0"/>
                                        </a:rPr>
                                        <m:t>𝑚𝑎𝑥</m:t>
                                      </m:r>
                                    </m:sub>
                                  </m:sSub>
                                  <m:sSub>
                                    <m:sSubPr>
                                      <m:ctrlPr>
                                        <a:rPr lang="ru-RU" sz="2800" i="1">
                                          <a:latin typeface="Cambria Math" panose="02040503050406030204" pitchFamily="18" charset="0"/>
                                        </a:rPr>
                                      </m:ctrlPr>
                                    </m:sSubPr>
                                    <m:e>
                                      <m:r>
                                        <a:rPr lang="uk-UA" sz="2800" i="1">
                                          <a:latin typeface="Cambria Math" panose="02040503050406030204" pitchFamily="18" charset="0"/>
                                        </a:rPr>
                                        <m:t>𝑡</m:t>
                                      </m:r>
                                    </m:e>
                                    <m:sub>
                                      <m:r>
                                        <a:rPr lang="uk-UA" sz="2800" i="1">
                                          <a:latin typeface="Cambria Math" panose="02040503050406030204" pitchFamily="18" charset="0"/>
                                        </a:rPr>
                                        <m:t>𝑖</m:t>
                                      </m:r>
                                    </m:sub>
                                  </m:sSub>
                                </m:e>
                              </m:d>
                            </m:e>
                          </m:nary>
                        </m:e>
                      </m:nary>
                    </m:oMath>
                  </m:oMathPara>
                </a14:m>
                <a:endParaRPr lang="ru-RU" sz="2800" dirty="0"/>
              </a:p>
              <a:p>
                <a:pPr lvl="0" indent="450850" algn="just" eaLnBrk="0" fontAlgn="base" hangingPunct="0">
                  <a:lnSpc>
                    <a:spcPct val="114000"/>
                  </a:lnSpc>
                  <a:spcBef>
                    <a:spcPct val="0"/>
                  </a:spcBef>
                  <a:spcAft>
                    <a:spcPct val="0"/>
                  </a:spcAft>
                </a:pPr>
                <a:endParaRPr lang="uk-UA" altLang="ru-RU" dirty="0">
                  <a:latin typeface="Times New Roman" panose="02020603050405020304" pitchFamily="18" charset="0"/>
                  <a:cs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704045" y="444102"/>
                <a:ext cx="11131640" cy="2704010"/>
              </a:xfrm>
              <a:prstGeom prst="rect">
                <a:avLst/>
              </a:prstGeom>
              <a:blipFill rotWithShape="0">
                <a:blip r:embed="rId2"/>
                <a:stretch>
                  <a:fillRect l="-1095" t="-1580" r="-1095"/>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 name="Rectangle 2"/>
              <p:cNvSpPr>
                <a:spLocks noChangeArrowheads="1"/>
              </p:cNvSpPr>
              <p:nvPr/>
            </p:nvSpPr>
            <p:spPr bwMode="auto">
              <a:xfrm>
                <a:off x="487455" y="2975461"/>
                <a:ext cx="6577826" cy="49770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14:m>
                  <m:oMath xmlns:m="http://schemas.openxmlformats.org/officeDocument/2006/math">
                    <m:sSub>
                      <m:sSubPr>
                        <m:ctrlPr>
                          <a:rPr lang="ru-RU" sz="2400" i="1">
                            <a:latin typeface="Cambria Math" panose="02040503050406030204" pitchFamily="18" charset="0"/>
                          </a:rPr>
                        </m:ctrlPr>
                      </m:sSubPr>
                      <m:e>
                        <m:r>
                          <a:rPr lang="uk-UA" sz="2400" i="1">
                            <a:latin typeface="Cambria Math" panose="02040503050406030204" pitchFamily="18" charset="0"/>
                          </a:rPr>
                          <m:t>𝑇</m:t>
                        </m:r>
                      </m:e>
                      <m:sub>
                        <m:sSub>
                          <m:sSubPr>
                            <m:ctrlPr>
                              <a:rPr lang="ru-RU" sz="2400" i="1">
                                <a:latin typeface="Cambria Math" panose="02040503050406030204" pitchFamily="18" charset="0"/>
                              </a:rPr>
                            </m:ctrlPr>
                          </m:sSubPr>
                          <m:e>
                            <m:r>
                              <a:rPr lang="uk-UA" sz="2400" i="1">
                                <a:latin typeface="Cambria Math" panose="02040503050406030204" pitchFamily="18" charset="0"/>
                              </a:rPr>
                              <m:t>оп</m:t>
                            </m:r>
                          </m:e>
                          <m:sub>
                            <m:r>
                              <a:rPr lang="en-US" sz="2400" i="1">
                                <a:latin typeface="Cambria Math" panose="02040503050406030204" pitchFamily="18" charset="0"/>
                              </a:rPr>
                              <m:t>𝑖</m:t>
                            </m:r>
                          </m:sub>
                        </m:sSub>
                      </m:sub>
                    </m:sSub>
                  </m:oMath>
                </a14:m>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тривалість </a:t>
                </a:r>
                <a:r>
                  <a:rPr kumimoji="0" lang="uk-UA" altLang="ru-RU" sz="24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і</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-го операційного циклу, хв.;</a:t>
                </a:r>
                <a:endParaRPr kumimoji="0" lang="ru-RU"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mc:Choice>
        <mc:Fallback xmlns="">
          <p:sp>
            <p:nvSpPr>
              <p:cNvPr id="5" name="Rectangle 2"/>
              <p:cNvSpPr>
                <a:spLocks noRot="1" noChangeAspect="1" noMove="1" noResize="1" noEditPoints="1" noAdjustHandles="1" noChangeArrowheads="1" noChangeShapeType="1" noTextEdit="1"/>
              </p:cNvSpPr>
              <p:nvPr/>
            </p:nvSpPr>
            <p:spPr bwMode="auto">
              <a:xfrm>
                <a:off x="487455" y="2975461"/>
                <a:ext cx="6577826" cy="497700"/>
              </a:xfrm>
              <a:prstGeom prst="rect">
                <a:avLst/>
              </a:prstGeom>
              <a:blipFill rotWithShape="0">
                <a:blip r:embed="rId3"/>
                <a:stretch>
                  <a:fillRect t="-9756" r="-278" b="-1951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6" name="Rectangle 3"/>
              <p:cNvSpPr>
                <a:spLocks noChangeArrowheads="1"/>
              </p:cNvSpPr>
              <p:nvPr/>
            </p:nvSpPr>
            <p:spPr bwMode="auto">
              <a:xfrm>
                <a:off x="487455" y="3473161"/>
                <a:ext cx="11131640" cy="120462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450850" algn="just" eaLnBrk="0" fontAlgn="base" hangingPunct="0">
                  <a:spcBef>
                    <a:spcPct val="0"/>
                  </a:spcBef>
                  <a:spcAft>
                    <a:spcPct val="0"/>
                  </a:spcAft>
                </a:pPr>
                <a14:m>
                  <m:oMath xmlns:m="http://schemas.openxmlformats.org/officeDocument/2006/math">
                    <m:sSub>
                      <m:sSubPr>
                        <m:ctrlPr>
                          <a:rPr lang="ru-RU" sz="1400" i="1">
                            <a:latin typeface="Cambria Math" panose="02040503050406030204" pitchFamily="18" charset="0"/>
                          </a:rPr>
                        </m:ctrlPr>
                      </m:sSubPr>
                      <m:e>
                        <m:d>
                          <m:dPr>
                            <m:begChr m:val="["/>
                            <m:endChr m:val="]"/>
                            <m:ctrlPr>
                              <a:rPr lang="ru-RU" sz="1400" i="1">
                                <a:latin typeface="Cambria Math" panose="02040503050406030204" pitchFamily="18" charset="0"/>
                              </a:rPr>
                            </m:ctrlPr>
                          </m:dPr>
                          <m:e>
                            <m:f>
                              <m:fPr>
                                <m:ctrlPr>
                                  <a:rPr lang="ru-RU" sz="1400" i="1">
                                    <a:latin typeface="Cambria Math" panose="02040503050406030204" pitchFamily="18" charset="0"/>
                                  </a:rPr>
                                </m:ctrlPr>
                              </m:fPr>
                              <m:num>
                                <m:r>
                                  <a:rPr lang="uk-UA" sz="1400" i="1">
                                    <a:latin typeface="Cambria Math" panose="02040503050406030204" pitchFamily="18" charset="0"/>
                                  </a:rPr>
                                  <m:t>𝑛</m:t>
                                </m:r>
                              </m:num>
                              <m:den>
                                <m:sSub>
                                  <m:sSubPr>
                                    <m:ctrlPr>
                                      <a:rPr lang="ru-RU" sz="1400" i="1">
                                        <a:latin typeface="Cambria Math" panose="02040503050406030204" pitchFamily="18" charset="0"/>
                                      </a:rPr>
                                    </m:ctrlPr>
                                  </m:sSubPr>
                                  <m:e>
                                    <m:r>
                                      <a:rPr lang="uk-UA" sz="1400" i="1">
                                        <a:latin typeface="Cambria Math" panose="02040503050406030204" pitchFamily="18" charset="0"/>
                                      </a:rPr>
                                      <m:t>𝐶</m:t>
                                    </m:r>
                                  </m:e>
                                  <m:sub>
                                    <m:r>
                                      <a:rPr lang="uk-UA" sz="1400" i="1">
                                        <a:latin typeface="Cambria Math" panose="02040503050406030204" pitchFamily="18" charset="0"/>
                                      </a:rPr>
                                      <m:t>𝑖</m:t>
                                    </m:r>
                                  </m:sub>
                                </m:sSub>
                              </m:den>
                            </m:f>
                          </m:e>
                        </m:d>
                      </m:e>
                      <m:sub>
                        <m:r>
                          <a:rPr lang="uk-UA" sz="1400" i="1">
                            <a:latin typeface="Cambria Math" panose="02040503050406030204" pitchFamily="18" charset="0"/>
                          </a:rPr>
                          <m:t>𝑚𝑎𝑥</m:t>
                        </m:r>
                      </m:sub>
                    </m:sSub>
                  </m:oMath>
                </a14:m>
                <a:r>
                  <a:rPr kumimoji="0" lang="uk-UA" altLang="ru-RU"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кількість деталей</a:t>
                </a:r>
                <a:r>
                  <a:rPr kumimoji="0" lang="uk-UA" altLang="ru-RU" sz="24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що обробляються на одному робочому місці </a:t>
                </a:r>
                <a:r>
                  <a:rPr kumimoji="0" lang="uk-UA" altLang="ru-RU" sz="24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і</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-тої операції (у випадку нерівномірного завантаження визначається за найбільш завантаженим робочим місцем, вимірюється у хв):</a:t>
                </a:r>
                <a:endParaRPr kumimoji="0" lang="uk-UA"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mc:Choice>
        <mc:Fallback xmlns="">
          <p:sp>
            <p:nvSpPr>
              <p:cNvPr id="6" name="Rectangle 3"/>
              <p:cNvSpPr>
                <a:spLocks noRot="1" noChangeAspect="1" noMove="1" noResize="1" noEditPoints="1" noAdjustHandles="1" noChangeArrowheads="1" noChangeShapeType="1" noTextEdit="1"/>
              </p:cNvSpPr>
              <p:nvPr/>
            </p:nvSpPr>
            <p:spPr bwMode="auto">
              <a:xfrm>
                <a:off x="487455" y="3473161"/>
                <a:ext cx="11131640" cy="1204625"/>
              </a:xfrm>
              <a:prstGeom prst="rect">
                <a:avLst/>
              </a:prstGeom>
              <a:blipFill rotWithShape="0">
                <a:blip r:embed="rId4"/>
                <a:stretch>
                  <a:fillRect l="-876" t="-7614" r="-821" b="-1167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7" name="Прямоугольник 6"/>
              <p:cNvSpPr/>
              <p:nvPr/>
            </p:nvSpPr>
            <p:spPr>
              <a:xfrm>
                <a:off x="1431234" y="4719809"/>
                <a:ext cx="9846365" cy="71468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ru-RU" i="1" smtClean="0">
                              <a:latin typeface="Cambria Math" panose="02040503050406030204" pitchFamily="18" charset="0"/>
                            </a:rPr>
                          </m:ctrlPr>
                        </m:sSubSupPr>
                        <m:e>
                          <m:r>
                            <a:rPr lang="ru-RU">
                              <a:latin typeface="Cambria Math" panose="02040503050406030204" pitchFamily="18" charset="0"/>
                            </a:rPr>
                            <m:t>Т</m:t>
                          </m:r>
                        </m:e>
                        <m:sub>
                          <m:r>
                            <a:rPr lang="ru-RU" i="0">
                              <a:latin typeface="Cambria Math" panose="02040503050406030204" pitchFamily="18" charset="0"/>
                            </a:rPr>
                            <m:t>ц</m:t>
                          </m:r>
                        </m:sub>
                        <m:sup>
                          <m:r>
                            <a:rPr lang="ru-RU" i="0">
                              <a:latin typeface="Cambria Math" panose="02040503050406030204" pitchFamily="18" charset="0"/>
                            </a:rPr>
                            <m:t>посл</m:t>
                          </m:r>
                        </m:sup>
                      </m:sSubSup>
                      <m:r>
                        <a:rPr lang="ru-RU" i="0">
                          <a:latin typeface="Cambria Math" panose="02040503050406030204" pitchFamily="18" charset="0"/>
                        </a:rPr>
                        <m:t>=</m:t>
                      </m:r>
                      <m:d>
                        <m:dPr>
                          <m:ctrlPr>
                            <a:rPr lang="ru-RU" i="1">
                              <a:latin typeface="Cambria Math" panose="02040503050406030204" pitchFamily="18" charset="0"/>
                            </a:rPr>
                          </m:ctrlPr>
                        </m:dPr>
                        <m:e>
                          <m:f>
                            <m:fPr>
                              <m:ctrlPr>
                                <a:rPr lang="ru-RU" i="1">
                                  <a:latin typeface="Cambria Math" panose="02040503050406030204" pitchFamily="18" charset="0"/>
                                </a:rPr>
                              </m:ctrlPr>
                            </m:fPr>
                            <m:num>
                              <m:r>
                                <a:rPr lang="ru-RU" i="0">
                                  <a:latin typeface="Cambria Math" panose="02040503050406030204" pitchFamily="18" charset="0"/>
                                </a:rPr>
                                <m:t>36</m:t>
                              </m:r>
                            </m:num>
                            <m:den>
                              <m:r>
                                <a:rPr lang="ru-RU" i="0">
                                  <a:latin typeface="Cambria Math" panose="02040503050406030204" pitchFamily="18" charset="0"/>
                                </a:rPr>
                                <m:t>2</m:t>
                              </m:r>
                            </m:den>
                          </m:f>
                          <m:r>
                            <a:rPr lang="ru-RU" i="0">
                              <a:latin typeface="Cambria Math" panose="02040503050406030204" pitchFamily="18" charset="0"/>
                            </a:rPr>
                            <m:t>∗3</m:t>
                          </m:r>
                        </m:e>
                      </m:d>
                      <m:r>
                        <a:rPr lang="ru-RU" i="0">
                          <a:latin typeface="Cambria Math" panose="02040503050406030204" pitchFamily="18" charset="0"/>
                        </a:rPr>
                        <m:t>+</m:t>
                      </m:r>
                      <m:d>
                        <m:dPr>
                          <m:ctrlPr>
                            <a:rPr lang="ru-RU" i="1">
                              <a:latin typeface="Cambria Math" panose="02040503050406030204" pitchFamily="18" charset="0"/>
                            </a:rPr>
                          </m:ctrlPr>
                        </m:dPr>
                        <m:e>
                          <m:f>
                            <m:fPr>
                              <m:ctrlPr>
                                <a:rPr lang="ru-RU" i="1">
                                  <a:latin typeface="Cambria Math" panose="02040503050406030204" pitchFamily="18" charset="0"/>
                                </a:rPr>
                              </m:ctrlPr>
                            </m:fPr>
                            <m:num>
                              <m:r>
                                <a:rPr lang="ru-RU" i="0">
                                  <a:latin typeface="Cambria Math" panose="02040503050406030204" pitchFamily="18" charset="0"/>
                                </a:rPr>
                                <m:t>36</m:t>
                              </m:r>
                            </m:num>
                            <m:den>
                              <m:r>
                                <a:rPr lang="ru-RU" i="0">
                                  <a:latin typeface="Cambria Math" panose="02040503050406030204" pitchFamily="18" charset="0"/>
                                </a:rPr>
                                <m:t>3</m:t>
                              </m:r>
                            </m:den>
                          </m:f>
                          <m:r>
                            <a:rPr lang="ru-RU" i="0">
                              <a:latin typeface="Cambria Math" panose="02040503050406030204" pitchFamily="18" charset="0"/>
                            </a:rPr>
                            <m:t>∗6</m:t>
                          </m:r>
                        </m:e>
                      </m:d>
                      <m:r>
                        <a:rPr lang="ru-RU" i="0">
                          <a:latin typeface="Cambria Math" panose="02040503050406030204" pitchFamily="18" charset="0"/>
                        </a:rPr>
                        <m:t>+</m:t>
                      </m:r>
                      <m:d>
                        <m:dPr>
                          <m:ctrlPr>
                            <a:rPr lang="ru-RU" i="1">
                              <a:latin typeface="Cambria Math" panose="02040503050406030204" pitchFamily="18" charset="0"/>
                            </a:rPr>
                          </m:ctrlPr>
                        </m:dPr>
                        <m:e>
                          <m:f>
                            <m:fPr>
                              <m:ctrlPr>
                                <a:rPr lang="ru-RU" i="1">
                                  <a:latin typeface="Cambria Math" panose="02040503050406030204" pitchFamily="18" charset="0"/>
                                </a:rPr>
                              </m:ctrlPr>
                            </m:fPr>
                            <m:num>
                              <m:r>
                                <a:rPr lang="ru-RU" i="0">
                                  <a:latin typeface="Cambria Math" panose="02040503050406030204" pitchFamily="18" charset="0"/>
                                </a:rPr>
                                <m:t>36</m:t>
                              </m:r>
                            </m:num>
                            <m:den>
                              <m:r>
                                <a:rPr lang="ru-RU" i="0">
                                  <a:latin typeface="Cambria Math" panose="02040503050406030204" pitchFamily="18" charset="0"/>
                                </a:rPr>
                                <m:t>3</m:t>
                              </m:r>
                            </m:den>
                          </m:f>
                          <m:r>
                            <a:rPr lang="ru-RU" i="0">
                              <a:latin typeface="Cambria Math" panose="02040503050406030204" pitchFamily="18" charset="0"/>
                            </a:rPr>
                            <m:t>∗5</m:t>
                          </m:r>
                        </m:e>
                      </m:d>
                      <m:r>
                        <a:rPr lang="ru-RU" i="0">
                          <a:latin typeface="Cambria Math" panose="02040503050406030204" pitchFamily="18" charset="0"/>
                        </a:rPr>
                        <m:t>+</m:t>
                      </m:r>
                      <m:d>
                        <m:dPr>
                          <m:ctrlPr>
                            <a:rPr lang="ru-RU" i="1">
                              <a:latin typeface="Cambria Math" panose="02040503050406030204" pitchFamily="18" charset="0"/>
                            </a:rPr>
                          </m:ctrlPr>
                        </m:dPr>
                        <m:e>
                          <m:r>
                            <a:rPr lang="ru-RU" i="0">
                              <a:latin typeface="Cambria Math" panose="02040503050406030204" pitchFamily="18" charset="0"/>
                            </a:rPr>
                            <m:t>36∗1</m:t>
                          </m:r>
                        </m:e>
                      </m:d>
                      <m:r>
                        <a:rPr lang="ru-RU" i="0">
                          <a:latin typeface="Cambria Math" panose="02040503050406030204" pitchFamily="18" charset="0"/>
                        </a:rPr>
                        <m:t>+</m:t>
                      </m:r>
                      <m:d>
                        <m:dPr>
                          <m:ctrlPr>
                            <a:rPr lang="ru-RU" i="1">
                              <a:latin typeface="Cambria Math" panose="02040503050406030204" pitchFamily="18" charset="0"/>
                            </a:rPr>
                          </m:ctrlPr>
                        </m:dPr>
                        <m:e>
                          <m:f>
                            <m:fPr>
                              <m:ctrlPr>
                                <a:rPr lang="ru-RU" i="1">
                                  <a:latin typeface="Cambria Math" panose="02040503050406030204" pitchFamily="18" charset="0"/>
                                </a:rPr>
                              </m:ctrlPr>
                            </m:fPr>
                            <m:num>
                              <m:r>
                                <a:rPr lang="ru-RU" i="0">
                                  <a:latin typeface="Cambria Math" panose="02040503050406030204" pitchFamily="18" charset="0"/>
                                </a:rPr>
                                <m:t>36</m:t>
                              </m:r>
                            </m:num>
                            <m:den>
                              <m:r>
                                <a:rPr lang="ru-RU" i="0">
                                  <a:latin typeface="Cambria Math" panose="02040503050406030204" pitchFamily="18" charset="0"/>
                                </a:rPr>
                                <m:t>2</m:t>
                              </m:r>
                            </m:den>
                          </m:f>
                          <m:r>
                            <a:rPr lang="ru-RU" i="0">
                              <a:latin typeface="Cambria Math" panose="02040503050406030204" pitchFamily="18" charset="0"/>
                            </a:rPr>
                            <m:t>∗4</m:t>
                          </m:r>
                        </m:e>
                      </m:d>
                      <m:r>
                        <a:rPr lang="ru-RU" i="0">
                          <a:latin typeface="Cambria Math" panose="02040503050406030204" pitchFamily="18" charset="0"/>
                        </a:rPr>
                        <m:t>+</m:t>
                      </m:r>
                      <m:d>
                        <m:dPr>
                          <m:ctrlPr>
                            <a:rPr lang="ru-RU" i="1">
                              <a:latin typeface="Cambria Math" panose="02040503050406030204" pitchFamily="18" charset="0"/>
                            </a:rPr>
                          </m:ctrlPr>
                        </m:dPr>
                        <m:e>
                          <m:r>
                            <a:rPr lang="ru-RU" i="0">
                              <a:latin typeface="Cambria Math" panose="02040503050406030204" pitchFamily="18" charset="0"/>
                            </a:rPr>
                            <m:t>36∗1</m:t>
                          </m:r>
                        </m:e>
                      </m:d>
                      <m:r>
                        <a:rPr lang="ru-RU" i="0">
                          <a:latin typeface="Cambria Math" panose="02040503050406030204" pitchFamily="18" charset="0"/>
                        </a:rPr>
                        <m:t>+</m:t>
                      </m:r>
                      <m:d>
                        <m:dPr>
                          <m:ctrlPr>
                            <a:rPr lang="ru-RU" i="1">
                              <a:latin typeface="Cambria Math" panose="02040503050406030204" pitchFamily="18" charset="0"/>
                            </a:rPr>
                          </m:ctrlPr>
                        </m:dPr>
                        <m:e>
                          <m:r>
                            <a:rPr lang="ru-RU" i="0">
                              <a:latin typeface="Cambria Math" panose="02040503050406030204" pitchFamily="18" charset="0"/>
                            </a:rPr>
                            <m:t>36∗2</m:t>
                          </m:r>
                        </m:e>
                      </m:d>
                      <m:r>
                        <a:rPr lang="ru-RU" i="0">
                          <a:latin typeface="Cambria Math" panose="02040503050406030204" pitchFamily="18" charset="0"/>
                        </a:rPr>
                        <m:t>=402</m:t>
                      </m:r>
                      <m:r>
                        <a:rPr lang="uk-UA" b="0" i="0" smtClean="0">
                          <a:latin typeface="Cambria Math" panose="02040503050406030204" pitchFamily="18" charset="0"/>
                        </a:rPr>
                        <m:t> хв.</m:t>
                      </m:r>
                    </m:oMath>
                  </m:oMathPara>
                </a14:m>
                <a:endParaRPr lang="ru-RU" dirty="0"/>
              </a:p>
            </p:txBody>
          </p:sp>
        </mc:Choice>
        <mc:Fallback xmlns="">
          <p:sp>
            <p:nvSpPr>
              <p:cNvPr id="7" name="Прямоугольник 6"/>
              <p:cNvSpPr>
                <a:spLocks noRot="1" noChangeAspect="1" noMove="1" noResize="1" noEditPoints="1" noAdjustHandles="1" noChangeArrowheads="1" noChangeShapeType="1" noTextEdit="1"/>
              </p:cNvSpPr>
              <p:nvPr/>
            </p:nvSpPr>
            <p:spPr>
              <a:xfrm>
                <a:off x="1431234" y="4719809"/>
                <a:ext cx="9846365" cy="714683"/>
              </a:xfrm>
              <a:prstGeom prst="rect">
                <a:avLst/>
              </a:prstGeom>
              <a:blipFill rotWithShape="0">
                <a:blip r:embed="rId5"/>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31691687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1548" y="152799"/>
            <a:ext cx="11714922" cy="2241960"/>
          </a:xfrm>
          <a:prstGeom prst="rect">
            <a:avLst/>
          </a:prstGeom>
        </p:spPr>
        <p:txBody>
          <a:bodyPr wrap="square">
            <a:spAutoFit/>
          </a:bodyPr>
          <a:lstStyle/>
          <a:p>
            <a:pPr indent="450215" algn="just">
              <a:lnSpc>
                <a:spcPct val="150000"/>
              </a:lnSpc>
              <a:spcAft>
                <a:spcPts val="0"/>
              </a:spcAft>
            </a:pPr>
            <a:r>
              <a:rPr lang="uk-UA" sz="2400" dirty="0">
                <a:latin typeface="Times New Roman" panose="02020603050405020304" pitchFamily="18" charset="0"/>
                <a:ea typeface="Times New Roman" panose="02020603050405020304" pitchFamily="18" charset="0"/>
              </a:rPr>
              <a:t>При рівномірному завантаженні робочих місць на операціях формула спрощується. Однак у будь-якому випадку виносити n за знак суми недоцільно, </a:t>
            </a:r>
            <a:r>
              <a:rPr lang="ru-RU" sz="2400" dirty="0" smtClean="0">
                <a:latin typeface="Times New Roman" panose="02020603050405020304" pitchFamily="18" charset="0"/>
                <a:ea typeface="Times New Roman" panose="02020603050405020304" pitchFamily="18" charset="0"/>
              </a:rPr>
              <a:t>о</a:t>
            </a:r>
            <a:r>
              <a:rPr lang="uk-UA" sz="2400" dirty="0" smtClean="0">
                <a:latin typeface="Times New Roman" panose="02020603050405020304" pitchFamily="18" charset="0"/>
                <a:ea typeface="Times New Roman" panose="02020603050405020304" pitchFamily="18" charset="0"/>
              </a:rPr>
              <a:t>скільки при </a:t>
            </a:r>
            <a:r>
              <a:rPr lang="uk-UA" sz="2400" dirty="0">
                <a:latin typeface="Times New Roman" panose="02020603050405020304" pitchFamily="18" charset="0"/>
                <a:ea typeface="Times New Roman" panose="02020603050405020304" pitchFamily="18" charset="0"/>
              </a:rPr>
              <a:t>цьому спотворюється економічний зміст </a:t>
            </a:r>
            <a:r>
              <a:rPr lang="uk-UA" sz="2400" dirty="0" smtClean="0">
                <a:latin typeface="Times New Roman" panose="02020603050405020304" pitchFamily="18" charset="0"/>
                <a:ea typeface="Times New Roman" panose="02020603050405020304" pitchFamily="18" charset="0"/>
              </a:rPr>
              <a:t>виразу – </a:t>
            </a:r>
            <a:r>
              <a:rPr lang="uk-UA" sz="2400" dirty="0">
                <a:latin typeface="Times New Roman" panose="02020603050405020304" pitchFamily="18" charset="0"/>
                <a:ea typeface="Times New Roman" panose="02020603050405020304" pitchFamily="18" charset="0"/>
              </a:rPr>
              <a:t>оброблювана партія </a:t>
            </a:r>
            <a:r>
              <a:rPr lang="uk-UA" sz="2400" dirty="0" smtClean="0">
                <a:latin typeface="Times New Roman" panose="02020603050405020304" pitchFamily="18" charset="0"/>
                <a:ea typeface="Times New Roman" panose="02020603050405020304" pitchFamily="18" charset="0"/>
              </a:rPr>
              <a:t>деталей роздрібнюється </a:t>
            </a:r>
            <a:r>
              <a:rPr lang="uk-UA" sz="2400" dirty="0">
                <a:latin typeface="Times New Roman" panose="02020603050405020304" pitchFamily="18" charset="0"/>
                <a:ea typeface="Times New Roman" panose="02020603050405020304" pitchFamily="18" charset="0"/>
              </a:rPr>
              <a:t>на </a:t>
            </a:r>
            <a:r>
              <a:rPr lang="uk-UA" sz="2400" dirty="0" smtClean="0">
                <a:latin typeface="Times New Roman" panose="02020603050405020304" pitchFamily="18" charset="0"/>
                <a:ea typeface="Times New Roman" panose="02020603050405020304" pitchFamily="18" charset="0"/>
              </a:rPr>
              <a:t>частини, </a:t>
            </a:r>
            <a:r>
              <a:rPr lang="uk-UA" sz="2400" dirty="0">
                <a:latin typeface="Times New Roman" panose="02020603050405020304" pitchFamily="18" charset="0"/>
                <a:ea typeface="Times New Roman" panose="02020603050405020304" pitchFamily="18" charset="0"/>
              </a:rPr>
              <a:t>а час на виконання операції обробки кожної деталі не скорочується.</a:t>
            </a:r>
            <a:endParaRPr lang="ru-RU" sz="2400" dirty="0">
              <a:effectLst/>
              <a:latin typeface="Times New Roman" panose="02020603050405020304" pitchFamily="18" charset="0"/>
              <a:ea typeface="Times New Roman" panose="02020603050405020304" pitchFamily="18" charset="0"/>
            </a:endParaRPr>
          </a:p>
        </p:txBody>
      </p:sp>
      <p:sp>
        <p:nvSpPr>
          <p:cNvPr id="5" name="Rectangle 2"/>
          <p:cNvSpPr>
            <a:spLocks noChangeArrowheads="1"/>
          </p:cNvSpPr>
          <p:nvPr/>
        </p:nvSpPr>
        <p:spPr bwMode="auto">
          <a:xfrm>
            <a:off x="-122147" y="1937559"/>
            <a:ext cx="2145082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pic>
        <p:nvPicPr>
          <p:cNvPr id="409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0017" y="2394759"/>
            <a:ext cx="9289773" cy="4244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544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22312" y="3218230"/>
            <a:ext cx="1257468" cy="5796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72658" y="589109"/>
            <a:ext cx="11324821"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indent="450850" algn="just" eaLnBrk="0" fontAlgn="base" hangingPunct="0">
              <a:spcBef>
                <a:spcPct val="0"/>
              </a:spcBef>
              <a:spcAft>
                <a:spcPct val="0"/>
              </a:spcAf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При </a:t>
            </a:r>
            <a:r>
              <a:rPr kumimoji="0" lang="uk-UA" altLang="ru-RU" sz="2400" b="1"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паралельному руху</a:t>
            </a:r>
            <a:r>
              <a:rPr kumimoji="0" lang="uk-UA" altLang="ru-RU" sz="2400" b="0"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предметів праці з використанням </a:t>
            </a:r>
            <a:r>
              <a:rPr kumimoji="0" lang="uk-UA" altLang="ru-RU" sz="2400" b="1"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дублюючих місць</a:t>
            </a:r>
            <a:r>
              <a:rPr kumimoji="0" lang="uk-UA" altLang="ru-RU" sz="2400" b="0"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не тільки скорочується загальна тривалість технологічного циклу, а й зменшується або взагалі можуть бути ліквідовані перерви у роботі робочих місць на найменш трудомістких (у порівнянні з головною) операціях. Тривалість технологічного циклу </a:t>
            </a:r>
            <a:r>
              <a:rPr lang="uk-UA" altLang="ru-RU" sz="2400" dirty="0">
                <a:latin typeface="Arial" panose="020B0604020202020204" pitchFamily="34" charset="0"/>
                <a:ea typeface="Times New Roman" panose="02020603050405020304" pitchFamily="18" charset="0"/>
              </a:rPr>
              <a:t>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у цьому випадку дорівнює сумі </a:t>
            </a:r>
            <a:r>
              <a:rPr lang="uk-UA" altLang="ru-RU" sz="2400" dirty="0" err="1">
                <a:latin typeface="Times New Roman" panose="02020603050405020304" pitchFamily="18" charset="0"/>
                <a:ea typeface="Times New Roman" panose="02020603050405020304" pitchFamily="18" charset="0"/>
                <a:cs typeface="Times New Roman" panose="02020603050405020304" pitchFamily="18" charset="0"/>
              </a:rPr>
              <a:t>тривалостей</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 обробки першої деталі(чи першої передаточної партії) на всіх операціях технологічного процесу, що здійснюється за послідовною схемою, та часу обробки всіх наступних деталей з інтервалом випуску кожної наступної, що відповідає </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ритму </a:t>
            </a:r>
            <a:endParaRPr lang="uk-UA" altLang="ru-RU" sz="3200" dirty="0">
              <a:latin typeface="Times New Roman" panose="02020603050405020304" pitchFamily="18" charset="0"/>
              <a:cs typeface="Times New Roman" panose="02020603050405020304"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uk-UA" alt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6" name="Rectangle 5"/>
          <p:cNvSpPr>
            <a:spLocks noChangeArrowheads="1"/>
          </p:cNvSpPr>
          <p:nvPr/>
        </p:nvSpPr>
        <p:spPr bwMode="auto">
          <a:xfrm>
            <a:off x="1515415" y="3218230"/>
            <a:ext cx="109728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50850" algn="just"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a:t>
            </a:r>
            <a:endParaRPr kumimoji="0" lang="uk-UA" altLang="ru-RU" sz="1800" b="0" i="0" u="none" strike="noStrike" cap="none" normalizeH="0" baseline="0" smtClean="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7" name="Прямоугольник 6"/>
              <p:cNvSpPr/>
              <p:nvPr/>
            </p:nvSpPr>
            <p:spPr>
              <a:xfrm>
                <a:off x="172658" y="3836650"/>
                <a:ext cx="11324821" cy="2520883"/>
              </a:xfrm>
              <a:prstGeom prst="rect">
                <a:avLst/>
              </a:prstGeom>
            </p:spPr>
            <p:txBody>
              <a:bodyPr wrap="square">
                <a:spAutoFit/>
              </a:bodyPr>
              <a:lstStyle/>
              <a:p>
                <a:pPr indent="450215" algn="just">
                  <a:lnSpc>
                    <a:spcPct val="114000"/>
                  </a:lnSpc>
                  <a:spcAft>
                    <a:spcPts val="0"/>
                  </a:spcAft>
                </a:pPr>
                <a:r>
                  <a:rPr lang="uk-UA" sz="2400" dirty="0">
                    <a:latin typeface="Times New Roman" panose="02020603050405020304" pitchFamily="18" charset="0"/>
                    <a:ea typeface="Times New Roman" panose="02020603050405020304" pitchFamily="18" charset="0"/>
                  </a:rPr>
                  <a:t>Тривалість технологічного циклу при паралельному русі предметів праці з використанням дублюючих місць</a:t>
                </a:r>
                <a:r>
                  <a:rPr lang="uk-UA" sz="2400" dirty="0" smtClean="0">
                    <a:latin typeface="Times New Roman" panose="02020603050405020304" pitchFamily="18" charset="0"/>
                    <a:ea typeface="Times New Roman" panose="02020603050405020304" pitchFamily="18" charset="0"/>
                  </a:rPr>
                  <a:t>:</a:t>
                </a:r>
              </a:p>
              <a:p>
                <a:pPr indent="450215" algn="just">
                  <a:lnSpc>
                    <a:spcPct val="114000"/>
                  </a:lnSpc>
                </a:pPr>
                <a14:m>
                  <m:oMathPara xmlns:m="http://schemas.openxmlformats.org/officeDocument/2006/math">
                    <m:oMathParaPr>
                      <m:jc m:val="centerGroup"/>
                    </m:oMathParaPr>
                    <m:oMath xmlns:m="http://schemas.openxmlformats.org/officeDocument/2006/math">
                      <m:sSubSup>
                        <m:sSubSupPr>
                          <m:ctrlPr>
                            <a:rPr lang="ru-RU" sz="2400" b="1" i="1">
                              <a:latin typeface="Cambria Math" panose="02040503050406030204" pitchFamily="18" charset="0"/>
                            </a:rPr>
                          </m:ctrlPr>
                        </m:sSubSupPr>
                        <m:e>
                          <m:r>
                            <a:rPr lang="uk-UA" sz="2400" b="1" i="1">
                              <a:latin typeface="Cambria Math" panose="02040503050406030204" pitchFamily="18" charset="0"/>
                            </a:rPr>
                            <m:t>Т</m:t>
                          </m:r>
                        </m:e>
                        <m:sub>
                          <m:r>
                            <a:rPr lang="uk-UA" sz="2400" b="1" i="1">
                              <a:latin typeface="Cambria Math" panose="02040503050406030204" pitchFamily="18" charset="0"/>
                            </a:rPr>
                            <m:t>ц</m:t>
                          </m:r>
                        </m:sub>
                        <m:sup>
                          <m:r>
                            <a:rPr lang="uk-UA" sz="2400" b="1" i="1">
                              <a:latin typeface="Cambria Math" panose="02040503050406030204" pitchFamily="18" charset="0"/>
                            </a:rPr>
                            <m:t>пар</m:t>
                          </m:r>
                        </m:sup>
                      </m:sSubSup>
                      <m:r>
                        <a:rPr lang="uk-UA" sz="2400" b="1" i="1">
                          <a:latin typeface="Cambria Math" panose="02040503050406030204" pitchFamily="18" charset="0"/>
                        </a:rPr>
                        <m:t>=</m:t>
                      </m:r>
                      <m:r>
                        <m:rPr>
                          <m:sty m:val="p"/>
                        </m:rPr>
                        <a:rPr lang="uk-UA" sz="2400">
                          <a:latin typeface="Cambria Math" panose="02040503050406030204" pitchFamily="18" charset="0"/>
                        </a:rPr>
                        <m:t>p</m:t>
                      </m:r>
                      <m:nary>
                        <m:naryPr>
                          <m:chr m:val="∑"/>
                          <m:limLoc m:val="undOvr"/>
                          <m:ctrlPr>
                            <a:rPr lang="ru-RU" sz="2400" i="1">
                              <a:latin typeface="Cambria Math" panose="02040503050406030204" pitchFamily="18" charset="0"/>
                            </a:rPr>
                          </m:ctrlPr>
                        </m:naryPr>
                        <m:sub>
                          <m:r>
                            <a:rPr lang="uk-UA" sz="2400" i="1">
                              <a:latin typeface="Cambria Math" panose="02040503050406030204" pitchFamily="18" charset="0"/>
                            </a:rPr>
                            <m:t>1</m:t>
                          </m:r>
                        </m:sub>
                        <m:sup>
                          <m:r>
                            <a:rPr lang="en-US" sz="2400" i="1">
                              <a:latin typeface="Cambria Math" panose="02040503050406030204" pitchFamily="18" charset="0"/>
                            </a:rPr>
                            <m:t>𝑚</m:t>
                          </m:r>
                        </m:sup>
                        <m:e>
                          <m:sSub>
                            <m:sSubPr>
                              <m:ctrlPr>
                                <a:rPr lang="ru-RU" sz="2400" i="1">
                                  <a:latin typeface="Cambria Math" panose="02040503050406030204" pitchFamily="18" charset="0"/>
                                </a:rPr>
                              </m:ctrlPr>
                            </m:sSubPr>
                            <m:e>
                              <m:r>
                                <a:rPr lang="uk-UA" sz="2400" i="1">
                                  <a:latin typeface="Cambria Math" panose="02040503050406030204" pitchFamily="18" charset="0"/>
                                </a:rPr>
                                <m:t>𝑡</m:t>
                              </m:r>
                            </m:e>
                            <m:sub>
                              <m:r>
                                <a:rPr lang="uk-UA" sz="2400" i="1">
                                  <a:latin typeface="Cambria Math" panose="02040503050406030204" pitchFamily="18" charset="0"/>
                                </a:rPr>
                                <m:t>𝑖</m:t>
                              </m:r>
                            </m:sub>
                          </m:sSub>
                          <m:r>
                            <a:rPr lang="uk-UA" sz="2400" i="1">
                              <a:latin typeface="Cambria Math" panose="02040503050406030204" pitchFamily="18" charset="0"/>
                            </a:rPr>
                            <m:t>+</m:t>
                          </m:r>
                          <m:d>
                            <m:dPr>
                              <m:ctrlPr>
                                <a:rPr lang="ru-RU" sz="2400" i="1">
                                  <a:latin typeface="Cambria Math" panose="02040503050406030204" pitchFamily="18" charset="0"/>
                                </a:rPr>
                              </m:ctrlPr>
                            </m:dPr>
                            <m:e>
                              <m:r>
                                <a:rPr lang="uk-UA" sz="2400" i="1">
                                  <a:latin typeface="Cambria Math" panose="02040503050406030204" pitchFamily="18" charset="0"/>
                                </a:rPr>
                                <m:t>В−</m:t>
                              </m:r>
                              <m:r>
                                <m:rPr>
                                  <m:sty m:val="p"/>
                                </m:rPr>
                                <a:rPr lang="uk-UA" sz="2400">
                                  <a:latin typeface="Cambria Math" panose="02040503050406030204" pitchFamily="18" charset="0"/>
                                </a:rPr>
                                <m:t>p</m:t>
                              </m:r>
                            </m:e>
                          </m:d>
                          <m:r>
                            <a:rPr lang="uk-UA" sz="2400" i="1">
                              <a:latin typeface="Cambria Math" panose="02040503050406030204" pitchFamily="18" charset="0"/>
                            </a:rPr>
                            <m:t>∗</m:t>
                          </m:r>
                          <m:sSub>
                            <m:sSubPr>
                              <m:ctrlPr>
                                <a:rPr lang="ru-RU" sz="2400" i="1">
                                  <a:latin typeface="Cambria Math" panose="02040503050406030204" pitchFamily="18" charset="0"/>
                                </a:rPr>
                              </m:ctrlPr>
                            </m:sSubPr>
                            <m:e>
                              <m:d>
                                <m:dPr>
                                  <m:ctrlPr>
                                    <a:rPr lang="ru-RU" sz="2400" i="1">
                                      <a:latin typeface="Cambria Math" panose="02040503050406030204" pitchFamily="18" charset="0"/>
                                    </a:rPr>
                                  </m:ctrlPr>
                                </m:dPr>
                                <m:e>
                                  <m:f>
                                    <m:fPr>
                                      <m:ctrlPr>
                                        <a:rPr lang="ru-RU" sz="2400" i="1">
                                          <a:latin typeface="Cambria Math" panose="02040503050406030204" pitchFamily="18" charset="0"/>
                                        </a:rPr>
                                      </m:ctrlPr>
                                    </m:fPr>
                                    <m:num>
                                      <m:sSub>
                                        <m:sSubPr>
                                          <m:ctrlPr>
                                            <a:rPr lang="ru-RU" sz="2400" i="1">
                                              <a:latin typeface="Cambria Math" panose="02040503050406030204" pitchFamily="18" charset="0"/>
                                            </a:rPr>
                                          </m:ctrlPr>
                                        </m:sSubPr>
                                        <m:e>
                                          <m:r>
                                            <m:rPr>
                                              <m:sty m:val="p"/>
                                            </m:rPr>
                                            <a:rPr lang="uk-UA" sz="2400">
                                              <a:latin typeface="Cambria Math" panose="02040503050406030204" pitchFamily="18" charset="0"/>
                                            </a:rPr>
                                            <m:t>t</m:t>
                                          </m:r>
                                        </m:e>
                                        <m:sub>
                                          <m:r>
                                            <m:rPr>
                                              <m:sty m:val="p"/>
                                            </m:rPr>
                                            <a:rPr lang="uk-UA" sz="2400">
                                              <a:latin typeface="Cambria Math" panose="02040503050406030204" pitchFamily="18" charset="0"/>
                                            </a:rPr>
                                            <m:t>i</m:t>
                                          </m:r>
                                        </m:sub>
                                      </m:sSub>
                                    </m:num>
                                    <m:den>
                                      <m:sSub>
                                        <m:sSubPr>
                                          <m:ctrlPr>
                                            <a:rPr lang="ru-RU" sz="2400" i="1">
                                              <a:latin typeface="Cambria Math" panose="02040503050406030204" pitchFamily="18" charset="0"/>
                                            </a:rPr>
                                          </m:ctrlPr>
                                        </m:sSubPr>
                                        <m:e>
                                          <m:r>
                                            <m:rPr>
                                              <m:sty m:val="p"/>
                                            </m:rPr>
                                            <a:rPr lang="uk-UA" sz="2400">
                                              <a:latin typeface="Cambria Math" panose="02040503050406030204" pitchFamily="18" charset="0"/>
                                            </a:rPr>
                                            <m:t>C</m:t>
                                          </m:r>
                                        </m:e>
                                        <m:sub>
                                          <m:r>
                                            <m:rPr>
                                              <m:sty m:val="p"/>
                                            </m:rPr>
                                            <a:rPr lang="uk-UA" sz="2400">
                                              <a:latin typeface="Cambria Math" panose="02040503050406030204" pitchFamily="18" charset="0"/>
                                            </a:rPr>
                                            <m:t>i</m:t>
                                          </m:r>
                                        </m:sub>
                                      </m:sSub>
                                    </m:den>
                                  </m:f>
                                </m:e>
                              </m:d>
                            </m:e>
                            <m:sub>
                              <m:r>
                                <m:rPr>
                                  <m:sty m:val="p"/>
                                </m:rPr>
                                <a:rPr lang="uk-UA" sz="2400">
                                  <a:latin typeface="Cambria Math" panose="02040503050406030204" pitchFamily="18" charset="0"/>
                                </a:rPr>
                                <m:t>max</m:t>
                              </m:r>
                            </m:sub>
                          </m:sSub>
                        </m:e>
                      </m:nary>
                    </m:oMath>
                  </m:oMathPara>
                </a14:m>
                <a:endParaRPr lang="ru-RU" sz="2400" dirty="0"/>
              </a:p>
              <a:p>
                <a:pPr indent="450215" algn="just">
                  <a:lnSpc>
                    <a:spcPct val="114000"/>
                  </a:lnSpc>
                </a:pPr>
                <a:r>
                  <a:rPr lang="uk-UA" sz="2400" dirty="0" smtClean="0">
                    <a:effectLst/>
                    <a:latin typeface="Times New Roman" panose="02020603050405020304" pitchFamily="18" charset="0"/>
                    <a:ea typeface="Times New Roman" panose="02020603050405020304" pitchFamily="18" charset="0"/>
                  </a:rPr>
                  <a:t>Для нашої задачі: </a:t>
                </a:r>
                <a14:m>
                  <m:oMath xmlns:m="http://schemas.openxmlformats.org/officeDocument/2006/math">
                    <m:sSubSup>
                      <m:sSubSupPr>
                        <m:ctrlPr>
                          <a:rPr lang="ru-RU" sz="2400" i="1">
                            <a:latin typeface="Cambria Math" panose="02040503050406030204" pitchFamily="18" charset="0"/>
                          </a:rPr>
                        </m:ctrlPr>
                      </m:sSubSupPr>
                      <m:e>
                        <m:r>
                          <a:rPr lang="uk-UA" sz="2400">
                            <a:latin typeface="Cambria Math" panose="02040503050406030204" pitchFamily="18" charset="0"/>
                          </a:rPr>
                          <m:t>Т</m:t>
                        </m:r>
                      </m:e>
                      <m:sub>
                        <m:r>
                          <a:rPr lang="uk-UA" sz="2400">
                            <a:latin typeface="Cambria Math" panose="02040503050406030204" pitchFamily="18" charset="0"/>
                          </a:rPr>
                          <m:t>ц</m:t>
                        </m:r>
                      </m:sub>
                      <m:sup>
                        <m:r>
                          <a:rPr lang="uk-UA" sz="2400">
                            <a:latin typeface="Cambria Math" panose="02040503050406030204" pitchFamily="18" charset="0"/>
                          </a:rPr>
                          <m:t>пар</m:t>
                        </m:r>
                      </m:sup>
                    </m:sSubSup>
                    <m:r>
                      <a:rPr lang="uk-UA" sz="2400">
                        <a:latin typeface="Cambria Math" panose="02040503050406030204" pitchFamily="18" charset="0"/>
                      </a:rPr>
                      <m:t>=6</m:t>
                    </m:r>
                    <m:r>
                      <a:rPr lang="uk-UA" sz="2400" i="1">
                        <a:latin typeface="Cambria Math" panose="02040503050406030204" pitchFamily="18" charset="0"/>
                      </a:rPr>
                      <m:t>∗</m:t>
                    </m:r>
                    <m:r>
                      <a:rPr lang="uk-UA" sz="2400">
                        <a:latin typeface="Cambria Math" panose="02040503050406030204" pitchFamily="18" charset="0"/>
                      </a:rPr>
                      <m:t>22+</m:t>
                    </m:r>
                    <m:d>
                      <m:dPr>
                        <m:ctrlPr>
                          <a:rPr lang="ru-RU" sz="2400" i="1">
                            <a:latin typeface="Cambria Math" panose="02040503050406030204" pitchFamily="18" charset="0"/>
                          </a:rPr>
                        </m:ctrlPr>
                      </m:dPr>
                      <m:e>
                        <m:r>
                          <a:rPr lang="uk-UA" sz="2400">
                            <a:latin typeface="Cambria Math" panose="02040503050406030204" pitchFamily="18" charset="0"/>
                          </a:rPr>
                          <m:t>36</m:t>
                        </m:r>
                        <m:r>
                          <a:rPr lang="uk-UA" sz="2400" i="1">
                            <a:latin typeface="Cambria Math" panose="02040503050406030204" pitchFamily="18" charset="0"/>
                          </a:rPr>
                          <m:t>−</m:t>
                        </m:r>
                        <m:r>
                          <a:rPr lang="uk-UA" sz="2400">
                            <a:latin typeface="Cambria Math" panose="02040503050406030204" pitchFamily="18" charset="0"/>
                          </a:rPr>
                          <m:t>6</m:t>
                        </m:r>
                      </m:e>
                    </m:d>
                    <m:r>
                      <a:rPr lang="uk-UA" sz="2400" i="1">
                        <a:latin typeface="Cambria Math" panose="02040503050406030204" pitchFamily="18" charset="0"/>
                      </a:rPr>
                      <m:t>∗</m:t>
                    </m:r>
                    <m:r>
                      <a:rPr lang="uk-UA" sz="2400">
                        <a:latin typeface="Cambria Math" panose="02040503050406030204" pitchFamily="18" charset="0"/>
                      </a:rPr>
                      <m:t>2=192хв</m:t>
                    </m:r>
                  </m:oMath>
                </a14:m>
                <a:endParaRPr lang="ru-RU" sz="2400" dirty="0"/>
              </a:p>
            </p:txBody>
          </p:sp>
        </mc:Choice>
        <mc:Fallback xmlns="">
          <p:sp>
            <p:nvSpPr>
              <p:cNvPr id="7" name="Прямоугольник 6"/>
              <p:cNvSpPr>
                <a:spLocks noRot="1" noChangeAspect="1" noMove="1" noResize="1" noEditPoints="1" noAdjustHandles="1" noChangeArrowheads="1" noChangeShapeType="1" noTextEdit="1"/>
              </p:cNvSpPr>
              <p:nvPr/>
            </p:nvSpPr>
            <p:spPr>
              <a:xfrm>
                <a:off x="172658" y="3836650"/>
                <a:ext cx="11324821" cy="2520883"/>
              </a:xfrm>
              <a:prstGeom prst="rect">
                <a:avLst/>
              </a:prstGeom>
              <a:blipFill rotWithShape="0">
                <a:blip r:embed="rId3"/>
                <a:stretch>
                  <a:fillRect l="-807" t="-1208" r="-861" b="-2899"/>
                </a:stretch>
              </a:blipFill>
            </p:spPr>
            <p:txBody>
              <a:bodyPr/>
              <a:lstStyle/>
              <a:p>
                <a:r>
                  <a:rPr lang="ru-RU">
                    <a:noFill/>
                  </a:rPr>
                  <a:t> </a:t>
                </a:r>
              </a:p>
            </p:txBody>
          </p:sp>
        </mc:Fallback>
      </mc:AlternateContent>
    </p:spTree>
    <p:extLst>
      <p:ext uri="{BB962C8B-B14F-4D97-AF65-F5344CB8AC3E}">
        <p14:creationId xmlns:p14="http://schemas.microsoft.com/office/powerpoint/2010/main" val="4489317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47729" y="283335"/>
            <a:ext cx="23657729"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pic>
        <p:nvPicPr>
          <p:cNvPr id="614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1527" y="283335"/>
            <a:ext cx="9337184" cy="383790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 name="Прямоугольник 4"/>
              <p:cNvSpPr/>
              <p:nvPr/>
            </p:nvSpPr>
            <p:spPr>
              <a:xfrm>
                <a:off x="510862" y="4121239"/>
                <a:ext cx="11196034" cy="2449325"/>
              </a:xfrm>
              <a:prstGeom prst="rect">
                <a:avLst/>
              </a:prstGeom>
            </p:spPr>
            <p:txBody>
              <a:bodyPr wrap="square">
                <a:spAutoFit/>
              </a:bodyPr>
              <a:lstStyle/>
              <a:p>
                <a:pPr indent="450215" algn="just">
                  <a:spcAft>
                    <a:spcPts val="0"/>
                  </a:spcAft>
                </a:pPr>
                <a:r>
                  <a:rPr lang="uk-UA" sz="2400" dirty="0">
                    <a:latin typeface="Times New Roman" panose="02020603050405020304" pitchFamily="18" charset="0"/>
                    <a:ea typeface="Times New Roman" panose="02020603050405020304" pitchFamily="18" charset="0"/>
                  </a:rPr>
                  <a:t>Якщо остання передаточна партія менша, ніж за заданим розміром, технологічний цикл скорочується на величину ∆</a:t>
                </a:r>
                <a:r>
                  <a:rPr lang="uk-UA" sz="2400" dirty="0" err="1">
                    <a:latin typeface="Times New Roman" panose="02020603050405020304" pitchFamily="18" charset="0"/>
                    <a:ea typeface="Times New Roman" panose="02020603050405020304" pitchFamily="18" charset="0"/>
                  </a:rPr>
                  <a:t>Т</a:t>
                </a:r>
                <a:r>
                  <a:rPr lang="uk-UA" sz="2400" baseline="-25000" dirty="0" err="1">
                    <a:latin typeface="Times New Roman" panose="02020603050405020304" pitchFamily="18" charset="0"/>
                    <a:ea typeface="Times New Roman" panose="02020603050405020304" pitchFamily="18" charset="0"/>
                  </a:rPr>
                  <a:t>ц</a:t>
                </a:r>
                <a:r>
                  <a:rPr lang="uk-UA" sz="2400" dirty="0" smtClean="0">
                    <a:latin typeface="Times New Roman" panose="02020603050405020304" pitchFamily="18" charset="0"/>
                    <a:ea typeface="Times New Roman" panose="02020603050405020304" pitchFamily="18" charset="0"/>
                  </a:rPr>
                  <a:t>:</a:t>
                </a:r>
              </a:p>
              <a:p>
                <a:pPr indent="450215" algn="just">
                  <a:spcAft>
                    <a:spcPts val="0"/>
                  </a:spcAft>
                </a:pPr>
                <a14:m>
                  <m:oMathPara xmlns:m="http://schemas.openxmlformats.org/officeDocument/2006/math">
                    <m:oMathParaPr>
                      <m:jc m:val="centerGroup"/>
                    </m:oMathParaPr>
                    <m:oMath xmlns:m="http://schemas.openxmlformats.org/officeDocument/2006/math">
                      <m:r>
                        <a:rPr lang="uk-UA" sz="2400" b="1" i="1">
                          <a:latin typeface="Cambria Math" panose="02040503050406030204" pitchFamily="18" charset="0"/>
                        </a:rPr>
                        <m:t>∆</m:t>
                      </m:r>
                      <m:sSub>
                        <m:sSubPr>
                          <m:ctrlPr>
                            <a:rPr lang="ru-RU" sz="2400" b="1" i="1">
                              <a:latin typeface="Cambria Math" panose="02040503050406030204" pitchFamily="18" charset="0"/>
                            </a:rPr>
                          </m:ctrlPr>
                        </m:sSubPr>
                        <m:e>
                          <m:r>
                            <a:rPr lang="uk-UA" sz="2400" b="1" i="1">
                              <a:latin typeface="Cambria Math" panose="02040503050406030204" pitchFamily="18" charset="0"/>
                            </a:rPr>
                            <m:t>Т</m:t>
                          </m:r>
                        </m:e>
                        <m:sub>
                          <m:r>
                            <a:rPr lang="uk-UA" sz="2400" b="1" i="1">
                              <a:latin typeface="Cambria Math" panose="02040503050406030204" pitchFamily="18" charset="0"/>
                            </a:rPr>
                            <m:t>ц</m:t>
                          </m:r>
                        </m:sub>
                      </m:sSub>
                      <m:r>
                        <a:rPr lang="uk-UA" sz="2400" b="1" i="1">
                          <a:latin typeface="Cambria Math" panose="02040503050406030204" pitchFamily="18" charset="0"/>
                        </a:rPr>
                        <m:t>=</m:t>
                      </m:r>
                      <m:d>
                        <m:dPr>
                          <m:ctrlPr>
                            <a:rPr lang="ru-RU" sz="2400" i="1">
                              <a:latin typeface="Cambria Math" panose="02040503050406030204" pitchFamily="18" charset="0"/>
                            </a:rPr>
                          </m:ctrlPr>
                        </m:dPr>
                        <m:e>
                          <m:r>
                            <m:rPr>
                              <m:sty m:val="p"/>
                            </m:rPr>
                            <a:rPr lang="en-US" sz="2400" b="0" i="0">
                              <a:latin typeface="Cambria Math" panose="02040503050406030204" pitchFamily="18" charset="0"/>
                            </a:rPr>
                            <m:t>p</m:t>
                          </m:r>
                          <m:r>
                            <a:rPr lang="uk-UA" sz="2400" b="0" i="0">
                              <a:latin typeface="Cambria Math" panose="02040503050406030204" pitchFamily="18" charset="0"/>
                            </a:rPr>
                            <m:t>−</m:t>
                          </m:r>
                          <m:sSub>
                            <m:sSubPr>
                              <m:ctrlPr>
                                <a:rPr lang="ru-RU" sz="2400" i="1">
                                  <a:latin typeface="Cambria Math" panose="02040503050406030204" pitchFamily="18" charset="0"/>
                                </a:rPr>
                              </m:ctrlPr>
                            </m:sSubPr>
                            <m:e>
                              <m:r>
                                <m:rPr>
                                  <m:sty m:val="p"/>
                                </m:rPr>
                                <a:rPr lang="en-US" sz="2400" b="0" i="0">
                                  <a:latin typeface="Cambria Math" panose="02040503050406030204" pitchFamily="18" charset="0"/>
                                </a:rPr>
                                <m:t>p</m:t>
                              </m:r>
                            </m:e>
                            <m:sub>
                              <m:r>
                                <a:rPr lang="uk-UA" sz="2400" b="0" i="0">
                                  <a:latin typeface="Cambria Math" panose="02040503050406030204" pitchFamily="18" charset="0"/>
                                </a:rPr>
                                <m:t>факт</m:t>
                              </m:r>
                            </m:sub>
                          </m:sSub>
                        </m:e>
                      </m:d>
                      <m:sSub>
                        <m:sSubPr>
                          <m:ctrlPr>
                            <a:rPr lang="ru-RU" sz="2400" i="1">
                              <a:latin typeface="Cambria Math" panose="02040503050406030204" pitchFamily="18" charset="0"/>
                            </a:rPr>
                          </m:ctrlPr>
                        </m:sSubPr>
                        <m:e>
                          <m:d>
                            <m:dPr>
                              <m:ctrlPr>
                                <a:rPr lang="ru-RU" sz="2400" i="1">
                                  <a:latin typeface="Cambria Math" panose="02040503050406030204" pitchFamily="18" charset="0"/>
                                </a:rPr>
                              </m:ctrlPr>
                            </m:dPr>
                            <m:e>
                              <m:f>
                                <m:fPr>
                                  <m:ctrlPr>
                                    <a:rPr lang="ru-RU" sz="2400" i="1">
                                      <a:latin typeface="Cambria Math" panose="02040503050406030204" pitchFamily="18" charset="0"/>
                                    </a:rPr>
                                  </m:ctrlPr>
                                </m:fPr>
                                <m:num>
                                  <m:sSub>
                                    <m:sSubPr>
                                      <m:ctrlPr>
                                        <a:rPr lang="ru-RU" sz="2400" i="1">
                                          <a:latin typeface="Cambria Math" panose="02040503050406030204" pitchFamily="18" charset="0"/>
                                        </a:rPr>
                                      </m:ctrlPr>
                                    </m:sSubPr>
                                    <m:e>
                                      <m:r>
                                        <m:rPr>
                                          <m:sty m:val="p"/>
                                        </m:rPr>
                                        <a:rPr lang="uk-UA" sz="2400" b="0" i="0">
                                          <a:latin typeface="Cambria Math" panose="02040503050406030204" pitchFamily="18" charset="0"/>
                                        </a:rPr>
                                        <m:t>t</m:t>
                                      </m:r>
                                    </m:e>
                                    <m:sub>
                                      <m:r>
                                        <m:rPr>
                                          <m:sty m:val="p"/>
                                        </m:rPr>
                                        <a:rPr lang="uk-UA" sz="2400" b="0" i="0">
                                          <a:latin typeface="Cambria Math" panose="02040503050406030204" pitchFamily="18" charset="0"/>
                                        </a:rPr>
                                        <m:t>i</m:t>
                                      </m:r>
                                    </m:sub>
                                  </m:sSub>
                                </m:num>
                                <m:den>
                                  <m:sSub>
                                    <m:sSubPr>
                                      <m:ctrlPr>
                                        <a:rPr lang="ru-RU" sz="2400" i="1">
                                          <a:latin typeface="Cambria Math" panose="02040503050406030204" pitchFamily="18" charset="0"/>
                                        </a:rPr>
                                      </m:ctrlPr>
                                    </m:sSubPr>
                                    <m:e>
                                      <m:r>
                                        <m:rPr>
                                          <m:sty m:val="p"/>
                                        </m:rPr>
                                        <a:rPr lang="uk-UA" sz="2400" b="0" i="0">
                                          <a:latin typeface="Cambria Math" panose="02040503050406030204" pitchFamily="18" charset="0"/>
                                        </a:rPr>
                                        <m:t>C</m:t>
                                      </m:r>
                                    </m:e>
                                    <m:sub>
                                      <m:r>
                                        <m:rPr>
                                          <m:sty m:val="p"/>
                                        </m:rPr>
                                        <a:rPr lang="uk-UA" sz="2400" b="0" i="0">
                                          <a:latin typeface="Cambria Math" panose="02040503050406030204" pitchFamily="18" charset="0"/>
                                        </a:rPr>
                                        <m:t>i</m:t>
                                      </m:r>
                                    </m:sub>
                                  </m:sSub>
                                </m:den>
                              </m:f>
                            </m:e>
                          </m:d>
                        </m:e>
                        <m:sub>
                          <m:r>
                            <m:rPr>
                              <m:sty m:val="p"/>
                            </m:rPr>
                            <a:rPr lang="uk-UA" sz="2400" b="0" i="0">
                              <a:latin typeface="Cambria Math" panose="02040503050406030204" pitchFamily="18" charset="0"/>
                            </a:rPr>
                            <m:t>max</m:t>
                          </m:r>
                        </m:sub>
                      </m:sSub>
                    </m:oMath>
                  </m:oMathPara>
                </a14:m>
                <a:endParaRPr lang="ru-RU" sz="2400" dirty="0" smtClean="0">
                  <a:effectLst/>
                  <a:latin typeface="Times New Roman" panose="02020603050405020304" pitchFamily="18" charset="0"/>
                  <a:ea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де </a:t>
                </a:r>
                <a:r>
                  <a:rPr lang="en-US" sz="2400" dirty="0">
                    <a:latin typeface="Times New Roman" panose="02020603050405020304" pitchFamily="18" charset="0"/>
                    <a:cs typeface="Times New Roman" panose="02020603050405020304" pitchFamily="18" charset="0"/>
                  </a:rPr>
                  <a:t>p</a:t>
                </a:r>
                <a:r>
                  <a:rPr lang="ru-RU" sz="2400" dirty="0">
                    <a:latin typeface="Times New Roman" panose="02020603050405020304" pitchFamily="18" charset="0"/>
                    <a:cs typeface="Times New Roman" panose="02020603050405020304" pitchFamily="18" charset="0"/>
                  </a:rPr>
                  <a:t> – </a:t>
                </a:r>
                <a:r>
                  <a:rPr lang="uk-UA" sz="2400" dirty="0" smtClean="0">
                    <a:latin typeface="Times New Roman" panose="02020603050405020304" pitchFamily="18" charset="0"/>
                    <a:cs typeface="Times New Roman" panose="02020603050405020304" pitchFamily="18" charset="0"/>
                  </a:rPr>
                  <a:t>задана величина передаточної(транспортної</a:t>
                </a:r>
                <a:r>
                  <a:rPr lang="uk-UA" sz="2400" dirty="0">
                    <a:latin typeface="Times New Roman" panose="02020603050405020304" pitchFamily="18" charset="0"/>
                    <a:cs typeface="Times New Roman" panose="02020603050405020304" pitchFamily="18" charset="0"/>
                  </a:rPr>
                  <a:t>) партії деталей, </a:t>
                </a:r>
                <a:r>
                  <a:rPr lang="uk-UA" sz="2400" dirty="0" smtClean="0">
                    <a:latin typeface="Times New Roman" panose="02020603050405020304" pitchFamily="18" charset="0"/>
                    <a:cs typeface="Times New Roman" panose="02020603050405020304" pitchFamily="18" charset="0"/>
                  </a:rPr>
                  <a:t>од.;</a:t>
                </a:r>
                <a:endParaRPr lang="ru-RU"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p</a:t>
                </a:r>
                <a:r>
                  <a:rPr lang="uk-UA" sz="2400" baseline="-25000" dirty="0">
                    <a:latin typeface="Times New Roman" panose="02020603050405020304" pitchFamily="18" charset="0"/>
                    <a:cs typeface="Times New Roman" panose="02020603050405020304" pitchFamily="18" charset="0"/>
                  </a:rPr>
                  <a:t>факт</a:t>
                </a:r>
                <a:r>
                  <a:rPr lang="uk-UA" sz="2400" dirty="0">
                    <a:latin typeface="Times New Roman" panose="02020603050405020304" pitchFamily="18" charset="0"/>
                    <a:cs typeface="Times New Roman" panose="02020603050405020304" pitchFamily="18" charset="0"/>
                  </a:rPr>
                  <a:t> – </a:t>
                </a:r>
                <a:r>
                  <a:rPr lang="uk-UA" sz="2400" dirty="0" smtClean="0">
                    <a:latin typeface="Times New Roman" panose="02020603050405020304" pitchFamily="18" charset="0"/>
                    <a:cs typeface="Times New Roman" panose="02020603050405020304" pitchFamily="18" charset="0"/>
                  </a:rPr>
                  <a:t>фактична величина останньої </a:t>
                </a:r>
                <a:r>
                  <a:rPr lang="uk-UA" sz="2400" dirty="0">
                    <a:latin typeface="Times New Roman" panose="02020603050405020304" pitchFamily="18" charset="0"/>
                    <a:cs typeface="Times New Roman" panose="02020603050405020304" pitchFamily="18" charset="0"/>
                  </a:rPr>
                  <a:t>передаточної партії деталей, </a:t>
                </a:r>
                <a:r>
                  <a:rPr lang="uk-UA" sz="2400" dirty="0" smtClean="0">
                    <a:latin typeface="Times New Roman" panose="02020603050405020304" pitchFamily="18" charset="0"/>
                    <a:cs typeface="Times New Roman" panose="02020603050405020304" pitchFamily="18" charset="0"/>
                  </a:rPr>
                  <a:t>од. </a:t>
                </a:r>
                <a:endParaRPr lang="ru-RU" sz="2400" dirty="0">
                  <a:latin typeface="Times New Roman" panose="02020603050405020304" pitchFamily="18" charset="0"/>
                  <a:cs typeface="Times New Roman" panose="02020603050405020304" pitchFamily="18" charset="0"/>
                </a:endParaRPr>
              </a:p>
            </p:txBody>
          </p:sp>
        </mc:Choice>
        <mc:Fallback xmlns="">
          <p:sp>
            <p:nvSpPr>
              <p:cNvPr id="5" name="Прямоугольник 4"/>
              <p:cNvSpPr>
                <a:spLocks noRot="1" noChangeAspect="1" noMove="1" noResize="1" noEditPoints="1" noAdjustHandles="1" noChangeArrowheads="1" noChangeShapeType="1" noTextEdit="1"/>
              </p:cNvSpPr>
              <p:nvPr/>
            </p:nvSpPr>
            <p:spPr>
              <a:xfrm>
                <a:off x="510862" y="4121239"/>
                <a:ext cx="11196034" cy="2449325"/>
              </a:xfrm>
              <a:prstGeom prst="rect">
                <a:avLst/>
              </a:prstGeom>
              <a:blipFill rotWithShape="0">
                <a:blip r:embed="rId3"/>
                <a:stretch>
                  <a:fillRect l="-871" t="-1990" r="-871" b="-4726"/>
                </a:stretch>
              </a:blipFill>
            </p:spPr>
            <p:txBody>
              <a:bodyPr/>
              <a:lstStyle/>
              <a:p>
                <a:r>
                  <a:rPr lang="ru-RU">
                    <a:noFill/>
                  </a:rPr>
                  <a:t> </a:t>
                </a:r>
              </a:p>
            </p:txBody>
          </p:sp>
        </mc:Fallback>
      </mc:AlternateContent>
    </p:spTree>
    <p:extLst>
      <p:ext uri="{BB962C8B-B14F-4D97-AF65-F5344CB8AC3E}">
        <p14:creationId xmlns:p14="http://schemas.microsoft.com/office/powerpoint/2010/main" val="22451502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49497" y="444351"/>
            <a:ext cx="11530885" cy="1846659"/>
          </a:xfrm>
          <a:prstGeom prst="rect">
            <a:avLst/>
          </a:prstGeom>
        </p:spPr>
        <p:txBody>
          <a:bodyPr wrap="square">
            <a:spAutoFit/>
          </a:bodyPr>
          <a:lstStyle/>
          <a:p>
            <a:pPr indent="450215" algn="just">
              <a:spcAft>
                <a:spcPts val="0"/>
              </a:spcAft>
            </a:pPr>
            <a:r>
              <a:rPr lang="uk-UA" sz="2400" dirty="0">
                <a:latin typeface="Times New Roman" panose="02020603050405020304" pitchFamily="18" charset="0"/>
                <a:ea typeface="Times New Roman" panose="02020603050405020304" pitchFamily="18" charset="0"/>
              </a:rPr>
              <a:t>Можливі такі варіанти організації запуску деталей у виробництво за окремими робочими місцями даної операції:</a:t>
            </a:r>
            <a:endParaRPr lang="ru-RU" sz="2400" dirty="0">
              <a:latin typeface="Times New Roman" panose="02020603050405020304" pitchFamily="18" charset="0"/>
              <a:ea typeface="Times New Roman" panose="02020603050405020304" pitchFamily="18" charset="0"/>
            </a:endParaRPr>
          </a:p>
          <a:p>
            <a:pPr marL="285750" indent="-285750" algn="just">
              <a:spcAft>
                <a:spcPts val="0"/>
              </a:spcAft>
              <a:buFont typeface="Arial" panose="020B0604020202020204" pitchFamily="34" charset="0"/>
              <a:buChar char="•"/>
            </a:pPr>
            <a:r>
              <a:rPr lang="uk-UA" sz="2400" dirty="0" smtClean="0">
                <a:latin typeface="Times New Roman" panose="02020603050405020304" pitchFamily="18" charset="0"/>
                <a:ea typeface="Times New Roman" panose="02020603050405020304" pitchFamily="18" charset="0"/>
              </a:rPr>
              <a:t>одночасний початок обробки деталей на всіх робочих місцях;</a:t>
            </a:r>
            <a:endParaRPr lang="ru-RU" sz="2400" dirty="0" smtClean="0">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uk-UA" sz="2400" dirty="0" smtClean="0">
                <a:latin typeface="Times New Roman" panose="02020603050405020304" pitchFamily="18" charset="0"/>
                <a:ea typeface="Times New Roman" panose="02020603050405020304" pitchFamily="18" charset="0"/>
              </a:rPr>
              <a:t>початок обробки на кожному наступному робочому місці через ритм </a:t>
            </a:r>
          </a:p>
          <a:p>
            <a:endParaRPr lang="ru-RU" dirty="0"/>
          </a:p>
        </p:txBody>
      </p:sp>
      <p:sp>
        <p:nvSpPr>
          <p:cNvPr id="5" name="Rectangle 2"/>
          <p:cNvSpPr>
            <a:spLocks noChangeArrowheads="1"/>
          </p:cNvSpPr>
          <p:nvPr/>
        </p:nvSpPr>
        <p:spPr bwMode="auto">
          <a:xfrm>
            <a:off x="257577" y="23182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7169" name="Picture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078324" y="1499547"/>
            <a:ext cx="1607106" cy="564659"/>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549497" y="2291010"/>
            <a:ext cx="11350582" cy="2795958"/>
          </a:xfrm>
          <a:prstGeom prst="rect">
            <a:avLst/>
          </a:prstGeom>
        </p:spPr>
        <p:txBody>
          <a:bodyPr wrap="square">
            <a:spAutoFit/>
          </a:bodyPr>
          <a:lstStyle/>
          <a:p>
            <a:pPr indent="450215" algn="just">
              <a:spcAft>
                <a:spcPts val="0"/>
              </a:spcAft>
            </a:pPr>
            <a:r>
              <a:rPr lang="uk-UA" sz="2400" dirty="0">
                <a:latin typeface="Times New Roman" panose="02020603050405020304" pitchFamily="18" charset="0"/>
                <a:ea typeface="Times New Roman" panose="02020603050405020304" pitchFamily="18" charset="0"/>
              </a:rPr>
              <a:t>Найбільш прийнятний другий варіант, тому що характер руху предметів праці за операціями технологічного процесу тут повністю відповідає визначенню паралельного руху як безперервної передачі транспортних партій на кожну операцію. У першому випадку можуть виникнути втрати через чекання у зв’язку із тим, що робочі місця зайняті обробкою попередніх передаточних партій.</a:t>
            </a:r>
            <a:endParaRPr lang="ru-RU" sz="2400" dirty="0">
              <a:latin typeface="Times New Roman" panose="02020603050405020304" pitchFamily="18" charset="0"/>
              <a:ea typeface="Times New Roman" panose="02020603050405020304" pitchFamily="18" charset="0"/>
            </a:endParaRPr>
          </a:p>
          <a:p>
            <a:pPr indent="450215" algn="just">
              <a:spcAft>
                <a:spcPts val="0"/>
              </a:spcAft>
            </a:pPr>
            <a:r>
              <a:rPr lang="uk-UA" sz="2400" dirty="0">
                <a:latin typeface="Times New Roman" panose="02020603050405020304" pitchFamily="18" charset="0"/>
                <a:ea typeface="Times New Roman" panose="02020603050405020304" pitchFamily="18" charset="0"/>
              </a:rPr>
              <a:t>Тривалість однієї перерви на робочому місці</a:t>
            </a:r>
            <a:r>
              <a:rPr lang="uk-UA" sz="2400" dirty="0" smtClean="0">
                <a:latin typeface="Times New Roman" panose="02020603050405020304" pitchFamily="18" charset="0"/>
                <a:ea typeface="Times New Roman" panose="02020603050405020304" pitchFamily="18" charset="0"/>
              </a:rPr>
              <a:t>:</a:t>
            </a:r>
          </a:p>
          <a:p>
            <a:pPr indent="450215" algn="just">
              <a:lnSpc>
                <a:spcPct val="150000"/>
              </a:lnSpc>
              <a:spcAft>
                <a:spcPts val="0"/>
              </a:spcAft>
            </a:pPr>
            <a:endParaRPr lang="ru-RU" sz="2400" dirty="0">
              <a:effectLst/>
              <a:latin typeface="Times New Roman" panose="02020603050405020304" pitchFamily="18" charset="0"/>
              <a:ea typeface="Times New Roman" panose="02020603050405020304" pitchFamily="18" charset="0"/>
            </a:endParaRPr>
          </a:p>
        </p:txBody>
      </p:sp>
      <p:sp>
        <p:nvSpPr>
          <p:cNvPr id="7"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7171"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67672" y="4566000"/>
            <a:ext cx="3756664" cy="747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19884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279043" y="192036"/>
                <a:ext cx="11685430" cy="3645485"/>
              </a:xfrm>
              <a:prstGeom prst="rect">
                <a:avLst/>
              </a:prstGeom>
            </p:spPr>
            <p:txBody>
              <a:bodyPr wrap="square">
                <a:spAutoFit/>
              </a:bodyPr>
              <a:lstStyle/>
              <a:p>
                <a:pPr indent="450215">
                  <a:spcAft>
                    <a:spcPts val="800"/>
                  </a:spcAft>
                </a:pPr>
                <a:r>
                  <a:rPr lang="uk-UA" sz="2400" dirty="0">
                    <a:latin typeface="Times New Roman" panose="02020603050405020304" pitchFamily="18" charset="0"/>
                    <a:ea typeface="Calibri" panose="020F0502020204030204" pitchFamily="34" charset="0"/>
                    <a:cs typeface="Times New Roman" panose="02020603050405020304" pitchFamily="18" charset="0"/>
                  </a:rPr>
                  <a:t>Сумарний час перерв:</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ctr"/>
                <a14:m>
                  <m:oMathPara xmlns:m="http://schemas.openxmlformats.org/officeDocument/2006/math">
                    <m:oMathParaPr>
                      <m:jc m:val="centerGroup"/>
                    </m:oMathParaPr>
                    <m:oMath xmlns:m="http://schemas.openxmlformats.org/officeDocument/2006/math">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Т</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пер</m:t>
                          </m:r>
                        </m:sub>
                      </m:sSub>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naryPr>
                        <m:sub>
                          <m:r>
                            <a:rPr lang="en-US" sz="2400" b="1" i="1">
                              <a:effectLst/>
                              <a:latin typeface="Cambria Math" panose="02040503050406030204" pitchFamily="18" charset="0"/>
                              <a:ea typeface="Calibri" panose="020F0502020204030204" pitchFamily="34" charset="0"/>
                              <a:cs typeface="Times New Roman" panose="02020603050405020304" pitchFamily="18" charset="0"/>
                            </a:rPr>
                            <m:t>𝒊</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𝟏</m:t>
                          </m:r>
                        </m:sub>
                        <m:sup>
                          <m:r>
                            <a:rPr lang="uk-UA" sz="2400" b="1" i="1">
                              <a:effectLst/>
                              <a:latin typeface="Cambria Math" panose="02040503050406030204" pitchFamily="18" charset="0"/>
                              <a:ea typeface="Calibri" panose="020F0502020204030204" pitchFamily="34" charset="0"/>
                              <a:cs typeface="Times New Roman" panose="02020603050405020304" pitchFamily="18" charset="0"/>
                            </a:rPr>
                            <m:t>𝒎</m:t>
                          </m:r>
                        </m:sup>
                        <m:e>
                          <m:nary>
                            <m:naryPr>
                              <m:chr m:val="∑"/>
                              <m:limLoc m:val="undOv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naryPr>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𝒋</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𝟏</m:t>
                              </m:r>
                            </m:sub>
                            <m:sup>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𝑪</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𝒊</m:t>
                                  </m:r>
                                </m:sub>
                              </m:sSub>
                            </m:sup>
                            <m:e>
                              <m:d>
                                <m:d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𝒕</m:t>
                                      </m:r>
                                    </m:e>
                                    <m:sub>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пер</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𝒊𝒋</m:t>
                                          </m:r>
                                        </m:sub>
                                      </m:sSub>
                                    </m:sub>
                                  </m:sSub>
                                  <m:d>
                                    <m:d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d>
                                            <m:dPr>
                                              <m:begChr m:val="["/>
                                              <m:endChr m:val="]"/>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𝒂</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𝒊𝒋</m:t>
                                                      </m:r>
                                                    </m:sub>
                                                  </m:sSub>
                                                </m:num>
                                                <m:den>
                                                  <m:r>
                                                    <a:rPr lang="uk-UA" sz="2400" b="1" i="1">
                                                      <a:effectLst/>
                                                      <a:latin typeface="Cambria Math" panose="02040503050406030204" pitchFamily="18" charset="0"/>
                                                      <a:ea typeface="Calibri" panose="020F0502020204030204" pitchFamily="34" charset="0"/>
                                                      <a:cs typeface="Times New Roman" panose="02020603050405020304" pitchFamily="18" charset="0"/>
                                                    </a:rPr>
                                                    <m:t>𝒑</m:t>
                                                  </m:r>
                                                </m:den>
                                              </m:f>
                                            </m:e>
                                          </m:d>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𝒎𝒂𝒙</m:t>
                                          </m:r>
                                        </m:sub>
                                      </m:sSub>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𝟏</m:t>
                                      </m:r>
                                    </m:e>
                                  </m:d>
                                </m:e>
                              </m:d>
                            </m:e>
                          </m:nary>
                        </m:e>
                      </m:nary>
                    </m:oMath>
                  </m:oMathPara>
                </a14:m>
                <a:endParaRPr lang="uk-UA"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800"/>
                  </a:spcAft>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де </a:t>
                </a:r>
                <a:r>
                  <a:rPr lang="en-US" sz="2400" b="1" i="1" dirty="0">
                    <a:effectLst/>
                    <a:latin typeface="Times New Roman" panose="02020603050405020304" pitchFamily="18" charset="0"/>
                    <a:ea typeface="Calibri" panose="020F0502020204030204" pitchFamily="34" charset="0"/>
                    <a:cs typeface="Times New Roman" panose="02020603050405020304" pitchFamily="18" charset="0"/>
                  </a:rPr>
                  <a:t>m</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 – </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кількість операцій технологічного процесу;</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spcAft>
                    <a:spcPts val="800"/>
                  </a:spcAft>
                </a:pPr>
                <a:r>
                  <a:rPr lang="uk-UA" sz="2400" b="1" i="1" dirty="0">
                    <a:effectLst/>
                    <a:latin typeface="Times New Roman" panose="02020603050405020304" pitchFamily="18" charset="0"/>
                    <a:ea typeface="Calibri" panose="020F0502020204030204" pitchFamily="34" charset="0"/>
                    <a:cs typeface="Times New Roman" panose="02020603050405020304" pitchFamily="18" charset="0"/>
                  </a:rPr>
                  <a:t>С</a:t>
                </a:r>
                <a:r>
                  <a:rPr lang="uk-UA" sz="2400" b="1" i="1" baseline="-25000" dirty="0">
                    <a:effectLst/>
                    <a:latin typeface="Times New Roman" panose="02020603050405020304" pitchFamily="18" charset="0"/>
                    <a:ea typeface="Calibri" panose="020F0502020204030204" pitchFamily="34" charset="0"/>
                    <a:cs typeface="Times New Roman" panose="02020603050405020304" pitchFamily="18" charset="0"/>
                  </a:rPr>
                  <a:t>і</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 кількість робочих місць на </a:t>
                </a:r>
                <a:r>
                  <a:rPr lang="uk-UA" sz="2400" i="1" dirty="0">
                    <a:effectLst/>
                    <a:latin typeface="Times New Roman" panose="02020603050405020304" pitchFamily="18" charset="0"/>
                    <a:ea typeface="Calibri" panose="020F0502020204030204" pitchFamily="34" charset="0"/>
                    <a:cs typeface="Times New Roman" panose="02020603050405020304" pitchFamily="18" charset="0"/>
                  </a:rPr>
                  <a:t>і</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-й операції;</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spcAft>
                    <a:spcPts val="800"/>
                  </a:spcAft>
                </a:pPr>
                <a14:m>
                  <m:oMath xmlns:m="http://schemas.openxmlformats.org/officeDocument/2006/math">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effectLst/>
                            <a:latin typeface="Cambria Math" panose="02040503050406030204" pitchFamily="18" charset="0"/>
                            <a:ea typeface="Calibri" panose="020F0502020204030204" pitchFamily="34" charset="0"/>
                            <a:cs typeface="Times New Roman" panose="02020603050405020304" pitchFamily="18" charset="0"/>
                          </a:rPr>
                          <m:t>𝒕</m:t>
                        </m:r>
                      </m:e>
                      <m:sub>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пер</m:t>
                            </m:r>
                          </m:e>
                          <m:sub>
                            <m:r>
                              <a:rPr lang="en-US" sz="2400" b="1" i="1">
                                <a:effectLst/>
                                <a:latin typeface="Cambria Math" panose="02040503050406030204" pitchFamily="18" charset="0"/>
                                <a:ea typeface="Calibri" panose="020F0502020204030204" pitchFamily="34" charset="0"/>
                                <a:cs typeface="Times New Roman" panose="02020603050405020304" pitchFamily="18" charset="0"/>
                              </a:rPr>
                              <m:t>𝒋𝒊</m:t>
                            </m:r>
                          </m:sub>
                        </m:sSub>
                      </m:sub>
                    </m:sSub>
                  </m:oMath>
                </a14:m>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 тривалість однієї перерви на </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j</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тому місці </a:t>
                </a:r>
                <a:r>
                  <a:rPr lang="uk-UA" sz="2400" i="1" dirty="0">
                    <a:effectLst/>
                    <a:latin typeface="Times New Roman" panose="02020603050405020304" pitchFamily="18" charset="0"/>
                    <a:ea typeface="Calibri" panose="020F0502020204030204" pitchFamily="34" charset="0"/>
                    <a:cs typeface="Times New Roman" panose="02020603050405020304" pitchFamily="18" charset="0"/>
                  </a:rPr>
                  <a:t>і</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-ї операції, хв.;</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spcAft>
                    <a:spcPts val="800"/>
                  </a:spcAft>
                </a:pPr>
                <a14:m>
                  <m:oMath xmlns:m="http://schemas.openxmlformats.org/officeDocument/2006/math">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𝒂</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𝒊𝒋</m:t>
                        </m:r>
                      </m:sub>
                    </m:sSub>
                  </m:oMath>
                </a14:m>
                <a:r>
                  <a:rPr lang="uk-UA" sz="2400" b="1" dirty="0">
                    <a:effectLst/>
                    <a:latin typeface="Times New Roman" panose="02020603050405020304" pitchFamily="18" charset="0"/>
                    <a:ea typeface="Calibri" panose="020F0502020204030204" pitchFamily="34" charset="0"/>
                    <a:cs typeface="Times New Roman" panose="02020603050405020304" pitchFamily="18" charset="0"/>
                  </a:rPr>
                  <a:t> - </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кількість деталей, що обробляються на </a:t>
                </a:r>
                <a:r>
                  <a:rPr lang="en-US" sz="2400" i="1" dirty="0">
                    <a:effectLst/>
                    <a:latin typeface="Times New Roman" panose="02020603050405020304" pitchFamily="18" charset="0"/>
                    <a:ea typeface="Calibri" panose="020F0502020204030204" pitchFamily="34" charset="0"/>
                    <a:cs typeface="Times New Roman" panose="02020603050405020304" pitchFamily="18" charset="0"/>
                  </a:rPr>
                  <a:t>j</a:t>
                </a:r>
                <a:r>
                  <a:rPr lang="ru-RU" sz="2400" i="1" dirty="0">
                    <a:effectLst/>
                    <a:latin typeface="Times New Roman" panose="02020603050405020304" pitchFamily="18" charset="0"/>
                    <a:ea typeface="Calibri" panose="020F0502020204030204" pitchFamily="34" charset="0"/>
                    <a:cs typeface="Times New Roman" panose="02020603050405020304" pitchFamily="18" charset="0"/>
                  </a:rPr>
                  <a:t>-</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тому робочому місці </a:t>
                </a:r>
                <a:r>
                  <a:rPr lang="uk-UA" sz="2400" i="1" dirty="0">
                    <a:effectLst/>
                    <a:latin typeface="Times New Roman" panose="02020603050405020304" pitchFamily="18" charset="0"/>
                    <a:ea typeface="Calibri" panose="020F0502020204030204" pitchFamily="34" charset="0"/>
                    <a:cs typeface="Times New Roman" panose="02020603050405020304" pitchFamily="18" charset="0"/>
                  </a:rPr>
                  <a:t>і</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-тої операції, шт.</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279043" y="192036"/>
                <a:ext cx="11685430" cy="3645485"/>
              </a:xfrm>
              <a:prstGeom prst="rect">
                <a:avLst/>
              </a:prstGeom>
              <a:blipFill rotWithShape="0">
                <a:blip r:embed="rId2"/>
                <a:stretch>
                  <a:fillRect t="-1338" r="-313" b="-1839"/>
                </a:stretch>
              </a:blipFill>
            </p:spPr>
            <p:txBody>
              <a:bodyPr/>
              <a:lstStyle/>
              <a:p>
                <a:r>
                  <a:rPr lang="ru-RU">
                    <a:noFill/>
                  </a:rPr>
                  <a:t> </a:t>
                </a:r>
              </a:p>
            </p:txBody>
          </p:sp>
        </mc:Fallback>
      </mc:AlternateContent>
    </p:spTree>
    <p:extLst>
      <p:ext uri="{BB962C8B-B14F-4D97-AF65-F5344CB8AC3E}">
        <p14:creationId xmlns:p14="http://schemas.microsoft.com/office/powerpoint/2010/main" val="28303146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433588" y="300248"/>
                <a:ext cx="11543763" cy="5701561"/>
              </a:xfrm>
              <a:prstGeom prst="rect">
                <a:avLst/>
              </a:prstGeom>
            </p:spPr>
            <p:txBody>
              <a:bodyPr wrap="square">
                <a:spAutoFit/>
              </a:bodyPr>
              <a:lstStyle/>
              <a:p>
                <a:pPr indent="450215">
                  <a:lnSpc>
                    <a:spcPct val="114000"/>
                  </a:lnSpc>
                </a:pPr>
                <a:r>
                  <a:rPr lang="uk-UA" sz="2400" dirty="0">
                    <a:latin typeface="Times New Roman" panose="02020603050405020304" pitchFamily="18" charset="0"/>
                    <a:ea typeface="Calibri" panose="020F0502020204030204" pitchFamily="34" charset="0"/>
                    <a:cs typeface="Times New Roman" panose="02020603050405020304" pitchFamily="18" charset="0"/>
                  </a:rPr>
                  <a:t>При </a:t>
                </a:r>
                <a:r>
                  <a:rPr lang="uk-UA" sz="2400" b="1" i="1" u="sng" dirty="0">
                    <a:effectLst/>
                    <a:latin typeface="Times New Roman" panose="02020603050405020304" pitchFamily="18" charset="0"/>
                    <a:ea typeface="Calibri" panose="020F0502020204030204" pitchFamily="34" charset="0"/>
                    <a:cs typeface="Times New Roman" panose="02020603050405020304" pitchFamily="18" charset="0"/>
                  </a:rPr>
                  <a:t>послідовно-паралельному русі</a:t>
                </a:r>
                <a:r>
                  <a:rPr lang="uk-UA" sz="2400" u="sng"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2400" b="1" u="sng" dirty="0">
                    <a:effectLst/>
                    <a:latin typeface="Times New Roman" panose="02020603050405020304" pitchFamily="18" charset="0"/>
                    <a:ea typeface="Calibri" panose="020F0502020204030204" pitchFamily="34" charset="0"/>
                    <a:cs typeface="Times New Roman" panose="02020603050405020304" pitchFamily="18" charset="0"/>
                  </a:rPr>
                  <a:t>з використанням дублюючої робочої сили</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предметів праці відбувається </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певне </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a:t>
                </a:r>
                <a:r>
                  <a:rPr lang="uk-UA" sz="2400" dirty="0" err="1">
                    <a:effectLst/>
                    <a:latin typeface="Times New Roman" panose="02020603050405020304" pitchFamily="18" charset="0"/>
                    <a:ea typeface="Calibri" panose="020F0502020204030204" pitchFamily="34" charset="0"/>
                    <a:cs typeface="Times New Roman" panose="02020603050405020304" pitchFamily="18" charset="0"/>
                  </a:rPr>
                  <a:t>запаралелювання</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операційних циклів. При цьому забезпечується безперервність обробки деталей на кожній операції.</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nSpc>
                    <a:spcPct val="114000"/>
                  </a:lnSpc>
                </a:pP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Ступінь такого </a:t>
                </a:r>
                <a:r>
                  <a:rPr lang="uk-UA" sz="2400" dirty="0" err="1">
                    <a:effectLst/>
                    <a:latin typeface="Times New Roman" panose="02020603050405020304" pitchFamily="18" charset="0"/>
                    <a:ea typeface="Calibri" panose="020F0502020204030204" pitchFamily="34" charset="0"/>
                    <a:cs typeface="Times New Roman" panose="02020603050405020304" pitchFamily="18" charset="0"/>
                  </a:rPr>
                  <a:t>запаралелювання</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τ</a:t>
                </a:r>
                <a:r>
                  <a:rPr lang="en-US" sz="2400" baseline="-25000" dirty="0">
                    <a:effectLst/>
                    <a:latin typeface="Times New Roman" panose="02020603050405020304" pitchFamily="18" charset="0"/>
                    <a:ea typeface="Calibri" panose="020F0502020204030204" pitchFamily="34" charset="0"/>
                    <a:cs typeface="Times New Roman" panose="02020603050405020304" pitchFamily="18" charset="0"/>
                  </a:rPr>
                  <a:t>j</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між суміжними операціями при наявності дублюючого обладнання залежить від сукупності </a:t>
                </a:r>
                <a:r>
                  <a:rPr lang="uk-UA" sz="2400" dirty="0" err="1">
                    <a:effectLst/>
                    <a:latin typeface="Times New Roman" panose="02020603050405020304" pitchFamily="18" charset="0"/>
                    <a:ea typeface="Calibri" panose="020F0502020204030204" pitchFamily="34" charset="0"/>
                    <a:cs typeface="Times New Roman" panose="02020603050405020304" pitchFamily="18" charset="0"/>
                  </a:rPr>
                  <a:t>тривалостей</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суміжних операцій </a:t>
                </a:r>
                <a:r>
                  <a:rPr lang="en-US" sz="2400" b="1" i="1" dirty="0" err="1">
                    <a:effectLst/>
                    <a:latin typeface="Times New Roman" panose="02020603050405020304" pitchFamily="18" charset="0"/>
                    <a:ea typeface="Calibri" panose="020F0502020204030204" pitchFamily="34" charset="0"/>
                    <a:cs typeface="Times New Roman" panose="02020603050405020304" pitchFamily="18" charset="0"/>
                  </a:rPr>
                  <a:t>t</a:t>
                </a:r>
                <a:r>
                  <a:rPr lang="en-US" sz="2400" b="1" i="1" baseline="-25000" dirty="0" err="1">
                    <a:effectLst/>
                    <a:latin typeface="Times New Roman" panose="02020603050405020304" pitchFamily="18" charset="0"/>
                    <a:ea typeface="Calibri" panose="020F0502020204030204" pitchFamily="34" charset="0"/>
                    <a:cs typeface="Times New Roman" panose="02020603050405020304" pitchFamily="18" charset="0"/>
                  </a:rPr>
                  <a:t>i</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і </a:t>
                </a:r>
                <a:r>
                  <a:rPr lang="en-US" sz="2400" b="1" i="1" dirty="0" err="1">
                    <a:effectLst/>
                    <a:latin typeface="Times New Roman" panose="02020603050405020304" pitchFamily="18" charset="0"/>
                    <a:ea typeface="Calibri" panose="020F0502020204030204" pitchFamily="34" charset="0"/>
                    <a:cs typeface="Times New Roman" panose="02020603050405020304" pitchFamily="18" charset="0"/>
                  </a:rPr>
                  <a:t>t</a:t>
                </a:r>
                <a:r>
                  <a:rPr lang="en-US" sz="2400" b="1" i="1" baseline="-25000" dirty="0" err="1">
                    <a:effectLst/>
                    <a:latin typeface="Times New Roman" panose="02020603050405020304" pitchFamily="18" charset="0"/>
                    <a:ea typeface="Calibri" panose="020F0502020204030204" pitchFamily="34" charset="0"/>
                    <a:cs typeface="Times New Roman" panose="02020603050405020304" pitchFamily="18" charset="0"/>
                  </a:rPr>
                  <a:t>i</a:t>
                </a:r>
                <a:r>
                  <a:rPr lang="uk-UA" sz="2400" b="1" i="1" baseline="-25000" dirty="0">
                    <a:effectLst/>
                    <a:latin typeface="Times New Roman" panose="02020603050405020304" pitchFamily="18" charset="0"/>
                    <a:ea typeface="Calibri" panose="020F0502020204030204" pitchFamily="34" charset="0"/>
                    <a:cs typeface="Times New Roman" panose="02020603050405020304" pitchFamily="18" charset="0"/>
                  </a:rPr>
                  <a:t>+1</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кількості робочих місць на них </a:t>
                </a:r>
                <a:r>
                  <a:rPr lang="uk-UA" sz="2400" b="1" i="1" dirty="0">
                    <a:effectLst/>
                    <a:latin typeface="Times New Roman" panose="02020603050405020304" pitchFamily="18" charset="0"/>
                    <a:ea typeface="Calibri" panose="020F0502020204030204" pitchFamily="34" charset="0"/>
                    <a:cs typeface="Times New Roman" panose="02020603050405020304" pitchFamily="18" charset="0"/>
                  </a:rPr>
                  <a:t>С</a:t>
                </a:r>
                <a:r>
                  <a:rPr lang="uk-UA" sz="2400" b="1" i="1" baseline="-25000" dirty="0">
                    <a:effectLst/>
                    <a:latin typeface="Times New Roman" panose="02020603050405020304" pitchFamily="18" charset="0"/>
                    <a:ea typeface="Calibri" panose="020F0502020204030204" pitchFamily="34" charset="0"/>
                    <a:cs typeface="Times New Roman" panose="02020603050405020304" pitchFamily="18" charset="0"/>
                  </a:rPr>
                  <a:t>і</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та </a:t>
                </a:r>
                <a:r>
                  <a:rPr lang="uk-UA" sz="2400" b="1" i="1" dirty="0">
                    <a:effectLst/>
                    <a:latin typeface="Times New Roman" panose="02020603050405020304" pitchFamily="18" charset="0"/>
                    <a:ea typeface="Calibri" panose="020F0502020204030204" pitchFamily="34" charset="0"/>
                    <a:cs typeface="Times New Roman" panose="02020603050405020304" pitchFamily="18" charset="0"/>
                  </a:rPr>
                  <a:t>С</a:t>
                </a:r>
                <a:r>
                  <a:rPr lang="uk-UA" sz="2400" b="1" i="1" baseline="-25000" dirty="0">
                    <a:effectLst/>
                    <a:latin typeface="Times New Roman" panose="02020603050405020304" pitchFamily="18" charset="0"/>
                    <a:ea typeface="Calibri" panose="020F0502020204030204" pitchFamily="34" charset="0"/>
                    <a:cs typeface="Times New Roman" panose="02020603050405020304" pitchFamily="18" charset="0"/>
                  </a:rPr>
                  <a:t>і+1</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та їх співвідношення  </a:t>
                </a:r>
                <a14:m>
                  <m:oMath xmlns:m="http://schemas.openxmlformats.org/officeDocument/2006/math">
                    <m:f>
                      <m:f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effectLst/>
                                <a:latin typeface="Cambria Math" panose="02040503050406030204" pitchFamily="18" charset="0"/>
                                <a:ea typeface="Calibri" panose="020F0502020204030204" pitchFamily="34" charset="0"/>
                                <a:cs typeface="Times New Roman" panose="02020603050405020304" pitchFamily="18" charset="0"/>
                              </a:rPr>
                              <m:t>𝒕</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𝒊</m:t>
                            </m:r>
                          </m:sub>
                        </m:sSub>
                      </m:num>
                      <m:den>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𝑪</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𝒊</m:t>
                            </m:r>
                          </m:sub>
                        </m:sSub>
                      </m:den>
                    </m:f>
                  </m:oMath>
                </a14:m>
                <a:r>
                  <a:rPr lang="uk-UA" sz="2400" dirty="0">
                    <a:effectLst/>
                    <a:latin typeface="Times New Roman" panose="02020603050405020304" pitchFamily="18" charset="0"/>
                    <a:ea typeface="Calibri" panose="020F0502020204030204" pitchFamily="34" charset="0"/>
                    <a:cs typeface="Times New Roman" panose="02020603050405020304" pitchFamily="18" charset="0"/>
                  </a:rPr>
                  <a:t> і </a:t>
                </a:r>
                <a14:m>
                  <m:oMath xmlns:m="http://schemas.openxmlformats.org/officeDocument/2006/math">
                    <m:f>
                      <m:f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𝒕</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𝒊</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𝟏</m:t>
                            </m:r>
                          </m:sub>
                        </m:sSub>
                      </m:num>
                      <m:den>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𝑪</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𝒊</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𝟏</m:t>
                            </m:r>
                          </m:sub>
                        </m:sSub>
                      </m:den>
                    </m:f>
                  </m:oMath>
                </a14:m>
                <a:r>
                  <a:rPr lang="uk-UA" sz="2400" b="1" dirty="0">
                    <a:effectLst/>
                    <a:latin typeface="Times New Roman" panose="02020603050405020304" pitchFamily="18" charset="0"/>
                    <a:ea typeface="Calibri" panose="020F0502020204030204" pitchFamily="34" charset="0"/>
                    <a:cs typeface="Times New Roman" panose="02020603050405020304" pitchFamily="18" charset="0"/>
                  </a:rPr>
                  <a:t>.</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nSpc>
                    <a:spcPct val="114000"/>
                  </a:lnSpc>
                </a:pP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Тривалість технологічного циклу:</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ctr">
                  <a:lnSpc>
                    <a:spcPct val="114000"/>
                  </a:lnSpc>
                </a:pPr>
                <a14:m>
                  <m:oMathPara xmlns:m="http://schemas.openxmlformats.org/officeDocument/2006/math">
                    <m:oMathParaPr>
                      <m:jc m:val="centerGroup"/>
                    </m:oMathParaPr>
                    <m:oMath xmlns:m="http://schemas.openxmlformats.org/officeDocument/2006/math">
                      <m:sSubSup>
                        <m:sSubSup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Т</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ц</m:t>
                          </m:r>
                        </m:sub>
                        <m:sup>
                          <m:r>
                            <a:rPr lang="uk-UA" sz="2400" b="1" i="1">
                              <a:effectLst/>
                              <a:latin typeface="Cambria Math" panose="02040503050406030204" pitchFamily="18" charset="0"/>
                              <a:ea typeface="Calibri" panose="020F0502020204030204" pitchFamily="34" charset="0"/>
                              <a:cs typeface="Times New Roman" panose="02020603050405020304" pitchFamily="18" charset="0"/>
                            </a:rPr>
                            <m:t>п−п</m:t>
                          </m:r>
                        </m:sup>
                      </m:sSubSup>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Т</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ц</m:t>
                          </m:r>
                        </m:sub>
                        <m:sup>
                          <m:r>
                            <a:rPr lang="uk-UA" sz="2400" b="1" i="1">
                              <a:effectLst/>
                              <a:latin typeface="Cambria Math" panose="02040503050406030204" pitchFamily="18" charset="0"/>
                              <a:ea typeface="Calibri" panose="020F0502020204030204" pitchFamily="34" charset="0"/>
                              <a:cs typeface="Times New Roman" panose="02020603050405020304" pitchFamily="18" charset="0"/>
                            </a:rPr>
                            <m:t>посл</m:t>
                          </m:r>
                        </m:sup>
                      </m:sSubSup>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naryPr>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𝟏</m:t>
                          </m:r>
                        </m:sub>
                        <m:sup>
                          <m:r>
                            <a:rPr lang="uk-UA" sz="2400" b="1" i="1">
                              <a:effectLst/>
                              <a:latin typeface="Cambria Math" panose="02040503050406030204" pitchFamily="18" charset="0"/>
                              <a:ea typeface="Calibri" panose="020F0502020204030204" pitchFamily="34" charset="0"/>
                              <a:cs typeface="Times New Roman" panose="02020603050405020304" pitchFamily="18" charset="0"/>
                            </a:rPr>
                            <m:t>𝒎</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𝟏</m:t>
                          </m:r>
                        </m:sup>
                        <m:e>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𝝉</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𝒋</m:t>
                              </m:r>
                            </m:sub>
                          </m:sSub>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naryPr>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𝟏</m:t>
                              </m:r>
                            </m:sub>
                            <m:sup>
                              <m:r>
                                <a:rPr lang="uk-UA" sz="2400" b="1" i="1">
                                  <a:effectLst/>
                                  <a:latin typeface="Cambria Math" panose="02040503050406030204" pitchFamily="18" charset="0"/>
                                  <a:ea typeface="Calibri" panose="020F0502020204030204" pitchFamily="34" charset="0"/>
                                  <a:cs typeface="Times New Roman" panose="02020603050405020304" pitchFamily="18" charset="0"/>
                                </a:rPr>
                                <m:t>𝒎</m:t>
                              </m:r>
                            </m:sup>
                            <m:e>
                              <m:d>
                                <m:d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d>
                                        <m:dPr>
                                          <m:begChr m:val="["/>
                                          <m:endChr m:val="]"/>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uk-UA" sz="2400" b="1" i="1">
                                                  <a:effectLst/>
                                                  <a:latin typeface="Cambria Math" panose="02040503050406030204" pitchFamily="18" charset="0"/>
                                                  <a:ea typeface="Calibri" panose="020F0502020204030204" pitchFamily="34" charset="0"/>
                                                  <a:cs typeface="Times New Roman" panose="02020603050405020304" pitchFamily="18" charset="0"/>
                                                </a:rPr>
                                                <m:t>𝒏</m:t>
                                              </m:r>
                                            </m:num>
                                            <m:den>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𝑪</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𝒊</m:t>
                                                  </m:r>
                                                </m:sub>
                                              </m:sSub>
                                            </m:den>
                                          </m:f>
                                        </m:e>
                                      </m:d>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𝒎𝒂𝒙</m:t>
                                      </m:r>
                                    </m:sub>
                                  </m:sSub>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𝒕</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𝒊</m:t>
                                      </m:r>
                                    </m:sub>
                                  </m:sSub>
                                </m:e>
                              </m:d>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naryPr>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𝟏</m:t>
                                  </m:r>
                                </m:sub>
                                <m:sup>
                                  <m:r>
                                    <a:rPr lang="uk-UA" sz="2400" b="1" i="1">
                                      <a:effectLst/>
                                      <a:latin typeface="Cambria Math" panose="02040503050406030204" pitchFamily="18" charset="0"/>
                                      <a:ea typeface="Calibri" panose="020F0502020204030204" pitchFamily="34" charset="0"/>
                                      <a:cs typeface="Times New Roman" panose="02020603050405020304" pitchFamily="18" charset="0"/>
                                    </a:rPr>
                                    <m:t>𝒎</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r>
                                    <a:rPr lang="uk-UA" sz="2400" b="1" i="1">
                                      <a:effectLst/>
                                      <a:latin typeface="Cambria Math" panose="02040503050406030204" pitchFamily="18" charset="0"/>
                                      <a:ea typeface="Calibri" panose="020F0502020204030204" pitchFamily="34" charset="0"/>
                                      <a:cs typeface="Times New Roman" panose="02020603050405020304" pitchFamily="18" charset="0"/>
                                    </a:rPr>
                                    <m:t>𝟏</m:t>
                                  </m:r>
                                </m:sup>
                                <m:e>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𝝉</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𝒋</m:t>
                                      </m:r>
                                    </m:sub>
                                  </m:sSub>
                                </m:e>
                              </m:nary>
                            </m:e>
                          </m:nary>
                        </m:e>
                      </m:nary>
                    </m:oMath>
                  </m:oMathPara>
                </a14:m>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nSpc>
                    <a:spcPct val="114000"/>
                  </a:lnSpc>
                </a:pPr>
                <a14:m>
                  <m:oMath xmlns:m="http://schemas.openxmlformats.org/officeDocument/2006/math">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𝝉</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𝒋</m:t>
                        </m:r>
                      </m:sub>
                    </m:sSub>
                  </m:oMath>
                </a14:m>
                <a:r>
                  <a:rPr lang="uk-UA" sz="2400" b="1"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2400" dirty="0">
                    <a:effectLst/>
                    <a:latin typeface="Times New Roman" panose="02020603050405020304" pitchFamily="18" charset="0"/>
                    <a:ea typeface="Calibri" panose="020F0502020204030204" pitchFamily="34" charset="0"/>
                    <a:cs typeface="Times New Roman" panose="02020603050405020304" pitchFamily="18" charset="0"/>
                  </a:rPr>
                  <a:t>можна визначити за </a:t>
                </a: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формулою:</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ctr">
                  <a:lnSpc>
                    <a:spcPct val="114000"/>
                  </a:lnSpc>
                </a:pPr>
                <a:r>
                  <a:rPr lang="uk-UA" sz="2400" dirty="0" smtClean="0">
                    <a:effectLst/>
                    <a:latin typeface="Times New Roman" panose="02020603050405020304" pitchFamily="18" charset="0"/>
                    <a:ea typeface="Calibri" panose="020F0502020204030204" pitchFamily="34" charset="0"/>
                    <a:cs typeface="Times New Roman" panose="02020603050405020304" pitchFamily="18" charset="0"/>
                  </a:rPr>
                  <a:t> </a:t>
                </a:r>
                <a14:m>
                  <m:oMath xmlns:m="http://schemas.openxmlformats.org/officeDocument/2006/math">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𝝉</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𝒋</m:t>
                        </m:r>
                      </m:sub>
                    </m:sSub>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d>
                      <m:d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d>
                              <m:dPr>
                                <m:begChr m:val="["/>
                                <m:endChr m:val="]"/>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dPr>
                              <m:e>
                                <m:f>
                                  <m:f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fPr>
                                  <m:num>
                                    <m:r>
                                      <a:rPr lang="uk-UA" sz="2400" b="1" i="1">
                                        <a:effectLst/>
                                        <a:latin typeface="Cambria Math" panose="02040503050406030204" pitchFamily="18" charset="0"/>
                                        <a:ea typeface="Calibri" panose="020F0502020204030204" pitchFamily="34" charset="0"/>
                                        <a:cs typeface="Times New Roman" panose="02020603050405020304" pitchFamily="18" charset="0"/>
                                      </a:rPr>
                                      <m:t>𝒏</m:t>
                                    </m:r>
                                  </m:num>
                                  <m:den>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𝑪</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𝒎𝒊𝒏</m:t>
                                        </m:r>
                                      </m:sub>
                                    </m:sSub>
                                  </m:den>
                                </m:f>
                              </m:e>
                            </m:d>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𝒎𝒂𝒙</m:t>
                            </m:r>
                          </m:sub>
                        </m:sSub>
                        <m:r>
                          <a:rPr lang="uk-UA" sz="2400" b="1" i="1">
                            <a:effectLst/>
                            <a:latin typeface="Cambria Math" panose="02040503050406030204" pitchFamily="18" charset="0"/>
                            <a:ea typeface="Calibri" panose="020F0502020204030204" pitchFamily="34" charset="0"/>
                            <a:cs typeface="Times New Roman" panose="02020603050405020304" pitchFamily="18" charset="0"/>
                          </a:rPr>
                          <m:t>−</m:t>
                        </m:r>
                        <m:r>
                          <a:rPr lang="en-US" sz="2400" b="1" i="1">
                            <a:effectLst/>
                            <a:latin typeface="Cambria Math" panose="02040503050406030204" pitchFamily="18" charset="0"/>
                            <a:ea typeface="Calibri" panose="020F0502020204030204" pitchFamily="34" charset="0"/>
                            <a:cs typeface="Times New Roman" panose="02020603050405020304" pitchFamily="18" charset="0"/>
                          </a:rPr>
                          <m:t>𝒑</m:t>
                        </m:r>
                        <m:f>
                          <m:f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effectLst/>
                                    <a:latin typeface="Cambria Math" panose="02040503050406030204" pitchFamily="18" charset="0"/>
                                    <a:ea typeface="Calibri" panose="020F0502020204030204" pitchFamily="34" charset="0"/>
                                    <a:cs typeface="Times New Roman" panose="02020603050405020304" pitchFamily="18" charset="0"/>
                                  </a:rPr>
                                  <m:t>𝑪</m:t>
                                </m:r>
                              </m:e>
                              <m:sub>
                                <m:r>
                                  <a:rPr lang="en-US" sz="2400" b="1" i="1">
                                    <a:effectLst/>
                                    <a:latin typeface="Cambria Math" panose="02040503050406030204" pitchFamily="18" charset="0"/>
                                    <a:ea typeface="Calibri" panose="020F0502020204030204" pitchFamily="34" charset="0"/>
                                    <a:cs typeface="Times New Roman" panose="02020603050405020304" pitchFamily="18" charset="0"/>
                                  </a:rPr>
                                  <m:t>𝒎𝒂𝒙</m:t>
                                </m:r>
                              </m:sub>
                            </m:sSub>
                          </m:num>
                          <m:den>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effectLst/>
                                    <a:latin typeface="Cambria Math" panose="02040503050406030204" pitchFamily="18" charset="0"/>
                                    <a:ea typeface="Calibri" panose="020F0502020204030204" pitchFamily="34" charset="0"/>
                                    <a:cs typeface="Times New Roman" panose="02020603050405020304" pitchFamily="18" charset="0"/>
                                  </a:rPr>
                                  <m:t>𝑪</m:t>
                                </m:r>
                              </m:e>
                              <m:sub>
                                <m:r>
                                  <a:rPr lang="en-US" sz="2400" b="1" i="1">
                                    <a:effectLst/>
                                    <a:latin typeface="Cambria Math" panose="02040503050406030204" pitchFamily="18" charset="0"/>
                                    <a:ea typeface="Calibri" panose="020F0502020204030204" pitchFamily="34" charset="0"/>
                                    <a:cs typeface="Times New Roman" panose="02020603050405020304" pitchFamily="18" charset="0"/>
                                  </a:rPr>
                                  <m:t>𝒎𝒊𝒏</m:t>
                                </m:r>
                              </m:sub>
                            </m:sSub>
                          </m:den>
                        </m:f>
                      </m:e>
                    </m:d>
                    <m:sSub>
                      <m:sSubPr>
                        <m:ctrlPr>
                          <a:rPr lang="ru-RU"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uk-UA" sz="2400" b="1" i="1">
                            <a:effectLst/>
                            <a:latin typeface="Cambria Math" panose="02040503050406030204" pitchFamily="18" charset="0"/>
                            <a:ea typeface="Calibri" panose="020F0502020204030204" pitchFamily="34" charset="0"/>
                            <a:cs typeface="Times New Roman" panose="02020603050405020304" pitchFamily="18" charset="0"/>
                          </a:rPr>
                          <m:t>𝒕</m:t>
                        </m:r>
                      </m:e>
                      <m:sub>
                        <m:r>
                          <a:rPr lang="uk-UA" sz="2400" b="1" i="1">
                            <a:effectLst/>
                            <a:latin typeface="Cambria Math" panose="02040503050406030204" pitchFamily="18" charset="0"/>
                            <a:ea typeface="Calibri" panose="020F0502020204030204" pitchFamily="34" charset="0"/>
                            <a:cs typeface="Times New Roman" panose="02020603050405020304" pitchFamily="18" charset="0"/>
                          </a:rPr>
                          <m:t>𝒎𝒊𝒏</m:t>
                        </m:r>
                      </m:sub>
                    </m:sSub>
                  </m:oMath>
                </a14:m>
                <a:r>
                  <a:rPr lang="uk-UA" sz="24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433588" y="300248"/>
                <a:ext cx="11543763" cy="5701561"/>
              </a:xfrm>
              <a:prstGeom prst="rect">
                <a:avLst/>
              </a:prstGeom>
              <a:blipFill rotWithShape="0">
                <a:blip r:embed="rId2"/>
                <a:stretch>
                  <a:fillRect l="-792" t="-534"/>
                </a:stretch>
              </a:blipFill>
            </p:spPr>
            <p:txBody>
              <a:bodyPr/>
              <a:lstStyle/>
              <a:p>
                <a:r>
                  <a:rPr lang="ru-RU">
                    <a:noFill/>
                  </a:rPr>
                  <a:t> </a:t>
                </a:r>
              </a:p>
            </p:txBody>
          </p:sp>
        </mc:Fallback>
      </mc:AlternateContent>
    </p:spTree>
    <p:extLst>
      <p:ext uri="{BB962C8B-B14F-4D97-AF65-F5344CB8AC3E}">
        <p14:creationId xmlns:p14="http://schemas.microsoft.com/office/powerpoint/2010/main" val="42366646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Левая фигурная скобка 3"/>
          <p:cNvSpPr>
            <a:spLocks/>
          </p:cNvSpPr>
          <p:nvPr/>
        </p:nvSpPr>
        <p:spPr bwMode="auto">
          <a:xfrm>
            <a:off x="1438275" y="6966585"/>
            <a:ext cx="90805" cy="962025"/>
          </a:xfrm>
          <a:prstGeom prst="leftBrace">
            <a:avLst>
              <a:gd name="adj1" fmla="val 88287"/>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ru-RU"/>
          </a:p>
        </p:txBody>
      </p:sp>
      <p:sp>
        <p:nvSpPr>
          <p:cNvPr id="5" name="Левая фигурная скобка 4"/>
          <p:cNvSpPr>
            <a:spLocks/>
          </p:cNvSpPr>
          <p:nvPr/>
        </p:nvSpPr>
        <p:spPr bwMode="auto">
          <a:xfrm>
            <a:off x="2728595" y="6966585"/>
            <a:ext cx="90805" cy="962025"/>
          </a:xfrm>
          <a:prstGeom prst="leftBrace">
            <a:avLst>
              <a:gd name="adj1" fmla="val 88287"/>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ru-RU"/>
          </a:p>
        </p:txBody>
      </p:sp>
      <p:sp>
        <p:nvSpPr>
          <p:cNvPr id="6" name="Левая фигурная скобка 5"/>
          <p:cNvSpPr>
            <a:spLocks/>
          </p:cNvSpPr>
          <p:nvPr/>
        </p:nvSpPr>
        <p:spPr bwMode="auto">
          <a:xfrm>
            <a:off x="4152900" y="6966585"/>
            <a:ext cx="90805" cy="962025"/>
          </a:xfrm>
          <a:prstGeom prst="leftBrace">
            <a:avLst>
              <a:gd name="adj1" fmla="val 88287"/>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ru-RU"/>
          </a:p>
        </p:txBody>
      </p:sp>
      <p:sp>
        <p:nvSpPr>
          <p:cNvPr id="7"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 name="Rectangle 7"/>
          <p:cNvSpPr>
            <a:spLocks noChangeArrowheads="1"/>
          </p:cNvSpPr>
          <p:nvPr/>
        </p:nvSpPr>
        <p:spPr bwMode="auto">
          <a:xfrm>
            <a:off x="721217" y="7083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819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160" y="811368"/>
            <a:ext cx="10985679" cy="5267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4128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33588" y="281781"/>
            <a:ext cx="11247549" cy="6463308"/>
          </a:xfrm>
          <a:prstGeom prst="rect">
            <a:avLst/>
          </a:prstGeom>
        </p:spPr>
        <p:txBody>
          <a:bodyPr wrap="square">
            <a:spAutoFit/>
          </a:bodyPr>
          <a:lstStyle/>
          <a:p>
            <a:pPr algn="just"/>
            <a:r>
              <a:rPr lang="uk-UA" dirty="0" smtClean="0"/>
              <a:t>	</a:t>
            </a:r>
            <a:r>
              <a:rPr lang="uk-UA" sz="2300" dirty="0" smtClean="0">
                <a:latin typeface="Times New Roman" panose="02020603050405020304" pitchFamily="18" charset="0"/>
                <a:cs typeface="Times New Roman" panose="02020603050405020304" pitchFamily="18" charset="0"/>
              </a:rPr>
              <a:t>Основу </a:t>
            </a:r>
            <a:r>
              <a:rPr lang="uk-UA" sz="2300" dirty="0">
                <a:latin typeface="Times New Roman" panose="02020603050405020304" pitchFamily="18" charset="0"/>
                <a:cs typeface="Times New Roman" panose="02020603050405020304" pitchFamily="18" charset="0"/>
              </a:rPr>
              <a:t>виробничого циклу становить технологічний цикл, який складається з операційних циклів. Операційний цикл — це тривалість закінченої частини технологічного процесу, </a:t>
            </a:r>
            <a:r>
              <a:rPr lang="uk-UA" sz="2300" dirty="0" smtClean="0">
                <a:latin typeface="Times New Roman" panose="02020603050405020304" pitchFamily="18" charset="0"/>
                <a:cs typeface="Times New Roman" panose="02020603050405020304" pitchFamily="18" charset="0"/>
              </a:rPr>
              <a:t>який </a:t>
            </a:r>
            <a:r>
              <a:rPr lang="uk-UA" sz="2300" dirty="0">
                <a:latin typeface="Times New Roman" panose="02020603050405020304" pitchFamily="18" charset="0"/>
                <a:cs typeface="Times New Roman" panose="02020603050405020304" pitchFamily="18" charset="0"/>
              </a:rPr>
              <a:t>виконується на одному робочому </a:t>
            </a:r>
            <a:r>
              <a:rPr lang="uk-UA" sz="2300" dirty="0" smtClean="0">
                <a:latin typeface="Times New Roman" panose="02020603050405020304" pitchFamily="18" charset="0"/>
                <a:cs typeface="Times New Roman" panose="02020603050405020304" pitchFamily="18" charset="0"/>
              </a:rPr>
              <a:t>місці.</a:t>
            </a:r>
          </a:p>
          <a:p>
            <a:pPr hangingPunct="0"/>
            <a:r>
              <a:rPr lang="uk-UA" sz="2300" dirty="0" smtClean="0">
                <a:latin typeface="Times New Roman" panose="02020603050405020304" pitchFamily="18" charset="0"/>
                <a:cs typeface="Times New Roman" panose="02020603050405020304" pitchFamily="18" charset="0"/>
              </a:rPr>
              <a:t>При виготовленні партії однакових предметів праці може використовуватися </a:t>
            </a:r>
            <a:r>
              <a:rPr lang="uk-UA" sz="2300" b="1" dirty="0" smtClean="0">
                <a:latin typeface="Times New Roman" panose="02020603050405020304" pitchFamily="18" charset="0"/>
                <a:cs typeface="Times New Roman" panose="02020603050405020304" pitchFamily="18" charset="0"/>
              </a:rPr>
              <a:t>послідовний, паралельний, паралельно-послідовний види руху предметів праці</a:t>
            </a:r>
            <a:r>
              <a:rPr lang="uk-UA" sz="2300" dirty="0" smtClean="0">
                <a:latin typeface="Times New Roman" panose="02020603050405020304" pitchFamily="18" charset="0"/>
                <a:cs typeface="Times New Roman" panose="02020603050405020304" pitchFamily="18" charset="0"/>
              </a:rPr>
              <a:t>.</a:t>
            </a:r>
            <a:endParaRPr lang="uk-UA" sz="2300" dirty="0">
              <a:latin typeface="Times New Roman" panose="02020603050405020304" pitchFamily="18" charset="0"/>
              <a:cs typeface="Times New Roman" panose="02020603050405020304" pitchFamily="18" charset="0"/>
            </a:endParaRPr>
          </a:p>
          <a:p>
            <a:pPr hangingPunct="0"/>
            <a:r>
              <a:rPr lang="uk-UA" sz="2300" b="1" dirty="0" smtClean="0">
                <a:latin typeface="Times New Roman" panose="02020603050405020304" pitchFamily="18" charset="0"/>
                <a:cs typeface="Times New Roman" panose="02020603050405020304" pitchFamily="18" charset="0"/>
              </a:rPr>
              <a:t>Переваги послідовного ВРПП:</a:t>
            </a:r>
          </a:p>
          <a:p>
            <a:pPr marL="342900" indent="-342900" hangingPunct="0">
              <a:buFont typeface="Arial" panose="020B0604020202020204" pitchFamily="34" charset="0"/>
              <a:buChar char="•"/>
            </a:pPr>
            <a:r>
              <a:rPr lang="uk-UA" sz="2300" dirty="0" smtClean="0">
                <a:latin typeface="Times New Roman" panose="02020603050405020304" pitchFamily="18" charset="0"/>
                <a:cs typeface="Times New Roman" panose="02020603050405020304" pitchFamily="18" charset="0"/>
              </a:rPr>
              <a:t>простота організації;</a:t>
            </a:r>
          </a:p>
          <a:p>
            <a:pPr marL="342900" indent="-342900" hangingPunct="0">
              <a:buFont typeface="Arial" panose="020B0604020202020204" pitchFamily="34" charset="0"/>
              <a:buChar char="•"/>
            </a:pPr>
            <a:r>
              <a:rPr lang="uk-UA" sz="2300" dirty="0" smtClean="0">
                <a:latin typeface="Times New Roman" panose="02020603050405020304" pitchFamily="18" charset="0"/>
                <a:cs typeface="Times New Roman" panose="02020603050405020304" pitchFamily="18" charset="0"/>
              </a:rPr>
              <a:t>відсутність перерв у роботі робітників і простоїв устаткування в межах обробки однієї партії виробів;</a:t>
            </a:r>
          </a:p>
          <a:p>
            <a:pPr marL="342900" indent="-342900" hangingPunct="0">
              <a:buFont typeface="Arial" panose="020B0604020202020204" pitchFamily="34" charset="0"/>
              <a:buChar char="•"/>
            </a:pPr>
            <a:r>
              <a:rPr lang="uk-UA" sz="2300" dirty="0" smtClean="0">
                <a:latin typeface="Times New Roman" panose="02020603050405020304" pitchFamily="18" charset="0"/>
                <a:cs typeface="Times New Roman" panose="02020603050405020304" pitchFamily="18" charset="0"/>
              </a:rPr>
              <a:t>доцільність застосування в </a:t>
            </a:r>
            <a:r>
              <a:rPr lang="uk-UA" sz="2300" dirty="0">
                <a:latin typeface="Times New Roman" panose="02020603050405020304" pitchFamily="18" charset="0"/>
                <a:cs typeface="Times New Roman" panose="02020603050405020304" pitchFamily="18" charset="0"/>
              </a:rPr>
              <a:t>одиничному і дрібносерійному </a:t>
            </a:r>
            <a:r>
              <a:rPr lang="uk-UA" sz="2300" dirty="0" smtClean="0">
                <a:latin typeface="Times New Roman" panose="02020603050405020304" pitchFamily="18" charset="0"/>
                <a:cs typeface="Times New Roman" panose="02020603050405020304" pitchFamily="18" charset="0"/>
              </a:rPr>
              <a:t>виробництвах з широкою номенклатурою </a:t>
            </a:r>
            <a:r>
              <a:rPr lang="uk-UA" sz="2300" dirty="0">
                <a:latin typeface="Times New Roman" panose="02020603050405020304" pitchFamily="18" charset="0"/>
                <a:cs typeface="Times New Roman" panose="02020603050405020304" pitchFamily="18" charset="0"/>
              </a:rPr>
              <a:t>виробів, </a:t>
            </a:r>
            <a:r>
              <a:rPr lang="uk-UA" sz="2300" dirty="0" smtClean="0">
                <a:latin typeface="Times New Roman" panose="02020603050405020304" pitchFamily="18" charset="0"/>
                <a:cs typeface="Times New Roman" panose="02020603050405020304" pitchFamily="18" charset="0"/>
              </a:rPr>
              <a:t>коли обробка </a:t>
            </a:r>
            <a:r>
              <a:rPr lang="uk-UA" sz="2300" dirty="0">
                <a:latin typeface="Times New Roman" panose="02020603050405020304" pitchFamily="18" charset="0"/>
                <a:cs typeface="Times New Roman" panose="02020603050405020304" pitchFamily="18" charset="0"/>
              </a:rPr>
              <a:t>й складання вузлів здійснюються невеликими партіями, що </a:t>
            </a:r>
            <a:r>
              <a:rPr lang="uk-UA" sz="2300" dirty="0" smtClean="0">
                <a:latin typeface="Times New Roman" panose="02020603050405020304" pitchFamily="18" charset="0"/>
                <a:cs typeface="Times New Roman" panose="02020603050405020304" pitchFamily="18" charset="0"/>
              </a:rPr>
              <a:t>зумовлює скорочення </a:t>
            </a:r>
            <a:r>
              <a:rPr lang="uk-UA" sz="2300" dirty="0">
                <a:latin typeface="Times New Roman" panose="02020603050405020304" pitchFamily="18" charset="0"/>
                <a:cs typeface="Times New Roman" panose="02020603050405020304" pitchFamily="18" charset="0"/>
              </a:rPr>
              <a:t>перерв партійності та їх впливу на тривалість виробничого циклу.</a:t>
            </a:r>
            <a:endParaRPr lang="ru-RU" sz="2300" dirty="0">
              <a:latin typeface="Times New Roman" panose="02020603050405020304" pitchFamily="18" charset="0"/>
              <a:cs typeface="Times New Roman" panose="02020603050405020304" pitchFamily="18" charset="0"/>
            </a:endParaRPr>
          </a:p>
          <a:p>
            <a:pPr hangingPunct="0"/>
            <a:r>
              <a:rPr lang="uk-UA" sz="2300" b="1" dirty="0" smtClean="0">
                <a:latin typeface="Times New Roman" panose="02020603050405020304" pitchFamily="18" charset="0"/>
                <a:cs typeface="Times New Roman" panose="02020603050405020304" pitchFamily="18" charset="0"/>
              </a:rPr>
              <a:t>Недоліками </a:t>
            </a:r>
            <a:r>
              <a:rPr lang="uk-UA" sz="2300" b="1" dirty="0">
                <a:latin typeface="Times New Roman" panose="02020603050405020304" pitchFamily="18" charset="0"/>
                <a:cs typeface="Times New Roman" panose="02020603050405020304" pitchFamily="18" charset="0"/>
              </a:rPr>
              <a:t>послідовного ВРПП </a:t>
            </a:r>
            <a:r>
              <a:rPr lang="uk-UA" sz="2300" dirty="0" smtClean="0">
                <a:latin typeface="Times New Roman" panose="02020603050405020304" pitchFamily="18" charset="0"/>
                <a:cs typeface="Times New Roman" panose="02020603050405020304" pitchFamily="18" charset="0"/>
              </a:rPr>
              <a:t>є:</a:t>
            </a:r>
          </a:p>
          <a:p>
            <a:pPr marL="342900" indent="-342900" hangingPunct="0">
              <a:buFont typeface="Arial" panose="020B0604020202020204" pitchFamily="34" charset="0"/>
              <a:buChar char="•"/>
            </a:pPr>
            <a:r>
              <a:rPr lang="uk-UA" sz="2300" dirty="0" smtClean="0">
                <a:latin typeface="Times New Roman" panose="02020603050405020304" pitchFamily="18" charset="0"/>
                <a:cs typeface="Times New Roman" panose="02020603050405020304" pitchFamily="18" charset="0"/>
              </a:rPr>
              <a:t>деталі пролежують тривалий час через перерви руху  партій, що робить значним обсяг незавершеного виробництва;</a:t>
            </a:r>
          </a:p>
          <a:p>
            <a:pPr marL="342900" indent="-342900" hangingPunct="0">
              <a:buFont typeface="Arial" panose="020B0604020202020204" pitchFamily="34" charset="0"/>
              <a:buChar char="•"/>
            </a:pPr>
            <a:r>
              <a:rPr lang="uk-UA" sz="2300" dirty="0" smtClean="0">
                <a:latin typeface="Times New Roman" panose="02020603050405020304" pitchFamily="18" charset="0"/>
                <a:cs typeface="Times New Roman" panose="02020603050405020304" pitchFamily="18" charset="0"/>
              </a:rPr>
              <a:t>відсутність паралельності в обробці значно збільшує тривалість технологічного (виробничого) циклу. </a:t>
            </a:r>
          </a:p>
        </p:txBody>
      </p:sp>
    </p:spTree>
    <p:extLst>
      <p:ext uri="{BB962C8B-B14F-4D97-AF65-F5344CB8AC3E}">
        <p14:creationId xmlns:p14="http://schemas.microsoft.com/office/powerpoint/2010/main" val="1321422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756679" y="547412"/>
            <a:ext cx="10999305"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kumimoji="0" lang="uk-UA" altLang="ru-RU" sz="2400" b="1"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Послідовний рух предметів праці </a:t>
            </a:r>
            <a:r>
              <a:rPr kumimoji="0" lang="uk-UA" altLang="ru-RU" sz="240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при виготовленні деякої партії </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однакових деталей або вузлів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у багатоопераційному технологічному </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процесі характеризується:</a:t>
            </a:r>
          </a:p>
          <a:p>
            <a:pPr marL="342900" lvl="0" indent="-342900">
              <a:buFont typeface="Arial" panose="020B0604020202020204" pitchFamily="34" charset="0"/>
              <a:buChar char="•"/>
            </a:pP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в</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ідносною простотою організації;</a:t>
            </a:r>
          </a:p>
          <a:p>
            <a:pPr marL="342900" lvl="0" indent="-342900">
              <a:buFont typeface="Arial" panose="020B0604020202020204" pitchFamily="34" charset="0"/>
              <a:buChar char="•"/>
            </a:pP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в</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ідсутністю перерв на робочих місцях;</a:t>
            </a:r>
          </a:p>
          <a:p>
            <a:pPr marL="342900" lvl="0" indent="-342900">
              <a:buFont typeface="Arial" panose="020B0604020202020204" pitchFamily="34" charset="0"/>
              <a:buChar char="•"/>
            </a:pPr>
            <a:r>
              <a:rPr lang="uk-UA" sz="2400" dirty="0">
                <a:latin typeface="Times New Roman" panose="02020603050405020304" pitchFamily="18" charset="0"/>
                <a:cs typeface="Times New Roman" panose="02020603050405020304" pitchFamily="18" charset="0"/>
              </a:rPr>
              <a:t>кожна наступна операція починається </a:t>
            </a:r>
            <a:r>
              <a:rPr lang="uk-UA" sz="2400" dirty="0" smtClean="0">
                <a:latin typeface="Times New Roman" panose="02020603050405020304" pitchFamily="18" charset="0"/>
                <a:cs typeface="Times New Roman" panose="02020603050405020304" pitchFamily="18" charset="0"/>
              </a:rPr>
              <a:t>на тій же одиниці обладнання тільки </a:t>
            </a:r>
            <a:r>
              <a:rPr lang="uk-UA" sz="2400" dirty="0">
                <a:latin typeface="Times New Roman" panose="02020603050405020304" pitchFamily="18" charset="0"/>
                <a:cs typeface="Times New Roman" panose="02020603050405020304" pitchFamily="18" charset="0"/>
              </a:rPr>
              <a:t>після закінчення виготовлення всієї партії на попередній </a:t>
            </a:r>
            <a:r>
              <a:rPr lang="uk-UA" sz="2400" dirty="0" smtClean="0">
                <a:latin typeface="Times New Roman" panose="02020603050405020304" pitchFamily="18" charset="0"/>
                <a:cs typeface="Times New Roman" panose="02020603050405020304" pitchFamily="18" charset="0"/>
              </a:rPr>
              <a:t>операції;</a:t>
            </a:r>
          </a:p>
          <a:p>
            <a:pPr marL="342900" lvl="0" indent="-342900">
              <a:buFont typeface="Arial" panose="020B0604020202020204" pitchFamily="34" charset="0"/>
              <a:buChar char="•"/>
            </a:pP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т</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ривалість</a:t>
            </a:r>
            <a:r>
              <a:rPr kumimoji="0" lang="uk-UA" altLang="ru-RU" sz="2400" b="0" i="0" u="none" strike="noStrike" cap="none" normalizeH="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виробничого циклу є сукупністю часу виконання всіх операцій </a:t>
            </a:r>
          </a:p>
          <a:p>
            <a:pPr lvl="0" indent="0"/>
            <a:r>
              <a:rPr kumimoji="0" lang="uk-UA" altLang="ru-RU" sz="2400" b="0" i="0" u="none" strike="noStrike" cap="none" normalizeH="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uk-UA" sz="2400" dirty="0" smtClean="0">
                <a:latin typeface="Times New Roman" panose="02020603050405020304" pitchFamily="18" charset="0"/>
                <a:cs typeface="Times New Roman" panose="02020603050405020304" pitchFamily="18" charset="0"/>
              </a:rPr>
              <a:t>Т</a:t>
            </a:r>
            <a:r>
              <a:rPr lang="uk-UA" sz="1200" dirty="0" smtClean="0">
                <a:latin typeface="Times New Roman" panose="02020603050405020304" pitchFamily="18" charset="0"/>
                <a:cs typeface="Times New Roman" panose="02020603050405020304" pitchFamily="18" charset="0"/>
              </a:rPr>
              <a:t>оп</a:t>
            </a:r>
            <a:r>
              <a:rPr lang="uk-UA" sz="2400" dirty="0" smtClean="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В</a:t>
            </a:r>
            <a:r>
              <a:rPr lang="en-US" sz="2400"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a:t>
            </a:r>
            <a:r>
              <a:rPr lang="en-US" sz="2400" dirty="0" err="1">
                <a:latin typeface="Times New Roman" panose="02020603050405020304" pitchFamily="18" charset="0"/>
                <a:cs typeface="Times New Roman" panose="02020603050405020304" pitchFamily="18" charset="0"/>
              </a:rPr>
              <a:t>t</a:t>
            </a:r>
            <a:r>
              <a:rPr lang="en-US" sz="1200" dirty="0" err="1">
                <a:latin typeface="Times New Roman" panose="02020603050405020304" pitchFamily="18" charset="0"/>
                <a:cs typeface="Times New Roman" panose="02020603050405020304" pitchFamily="18" charset="0"/>
              </a:rPr>
              <a:t>i</a:t>
            </a:r>
            <a:r>
              <a:rPr lang="en-US" sz="2400" dirty="0">
                <a:latin typeface="Times New Roman" panose="02020603050405020304" pitchFamily="18" charset="0"/>
                <a:cs typeface="Times New Roman" panose="02020603050405020304" pitchFamily="18" charset="0"/>
              </a:rPr>
              <a:t> </a:t>
            </a:r>
            <a:r>
              <a:rPr kumimoji="0" lang="uk-UA" altLang="ru-RU" sz="2400" b="0" i="0" u="none" strike="noStrike" cap="none" normalizeH="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p>
          <a:p>
            <a:pPr marL="342900" lvl="0" indent="-342900">
              <a:buFont typeface="Arial" panose="020B0604020202020204" pitchFamily="34" charset="0"/>
              <a:buChar char="•"/>
            </a:pP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з</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начна тривалість </a:t>
            </a:r>
            <a:r>
              <a:rPr lang="uk-UA" altLang="ru-RU" sz="2400" dirty="0">
                <a:latin typeface="Times New Roman" panose="02020603050405020304" pitchFamily="18" charset="0"/>
                <a:ea typeface="Times New Roman" panose="02020603050405020304" pitchFamily="18" charset="0"/>
                <a:cs typeface="Times New Roman" panose="02020603050405020304" pitchFamily="18" charset="0"/>
              </a:rPr>
              <a:t>виробничого циклу </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пов'язана з «</a:t>
            </a:r>
            <a:r>
              <a:rPr lang="uk-UA" altLang="ru-RU" sz="2400" dirty="0" err="1" smtClean="0">
                <a:latin typeface="Times New Roman" panose="02020603050405020304" pitchFamily="18" charset="0"/>
                <a:ea typeface="Times New Roman" panose="02020603050405020304" pitchFamily="18" charset="0"/>
                <a:cs typeface="Times New Roman" panose="02020603050405020304" pitchFamily="18" charset="0"/>
              </a:rPr>
              <a:t>пролежуванням</a:t>
            </a: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деталей в очікуванні звільнення обладнання;</a:t>
            </a:r>
          </a:p>
          <a:p>
            <a:pPr marL="342900" lvl="0" indent="-342900">
              <a:buFont typeface="Arial" panose="020B0604020202020204" pitchFamily="34" charset="0"/>
              <a:buChar char="•"/>
            </a:pPr>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час очікування визначається за формулою:</a:t>
            </a:r>
            <a:r>
              <a:rPr lang="uk-UA" sz="2400" dirty="0">
                <a:latin typeface="Times New Roman" panose="02020603050405020304" pitchFamily="18" charset="0"/>
                <a:cs typeface="Times New Roman" panose="02020603050405020304" pitchFamily="18" charset="0"/>
              </a:rPr>
              <a:t> Т </a:t>
            </a:r>
            <a:r>
              <a:rPr lang="uk-UA" sz="1200" dirty="0" err="1">
                <a:latin typeface="Times New Roman" panose="02020603050405020304" pitchFamily="18" charset="0"/>
                <a:cs typeface="Times New Roman" panose="02020603050405020304" pitchFamily="18" charset="0"/>
              </a:rPr>
              <a:t>очікув</a:t>
            </a:r>
            <a:r>
              <a:rPr lang="uk-UA" sz="2400" dirty="0">
                <a:latin typeface="Times New Roman" panose="02020603050405020304" pitchFamily="18" charset="0"/>
                <a:cs typeface="Times New Roman" panose="02020603050405020304" pitchFamily="18" charset="0"/>
              </a:rPr>
              <a:t> =  (В – 1)</a:t>
            </a:r>
            <a:r>
              <a:rPr lang="en-US" sz="2400"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a:t>
            </a:r>
            <a:r>
              <a:rPr lang="en-US" sz="2400" dirty="0" err="1">
                <a:latin typeface="Times New Roman" panose="02020603050405020304" pitchFamily="18" charset="0"/>
                <a:cs typeface="Times New Roman" panose="02020603050405020304" pitchFamily="18" charset="0"/>
              </a:rPr>
              <a:t>t</a:t>
            </a:r>
            <a:r>
              <a:rPr lang="en-US" sz="1200" dirty="0" err="1">
                <a:latin typeface="Times New Roman" panose="02020603050405020304" pitchFamily="18" charset="0"/>
                <a:cs typeface="Times New Roman" panose="02020603050405020304" pitchFamily="18" charset="0"/>
              </a:rPr>
              <a:t>i</a:t>
            </a:r>
            <a:r>
              <a:rPr lang="en-US" sz="2400" dirty="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a:t>
            </a:r>
          </a:p>
          <a:p>
            <a:pPr lvl="0" indent="0"/>
            <a:endParaRPr lang="uk-UA" altLang="ru-RU" sz="2400" dirty="0">
              <a:latin typeface="Times New Roman" panose="02020603050405020304" pitchFamily="18" charset="0"/>
              <a:ea typeface="Times New Roman" panose="02020603050405020304" pitchFamily="18" charset="0"/>
              <a:cs typeface="Times New Roman" panose="02020603050405020304" pitchFamily="18" charset="0"/>
            </a:endParaRPr>
          </a:p>
          <a:p>
            <a:pPr lvl="0" indent="0"/>
            <a:r>
              <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Для нашої задачі:</a:t>
            </a:r>
          </a:p>
          <a:p>
            <a:pPr lvl="0" indent="0"/>
            <a:r>
              <a:rPr lang="ru-RU" sz="2400" dirty="0">
                <a:latin typeface="Times New Roman" panose="02020603050405020304" pitchFamily="18" charset="0"/>
                <a:cs typeface="Times New Roman" panose="02020603050405020304" pitchFamily="18" charset="0"/>
              </a:rPr>
              <a:t>Т </a:t>
            </a:r>
            <a:r>
              <a:rPr lang="ru-RU" sz="1200" dirty="0" err="1">
                <a:latin typeface="Times New Roman" panose="02020603050405020304" pitchFamily="18" charset="0"/>
                <a:cs typeface="Times New Roman" panose="02020603050405020304" pitchFamily="18" charset="0"/>
              </a:rPr>
              <a:t>очікув</a:t>
            </a:r>
            <a:r>
              <a:rPr lang="ru-RU" sz="2400" dirty="0">
                <a:latin typeface="Times New Roman" panose="02020603050405020304" pitchFamily="18" charset="0"/>
                <a:cs typeface="Times New Roman" panose="02020603050405020304" pitchFamily="18" charset="0"/>
              </a:rPr>
              <a:t> =  (36 – 1) × (3 + 6 + 5 + 1 + 4 + 1 + 2</a:t>
            </a:r>
            <a:r>
              <a:rPr lang="ru-RU" sz="2400" dirty="0" smtClean="0">
                <a:latin typeface="Times New Roman" panose="02020603050405020304" pitchFamily="18" charset="0"/>
                <a:cs typeface="Times New Roman" panose="02020603050405020304" pitchFamily="18" charset="0"/>
              </a:rPr>
              <a:t>) = 770 </a:t>
            </a:r>
            <a:r>
              <a:rPr lang="ru-RU" sz="2400" dirty="0" err="1" smtClean="0">
                <a:latin typeface="Times New Roman" panose="02020603050405020304" pitchFamily="18" charset="0"/>
                <a:cs typeface="Times New Roman" panose="02020603050405020304" pitchFamily="18" charset="0"/>
              </a:rPr>
              <a:t>хв</a:t>
            </a:r>
            <a:r>
              <a:rPr lang="ru-RU" sz="2400" dirty="0" smtClean="0">
                <a:latin typeface="Times New Roman" panose="02020603050405020304" pitchFamily="18" charset="0"/>
                <a:cs typeface="Times New Roman" panose="02020603050405020304" pitchFamily="18" charset="0"/>
              </a:rPr>
              <a:t>.</a:t>
            </a:r>
            <a:endParaRPr lang="uk-UA" altLang="ru-RU" sz="2400" dirty="0" smtClean="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71337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49498" y="680820"/>
            <a:ext cx="11247550" cy="5262979"/>
          </a:xfrm>
          <a:prstGeom prst="rect">
            <a:avLst/>
          </a:prstGeom>
        </p:spPr>
        <p:txBody>
          <a:bodyPr wrap="square">
            <a:spAutoFit/>
          </a:bodyPr>
          <a:lstStyle/>
          <a:p>
            <a:pPr hangingPunct="0"/>
            <a:r>
              <a:rPr lang="uk-UA" sz="2400" b="1" dirty="0">
                <a:latin typeface="Times New Roman" panose="02020603050405020304" pitchFamily="18" charset="0"/>
                <a:cs typeface="Times New Roman" panose="02020603050405020304" pitchFamily="18" charset="0"/>
              </a:rPr>
              <a:t>Переваги паралельного  ВРПП:</a:t>
            </a:r>
          </a:p>
          <a:p>
            <a:pPr marL="285750" indent="-285750" hangingPunct="0">
              <a:buFont typeface="Arial" panose="020B0604020202020204" pitchFamily="34" charset="0"/>
              <a:buChar char="•"/>
            </a:pPr>
            <a:r>
              <a:rPr lang="uk-UA" sz="2400" dirty="0" smtClean="0">
                <a:latin typeface="Times New Roman" panose="02020603050405020304" pitchFamily="18" charset="0"/>
                <a:cs typeface="Times New Roman" panose="02020603050405020304" pitchFamily="18" charset="0"/>
              </a:rPr>
              <a:t>миттєва передача деталей (поштучна або транспортними партіями) на наступну операцію після закінчення обробки на попередній операції, незалежно від часу виконання суміжних операцій та готовності всієї партії. одночасна обробка деталей партії на багатьох операціях;</a:t>
            </a:r>
          </a:p>
          <a:p>
            <a:pPr marL="285750" indent="-285750" hangingPunct="0">
              <a:buFont typeface="Arial" panose="020B0604020202020204" pitchFamily="34" charset="0"/>
              <a:buChar char="•"/>
            </a:pPr>
            <a:r>
              <a:rPr lang="uk-UA" sz="2400" dirty="0" smtClean="0">
                <a:latin typeface="Times New Roman" panose="02020603050405020304" pitchFamily="18" charset="0"/>
                <a:cs typeface="Times New Roman" panose="02020603050405020304" pitchFamily="18" charset="0"/>
              </a:rPr>
              <a:t>найменша тривалість виробничого циклу, особливо, якщо процес синхронізований;</a:t>
            </a:r>
          </a:p>
          <a:p>
            <a:pPr marL="285750" indent="-285750" hangingPunct="0">
              <a:buFont typeface="Arial" panose="020B0604020202020204" pitchFamily="34" charset="0"/>
              <a:buChar char="•"/>
            </a:pPr>
            <a:r>
              <a:rPr lang="uk-UA" sz="2400" dirty="0" smtClean="0">
                <a:latin typeface="Times New Roman" panose="02020603050405020304" pitchFamily="18" charset="0"/>
                <a:cs typeface="Times New Roman" panose="02020603050405020304" pitchFamily="18" charset="0"/>
              </a:rPr>
              <a:t>рівномірне завантаження робітників та устаткування;</a:t>
            </a:r>
          </a:p>
          <a:p>
            <a:pPr marL="285750" indent="-285750" hangingPunct="0">
              <a:buFont typeface="Arial" panose="020B0604020202020204" pitchFamily="34" charset="0"/>
              <a:buChar char="•"/>
            </a:pPr>
            <a:r>
              <a:rPr lang="uk-UA" sz="2400" dirty="0" smtClean="0">
                <a:latin typeface="Times New Roman" panose="02020603050405020304" pitchFamily="18" charset="0"/>
                <a:cs typeface="Times New Roman" panose="02020603050405020304" pitchFamily="18" charset="0"/>
              </a:rPr>
              <a:t>створені умови для високопродуктивної праці. </a:t>
            </a:r>
          </a:p>
          <a:p>
            <a:pPr hangingPunct="0"/>
            <a:r>
              <a:rPr lang="uk-UA" sz="2400" b="1" dirty="0" smtClean="0">
                <a:latin typeface="Times New Roman" panose="02020603050405020304" pitchFamily="18" charset="0"/>
                <a:cs typeface="Times New Roman" panose="02020603050405020304" pitchFamily="18" charset="0"/>
              </a:rPr>
              <a:t>Недоліки паралельного ВРПП</a:t>
            </a:r>
            <a:r>
              <a:rPr lang="uk-UA" sz="2400" dirty="0" smtClean="0">
                <a:latin typeface="Times New Roman" panose="02020603050405020304" pitchFamily="18" charset="0"/>
                <a:cs typeface="Times New Roman" panose="02020603050405020304" pitchFamily="18" charset="0"/>
              </a:rPr>
              <a:t>: значна вартість основних фондів та кількість робочих місць.</a:t>
            </a:r>
          </a:p>
          <a:p>
            <a:pPr hangingPunct="0"/>
            <a:endParaRPr lang="uk-UA" sz="2400" dirty="0">
              <a:latin typeface="Times New Roman" panose="02020603050405020304" pitchFamily="18" charset="0"/>
              <a:cs typeface="Times New Roman" panose="02020603050405020304" pitchFamily="18" charset="0"/>
            </a:endParaRPr>
          </a:p>
          <a:p>
            <a:pPr hangingPunct="0"/>
            <a:r>
              <a:rPr lang="uk-UA" sz="2400" dirty="0" smtClean="0">
                <a:latin typeface="Times New Roman" panose="02020603050405020304" pitchFamily="18" charset="0"/>
                <a:cs typeface="Times New Roman" panose="02020603050405020304" pitchFamily="18" charset="0"/>
              </a:rPr>
              <a:t>Паралельний ВРПП доцільний </a:t>
            </a:r>
            <a:r>
              <a:rPr lang="uk-UA" sz="2400" dirty="0">
                <a:latin typeface="Times New Roman" panose="02020603050405020304" pitchFamily="18" charset="0"/>
                <a:cs typeface="Times New Roman" panose="02020603050405020304" pitchFamily="18" charset="0"/>
              </a:rPr>
              <a:t>в серійному та масово-поточному виробництвах під час виконання операцій рівної або кратної тривалості</a:t>
            </a:r>
            <a:r>
              <a:rPr lang="uk-UA" sz="2400" dirty="0" smtClean="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63811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79549" y="1720840"/>
            <a:ext cx="10947043" cy="3416320"/>
          </a:xfrm>
          <a:prstGeom prst="rect">
            <a:avLst/>
          </a:prstGeom>
        </p:spPr>
        <p:txBody>
          <a:bodyPr wrap="square">
            <a:spAutoFit/>
          </a:bodyPr>
          <a:lstStyle/>
          <a:p>
            <a:r>
              <a:rPr lang="uk-UA" sz="2400" b="1" dirty="0" smtClean="0">
                <a:latin typeface="Times New Roman" panose="02020603050405020304" pitchFamily="18" charset="0"/>
                <a:ea typeface="Times New Roman" panose="02020603050405020304" pitchFamily="18" charset="0"/>
              </a:rPr>
              <a:t>Перевагами паралельно-послідовного ВРПП</a:t>
            </a:r>
            <a:r>
              <a:rPr lang="uk-UA" sz="2400" dirty="0" smtClean="0">
                <a:latin typeface="Times New Roman" panose="02020603050405020304" pitchFamily="18" charset="0"/>
                <a:ea typeface="Times New Roman" panose="02020603050405020304" pitchFamily="18" charset="0"/>
              </a:rPr>
              <a:t> є:</a:t>
            </a:r>
          </a:p>
          <a:p>
            <a:pPr marL="285750" indent="-285750">
              <a:buFont typeface="Arial" panose="020B0604020202020204" pitchFamily="34" charset="0"/>
              <a:buChar char="•"/>
            </a:pPr>
            <a:r>
              <a:rPr lang="uk-UA" sz="2400" dirty="0" smtClean="0">
                <a:latin typeface="Times New Roman" panose="02020603050405020304" pitchFamily="18" charset="0"/>
                <a:ea typeface="Times New Roman" panose="02020603050405020304" pitchFamily="18" charset="0"/>
              </a:rPr>
              <a:t>робота на </a:t>
            </a:r>
            <a:r>
              <a:rPr lang="uk-UA" sz="2400" dirty="0">
                <a:latin typeface="Times New Roman" panose="02020603050405020304" pitchFamily="18" charset="0"/>
                <a:ea typeface="Times New Roman" panose="02020603050405020304" pitchFamily="18" charset="0"/>
              </a:rPr>
              <a:t>кожному робочому місці </a:t>
            </a:r>
            <a:r>
              <a:rPr lang="uk-UA" sz="2400" dirty="0" smtClean="0">
                <a:latin typeface="Times New Roman" panose="02020603050405020304" pitchFamily="18" charset="0"/>
                <a:ea typeface="Times New Roman" panose="02020603050405020304" pitchFamily="18" charset="0"/>
              </a:rPr>
              <a:t>здійснюється </a:t>
            </a:r>
            <a:r>
              <a:rPr lang="uk-UA" sz="2400" dirty="0">
                <a:latin typeface="Times New Roman" panose="02020603050405020304" pitchFamily="18" charset="0"/>
                <a:ea typeface="Times New Roman" panose="02020603050405020304" pitchFamily="18" charset="0"/>
              </a:rPr>
              <a:t>без перерв, як при послідовному русі, </a:t>
            </a:r>
            <a:r>
              <a:rPr lang="uk-UA" sz="2400" dirty="0" smtClean="0">
                <a:latin typeface="Times New Roman" panose="02020603050405020304" pitchFamily="18" charset="0"/>
                <a:ea typeface="Times New Roman" panose="02020603050405020304" pitchFamily="18" charset="0"/>
              </a:rPr>
              <a:t>однак здійснюється паралельна </a:t>
            </a:r>
            <a:r>
              <a:rPr lang="uk-UA" sz="2400" dirty="0">
                <a:latin typeface="Times New Roman" panose="02020603050405020304" pitchFamily="18" charset="0"/>
                <a:ea typeface="Times New Roman" panose="02020603050405020304" pitchFamily="18" charset="0"/>
              </a:rPr>
              <a:t>обробка </a:t>
            </a:r>
            <a:r>
              <a:rPr lang="uk-UA" sz="2400" dirty="0" smtClean="0">
                <a:latin typeface="Times New Roman" panose="02020603050405020304" pitchFamily="18" charset="0"/>
                <a:ea typeface="Times New Roman" panose="02020603050405020304" pitchFamily="18" charset="0"/>
              </a:rPr>
              <a:t>тієї ж </a:t>
            </a:r>
            <a:r>
              <a:rPr lang="uk-UA" sz="2400" dirty="0">
                <a:latin typeface="Times New Roman" panose="02020603050405020304" pitchFamily="18" charset="0"/>
                <a:ea typeface="Times New Roman" panose="02020603050405020304" pitchFamily="18" charset="0"/>
              </a:rPr>
              <a:t>партії деталей на суміжних </a:t>
            </a:r>
            <a:r>
              <a:rPr lang="uk-UA" sz="2400" dirty="0" smtClean="0">
                <a:latin typeface="Times New Roman" panose="02020603050405020304" pitchFamily="18" charset="0"/>
                <a:ea typeface="Times New Roman" panose="02020603050405020304" pitchFamily="18" charset="0"/>
              </a:rPr>
              <a:t>операціях, які передбачають додаткові паралельні одиниці обладнання (при </a:t>
            </a:r>
            <a:r>
              <a:rPr lang="uk-UA" sz="2400" dirty="0">
                <a:latin typeface="Times New Roman" panose="02020603050405020304" pitchFamily="18" charset="0"/>
                <a:ea typeface="Times New Roman" panose="02020603050405020304" pitchFamily="18" charset="0"/>
              </a:rPr>
              <a:t>цьому обробка деталей усієї партії на кожній операції провадиться </a:t>
            </a:r>
            <a:r>
              <a:rPr lang="uk-UA" sz="2400" dirty="0" smtClean="0">
                <a:latin typeface="Times New Roman" panose="02020603050405020304" pitchFamily="18" charset="0"/>
                <a:ea typeface="Times New Roman" panose="02020603050405020304" pitchFamily="18" charset="0"/>
              </a:rPr>
              <a:t>безперервно);</a:t>
            </a:r>
          </a:p>
          <a:p>
            <a:pPr marL="285750" indent="-285750">
              <a:buFont typeface="Arial" panose="020B0604020202020204" pitchFamily="34" charset="0"/>
              <a:buChar char="•"/>
            </a:pPr>
            <a:r>
              <a:rPr lang="uk-UA" sz="2400" dirty="0">
                <a:latin typeface="Times New Roman" panose="02020603050405020304" pitchFamily="18" charset="0"/>
                <a:cs typeface="Times New Roman" panose="02020603050405020304" pitchFamily="18" charset="0"/>
              </a:rPr>
              <a:t>«</a:t>
            </a:r>
            <a:r>
              <a:rPr lang="uk-UA" sz="2400" dirty="0" err="1">
                <a:latin typeface="Times New Roman" panose="02020603050405020304" pitchFamily="18" charset="0"/>
                <a:cs typeface="Times New Roman" panose="02020603050405020304" pitchFamily="18" charset="0"/>
              </a:rPr>
              <a:t>запаралелювання</a:t>
            </a:r>
            <a:r>
              <a:rPr lang="uk-UA" sz="2400" dirty="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окремих операційних </a:t>
            </a:r>
            <a:r>
              <a:rPr lang="uk-UA" sz="2400" dirty="0">
                <a:latin typeface="Times New Roman" panose="02020603050405020304" pitchFamily="18" charset="0"/>
                <a:cs typeface="Times New Roman" panose="02020603050405020304" pitchFamily="18" charset="0"/>
              </a:rPr>
              <a:t>циклів</a:t>
            </a:r>
            <a:r>
              <a:rPr lang="uk-UA" sz="2400" dirty="0" smtClean="0">
                <a:latin typeface="Times New Roman" panose="02020603050405020304" pitchFamily="18" charset="0"/>
                <a:ea typeface="Times New Roman" panose="02020603050405020304" pitchFamily="18" charset="0"/>
                <a:cs typeface="Times New Roman" panose="02020603050405020304" pitchFamily="18" charset="0"/>
              </a:rPr>
              <a:t>.</a:t>
            </a:r>
          </a:p>
          <a:p>
            <a:r>
              <a:rPr lang="uk-UA" sz="2400" b="1" dirty="0" smtClean="0">
                <a:latin typeface="Times New Roman" panose="02020603050405020304" pitchFamily="18" charset="0"/>
                <a:cs typeface="Times New Roman" panose="02020603050405020304" pitchFamily="18" charset="0"/>
              </a:rPr>
              <a:t>Недолік </a:t>
            </a:r>
            <a:r>
              <a:rPr lang="uk-UA" sz="2400" b="1" dirty="0">
                <a:latin typeface="Times New Roman" panose="02020603050405020304" pitchFamily="18" charset="0"/>
                <a:ea typeface="Times New Roman" panose="02020603050405020304" pitchFamily="18" charset="0"/>
              </a:rPr>
              <a:t>паралельно-послідовного ВРПП </a:t>
            </a:r>
            <a:r>
              <a:rPr lang="uk-UA" sz="2400" dirty="0">
                <a:latin typeface="Times New Roman" panose="02020603050405020304" pitchFamily="18" charset="0"/>
                <a:ea typeface="Times New Roman" panose="02020603050405020304" pitchFamily="18" charset="0"/>
              </a:rPr>
              <a:t>є:</a:t>
            </a:r>
          </a:p>
          <a:p>
            <a:pPr marL="285750" indent="-285750">
              <a:buFont typeface="Arial" panose="020B0604020202020204" pitchFamily="34" charset="0"/>
              <a:buChar char="•"/>
            </a:pPr>
            <a:r>
              <a:rPr lang="uk-UA" sz="2400" dirty="0" smtClean="0">
                <a:latin typeface="Times New Roman" panose="02020603050405020304" pitchFamily="18" charset="0"/>
                <a:cs typeface="Times New Roman" panose="02020603050405020304" pitchFamily="18" charset="0"/>
              </a:rPr>
              <a:t>значні витрати на </a:t>
            </a:r>
            <a:r>
              <a:rPr lang="uk-UA" sz="2400" smtClean="0">
                <a:latin typeface="Times New Roman" panose="02020603050405020304" pitchFamily="18" charset="0"/>
                <a:cs typeface="Times New Roman" panose="02020603050405020304" pitchFamily="18" charset="0"/>
              </a:rPr>
              <a:t>обладнання паралельних </a:t>
            </a:r>
            <a:r>
              <a:rPr lang="uk-UA" sz="2400" dirty="0" smtClean="0">
                <a:latin typeface="Times New Roman" panose="02020603050405020304" pitchFamily="18" charset="0"/>
                <a:cs typeface="Times New Roman" panose="02020603050405020304" pitchFamily="18" charset="0"/>
              </a:rPr>
              <a:t>робочих місць та їх обслуговування.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1617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97983" y="837127"/>
            <a:ext cx="11427853" cy="5262979"/>
          </a:xfrm>
          <a:prstGeom prst="rect">
            <a:avLst/>
          </a:prstGeom>
        </p:spPr>
        <p:txBody>
          <a:bodyPr wrap="square">
            <a:spAutoFit/>
          </a:bodyPr>
          <a:lstStyle/>
          <a:p>
            <a:pPr indent="450215">
              <a:lnSpc>
                <a:spcPct val="150000"/>
              </a:lnSpc>
            </a:pPr>
            <a:r>
              <a:rPr lang="uk-UA" sz="2800" b="1" dirty="0" smtClean="0">
                <a:latin typeface="Times New Roman" panose="02020603050405020304" pitchFamily="18" charset="0"/>
                <a:ea typeface="Times New Roman" panose="02020603050405020304" pitchFamily="18" charset="0"/>
              </a:rPr>
              <a:t>Перевагами мінімально-</a:t>
            </a:r>
            <a:r>
              <a:rPr lang="uk-UA" sz="2800" b="1" dirty="0" err="1" smtClean="0">
                <a:latin typeface="Times New Roman" panose="02020603050405020304" pitchFamily="18" charset="0"/>
                <a:ea typeface="Times New Roman" panose="02020603050405020304" pitchFamily="18" charset="0"/>
              </a:rPr>
              <a:t>уривчатої</a:t>
            </a:r>
            <a:r>
              <a:rPr lang="uk-UA" sz="2800" b="1" dirty="0" smtClean="0">
                <a:latin typeface="Times New Roman" panose="02020603050405020304" pitchFamily="18" charset="0"/>
                <a:ea typeface="Times New Roman" panose="02020603050405020304" pitchFamily="18" charset="0"/>
              </a:rPr>
              <a:t> (змішаної) системи </a:t>
            </a:r>
            <a:r>
              <a:rPr lang="uk-UA" sz="2800" b="1" dirty="0">
                <a:latin typeface="Times New Roman" panose="02020603050405020304" pitchFamily="18" charset="0"/>
                <a:ea typeface="Times New Roman" panose="02020603050405020304" pitchFamily="18" charset="0"/>
              </a:rPr>
              <a:t>руху предметів </a:t>
            </a:r>
            <a:r>
              <a:rPr lang="uk-UA" sz="2800" b="1" dirty="0" smtClean="0">
                <a:latin typeface="Times New Roman" panose="02020603050405020304" pitchFamily="18" charset="0"/>
                <a:ea typeface="Times New Roman" panose="02020603050405020304" pitchFamily="18" charset="0"/>
              </a:rPr>
              <a:t>праці</a:t>
            </a:r>
            <a:r>
              <a:rPr lang="uk-UA" sz="2800" dirty="0" smtClean="0">
                <a:latin typeface="Times New Roman" panose="02020603050405020304" pitchFamily="18" charset="0"/>
                <a:ea typeface="Times New Roman" panose="02020603050405020304" pitchFamily="18" charset="0"/>
              </a:rPr>
              <a:t> є:</a:t>
            </a:r>
            <a:endParaRPr lang="ru-RU" sz="2800" dirty="0">
              <a:latin typeface="Times New Roman" panose="02020603050405020304" pitchFamily="18" charset="0"/>
              <a:ea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uk-UA" sz="2800" dirty="0">
                <a:latin typeface="Times New Roman" panose="02020603050405020304" pitchFamily="18" charset="0"/>
                <a:ea typeface="Times New Roman" panose="02020603050405020304" pitchFamily="18" charset="0"/>
              </a:rPr>
              <a:t>м</a:t>
            </a:r>
            <a:r>
              <a:rPr lang="uk-UA" sz="2800" dirty="0" smtClean="0">
                <a:latin typeface="Times New Roman" panose="02020603050405020304" pitchFamily="18" charset="0"/>
                <a:ea typeface="Times New Roman" panose="02020603050405020304" pitchFamily="18" charset="0"/>
              </a:rPr>
              <a:t>ожливість поєднання різних видів руху предметів праці;</a:t>
            </a:r>
            <a:endParaRPr lang="ru-RU" sz="2800" dirty="0">
              <a:latin typeface="Times New Roman" panose="02020603050405020304" pitchFamily="18" charset="0"/>
              <a:ea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uk-UA" sz="2800" dirty="0">
                <a:latin typeface="Times New Roman" panose="02020603050405020304" pitchFamily="18" charset="0"/>
                <a:ea typeface="Times New Roman" panose="02020603050405020304" pitchFamily="18" charset="0"/>
              </a:rPr>
              <a:t>п</a:t>
            </a:r>
            <a:r>
              <a:rPr lang="uk-UA" sz="2800" dirty="0" smtClean="0">
                <a:latin typeface="Times New Roman" panose="02020603050405020304" pitchFamily="18" charset="0"/>
                <a:ea typeface="Times New Roman" panose="02020603050405020304" pitchFamily="18" charset="0"/>
              </a:rPr>
              <a:t>рактично безперервне здійснення довготривалих операцій;</a:t>
            </a:r>
            <a:endParaRPr lang="ru-RU" sz="2800" dirty="0">
              <a:latin typeface="Times New Roman" panose="02020603050405020304" pitchFamily="18" charset="0"/>
              <a:ea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uk-UA" sz="2800" dirty="0">
                <a:latin typeface="Times New Roman" panose="02020603050405020304" pitchFamily="18" charset="0"/>
                <a:ea typeface="Times New Roman" panose="02020603050405020304" pitchFamily="18" charset="0"/>
              </a:rPr>
              <a:t>м</a:t>
            </a:r>
            <a:r>
              <a:rPr lang="uk-UA" sz="2800" dirty="0" smtClean="0">
                <a:latin typeface="Times New Roman" panose="02020603050405020304" pitchFamily="18" charset="0"/>
                <a:ea typeface="Times New Roman" panose="02020603050405020304" pitchFamily="18" charset="0"/>
              </a:rPr>
              <a:t>інімізація перерв на </a:t>
            </a:r>
            <a:r>
              <a:rPr lang="uk-UA" sz="2800" dirty="0">
                <a:latin typeface="Times New Roman" panose="02020603050405020304" pitchFamily="18" charset="0"/>
                <a:ea typeface="Times New Roman" panose="02020603050405020304" pitchFamily="18" charset="0"/>
              </a:rPr>
              <a:t>коротких </a:t>
            </a:r>
            <a:r>
              <a:rPr lang="uk-UA" sz="2800" dirty="0" smtClean="0">
                <a:latin typeface="Times New Roman" panose="02020603050405020304" pitchFamily="18" charset="0"/>
                <a:ea typeface="Times New Roman" panose="02020603050405020304" pitchFamily="18" charset="0"/>
              </a:rPr>
              <a:t>операціях, </a:t>
            </a:r>
            <a:r>
              <a:rPr lang="uk-UA" sz="2800" dirty="0">
                <a:latin typeface="Times New Roman" panose="02020603050405020304" pitchFamily="18" charset="0"/>
                <a:ea typeface="Times New Roman" panose="02020603050405020304" pitchFamily="18" charset="0"/>
              </a:rPr>
              <a:t>однак, </a:t>
            </a:r>
            <a:r>
              <a:rPr lang="uk-UA" sz="2800" dirty="0" smtClean="0">
                <a:latin typeface="Times New Roman" panose="02020603050405020304" pitchFamily="18" charset="0"/>
                <a:ea typeface="Times New Roman" panose="02020603050405020304" pitchFamily="18" charset="0"/>
              </a:rPr>
              <a:t>їх сконцентрованість для виконання </a:t>
            </a:r>
            <a:r>
              <a:rPr lang="uk-UA" sz="2800" dirty="0">
                <a:latin typeface="Times New Roman" panose="02020603050405020304" pitchFamily="18" charset="0"/>
                <a:ea typeface="Times New Roman" panose="02020603050405020304" pitchFamily="18" charset="0"/>
              </a:rPr>
              <a:t>робіт над виробами інших позицій;</a:t>
            </a:r>
            <a:endParaRPr lang="ru-RU" sz="2800" dirty="0">
              <a:latin typeface="Times New Roman" panose="02020603050405020304" pitchFamily="18" charset="0"/>
              <a:ea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uk-UA" sz="2800" dirty="0">
                <a:latin typeface="Times New Roman" panose="02020603050405020304" pitchFamily="18" charset="0"/>
                <a:ea typeface="Times New Roman" panose="02020603050405020304" pitchFamily="18" charset="0"/>
              </a:rPr>
              <a:t>м</a:t>
            </a:r>
            <a:r>
              <a:rPr lang="uk-UA" sz="2800" dirty="0" smtClean="0">
                <a:latin typeface="Times New Roman" panose="02020603050405020304" pitchFamily="18" charset="0"/>
                <a:ea typeface="Times New Roman" panose="02020603050405020304" pitchFamily="18" charset="0"/>
              </a:rPr>
              <a:t>інімізація </a:t>
            </a:r>
            <a:r>
              <a:rPr lang="uk-UA" sz="2800" dirty="0" err="1" smtClean="0">
                <a:latin typeface="Times New Roman" panose="02020603050405020304" pitchFamily="18" charset="0"/>
                <a:ea typeface="Times New Roman" panose="02020603050405020304" pitchFamily="18" charset="0"/>
              </a:rPr>
              <a:t>пролежування</a:t>
            </a:r>
            <a:r>
              <a:rPr lang="uk-UA" sz="2800" dirty="0" smtClean="0">
                <a:latin typeface="Times New Roman" panose="02020603050405020304" pitchFamily="18" charset="0"/>
                <a:ea typeface="Times New Roman" panose="02020603050405020304" pitchFamily="18" charset="0"/>
              </a:rPr>
              <a:t> </a:t>
            </a:r>
            <a:r>
              <a:rPr lang="uk-UA" sz="2800" dirty="0">
                <a:latin typeface="Times New Roman" panose="02020603050405020304" pitchFamily="18" charset="0"/>
                <a:ea typeface="Times New Roman" panose="02020603050405020304" pitchFamily="18" charset="0"/>
              </a:rPr>
              <a:t>деталей </a:t>
            </a:r>
            <a:r>
              <a:rPr lang="uk-UA" sz="2800" dirty="0" smtClean="0">
                <a:latin typeface="Times New Roman" panose="02020603050405020304" pitchFamily="18" charset="0"/>
                <a:ea typeface="Times New Roman" panose="02020603050405020304" pitchFamily="18" charset="0"/>
              </a:rPr>
              <a:t>у порівнянні з послідовно-паралельним ВРПП.</a:t>
            </a:r>
            <a:endParaRPr lang="ru-RU" sz="2800" dirty="0">
              <a:latin typeface="Times New Roman" panose="02020603050405020304" pitchFamily="18" charset="0"/>
              <a:ea typeface="Times New Roman" panose="02020603050405020304" pitchFamily="18" charset="0"/>
            </a:endParaRPr>
          </a:p>
        </p:txBody>
      </p:sp>
      <p:pic>
        <p:nvPicPr>
          <p:cNvPr id="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574" y="265043"/>
            <a:ext cx="11282080" cy="6082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817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265672" y="1120462"/>
            <a:ext cx="26130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pic>
        <p:nvPicPr>
          <p:cNvPr id="512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322" y="410817"/>
            <a:ext cx="11224591" cy="5923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9963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82072" y="104850"/>
            <a:ext cx="11337701" cy="1687963"/>
          </a:xfrm>
          <a:prstGeom prst="rect">
            <a:avLst/>
          </a:prstGeom>
        </p:spPr>
        <p:txBody>
          <a:bodyPr wrap="square">
            <a:spAutoFit/>
          </a:bodyPr>
          <a:lstStyle/>
          <a:p>
            <a:pPr indent="450215" algn="just">
              <a:lnSpc>
                <a:spcPct val="150000"/>
              </a:lnSpc>
              <a:spcAft>
                <a:spcPts val="0"/>
              </a:spcAft>
            </a:pPr>
            <a:r>
              <a:rPr lang="uk-UA" sz="2400" dirty="0">
                <a:latin typeface="Times New Roman" panose="02020603050405020304" pitchFamily="18" charset="0"/>
                <a:ea typeface="Times New Roman" panose="02020603050405020304" pitchFamily="18" charset="0"/>
              </a:rPr>
              <a:t>Послідовний метод характеризується тим, що запущена у виробництво партія виробів переходить від одного робочого місця до іншого тільки після того, як у даній операції оброблені усі вироби цієї партії.</a:t>
            </a:r>
            <a:endParaRPr lang="ru-RU" sz="2400" dirty="0">
              <a:effectLst/>
              <a:latin typeface="Times New Roman" panose="02020603050405020304" pitchFamily="18" charset="0"/>
              <a:ea typeface="Times New Roman" panose="02020603050405020304" pitchFamily="18" charset="0"/>
            </a:endParaRPr>
          </a:p>
        </p:txBody>
      </p:sp>
      <p:sp>
        <p:nvSpPr>
          <p:cNvPr id="5" name="Rectangle 2"/>
          <p:cNvSpPr>
            <a:spLocks noChangeArrowheads="1"/>
          </p:cNvSpPr>
          <p:nvPr/>
        </p:nvSpPr>
        <p:spPr bwMode="auto">
          <a:xfrm>
            <a:off x="2439919" y="1792813"/>
            <a:ext cx="2280192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pic>
        <p:nvPicPr>
          <p:cNvPr id="614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4974" y="1792812"/>
            <a:ext cx="9806609" cy="4767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272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0406" y="1516466"/>
            <a:ext cx="11286186" cy="2862322"/>
          </a:xfrm>
          <a:prstGeom prst="rect">
            <a:avLst/>
          </a:prstGeom>
        </p:spPr>
        <p:txBody>
          <a:bodyPr wrap="square">
            <a:spAutoFit/>
          </a:bodyPr>
          <a:lstStyle/>
          <a:p>
            <a:pPr indent="450215" algn="just">
              <a:lnSpc>
                <a:spcPct val="150000"/>
              </a:lnSpc>
              <a:spcAft>
                <a:spcPts val="0"/>
              </a:spcAft>
            </a:pPr>
            <a:r>
              <a:rPr lang="uk-UA" sz="2400" b="1" dirty="0">
                <a:latin typeface="Times New Roman" panose="02020603050405020304" pitchFamily="18" charset="0"/>
                <a:ea typeface="Times New Roman" panose="02020603050405020304" pitchFamily="18" charset="0"/>
              </a:rPr>
              <a:t>Недолік послідовного руху </a:t>
            </a:r>
            <a:r>
              <a:rPr lang="uk-UA" sz="2400" dirty="0">
                <a:latin typeface="Times New Roman" panose="02020603050405020304" pitchFamily="18" charset="0"/>
                <a:ea typeface="Times New Roman" panose="02020603050405020304" pitchFamily="18" charset="0"/>
              </a:rPr>
              <a:t>полягає не тільки у великій тривалості технологічного циклу (</a:t>
            </a:r>
            <a:r>
              <a:rPr lang="uk-UA" sz="2400" b="1" dirty="0" err="1" smtClean="0">
                <a:latin typeface="Times New Roman" panose="02020603050405020304" pitchFamily="18" charset="0"/>
                <a:ea typeface="Times New Roman" panose="02020603050405020304" pitchFamily="18" charset="0"/>
              </a:rPr>
              <a:t>Т</a:t>
            </a:r>
            <a:r>
              <a:rPr lang="uk-UA" sz="2400" b="1" baseline="-25000" dirty="0" err="1" smtClean="0">
                <a:latin typeface="Times New Roman" panose="02020603050405020304" pitchFamily="18" charset="0"/>
                <a:ea typeface="Times New Roman" panose="02020603050405020304" pitchFamily="18" charset="0"/>
              </a:rPr>
              <a:t>ц</a:t>
            </a:r>
            <a:r>
              <a:rPr lang="uk-UA" sz="2400" dirty="0" smtClean="0">
                <a:latin typeface="Times New Roman" panose="02020603050405020304" pitchFamily="18" charset="0"/>
                <a:ea typeface="Times New Roman" panose="02020603050405020304" pitchFamily="18" charset="0"/>
              </a:rPr>
              <a:t>=792 хв.) </a:t>
            </a:r>
            <a:r>
              <a:rPr lang="uk-UA" sz="2400" dirty="0">
                <a:latin typeface="Times New Roman" panose="02020603050405020304" pitchFamily="18" charset="0"/>
                <a:ea typeface="Times New Roman" panose="02020603050405020304" pitchFamily="18" charset="0"/>
              </a:rPr>
              <a:t>всієї партії деталей, але й кожної деталі (</a:t>
            </a:r>
            <a:r>
              <a:rPr lang="uk-UA" sz="2400" dirty="0" smtClean="0">
                <a:latin typeface="Times New Roman" panose="02020603050405020304" pitchFamily="18" charset="0"/>
                <a:ea typeface="Times New Roman" panose="02020603050405020304" pitchFamily="18" charset="0"/>
              </a:rPr>
              <a:t>770 хв.) </a:t>
            </a:r>
            <a:r>
              <a:rPr lang="uk-UA" sz="2400" dirty="0">
                <a:latin typeface="Times New Roman" panose="02020603050405020304" pitchFamily="18" charset="0"/>
                <a:ea typeface="Times New Roman" panose="02020603050405020304" pitchFamily="18" charset="0"/>
              </a:rPr>
              <a:t>окремо. Тому така організація виробничого процесу в часі </a:t>
            </a:r>
            <a:r>
              <a:rPr lang="uk-UA" sz="2400" b="1" dirty="0">
                <a:latin typeface="Times New Roman" panose="02020603050405020304" pitchFamily="18" charset="0"/>
                <a:ea typeface="Times New Roman" panose="02020603050405020304" pitchFamily="18" charset="0"/>
              </a:rPr>
              <a:t>доцільна тільки при малих партіях виробів та невеликій трудомісткості операцій</a:t>
            </a:r>
            <a:r>
              <a:rPr lang="uk-UA" sz="2400" dirty="0">
                <a:latin typeface="Times New Roman" panose="02020603050405020304" pitchFamily="18" charset="0"/>
                <a:ea typeface="Times New Roman" panose="02020603050405020304" pitchFamily="18" charset="0"/>
              </a:rPr>
              <a:t>, що притаманне поодинокому та дрібносерійному виробництву.</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47306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04801" y="153198"/>
            <a:ext cx="11762704" cy="1200329"/>
          </a:xfrm>
          <a:prstGeom prst="rect">
            <a:avLst/>
          </a:prstGeom>
        </p:spPr>
        <p:txBody>
          <a:bodyPr wrap="square">
            <a:spAutoFit/>
          </a:bodyPr>
          <a:lstStyle/>
          <a:p>
            <a:r>
              <a:rPr lang="uk-UA" sz="2400" b="1" dirty="0">
                <a:latin typeface="Times New Roman" panose="02020603050405020304" pitchFamily="18" charset="0"/>
                <a:ea typeface="Times New Roman" panose="02020603050405020304" pitchFamily="18" charset="0"/>
              </a:rPr>
              <a:t>Паралельний рух предметів</a:t>
            </a:r>
            <a:r>
              <a:rPr lang="uk-UA" sz="2400" dirty="0">
                <a:latin typeface="Times New Roman" panose="02020603050405020304" pitchFamily="18" charset="0"/>
                <a:ea typeface="Times New Roman" panose="02020603050405020304" pitchFamily="18" charset="0"/>
              </a:rPr>
              <a:t> праці у виробництві характерний тим, що невеликі </a:t>
            </a:r>
            <a:r>
              <a:rPr lang="uk-UA" sz="2400" dirty="0" smtClean="0">
                <a:latin typeface="Times New Roman" panose="02020603050405020304" pitchFamily="18" charset="0"/>
                <a:ea typeface="Times New Roman" panose="02020603050405020304" pitchFamily="18" charset="0"/>
              </a:rPr>
              <a:t>партії </a:t>
            </a:r>
            <a:r>
              <a:rPr lang="uk-UA" sz="2400" b="1" dirty="0">
                <a:latin typeface="Times New Roman" panose="02020603050405020304" pitchFamily="18" charset="0"/>
                <a:ea typeface="Times New Roman" panose="02020603050405020304" pitchFamily="18" charset="0"/>
              </a:rPr>
              <a:t>р </a:t>
            </a:r>
            <a:r>
              <a:rPr lang="uk-UA" sz="2400" dirty="0">
                <a:latin typeface="Times New Roman" panose="02020603050405020304" pitchFamily="18" charset="0"/>
                <a:ea typeface="Times New Roman" panose="02020603050405020304" pitchFamily="18" charset="0"/>
              </a:rPr>
              <a:t>чи окремі одиниці предметів праці передаються з попередньої операції на наступну негайно після закінчення їх обробки на попередній </a:t>
            </a:r>
            <a:r>
              <a:rPr lang="uk-UA" sz="2400" dirty="0" smtClean="0">
                <a:latin typeface="Times New Roman" panose="02020603050405020304" pitchFamily="18" charset="0"/>
                <a:ea typeface="Times New Roman" panose="02020603050405020304" pitchFamily="18" charset="0"/>
              </a:rPr>
              <a:t>(рис. 3)</a:t>
            </a:r>
            <a:endParaRPr lang="ru-RU" sz="2400" dirty="0"/>
          </a:p>
        </p:txBody>
      </p:sp>
      <p:sp>
        <p:nvSpPr>
          <p:cNvPr id="5" name="Rectangle 2"/>
          <p:cNvSpPr>
            <a:spLocks noChangeArrowheads="1"/>
          </p:cNvSpPr>
          <p:nvPr/>
        </p:nvSpPr>
        <p:spPr bwMode="auto">
          <a:xfrm>
            <a:off x="304800" y="1687132"/>
            <a:ext cx="2307979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pic>
        <p:nvPicPr>
          <p:cNvPr id="716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1" y="1687131"/>
            <a:ext cx="11530884" cy="4925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6518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28789" y="229861"/>
            <a:ext cx="11874319"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450850" algn="just" eaLnBrk="0" fontAlgn="base" hangingPunct="0">
              <a:spcBef>
                <a:spcPct val="0"/>
              </a:spcBef>
              <a:spcAft>
                <a:spcPct val="0"/>
              </a:spcAft>
            </a:pPr>
            <a:r>
              <a:rPr kumimoji="0" lang="uk-UA" altLang="ru-RU" sz="28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Оскільки кожний предмет праці передається на наступну операцію негайно після його обробки на попередній, досягається найкоротший час проходження партії за всіма операціями, але при різній їх продуктивності </a:t>
            </a:r>
            <a:r>
              <a:rPr lang="uk-UA" sz="2800" dirty="0" smtClean="0">
                <a:latin typeface="Times New Roman" panose="02020603050405020304" pitchFamily="18" charset="0"/>
                <a:cs typeface="Times New Roman" panose="02020603050405020304" pitchFamily="18" charset="0"/>
              </a:rPr>
              <a:t>(за умови, якщо </a:t>
            </a:r>
            <a:r>
              <a:rPr lang="en-US" sz="2800" dirty="0">
                <a:latin typeface="Times New Roman" panose="02020603050405020304" pitchFamily="18" charset="0"/>
                <a:cs typeface="Times New Roman" panose="02020603050405020304" pitchFamily="18" charset="0"/>
              </a:rPr>
              <a:t>t</a:t>
            </a:r>
            <a:r>
              <a:rPr lang="uk-UA" sz="2800" baseline="-25000" dirty="0">
                <a:latin typeface="Times New Roman" panose="02020603050405020304" pitchFamily="18" charset="0"/>
                <a:cs typeface="Times New Roman" panose="02020603050405020304" pitchFamily="18" charset="0"/>
              </a:rPr>
              <a:t>1</a:t>
            </a:r>
            <a:r>
              <a:rPr lang="uk-UA" sz="2800" dirty="0">
                <a:latin typeface="Times New Roman" panose="02020603050405020304" pitchFamily="18" charset="0"/>
                <a:cs typeface="Times New Roman" panose="02020603050405020304" pitchFamily="18" charset="0"/>
              </a:rPr>
              <a:t> ≠ </a:t>
            </a:r>
            <a:r>
              <a:rPr lang="en-US" sz="2800" dirty="0">
                <a:latin typeface="Times New Roman" panose="02020603050405020304" pitchFamily="18" charset="0"/>
                <a:cs typeface="Times New Roman" panose="02020603050405020304" pitchFamily="18" charset="0"/>
              </a:rPr>
              <a:t>t</a:t>
            </a:r>
            <a:r>
              <a:rPr lang="uk-UA" sz="2800" baseline="-25000" dirty="0">
                <a:latin typeface="Times New Roman" panose="02020603050405020304" pitchFamily="18" charset="0"/>
                <a:cs typeface="Times New Roman" panose="02020603050405020304" pitchFamily="18" charset="0"/>
              </a:rPr>
              <a:t>2</a:t>
            </a:r>
            <a:r>
              <a:rPr lang="uk-UA" sz="2800" dirty="0">
                <a:latin typeface="Times New Roman" panose="02020603050405020304" pitchFamily="18" charset="0"/>
                <a:cs typeface="Times New Roman" panose="02020603050405020304" pitchFamily="18" charset="0"/>
              </a:rPr>
              <a:t> ≠ </a:t>
            </a:r>
            <a:r>
              <a:rPr lang="en-US" sz="2800" dirty="0">
                <a:latin typeface="Times New Roman" panose="02020603050405020304" pitchFamily="18" charset="0"/>
                <a:cs typeface="Times New Roman" panose="02020603050405020304" pitchFamily="18" charset="0"/>
              </a:rPr>
              <a:t>t</a:t>
            </a:r>
            <a:r>
              <a:rPr lang="uk-UA" sz="2800" baseline="-25000" dirty="0">
                <a:latin typeface="Times New Roman" panose="02020603050405020304" pitchFamily="18" charset="0"/>
                <a:cs typeface="Times New Roman" panose="02020603050405020304" pitchFamily="18" charset="0"/>
              </a:rPr>
              <a:t>3</a:t>
            </a:r>
            <a:r>
              <a:rPr lang="uk-UA" sz="2800" dirty="0">
                <a:latin typeface="Times New Roman" panose="02020603050405020304" pitchFamily="18" charset="0"/>
                <a:cs typeface="Times New Roman" panose="02020603050405020304" pitchFamily="18" charset="0"/>
              </a:rPr>
              <a:t> ≠… ≠ </a:t>
            </a:r>
            <a:r>
              <a:rPr lang="en-US" sz="2800" dirty="0">
                <a:latin typeface="Times New Roman" panose="02020603050405020304" pitchFamily="18" charset="0"/>
                <a:cs typeface="Times New Roman" panose="02020603050405020304" pitchFamily="18" charset="0"/>
              </a:rPr>
              <a:t>t</a:t>
            </a:r>
            <a:r>
              <a:rPr lang="uk-UA" sz="2800" baseline="-25000" dirty="0">
                <a:latin typeface="Times New Roman" panose="02020603050405020304" pitchFamily="18" charset="0"/>
                <a:cs typeface="Times New Roman" panose="02020603050405020304" pitchFamily="18" charset="0"/>
              </a:rPr>
              <a:t>n</a:t>
            </a:r>
            <a:r>
              <a:rPr lang="uk-UA" sz="2800" dirty="0">
                <a:latin typeface="Times New Roman" panose="02020603050405020304" pitchFamily="18" charset="0"/>
                <a:cs typeface="Times New Roman" panose="02020603050405020304" pitchFamily="18" charset="0"/>
              </a:rPr>
              <a:t>) </a:t>
            </a:r>
            <a:r>
              <a:rPr lang="uk-UA" altLang="ru-RU" sz="2800" b="1" dirty="0" smtClean="0">
                <a:latin typeface="Times New Roman" panose="02020603050405020304" pitchFamily="18" charset="0"/>
                <a:ea typeface="Times New Roman" panose="02020603050405020304" pitchFamily="18" charset="0"/>
                <a:cs typeface="Times New Roman" panose="02020603050405020304" pitchFamily="18" charset="0"/>
              </a:rPr>
              <a:t>наявність </a:t>
            </a:r>
            <a:r>
              <a:rPr lang="uk-UA" altLang="ru-RU" sz="2800" b="1" dirty="0">
                <a:latin typeface="Times New Roman" panose="02020603050405020304" pitchFamily="18" charset="0"/>
                <a:ea typeface="Times New Roman" panose="02020603050405020304" pitchFamily="18" charset="0"/>
                <a:cs typeface="Times New Roman" panose="02020603050405020304" pitchFamily="18" charset="0"/>
              </a:rPr>
              <a:t>простоїв у роботі обладнання</a:t>
            </a:r>
            <a:r>
              <a:rPr lang="uk-UA" altLang="ru-RU" sz="2800" dirty="0">
                <a:latin typeface="Times New Roman" panose="02020603050405020304" pitchFamily="18" charset="0"/>
                <a:ea typeface="Times New Roman" panose="02020603050405020304" pitchFamily="18" charset="0"/>
                <a:cs typeface="Times New Roman" panose="02020603050405020304" pitchFamily="18" charset="0"/>
              </a:rPr>
              <a:t> дуже обмежує застосування </a:t>
            </a:r>
            <a:r>
              <a:rPr lang="uk-UA" altLang="ru-RU" sz="2800" dirty="0" smtClean="0">
                <a:latin typeface="Times New Roman" panose="02020603050405020304" pitchFamily="18" charset="0"/>
                <a:ea typeface="Times New Roman" panose="02020603050405020304" pitchFamily="18" charset="0"/>
                <a:cs typeface="Times New Roman" panose="02020603050405020304" pitchFamily="18" charset="0"/>
              </a:rPr>
              <a:t>паралельного виду руху </a:t>
            </a:r>
            <a:r>
              <a:rPr lang="uk-UA" altLang="ru-RU" sz="2800" dirty="0">
                <a:latin typeface="Times New Roman" panose="02020603050405020304" pitchFamily="18" charset="0"/>
                <a:ea typeface="Times New Roman" panose="02020603050405020304" pitchFamily="18" charset="0"/>
                <a:cs typeface="Times New Roman" panose="02020603050405020304" pitchFamily="18" charset="0"/>
              </a:rPr>
              <a:t>предметів праці</a:t>
            </a:r>
            <a:r>
              <a:rPr lang="uk-UA" altLang="ru-RU" sz="2800" dirty="0" smtClean="0">
                <a:latin typeface="Times New Roman" panose="02020603050405020304" pitchFamily="18" charset="0"/>
                <a:ea typeface="Times New Roman" panose="02020603050405020304" pitchFamily="18" charset="0"/>
                <a:cs typeface="Times New Roman" panose="02020603050405020304" pitchFamily="18" charset="0"/>
              </a:rPr>
              <a:t>.</a:t>
            </a:r>
          </a:p>
        </p:txBody>
      </p:sp>
      <p:sp>
        <p:nvSpPr>
          <p:cNvPr id="6" name="Rectangle 5"/>
          <p:cNvSpPr>
            <a:spLocks noChangeArrowheads="1"/>
          </p:cNvSpPr>
          <p:nvPr/>
        </p:nvSpPr>
        <p:spPr bwMode="auto">
          <a:xfrm>
            <a:off x="-1234827" y="2833352"/>
            <a:ext cx="18826824"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9929" y="2476630"/>
            <a:ext cx="9744082" cy="4189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6412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Прямоугольник 3"/>
              <p:cNvSpPr/>
              <p:nvPr/>
            </p:nvSpPr>
            <p:spPr>
              <a:xfrm>
                <a:off x="248991" y="611210"/>
                <a:ext cx="11749826" cy="6117957"/>
              </a:xfrm>
              <a:prstGeom prst="rect">
                <a:avLst/>
              </a:prstGeom>
            </p:spPr>
            <p:txBody>
              <a:bodyPr wrap="square">
                <a:spAutoFit/>
              </a:bodyPr>
              <a:lstStyle/>
              <a:p>
                <a:pPr indent="450215" algn="just">
                  <a:lnSpc>
                    <a:spcPct val="150000"/>
                  </a:lnSpc>
                  <a:spcAft>
                    <a:spcPts val="0"/>
                  </a:spcAft>
                </a:pPr>
                <a:r>
                  <a:rPr lang="uk-UA" sz="2200" b="1" dirty="0">
                    <a:latin typeface="Times New Roman" panose="02020603050405020304" pitchFamily="18" charset="0"/>
                    <a:ea typeface="Times New Roman" panose="02020603050405020304" pitchFamily="18" charset="0"/>
                    <a:cs typeface="Times New Roman" panose="02020603050405020304" pitchFamily="18" charset="0"/>
                  </a:rPr>
                  <a:t>Паралельний рух </a:t>
                </a:r>
                <a:r>
                  <a:rPr lang="uk-UA" sz="2200" b="1" dirty="0" smtClean="0">
                    <a:latin typeface="Times New Roman" panose="02020603050405020304" pitchFamily="18" charset="0"/>
                    <a:ea typeface="Times New Roman" panose="02020603050405020304" pitchFamily="18" charset="0"/>
                    <a:cs typeface="Times New Roman" panose="02020603050405020304" pitchFamily="18" charset="0"/>
                  </a:rPr>
                  <a:t>предметів праці </a:t>
                </a:r>
                <a:r>
                  <a:rPr lang="uk-UA" sz="2200" dirty="0" smtClean="0">
                    <a:latin typeface="Times New Roman" panose="02020603050405020304" pitchFamily="18" charset="0"/>
                    <a:ea typeface="Times New Roman" panose="02020603050405020304" pitchFamily="18" charset="0"/>
                    <a:cs typeface="Times New Roman" panose="02020603050405020304" pitchFamily="18" charset="0"/>
                  </a:rPr>
                  <a:t>використовують за умов:</a:t>
                </a:r>
              </a:p>
              <a:p>
                <a:pPr marL="342900" indent="-342900" algn="just">
                  <a:lnSpc>
                    <a:spcPct val="150000"/>
                  </a:lnSpc>
                  <a:buFont typeface="Arial" panose="020B0604020202020204" pitchFamily="34" charset="0"/>
                  <a:buChar char="•"/>
                </a:pPr>
                <a:r>
                  <a:rPr lang="uk-UA" sz="2200" dirty="0" smtClean="0">
                    <a:latin typeface="Times New Roman" panose="02020603050405020304" pitchFamily="18" charset="0"/>
                    <a:cs typeface="Times New Roman" panose="02020603050405020304" pitchFamily="18" charset="0"/>
                  </a:rPr>
                  <a:t>тривалість технологічного циклу при паралельному русі предметів праці - </a:t>
                </a:r>
              </a:p>
              <a:p>
                <a:pPr algn="just">
                  <a:lnSpc>
                    <a:spcPct val="150000"/>
                  </a:lnSpc>
                </a:pPr>
                <a:r>
                  <a:rPr lang="uk-UA" sz="2200" dirty="0" smtClean="0">
                    <a:latin typeface="Times New Roman" panose="02020603050405020304" pitchFamily="18" charset="0"/>
                    <a:cs typeface="Times New Roman" panose="02020603050405020304" pitchFamily="18" charset="0"/>
                  </a:rPr>
                  <a:t>							</a:t>
                </a:r>
                <a:r>
                  <a:rPr lang="uk-UA" sz="2200" dirty="0" err="1" smtClean="0">
                    <a:latin typeface="Times New Roman" panose="02020603050405020304" pitchFamily="18" charset="0"/>
                    <a:cs typeface="Times New Roman" panose="02020603050405020304" pitchFamily="18" charset="0"/>
                  </a:rPr>
                  <a:t>Тпар</a:t>
                </a:r>
                <a:r>
                  <a:rPr lang="uk-UA" sz="2200" dirty="0" smtClean="0">
                    <a:latin typeface="Times New Roman" panose="02020603050405020304" pitchFamily="18" charset="0"/>
                    <a:cs typeface="Times New Roman" panose="02020603050405020304" pitchFamily="18" charset="0"/>
                  </a:rPr>
                  <a:t> ВЦ = ∑</a:t>
                </a:r>
                <a:r>
                  <a:rPr lang="en-US" sz="2200" dirty="0" err="1" smtClean="0">
                    <a:latin typeface="Times New Roman" panose="02020603050405020304" pitchFamily="18" charset="0"/>
                    <a:cs typeface="Times New Roman" panose="02020603050405020304" pitchFamily="18" charset="0"/>
                  </a:rPr>
                  <a:t>ti</a:t>
                </a:r>
                <a:r>
                  <a:rPr lang="en-US" sz="2200" dirty="0" smtClean="0">
                    <a:latin typeface="Times New Roman" panose="02020603050405020304" pitchFamily="18" charset="0"/>
                    <a:cs typeface="Times New Roman" panose="02020603050405020304" pitchFamily="18" charset="0"/>
                  </a:rPr>
                  <a:t> </a:t>
                </a:r>
                <a:r>
                  <a:rPr lang="uk-UA" sz="2200" dirty="0" smtClean="0">
                    <a:latin typeface="Times New Roman" panose="02020603050405020304" pitchFamily="18" charset="0"/>
                    <a:cs typeface="Times New Roman" panose="02020603050405020304" pitchFamily="18" charset="0"/>
                  </a:rPr>
                  <a:t>+ (В - 1)× </a:t>
                </a:r>
                <a:r>
                  <a:rPr lang="en-US" sz="2200" dirty="0" smtClean="0">
                    <a:latin typeface="Times New Roman" panose="02020603050405020304" pitchFamily="18" charset="0"/>
                    <a:cs typeface="Times New Roman" panose="02020603050405020304" pitchFamily="18" charset="0"/>
                  </a:rPr>
                  <a:t>t</a:t>
                </a:r>
                <a:r>
                  <a:rPr lang="uk-UA" sz="2200" dirty="0" err="1" smtClean="0">
                    <a:latin typeface="Times New Roman" panose="02020603050405020304" pitchFamily="18" charset="0"/>
                    <a:cs typeface="Times New Roman" panose="02020603050405020304" pitchFamily="18" charset="0"/>
                  </a:rPr>
                  <a:t>макс</a:t>
                </a:r>
                <a:r>
                  <a:rPr lang="en-US" sz="2200" dirty="0" smtClean="0">
                    <a:latin typeface="Times New Roman" panose="02020603050405020304" pitchFamily="18" charset="0"/>
                    <a:cs typeface="Times New Roman" panose="02020603050405020304" pitchFamily="18" charset="0"/>
                  </a:rPr>
                  <a:t> </a:t>
                </a:r>
                <a:endParaRPr lang="ru-RU" sz="2200" dirty="0" smtClean="0">
                  <a:latin typeface="Times New Roman" panose="02020603050405020304" pitchFamily="18"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uk-UA" sz="2200" dirty="0" smtClean="0">
                    <a:latin typeface="Times New Roman" panose="02020603050405020304" pitchFamily="18" charset="0"/>
                    <a:ea typeface="Times New Roman" panose="02020603050405020304" pitchFamily="18" charset="0"/>
                    <a:cs typeface="Times New Roman" panose="02020603050405020304" pitchFamily="18" charset="0"/>
                  </a:rPr>
                  <a:t>гострого </a:t>
                </a:r>
                <a:r>
                  <a:rPr lang="uk-UA" sz="2200" dirty="0">
                    <a:latin typeface="Times New Roman" panose="02020603050405020304" pitchFamily="18" charset="0"/>
                    <a:ea typeface="Times New Roman" panose="02020603050405020304" pitchFamily="18" charset="0"/>
                    <a:cs typeface="Times New Roman" panose="02020603050405020304" pitchFamily="18" charset="0"/>
                  </a:rPr>
                  <a:t>дефіциту окремих деталей чи складальних одиниць, </a:t>
                </a:r>
                <a:r>
                  <a:rPr lang="uk-UA" sz="2200" dirty="0" smtClean="0">
                    <a:latin typeface="Times New Roman" panose="02020603050405020304" pitchFamily="18" charset="0"/>
                    <a:ea typeface="Times New Roman" panose="02020603050405020304" pitchFamily="18" charset="0"/>
                    <a:cs typeface="Times New Roman" panose="02020603050405020304" pitchFamily="18" charset="0"/>
                  </a:rPr>
                  <a:t>найчастіше на </a:t>
                </a:r>
                <a:r>
                  <a:rPr lang="uk-UA" sz="2200" dirty="0">
                    <a:latin typeface="Times New Roman" panose="02020603050405020304" pitchFamily="18" charset="0"/>
                    <a:ea typeface="Times New Roman" panose="02020603050405020304" pitchFamily="18" charset="0"/>
                    <a:cs typeface="Times New Roman" panose="02020603050405020304" pitchFamily="18" charset="0"/>
                  </a:rPr>
                  <a:t>синхронізованих операціях </a:t>
                </a:r>
                <a:r>
                  <a:rPr lang="uk-UA" sz="2200" dirty="0" smtClean="0">
                    <a:latin typeface="Times New Roman" panose="02020603050405020304" pitchFamily="18" charset="0"/>
                    <a:ea typeface="Times New Roman" panose="02020603050405020304" pitchFamily="18" charset="0"/>
                    <a:cs typeface="Times New Roman" panose="02020603050405020304" pitchFamily="18" charset="0"/>
                  </a:rPr>
                  <a:t> потокового виробництва;</a:t>
                </a:r>
                <a:endParaRPr lang="ru-RU" sz="22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uk-UA" sz="2200" dirty="0">
                    <a:latin typeface="Times New Roman" panose="02020603050405020304" pitchFamily="18" charset="0"/>
                    <a:ea typeface="Times New Roman" panose="02020603050405020304" pitchFamily="18" charset="0"/>
                    <a:cs typeface="Times New Roman" panose="02020603050405020304" pitchFamily="18" charset="0"/>
                  </a:rPr>
                  <a:t>о</a:t>
                </a:r>
                <a:r>
                  <a:rPr lang="uk-UA" sz="2200" dirty="0" smtClean="0">
                    <a:latin typeface="Times New Roman" panose="02020603050405020304" pitchFamily="18" charset="0"/>
                    <a:ea typeface="Times New Roman" panose="02020603050405020304" pitchFamily="18" charset="0"/>
                    <a:cs typeface="Times New Roman" panose="02020603050405020304" pitchFamily="18" charset="0"/>
                  </a:rPr>
                  <a:t>крема партія </a:t>
                </a:r>
                <a:r>
                  <a:rPr lang="uk-UA" sz="2200" dirty="0">
                    <a:latin typeface="Times New Roman" panose="02020603050405020304" pitchFamily="18" charset="0"/>
                    <a:ea typeface="Times New Roman" panose="02020603050405020304" pitchFamily="18" charset="0"/>
                    <a:cs typeface="Times New Roman" panose="02020603050405020304" pitchFamily="18" charset="0"/>
                  </a:rPr>
                  <a:t>чи </a:t>
                </a:r>
                <a:r>
                  <a:rPr lang="uk-UA" sz="2200" dirty="0" smtClean="0">
                    <a:latin typeface="Times New Roman" panose="02020603050405020304" pitchFamily="18" charset="0"/>
                    <a:ea typeface="Times New Roman" panose="02020603050405020304" pitchFamily="18" charset="0"/>
                    <a:cs typeface="Times New Roman" panose="02020603050405020304" pitchFamily="18" charset="0"/>
                  </a:rPr>
                  <a:t>деталь </a:t>
                </a:r>
                <a:r>
                  <a:rPr lang="uk-UA" sz="2200" dirty="0">
                    <a:latin typeface="Times New Roman" panose="02020603050405020304" pitchFamily="18" charset="0"/>
                    <a:ea typeface="Times New Roman" panose="02020603050405020304" pitchFamily="18" charset="0"/>
                    <a:cs typeface="Times New Roman" panose="02020603050405020304" pitchFamily="18" charset="0"/>
                  </a:rPr>
                  <a:t>у процесі не пролежують, однак робочі місця завантажені не </a:t>
                </a:r>
                <a:r>
                  <a:rPr lang="uk-UA" sz="2200" dirty="0" smtClean="0">
                    <a:latin typeface="Times New Roman" panose="02020603050405020304" pitchFamily="18" charset="0"/>
                    <a:ea typeface="Times New Roman" panose="02020603050405020304" pitchFamily="18" charset="0"/>
                    <a:cs typeface="Times New Roman" panose="02020603050405020304" pitchFamily="18" charset="0"/>
                  </a:rPr>
                  <a:t>повністю;</a:t>
                </a:r>
              </a:p>
              <a:p>
                <a:pPr marL="342900" indent="-342900" algn="just">
                  <a:lnSpc>
                    <a:spcPct val="150000"/>
                  </a:lnSpc>
                  <a:spcAft>
                    <a:spcPts val="0"/>
                  </a:spcAft>
                  <a:buFont typeface="Arial" panose="020B0604020202020204" pitchFamily="34" charset="0"/>
                  <a:buChar char="•"/>
                </a:pPr>
                <a:r>
                  <a:rPr lang="uk-UA" sz="2200" dirty="0" smtClean="0">
                    <a:latin typeface="Times New Roman" panose="02020603050405020304" pitchFamily="18" charset="0"/>
                    <a:ea typeface="Times New Roman" panose="02020603050405020304" pitchFamily="18" charset="0"/>
                    <a:cs typeface="Times New Roman" panose="02020603050405020304" pitchFamily="18" charset="0"/>
                  </a:rPr>
                  <a:t>безперервною є </a:t>
                </a:r>
                <a:r>
                  <a:rPr lang="uk-UA" sz="2200" dirty="0">
                    <a:latin typeface="Times New Roman" panose="02020603050405020304" pitchFamily="18" charset="0"/>
                    <a:ea typeface="Times New Roman" panose="02020603050405020304" pitchFamily="18" charset="0"/>
                    <a:cs typeface="Times New Roman" panose="02020603050405020304" pitchFamily="18" charset="0"/>
                  </a:rPr>
                  <a:t>лише максимальна за тривалістю операція (</a:t>
                </a:r>
                <a:r>
                  <a:rPr lang="uk-UA" sz="2200" dirty="0" smtClean="0">
                    <a:latin typeface="Times New Roman" panose="02020603050405020304" pitchFamily="18" charset="0"/>
                    <a:ea typeface="Times New Roman" panose="02020603050405020304" pitchFamily="18" charset="0"/>
                    <a:cs typeface="Times New Roman" panose="02020603050405020304" pitchFamily="18" charset="0"/>
                  </a:rPr>
                  <a:t>головна), а на </a:t>
                </a:r>
                <a:r>
                  <a:rPr lang="uk-UA" sz="2200" dirty="0">
                    <a:latin typeface="Times New Roman" panose="02020603050405020304" pitchFamily="18" charset="0"/>
                    <a:ea typeface="Times New Roman" panose="02020603050405020304" pitchFamily="18" charset="0"/>
                    <a:cs typeface="Times New Roman" panose="02020603050405020304" pitchFamily="18" charset="0"/>
                  </a:rPr>
                  <a:t>всіх інших операціях будуть </a:t>
                </a:r>
                <a:r>
                  <a:rPr lang="uk-UA" sz="2200" dirty="0" smtClean="0">
                    <a:latin typeface="Times New Roman" panose="02020603050405020304" pitchFamily="18" charset="0"/>
                    <a:ea typeface="Times New Roman" panose="02020603050405020304" pitchFamily="18" charset="0"/>
                    <a:cs typeface="Times New Roman" panose="02020603050405020304" pitchFamily="18" charset="0"/>
                  </a:rPr>
                  <a:t>перерви</a:t>
                </a:r>
                <a:r>
                  <a:rPr lang="uk-UA" sz="2200" dirty="0">
                    <a:latin typeface="Times New Roman" panose="02020603050405020304" pitchFamily="18" charset="0"/>
                    <a:ea typeface="Times New Roman" panose="02020603050405020304" pitchFamily="18" charset="0"/>
                    <a:cs typeface="Times New Roman" panose="02020603050405020304" pitchFamily="18" charset="0"/>
                  </a:rPr>
                  <a:t>, </a:t>
                </a:r>
                <a:r>
                  <a:rPr lang="uk-UA" sz="2200" dirty="0" smtClean="0">
                    <a:latin typeface="Times New Roman" panose="02020603050405020304" pitchFamily="18" charset="0"/>
                    <a:ea typeface="Times New Roman" panose="02020603050405020304" pitchFamily="18" charset="0"/>
                    <a:cs typeface="Times New Roman" panose="02020603050405020304" pitchFamily="18" charset="0"/>
                  </a:rPr>
                  <a:t>які визначаються за формулою: </a:t>
                </a:r>
                <a:r>
                  <a:rPr lang="uk-UA" sz="2200" dirty="0">
                    <a:latin typeface="Times New Roman" panose="02020603050405020304" pitchFamily="18" charset="0"/>
                    <a:cs typeface="Times New Roman" panose="02020603050405020304" pitchFamily="18" charset="0"/>
                  </a:rPr>
                  <a:t>Т пер =  В</a:t>
                </a:r>
                <a:r>
                  <a:rPr lang="en-US" sz="2200" dirty="0">
                    <a:latin typeface="Times New Roman" panose="02020603050405020304" pitchFamily="18" charset="0"/>
                    <a:cs typeface="Times New Roman" panose="02020603050405020304" pitchFamily="18" charset="0"/>
                  </a:rPr>
                  <a:t>×(t</a:t>
                </a:r>
                <a:r>
                  <a:rPr lang="uk-UA" sz="2200" dirty="0" err="1">
                    <a:latin typeface="Times New Roman" panose="02020603050405020304" pitchFamily="18" charset="0"/>
                    <a:cs typeface="Times New Roman" panose="02020603050405020304" pitchFamily="18" charset="0"/>
                  </a:rPr>
                  <a:t>осн</a:t>
                </a:r>
                <a:r>
                  <a:rPr lang="uk-UA" sz="2200" dirty="0">
                    <a:latin typeface="Times New Roman" panose="02020603050405020304" pitchFamily="18" charset="0"/>
                    <a:cs typeface="Times New Roman" panose="02020603050405020304" pitchFamily="18" charset="0"/>
                  </a:rPr>
                  <a:t>. - </a:t>
                </a:r>
                <a:r>
                  <a:rPr lang="en-US" sz="2200" dirty="0">
                    <a:latin typeface="Times New Roman" panose="02020603050405020304" pitchFamily="18" charset="0"/>
                    <a:cs typeface="Times New Roman" panose="02020603050405020304" pitchFamily="18" charset="0"/>
                  </a:rPr>
                  <a:t> t</a:t>
                </a:r>
                <a:r>
                  <a:rPr lang="uk-UA" sz="2200" dirty="0">
                    <a:latin typeface="Times New Roman" panose="02020603050405020304" pitchFamily="18" charset="0"/>
                    <a:cs typeface="Times New Roman" panose="02020603050405020304" pitchFamily="18" charset="0"/>
                  </a:rPr>
                  <a:t>і)</a:t>
                </a:r>
                <a:r>
                  <a:rPr lang="uk-UA" sz="2200" dirty="0" smtClean="0">
                    <a:latin typeface="Times New Roman" panose="02020603050405020304" pitchFamily="18" charset="0"/>
                    <a:cs typeface="Times New Roman" panose="02020603050405020304" pitchFamily="18" charset="0"/>
                  </a:rPr>
                  <a:t>;</a:t>
                </a:r>
              </a:p>
              <a:p>
                <a:pPr marL="342900" indent="-342900" algn="just">
                  <a:lnSpc>
                    <a:spcPct val="150000"/>
                  </a:lnSpc>
                  <a:buFont typeface="Arial" panose="020B0604020202020204" pitchFamily="34" charset="0"/>
                  <a:buChar char="•"/>
                </a:pPr>
                <a:r>
                  <a:rPr lang="uk-UA" sz="2200" dirty="0">
                    <a:latin typeface="Times New Roman" panose="02020603050405020304" pitchFamily="18" charset="0"/>
                    <a:ea typeface="Times New Roman" panose="02020603050405020304" pitchFamily="18" charset="0"/>
                    <a:cs typeface="Times New Roman" panose="02020603050405020304" pitchFamily="18" charset="0"/>
                  </a:rPr>
                  <a:t>с</a:t>
                </a:r>
                <a:r>
                  <a:rPr lang="uk-UA" sz="2200" dirty="0" smtClean="0">
                    <a:effectLst/>
                    <a:latin typeface="Times New Roman" panose="02020603050405020304" pitchFamily="18" charset="0"/>
                    <a:ea typeface="Times New Roman" panose="02020603050405020304" pitchFamily="18" charset="0"/>
                    <a:cs typeface="Times New Roman" panose="02020603050405020304" pitchFamily="18" charset="0"/>
                  </a:rPr>
                  <a:t>укупний час перерв визначається за формулою:</a:t>
                </a:r>
              </a:p>
              <a:p>
                <a:pPr algn="just">
                  <a:lnSpc>
                    <a:spcPct val="150000"/>
                  </a:lnSpc>
                </a:pPr>
                <a:r>
                  <a:rPr lang="uk-UA" sz="2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sSub>
                      <m:sSubPr>
                        <m:ctrlPr>
                          <a:rPr lang="ru-RU" sz="2200" i="1" smtClean="0">
                            <a:latin typeface="Cambria Math" panose="02040503050406030204" pitchFamily="18" charset="0"/>
                          </a:rPr>
                        </m:ctrlPr>
                      </m:sSubPr>
                      <m:e>
                        <m:r>
                          <a:rPr lang="ru-RU" sz="2200" i="1">
                            <a:latin typeface="Cambria Math" panose="02040503050406030204" pitchFamily="18" charset="0"/>
                          </a:rPr>
                          <m:t>𝑇</m:t>
                        </m:r>
                      </m:e>
                      <m:sub>
                        <m:r>
                          <a:rPr lang="uk-UA" sz="2200" i="1">
                            <a:latin typeface="Cambria Math" panose="02040503050406030204" pitchFamily="18" charset="0"/>
                          </a:rPr>
                          <m:t>пер</m:t>
                        </m:r>
                      </m:sub>
                    </m:sSub>
                    <m:r>
                      <a:rPr lang="ru-RU" sz="2200" i="1">
                        <a:latin typeface="Cambria Math" panose="02040503050406030204" pitchFamily="18" charset="0"/>
                      </a:rPr>
                      <m:t>=</m:t>
                    </m:r>
                    <m:d>
                      <m:dPr>
                        <m:ctrlPr>
                          <a:rPr lang="ru-RU" sz="2200" i="1">
                            <a:latin typeface="Cambria Math" panose="02040503050406030204" pitchFamily="18" charset="0"/>
                          </a:rPr>
                        </m:ctrlPr>
                      </m:dPr>
                      <m:e>
                        <m:sSub>
                          <m:sSubPr>
                            <m:ctrlPr>
                              <a:rPr lang="ru-RU" sz="2200" i="1">
                                <a:latin typeface="Cambria Math" panose="02040503050406030204" pitchFamily="18" charset="0"/>
                              </a:rPr>
                            </m:ctrlPr>
                          </m:sSubPr>
                          <m:e>
                            <m:d>
                              <m:dPr>
                                <m:begChr m:val="["/>
                                <m:endChr m:val="]"/>
                                <m:ctrlPr>
                                  <a:rPr lang="ru-RU" sz="2200" i="1">
                                    <a:latin typeface="Cambria Math" panose="02040503050406030204" pitchFamily="18" charset="0"/>
                                  </a:rPr>
                                </m:ctrlPr>
                              </m:dPr>
                              <m:e>
                                <m:f>
                                  <m:fPr>
                                    <m:ctrlPr>
                                      <a:rPr lang="ru-RU" sz="2200" i="1">
                                        <a:latin typeface="Cambria Math" panose="02040503050406030204" pitchFamily="18" charset="0"/>
                                      </a:rPr>
                                    </m:ctrlPr>
                                  </m:fPr>
                                  <m:num>
                                    <m:r>
                                      <a:rPr lang="ru-RU" sz="2200" i="1">
                                        <a:latin typeface="Cambria Math" panose="02040503050406030204" pitchFamily="18" charset="0"/>
                                      </a:rPr>
                                      <m:t>В</m:t>
                                    </m:r>
                                  </m:num>
                                  <m:den>
                                    <m:r>
                                      <a:rPr lang="ru-RU" sz="2200" i="1">
                                        <a:latin typeface="Cambria Math" panose="02040503050406030204" pitchFamily="18" charset="0"/>
                                      </a:rPr>
                                      <m:t>р</m:t>
                                    </m:r>
                                  </m:den>
                                </m:f>
                              </m:e>
                            </m:d>
                          </m:e>
                          <m:sub>
                            <m:r>
                              <a:rPr lang="en-US" sz="2200" i="1">
                                <a:latin typeface="Cambria Math" panose="02040503050406030204" pitchFamily="18" charset="0"/>
                              </a:rPr>
                              <m:t>𝑚𝑎𝑥</m:t>
                            </m:r>
                          </m:sub>
                        </m:sSub>
                        <m:r>
                          <a:rPr lang="ru-RU" sz="2200" i="1">
                            <a:latin typeface="Cambria Math" panose="02040503050406030204" pitchFamily="18" charset="0"/>
                          </a:rPr>
                          <m:t>−1</m:t>
                        </m:r>
                      </m:e>
                    </m:d>
                    <m:r>
                      <a:rPr lang="ru-RU" sz="2200" i="1">
                        <a:latin typeface="Cambria Math" panose="02040503050406030204" pitchFamily="18" charset="0"/>
                      </a:rPr>
                      <m:t>×</m:t>
                    </m:r>
                    <m:nary>
                      <m:naryPr>
                        <m:chr m:val="∑"/>
                        <m:limLoc m:val="undOvr"/>
                        <m:ctrlPr>
                          <a:rPr lang="ru-RU" sz="2200" i="1">
                            <a:latin typeface="Cambria Math" panose="02040503050406030204" pitchFamily="18" charset="0"/>
                          </a:rPr>
                        </m:ctrlPr>
                      </m:naryPr>
                      <m:sub>
                        <m:r>
                          <a:rPr lang="ru-RU" sz="2200" i="1">
                            <a:latin typeface="Cambria Math" panose="02040503050406030204" pitchFamily="18" charset="0"/>
                          </a:rPr>
                          <m:t>1</m:t>
                        </m:r>
                      </m:sub>
                      <m:sup>
                        <m:r>
                          <a:rPr lang="ru-RU" sz="2200" i="1">
                            <a:latin typeface="Cambria Math" panose="02040503050406030204" pitchFamily="18" charset="0"/>
                          </a:rPr>
                          <m:t>𝑚</m:t>
                        </m:r>
                      </m:sup>
                      <m:e>
                        <m:r>
                          <a:rPr lang="ru-RU" sz="2200" i="1">
                            <a:latin typeface="Cambria Math" panose="02040503050406030204" pitchFamily="18" charset="0"/>
                          </a:rPr>
                          <m:t>р×</m:t>
                        </m:r>
                        <m:d>
                          <m:dPr>
                            <m:ctrlPr>
                              <a:rPr lang="ru-RU" sz="2200" i="1">
                                <a:latin typeface="Cambria Math" panose="02040503050406030204" pitchFamily="18" charset="0"/>
                              </a:rPr>
                            </m:ctrlPr>
                          </m:dPr>
                          <m:e>
                            <m:sSub>
                              <m:sSubPr>
                                <m:ctrlPr>
                                  <a:rPr lang="ru-RU" sz="2200" i="1">
                                    <a:latin typeface="Cambria Math" panose="02040503050406030204" pitchFamily="18" charset="0"/>
                                  </a:rPr>
                                </m:ctrlPr>
                              </m:sSubPr>
                              <m:e>
                                <m:r>
                                  <a:rPr lang="ru-RU" sz="2200" i="1">
                                    <a:latin typeface="Cambria Math" panose="02040503050406030204" pitchFamily="18" charset="0"/>
                                  </a:rPr>
                                  <m:t>𝑡</m:t>
                                </m:r>
                              </m:e>
                              <m:sub>
                                <m:r>
                                  <a:rPr lang="uk-UA" sz="2200" i="1">
                                    <a:latin typeface="Cambria Math" panose="02040503050406030204" pitchFamily="18" charset="0"/>
                                  </a:rPr>
                                  <m:t>пер</m:t>
                                </m:r>
                              </m:sub>
                            </m:sSub>
                            <m:r>
                              <a:rPr lang="ru-RU" sz="2200" i="1">
                                <a:latin typeface="Cambria Math" panose="02040503050406030204" pitchFamily="18" charset="0"/>
                              </a:rPr>
                              <m:t>−</m:t>
                            </m:r>
                            <m:sSub>
                              <m:sSubPr>
                                <m:ctrlPr>
                                  <a:rPr lang="ru-RU" sz="2200" i="1">
                                    <a:latin typeface="Cambria Math" panose="02040503050406030204" pitchFamily="18" charset="0"/>
                                  </a:rPr>
                                </m:ctrlPr>
                              </m:sSubPr>
                              <m:e>
                                <m:r>
                                  <a:rPr lang="en-US" sz="2200" i="1">
                                    <a:latin typeface="Cambria Math" panose="02040503050406030204" pitchFamily="18" charset="0"/>
                                  </a:rPr>
                                  <m:t>𝑡</m:t>
                                </m:r>
                              </m:e>
                              <m:sub>
                                <m:r>
                                  <a:rPr lang="ru-RU" sz="2200" i="1">
                                    <a:latin typeface="Cambria Math" panose="02040503050406030204" pitchFamily="18" charset="0"/>
                                  </a:rPr>
                                  <m:t>𝑖</m:t>
                                </m:r>
                              </m:sub>
                            </m:sSub>
                          </m:e>
                        </m:d>
                      </m:e>
                    </m:nary>
                  </m:oMath>
                </a14:m>
                <a:endParaRPr lang="ru-RU" sz="2200" dirty="0">
                  <a:latin typeface="Times New Roman" panose="02020603050405020304" pitchFamily="18" charset="0"/>
                  <a:cs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248991" y="611210"/>
                <a:ext cx="11749826" cy="6117957"/>
              </a:xfrm>
              <a:prstGeom prst="rect">
                <a:avLst/>
              </a:prstGeom>
              <a:blipFill rotWithShape="0">
                <a:blip r:embed="rId2"/>
                <a:stretch>
                  <a:fillRect l="-623" r="-675"/>
                </a:stretch>
              </a:blipFill>
            </p:spPr>
            <p:txBody>
              <a:bodyPr/>
              <a:lstStyle/>
              <a:p>
                <a:r>
                  <a:rPr lang="ru-RU">
                    <a:noFill/>
                  </a:rPr>
                  <a:t> </a:t>
                </a:r>
              </a:p>
            </p:txBody>
          </p:sp>
        </mc:Fallback>
      </mc:AlternateContent>
    </p:spTree>
    <p:extLst>
      <p:ext uri="{BB962C8B-B14F-4D97-AF65-F5344CB8AC3E}">
        <p14:creationId xmlns:p14="http://schemas.microsoft.com/office/powerpoint/2010/main" val="420546192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945</TotalTime>
  <Words>1735</Words>
  <Application>Microsoft Office PowerPoint</Application>
  <PresentationFormat>Широкоэкранный</PresentationFormat>
  <Paragraphs>203</Paragraphs>
  <Slides>32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32</vt:i4>
      </vt:variant>
    </vt:vector>
  </HeadingPairs>
  <TitlesOfParts>
    <vt:vector size="38" baseType="lpstr">
      <vt:lpstr>Arial</vt:lpstr>
      <vt:lpstr>Calibri</vt:lpstr>
      <vt:lpstr>Calibri Light</vt:lpstr>
      <vt:lpstr>Cambria Math</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Olga Andrus</dc:creator>
  <cp:lastModifiedBy>Olga Andrus</cp:lastModifiedBy>
  <cp:revision>82</cp:revision>
  <dcterms:created xsi:type="dcterms:W3CDTF">2020-10-30T10:29:42Z</dcterms:created>
  <dcterms:modified xsi:type="dcterms:W3CDTF">2021-08-29T18:01:17Z</dcterms:modified>
</cp:coreProperties>
</file>