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14"/>
  </p:notesMasterIdLst>
  <p:sldIdLst>
    <p:sldId id="256" r:id="rId2"/>
    <p:sldId id="262" r:id="rId3"/>
    <p:sldId id="270" r:id="rId4"/>
    <p:sldId id="273" r:id="rId5"/>
    <p:sldId id="274" r:id="rId6"/>
    <p:sldId id="264" r:id="rId7"/>
    <p:sldId id="266" r:id="rId8"/>
    <p:sldId id="267" r:id="rId9"/>
    <p:sldId id="268" r:id="rId10"/>
    <p:sldId id="259" r:id="rId11"/>
    <p:sldId id="265" r:id="rId12"/>
    <p:sldId id="261" r:id="rId13"/>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154" autoAdjust="0"/>
  </p:normalViewPr>
  <p:slideViewPr>
    <p:cSldViewPr>
      <p:cViewPr>
        <p:scale>
          <a:sx n="110" d="100"/>
          <a:sy n="110" d="100"/>
        </p:scale>
        <p:origin x="-204" y="81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0275B-66E2-477F-8D9F-3E71C60C9C83}" type="datetimeFigureOut">
              <a:rPr lang="ru-RU" smtClean="0"/>
              <a:t>23.02.2016</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FC4FAB-1167-4CB5-A8B5-843331F1D013}" type="slidenum">
              <a:rPr lang="ru-RU" smtClean="0"/>
              <a:t>‹#›</a:t>
            </a:fld>
            <a:endParaRPr lang="ru-RU"/>
          </a:p>
        </p:txBody>
      </p:sp>
    </p:spTree>
    <p:extLst>
      <p:ext uri="{BB962C8B-B14F-4D97-AF65-F5344CB8AC3E}">
        <p14:creationId xmlns:p14="http://schemas.microsoft.com/office/powerpoint/2010/main" val="2328410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This paper presents an overview of modern satellites. Different trends in the development of satellite radio channels are shown. The problem statement of the research of satellite radio channels for the application them in satellite networks of wireless access to base stations on a motorway or along railways is formulated.</a:t>
            </a:r>
            <a:endParaRPr lang="ru-RU" b="0" dirty="0"/>
          </a:p>
        </p:txBody>
      </p:sp>
      <p:sp>
        <p:nvSpPr>
          <p:cNvPr id="4" name="Номер слайда 3"/>
          <p:cNvSpPr>
            <a:spLocks noGrp="1"/>
          </p:cNvSpPr>
          <p:nvPr>
            <p:ph type="sldNum" sz="quarter" idx="10"/>
          </p:nvPr>
        </p:nvSpPr>
        <p:spPr/>
        <p:txBody>
          <a:bodyPr/>
          <a:lstStyle/>
          <a:p>
            <a:fld id="{31FC4FAB-1167-4CB5-A8B5-843331F1D013}" type="slidenum">
              <a:rPr lang="ru-RU" smtClean="0"/>
              <a:t>1</a:t>
            </a:fld>
            <a:endParaRPr lang="ru-RU"/>
          </a:p>
        </p:txBody>
      </p:sp>
    </p:spTree>
    <p:extLst>
      <p:ext uri="{BB962C8B-B14F-4D97-AF65-F5344CB8AC3E}">
        <p14:creationId xmlns:p14="http://schemas.microsoft.com/office/powerpoint/2010/main" val="3218087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lgn="just"/>
            <a:r>
              <a:rPr lang="ru-RU" sz="1200" dirty="0" smtClean="0"/>
              <a:t>Используя традиционные </a:t>
            </a:r>
          </a:p>
          <a:p>
            <a:pPr lvl="0" algn="just"/>
            <a:r>
              <a:rPr lang="ru-RU" sz="1200" dirty="0" smtClean="0"/>
              <a:t>методы установления связи</a:t>
            </a:r>
          </a:p>
          <a:p>
            <a:pPr lvl="0" algn="just"/>
            <a:r>
              <a:rPr lang="ru-RU" sz="1200" dirty="0" smtClean="0"/>
              <a:t>невозможно одновременно </a:t>
            </a:r>
          </a:p>
          <a:p>
            <a:pPr lvl="0" algn="just"/>
            <a:r>
              <a:rPr lang="ru-RU" sz="1200" dirty="0" smtClean="0"/>
              <a:t>предоставлять услуги каждому </a:t>
            </a:r>
          </a:p>
          <a:p>
            <a:pPr lvl="0" algn="just"/>
            <a:r>
              <a:rPr lang="ru-RU" sz="1200" dirty="0" smtClean="0"/>
              <a:t>абоненту (емкость сети 100 и </a:t>
            </a:r>
          </a:p>
          <a:p>
            <a:pPr lvl="0" algn="just"/>
            <a:r>
              <a:rPr lang="ru-RU" sz="1200" dirty="0" smtClean="0"/>
              <a:t>более) со скоростью передачи </a:t>
            </a:r>
          </a:p>
          <a:p>
            <a:pPr lvl="0" algn="just"/>
            <a:r>
              <a:rPr lang="ru-RU" sz="1200" dirty="0" smtClean="0"/>
              <a:t>данных 10 ÷ 20 Мбит/с.</a:t>
            </a:r>
          </a:p>
          <a:p>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2</a:t>
            </a:fld>
            <a:endParaRPr lang="ru-RU"/>
          </a:p>
        </p:txBody>
      </p:sp>
    </p:spTree>
    <p:extLst>
      <p:ext uri="{BB962C8B-B14F-4D97-AF65-F5344CB8AC3E}">
        <p14:creationId xmlns:p14="http://schemas.microsoft.com/office/powerpoint/2010/main" val="3522441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Talking about the 5G format in mobile communications first of all must be imagined what it can give mobile subscribers. In the "smart house" is born an abundance of information that, at any moment of time may be requested by the subscriber (including the mobile terminal) for surgical intervention in the mode of «on-line» to adjust the control program of the house. Extreme situations are not the only reason, which needs arise in high speed data transmission.</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Solving problems with the use of distributed database, or the problem of parallel computing using multiple computers placed on any particular area have large amounts of data, high speed data transfer, etc.</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Organization of "direct" channel delivery of requested information by subscribers in the mobile terminals (MT), moving with high speeds up to 250 km/h on the highway and up to 350 km/h in the express trains, in the presence of the network in 1000 ÷ 2000 MT is required distribution networks, as will be shown below, up to several tens of Gbit/s.</a:t>
            </a:r>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3</a:t>
            </a:fld>
            <a:endParaRPr lang="ru-RU"/>
          </a:p>
        </p:txBody>
      </p:sp>
    </p:spTree>
    <p:extLst>
      <p:ext uri="{BB962C8B-B14F-4D97-AF65-F5344CB8AC3E}">
        <p14:creationId xmlns:p14="http://schemas.microsoft.com/office/powerpoint/2010/main" val="2231084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Каналообразующая аппаратура расположена в коммутационном центре (</a:t>
            </a:r>
            <a:r>
              <a:rPr lang="en-US" dirty="0" smtClean="0"/>
              <a:t>switching center).</a:t>
            </a:r>
          </a:p>
          <a:p>
            <a:r>
              <a:rPr lang="ru-RU" dirty="0" smtClean="0"/>
              <a:t>Формирование поднесущих по технологии </a:t>
            </a:r>
            <a:r>
              <a:rPr lang="en-US" dirty="0" smtClean="0"/>
              <a:t>OFDM (</a:t>
            </a:r>
            <a:r>
              <a:rPr lang="ru-RU" dirty="0" smtClean="0"/>
              <a:t>2000 поднесущих</a:t>
            </a:r>
            <a:r>
              <a:rPr lang="en-US" dirty="0" smtClean="0"/>
              <a:t>)</a:t>
            </a:r>
            <a:r>
              <a:rPr lang="ru-RU" dirty="0" smtClean="0"/>
              <a:t>.</a:t>
            </a:r>
          </a:p>
          <a:p>
            <a:r>
              <a:rPr lang="ru-RU" dirty="0" smtClean="0"/>
              <a:t>Оптоволоконная линия состоит из:</a:t>
            </a:r>
          </a:p>
          <a:p>
            <a:pPr marL="294894" indent="-285750">
              <a:buFontTx/>
              <a:buChar char="-"/>
            </a:pPr>
            <a:r>
              <a:rPr lang="ru-RU" dirty="0" smtClean="0"/>
              <a:t>Магистральная сеть (Киев – середина трассы).</a:t>
            </a:r>
          </a:p>
          <a:p>
            <a:pPr marL="294894" indent="-285750">
              <a:buFontTx/>
              <a:buChar char="-"/>
            </a:pPr>
            <a:r>
              <a:rPr lang="ru-RU" dirty="0" smtClean="0"/>
              <a:t>Распределительная сеть (середина трассы- каждая БС).</a:t>
            </a:r>
          </a:p>
          <a:p>
            <a:endParaRPr lang="en-US" dirty="0" smtClean="0"/>
          </a:p>
          <a:p>
            <a:r>
              <a:rPr lang="ru-RU" dirty="0" smtClean="0"/>
              <a:t>Допустимая потеря кадров для сохранения качества.</a:t>
            </a:r>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4</a:t>
            </a:fld>
            <a:endParaRPr lang="ru-RU"/>
          </a:p>
        </p:txBody>
      </p:sp>
    </p:spTree>
    <p:extLst>
      <p:ext uri="{BB962C8B-B14F-4D97-AF65-F5344CB8AC3E}">
        <p14:creationId xmlns:p14="http://schemas.microsoft.com/office/powerpoint/2010/main" val="3331618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Базовая станция состоит из двух элементов: фотодиод и рупорной антенной.</a:t>
            </a:r>
          </a:p>
          <a:p>
            <a:r>
              <a:rPr lang="ru-RU" dirty="0" smtClean="0"/>
              <a:t>Базовая станция выполняет только функцию преобразования двух лазерных лучей в сигнале миллиметрового РФ и покрыть автомагистрали трек.</a:t>
            </a:r>
          </a:p>
          <a:p>
            <a:r>
              <a:rPr lang="ru-RU" dirty="0" smtClean="0"/>
              <a:t>Упрощение базовой станции уменьшается его стоимость на 2 порядка и удаляется проблему экономической целесообразности проекта.</a:t>
            </a:r>
          </a:p>
          <a:p>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5</a:t>
            </a:fld>
            <a:endParaRPr lang="ru-RU"/>
          </a:p>
        </p:txBody>
      </p:sp>
    </p:spTree>
    <p:extLst>
      <p:ext uri="{BB962C8B-B14F-4D97-AF65-F5344CB8AC3E}">
        <p14:creationId xmlns:p14="http://schemas.microsoft.com/office/powerpoint/2010/main" val="2066305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Архитектура гетерогенной сети доставки цифровых сигналов услуги большому числу абонентов (1-2 </a:t>
            </a:r>
            <a:r>
              <a:rPr lang="ru-RU" dirty="0" err="1" smtClean="0"/>
              <a:t>тыс</a:t>
            </a:r>
            <a:r>
              <a:rPr lang="ru-RU" dirty="0" smtClean="0"/>
              <a:t> абонентов) при 10 ÷ 12 Мбит / с каждому, чтобы обеспечить пропускную способность сети в 24 Гбит / с (2000 × абоненты 12 Мбит / с = 24 Гбит / с), КАМ-64 (Км = 6) потребуется полосу рабочих частот 4 ГГц (24 Гбит / с: 6 → 4 ГГц). Это определяет характер распределительных сетей.</a:t>
            </a:r>
          </a:p>
          <a:p>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6</a:t>
            </a:fld>
            <a:endParaRPr lang="ru-RU"/>
          </a:p>
        </p:txBody>
      </p:sp>
    </p:spTree>
    <p:extLst>
      <p:ext uri="{BB962C8B-B14F-4D97-AF65-F5344CB8AC3E}">
        <p14:creationId xmlns:p14="http://schemas.microsoft.com/office/powerpoint/2010/main" val="54910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Общая схема ИГТС состоит из земного коммутационного центра, спутникового ретранслятора, нескольких земных станций спутниковой связи, нескольких лазерных модуляторов и линий</a:t>
            </a:r>
            <a:r>
              <a:rPr lang="en-US" dirty="0" smtClean="0"/>
              <a:t> </a:t>
            </a:r>
            <a:r>
              <a:rPr lang="ru-RU" dirty="0" smtClean="0"/>
              <a:t>задержки сигнала, синхронной оптоволоконной сети, множества базовых станций вдоль трассы,</a:t>
            </a:r>
            <a:r>
              <a:rPr lang="en-US" baseline="0" dirty="0" smtClean="0"/>
              <a:t> </a:t>
            </a:r>
            <a:r>
              <a:rPr lang="ru-RU" dirty="0" smtClean="0"/>
              <a:t>мобильного терминала.</a:t>
            </a:r>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11</a:t>
            </a:fld>
            <a:endParaRPr lang="ru-RU"/>
          </a:p>
        </p:txBody>
      </p:sp>
    </p:spTree>
    <p:extLst>
      <p:ext uri="{BB962C8B-B14F-4D97-AF65-F5344CB8AC3E}">
        <p14:creationId xmlns:p14="http://schemas.microsoft.com/office/powerpoint/2010/main" val="2187877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smtClean="0"/>
              <a:t>В работе приведены параметры «прямого» канала будущих сетей мобильной связи, из которых следует требование по количеству обслуживающих абонентов (2000), по полосе рабочих частот (4 ГГц) на скорость движения абонентов (200-300 км/ч) и т.д. Ниже показано что такие параметры могут быть обеспечены магистральной сетью спутниковым радиоканалом и распределительными сетями оптоволоконных линий.</a:t>
            </a:r>
          </a:p>
          <a:p>
            <a:endParaRPr lang="ru-RU" dirty="0"/>
          </a:p>
        </p:txBody>
      </p:sp>
      <p:sp>
        <p:nvSpPr>
          <p:cNvPr id="4" name="Номер слайда 3"/>
          <p:cNvSpPr>
            <a:spLocks noGrp="1"/>
          </p:cNvSpPr>
          <p:nvPr>
            <p:ph type="sldNum" sz="quarter" idx="10"/>
          </p:nvPr>
        </p:nvSpPr>
        <p:spPr/>
        <p:txBody>
          <a:bodyPr/>
          <a:lstStyle/>
          <a:p>
            <a:fld id="{31FC4FAB-1167-4CB5-A8B5-843331F1D013}" type="slidenum">
              <a:rPr lang="ru-RU" smtClean="0"/>
              <a:t>12</a:t>
            </a:fld>
            <a:endParaRPr lang="ru-RU"/>
          </a:p>
        </p:txBody>
      </p:sp>
    </p:spTree>
    <p:extLst>
      <p:ext uri="{BB962C8B-B14F-4D97-AF65-F5344CB8AC3E}">
        <p14:creationId xmlns:p14="http://schemas.microsoft.com/office/powerpoint/2010/main" val="135671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3" y="2857501"/>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1" y="2922758"/>
            <a:ext cx="3733801" cy="14401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1" y="3086375"/>
            <a:ext cx="3733801"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3123302"/>
            <a:ext cx="1965960" cy="13716"/>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3149679"/>
            <a:ext cx="1965960"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2971800"/>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3045737"/>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2737246"/>
            <a:ext cx="9144000" cy="18312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 y="2756646"/>
            <a:ext cx="9144001" cy="10550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2732318"/>
            <a:ext cx="2729950" cy="186324"/>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2776275"/>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801416"/>
            <a:ext cx="8458200" cy="1102519"/>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2924953"/>
            <a:ext cx="4953000" cy="131445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3154680"/>
            <a:ext cx="960120" cy="342900"/>
          </a:xfrm>
        </p:spPr>
        <p:txBody>
          <a:bodyPr/>
          <a:lstStyle/>
          <a:p>
            <a:fld id="{E73395A1-DF33-4026-9E59-604235C9F81D}" type="datetime1">
              <a:rPr lang="ru-RU" smtClean="0"/>
              <a:t>23.02.2016</a:t>
            </a:fld>
            <a:endParaRPr lang="ru-RU"/>
          </a:p>
        </p:txBody>
      </p:sp>
      <p:sp>
        <p:nvSpPr>
          <p:cNvPr id="17" name="Нижний колонтитул 16"/>
          <p:cNvSpPr>
            <a:spLocks noGrp="1"/>
          </p:cNvSpPr>
          <p:nvPr>
            <p:ph type="ftr" sz="quarter" idx="11"/>
          </p:nvPr>
        </p:nvSpPr>
        <p:spPr>
          <a:xfrm>
            <a:off x="5410200" y="3153966"/>
            <a:ext cx="1295400" cy="342900"/>
          </a:xfrm>
        </p:spPr>
        <p:txBody>
          <a:bodyPr/>
          <a:lstStyle/>
          <a:p>
            <a:endParaRPr lang="ru-RU"/>
          </a:p>
        </p:txBody>
      </p:sp>
      <p:sp>
        <p:nvSpPr>
          <p:cNvPr id="29" name="Номер слайда 28"/>
          <p:cNvSpPr>
            <a:spLocks noGrp="1"/>
          </p:cNvSpPr>
          <p:nvPr>
            <p:ph type="sldNum" sz="quarter" idx="12"/>
          </p:nvPr>
        </p:nvSpPr>
        <p:spPr>
          <a:xfrm>
            <a:off x="8320088" y="852"/>
            <a:ext cx="747712" cy="274320"/>
          </a:xfrm>
        </p:spPr>
        <p:txBody>
          <a:bodyPr/>
          <a:lstStyle>
            <a:lvl1pPr algn="r">
              <a:defRPr sz="1800">
                <a:solidFill>
                  <a:schemeClr val="bg1"/>
                </a:solidFill>
              </a:defRPr>
            </a:lvl1pPr>
          </a:lstStyle>
          <a:p>
            <a:fld id="{24D6651A-A3C6-4C66-BF35-327C4DF9EB3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9979A8-B4C6-4F56-B40A-E22294D0EF8D}" type="datetime1">
              <a:rPr lang="ru-RU" smtClean="0"/>
              <a:t>23.02.2016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857250"/>
            <a:ext cx="1905000" cy="41148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857250"/>
            <a:ext cx="6248400" cy="41148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BA00F3D-2461-4B13-8A2C-4AAC3BA342A8}" type="datetime1">
              <a:rPr lang="ru-RU" smtClean="0"/>
              <a:t>23.02.2016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DD1DE50-6F49-4F98-AC81-DAC16BB101E6}" type="datetime1">
              <a:rPr lang="ru-RU" smtClean="0"/>
              <a:t>23.02.2016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485901"/>
            <a:ext cx="7772400" cy="1021556"/>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25316"/>
            <a:ext cx="7772400" cy="1132284"/>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F96377E-5CDC-4451-A07F-B5B05FDD564A}" type="datetime1">
              <a:rPr lang="ru-RU" smtClean="0"/>
              <a:t>23.02.2016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87069"/>
            <a:ext cx="4038600" cy="3394472"/>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87069"/>
            <a:ext cx="4038600" cy="3394472"/>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DBB6380-2086-4C41-A126-0086C5FE669B}" type="datetime1">
              <a:rPr lang="ru-RU" smtClean="0"/>
              <a:t>23.02.2016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857250"/>
            <a:ext cx="8382000" cy="802386"/>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83728"/>
            <a:ext cx="4041648"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6" y="1683728"/>
            <a:ext cx="4041775"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031389"/>
            <a:ext cx="4041648"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5" y="2031389"/>
            <a:ext cx="4041775"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7577C278-40AE-455B-9D4A-9FCB3CBEFD35}" type="datetime1">
              <a:rPr lang="ru-RU" smtClean="0"/>
              <a:t>23.02.2016</a:t>
            </a:fld>
            <a:endParaRPr lang="ru-RU"/>
          </a:p>
        </p:txBody>
      </p:sp>
      <p:sp>
        <p:nvSpPr>
          <p:cNvPr id="27" name="Номер слайда 26"/>
          <p:cNvSpPr>
            <a:spLocks noGrp="1"/>
          </p:cNvSpPr>
          <p:nvPr>
            <p:ph type="sldNum" sz="quarter" idx="11"/>
          </p:nvPr>
        </p:nvSpPr>
        <p:spPr/>
        <p:txBody>
          <a:bodyPr rtlCol="0"/>
          <a:lstStyle/>
          <a:p>
            <a:fld id="{24D6651A-A3C6-4C66-BF35-327C4DF9EB35}"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50"/>
            <a:ext cx="8229600" cy="802386"/>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459486"/>
            <a:ext cx="957264" cy="342900"/>
          </a:xfrm>
        </p:spPr>
        <p:txBody>
          <a:bodyPr/>
          <a:lstStyle/>
          <a:p>
            <a:fld id="{11893D6C-0DB4-4AA3-B20C-4F0B9C35001E}" type="datetime1">
              <a:rPr lang="ru-RU" smtClean="0"/>
              <a:t>23.02.2016</a:t>
            </a:fld>
            <a:endParaRPr lang="ru-RU"/>
          </a:p>
        </p:txBody>
      </p:sp>
      <p:sp>
        <p:nvSpPr>
          <p:cNvPr id="4" name="Нижний колонтитул 3"/>
          <p:cNvSpPr>
            <a:spLocks noGrp="1"/>
          </p:cNvSpPr>
          <p:nvPr>
            <p:ph type="ftr" sz="quarter" idx="11"/>
          </p:nvPr>
        </p:nvSpPr>
        <p:spPr>
          <a:xfrm>
            <a:off x="5257800" y="459486"/>
            <a:ext cx="1325880" cy="342900"/>
          </a:xfrm>
        </p:spPr>
        <p:txBody>
          <a:bodyPr/>
          <a:lstStyle/>
          <a:p>
            <a:endParaRPr lang="ru-RU"/>
          </a:p>
        </p:txBody>
      </p:sp>
      <p:sp>
        <p:nvSpPr>
          <p:cNvPr id="5" name="Номер слайда 4"/>
          <p:cNvSpPr>
            <a:spLocks noGrp="1"/>
          </p:cNvSpPr>
          <p:nvPr>
            <p:ph type="sldNum" sz="quarter" idx="12"/>
          </p:nvPr>
        </p:nvSpPr>
        <p:spPr>
          <a:xfrm>
            <a:off x="8174736" y="1704"/>
            <a:ext cx="762000" cy="274320"/>
          </a:xfrm>
        </p:spPr>
        <p:txBody>
          <a:bodyPr/>
          <a:lstStyle/>
          <a:p>
            <a:fld id="{24D6651A-A3C6-4C66-BF35-327C4DF9EB3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E06A6A-C31A-4E5E-B916-DC4AC64337E2}" type="datetime1">
              <a:rPr lang="ru-RU" smtClean="0"/>
              <a:t>23.02.2016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826478"/>
            <a:ext cx="3383280" cy="658368"/>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1508045"/>
            <a:ext cx="3383280" cy="346329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582215"/>
            <a:ext cx="5102352" cy="438912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C2696C3-8ECD-4B21-96A8-F53B62E72958}" type="datetime1">
              <a:rPr lang="ru-RU" smtClean="0"/>
              <a:t>23.02.2016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5" y="831870"/>
            <a:ext cx="586803" cy="3511228"/>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857250"/>
            <a:ext cx="4572000" cy="3429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2455731"/>
            <a:ext cx="2590800" cy="1887367"/>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7F31A06-D7F2-48D1-8D94-1775F875F705}" type="datetime1">
              <a:rPr lang="ru-RU" smtClean="0"/>
              <a:t>23.02.2016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D6651A-A3C6-4C66-BF35-327C4DF9EB3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275114"/>
            <a:ext cx="9144000" cy="6330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0"/>
            <a:ext cx="9144000" cy="232997"/>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1" y="231207"/>
            <a:ext cx="9144001" cy="6858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3" y="270185"/>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1" y="330085"/>
            <a:ext cx="3733801" cy="13502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373128"/>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441707"/>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1501"/>
            <a:ext cx="57626"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1501"/>
            <a:ext cx="27432"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1501"/>
            <a:ext cx="9144" cy="466344"/>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1501"/>
            <a:ext cx="27432" cy="466344"/>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285"/>
            <a:ext cx="54864" cy="438912"/>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285"/>
            <a:ext cx="9144" cy="438912"/>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857250"/>
            <a:ext cx="8229600" cy="8001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87068"/>
            <a:ext cx="8229600" cy="3243834"/>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459486"/>
            <a:ext cx="957264" cy="342900"/>
          </a:xfrm>
          <a:prstGeom prst="rect">
            <a:avLst/>
          </a:prstGeom>
        </p:spPr>
        <p:txBody>
          <a:bodyPr vert="horz"/>
          <a:lstStyle>
            <a:lvl1pPr algn="l" eaLnBrk="1" latinLnBrk="0" hangingPunct="1">
              <a:defRPr kumimoji="0" sz="800">
                <a:solidFill>
                  <a:schemeClr val="accent2"/>
                </a:solidFill>
              </a:defRPr>
            </a:lvl1pPr>
          </a:lstStyle>
          <a:p>
            <a:fld id="{A64F7297-349D-46B2-9701-CAF47D6FA856}" type="datetime1">
              <a:rPr lang="ru-RU" smtClean="0"/>
              <a:t>23.02.2016</a:t>
            </a:fld>
            <a:endParaRPr lang="ru-RU"/>
          </a:p>
        </p:txBody>
      </p:sp>
      <p:sp>
        <p:nvSpPr>
          <p:cNvPr id="3" name="Нижний колонтитул 2"/>
          <p:cNvSpPr>
            <a:spLocks noGrp="1"/>
          </p:cNvSpPr>
          <p:nvPr>
            <p:ph type="ftr" sz="quarter" idx="3"/>
          </p:nvPr>
        </p:nvSpPr>
        <p:spPr>
          <a:xfrm>
            <a:off x="5257800" y="459486"/>
            <a:ext cx="1325880" cy="3429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1704"/>
            <a:ext cx="762000" cy="274320"/>
          </a:xfrm>
          <a:prstGeom prst="rect">
            <a:avLst/>
          </a:prstGeom>
        </p:spPr>
        <p:txBody>
          <a:bodyPr vert="horz" anchor="b"/>
          <a:lstStyle>
            <a:lvl1pPr algn="r" eaLnBrk="1" latinLnBrk="0" hangingPunct="1">
              <a:defRPr kumimoji="0" sz="1800">
                <a:solidFill>
                  <a:srgbClr val="FFFFFF"/>
                </a:solidFill>
              </a:defRPr>
            </a:lvl1pPr>
          </a:lstStyle>
          <a:p>
            <a:fld id="{24D6651A-A3C6-4C66-BF35-327C4DF9EB3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notesSlide" Target="../notesSlides/notesSlide4.xml"/><Relationship Id="rId7"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1203598"/>
            <a:ext cx="8458200" cy="1296145"/>
          </a:xfrm>
        </p:spPr>
        <p:txBody>
          <a:bodyPr>
            <a:normAutofit fontScale="90000"/>
          </a:bodyPr>
          <a:lstStyle/>
          <a:p>
            <a:r>
              <a:rPr lang="en-US" sz="4000" dirty="0"/>
              <a:t>Heterogeneous Distributed Access Network with Satellite Radio Channels</a:t>
            </a:r>
            <a:endParaRPr lang="ru-RU" sz="4000" dirty="0"/>
          </a:p>
        </p:txBody>
      </p:sp>
      <p:sp>
        <p:nvSpPr>
          <p:cNvPr id="3" name="Подзаголовок 2"/>
          <p:cNvSpPr>
            <a:spLocks noGrp="1"/>
          </p:cNvSpPr>
          <p:nvPr>
            <p:ph type="subTitle" idx="1"/>
          </p:nvPr>
        </p:nvSpPr>
        <p:spPr>
          <a:xfrm>
            <a:off x="457200" y="2924953"/>
            <a:ext cx="4906888" cy="1302981"/>
          </a:xfrm>
        </p:spPr>
        <p:txBody>
          <a:bodyPr>
            <a:normAutofit fontScale="55000" lnSpcReduction="20000"/>
          </a:bodyPr>
          <a:lstStyle/>
          <a:p>
            <a:pPr algn="just">
              <a:lnSpc>
                <a:spcPct val="120000"/>
              </a:lnSpc>
              <a:spcAft>
                <a:spcPts val="0"/>
              </a:spcAft>
            </a:pPr>
            <a:r>
              <a:rPr lang="en-US" dirty="0"/>
              <a:t>Irina </a:t>
            </a:r>
            <a:r>
              <a:rPr lang="en-US" dirty="0" err="1"/>
              <a:t>Tymchenko</a:t>
            </a:r>
            <a:r>
              <a:rPr lang="en-US" dirty="0"/>
              <a:t>, Evgeniya </a:t>
            </a:r>
            <a:r>
              <a:rPr lang="en-US" dirty="0" err="1"/>
              <a:t>Svetsinskaya</a:t>
            </a:r>
            <a:r>
              <a:rPr lang="en-US" dirty="0"/>
              <a:t>, Ilya </a:t>
            </a:r>
            <a:r>
              <a:rPr lang="en-US" dirty="0" err="1"/>
              <a:t>Kubasov</a:t>
            </a:r>
            <a:r>
              <a:rPr lang="en-US" dirty="0"/>
              <a:t>, prof. Konstantin </a:t>
            </a:r>
            <a:r>
              <a:rPr lang="en-US" dirty="0" err="1" smtClean="0"/>
              <a:t>Sunduchkov</a:t>
            </a:r>
            <a:r>
              <a:rPr lang="uk-UA" dirty="0" smtClean="0"/>
              <a:t> </a:t>
            </a:r>
          </a:p>
          <a:p>
            <a:pPr algn="just">
              <a:lnSpc>
                <a:spcPct val="120000"/>
              </a:lnSpc>
              <a:spcAft>
                <a:spcPts val="0"/>
              </a:spcAft>
            </a:pPr>
            <a:r>
              <a:rPr lang="en-US" dirty="0" smtClean="0"/>
              <a:t>Institute </a:t>
            </a:r>
            <a:r>
              <a:rPr lang="en-US" dirty="0"/>
              <a:t>of Telecommunication Systems, National Technical University of Ukraine “</a:t>
            </a:r>
            <a:r>
              <a:rPr lang="en-US" dirty="0" err="1"/>
              <a:t>KPI”,Kyiv</a:t>
            </a:r>
            <a:r>
              <a:rPr lang="en-US" dirty="0"/>
              <a:t>, Ukraine</a:t>
            </a:r>
          </a:p>
          <a:p>
            <a:pPr algn="just">
              <a:lnSpc>
                <a:spcPct val="120000"/>
              </a:lnSpc>
              <a:spcAft>
                <a:spcPts val="0"/>
              </a:spcAft>
            </a:pPr>
            <a:r>
              <a:rPr lang="de-DE" dirty="0" err="1"/>
              <a:t>E-mail</a:t>
            </a:r>
            <a:r>
              <a:rPr lang="de-DE" dirty="0" smtClean="0"/>
              <a:t>:</a:t>
            </a:r>
            <a:r>
              <a:rPr lang="uk-UA" dirty="0" smtClean="0"/>
              <a:t> </a:t>
            </a:r>
            <a:r>
              <a:rPr lang="en-US" dirty="0" smtClean="0"/>
              <a:t>k.sunduchkov@gmail.com</a:t>
            </a:r>
            <a:endParaRPr lang="ru-RU" dirty="0"/>
          </a:p>
        </p:txBody>
      </p:sp>
      <p:sp>
        <p:nvSpPr>
          <p:cNvPr id="4" name="Номер слайда 3"/>
          <p:cNvSpPr>
            <a:spLocks noGrp="1"/>
          </p:cNvSpPr>
          <p:nvPr>
            <p:ph type="sldNum" sz="quarter" idx="12"/>
          </p:nvPr>
        </p:nvSpPr>
        <p:spPr/>
        <p:txBody>
          <a:bodyPr/>
          <a:lstStyle/>
          <a:p>
            <a:fld id="{24D6651A-A3C6-4C66-BF35-327C4DF9EB35}" type="slidenum">
              <a:rPr lang="ru-RU" smtClean="0"/>
              <a:t>1</a:t>
            </a:fld>
            <a:endParaRPr lang="ru-RU"/>
          </a:p>
        </p:txBody>
      </p:sp>
    </p:spTree>
    <p:extLst>
      <p:ext uri="{BB962C8B-B14F-4D97-AF65-F5344CB8AC3E}">
        <p14:creationId xmlns:p14="http://schemas.microsoft.com/office/powerpoint/2010/main" val="3559107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9502"/>
            <a:ext cx="8229600" cy="720080"/>
          </a:xfrm>
        </p:spPr>
        <p:txBody>
          <a:bodyPr>
            <a:normAutofit/>
          </a:bodyPr>
          <a:lstStyle/>
          <a:p>
            <a:r>
              <a:rPr lang="en-US" dirty="0"/>
              <a:t>Satellite radio channels</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904322389"/>
              </p:ext>
            </p:extLst>
          </p:nvPr>
        </p:nvGraphicFramePr>
        <p:xfrm>
          <a:off x="179512" y="1059585"/>
          <a:ext cx="8784975" cy="3960437"/>
        </p:xfrm>
        <a:graphic>
          <a:graphicData uri="http://schemas.openxmlformats.org/drawingml/2006/table">
            <a:tbl>
              <a:tblPr firstRow="1" bandRow="1">
                <a:tableStyleId>{5C22544A-7EE6-4342-B048-85BDC9FD1C3A}</a:tableStyleId>
              </a:tblPr>
              <a:tblGrid>
                <a:gridCol w="1368152"/>
                <a:gridCol w="1152128"/>
                <a:gridCol w="1368152"/>
                <a:gridCol w="3312368"/>
                <a:gridCol w="1584175"/>
              </a:tblGrid>
              <a:tr h="396043">
                <a:tc rowSpan="2">
                  <a:txBody>
                    <a:bodyPr/>
                    <a:lstStyle/>
                    <a:p>
                      <a:pPr algn="ctr"/>
                      <a:r>
                        <a:rPr kumimoji="0" lang="en-US" sz="1400" b="1" kern="1200" dirty="0" smtClean="0">
                          <a:solidFill>
                            <a:schemeClr val="lt1"/>
                          </a:solidFill>
                          <a:effectLst/>
                          <a:latin typeface="+mn-lt"/>
                          <a:ea typeface="+mn-ea"/>
                          <a:cs typeface="+mn-cs"/>
                        </a:rPr>
                        <a:t>Name and source of publication</a:t>
                      </a:r>
                      <a:endParaRPr lang="ru-RU" sz="1400" dirty="0"/>
                    </a:p>
                  </a:txBody>
                  <a:tcPr anchor="ctr">
                    <a:lnB w="12700" cap="flat" cmpd="sng" algn="ctr">
                      <a:solidFill>
                        <a:schemeClr val="tx1"/>
                      </a:solidFill>
                      <a:prstDash val="solid"/>
                      <a:round/>
                      <a:headEnd type="none" w="med" len="med"/>
                      <a:tailEnd type="none" w="med" len="med"/>
                    </a:lnB>
                  </a:tcPr>
                </a:tc>
                <a:tc gridSpan="2">
                  <a:txBody>
                    <a:bodyPr/>
                    <a:lstStyle/>
                    <a:p>
                      <a:r>
                        <a:rPr kumimoji="0" lang="en-US" sz="1400" b="1" kern="1200" dirty="0" smtClean="0">
                          <a:solidFill>
                            <a:schemeClr val="lt1"/>
                          </a:solidFill>
                          <a:effectLst/>
                          <a:latin typeface="+mn-lt"/>
                          <a:ea typeface="+mn-ea"/>
                          <a:cs typeface="+mn-cs"/>
                        </a:rPr>
                        <a:t>Number of transponders</a:t>
                      </a:r>
                      <a:endParaRPr lang="ru-RU" sz="1400" dirty="0"/>
                    </a:p>
                  </a:txBody>
                  <a:tcPr>
                    <a:lnB w="38100" cmpd="sng">
                      <a:noFill/>
                    </a:lnB>
                  </a:tcPr>
                </a:tc>
                <a:tc hMerge="1">
                  <a:txBody>
                    <a:bodyPr/>
                    <a:lstStyle/>
                    <a:p>
                      <a:endParaRPr lang="ru-RU" dirty="0"/>
                    </a:p>
                  </a:txBody>
                  <a:tcPr>
                    <a:lnB w="38100" cmpd="sng">
                      <a:noFill/>
                    </a:lnB>
                  </a:tcPr>
                </a:tc>
                <a:tc rowSpan="2">
                  <a:txBody>
                    <a:bodyPr/>
                    <a:lstStyle/>
                    <a:p>
                      <a:pPr algn="ctr"/>
                      <a:r>
                        <a:rPr kumimoji="0" lang="en-US" sz="1400" b="1" kern="1200" dirty="0" smtClean="0">
                          <a:solidFill>
                            <a:schemeClr val="lt1"/>
                          </a:solidFill>
                          <a:effectLst/>
                          <a:latin typeface="+mn-lt"/>
                          <a:ea typeface="+mn-ea"/>
                          <a:cs typeface="+mn-cs"/>
                        </a:rPr>
                        <a:t>Modulation</a:t>
                      </a:r>
                      <a:endParaRPr lang="ru-RU" sz="1400" dirty="0"/>
                    </a:p>
                  </a:txBody>
                  <a:tcPr anchor="ctr">
                    <a:lnB w="12700" cap="flat" cmpd="sng" algn="ctr">
                      <a:solidFill>
                        <a:schemeClr val="tx1"/>
                      </a:solidFill>
                      <a:prstDash val="solid"/>
                      <a:round/>
                      <a:headEnd type="none" w="med" len="med"/>
                      <a:tailEnd type="none" w="med" len="med"/>
                    </a:lnB>
                  </a:tcPr>
                </a:tc>
                <a:tc rowSpan="2">
                  <a:txBody>
                    <a:bodyPr/>
                    <a:lstStyle/>
                    <a:p>
                      <a:pPr algn="ctr"/>
                      <a:r>
                        <a:rPr kumimoji="0" lang="en-US" sz="1400" b="1" kern="1200" dirty="0" smtClean="0">
                          <a:solidFill>
                            <a:schemeClr val="lt1"/>
                          </a:solidFill>
                          <a:effectLst/>
                          <a:latin typeface="+mn-lt"/>
                          <a:ea typeface="+mn-ea"/>
                          <a:cs typeface="+mn-cs"/>
                        </a:rPr>
                        <a:t>Capacity of the transponders</a:t>
                      </a:r>
                      <a:endParaRPr lang="ru-RU" sz="1400" dirty="0"/>
                    </a:p>
                  </a:txBody>
                  <a:tcPr anchor="ctr">
                    <a:lnB w="12700" cap="flat" cmpd="sng" algn="ctr">
                      <a:solidFill>
                        <a:schemeClr val="tx1"/>
                      </a:solidFill>
                      <a:prstDash val="solid"/>
                      <a:round/>
                      <a:headEnd type="none" w="med" len="med"/>
                      <a:tailEnd type="none" w="med" len="med"/>
                    </a:lnB>
                  </a:tcPr>
                </a:tc>
              </a:tr>
              <a:tr h="396043">
                <a:tc vMerge="1">
                  <a:txBody>
                    <a:bodyPr/>
                    <a:lstStyle/>
                    <a:p>
                      <a:endParaRPr lang="ru-RU" dirty="0"/>
                    </a:p>
                  </a:txBody>
                  <a:tcPr/>
                </a:tc>
                <a:tc>
                  <a:txBody>
                    <a:bodyPr/>
                    <a:lstStyle/>
                    <a:p>
                      <a:pPr algn="ctr"/>
                      <a:r>
                        <a:rPr kumimoji="0" lang="en-US" sz="1400" b="1" kern="1200" dirty="0" smtClean="0">
                          <a:solidFill>
                            <a:schemeClr val="bg1"/>
                          </a:solidFill>
                          <a:effectLst/>
                          <a:latin typeface="+mn-lt"/>
                          <a:ea typeface="+mn-ea"/>
                          <a:cs typeface="+mn-cs"/>
                        </a:rPr>
                        <a:t>Ku</a:t>
                      </a:r>
                      <a:endParaRPr lang="ru-RU" sz="1400" b="1" dirty="0">
                        <a:solidFill>
                          <a:schemeClr val="bg1"/>
                        </a:solidFill>
                      </a:endParaRPr>
                    </a:p>
                  </a:txBody>
                  <a:tcPr anchor="ctr">
                    <a:lnL w="381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kumimoji="0" lang="en-US" sz="1400" b="1" kern="1200" dirty="0" err="1" smtClean="0">
                          <a:solidFill>
                            <a:schemeClr val="bg1"/>
                          </a:solidFill>
                          <a:effectLst/>
                          <a:latin typeface="+mn-lt"/>
                          <a:ea typeface="+mn-ea"/>
                          <a:cs typeface="+mn-cs"/>
                        </a:rPr>
                        <a:t>Ka</a:t>
                      </a:r>
                      <a:endParaRPr lang="ru-RU" sz="1400" b="1" dirty="0">
                        <a:solidFill>
                          <a:schemeClr val="bg1"/>
                        </a:solidFill>
                      </a:endParaRPr>
                    </a:p>
                  </a:txBody>
                  <a:tcPr anchor="ctr">
                    <a:lnL w="12700" cmpd="sng">
                      <a:noFill/>
                    </a:lnL>
                    <a:lnR w="381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endParaRPr lang="ru-RU" dirty="0"/>
                    </a:p>
                  </a:txBody>
                  <a:tcPr/>
                </a:tc>
                <a:tc vMerge="1">
                  <a:txBody>
                    <a:bodyPr/>
                    <a:lstStyle/>
                    <a:p>
                      <a:endParaRPr lang="ru-RU" dirty="0"/>
                    </a:p>
                  </a:txBody>
                  <a:tcPr/>
                </a:tc>
              </a:tr>
              <a:tr h="553377">
                <a:tc>
                  <a:txBody>
                    <a:bodyPr/>
                    <a:lstStyle/>
                    <a:p>
                      <a:pPr marL="0" algn="l" rtl="0" eaLnBrk="1" latinLnBrk="0" hangingPunct="1"/>
                      <a:r>
                        <a:rPr kumimoji="0" lang="en-US" sz="1400" kern="1200" dirty="0" smtClean="0">
                          <a:solidFill>
                            <a:schemeClr val="dk1"/>
                          </a:solidFill>
                          <a:effectLst/>
                          <a:latin typeface="+mn-lt"/>
                          <a:ea typeface="+mn-ea"/>
                          <a:cs typeface="+mn-cs"/>
                        </a:rPr>
                        <a:t>KA-SAT</a:t>
                      </a:r>
                      <a:endParaRPr kumimoji="0" lang="ru-RU" sz="1400" kern="1200" dirty="0">
                        <a:solidFill>
                          <a:schemeClr val="dk1"/>
                        </a:solidFill>
                        <a:effectLst/>
                        <a:latin typeface="+mn-lt"/>
                        <a:ea typeface="+mn-ea"/>
                        <a:cs typeface="+mn-cs"/>
                      </a:endParaRPr>
                    </a:p>
                  </a:txBody>
                  <a:tcPr anchor="ctr">
                    <a:lnT w="12700" cap="flat" cmpd="sng" algn="ctr">
                      <a:solidFill>
                        <a:schemeClr val="tx1"/>
                      </a:solidFill>
                      <a:prstDash val="solid"/>
                      <a:round/>
                      <a:headEnd type="none" w="med" len="med"/>
                      <a:tailEnd type="none" w="med" len="med"/>
                    </a:lnT>
                  </a:tcPr>
                </a:tc>
                <a:tc>
                  <a:txBody>
                    <a:bodyPr/>
                    <a:lstStyle/>
                    <a:p>
                      <a:pPr marL="0" algn="l" rtl="0" eaLnBrk="1" latinLnBrk="0" hangingPunct="1"/>
                      <a:r>
                        <a:rPr kumimoji="0" lang="en-US" sz="1400" kern="1200" dirty="0" smtClean="0">
                          <a:solidFill>
                            <a:schemeClr val="dk1"/>
                          </a:solidFill>
                          <a:effectLst/>
                          <a:latin typeface="+mn-lt"/>
                          <a:ea typeface="+mn-ea"/>
                          <a:cs typeface="+mn-cs"/>
                        </a:rPr>
                        <a:t>53</a:t>
                      </a:r>
                      <a:endParaRPr kumimoji="0" lang="ru-RU" sz="1400" kern="1200" dirty="0">
                        <a:solidFill>
                          <a:schemeClr val="dk1"/>
                        </a:solidFill>
                        <a:effectLst/>
                        <a:latin typeface="+mn-lt"/>
                        <a:ea typeface="+mn-ea"/>
                        <a:cs typeface="+mn-cs"/>
                      </a:endParaRPr>
                    </a:p>
                  </a:txBody>
                  <a:tcPr anchor="ctr">
                    <a:lnT w="12700" cap="flat" cmpd="sng" algn="ctr">
                      <a:solidFill>
                        <a:schemeClr val="tx1"/>
                      </a:solidFill>
                      <a:prstDash val="solid"/>
                      <a:round/>
                      <a:headEnd type="none" w="med" len="med"/>
                      <a:tailEnd type="none" w="med" len="med"/>
                    </a:lnT>
                  </a:tcPr>
                </a:tc>
                <a:tc>
                  <a:txBody>
                    <a:bodyPr/>
                    <a:lstStyle/>
                    <a:p>
                      <a:pPr marL="0" algn="l" rtl="0" eaLnBrk="1" latinLnBrk="0" hangingPunct="1"/>
                      <a:r>
                        <a:rPr kumimoji="0" lang="en-US" sz="1400" kern="1200" dirty="0" smtClean="0">
                          <a:solidFill>
                            <a:schemeClr val="dk1"/>
                          </a:solidFill>
                          <a:effectLst/>
                          <a:latin typeface="+mn-lt"/>
                          <a:ea typeface="+mn-ea"/>
                          <a:cs typeface="+mn-cs"/>
                        </a:rPr>
                        <a:t>3</a:t>
                      </a:r>
                      <a:endParaRPr kumimoji="0" lang="ru-RU" sz="1400" kern="1200" dirty="0">
                        <a:solidFill>
                          <a:schemeClr val="dk1"/>
                        </a:solidFill>
                        <a:effectLst/>
                        <a:latin typeface="+mn-lt"/>
                        <a:ea typeface="+mn-ea"/>
                        <a:cs typeface="+mn-cs"/>
                      </a:endParaRPr>
                    </a:p>
                  </a:txBody>
                  <a:tcPr anchor="ctr">
                    <a:lnT w="12700" cap="flat" cmpd="sng" algn="ctr">
                      <a:solidFill>
                        <a:schemeClr val="tx1"/>
                      </a:solidFill>
                      <a:prstDash val="solid"/>
                      <a:round/>
                      <a:headEnd type="none" w="med" len="med"/>
                      <a:tailEnd type="none" w="med" len="med"/>
                    </a:lnT>
                  </a:tcPr>
                </a:tc>
                <a:tc>
                  <a:txBody>
                    <a:bodyPr/>
                    <a:lstStyle/>
                    <a:p>
                      <a:pPr marL="0" algn="l" rtl="0" eaLnBrk="1" latinLnBrk="0" hangingPunct="1"/>
                      <a:r>
                        <a:rPr kumimoji="0" lang="en-US" sz="1400" kern="1200" dirty="0" smtClean="0">
                          <a:solidFill>
                            <a:schemeClr val="dk1"/>
                          </a:solidFill>
                          <a:effectLst/>
                          <a:latin typeface="+mn-lt"/>
                          <a:ea typeface="+mn-ea"/>
                          <a:cs typeface="+mn-cs"/>
                        </a:rPr>
                        <a:t>DVB-S2 (QPSK and 8PSK, 16APSK and 32APSK)</a:t>
                      </a:r>
                      <a:endParaRPr kumimoji="0" lang="ru-RU" sz="1400" kern="1200" dirty="0">
                        <a:solidFill>
                          <a:schemeClr val="dk1"/>
                        </a:solidFill>
                        <a:effectLst/>
                        <a:latin typeface="+mn-lt"/>
                        <a:ea typeface="+mn-ea"/>
                        <a:cs typeface="+mn-cs"/>
                      </a:endParaRPr>
                    </a:p>
                  </a:txBody>
                  <a:tcPr anchor="ctr">
                    <a:lnT w="12700" cap="flat" cmpd="sng" algn="ctr">
                      <a:solidFill>
                        <a:schemeClr val="tx1"/>
                      </a:solidFill>
                      <a:prstDash val="solid"/>
                      <a:round/>
                      <a:headEnd type="none" w="med" len="med"/>
                      <a:tailEnd type="none" w="med" len="med"/>
                    </a:lnT>
                  </a:tcPr>
                </a:tc>
                <a:tc>
                  <a:txBody>
                    <a:bodyPr/>
                    <a:lstStyle/>
                    <a:p>
                      <a:pPr marL="0" algn="l" rtl="0" eaLnBrk="1" latinLnBrk="0" hangingPunct="1"/>
                      <a:r>
                        <a:rPr kumimoji="0" lang="en-US" sz="1400" kern="1200" dirty="0" smtClean="0">
                          <a:solidFill>
                            <a:schemeClr val="dk1"/>
                          </a:solidFill>
                          <a:effectLst/>
                          <a:latin typeface="+mn-lt"/>
                          <a:ea typeface="+mn-ea"/>
                          <a:cs typeface="+mn-cs"/>
                        </a:rPr>
                        <a:t>237,5 MHz</a:t>
                      </a:r>
                      <a:endParaRPr kumimoji="0" lang="ru-RU" sz="1400" kern="1200" dirty="0">
                        <a:solidFill>
                          <a:schemeClr val="dk1"/>
                        </a:solidFill>
                        <a:effectLst/>
                        <a:latin typeface="+mn-lt"/>
                        <a:ea typeface="+mn-ea"/>
                        <a:cs typeface="+mn-cs"/>
                      </a:endParaRPr>
                    </a:p>
                  </a:txBody>
                  <a:tcPr anchor="ctr">
                    <a:lnT w="12700" cap="flat" cmpd="sng" algn="ctr">
                      <a:solidFill>
                        <a:schemeClr val="tx1"/>
                      </a:solidFill>
                      <a:prstDash val="solid"/>
                      <a:round/>
                      <a:headEnd type="none" w="med" len="med"/>
                      <a:tailEnd type="none" w="med" len="med"/>
                    </a:lnT>
                  </a:tcPr>
                </a:tc>
              </a:tr>
              <a:tr h="455722">
                <a:tc>
                  <a:txBody>
                    <a:bodyPr/>
                    <a:lstStyle/>
                    <a:p>
                      <a:pPr marL="0" algn="l" rtl="0" eaLnBrk="1" latinLnBrk="0" hangingPunct="1">
                        <a:spcAft>
                          <a:spcPts val="0"/>
                        </a:spcAft>
                      </a:pPr>
                      <a:r>
                        <a:rPr kumimoji="0" lang="en-US" sz="1400" kern="1200" dirty="0" smtClean="0">
                          <a:solidFill>
                            <a:schemeClr val="dk1"/>
                          </a:solidFill>
                          <a:effectLst/>
                          <a:latin typeface="+mn-lt"/>
                          <a:ea typeface="+mn-ea"/>
                          <a:cs typeface="+mn-cs"/>
                        </a:rPr>
                        <a:t>Express-АМ8</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16</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DVB-S (QPSK) and DVB-S2 (8PSK),</a:t>
                      </a:r>
                      <a:endParaRPr kumimoji="0" lang="ru-RU" sz="1400" kern="1200" dirty="0">
                        <a:solidFill>
                          <a:schemeClr val="dk1"/>
                        </a:solidFill>
                        <a:effectLst/>
                        <a:latin typeface="+mn-lt"/>
                        <a:ea typeface="+mn-ea"/>
                        <a:cs typeface="+mn-cs"/>
                      </a:endParaRPr>
                    </a:p>
                    <a:p>
                      <a:pPr marL="0" algn="l" rtl="0" eaLnBrk="1" latinLnBrk="0" hangingPunct="1">
                        <a:spcAft>
                          <a:spcPts val="0"/>
                        </a:spcAft>
                      </a:pPr>
                      <a:r>
                        <a:rPr kumimoji="0" lang="en-US" sz="1400" kern="1200" dirty="0">
                          <a:solidFill>
                            <a:schemeClr val="dk1"/>
                          </a:solidFill>
                          <a:effectLst/>
                          <a:latin typeface="+mn-lt"/>
                          <a:ea typeface="+mn-ea"/>
                          <a:cs typeface="+mn-cs"/>
                        </a:rPr>
                        <a:t>АPМ-32</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54 MHz</a:t>
                      </a:r>
                      <a:endParaRPr kumimoji="0" lang="ru-RU" sz="1400" kern="1200">
                        <a:solidFill>
                          <a:schemeClr val="dk1"/>
                        </a:solidFill>
                        <a:effectLst/>
                        <a:latin typeface="+mn-lt"/>
                        <a:ea typeface="+mn-ea"/>
                        <a:cs typeface="+mn-cs"/>
                      </a:endParaRPr>
                    </a:p>
                  </a:txBody>
                  <a:tcPr marL="68580" marR="68580" marT="0" marB="0" anchor="ctr"/>
                </a:tc>
              </a:tr>
              <a:tr h="455722">
                <a:tc>
                  <a:txBody>
                    <a:bodyPr/>
                    <a:lstStyle/>
                    <a:p>
                      <a:pPr marL="0" algn="l" rtl="0" eaLnBrk="1" latinLnBrk="0" hangingPunct="1">
                        <a:spcAft>
                          <a:spcPts val="0"/>
                        </a:spcAft>
                      </a:pPr>
                      <a:r>
                        <a:rPr kumimoji="0" lang="en-US" sz="1400" kern="1200" dirty="0" smtClean="0">
                          <a:solidFill>
                            <a:schemeClr val="dk1"/>
                          </a:solidFill>
                          <a:effectLst/>
                          <a:latin typeface="+mn-lt"/>
                          <a:ea typeface="+mn-ea"/>
                          <a:cs typeface="+mn-cs"/>
                        </a:rPr>
                        <a:t>Express-АМ5</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40</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12</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DVB-S (QPSK) and DVB-S2 (8PSK, 16APSK) in the АМС regime</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110 MHz</a:t>
                      </a:r>
                      <a:endParaRPr kumimoji="0" lang="ru-RU" sz="1400" kern="1200">
                        <a:solidFill>
                          <a:schemeClr val="dk1"/>
                        </a:solidFill>
                        <a:effectLst/>
                        <a:latin typeface="+mn-lt"/>
                        <a:ea typeface="+mn-ea"/>
                        <a:cs typeface="+mn-cs"/>
                      </a:endParaRPr>
                    </a:p>
                  </a:txBody>
                  <a:tcPr marL="68580" marR="68580" marT="0" marB="0" anchor="ctr"/>
                </a:tc>
              </a:tr>
              <a:tr h="455722">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Eutelsat </a:t>
                      </a:r>
                      <a:r>
                        <a:rPr kumimoji="0" lang="en-US" sz="1400" kern="1200" dirty="0" smtClean="0">
                          <a:solidFill>
                            <a:schemeClr val="dk1"/>
                          </a:solidFill>
                          <a:effectLst/>
                          <a:latin typeface="+mn-lt"/>
                          <a:ea typeface="+mn-ea"/>
                          <a:cs typeface="+mn-cs"/>
                        </a:rPr>
                        <a:t>3D</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53</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3</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DVB-S2/QPSK</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36, 54, 72 и 108 MHz</a:t>
                      </a:r>
                      <a:endParaRPr kumimoji="0" lang="ru-RU" sz="1400" kern="1200" dirty="0">
                        <a:solidFill>
                          <a:schemeClr val="dk1"/>
                        </a:solidFill>
                        <a:effectLst/>
                        <a:latin typeface="+mn-lt"/>
                        <a:ea typeface="+mn-ea"/>
                        <a:cs typeface="+mn-cs"/>
                      </a:endParaRPr>
                    </a:p>
                  </a:txBody>
                  <a:tcPr marL="68580" marR="68580" marT="0" marB="0" anchor="ctr"/>
                </a:tc>
              </a:tr>
              <a:tr h="396043">
                <a:tc>
                  <a:txBody>
                    <a:bodyPr/>
                    <a:lstStyle/>
                    <a:p>
                      <a:pPr marL="0" algn="l" rtl="0" eaLnBrk="1" latinLnBrk="0" hangingPunct="1">
                        <a:spcAft>
                          <a:spcPts val="0"/>
                        </a:spcAft>
                      </a:pPr>
                      <a:r>
                        <a:rPr kumimoji="0" lang="en-US" sz="1400" kern="1200" dirty="0" smtClean="0">
                          <a:solidFill>
                            <a:schemeClr val="dk1"/>
                          </a:solidFill>
                          <a:effectLst/>
                          <a:latin typeface="+mn-lt"/>
                          <a:ea typeface="+mn-ea"/>
                          <a:cs typeface="+mn-cs"/>
                        </a:rPr>
                        <a:t>ViaSat-1</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56</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DVB-S (QPSK) and DVB-S2 (8PSK)</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240 MHz</a:t>
                      </a:r>
                      <a:endParaRPr kumimoji="0" lang="ru-RU" sz="1400" kern="1200" dirty="0">
                        <a:solidFill>
                          <a:schemeClr val="dk1"/>
                        </a:solidFill>
                        <a:effectLst/>
                        <a:latin typeface="+mn-lt"/>
                        <a:ea typeface="+mn-ea"/>
                        <a:cs typeface="+mn-cs"/>
                      </a:endParaRPr>
                    </a:p>
                  </a:txBody>
                  <a:tcPr marL="68580" marR="68580" marT="0" marB="0" anchor="ctr"/>
                </a:tc>
              </a:tr>
              <a:tr h="396043">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Thor </a:t>
                      </a:r>
                      <a:r>
                        <a:rPr kumimoji="0" lang="en-US" sz="1400" kern="1200" dirty="0" smtClean="0">
                          <a:solidFill>
                            <a:schemeClr val="dk1"/>
                          </a:solidFill>
                          <a:effectLst/>
                          <a:latin typeface="+mn-lt"/>
                          <a:ea typeface="+mn-ea"/>
                          <a:cs typeface="+mn-cs"/>
                        </a:rPr>
                        <a:t>7</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11</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25</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DVB-S2 (АPМ-16)</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100-500 MHz</a:t>
                      </a:r>
                      <a:endParaRPr kumimoji="0" lang="ru-RU" sz="1400" kern="1200" dirty="0">
                        <a:solidFill>
                          <a:schemeClr val="dk1"/>
                        </a:solidFill>
                        <a:effectLst/>
                        <a:latin typeface="+mn-lt"/>
                        <a:ea typeface="+mn-ea"/>
                        <a:cs typeface="+mn-cs"/>
                      </a:endParaRPr>
                    </a:p>
                  </a:txBody>
                  <a:tcPr marL="68580" marR="68580" marT="0" marB="0" anchor="ctr"/>
                </a:tc>
              </a:tr>
              <a:tr h="455722">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Jupiter 1/</a:t>
                      </a:r>
                      <a:endParaRPr kumimoji="0" lang="ru-RU" sz="1400" kern="1200" dirty="0">
                        <a:solidFill>
                          <a:schemeClr val="dk1"/>
                        </a:solidFill>
                        <a:effectLst/>
                        <a:latin typeface="+mn-lt"/>
                        <a:ea typeface="+mn-ea"/>
                        <a:cs typeface="+mn-cs"/>
                      </a:endParaRPr>
                    </a:p>
                    <a:p>
                      <a:pPr marL="0" algn="l" rtl="0" eaLnBrk="1" latinLnBrk="0" hangingPunct="1">
                        <a:spcAft>
                          <a:spcPts val="0"/>
                        </a:spcAft>
                      </a:pPr>
                      <a:r>
                        <a:rPr kumimoji="0" lang="en-US" sz="1400" kern="1200" dirty="0" err="1">
                          <a:solidFill>
                            <a:schemeClr val="dk1"/>
                          </a:solidFill>
                          <a:effectLst/>
                          <a:latin typeface="+mn-lt"/>
                          <a:ea typeface="+mn-ea"/>
                          <a:cs typeface="+mn-cs"/>
                        </a:rPr>
                        <a:t>Echostar</a:t>
                      </a:r>
                      <a:r>
                        <a:rPr kumimoji="0" lang="en-US" sz="1400" kern="1200" dirty="0">
                          <a:solidFill>
                            <a:schemeClr val="dk1"/>
                          </a:solidFill>
                          <a:effectLst/>
                          <a:latin typeface="+mn-lt"/>
                          <a:ea typeface="+mn-ea"/>
                          <a:cs typeface="+mn-cs"/>
                        </a:rPr>
                        <a:t> </a:t>
                      </a:r>
                      <a:r>
                        <a:rPr kumimoji="0" lang="en-US" sz="1400" kern="1200" dirty="0" smtClean="0">
                          <a:solidFill>
                            <a:schemeClr val="dk1"/>
                          </a:solidFill>
                          <a:effectLst/>
                          <a:latin typeface="+mn-lt"/>
                          <a:ea typeface="+mn-ea"/>
                          <a:cs typeface="+mn-cs"/>
                        </a:rPr>
                        <a:t>17</a:t>
                      </a:r>
                      <a:endParaRPr kumimoji="0" lang="ru-RU" sz="1400" kern="1200" dirty="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60</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a:solidFill>
                            <a:schemeClr val="dk1"/>
                          </a:solidFill>
                          <a:effectLst/>
                          <a:latin typeface="+mn-lt"/>
                          <a:ea typeface="+mn-ea"/>
                          <a:cs typeface="+mn-cs"/>
                        </a:rPr>
                        <a:t>IPoS/DVB-S2 with the АМС regime</a:t>
                      </a:r>
                      <a:endParaRPr kumimoji="0" lang="ru-RU" sz="1400" kern="1200">
                        <a:solidFill>
                          <a:schemeClr val="dk1"/>
                        </a:solidFill>
                        <a:effectLst/>
                        <a:latin typeface="+mn-lt"/>
                        <a:ea typeface="+mn-ea"/>
                        <a:cs typeface="+mn-cs"/>
                      </a:endParaRPr>
                    </a:p>
                  </a:txBody>
                  <a:tcPr marL="68580" marR="68580" marT="0" marB="0" anchor="ctr"/>
                </a:tc>
                <a:tc>
                  <a:txBody>
                    <a:bodyPr/>
                    <a:lstStyle/>
                    <a:p>
                      <a:pPr marL="0" algn="l" rtl="0" eaLnBrk="1" latinLnBrk="0" hangingPunct="1">
                        <a:spcAft>
                          <a:spcPts val="0"/>
                        </a:spcAft>
                      </a:pPr>
                      <a:r>
                        <a:rPr kumimoji="0" lang="en-US" sz="1400" kern="1200" dirty="0">
                          <a:solidFill>
                            <a:schemeClr val="dk1"/>
                          </a:solidFill>
                          <a:effectLst/>
                          <a:latin typeface="+mn-lt"/>
                          <a:ea typeface="+mn-ea"/>
                          <a:cs typeface="+mn-cs"/>
                        </a:rPr>
                        <a:t>500 MHz</a:t>
                      </a:r>
                      <a:endParaRPr kumimoji="0" lang="ru-RU" sz="1400" kern="1200" dirty="0">
                        <a:solidFill>
                          <a:schemeClr val="dk1"/>
                        </a:solidFill>
                        <a:effectLst/>
                        <a:latin typeface="+mn-lt"/>
                        <a:ea typeface="+mn-ea"/>
                        <a:cs typeface="+mn-cs"/>
                      </a:endParaRPr>
                    </a:p>
                  </a:txBody>
                  <a:tcPr marL="68580" marR="68580" marT="0" marB="0" anchor="ctr"/>
                </a:tc>
              </a:tr>
            </a:tbl>
          </a:graphicData>
        </a:graphic>
      </p:graphicFrame>
      <p:sp>
        <p:nvSpPr>
          <p:cNvPr id="3" name="Номер слайда 2"/>
          <p:cNvSpPr>
            <a:spLocks noGrp="1"/>
          </p:cNvSpPr>
          <p:nvPr>
            <p:ph type="sldNum" sz="quarter" idx="12"/>
          </p:nvPr>
        </p:nvSpPr>
        <p:spPr/>
        <p:txBody>
          <a:bodyPr/>
          <a:lstStyle/>
          <a:p>
            <a:fld id="{24D6651A-A3C6-4C66-BF35-327C4DF9EB35}" type="slidenum">
              <a:rPr lang="ru-RU" smtClean="0"/>
              <a:t>10</a:t>
            </a:fld>
            <a:endParaRPr lang="ru-RU"/>
          </a:p>
        </p:txBody>
      </p:sp>
    </p:spTree>
    <p:extLst>
      <p:ext uri="{BB962C8B-B14F-4D97-AF65-F5344CB8AC3E}">
        <p14:creationId xmlns:p14="http://schemas.microsoft.com/office/powerpoint/2010/main" val="459134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5353496" y="1491630"/>
            <a:ext cx="3600004" cy="3479705"/>
          </a:xfrm>
        </p:spPr>
        <p:txBody>
          <a:bodyPr>
            <a:normAutofit fontScale="92500" lnSpcReduction="10000"/>
          </a:bodyPr>
          <a:lstStyle/>
          <a:p>
            <a:r>
              <a:rPr lang="en-US" sz="1800" dirty="0"/>
              <a:t>The general </a:t>
            </a:r>
            <a:r>
              <a:rPr lang="en-US" sz="1800" dirty="0" smtClean="0"/>
              <a:t>scheme of </a:t>
            </a:r>
            <a:r>
              <a:rPr lang="en-US" sz="1800" dirty="0"/>
              <a:t>interactive heterogeneous </a:t>
            </a:r>
            <a:r>
              <a:rPr lang="en-US" sz="1800" dirty="0" smtClean="0"/>
              <a:t>telecommunication </a:t>
            </a:r>
            <a:r>
              <a:rPr lang="en-US" sz="1800" dirty="0"/>
              <a:t>system</a:t>
            </a:r>
            <a:r>
              <a:rPr lang="en-US" sz="1800" dirty="0" smtClean="0"/>
              <a:t> </a:t>
            </a:r>
            <a:r>
              <a:rPr lang="en-US" sz="1800" dirty="0"/>
              <a:t>consists of </a:t>
            </a:r>
            <a:endParaRPr lang="en-US" sz="1800" dirty="0" smtClean="0"/>
          </a:p>
          <a:p>
            <a:pPr marL="294894" indent="-285750">
              <a:buFont typeface="Arial" panose="020B0604020202020204" pitchFamily="34" charset="0"/>
              <a:buChar char="•"/>
            </a:pPr>
            <a:r>
              <a:rPr lang="en-US" sz="1800" dirty="0" smtClean="0"/>
              <a:t>earthly </a:t>
            </a:r>
            <a:r>
              <a:rPr lang="en-US" sz="1800" dirty="0" smtClean="0"/>
              <a:t>switching </a:t>
            </a:r>
            <a:r>
              <a:rPr lang="en-US" sz="1800" dirty="0"/>
              <a:t>center, </a:t>
            </a:r>
            <a:endParaRPr lang="en-US" sz="1800" dirty="0" smtClean="0"/>
          </a:p>
          <a:p>
            <a:pPr marL="294894" indent="-285750">
              <a:buFont typeface="Arial" panose="020B0604020202020204" pitchFamily="34" charset="0"/>
              <a:buChar char="•"/>
            </a:pPr>
            <a:r>
              <a:rPr lang="en-US" sz="1800" dirty="0" smtClean="0"/>
              <a:t>a </a:t>
            </a:r>
            <a:r>
              <a:rPr lang="en-US" sz="1800" dirty="0"/>
              <a:t>satellite transponder, </a:t>
            </a:r>
            <a:endParaRPr lang="en-US" sz="1800" dirty="0" smtClean="0"/>
          </a:p>
          <a:p>
            <a:pPr marL="294894" indent="-285750">
              <a:buFont typeface="Arial" panose="020B0604020202020204" pitchFamily="34" charset="0"/>
              <a:buChar char="•"/>
            </a:pPr>
            <a:r>
              <a:rPr lang="en-US" sz="1800" dirty="0" smtClean="0"/>
              <a:t>several </a:t>
            </a:r>
            <a:r>
              <a:rPr lang="en-US" sz="1800" dirty="0"/>
              <a:t>satellite earth stations, </a:t>
            </a:r>
            <a:endParaRPr lang="en-US" sz="1800" dirty="0" smtClean="0"/>
          </a:p>
          <a:p>
            <a:pPr marL="294894" indent="-285750">
              <a:buFont typeface="Arial" panose="020B0604020202020204" pitchFamily="34" charset="0"/>
              <a:buChar char="•"/>
            </a:pPr>
            <a:r>
              <a:rPr lang="en-US" sz="1800" dirty="0" smtClean="0"/>
              <a:t>several </a:t>
            </a:r>
            <a:r>
              <a:rPr lang="en-US" sz="1800" dirty="0"/>
              <a:t>laser modulators and signal delay lines, </a:t>
            </a:r>
            <a:endParaRPr lang="en-US" sz="1800" dirty="0" smtClean="0"/>
          </a:p>
          <a:p>
            <a:pPr marL="294894" indent="-285750">
              <a:buFont typeface="Arial" panose="020B0604020202020204" pitchFamily="34" charset="0"/>
              <a:buChar char="•"/>
            </a:pPr>
            <a:r>
              <a:rPr lang="en-US" sz="1800" dirty="0" smtClean="0"/>
              <a:t>synchronous </a:t>
            </a:r>
            <a:r>
              <a:rPr lang="en-US" sz="1800" dirty="0" smtClean="0"/>
              <a:t>fiber-optic </a:t>
            </a:r>
            <a:r>
              <a:rPr lang="en-US" sz="1800" dirty="0"/>
              <a:t>network, </a:t>
            </a:r>
            <a:endParaRPr lang="en-US" sz="1800" dirty="0" smtClean="0"/>
          </a:p>
          <a:p>
            <a:pPr marL="294894" indent="-285750">
              <a:buFont typeface="Arial" panose="020B0604020202020204" pitchFamily="34" charset="0"/>
              <a:buChar char="•"/>
            </a:pPr>
            <a:r>
              <a:rPr lang="en-US" sz="1800" dirty="0" smtClean="0"/>
              <a:t>a </a:t>
            </a:r>
            <a:r>
              <a:rPr lang="en-US" sz="1800" dirty="0"/>
              <a:t>plurality of base stations along the highway, </a:t>
            </a:r>
            <a:endParaRPr lang="en-US" sz="1800" dirty="0" smtClean="0"/>
          </a:p>
          <a:p>
            <a:pPr marL="294894" indent="-285750">
              <a:buFont typeface="Arial" panose="020B0604020202020204" pitchFamily="34" charset="0"/>
              <a:buChar char="•"/>
            </a:pPr>
            <a:r>
              <a:rPr lang="en-US" sz="1800" dirty="0" smtClean="0"/>
              <a:t>the </a:t>
            </a:r>
            <a:r>
              <a:rPr lang="en-US" sz="1800" dirty="0"/>
              <a:t>mobile terminal.</a:t>
            </a:r>
            <a:endParaRPr lang="ru-RU" sz="1800" dirty="0"/>
          </a:p>
        </p:txBody>
      </p:sp>
      <p:pic>
        <p:nvPicPr>
          <p:cNvPr id="3074" name="Рисунок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252" y="1275605"/>
            <a:ext cx="4999678" cy="3460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Заголовок 1"/>
          <p:cNvSpPr txBox="1">
            <a:spLocks/>
          </p:cNvSpPr>
          <p:nvPr/>
        </p:nvSpPr>
        <p:spPr>
          <a:xfrm>
            <a:off x="457200" y="555526"/>
            <a:ext cx="8229600" cy="792088"/>
          </a:xfrm>
          <a:prstGeom prst="rect">
            <a:avLst/>
          </a:prstGeom>
        </p:spPr>
        <p:txBody>
          <a:bodyPr vert="horz" anchor="b">
            <a:noAutofit/>
          </a:bodyPr>
          <a:lstStyle>
            <a:lvl1pPr algn="l" rtl="0" eaLnBrk="1" latinLnBrk="0" hangingPunct="1">
              <a:spcBef>
                <a:spcPct val="0"/>
              </a:spcBef>
              <a:buNone/>
              <a:defRPr kumimoji="0" sz="1800" b="1" kern="1200">
                <a:solidFill>
                  <a:schemeClr val="tx2"/>
                </a:solidFill>
                <a:latin typeface="+mj-lt"/>
                <a:ea typeface="+mj-ea"/>
                <a:cs typeface="+mj-cs"/>
              </a:defRPr>
            </a:lvl1pPr>
          </a:lstStyle>
          <a:p>
            <a:r>
              <a:rPr lang="en-US" sz="2800" b="0" dirty="0"/>
              <a:t>Distributed heterogeneous access network with satellite radio channels</a:t>
            </a:r>
            <a:endParaRPr lang="ru-RU" sz="2800" b="0" dirty="0"/>
          </a:p>
        </p:txBody>
      </p:sp>
      <p:sp>
        <p:nvSpPr>
          <p:cNvPr id="2" name="Номер слайда 1"/>
          <p:cNvSpPr>
            <a:spLocks noGrp="1"/>
          </p:cNvSpPr>
          <p:nvPr>
            <p:ph type="sldNum" sz="quarter" idx="12"/>
          </p:nvPr>
        </p:nvSpPr>
        <p:spPr/>
        <p:txBody>
          <a:bodyPr/>
          <a:lstStyle/>
          <a:p>
            <a:fld id="{24D6651A-A3C6-4C66-BF35-327C4DF9EB35}" type="slidenum">
              <a:rPr lang="ru-RU" smtClean="0"/>
              <a:t>11</a:t>
            </a:fld>
            <a:endParaRPr lang="ru-RU"/>
          </a:p>
        </p:txBody>
      </p:sp>
    </p:spTree>
    <p:extLst>
      <p:ext uri="{BB962C8B-B14F-4D97-AF65-F5344CB8AC3E}">
        <p14:creationId xmlns:p14="http://schemas.microsoft.com/office/powerpoint/2010/main" val="1249645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9502"/>
            <a:ext cx="8229600" cy="720080"/>
          </a:xfrm>
        </p:spPr>
        <p:txBody>
          <a:bodyPr>
            <a:normAutofit/>
          </a:bodyPr>
          <a:lstStyle/>
          <a:p>
            <a:r>
              <a:rPr lang="en-US" dirty="0"/>
              <a:t>C</a:t>
            </a:r>
            <a:r>
              <a:rPr lang="en-US" dirty="0" smtClean="0"/>
              <a:t>onclusions</a:t>
            </a:r>
            <a:endParaRPr lang="ru-RU" dirty="0"/>
          </a:p>
        </p:txBody>
      </p:sp>
      <p:sp>
        <p:nvSpPr>
          <p:cNvPr id="3" name="Объект 2"/>
          <p:cNvSpPr>
            <a:spLocks noGrp="1"/>
          </p:cNvSpPr>
          <p:nvPr>
            <p:ph idx="1"/>
          </p:nvPr>
        </p:nvSpPr>
        <p:spPr>
          <a:xfrm>
            <a:off x="457200" y="1131590"/>
            <a:ext cx="8229600" cy="3799312"/>
          </a:xfrm>
        </p:spPr>
        <p:txBody>
          <a:bodyPr>
            <a:normAutofit fontScale="62500" lnSpcReduction="20000"/>
          </a:bodyPr>
          <a:lstStyle/>
          <a:p>
            <a:pPr lvl="0" fontAlgn="base"/>
            <a:r>
              <a:rPr lang="en-US" dirty="0"/>
              <a:t>The paper presents the parameters of the "direct" channel of the future of mobile communications </a:t>
            </a:r>
            <a:r>
              <a:rPr lang="en-US" dirty="0" smtClean="0"/>
              <a:t>networks</a:t>
            </a:r>
            <a:r>
              <a:rPr lang="ru-RU" dirty="0" smtClean="0"/>
              <a:t>. </a:t>
            </a:r>
            <a:r>
              <a:rPr lang="en-US" dirty="0" smtClean="0"/>
              <a:t>Therefore there are </a:t>
            </a:r>
            <a:r>
              <a:rPr lang="en-US" dirty="0"/>
              <a:t>following requirements on the number of subscribers (2000), on the operating frequency band (4 GHz</a:t>
            </a:r>
            <a:r>
              <a:rPr lang="en-US" dirty="0" smtClean="0"/>
              <a:t>), movement </a:t>
            </a:r>
            <a:r>
              <a:rPr lang="en-US" dirty="0"/>
              <a:t>speed </a:t>
            </a:r>
            <a:r>
              <a:rPr lang="en-US" dirty="0" smtClean="0"/>
              <a:t>of </a:t>
            </a:r>
            <a:r>
              <a:rPr lang="en-US" dirty="0"/>
              <a:t>subscribers (200-300 </a:t>
            </a:r>
            <a:r>
              <a:rPr lang="en-US" dirty="0" smtClean="0"/>
              <a:t>km/h</a:t>
            </a:r>
            <a:r>
              <a:rPr lang="en-US" dirty="0"/>
              <a:t>), etc. The following shows that these parameters may be provided </a:t>
            </a:r>
            <a:r>
              <a:rPr lang="en-US" dirty="0" err="1" smtClean="0"/>
              <a:t>magistral</a:t>
            </a:r>
            <a:r>
              <a:rPr lang="en-US" dirty="0" smtClean="0"/>
              <a:t> network by satellite </a:t>
            </a:r>
            <a:r>
              <a:rPr lang="en-US" dirty="0"/>
              <a:t>radio channel and distribution networks of fiber-optic lines</a:t>
            </a:r>
            <a:r>
              <a:rPr lang="ru-RU" dirty="0" smtClean="0"/>
              <a:t>.</a:t>
            </a:r>
          </a:p>
          <a:p>
            <a:pPr lvl="0" fontAlgn="base"/>
            <a:r>
              <a:rPr lang="en-US" dirty="0" smtClean="0"/>
              <a:t>Satellites </a:t>
            </a:r>
            <a:r>
              <a:rPr lang="en-US" dirty="0"/>
              <a:t>development trends were observed in mastering the higher </a:t>
            </a:r>
            <a:r>
              <a:rPr lang="en-US" dirty="0" smtClean="0"/>
              <a:t>high-frequency bands, in use higher quantity of </a:t>
            </a:r>
            <a:r>
              <a:rPr lang="en-US" smtClean="0"/>
              <a:t>multi-position modulation </a:t>
            </a:r>
            <a:r>
              <a:rPr lang="en-US" dirty="0" smtClean="0"/>
              <a:t>types</a:t>
            </a:r>
            <a:r>
              <a:rPr lang="en-US" dirty="0"/>
              <a:t>, in increase the capacity of their transponders and in increase the total duration their working capacity.</a:t>
            </a:r>
            <a:endParaRPr lang="ru-RU" dirty="0"/>
          </a:p>
          <a:p>
            <a:pPr lvl="0" fontAlgn="base"/>
            <a:r>
              <a:rPr lang="en-US" dirty="0"/>
              <a:t>Modern satellites in its parameters allow the creation of transport networks for the </a:t>
            </a:r>
            <a:r>
              <a:rPr lang="en-US" dirty="0" smtClean="0"/>
              <a:t>distribution </a:t>
            </a:r>
            <a:r>
              <a:rPr lang="en-US" dirty="0"/>
              <a:t>of large amounts (up to a thousand and more) multimedia mobile services for customer service on the highway and in the express trains</a:t>
            </a:r>
            <a:r>
              <a:rPr lang="en-US" dirty="0" smtClean="0"/>
              <a:t>.</a:t>
            </a:r>
            <a:endParaRPr lang="ru-RU" dirty="0"/>
          </a:p>
        </p:txBody>
      </p:sp>
      <p:sp>
        <p:nvSpPr>
          <p:cNvPr id="4" name="Номер слайда 3"/>
          <p:cNvSpPr>
            <a:spLocks noGrp="1"/>
          </p:cNvSpPr>
          <p:nvPr>
            <p:ph type="sldNum" sz="quarter" idx="12"/>
          </p:nvPr>
        </p:nvSpPr>
        <p:spPr/>
        <p:txBody>
          <a:bodyPr/>
          <a:lstStyle/>
          <a:p>
            <a:fld id="{24D6651A-A3C6-4C66-BF35-327C4DF9EB35}" type="slidenum">
              <a:rPr lang="ru-RU" smtClean="0"/>
              <a:t>12</a:t>
            </a:fld>
            <a:endParaRPr lang="ru-RU"/>
          </a:p>
        </p:txBody>
      </p:sp>
    </p:spTree>
    <p:extLst>
      <p:ext uri="{BB962C8B-B14F-4D97-AF65-F5344CB8AC3E}">
        <p14:creationId xmlns:p14="http://schemas.microsoft.com/office/powerpoint/2010/main" val="736574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9502"/>
            <a:ext cx="8229600" cy="864096"/>
          </a:xfrm>
        </p:spPr>
        <p:txBody>
          <a:bodyPr/>
          <a:lstStyle/>
          <a:p>
            <a:r>
              <a:rPr lang="en-US" dirty="0" smtClean="0"/>
              <a:t>Introduction</a:t>
            </a:r>
            <a:endParaRPr lang="ru-RU" dirty="0"/>
          </a:p>
        </p:txBody>
      </p:sp>
      <p:sp>
        <p:nvSpPr>
          <p:cNvPr id="3" name="Объект 2"/>
          <p:cNvSpPr>
            <a:spLocks noGrp="1"/>
          </p:cNvSpPr>
          <p:nvPr>
            <p:ph idx="1"/>
          </p:nvPr>
        </p:nvSpPr>
        <p:spPr>
          <a:xfrm>
            <a:off x="457200" y="1275606"/>
            <a:ext cx="8229600" cy="3655296"/>
          </a:xfrm>
        </p:spPr>
        <p:txBody>
          <a:bodyPr>
            <a:normAutofit fontScale="92500" lnSpcReduction="10000"/>
          </a:bodyPr>
          <a:lstStyle/>
          <a:p>
            <a:r>
              <a:rPr lang="en-US" dirty="0"/>
              <a:t>It is </a:t>
            </a:r>
            <a:r>
              <a:rPr lang="en-US" dirty="0" smtClean="0"/>
              <a:t>known, </a:t>
            </a:r>
            <a:r>
              <a:rPr lang="en-US" dirty="0"/>
              <a:t>that mobile communication when subscribers driving at a speed of 250÷350 km/h, whether on the highway or railway express, based on traditional methods (handover technology) establishing of communication between a base station (BS) and the mobile terminal (MT) for network subscribers having 1000 or more can’t simultaneously provide services to each subscriber to a data rate of 10÷20 Mbit/sec.</a:t>
            </a:r>
            <a:endParaRPr lang="ru-RU" dirty="0"/>
          </a:p>
        </p:txBody>
      </p:sp>
      <p:sp>
        <p:nvSpPr>
          <p:cNvPr id="4" name="Номер слайда 3"/>
          <p:cNvSpPr>
            <a:spLocks noGrp="1"/>
          </p:cNvSpPr>
          <p:nvPr>
            <p:ph type="sldNum" sz="quarter" idx="12"/>
          </p:nvPr>
        </p:nvSpPr>
        <p:spPr/>
        <p:txBody>
          <a:bodyPr/>
          <a:lstStyle/>
          <a:p>
            <a:fld id="{24D6651A-A3C6-4C66-BF35-327C4DF9EB35}" type="slidenum">
              <a:rPr lang="ru-RU" smtClean="0"/>
              <a:t>2</a:t>
            </a:fld>
            <a:endParaRPr lang="ru-RU"/>
          </a:p>
        </p:txBody>
      </p:sp>
    </p:spTree>
    <p:extLst>
      <p:ext uri="{BB962C8B-B14F-4D97-AF65-F5344CB8AC3E}">
        <p14:creationId xmlns:p14="http://schemas.microsoft.com/office/powerpoint/2010/main" val="6802958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9502"/>
            <a:ext cx="8229600" cy="864096"/>
          </a:xfrm>
        </p:spPr>
        <p:txBody>
          <a:bodyPr/>
          <a:lstStyle/>
          <a:p>
            <a:r>
              <a:rPr lang="en-US" dirty="0" smtClean="0"/>
              <a:t>Introduction</a:t>
            </a:r>
            <a:endParaRPr lang="ru-RU" dirty="0"/>
          </a:p>
        </p:txBody>
      </p:sp>
      <p:sp>
        <p:nvSpPr>
          <p:cNvPr id="3" name="Объект 2"/>
          <p:cNvSpPr>
            <a:spLocks noGrp="1"/>
          </p:cNvSpPr>
          <p:nvPr>
            <p:ph idx="1"/>
          </p:nvPr>
        </p:nvSpPr>
        <p:spPr>
          <a:xfrm>
            <a:off x="457200" y="1203598"/>
            <a:ext cx="8229600" cy="3816424"/>
          </a:xfrm>
        </p:spPr>
        <p:txBody>
          <a:bodyPr>
            <a:normAutofit fontScale="85000" lnSpcReduction="10000"/>
          </a:bodyPr>
          <a:lstStyle/>
          <a:p>
            <a:r>
              <a:rPr lang="ru-RU" dirty="0" smtClean="0"/>
              <a:t>«</a:t>
            </a:r>
            <a:r>
              <a:rPr lang="en-US" dirty="0"/>
              <a:t>S</a:t>
            </a:r>
            <a:r>
              <a:rPr lang="en-US" dirty="0" smtClean="0"/>
              <a:t>mart </a:t>
            </a:r>
            <a:r>
              <a:rPr lang="en-US" dirty="0"/>
              <a:t>house</a:t>
            </a:r>
            <a:r>
              <a:rPr lang="ru-RU" dirty="0" smtClean="0"/>
              <a:t>»</a:t>
            </a:r>
          </a:p>
          <a:p>
            <a:pPr lvl="1"/>
            <a:r>
              <a:rPr lang="en-US" dirty="0"/>
              <a:t>In the "smart house" </a:t>
            </a:r>
            <a:r>
              <a:rPr lang="en-US" dirty="0"/>
              <a:t>an abundance of information is </a:t>
            </a:r>
            <a:r>
              <a:rPr lang="en-US" dirty="0" smtClean="0"/>
              <a:t>born</a:t>
            </a:r>
            <a:endParaRPr lang="ru-RU" dirty="0" smtClean="0"/>
          </a:p>
          <a:p>
            <a:pPr lvl="1"/>
            <a:r>
              <a:rPr lang="en-US" dirty="0"/>
              <a:t>A</a:t>
            </a:r>
            <a:r>
              <a:rPr lang="en-US" dirty="0" smtClean="0"/>
              <a:t>t </a:t>
            </a:r>
            <a:r>
              <a:rPr lang="en-US" dirty="0"/>
              <a:t>any moment of time </a:t>
            </a:r>
            <a:r>
              <a:rPr lang="en-US" dirty="0" smtClean="0"/>
              <a:t>it may </a:t>
            </a:r>
            <a:r>
              <a:rPr lang="en-US" dirty="0"/>
              <a:t>be requested by the subscriber </a:t>
            </a:r>
            <a:endParaRPr lang="en-US" dirty="0" smtClean="0"/>
          </a:p>
          <a:p>
            <a:pPr lvl="1"/>
            <a:r>
              <a:rPr lang="en-US" dirty="0"/>
              <a:t>T</a:t>
            </a:r>
            <a:r>
              <a:rPr lang="en-US" dirty="0" smtClean="0"/>
              <a:t>o </a:t>
            </a:r>
            <a:r>
              <a:rPr lang="en-US" dirty="0"/>
              <a:t>adjust the control program of the </a:t>
            </a:r>
            <a:r>
              <a:rPr lang="en-US" dirty="0" smtClean="0"/>
              <a:t>house</a:t>
            </a:r>
            <a:endParaRPr lang="ru-RU" dirty="0" smtClean="0"/>
          </a:p>
          <a:p>
            <a:r>
              <a:rPr lang="en-US" dirty="0"/>
              <a:t>D</a:t>
            </a:r>
            <a:r>
              <a:rPr lang="en-US" dirty="0" smtClean="0"/>
              <a:t>istributed database</a:t>
            </a:r>
            <a:endParaRPr lang="ru-RU" dirty="0" smtClean="0"/>
          </a:p>
          <a:p>
            <a:pPr lvl="1"/>
            <a:r>
              <a:rPr lang="en-US" dirty="0" smtClean="0"/>
              <a:t>large </a:t>
            </a:r>
            <a:r>
              <a:rPr lang="en-US" dirty="0"/>
              <a:t>amounts of </a:t>
            </a:r>
            <a:r>
              <a:rPr lang="en-US" dirty="0" smtClean="0"/>
              <a:t>data</a:t>
            </a:r>
          </a:p>
          <a:p>
            <a:pPr lvl="1"/>
            <a:r>
              <a:rPr lang="en-US" dirty="0"/>
              <a:t>high speed data </a:t>
            </a:r>
            <a:r>
              <a:rPr lang="en-US" dirty="0" smtClean="0"/>
              <a:t>transfer</a:t>
            </a:r>
            <a:r>
              <a:rPr lang="uk-UA" dirty="0" smtClean="0"/>
              <a:t>,</a:t>
            </a:r>
            <a:r>
              <a:rPr lang="en-US" dirty="0" smtClean="0"/>
              <a:t> </a:t>
            </a:r>
            <a:r>
              <a:rPr lang="en-US" dirty="0"/>
              <a:t>etc.</a:t>
            </a:r>
            <a:endParaRPr lang="en-US" dirty="0" smtClean="0"/>
          </a:p>
          <a:p>
            <a:r>
              <a:rPr lang="uk-UA" dirty="0" smtClean="0"/>
              <a:t>«</a:t>
            </a:r>
            <a:r>
              <a:rPr lang="en-US" dirty="0" smtClean="0"/>
              <a:t>Direct</a:t>
            </a:r>
            <a:r>
              <a:rPr lang="uk-UA" dirty="0" smtClean="0"/>
              <a:t>»</a:t>
            </a:r>
            <a:r>
              <a:rPr lang="en-US" dirty="0" smtClean="0"/>
              <a:t> </a:t>
            </a:r>
            <a:r>
              <a:rPr lang="en-US" dirty="0"/>
              <a:t>channel </a:t>
            </a:r>
            <a:endParaRPr lang="en-US" dirty="0" smtClean="0"/>
          </a:p>
          <a:p>
            <a:pPr lvl="1"/>
            <a:r>
              <a:rPr lang="en-US" dirty="0"/>
              <a:t>is required distribution </a:t>
            </a:r>
            <a:r>
              <a:rPr lang="en-US" dirty="0" smtClean="0"/>
              <a:t>networks </a:t>
            </a:r>
            <a:r>
              <a:rPr lang="en-US" dirty="0"/>
              <a:t>up to several tens of </a:t>
            </a:r>
            <a:r>
              <a:rPr lang="en-US" dirty="0" smtClean="0"/>
              <a:t>Gbit/s</a:t>
            </a:r>
            <a:r>
              <a:rPr lang="uk-UA" dirty="0" smtClean="0"/>
              <a:t> </a:t>
            </a:r>
            <a:r>
              <a:rPr lang="en-US" dirty="0"/>
              <a:t>at speed of movement of 250-350 </a:t>
            </a:r>
            <a:r>
              <a:rPr lang="en-US" dirty="0" smtClean="0"/>
              <a:t>km/h</a:t>
            </a:r>
            <a:endParaRPr lang="ru-RU" dirty="0" smtClean="0"/>
          </a:p>
        </p:txBody>
      </p:sp>
      <p:sp>
        <p:nvSpPr>
          <p:cNvPr id="4" name="Номер слайда 3"/>
          <p:cNvSpPr>
            <a:spLocks noGrp="1"/>
          </p:cNvSpPr>
          <p:nvPr>
            <p:ph type="sldNum" sz="quarter" idx="12"/>
          </p:nvPr>
        </p:nvSpPr>
        <p:spPr/>
        <p:txBody>
          <a:bodyPr/>
          <a:lstStyle/>
          <a:p>
            <a:fld id="{24D6651A-A3C6-4C66-BF35-327C4DF9EB35}" type="slidenum">
              <a:rPr lang="ru-RU" smtClean="0"/>
              <a:t>3</a:t>
            </a:fld>
            <a:endParaRPr lang="ru-RU"/>
          </a:p>
        </p:txBody>
      </p:sp>
    </p:spTree>
    <p:extLst>
      <p:ext uri="{BB962C8B-B14F-4D97-AF65-F5344CB8AC3E}">
        <p14:creationId xmlns:p14="http://schemas.microsoft.com/office/powerpoint/2010/main" val="2289552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83518"/>
            <a:ext cx="8557264" cy="864096"/>
          </a:xfrm>
        </p:spPr>
        <p:txBody>
          <a:bodyPr>
            <a:noAutofit/>
          </a:bodyPr>
          <a:lstStyle/>
          <a:p>
            <a:r>
              <a:rPr lang="en-US" sz="2800" b="0" dirty="0"/>
              <a:t>Architecture heterogeneous network architecture delivering signals to each base station</a:t>
            </a:r>
            <a:endParaRPr lang="ru-RU" sz="2800" b="0" dirty="0"/>
          </a:p>
        </p:txBody>
      </p:sp>
      <p:sp>
        <p:nvSpPr>
          <p:cNvPr id="7" name="Текст 6"/>
          <p:cNvSpPr>
            <a:spLocks noGrp="1"/>
          </p:cNvSpPr>
          <p:nvPr>
            <p:ph type="body" idx="2"/>
          </p:nvPr>
        </p:nvSpPr>
        <p:spPr>
          <a:xfrm>
            <a:off x="5353496" y="1419622"/>
            <a:ext cx="3383280" cy="3551713"/>
          </a:xfrm>
        </p:spPr>
        <p:txBody>
          <a:bodyPr/>
          <a:lstStyle/>
          <a:p>
            <a:r>
              <a:rPr lang="en-US" sz="1600" dirty="0"/>
              <a:t>Channelization equipment is located in the switching center.</a:t>
            </a:r>
          </a:p>
          <a:p>
            <a:r>
              <a:rPr lang="en-US" sz="1600" dirty="0"/>
              <a:t>Formation of subcarriers </a:t>
            </a:r>
            <a:r>
              <a:rPr lang="en-US" sz="1600" dirty="0" smtClean="0"/>
              <a:t>occurs by OFDM technology </a:t>
            </a:r>
            <a:r>
              <a:rPr lang="en-US" sz="1600" dirty="0"/>
              <a:t>(2000 subcarriers).</a:t>
            </a:r>
          </a:p>
          <a:p>
            <a:r>
              <a:rPr lang="en-US" sz="1600" dirty="0"/>
              <a:t>The fiber optic line consists of:</a:t>
            </a:r>
          </a:p>
          <a:p>
            <a:pPr marL="294894" indent="-285750">
              <a:buFont typeface="Arial" panose="020B0604020202020204" pitchFamily="34" charset="0"/>
              <a:buChar char="•"/>
            </a:pPr>
            <a:r>
              <a:rPr lang="en-US" sz="1600" dirty="0"/>
              <a:t>M</a:t>
            </a:r>
            <a:r>
              <a:rPr lang="en-US" sz="1600" dirty="0" smtClean="0"/>
              <a:t>agistral </a:t>
            </a:r>
            <a:r>
              <a:rPr lang="en-US" sz="1600" dirty="0"/>
              <a:t>network (Kiev - the middle of the track).</a:t>
            </a:r>
          </a:p>
          <a:p>
            <a:pPr marL="294894" indent="-285750">
              <a:buFont typeface="Arial" panose="020B0604020202020204" pitchFamily="34" charset="0"/>
              <a:buChar char="•"/>
            </a:pPr>
            <a:r>
              <a:rPr lang="en-US" sz="1600" dirty="0" smtClean="0"/>
              <a:t>Distribution </a:t>
            </a:r>
            <a:r>
              <a:rPr lang="en-US" sz="1600" dirty="0"/>
              <a:t>network </a:t>
            </a:r>
            <a:r>
              <a:rPr lang="en-US" sz="1600" dirty="0" smtClean="0"/>
              <a:t>(</a:t>
            </a:r>
            <a:r>
              <a:rPr lang="en-US" sz="1600" dirty="0"/>
              <a:t>the middle of the track </a:t>
            </a:r>
            <a:r>
              <a:rPr lang="en-US" sz="1600" dirty="0" smtClean="0"/>
              <a:t> - </a:t>
            </a:r>
            <a:r>
              <a:rPr lang="en-US" sz="1600" dirty="0"/>
              <a:t>each BS).</a:t>
            </a:r>
            <a:endParaRPr lang="en-US" sz="1600" dirty="0" smtClean="0"/>
          </a:p>
          <a:p>
            <a:endParaRPr lang="en-US" dirty="0" smtClean="0"/>
          </a:p>
        </p:txBody>
      </p:sp>
      <p:pic>
        <p:nvPicPr>
          <p:cNvPr id="1026" name="Рисунок 2457"/>
          <p:cNvPicPr>
            <a:picLocks noChangeAspect="1" noChangeArrowheads="1"/>
          </p:cNvPicPr>
          <p:nvPr/>
        </p:nvPicPr>
        <p:blipFill>
          <a:blip r:embed="rId4">
            <a:extLst>
              <a:ext uri="{28A0092B-C50C-407E-A947-70E740481C1C}">
                <a14:useLocalDpi xmlns:a14="http://schemas.microsoft.com/office/drawing/2010/main" val="0"/>
              </a:ext>
            </a:extLst>
          </a:blip>
          <a:srcRect l="25449" t="22902" r="29121" b="15874"/>
          <a:stretch>
            <a:fillRect/>
          </a:stretch>
        </p:blipFill>
        <p:spPr bwMode="auto">
          <a:xfrm>
            <a:off x="251520" y="1635646"/>
            <a:ext cx="5000998"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Объект 2"/>
          <p:cNvGraphicFramePr>
            <a:graphicFrameLocks noChangeAspect="1"/>
          </p:cNvGraphicFramePr>
          <p:nvPr>
            <p:extLst>
              <p:ext uri="{D42A27DB-BD31-4B8C-83A1-F6EECF244321}">
                <p14:modId xmlns:p14="http://schemas.microsoft.com/office/powerpoint/2010/main" val="322186593"/>
              </p:ext>
            </p:extLst>
          </p:nvPr>
        </p:nvGraphicFramePr>
        <p:xfrm>
          <a:off x="4514850" y="2463800"/>
          <a:ext cx="114300" cy="215900"/>
        </p:xfrm>
        <a:graphic>
          <a:graphicData uri="http://schemas.openxmlformats.org/presentationml/2006/ole">
            <mc:AlternateContent xmlns:mc="http://schemas.openxmlformats.org/markup-compatibility/2006">
              <mc:Choice xmlns:v="urn:schemas-microsoft-com:vml" Requires="v">
                <p:oleObj spid="_x0000_s2108" name="Формула" r:id="rId5" imgW="114120" imgH="215640" progId="Equation.3">
                  <p:embed/>
                </p:oleObj>
              </mc:Choice>
              <mc:Fallback>
                <p:oleObj name="Формула" r:id="rId5" imgW="114120" imgH="215640" progId="Equation.3">
                  <p:embed/>
                  <p:pic>
                    <p:nvPicPr>
                      <p:cNvPr id="0" name=""/>
                      <p:cNvPicPr/>
                      <p:nvPr/>
                    </p:nvPicPr>
                    <p:blipFill>
                      <a:blip r:embed="rId6"/>
                      <a:stretch>
                        <a:fillRect/>
                      </a:stretch>
                    </p:blipFill>
                    <p:spPr>
                      <a:xfrm>
                        <a:off x="4514850" y="2463800"/>
                        <a:ext cx="114300" cy="215900"/>
                      </a:xfrm>
                      <a:prstGeom prst="rect">
                        <a:avLst/>
                      </a:prstGeom>
                    </p:spPr>
                  </p:pic>
                </p:oleObj>
              </mc:Fallback>
            </mc:AlternateContent>
          </a:graphicData>
        </a:graphic>
      </p:graphicFrame>
      <p:graphicFrame>
        <p:nvGraphicFramePr>
          <p:cNvPr id="4" name="Объект 3"/>
          <p:cNvGraphicFramePr>
            <a:graphicFrameLocks noChangeAspect="1"/>
          </p:cNvGraphicFramePr>
          <p:nvPr>
            <p:extLst>
              <p:ext uri="{D42A27DB-BD31-4B8C-83A1-F6EECF244321}">
                <p14:modId xmlns:p14="http://schemas.microsoft.com/office/powerpoint/2010/main" val="2192976405"/>
              </p:ext>
            </p:extLst>
          </p:nvPr>
        </p:nvGraphicFramePr>
        <p:xfrm>
          <a:off x="5004048" y="4083918"/>
          <a:ext cx="3984625" cy="830262"/>
        </p:xfrm>
        <a:graphic>
          <a:graphicData uri="http://schemas.openxmlformats.org/presentationml/2006/ole">
            <mc:AlternateContent xmlns:mc="http://schemas.openxmlformats.org/markup-compatibility/2006">
              <mc:Choice xmlns:v="urn:schemas-microsoft-com:vml" Requires="v">
                <p:oleObj spid="_x0000_s2109" name="Формула" r:id="rId7" imgW="3162240" imgH="660240" progId="Equation.3">
                  <p:embed/>
                </p:oleObj>
              </mc:Choice>
              <mc:Fallback>
                <p:oleObj name="Формула" r:id="rId7" imgW="3162240" imgH="660240" progId="Equation.3">
                  <p:embed/>
                  <p:pic>
                    <p:nvPicPr>
                      <p:cNvPr id="0" name=""/>
                      <p:cNvPicPr/>
                      <p:nvPr/>
                    </p:nvPicPr>
                    <p:blipFill>
                      <a:blip r:embed="rId8"/>
                      <a:stretch>
                        <a:fillRect/>
                      </a:stretch>
                    </p:blipFill>
                    <p:spPr>
                      <a:xfrm>
                        <a:off x="5004048" y="4083918"/>
                        <a:ext cx="3984625" cy="830262"/>
                      </a:xfrm>
                      <a:prstGeom prst="rect">
                        <a:avLst/>
                      </a:prstGeom>
                    </p:spPr>
                  </p:pic>
                </p:oleObj>
              </mc:Fallback>
            </mc:AlternateContent>
          </a:graphicData>
        </a:graphic>
      </p:graphicFrame>
      <p:sp>
        <p:nvSpPr>
          <p:cNvPr id="5" name="Номер слайда 4"/>
          <p:cNvSpPr>
            <a:spLocks noGrp="1"/>
          </p:cNvSpPr>
          <p:nvPr>
            <p:ph type="sldNum" sz="quarter" idx="12"/>
          </p:nvPr>
        </p:nvSpPr>
        <p:spPr/>
        <p:txBody>
          <a:bodyPr/>
          <a:lstStyle/>
          <a:p>
            <a:fld id="{24D6651A-A3C6-4C66-BF35-327C4DF9EB35}" type="slidenum">
              <a:rPr lang="ru-RU" smtClean="0"/>
              <a:t>4</a:t>
            </a:fld>
            <a:endParaRPr lang="ru-RU"/>
          </a:p>
        </p:txBody>
      </p:sp>
    </p:spTree>
    <p:extLst>
      <p:ext uri="{BB962C8B-B14F-4D97-AF65-F5344CB8AC3E}">
        <p14:creationId xmlns:p14="http://schemas.microsoft.com/office/powerpoint/2010/main" val="1113967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83518"/>
            <a:ext cx="8557264" cy="648072"/>
          </a:xfrm>
        </p:spPr>
        <p:txBody>
          <a:bodyPr>
            <a:noAutofit/>
          </a:bodyPr>
          <a:lstStyle/>
          <a:p>
            <a:r>
              <a:rPr lang="en-US" sz="4000" b="0" dirty="0" smtClean="0"/>
              <a:t>Scheme </a:t>
            </a:r>
            <a:r>
              <a:rPr lang="en-US" sz="4000" b="0" dirty="0" smtClean="0"/>
              <a:t>of the </a:t>
            </a:r>
            <a:r>
              <a:rPr lang="en-US" sz="4000" b="0" dirty="0"/>
              <a:t>base station</a:t>
            </a:r>
            <a:endParaRPr lang="ru-RU" sz="4000" b="0" dirty="0"/>
          </a:p>
        </p:txBody>
      </p:sp>
      <p:sp>
        <p:nvSpPr>
          <p:cNvPr id="7" name="Текст 6"/>
          <p:cNvSpPr>
            <a:spLocks noGrp="1"/>
          </p:cNvSpPr>
          <p:nvPr>
            <p:ph type="body" idx="2"/>
          </p:nvPr>
        </p:nvSpPr>
        <p:spPr>
          <a:xfrm>
            <a:off x="5004048" y="1131590"/>
            <a:ext cx="3888432" cy="3839745"/>
          </a:xfrm>
        </p:spPr>
        <p:txBody>
          <a:bodyPr>
            <a:normAutofit/>
          </a:bodyPr>
          <a:lstStyle/>
          <a:p>
            <a:r>
              <a:rPr lang="en-US" sz="1700" dirty="0"/>
              <a:t>A base station comprises two elements: </a:t>
            </a:r>
            <a:endParaRPr lang="en-US" sz="1700" dirty="0" smtClean="0"/>
          </a:p>
          <a:p>
            <a:pPr marL="294894" indent="-285750">
              <a:buFont typeface="Arial" panose="020B0604020202020204" pitchFamily="34" charset="0"/>
              <a:buChar char="•"/>
            </a:pPr>
            <a:r>
              <a:rPr lang="en-US" sz="1700" dirty="0" smtClean="0"/>
              <a:t>a photodiode</a:t>
            </a:r>
          </a:p>
          <a:p>
            <a:pPr marL="294894" indent="-285750">
              <a:buFont typeface="Arial" panose="020B0604020202020204" pitchFamily="34" charset="0"/>
              <a:buChar char="•"/>
            </a:pPr>
            <a:r>
              <a:rPr lang="en-US" sz="1700" dirty="0" smtClean="0"/>
              <a:t>a </a:t>
            </a:r>
            <a:r>
              <a:rPr lang="en-US" sz="1700" dirty="0"/>
              <a:t>horn antenna</a:t>
            </a:r>
            <a:r>
              <a:rPr lang="ru-RU" sz="1700" dirty="0" smtClean="0"/>
              <a:t>.</a:t>
            </a:r>
          </a:p>
          <a:p>
            <a:r>
              <a:rPr lang="en-US" sz="1700" dirty="0" smtClean="0"/>
              <a:t>Base </a:t>
            </a:r>
            <a:r>
              <a:rPr lang="en-US" sz="1700" dirty="0"/>
              <a:t>station </a:t>
            </a:r>
            <a:r>
              <a:rPr lang="en-US" sz="1700" dirty="0" smtClean="0"/>
              <a:t>performs </a:t>
            </a:r>
            <a:r>
              <a:rPr lang="en-US" sz="1700" dirty="0"/>
              <a:t>only the function of converting of two laser beams in the RF millimeter-wave signal and </a:t>
            </a:r>
            <a:r>
              <a:rPr lang="en-US" sz="1700" dirty="0" smtClean="0"/>
              <a:t>to </a:t>
            </a:r>
            <a:r>
              <a:rPr lang="en-US" sz="1700" dirty="0"/>
              <a:t>cover the </a:t>
            </a:r>
            <a:r>
              <a:rPr lang="en-US" sz="1700" dirty="0" smtClean="0"/>
              <a:t>highway track.</a:t>
            </a:r>
            <a:endParaRPr lang="ru-RU" sz="1700" dirty="0"/>
          </a:p>
          <a:p>
            <a:r>
              <a:rPr lang="en-US" sz="1700" dirty="0"/>
              <a:t>Simplification of the base station is reduced its cost by 2 orders and removed the problem of the economic feasibility of the project</a:t>
            </a:r>
            <a:r>
              <a:rPr lang="ru-RU" sz="1700" dirty="0" smtClean="0"/>
              <a:t>.</a:t>
            </a:r>
            <a:endParaRPr lang="ru-RU" sz="1700" dirty="0"/>
          </a:p>
        </p:txBody>
      </p:sp>
      <p:pic>
        <p:nvPicPr>
          <p:cNvPr id="3" name="Picture 2" descr="Рисунок9"/>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395536" y="1557139"/>
            <a:ext cx="4353863"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Номер слайда 3"/>
          <p:cNvSpPr>
            <a:spLocks noGrp="1"/>
          </p:cNvSpPr>
          <p:nvPr>
            <p:ph type="sldNum" sz="quarter" idx="12"/>
          </p:nvPr>
        </p:nvSpPr>
        <p:spPr/>
        <p:txBody>
          <a:bodyPr/>
          <a:lstStyle/>
          <a:p>
            <a:fld id="{24D6651A-A3C6-4C66-BF35-327C4DF9EB35}" type="slidenum">
              <a:rPr lang="ru-RU" smtClean="0"/>
              <a:t>5</a:t>
            </a:fld>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2926384593"/>
              </p:ext>
            </p:extLst>
          </p:nvPr>
        </p:nvGraphicFramePr>
        <p:xfrm>
          <a:off x="6012160" y="4587974"/>
          <a:ext cx="1760538" cy="396875"/>
        </p:xfrm>
        <a:graphic>
          <a:graphicData uri="http://schemas.openxmlformats.org/presentationml/2006/ole">
            <mc:AlternateContent xmlns:mc="http://schemas.openxmlformats.org/markup-compatibility/2006">
              <mc:Choice xmlns:v="urn:schemas-microsoft-com:vml" Requires="v">
                <p:oleObj spid="_x0000_s3081" name="Формула" r:id="rId5" imgW="1015920" imgH="228600" progId="Equation.3">
                  <p:embed/>
                </p:oleObj>
              </mc:Choice>
              <mc:Fallback>
                <p:oleObj name="Формула" r:id="rId5" imgW="1015920" imgH="228600" progId="Equation.3">
                  <p:embed/>
                  <p:pic>
                    <p:nvPicPr>
                      <p:cNvPr id="0" name=""/>
                      <p:cNvPicPr/>
                      <p:nvPr/>
                    </p:nvPicPr>
                    <p:blipFill>
                      <a:blip r:embed="rId6"/>
                      <a:stretch>
                        <a:fillRect/>
                      </a:stretch>
                    </p:blipFill>
                    <p:spPr>
                      <a:xfrm>
                        <a:off x="6012160" y="4587974"/>
                        <a:ext cx="1760538" cy="396875"/>
                      </a:xfrm>
                      <a:prstGeom prst="rect">
                        <a:avLst/>
                      </a:prstGeom>
                    </p:spPr>
                  </p:pic>
                </p:oleObj>
              </mc:Fallback>
            </mc:AlternateContent>
          </a:graphicData>
        </a:graphic>
      </p:graphicFrame>
    </p:spTree>
    <p:extLst>
      <p:ext uri="{BB962C8B-B14F-4D97-AF65-F5344CB8AC3E}">
        <p14:creationId xmlns:p14="http://schemas.microsoft.com/office/powerpoint/2010/main" val="2500828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353496" y="1419622"/>
            <a:ext cx="3610992" cy="3551713"/>
          </a:xfrm>
        </p:spPr>
        <p:txBody>
          <a:bodyPr>
            <a:normAutofit/>
          </a:bodyPr>
          <a:lstStyle/>
          <a:p>
            <a:r>
              <a:rPr lang="en-US" sz="1600" dirty="0"/>
              <a:t>Architecture heterogeneous network delivering digital signals services to a large number of subscribers (1-2 thousand subscribers) at 10÷12 Mbit/sec each is to provide the network bandwidth of 24 Gbit/s </a:t>
            </a:r>
            <a:endParaRPr lang="en-US" sz="800" dirty="0" smtClean="0"/>
          </a:p>
          <a:p>
            <a:r>
              <a:rPr lang="en-US" dirty="0" smtClean="0"/>
              <a:t>(</a:t>
            </a:r>
            <a:r>
              <a:rPr lang="en-US" dirty="0">
                <a:effectLst>
                  <a:outerShdw blurRad="38100" dist="38100" dir="2700000" algn="tl">
                    <a:srgbClr val="000000">
                      <a:alpha val="43137"/>
                    </a:srgbClr>
                  </a:outerShdw>
                </a:effectLst>
              </a:rPr>
              <a:t>2000 subscribers × 12 Mbit/s = 24 Gbit/s</a:t>
            </a:r>
            <a:r>
              <a:rPr lang="en-US" dirty="0"/>
              <a:t>) </a:t>
            </a:r>
            <a:endParaRPr lang="en-US" dirty="0" smtClean="0"/>
          </a:p>
          <a:p>
            <a:r>
              <a:rPr lang="en-US" sz="1600" dirty="0" smtClean="0"/>
              <a:t>that </a:t>
            </a:r>
            <a:r>
              <a:rPr lang="en-US" sz="1600" dirty="0"/>
              <a:t>the QAM-64 (Km = 6) would require the operating frequency band of 4 GHz (</a:t>
            </a:r>
            <a:r>
              <a:rPr lang="en-US" sz="1600" dirty="0">
                <a:effectLst>
                  <a:outerShdw blurRad="38100" dist="38100" dir="2700000" algn="tl">
                    <a:srgbClr val="000000">
                      <a:alpha val="43137"/>
                    </a:srgbClr>
                  </a:outerShdw>
                </a:effectLst>
              </a:rPr>
              <a:t>24 Gbit/s : 6 → 4 GHz</a:t>
            </a:r>
            <a:r>
              <a:rPr lang="en-US" sz="1600" dirty="0"/>
              <a:t>). </a:t>
            </a:r>
            <a:endParaRPr lang="en-US" sz="1600" dirty="0" smtClean="0"/>
          </a:p>
          <a:p>
            <a:r>
              <a:rPr lang="en-US" sz="1600" dirty="0" smtClean="0"/>
              <a:t>It </a:t>
            </a:r>
            <a:r>
              <a:rPr lang="en-US" sz="1600" dirty="0"/>
              <a:t>determine the nature of distribution networks. </a:t>
            </a:r>
            <a:endParaRPr lang="ru-RU" sz="1600" dirty="0"/>
          </a:p>
        </p:txBody>
      </p:sp>
      <p:pic>
        <p:nvPicPr>
          <p:cNvPr id="2050" name="Рисунок 2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87" y="1635646"/>
            <a:ext cx="5128639" cy="309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Заголовок 1"/>
          <p:cNvSpPr>
            <a:spLocks noGrp="1"/>
          </p:cNvSpPr>
          <p:nvPr>
            <p:ph type="title"/>
          </p:nvPr>
        </p:nvSpPr>
        <p:spPr>
          <a:xfrm>
            <a:off x="179512" y="483518"/>
            <a:ext cx="8557264" cy="864096"/>
          </a:xfrm>
        </p:spPr>
        <p:txBody>
          <a:bodyPr>
            <a:noAutofit/>
          </a:bodyPr>
          <a:lstStyle/>
          <a:p>
            <a:r>
              <a:rPr lang="en-US" sz="2800" b="0" dirty="0"/>
              <a:t>Architecture heterogeneous network architecture delivering signals to each base station</a:t>
            </a:r>
            <a:endParaRPr lang="ru-RU" sz="2800" b="0" dirty="0"/>
          </a:p>
        </p:txBody>
      </p:sp>
      <p:sp>
        <p:nvSpPr>
          <p:cNvPr id="2" name="Номер слайда 1"/>
          <p:cNvSpPr>
            <a:spLocks noGrp="1"/>
          </p:cNvSpPr>
          <p:nvPr>
            <p:ph type="sldNum" sz="quarter" idx="12"/>
          </p:nvPr>
        </p:nvSpPr>
        <p:spPr/>
        <p:txBody>
          <a:bodyPr/>
          <a:lstStyle/>
          <a:p>
            <a:fld id="{24D6651A-A3C6-4C66-BF35-327C4DF9EB35}" type="slidenum">
              <a:rPr lang="ru-RU" smtClean="0"/>
              <a:t>6</a:t>
            </a:fld>
            <a:endParaRPr lang="ru-RU"/>
          </a:p>
        </p:txBody>
      </p:sp>
    </p:spTree>
    <p:extLst>
      <p:ext uri="{BB962C8B-B14F-4D97-AF65-F5344CB8AC3E}">
        <p14:creationId xmlns:p14="http://schemas.microsoft.com/office/powerpoint/2010/main" val="1059103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81000" y="339502"/>
            <a:ext cx="8382000" cy="792088"/>
          </a:xfrm>
        </p:spPr>
        <p:txBody>
          <a:bodyPr/>
          <a:lstStyle/>
          <a:p>
            <a:r>
              <a:rPr lang="en-US" dirty="0"/>
              <a:t>First level</a:t>
            </a:r>
            <a:endParaRPr lang="ru-RU" dirty="0"/>
          </a:p>
        </p:txBody>
      </p:sp>
      <p:sp>
        <p:nvSpPr>
          <p:cNvPr id="8" name="Текст 7"/>
          <p:cNvSpPr>
            <a:spLocks noGrp="1"/>
          </p:cNvSpPr>
          <p:nvPr>
            <p:ph type="body" sz="half" idx="3"/>
          </p:nvPr>
        </p:nvSpPr>
        <p:spPr>
          <a:xfrm>
            <a:off x="465386" y="1131590"/>
            <a:ext cx="8297615" cy="792088"/>
          </a:xfrm>
        </p:spPr>
        <p:txBody>
          <a:bodyPr/>
          <a:lstStyle/>
          <a:p>
            <a:pPr algn="just"/>
            <a:r>
              <a:rPr lang="en-US" dirty="0"/>
              <a:t>The first </a:t>
            </a:r>
            <a:r>
              <a:rPr lang="en-US" dirty="0" smtClean="0"/>
              <a:t>level includes </a:t>
            </a:r>
            <a:r>
              <a:rPr lang="en-US" dirty="0"/>
              <a:t>land of 28 km on the highway.</a:t>
            </a:r>
            <a:endParaRPr lang="ru-RU" dirty="0"/>
          </a:p>
        </p:txBody>
      </p:sp>
      <p:pic>
        <p:nvPicPr>
          <p:cNvPr id="1027" name="Picture 3" descr="100"/>
          <p:cNvPicPr>
            <a:picLocks noChangeAspect="1" noChangeArrowheads="1"/>
          </p:cNvPicPr>
          <p:nvPr/>
        </p:nvPicPr>
        <p:blipFill>
          <a:blip r:embed="rId2">
            <a:extLst>
              <a:ext uri="{28A0092B-C50C-407E-A947-70E740481C1C}">
                <a14:useLocalDpi xmlns:a14="http://schemas.microsoft.com/office/drawing/2010/main" val="0"/>
              </a:ext>
            </a:extLst>
          </a:blip>
          <a:srcRect t="2124" b="2124"/>
          <a:stretch>
            <a:fillRect/>
          </a:stretch>
        </p:blipFill>
        <p:spPr bwMode="auto">
          <a:xfrm>
            <a:off x="4696362" y="2283718"/>
            <a:ext cx="4427984" cy="1867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Группа 11"/>
          <p:cNvGrpSpPr/>
          <p:nvPr/>
        </p:nvGrpSpPr>
        <p:grpSpPr>
          <a:xfrm>
            <a:off x="384131" y="2101164"/>
            <a:ext cx="4095248" cy="2702834"/>
            <a:chOff x="384131" y="2101164"/>
            <a:chExt cx="4095248" cy="2702834"/>
          </a:xfrm>
        </p:grpSpPr>
        <p:pic>
          <p:nvPicPr>
            <p:cNvPr id="16" name="Рисунок 215"/>
            <p:cNvPicPr>
              <a:picLocks noChangeAspect="1" noChangeArrowheads="1"/>
            </p:cNvPicPr>
            <p:nvPr/>
          </p:nvPicPr>
          <p:blipFill rotWithShape="1">
            <a:blip r:embed="rId3">
              <a:extLst>
                <a:ext uri="{28A0092B-C50C-407E-A947-70E740481C1C}">
                  <a14:useLocalDpi xmlns:a14="http://schemas.microsoft.com/office/drawing/2010/main" val="0"/>
                </a:ext>
              </a:extLst>
            </a:blip>
            <a:srcRect l="59216" t="-72" r="-93" b="44733"/>
            <a:stretch/>
          </p:blipFill>
          <p:spPr bwMode="auto">
            <a:xfrm>
              <a:off x="384131" y="2101164"/>
              <a:ext cx="3421230" cy="2702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Овал 16"/>
            <p:cNvSpPr/>
            <p:nvPr/>
          </p:nvSpPr>
          <p:spPr>
            <a:xfrm rot="20400958">
              <a:off x="522486" y="3685911"/>
              <a:ext cx="680046" cy="4539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Штриховая стрелка вправо 17"/>
            <p:cNvSpPr/>
            <p:nvPr/>
          </p:nvSpPr>
          <p:spPr>
            <a:xfrm>
              <a:off x="3563888" y="3085293"/>
              <a:ext cx="915491" cy="540500"/>
            </a:xfrm>
            <a:prstGeom prst="striped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2" name="Номер слайда 1"/>
          <p:cNvSpPr>
            <a:spLocks noGrp="1"/>
          </p:cNvSpPr>
          <p:nvPr>
            <p:ph type="sldNum" sz="quarter" idx="11"/>
          </p:nvPr>
        </p:nvSpPr>
        <p:spPr/>
        <p:txBody>
          <a:bodyPr/>
          <a:lstStyle/>
          <a:p>
            <a:fld id="{24D6651A-A3C6-4C66-BF35-327C4DF9EB35}" type="slidenum">
              <a:rPr lang="ru-RU" smtClean="0"/>
              <a:t>7</a:t>
            </a:fld>
            <a:endParaRPr lang="ru-RU"/>
          </a:p>
        </p:txBody>
      </p:sp>
    </p:spTree>
    <p:extLst>
      <p:ext uri="{BB962C8B-B14F-4D97-AF65-F5344CB8AC3E}">
        <p14:creationId xmlns:p14="http://schemas.microsoft.com/office/powerpoint/2010/main" val="1573604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81000" y="339502"/>
            <a:ext cx="8382000" cy="720080"/>
          </a:xfrm>
        </p:spPr>
        <p:txBody>
          <a:bodyPr/>
          <a:lstStyle/>
          <a:p>
            <a:r>
              <a:rPr lang="en-US" dirty="0"/>
              <a:t>Second level</a:t>
            </a:r>
            <a:endParaRPr lang="ru-RU" dirty="0"/>
          </a:p>
        </p:txBody>
      </p:sp>
      <p:sp>
        <p:nvSpPr>
          <p:cNvPr id="8" name="Текст 7"/>
          <p:cNvSpPr>
            <a:spLocks noGrp="1"/>
          </p:cNvSpPr>
          <p:nvPr>
            <p:ph type="body" sz="half" idx="3"/>
          </p:nvPr>
        </p:nvSpPr>
        <p:spPr>
          <a:xfrm>
            <a:off x="467544" y="1131590"/>
            <a:ext cx="8295457" cy="792088"/>
          </a:xfrm>
        </p:spPr>
        <p:txBody>
          <a:bodyPr/>
          <a:lstStyle/>
          <a:p>
            <a:r>
              <a:rPr lang="en-US" dirty="0"/>
              <a:t>The second level </a:t>
            </a:r>
            <a:r>
              <a:rPr lang="en-US" dirty="0" smtClean="0"/>
              <a:t>is </a:t>
            </a:r>
            <a:r>
              <a:rPr lang="en-US" dirty="0"/>
              <a:t>repeated six times topology </a:t>
            </a:r>
            <a:r>
              <a:rPr lang="en-US" dirty="0" smtClean="0"/>
              <a:t> first level and </a:t>
            </a:r>
            <a:r>
              <a:rPr lang="en-US" dirty="0"/>
              <a:t>covers land of 168 km on the highway length.</a:t>
            </a:r>
            <a:endParaRPr lang="ru-RU" dirty="0"/>
          </a:p>
        </p:txBody>
      </p:sp>
      <p:pic>
        <p:nvPicPr>
          <p:cNvPr id="2050" name="Picture 2" descr="101"/>
          <p:cNvPicPr>
            <a:picLocks noChangeAspect="1" noChangeArrowheads="1"/>
          </p:cNvPicPr>
          <p:nvPr/>
        </p:nvPicPr>
        <p:blipFill>
          <a:blip r:embed="rId2">
            <a:extLst>
              <a:ext uri="{28A0092B-C50C-407E-A947-70E740481C1C}">
                <a14:useLocalDpi xmlns:a14="http://schemas.microsoft.com/office/drawing/2010/main" val="0"/>
              </a:ext>
            </a:extLst>
          </a:blip>
          <a:srcRect t="10533" b="2834"/>
          <a:stretch>
            <a:fillRect/>
          </a:stretch>
        </p:blipFill>
        <p:spPr bwMode="auto">
          <a:xfrm>
            <a:off x="4572000" y="2415093"/>
            <a:ext cx="4482889" cy="2003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Группа 8"/>
          <p:cNvGrpSpPr/>
          <p:nvPr/>
        </p:nvGrpSpPr>
        <p:grpSpPr>
          <a:xfrm>
            <a:off x="384131" y="2101164"/>
            <a:ext cx="4095248" cy="2702834"/>
            <a:chOff x="384131" y="2101164"/>
            <a:chExt cx="4095248" cy="2702834"/>
          </a:xfrm>
        </p:grpSpPr>
        <p:pic>
          <p:nvPicPr>
            <p:cNvPr id="10" name="Рисунок 215"/>
            <p:cNvPicPr>
              <a:picLocks noChangeAspect="1" noChangeArrowheads="1"/>
            </p:cNvPicPr>
            <p:nvPr/>
          </p:nvPicPr>
          <p:blipFill rotWithShape="1">
            <a:blip r:embed="rId3">
              <a:extLst>
                <a:ext uri="{28A0092B-C50C-407E-A947-70E740481C1C}">
                  <a14:useLocalDpi xmlns:a14="http://schemas.microsoft.com/office/drawing/2010/main" val="0"/>
                </a:ext>
              </a:extLst>
            </a:blip>
            <a:srcRect l="59216" t="-72" r="-93" b="44733"/>
            <a:stretch/>
          </p:blipFill>
          <p:spPr bwMode="auto">
            <a:xfrm>
              <a:off x="384131" y="2101164"/>
              <a:ext cx="3421230" cy="2702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Овал 1"/>
            <p:cNvSpPr/>
            <p:nvPr/>
          </p:nvSpPr>
          <p:spPr>
            <a:xfrm rot="20400958">
              <a:off x="463280" y="2855852"/>
              <a:ext cx="1601904" cy="8102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Штриховая стрелка вправо 3"/>
            <p:cNvSpPr/>
            <p:nvPr/>
          </p:nvSpPr>
          <p:spPr>
            <a:xfrm>
              <a:off x="3563888" y="3085293"/>
              <a:ext cx="915491" cy="540500"/>
            </a:xfrm>
            <a:prstGeom prst="striped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3" name="Номер слайда 2"/>
          <p:cNvSpPr>
            <a:spLocks noGrp="1"/>
          </p:cNvSpPr>
          <p:nvPr>
            <p:ph type="sldNum" sz="quarter" idx="11"/>
          </p:nvPr>
        </p:nvSpPr>
        <p:spPr/>
        <p:txBody>
          <a:bodyPr/>
          <a:lstStyle/>
          <a:p>
            <a:fld id="{24D6651A-A3C6-4C66-BF35-327C4DF9EB35}" type="slidenum">
              <a:rPr lang="ru-RU" smtClean="0"/>
              <a:t>8</a:t>
            </a:fld>
            <a:endParaRPr lang="ru-RU"/>
          </a:p>
        </p:txBody>
      </p:sp>
    </p:spTree>
    <p:extLst>
      <p:ext uri="{BB962C8B-B14F-4D97-AF65-F5344CB8AC3E}">
        <p14:creationId xmlns:p14="http://schemas.microsoft.com/office/powerpoint/2010/main" val="30150460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81000" y="339502"/>
            <a:ext cx="8382000" cy="720080"/>
          </a:xfrm>
        </p:spPr>
        <p:txBody>
          <a:bodyPr/>
          <a:lstStyle/>
          <a:p>
            <a:r>
              <a:rPr lang="en-US" dirty="0"/>
              <a:t>Third level</a:t>
            </a:r>
            <a:endParaRPr lang="ru-RU" dirty="0"/>
          </a:p>
        </p:txBody>
      </p:sp>
      <p:sp>
        <p:nvSpPr>
          <p:cNvPr id="8" name="Текст 7"/>
          <p:cNvSpPr>
            <a:spLocks noGrp="1"/>
          </p:cNvSpPr>
          <p:nvPr>
            <p:ph type="body" sz="half" idx="3"/>
          </p:nvPr>
        </p:nvSpPr>
        <p:spPr>
          <a:xfrm>
            <a:off x="395536" y="1059582"/>
            <a:ext cx="8367465" cy="936104"/>
          </a:xfrm>
        </p:spPr>
        <p:txBody>
          <a:bodyPr/>
          <a:lstStyle/>
          <a:p>
            <a:pPr algn="just"/>
            <a:r>
              <a:rPr lang="en-US" dirty="0"/>
              <a:t>The third </a:t>
            </a:r>
            <a:r>
              <a:rPr lang="en-US" dirty="0" smtClean="0"/>
              <a:t>level </a:t>
            </a:r>
            <a:r>
              <a:rPr lang="en-US" dirty="0"/>
              <a:t>topology repeats four times the </a:t>
            </a:r>
            <a:r>
              <a:rPr lang="en-US" dirty="0" smtClean="0"/>
              <a:t>second level and </a:t>
            </a:r>
            <a:r>
              <a:rPr lang="en-US" dirty="0"/>
              <a:t>covers  land of 672 km on the highway length, which is more than enough for the Kiev-Odessa highway.</a:t>
            </a:r>
            <a:endParaRPr lang="ru-RU" dirty="0"/>
          </a:p>
        </p:txBody>
      </p:sp>
      <p:pic>
        <p:nvPicPr>
          <p:cNvPr id="3074" name="Picture 2" descr="102"/>
          <p:cNvPicPr>
            <a:picLocks noChangeAspect="1" noChangeArrowheads="1"/>
          </p:cNvPicPr>
          <p:nvPr/>
        </p:nvPicPr>
        <p:blipFill>
          <a:blip r:embed="rId2">
            <a:extLst>
              <a:ext uri="{28A0092B-C50C-407E-A947-70E740481C1C}">
                <a14:useLocalDpi xmlns:a14="http://schemas.microsoft.com/office/drawing/2010/main" val="0"/>
              </a:ext>
            </a:extLst>
          </a:blip>
          <a:srcRect b="10027"/>
          <a:stretch>
            <a:fillRect/>
          </a:stretch>
        </p:blipFill>
        <p:spPr bwMode="auto">
          <a:xfrm>
            <a:off x="4599312" y="2571750"/>
            <a:ext cx="4512189"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Рисунок 215"/>
          <p:cNvPicPr>
            <a:picLocks noChangeAspect="1" noChangeArrowheads="1"/>
          </p:cNvPicPr>
          <p:nvPr/>
        </p:nvPicPr>
        <p:blipFill rotWithShape="1">
          <a:blip r:embed="rId3">
            <a:extLst>
              <a:ext uri="{28A0092B-C50C-407E-A947-70E740481C1C}">
                <a14:useLocalDpi xmlns:a14="http://schemas.microsoft.com/office/drawing/2010/main" val="0"/>
              </a:ext>
            </a:extLst>
          </a:blip>
          <a:srcRect t="17325" r="23070"/>
          <a:stretch/>
        </p:blipFill>
        <p:spPr bwMode="auto">
          <a:xfrm>
            <a:off x="395536" y="2259510"/>
            <a:ext cx="4104456" cy="266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Овал 14"/>
          <p:cNvSpPr/>
          <p:nvPr/>
        </p:nvSpPr>
        <p:spPr>
          <a:xfrm rot="705018">
            <a:off x="304705" y="3168868"/>
            <a:ext cx="3115891" cy="15501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Штриховая стрелка вправо 15"/>
          <p:cNvSpPr/>
          <p:nvPr/>
        </p:nvSpPr>
        <p:spPr>
          <a:xfrm>
            <a:off x="3683821" y="3775478"/>
            <a:ext cx="915491" cy="540500"/>
          </a:xfrm>
          <a:prstGeom prst="striped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Номер слайда 1"/>
          <p:cNvSpPr>
            <a:spLocks noGrp="1"/>
          </p:cNvSpPr>
          <p:nvPr>
            <p:ph type="sldNum" sz="quarter" idx="11"/>
          </p:nvPr>
        </p:nvSpPr>
        <p:spPr/>
        <p:txBody>
          <a:bodyPr/>
          <a:lstStyle/>
          <a:p>
            <a:fld id="{24D6651A-A3C6-4C66-BF35-327C4DF9EB35}" type="slidenum">
              <a:rPr lang="ru-RU" smtClean="0"/>
              <a:t>9</a:t>
            </a:fld>
            <a:endParaRPr lang="ru-RU"/>
          </a:p>
        </p:txBody>
      </p:sp>
    </p:spTree>
    <p:extLst>
      <p:ext uri="{BB962C8B-B14F-4D97-AF65-F5344CB8AC3E}">
        <p14:creationId xmlns:p14="http://schemas.microsoft.com/office/powerpoint/2010/main" val="23049243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4826</TotalTime>
  <Words>1335</Words>
  <Application>Microsoft Office PowerPoint</Application>
  <PresentationFormat>Экран (16:9)</PresentationFormat>
  <Paragraphs>140</Paragraphs>
  <Slides>12</Slides>
  <Notes>8</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12</vt:i4>
      </vt:variant>
    </vt:vector>
  </HeadingPairs>
  <TitlesOfParts>
    <vt:vector size="15" baseType="lpstr">
      <vt:lpstr>Городская</vt:lpstr>
      <vt:lpstr>Формула</vt:lpstr>
      <vt:lpstr>Microsoft Equation 3.0</vt:lpstr>
      <vt:lpstr>Heterogeneous Distributed Access Network with Satellite Radio Channels</vt:lpstr>
      <vt:lpstr>Introduction</vt:lpstr>
      <vt:lpstr>Introduction</vt:lpstr>
      <vt:lpstr>Architecture heterogeneous network architecture delivering signals to each base station</vt:lpstr>
      <vt:lpstr>Scheme of the base station</vt:lpstr>
      <vt:lpstr>Architecture heterogeneous network architecture delivering signals to each base station</vt:lpstr>
      <vt:lpstr>First level</vt:lpstr>
      <vt:lpstr>Second level</vt:lpstr>
      <vt:lpstr>Third level</vt:lpstr>
      <vt:lpstr>Satellite radio channels</vt:lpstr>
      <vt:lpstr>Презентация PowerPoint</vt:lpstr>
      <vt:lpstr>Conclusions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Zhenya</dc:creator>
  <cp:lastModifiedBy>Zhenya</cp:lastModifiedBy>
  <cp:revision>65</cp:revision>
  <dcterms:created xsi:type="dcterms:W3CDTF">2016-02-14T13:00:20Z</dcterms:created>
  <dcterms:modified xsi:type="dcterms:W3CDTF">2016-02-24T07:36:50Z</dcterms:modified>
</cp:coreProperties>
</file>