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68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4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097C5-6673-42D7-805B-CE636A310443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AA99C-D398-43F9-9C41-980A0EB3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285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AA99C-D398-43F9-9C41-980A0EB3992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65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05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63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4897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900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2554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37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49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099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695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951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00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223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109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28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725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373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355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1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592324"/>
            <a:ext cx="8077200" cy="167335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/>
              <a:t>Лекція 7.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ПРОДУКТИВНІСТЬ ПРАЦІ НА ПІДПРИЄМСТВІ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23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2585" y="559092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б) скорочення внутрішньо змінних простоїв: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42414" y="1370757"/>
            <a:ext cx="16297675" cy="48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472564"/>
              </p:ext>
            </p:extLst>
          </p:nvPr>
        </p:nvGraphicFramePr>
        <p:xfrm>
          <a:off x="2195736" y="1188497"/>
          <a:ext cx="3853721" cy="1052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5" name="Equation" r:id="rId3" imgW="1688367" imgH="457002" progId="Equation.3">
                  <p:embed/>
                </p:oleObj>
              </mc:Choice>
              <mc:Fallback>
                <p:oleObj name="Equation" r:id="rId3" imgW="1688367" imgH="45700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188497"/>
                        <a:ext cx="3853721" cy="10525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11560" y="256490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02072" y="2428727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  <a:tabLst>
                <a:tab pos="1304925" algn="l"/>
              </a:tabLs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  <a:tabLst>
                <a:tab pos="1304925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в) структурні зрушення у виробництві: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2950116"/>
              </p:ext>
            </p:extLst>
          </p:nvPr>
        </p:nvGraphicFramePr>
        <p:xfrm>
          <a:off x="2215382" y="3718273"/>
          <a:ext cx="3155570" cy="923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6" name="Equation" r:id="rId5" imgW="1524000" imgH="444500" progId="Equation.3">
                  <p:embed/>
                </p:oleObj>
              </mc:Choice>
              <mc:Fallback>
                <p:oleObj name="Equation" r:id="rId5" imgW="1524000" imgH="4445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5382" y="3718273"/>
                        <a:ext cx="3155570" cy="9235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531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404664"/>
            <a:ext cx="5400600" cy="469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  <a:tabLst>
                <a:tab pos="1304925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г) зміна обсягу виробництва: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91679" y="1052735"/>
            <a:ext cx="14265444" cy="4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664455"/>
              </p:ext>
            </p:extLst>
          </p:nvPr>
        </p:nvGraphicFramePr>
        <p:xfrm>
          <a:off x="1736304" y="1007195"/>
          <a:ext cx="4968552" cy="876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3" name="Equation" r:id="rId3" imgW="2400300" imgH="419100" progId="Equation.3">
                  <p:embed/>
                </p:oleObj>
              </mc:Choice>
              <mc:Fallback>
                <p:oleObj name="Equation" r:id="rId3" imgW="2400300" imgH="419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6304" y="1007195"/>
                        <a:ext cx="4968552" cy="8768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-3492896" y="270892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79512" y="2359825"/>
            <a:ext cx="8854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  <a:tabLst>
                <a:tab pos="1304925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д) вдосконалення управління, організації виробництва і праці: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8" name="Rectangle 21"/>
          <p:cNvSpPr>
            <a:spLocks noChangeArrowheads="1"/>
          </p:cNvSpPr>
          <p:nvPr/>
        </p:nvSpPr>
        <p:spPr bwMode="auto">
          <a:xfrm>
            <a:off x="2185839" y="4553813"/>
            <a:ext cx="13011338" cy="5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4950916"/>
              </p:ext>
            </p:extLst>
          </p:nvPr>
        </p:nvGraphicFramePr>
        <p:xfrm>
          <a:off x="1823294" y="3288636"/>
          <a:ext cx="4574134" cy="511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4" name="Equation" r:id="rId5" imgW="2260600" imgH="254000" progId="Equation.3">
                  <p:embed/>
                </p:oleObj>
              </mc:Choice>
              <mc:Fallback>
                <p:oleObj name="Equation" r:id="rId5" imgW="2260600" imgH="2540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3294" y="3288636"/>
                        <a:ext cx="4574134" cy="5115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23"/>
          <p:cNvSpPr>
            <a:spLocks noChangeArrowheads="1"/>
          </p:cNvSpPr>
          <p:nvPr/>
        </p:nvSpPr>
        <p:spPr bwMode="auto">
          <a:xfrm>
            <a:off x="970831" y="5337484"/>
            <a:ext cx="1264222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" name="Rectangle 25"/>
          <p:cNvSpPr>
            <a:spLocks noChangeArrowheads="1"/>
          </p:cNvSpPr>
          <p:nvPr/>
        </p:nvSpPr>
        <p:spPr bwMode="auto">
          <a:xfrm>
            <a:off x="970830" y="5956877"/>
            <a:ext cx="1065005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91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404664"/>
            <a:ext cx="6914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е) економія чисельності працівників в результаті покращення використання робочого часу (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Ероб.ч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.):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43808" y="1624227"/>
            <a:ext cx="10776666" cy="5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0293865"/>
              </p:ext>
            </p:extLst>
          </p:nvPr>
        </p:nvGraphicFramePr>
        <p:xfrm>
          <a:off x="2823096" y="1427759"/>
          <a:ext cx="4151633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9" name="Equation" r:id="rId3" imgW="2260600" imgH="431800" progId="Equation.3">
                  <p:embed/>
                </p:oleObj>
              </mc:Choice>
              <mc:Fallback>
                <p:oleObj name="Equation" r:id="rId3" imgW="2260600" imgH="431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3096" y="1427759"/>
                        <a:ext cx="4151633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19597" y="2363911"/>
            <a:ext cx="1243579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-246747" y="3800760"/>
            <a:ext cx="107853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2870230"/>
            <a:ext cx="81323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Визначивши зміну чисельності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пофакторно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визначаємо загальну зміну продуктивності праці: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2814268" y="5372391"/>
            <a:ext cx="1358339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1841437"/>
              </p:ext>
            </p:extLst>
          </p:nvPr>
        </p:nvGraphicFramePr>
        <p:xfrm>
          <a:off x="2627784" y="4375762"/>
          <a:ext cx="3084562" cy="792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0" name="Equation" r:id="rId5" imgW="1701800" imgH="431800" progId="Equation.3">
                  <p:embed/>
                </p:oleObj>
              </mc:Choice>
              <mc:Fallback>
                <p:oleObj name="Equation" r:id="rId5" imgW="1701800" imgH="4318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4375762"/>
                        <a:ext cx="3084562" cy="7923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288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946750"/>
            <a:ext cx="6408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Вихідна чисельність ПВП в плановому періоді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 flipV="1">
            <a:off x="3347864" y="1078961"/>
            <a:ext cx="14331348" cy="58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6880289"/>
              </p:ext>
            </p:extLst>
          </p:nvPr>
        </p:nvGraphicFramePr>
        <p:xfrm>
          <a:off x="3371682" y="1626410"/>
          <a:ext cx="2448272" cy="761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0" name="Equation" r:id="rId3" imgW="1282700" imgH="393700" progId="Equation.3">
                  <p:embed/>
                </p:oleObj>
              </mc:Choice>
              <mc:Fallback>
                <p:oleObj name="Equation" r:id="rId3" imgW="1282700" imgH="393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1682" y="1626410"/>
                        <a:ext cx="2448272" cy="7613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34629" y="2823752"/>
            <a:ext cx="1792199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7704" y="2871550"/>
            <a:ext cx="37258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Чисельність планова : </a:t>
            </a:r>
            <a:endParaRPr lang="ru-RU" sz="2400" dirty="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347863" y="3790903"/>
            <a:ext cx="141917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95172"/>
              </p:ext>
            </p:extLst>
          </p:nvPr>
        </p:nvGraphicFramePr>
        <p:xfrm>
          <a:off x="3373293" y="3933056"/>
          <a:ext cx="2450438" cy="4868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1" name="Equation" r:id="rId5" imgW="1168400" imgH="228600" progId="Equation.3">
                  <p:embed/>
                </p:oleObj>
              </mc:Choice>
              <mc:Fallback>
                <p:oleObj name="Equation" r:id="rId5" imgW="11684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3293" y="3933056"/>
                        <a:ext cx="2450438" cy="4868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820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404664"/>
            <a:ext cx="7560840" cy="1584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Якщо по підприємству є відомою зміна трудомісткості виробничої програми в цілому, то можливу зміну продуктивності праці по підприємству в плановому році можна обчислити за формулою:</a:t>
            </a:r>
            <a:endParaRPr lang="ru-RU" sz="24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483768" y="2204863"/>
            <a:ext cx="154994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9615150"/>
              </p:ext>
            </p:extLst>
          </p:nvPr>
        </p:nvGraphicFramePr>
        <p:xfrm>
          <a:off x="2771800" y="2145599"/>
          <a:ext cx="3600400" cy="98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5" name="Equation" r:id="rId3" imgW="1739900" imgH="469900" progId="Equation.3">
                  <p:embed/>
                </p:oleObj>
              </mc:Choice>
              <mc:Fallback>
                <p:oleObj name="Equation" r:id="rId3" imgW="1739900" imgH="469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145599"/>
                        <a:ext cx="3600400" cy="9848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 flipV="1">
            <a:off x="942575" y="3717031"/>
            <a:ext cx="1351545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 flipV="1">
            <a:off x="905938" y="4455966"/>
            <a:ext cx="1129550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2987824" y="5087274"/>
            <a:ext cx="1294015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750234"/>
              </p:ext>
            </p:extLst>
          </p:nvPr>
        </p:nvGraphicFramePr>
        <p:xfrm>
          <a:off x="3131840" y="3716051"/>
          <a:ext cx="2736304" cy="80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6" name="Equation" r:id="rId5" imgW="1562100" imgH="469900" progId="Equation.3">
                  <p:embed/>
                </p:oleObj>
              </mc:Choice>
              <mc:Fallback>
                <p:oleObj name="Equation" r:id="rId5" imgW="1562100" imgH="4699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3716051"/>
                        <a:ext cx="2736304" cy="8087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676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5708" y="764704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Важливим елементом економічного аналізу є розрахунок </a:t>
            </a:r>
            <a:r>
              <a:rPr lang="uk-UA" sz="2400">
                <a:latin typeface="Times New Roman" panose="02020603050405020304" pitchFamily="18" charset="0"/>
                <a:ea typeface="Times New Roman" panose="02020603050405020304" pitchFamily="18" charset="0"/>
              </a:rPr>
              <a:t>можливого </a:t>
            </a:r>
            <a:r>
              <a:rPr lang="uk-UA" sz="24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приріст </a:t>
            </a: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обсягу продукції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 рахунок можливого приросту продуктивності праці: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5021518"/>
              </p:ext>
            </p:extLst>
          </p:nvPr>
        </p:nvGraphicFramePr>
        <p:xfrm>
          <a:off x="2843808" y="2315094"/>
          <a:ext cx="3221069" cy="823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Equation" r:id="rId3" imgW="1638300" imgH="419100" progId="Equation.3">
                  <p:embed/>
                </p:oleObj>
              </mc:Choice>
              <mc:Fallback>
                <p:oleObj name="Equation" r:id="rId3" imgW="1638300" imgH="419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315094"/>
                        <a:ext cx="3221069" cy="8239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355708" y="339116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355708" y="4597317"/>
            <a:ext cx="2119664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 flipV="1">
            <a:off x="1355708" y="5235287"/>
            <a:ext cx="1680767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24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9177" y="404664"/>
            <a:ext cx="6805223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Мотивація праці, на підприємстві, її моделі та методи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00808"/>
            <a:ext cx="83164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Мотивація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це сукупність взаємозв’язаних заходів, які стимулюють працівника або колектив працівників до досягнення індивідуальних та спільних цілей діяльності підприємства.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429000"/>
            <a:ext cx="78148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мотивації: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575945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прямі економічні (оплата праці, навчання, премії, участь у прибутках);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575945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непрямі економічні (пільгове харчування, житло, транспорт, доплати за стаж роботи);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Times New Roman" panose="02020603050405020304" pitchFamily="18" charset="0"/>
              <a:buChar char="-"/>
              <a:tabLst>
                <a:tab pos="575945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негрошові (гнучкий графік роботи, охорона праці, просування по службі, участь у прийнятті рішень).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73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6842720" cy="71665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нормування праці на підприємстві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2" b="53011"/>
          <a:stretch/>
        </p:blipFill>
        <p:spPr bwMode="auto">
          <a:xfrm>
            <a:off x="467544" y="1790535"/>
            <a:ext cx="8532184" cy="4463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218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305068"/>
            <a:ext cx="79563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Норма часу в умовах серійного і масового виробництва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виступає як норма штучного часу (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Тшт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):</a:t>
            </a:r>
          </a:p>
          <a:p>
            <a:pPr indent="342900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ctr"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Тшт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Топер+Тобслуг+Твідпоч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н-год</a:t>
            </a:r>
          </a:p>
          <a:p>
            <a:pPr indent="342900" algn="ctr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ctr"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Топер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tосн+tдод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н-год</a:t>
            </a:r>
          </a:p>
          <a:p>
            <a:pPr indent="342900" algn="ctr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ctr"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Тобсл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tтехн.обсл+tорг.обсл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н-год</a:t>
            </a:r>
          </a:p>
          <a:p>
            <a:pPr indent="342900" algn="ctr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6315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59632" y="332657"/>
            <a:ext cx="756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Норма часу в умовах дрібносерійного і одиничного виробництва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виступає як норма штучно-калькуляційного часу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342900" algn="just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ctr"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Тшт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.-к=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Тшт+Тп.з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/n,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н-год</a:t>
            </a:r>
          </a:p>
          <a:p>
            <a:pPr indent="342900" algn="ctr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Норма 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виробітку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це кількість продукції, яка повинна бути вироблена за одиницю часу.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635896" y="3514275"/>
            <a:ext cx="1678052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4276924"/>
              </p:ext>
            </p:extLst>
          </p:nvPr>
        </p:nvGraphicFramePr>
        <p:xfrm>
          <a:off x="3807585" y="3473158"/>
          <a:ext cx="1528830" cy="904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2" name="Equation" r:id="rId3" imgW="723900" imgH="431800" progId="Equation.3">
                  <p:embed/>
                </p:oleObj>
              </mc:Choice>
              <mc:Fallback>
                <p:oleObj name="Equation" r:id="rId3" imgW="723900" imgH="431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7585" y="3473158"/>
                        <a:ext cx="1528830" cy="9041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027871" y="4475660"/>
            <a:ext cx="34132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Змінна норма виробітку:</a:t>
            </a:r>
            <a:endParaRPr lang="ru-RU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51519" y="4974237"/>
            <a:ext cx="14797545" cy="52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0269552"/>
              </p:ext>
            </p:extLst>
          </p:nvPr>
        </p:nvGraphicFramePr>
        <p:xfrm>
          <a:off x="3776089" y="4976846"/>
          <a:ext cx="1804023" cy="907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Equation" r:id="rId5" imgW="850900" imgH="431800" progId="Equation.3">
                  <p:embed/>
                </p:oleObj>
              </mc:Choice>
              <mc:Fallback>
                <p:oleObj name="Equation" r:id="rId5" imgW="850900" imgH="4318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6089" y="4976846"/>
                        <a:ext cx="1804023" cy="9071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1645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1331640" y="620688"/>
                <a:ext cx="7056784" cy="36729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ru-RU" sz="2400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Продуктивність </a:t>
                </a:r>
                <a:r>
                  <a:rPr lang="ru-RU" sz="24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індивідуальної</a:t>
                </a:r>
                <a:r>
                  <a:rPr lang="ru-RU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праці</a:t>
                </a:r>
                <a:r>
                  <a:rPr lang="ru-RU" sz="2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це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витрати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живої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праці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виробництво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одиниці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продукції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Її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рівень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визначається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відношенням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робочого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часу,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витраченого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виготовлення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обсягу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продукції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до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кількості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цієї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продукції</a:t>
                </a:r>
                <a:r>
                  <a:rPr lang="ru-RU" sz="2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32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uk-UA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П</m:t>
                          </m:r>
                        </m:e>
                        <m:sub>
                          <m:r>
                            <a:rPr lang="uk-UA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П</m:t>
                          </m:r>
                        </m:sub>
                        <m:sup>
                          <m:r>
                            <a:rPr lang="uk-UA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ІН</m:t>
                          </m:r>
                        </m:sup>
                      </m:sSubSup>
                      <m:r>
                        <a:rPr lang="uk-UA" sz="32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uk-UA" sz="32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uk-UA" sz="32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uk-UA" sz="3200" b="0" i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Т</m:t>
                              </m:r>
                            </m:e>
                            <m:sub>
                              <m:r>
                                <a:rPr lang="uk-UA" sz="3200" b="0" i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Ж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Q</m:t>
                          </m:r>
                        </m:den>
                      </m:f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620688"/>
                <a:ext cx="7056784" cy="3672929"/>
              </a:xfrm>
              <a:prstGeom prst="rect">
                <a:avLst/>
              </a:prstGeom>
              <a:blipFill>
                <a:blip r:embed="rId2"/>
                <a:stretch>
                  <a:fillRect l="-1295" t="-1329" r="-13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790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548680"/>
            <a:ext cx="75608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000000"/>
                </a:solidFill>
                <a:latin typeface="Tahoma" panose="020B0604030504040204" pitchFamily="34" charset="0"/>
              </a:rPr>
              <a:t>Продуктивність</a:t>
            </a:r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ahoma" panose="020B0604030504040204" pitchFamily="34" charset="0"/>
              </a:rPr>
              <a:t>суспільної</a:t>
            </a:r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ahoma" panose="020B0604030504040204" pitchFamily="34" charset="0"/>
              </a:rPr>
              <a:t>праці</a:t>
            </a:r>
            <a:r>
              <a:rPr lang="ru-RU" b="1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–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це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витрати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живої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і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минулої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(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уречевленої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)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праці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на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виробництво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одиниці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продукції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en-US" dirty="0" smtClean="0"/>
          </a:p>
          <a:p>
            <a:endParaRPr lang="en-US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en-US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en-US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 err="1">
                <a:solidFill>
                  <a:srgbClr val="000000"/>
                </a:solidFill>
                <a:latin typeface="Tahoma" panose="020B0604030504040204" pitchFamily="34" charset="0"/>
              </a:rPr>
              <a:t>Виробіток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–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кількість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продукції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,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виробленої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одним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чи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кількома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робітниками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зумовленої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кваліфікації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за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одиницю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часу.</a:t>
            </a:r>
            <a:r>
              <a:rPr lang="ru-RU" dirty="0"/>
              <a:t/>
            </a:r>
            <a:br>
              <a:rPr lang="ru-RU" dirty="0"/>
            </a:br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ahoma" panose="020B0604030504040204" pitchFamily="34" charset="0"/>
              </a:rPr>
              <a:t>      </a:t>
            </a:r>
          </a:p>
          <a:p>
            <a:endParaRPr lang="en-US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endParaRPr lang="en-US" dirty="0" smtClean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37839" y="725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050825"/>
              </p:ext>
            </p:extLst>
          </p:nvPr>
        </p:nvGraphicFramePr>
        <p:xfrm>
          <a:off x="3369181" y="1393307"/>
          <a:ext cx="262731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Equation" r:id="rId3" imgW="1346040" imgH="228600" progId="Equation.3">
                  <p:embed/>
                </p:oleObj>
              </mc:Choice>
              <mc:Fallback>
                <p:oleObj name="Equation" r:id="rId3" imgW="134604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9181" y="1393307"/>
                        <a:ext cx="2627312" cy="444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2191762" y="419268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66507"/>
              </p:ext>
            </p:extLst>
          </p:nvPr>
        </p:nvGraphicFramePr>
        <p:xfrm>
          <a:off x="2428269" y="4145207"/>
          <a:ext cx="1804174" cy="653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Equation" r:id="rId5" imgW="660113" imgH="241195" progId="Equation.3">
                  <p:embed/>
                </p:oleObj>
              </mc:Choice>
              <mc:Fallback>
                <p:oleObj name="Equation" r:id="rId5" imgW="660113" imgH="241195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269" y="4145207"/>
                        <a:ext cx="1804174" cy="6536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7045587" y="413263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537324"/>
              </p:ext>
            </p:extLst>
          </p:nvPr>
        </p:nvGraphicFramePr>
        <p:xfrm>
          <a:off x="5137573" y="4132728"/>
          <a:ext cx="1947690" cy="562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Equation" r:id="rId7" imgW="787400" imgH="228600" progId="Equation.3">
                  <p:embed/>
                </p:oleObj>
              </mc:Choice>
              <mc:Fallback>
                <p:oleObj name="Equation" r:id="rId7" imgW="787400" imgH="2286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7573" y="4132728"/>
                        <a:ext cx="1947690" cy="5626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940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71600" y="5733256"/>
            <a:ext cx="7560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56701" y="476672"/>
            <a:ext cx="760778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Трудомісткість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протилежного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показує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часу одного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робітника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колективу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робітників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одиниці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635896" y="2060847"/>
            <a:ext cx="2153157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435307"/>
              </p:ext>
            </p:extLst>
          </p:nvPr>
        </p:nvGraphicFramePr>
        <p:xfrm>
          <a:off x="3621088" y="2060575"/>
          <a:ext cx="1398587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4" imgW="596880" imgH="241200" progId="Equation.3">
                  <p:embed/>
                </p:oleObj>
              </mc:Choice>
              <mc:Fallback>
                <p:oleObj name="Equation" r:id="rId4" imgW="59688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1088" y="2060575"/>
                        <a:ext cx="1398587" cy="5603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216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91364"/>
            <a:ext cx="7632848" cy="6533911"/>
          </a:xfrm>
        </p:spPr>
      </p:pic>
    </p:spTree>
    <p:extLst>
      <p:ext uri="{BB962C8B-B14F-4D97-AF65-F5344CB8AC3E}">
        <p14:creationId xmlns:p14="http://schemas.microsoft.com/office/powerpoint/2010/main" val="1572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404664"/>
            <a:ext cx="770485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</a:pP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Натуральний метод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використовується на підприємствах галузей, які виготовляють подібну продукцію. При цьому методі точніше оцінюються витрати живої праці на рівень продуктивності праці робітників різних підприємств та галузей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</a:pP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Умовно-натуральний метод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використовується у галузях, які випускають продукцію, проте є можливість звести витрати до єдиного вимірника за допомогою коефіцієнтів. Недоліком цього методу є використання коефіцієнтів, а перевагою те, що на рівень продуктивності праці не впливає ціновий фактор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</a:pP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Трудовий метод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використовується, якщо обсяги робіт вимірюються трудомісткістю. Цей метод потребує достатньо розвинутої системи нормування праці, тому зона використання його обмежена бригадою, дільницею,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цехом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</a:pP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Вартісний метод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є універсальним. Різні обсяги робіт зводять до єдиного виміру за допомогою цін. Недоліком цього методу є вплив цінового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фактора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 рівень продуктивності праці, а позитивним – можливість порівнювати продуктивність праці робітників різних галузей.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37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84784"/>
            <a:ext cx="7560840" cy="4824536"/>
          </a:xfrm>
        </p:spPr>
        <p:txBody>
          <a:bodyPr/>
          <a:lstStyle/>
          <a:p>
            <a:pPr marL="0" indent="0">
              <a:buNone/>
            </a:pPr>
            <a:r>
              <a:rPr lang="uk-UA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Трудомісткість</a:t>
            </a:r>
            <a:r>
              <a:rPr lang="uk-UA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 являє собою суму витрат праці на її виготовлення. Виділяють: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нормовану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трудомісткість - розраховується за витратами нормованого часу;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фактичну трудомісткість - розраховується за фактичними витратами часу.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332656"/>
            <a:ext cx="6914728" cy="86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Трудомісткість продукції на підприємстві та методи її </a:t>
            </a:r>
            <a:r>
              <a:rPr lang="uk-UA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визначення</a:t>
            </a:r>
            <a:endParaRPr lang="ru-RU" sz="2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67543" y="4005063"/>
            <a:ext cx="1148300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582712"/>
              </p:ext>
            </p:extLst>
          </p:nvPr>
        </p:nvGraphicFramePr>
        <p:xfrm>
          <a:off x="467544" y="4005064"/>
          <a:ext cx="8547654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3" imgW="5791200" imgH="673100" progId="Equation.3">
                  <p:embed/>
                </p:oleObj>
              </mc:Choice>
              <mc:Fallback>
                <p:oleObj name="Equation" r:id="rId3" imgW="5791200" imgH="673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005064"/>
                        <a:ext cx="8547654" cy="10081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87624" y="5419673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Заг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персон.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підп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-ва = ПВП + НПП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85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3" y="624110"/>
            <a:ext cx="6914728" cy="64465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/>
              <a:t>Планування </a:t>
            </a:r>
            <a:r>
              <a:rPr lang="uk-UA" sz="2800" b="1" dirty="0"/>
              <a:t>продуктивності праці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7562801" cy="4752528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Планування продуктивності праці здійснюється: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 прямого розрахунку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пофакторним</a:t>
            </a:r>
            <a:r>
              <a:rPr lang="uk-UA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методом</a:t>
            </a:r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прямого розрахунку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передбачає визначення планового рівня продуктивності праці: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627784" y="4077071"/>
            <a:ext cx="1523782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2618442"/>
              </p:ext>
            </p:extLst>
          </p:nvPr>
        </p:nvGraphicFramePr>
        <p:xfrm>
          <a:off x="2627784" y="4388187"/>
          <a:ext cx="2952328" cy="920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Equation" r:id="rId3" imgW="1384300" imgH="431800" progId="Equation.3">
                  <p:embed/>
                </p:oleObj>
              </mc:Choice>
              <mc:Fallback>
                <p:oleObj name="Equation" r:id="rId3" imgW="1384300" imgH="431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4388187"/>
                        <a:ext cx="2952328" cy="9206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38837" y="5330256"/>
            <a:ext cx="7668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uk-UA" sz="24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Пофакторний</a:t>
            </a:r>
            <a:r>
              <a:rPr lang="uk-UA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метод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передбачає розрахунок приросту продуктивності праці через економію чисельності працівників під впливом різних факторів.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40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442236"/>
            <a:ext cx="72728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Економія чисельності працюючих за рахунок</a:t>
            </a: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indent="342900" algn="just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а) впровадження нової техніки, технології, модернізації: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339752" y="1916831"/>
            <a:ext cx="1565155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87674"/>
              </p:ext>
            </p:extLst>
          </p:nvPr>
        </p:nvGraphicFramePr>
        <p:xfrm>
          <a:off x="2483768" y="2101424"/>
          <a:ext cx="3561996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Equation" r:id="rId3" imgW="1574800" imgH="444500" progId="Equation.3">
                  <p:embed/>
                </p:oleObj>
              </mc:Choice>
              <mc:Fallback>
                <p:oleObj name="Equation" r:id="rId3" imgW="1574800" imgH="444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101424"/>
                        <a:ext cx="3561996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0" y="457200"/>
          <a:ext cx="2000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Equation" r:id="rId5" imgW="203112" imgH="228501" progId="Equation.3">
                  <p:embed/>
                </p:oleObj>
              </mc:Choice>
              <mc:Fallback>
                <p:oleObj name="Equation" r:id="rId5" imgW="203112" imgH="22850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7200"/>
                        <a:ext cx="2000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3131840" y="5805263"/>
            <a:ext cx="173340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3775806"/>
              </p:ext>
            </p:extLst>
          </p:nvPr>
        </p:nvGraphicFramePr>
        <p:xfrm>
          <a:off x="3141267" y="3999348"/>
          <a:ext cx="2347317" cy="866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Equation" r:id="rId7" imgW="1028700" imgH="419100" progId="Equation.3">
                  <p:embed/>
                </p:oleObj>
              </mc:Choice>
              <mc:Fallback>
                <p:oleObj name="Equation" r:id="rId7" imgW="1028700" imgH="4191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1267" y="3999348"/>
                        <a:ext cx="2347317" cy="8667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025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388</TotalTime>
  <Words>582</Words>
  <Application>Microsoft Office PowerPoint</Application>
  <PresentationFormat>Экран (4:3)</PresentationFormat>
  <Paragraphs>71</Paragraphs>
  <Slides>19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Cambria Math</vt:lpstr>
      <vt:lpstr>Century Gothic</vt:lpstr>
      <vt:lpstr>Tahoma</vt:lpstr>
      <vt:lpstr>Times New Roman</vt:lpstr>
      <vt:lpstr>Wingdings 3</vt:lpstr>
      <vt:lpstr>Легкий дым</vt:lpstr>
      <vt:lpstr>Equation</vt:lpstr>
      <vt:lpstr>Лекція 7. ПРОДУКТИВНІСТЬ ПРАЦІ НА ПІДПРИЄМСТВІ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Планування продуктивності праці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Мотивація праці, на підприємстві, її моделі та методи</vt:lpstr>
      <vt:lpstr>Організація нормування праці на підприємстві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7. ПРОДУКТИВНІСТЬ ПРАЦІ НА ПІДПРИЄМСТВІ</dc:title>
  <dc:creator>Viktoriya</dc:creator>
  <cp:lastModifiedBy>Пользователь Windows</cp:lastModifiedBy>
  <cp:revision>26</cp:revision>
  <cp:lastPrinted>2017-10-12T07:18:59Z</cp:lastPrinted>
  <dcterms:created xsi:type="dcterms:W3CDTF">2017-09-20T19:47:42Z</dcterms:created>
  <dcterms:modified xsi:type="dcterms:W3CDTF">2021-03-18T11:09:29Z</dcterms:modified>
</cp:coreProperties>
</file>