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17"/>
  </p:notesMasterIdLst>
  <p:sldIdLst>
    <p:sldId id="256" r:id="rId2"/>
    <p:sldId id="276" r:id="rId3"/>
    <p:sldId id="257" r:id="rId4"/>
    <p:sldId id="258" r:id="rId5"/>
    <p:sldId id="259" r:id="rId6"/>
    <p:sldId id="260" r:id="rId7"/>
    <p:sldId id="261" r:id="rId8"/>
    <p:sldId id="262" r:id="rId9"/>
    <p:sldId id="274" r:id="rId10"/>
    <p:sldId id="277" r:id="rId11"/>
    <p:sldId id="266" r:id="rId12"/>
    <p:sldId id="267" r:id="rId13"/>
    <p:sldId id="273" r:id="rId14"/>
    <p:sldId id="268" r:id="rId15"/>
    <p:sldId id="27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2448"/>
    <a:srgbClr val="4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20" autoAdjust="0"/>
  </p:normalViewPr>
  <p:slideViewPr>
    <p:cSldViewPr>
      <p:cViewPr varScale="1">
        <p:scale>
          <a:sx n="87" d="100"/>
          <a:sy n="87" d="100"/>
        </p:scale>
        <p:origin x="109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2430AE-F9EA-4FCE-90F9-7B0EE4315290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CEB392-EA9F-4A72-B95B-1BD8EAFE36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866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EB392-EA9F-4A72-B95B-1BD8EAFE36B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006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89D7C-3E06-4687-A37B-BEDB002313E9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CB4E5-B990-4E2D-9EE1-75F32EB5617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89D7C-3E06-4687-A37B-BEDB002313E9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CB4E5-B990-4E2D-9EE1-75F32EB561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89D7C-3E06-4687-A37B-BEDB002313E9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CB4E5-B990-4E2D-9EE1-75F32EB561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89D7C-3E06-4687-A37B-BEDB002313E9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CB4E5-B990-4E2D-9EE1-75F32EB561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89D7C-3E06-4687-A37B-BEDB002313E9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A2CB4E5-B990-4E2D-9EE1-75F32EB561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89D7C-3E06-4687-A37B-BEDB002313E9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CB4E5-B990-4E2D-9EE1-75F32EB561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89D7C-3E06-4687-A37B-BEDB002313E9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CB4E5-B990-4E2D-9EE1-75F32EB561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89D7C-3E06-4687-A37B-BEDB002313E9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CB4E5-B990-4E2D-9EE1-75F32EB561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89D7C-3E06-4687-A37B-BEDB002313E9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CB4E5-B990-4E2D-9EE1-75F32EB561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89D7C-3E06-4687-A37B-BEDB002313E9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CB4E5-B990-4E2D-9EE1-75F32EB561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89D7C-3E06-4687-A37B-BEDB002313E9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CB4E5-B990-4E2D-9EE1-75F32EB561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2B89D7C-3E06-4687-A37B-BEDB002313E9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A2CB4E5-B990-4E2D-9EE1-75F32EB5617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kpi.ua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620688"/>
            <a:ext cx="8424936" cy="792087"/>
          </a:xfrm>
        </p:spPr>
        <p:txBody>
          <a:bodyPr>
            <a:noAutofit/>
          </a:bodyPr>
          <a:lstStyle/>
          <a:p>
            <a:r>
              <a:rPr lang="uk-UA" sz="3600" b="1" dirty="0" smtClean="0">
                <a:solidFill>
                  <a:schemeClr val="accent6">
                    <a:lumMod val="50000"/>
                  </a:schemeClr>
                </a:solidFill>
              </a:rPr>
              <a:t>ТРИВИМІРНЕ       МОДЕЛЮВАННЯ</a:t>
            </a:r>
            <a:endParaRPr lang="ru-RU" sz="3600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00000" y="1517855"/>
            <a:ext cx="5796336" cy="1343000"/>
          </a:xfrm>
        </p:spPr>
        <p:txBody>
          <a:bodyPr/>
          <a:lstStyle/>
          <a:p>
            <a:r>
              <a:rPr lang="uk-UA" dirty="0" smtClean="0"/>
              <a:t>В середовищі програми</a:t>
            </a:r>
          </a:p>
          <a:p>
            <a:r>
              <a:rPr lang="uk-UA" b="1" dirty="0">
                <a:solidFill>
                  <a:srgbClr val="C00000"/>
                </a:solidFill>
              </a:rPr>
              <a:t>А</a:t>
            </a:r>
            <a:r>
              <a:rPr lang="ru-RU" b="1" dirty="0" err="1">
                <a:solidFill>
                  <a:srgbClr val="C00000"/>
                </a:solidFill>
              </a:rPr>
              <a:t>uto</a:t>
            </a:r>
            <a:r>
              <a:rPr lang="uk-UA" b="1" dirty="0">
                <a:solidFill>
                  <a:srgbClr val="C00000"/>
                </a:solidFill>
              </a:rPr>
              <a:t>СА</a:t>
            </a:r>
            <a:r>
              <a:rPr lang="ru-RU" b="1" dirty="0">
                <a:solidFill>
                  <a:srgbClr val="C00000"/>
                </a:solidFill>
              </a:rPr>
              <a:t>D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0" y="2880000"/>
            <a:ext cx="5760000" cy="360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208477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76"/>
    </mc:Choice>
    <mc:Fallback xmlns="">
      <p:transition spd="slow" advTm="5976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764704"/>
            <a:ext cx="7427168" cy="488255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oft" dir="t">
              <a:rot lat="0" lon="0" rev="16800000"/>
            </a:lightRig>
          </a:scene3d>
          <a:sp3d>
            <a:bevelT/>
          </a:sp3d>
        </p:spPr>
        <p:txBody>
          <a:bodyPr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uk-UA" sz="3600" dirty="0" smtClean="0">
                <a:solidFill>
                  <a:srgbClr val="3B2448"/>
                </a:solidFill>
                <a:effectLst/>
              </a:rPr>
              <a:t>2. Створюємо </a:t>
            </a:r>
            <a:r>
              <a:rPr lang="uk-UA" sz="3600" dirty="0">
                <a:solidFill>
                  <a:srgbClr val="3B2448"/>
                </a:solidFill>
                <a:effectLst/>
              </a:rPr>
              <a:t>зображення деталі типу </a:t>
            </a:r>
            <a:r>
              <a:rPr lang="uk-UA" sz="3600" dirty="0" smtClean="0">
                <a:solidFill>
                  <a:srgbClr val="3B2448"/>
                </a:solidFill>
                <a:effectLst/>
              </a:rPr>
              <a:t>вал </a:t>
            </a:r>
            <a:r>
              <a:rPr lang="ru-RU" sz="3600" dirty="0">
                <a:solidFill>
                  <a:srgbClr val="3B2448"/>
                </a:solidFill>
                <a:effectLst/>
              </a:rPr>
              <a:t>методом </a:t>
            </a:r>
            <a:r>
              <a:rPr lang="ru-RU" sz="3600" dirty="0" err="1">
                <a:solidFill>
                  <a:srgbClr val="3B2448"/>
                </a:solidFill>
                <a:effectLst/>
              </a:rPr>
              <a:t>обертання</a:t>
            </a:r>
            <a:endParaRPr lang="ru-RU" sz="3600" dirty="0">
              <a:solidFill>
                <a:srgbClr val="3B24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130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600" dirty="0">
                <a:solidFill>
                  <a:srgbClr val="3B2448"/>
                </a:solidFill>
                <a:effectLst/>
              </a:rPr>
              <a:t>будуємо замкнений контур</a:t>
            </a:r>
            <a:endParaRPr lang="ru-RU" sz="3600" dirty="0">
              <a:solidFill>
                <a:srgbClr val="3B2448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1316" y="1600200"/>
            <a:ext cx="6461982" cy="4680000"/>
          </a:xfrm>
        </p:spPr>
      </p:pic>
    </p:spTree>
    <p:extLst>
      <p:ext uri="{BB962C8B-B14F-4D97-AF65-F5344CB8AC3E}">
        <p14:creationId xmlns:p14="http://schemas.microsoft.com/office/powerpoint/2010/main" val="2436101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49"/>
    </mc:Choice>
    <mc:Fallback xmlns="">
      <p:transition spd="slow" advTm="6049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3600" dirty="0">
                <a:solidFill>
                  <a:srgbClr val="3B2448"/>
                </a:solidFill>
                <a:effectLst/>
              </a:rPr>
              <a:t>командою </a:t>
            </a:r>
            <a:r>
              <a:rPr lang="en-US" sz="3600" dirty="0">
                <a:solidFill>
                  <a:srgbClr val="3B2448"/>
                </a:solidFill>
                <a:effectLst/>
              </a:rPr>
              <a:t>Revolve </a:t>
            </a:r>
            <a:r>
              <a:rPr lang="uk-UA" sz="3600" dirty="0">
                <a:solidFill>
                  <a:srgbClr val="3B2448"/>
                </a:solidFill>
                <a:effectLst/>
              </a:rPr>
              <a:t>обертаємо контур</a:t>
            </a:r>
            <a:endParaRPr lang="ru-RU" sz="3600" dirty="0">
              <a:solidFill>
                <a:srgbClr val="3B2448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1316" y="1600200"/>
            <a:ext cx="6461982" cy="4680000"/>
          </a:xfrm>
        </p:spPr>
      </p:pic>
    </p:spTree>
    <p:extLst>
      <p:ext uri="{BB962C8B-B14F-4D97-AF65-F5344CB8AC3E}">
        <p14:creationId xmlns:p14="http://schemas.microsoft.com/office/powerpoint/2010/main" val="2707416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51"/>
    </mc:Choice>
    <mc:Fallback xmlns="">
      <p:transition spd="slow" advTm="6051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soft" dir="t">
                <a:rot lat="0" lon="0" rev="16800000"/>
              </a:lightRig>
            </a:scene3d>
            <a:sp3d extrusionH="57150" prstMaterial="softEdge">
              <a:bevelT w="38100" h="38100"/>
            </a:sp3d>
          </a:bodyPr>
          <a:lstStyle/>
          <a:p>
            <a:r>
              <a:rPr lang="uk-UA" sz="3600" dirty="0" smtClean="0">
                <a:solidFill>
                  <a:srgbClr val="3B2448"/>
                </a:solidFill>
                <a:effectLst/>
              </a:rPr>
              <a:t>грані паралелепіпеда є січними площинами</a:t>
            </a:r>
            <a:endParaRPr lang="ru-RU" sz="3600" dirty="0">
              <a:solidFill>
                <a:srgbClr val="3B2448"/>
              </a:solidFill>
              <a:effectLst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1316" y="1600200"/>
            <a:ext cx="6461982" cy="4680000"/>
          </a:xfrm>
        </p:spPr>
      </p:pic>
    </p:spTree>
    <p:extLst>
      <p:ext uri="{BB962C8B-B14F-4D97-AF65-F5344CB8AC3E}">
        <p14:creationId xmlns:p14="http://schemas.microsoft.com/office/powerpoint/2010/main" val="2869626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600" dirty="0">
                <a:solidFill>
                  <a:srgbClr val="3B2448"/>
                </a:solidFill>
                <a:effectLst/>
              </a:rPr>
              <a:t>виконуємо розтин деталі</a:t>
            </a:r>
            <a:endParaRPr lang="ru-RU" sz="3600" dirty="0">
              <a:solidFill>
                <a:srgbClr val="3B2448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1316" y="1600200"/>
            <a:ext cx="6461982" cy="4680000"/>
          </a:xfrm>
        </p:spPr>
      </p:pic>
    </p:spTree>
    <p:extLst>
      <p:ext uri="{BB962C8B-B14F-4D97-AF65-F5344CB8AC3E}">
        <p14:creationId xmlns:p14="http://schemas.microsoft.com/office/powerpoint/2010/main" val="1293433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452"/>
    </mc:Choice>
    <mc:Fallback xmlns="">
      <p:transition advTm="5452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764704"/>
            <a:ext cx="8229600" cy="2435696"/>
          </a:xfrm>
        </p:spPr>
        <p:txBody>
          <a:bodyPr>
            <a:normAutofit fontScale="90000"/>
            <a:scene3d>
              <a:camera prst="orthographicFront"/>
              <a:lightRig rig="soft" dir="t">
                <a:rot lat="0" lon="0" rev="17220000"/>
              </a:lightRig>
            </a:scene3d>
            <a:sp3d extrusionH="57150" prstMaterial="softEdge">
              <a:bevelT w="38100" h="38100"/>
            </a:sp3d>
          </a:bodyPr>
          <a:lstStyle/>
          <a:p>
            <a:r>
              <a:rPr lang="ru-RU" b="0" dirty="0">
                <a:effectLst/>
                <a:hlinkClick r:id="rId2" tooltip="Головна"/>
              </a:rPr>
              <a:t/>
            </a:r>
            <a:br>
              <a:rPr lang="ru-RU" b="0" dirty="0">
                <a:effectLst/>
                <a:hlinkClick r:id="rId2" tooltip="Головна"/>
              </a:rPr>
            </a:br>
            <a:r>
              <a:rPr lang="ru-RU" sz="40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hlinkClick r:id="rId2" tooltip="Головна"/>
              </a:rPr>
              <a:t>Національний</a:t>
            </a:r>
            <a:r>
              <a:rPr lang="ru-RU" sz="40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hlinkClick r:id="rId2" tooltip="Головна"/>
              </a:rPr>
              <a:t> </a:t>
            </a:r>
            <a:r>
              <a:rPr lang="ru-RU" sz="40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hlinkClick r:id="rId2" tooltip="Головна"/>
              </a:rPr>
              <a:t>технічний</a:t>
            </a:r>
            <a:r>
              <a:rPr lang="ru-RU" sz="40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hlinkClick r:id="rId2" tooltip="Головна"/>
              </a:rPr>
              <a:t> </a:t>
            </a:r>
            <a:r>
              <a:rPr lang="ru-RU" sz="40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hlinkClick r:id="rId2" tooltip="Головна"/>
              </a:rPr>
              <a:t>університет</a:t>
            </a:r>
            <a:r>
              <a:rPr lang="ru-RU" sz="40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hlinkClick r:id="rId2" tooltip="Головна"/>
              </a:rPr>
              <a:t> </a:t>
            </a:r>
            <a:r>
              <a:rPr lang="ru-RU" sz="4000" dirty="0" err="1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hlinkClick r:id="rId2" tooltip="Головна"/>
              </a:rPr>
              <a:t>України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rgbClr val="420000"/>
                </a:solidFill>
              </a:rPr>
              <a:t>"</a:t>
            </a:r>
            <a:r>
              <a:rPr lang="ru-RU" sz="3600" b="1" dirty="0" err="1">
                <a:solidFill>
                  <a:srgbClr val="420000"/>
                </a:solidFill>
              </a:rPr>
              <a:t>Київський</a:t>
            </a:r>
            <a:r>
              <a:rPr lang="ru-RU" sz="3600" b="1" dirty="0">
                <a:solidFill>
                  <a:srgbClr val="420000"/>
                </a:solidFill>
              </a:rPr>
              <a:t> </a:t>
            </a:r>
            <a:r>
              <a:rPr lang="ru-RU" sz="3600" b="1" dirty="0" err="1">
                <a:solidFill>
                  <a:srgbClr val="420000"/>
                </a:solidFill>
              </a:rPr>
              <a:t>політехнічний</a:t>
            </a:r>
            <a:r>
              <a:rPr lang="ru-RU" sz="3600" b="1" dirty="0">
                <a:solidFill>
                  <a:srgbClr val="420000"/>
                </a:solidFill>
              </a:rPr>
              <a:t> </a:t>
            </a:r>
            <a:r>
              <a:rPr lang="ru-RU" sz="3600" b="1" dirty="0" err="1" smtClean="0">
                <a:solidFill>
                  <a:srgbClr val="420000"/>
                </a:solidFill>
              </a:rPr>
              <a:t>інститут</a:t>
            </a:r>
            <a:r>
              <a:rPr lang="ru-RU" sz="3600" b="1" dirty="0" smtClean="0">
                <a:solidFill>
                  <a:srgbClr val="420000"/>
                </a:solidFill>
              </a:rPr>
              <a:t>"</a:t>
            </a:r>
            <a:endParaRPr lang="ru-RU" sz="3600" b="1" dirty="0">
              <a:solidFill>
                <a:srgbClr val="42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08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54562"/>
          </a:xfrm>
        </p:spPr>
        <p:txBody>
          <a:bodyPr>
            <a:normAutofit/>
          </a:bodyPr>
          <a:lstStyle/>
          <a:p>
            <a:r>
              <a:rPr lang="uk-UA" sz="3600" dirty="0" smtClean="0">
                <a:solidFill>
                  <a:srgbClr val="3B2448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1. Побудова </a:t>
            </a:r>
            <a:r>
              <a:rPr lang="uk-UA" sz="3600" dirty="0">
                <a:solidFill>
                  <a:srgbClr val="3B2448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тривимірного зображення моделі видавлюванням</a:t>
            </a:r>
            <a:endParaRPr lang="ru-RU" sz="3600" dirty="0">
              <a:solidFill>
                <a:srgbClr val="3B2448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3856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3600" dirty="0" smtClean="0">
                <a:solidFill>
                  <a:srgbClr val="3B2448"/>
                </a:solidFill>
                <a:effectLst/>
              </a:rPr>
              <a:t>створимо </a:t>
            </a:r>
            <a:r>
              <a:rPr lang="uk-UA" sz="3600" dirty="0">
                <a:solidFill>
                  <a:srgbClr val="3B2448"/>
                </a:solidFill>
                <a:effectLst/>
              </a:rPr>
              <a:t>4 екрани з різними точками зору</a:t>
            </a:r>
            <a:endParaRPr lang="ru-RU" sz="3600" dirty="0">
              <a:solidFill>
                <a:srgbClr val="3B2448"/>
              </a:solidFill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1200" y="1600200"/>
            <a:ext cx="6462000" cy="4680000"/>
          </a:xfrm>
        </p:spPr>
      </p:pic>
    </p:spTree>
    <p:extLst>
      <p:ext uri="{BB962C8B-B14F-4D97-AF65-F5344CB8AC3E}">
        <p14:creationId xmlns:p14="http://schemas.microsoft.com/office/powerpoint/2010/main" val="1173038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49"/>
    </mc:Choice>
    <mc:Fallback xmlns="">
      <p:transition spd="slow" advTm="5849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3600" dirty="0">
                <a:solidFill>
                  <a:srgbClr val="3B2448"/>
                </a:solidFill>
                <a:effectLst/>
              </a:rPr>
              <a:t>командою </a:t>
            </a:r>
            <a:r>
              <a:rPr lang="en-US" sz="3600" dirty="0">
                <a:solidFill>
                  <a:srgbClr val="3B2448"/>
                </a:solidFill>
                <a:effectLst/>
              </a:rPr>
              <a:t>Extrude</a:t>
            </a:r>
            <a:r>
              <a:rPr lang="uk-UA" sz="3600" dirty="0">
                <a:solidFill>
                  <a:srgbClr val="3B2448"/>
                </a:solidFill>
                <a:effectLst/>
              </a:rPr>
              <a:t> </a:t>
            </a:r>
            <a:r>
              <a:rPr lang="uk-UA" sz="3600" dirty="0" smtClean="0">
                <a:solidFill>
                  <a:srgbClr val="3B2448"/>
                </a:solidFill>
                <a:effectLst/>
              </a:rPr>
              <a:t>будуємо зображення циліндра</a:t>
            </a:r>
            <a:endParaRPr lang="ru-RU" sz="3600" dirty="0">
              <a:solidFill>
                <a:srgbClr val="3B2448"/>
              </a:solidFill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1200" y="1600200"/>
            <a:ext cx="6462000" cy="4680000"/>
          </a:xfrm>
        </p:spPr>
      </p:pic>
    </p:spTree>
    <p:extLst>
      <p:ext uri="{BB962C8B-B14F-4D97-AF65-F5344CB8AC3E}">
        <p14:creationId xmlns:p14="http://schemas.microsoft.com/office/powerpoint/2010/main" val="3558525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47"/>
    </mc:Choice>
    <mc:Fallback xmlns="">
      <p:transition spd="slow" advTm="6047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3600" dirty="0">
                <a:solidFill>
                  <a:srgbClr val="3B2448"/>
                </a:solidFill>
                <a:effectLst/>
              </a:rPr>
              <a:t>командою </a:t>
            </a:r>
            <a:r>
              <a:rPr lang="en-US" sz="3600" dirty="0">
                <a:solidFill>
                  <a:srgbClr val="3B2448"/>
                </a:solidFill>
                <a:effectLst/>
              </a:rPr>
              <a:t>Extrude</a:t>
            </a:r>
            <a:r>
              <a:rPr lang="uk-UA" sz="3600" dirty="0">
                <a:solidFill>
                  <a:srgbClr val="3B2448"/>
                </a:solidFill>
                <a:effectLst/>
              </a:rPr>
              <a:t> </a:t>
            </a:r>
            <a:r>
              <a:rPr lang="uk-UA" sz="3600" dirty="0" smtClean="0">
                <a:solidFill>
                  <a:srgbClr val="3B2448"/>
                </a:solidFill>
                <a:effectLst/>
              </a:rPr>
              <a:t>будуємо зображення піраміди</a:t>
            </a:r>
            <a:endParaRPr lang="ru-RU" sz="3600" dirty="0">
              <a:solidFill>
                <a:srgbClr val="3B2448"/>
              </a:solidFill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1200" y="1600200"/>
            <a:ext cx="6462000" cy="4680000"/>
          </a:xfrm>
        </p:spPr>
      </p:pic>
    </p:spTree>
    <p:extLst>
      <p:ext uri="{BB962C8B-B14F-4D97-AF65-F5344CB8AC3E}">
        <p14:creationId xmlns:p14="http://schemas.microsoft.com/office/powerpoint/2010/main" val="1840054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76"/>
    </mc:Choice>
    <mc:Fallback xmlns="">
      <p:transition spd="slow" advTm="5076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3600" dirty="0" smtClean="0">
                <a:solidFill>
                  <a:srgbClr val="3B2448"/>
                </a:solidFill>
                <a:effectLst/>
              </a:rPr>
              <a:t>основу </a:t>
            </a:r>
            <a:r>
              <a:rPr lang="uk-UA" sz="3600" dirty="0">
                <a:solidFill>
                  <a:srgbClr val="3B2448"/>
                </a:solidFill>
                <a:effectLst/>
              </a:rPr>
              <a:t>призми </a:t>
            </a:r>
            <a:r>
              <a:rPr lang="uk-UA" sz="3600" dirty="0" smtClean="0">
                <a:solidFill>
                  <a:srgbClr val="3B2448"/>
                </a:solidFill>
                <a:effectLst/>
              </a:rPr>
              <a:t>повертаємо командою </a:t>
            </a:r>
            <a:r>
              <a:rPr lang="en-US" sz="3600" dirty="0">
                <a:solidFill>
                  <a:srgbClr val="3B2448"/>
                </a:solidFill>
                <a:effectLst/>
              </a:rPr>
              <a:t>Rotate</a:t>
            </a:r>
            <a:r>
              <a:rPr lang="uk-UA" sz="3600" dirty="0">
                <a:solidFill>
                  <a:srgbClr val="3B2448"/>
                </a:solidFill>
                <a:effectLst/>
              </a:rPr>
              <a:t>3</a:t>
            </a:r>
            <a:r>
              <a:rPr lang="en-US" sz="3600" dirty="0" smtClean="0">
                <a:solidFill>
                  <a:srgbClr val="3B2448"/>
                </a:solidFill>
                <a:effectLst/>
              </a:rPr>
              <a:t>D</a:t>
            </a:r>
            <a:endParaRPr lang="ru-RU" sz="3600" dirty="0">
              <a:solidFill>
                <a:srgbClr val="3B2448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1200" y="1602000"/>
            <a:ext cx="6461982" cy="4680000"/>
          </a:xfrm>
        </p:spPr>
      </p:pic>
    </p:spTree>
    <p:extLst>
      <p:ext uri="{BB962C8B-B14F-4D97-AF65-F5344CB8AC3E}">
        <p14:creationId xmlns:p14="http://schemas.microsoft.com/office/powerpoint/2010/main" val="2669379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30"/>
    </mc:Choice>
    <mc:Fallback xmlns="">
      <p:transition spd="slow" advTm="503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3600" dirty="0">
                <a:solidFill>
                  <a:srgbClr val="3B2448"/>
                </a:solidFill>
                <a:effectLst/>
              </a:rPr>
              <a:t>командою </a:t>
            </a:r>
            <a:r>
              <a:rPr lang="en-US" sz="3600" dirty="0">
                <a:solidFill>
                  <a:srgbClr val="3B2448"/>
                </a:solidFill>
                <a:effectLst/>
              </a:rPr>
              <a:t>Extrude</a:t>
            </a:r>
            <a:r>
              <a:rPr lang="uk-UA" sz="3600" dirty="0">
                <a:solidFill>
                  <a:srgbClr val="3B2448"/>
                </a:solidFill>
                <a:effectLst/>
              </a:rPr>
              <a:t> </a:t>
            </a:r>
            <a:r>
              <a:rPr lang="uk-UA" sz="3600" dirty="0" smtClean="0">
                <a:solidFill>
                  <a:srgbClr val="3B2448"/>
                </a:solidFill>
                <a:effectLst/>
              </a:rPr>
              <a:t>будуємо зображення призми</a:t>
            </a:r>
            <a:endParaRPr lang="ru-RU" sz="3600" dirty="0">
              <a:solidFill>
                <a:srgbClr val="3B2448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1316" y="1600200"/>
            <a:ext cx="6461982" cy="4680000"/>
          </a:xfrm>
        </p:spPr>
      </p:pic>
    </p:spTree>
    <p:extLst>
      <p:ext uri="{BB962C8B-B14F-4D97-AF65-F5344CB8AC3E}">
        <p14:creationId xmlns:p14="http://schemas.microsoft.com/office/powerpoint/2010/main" val="300856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47"/>
    </mc:Choice>
    <mc:Fallback xmlns="">
      <p:transition spd="slow" advTm="5647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3600" dirty="0">
                <a:solidFill>
                  <a:srgbClr val="3B2448"/>
                </a:solidFill>
                <a:effectLst/>
              </a:rPr>
              <a:t>редагування </a:t>
            </a:r>
            <a:r>
              <a:rPr lang="uk-UA" sz="3600" dirty="0" smtClean="0">
                <a:solidFill>
                  <a:srgbClr val="3B2448"/>
                </a:solidFill>
                <a:effectLst/>
              </a:rPr>
              <a:t>моделі командою </a:t>
            </a:r>
            <a:r>
              <a:rPr lang="en-US" sz="3600" dirty="0">
                <a:solidFill>
                  <a:srgbClr val="3B2448"/>
                </a:solidFill>
                <a:effectLst/>
              </a:rPr>
              <a:t>Subtract</a:t>
            </a:r>
            <a:endParaRPr lang="ru-RU" sz="3600" dirty="0">
              <a:solidFill>
                <a:srgbClr val="3B2448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1200" y="1602000"/>
            <a:ext cx="6461982" cy="4680000"/>
          </a:xfrm>
        </p:spPr>
      </p:pic>
    </p:spTree>
    <p:extLst>
      <p:ext uri="{BB962C8B-B14F-4D97-AF65-F5344CB8AC3E}">
        <p14:creationId xmlns:p14="http://schemas.microsoft.com/office/powerpoint/2010/main" val="218585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41"/>
    </mc:Choice>
    <mc:Fallback xmlns="">
      <p:transition spd="slow" advTm="3741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600" dirty="0">
                <a:solidFill>
                  <a:srgbClr val="3B2448"/>
                </a:solidFill>
                <a:effectLst/>
              </a:rPr>
              <a:t>3</a:t>
            </a:r>
            <a:r>
              <a:rPr lang="en-US" sz="3600" dirty="0">
                <a:solidFill>
                  <a:srgbClr val="3B2448"/>
                </a:solidFill>
                <a:effectLst/>
              </a:rPr>
              <a:t>D </a:t>
            </a:r>
            <a:r>
              <a:rPr lang="en-US" sz="3600" dirty="0" smtClean="0">
                <a:solidFill>
                  <a:srgbClr val="3B2448"/>
                </a:solidFill>
                <a:effectLst/>
              </a:rPr>
              <a:t>Orbit</a:t>
            </a:r>
            <a:endParaRPr lang="ru-RU" sz="3600" dirty="0">
              <a:solidFill>
                <a:srgbClr val="3B2448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1316" y="1600200"/>
            <a:ext cx="6461982" cy="4680000"/>
          </a:xfrm>
        </p:spPr>
      </p:pic>
    </p:spTree>
    <p:extLst>
      <p:ext uri="{BB962C8B-B14F-4D97-AF65-F5344CB8AC3E}">
        <p14:creationId xmlns:p14="http://schemas.microsoft.com/office/powerpoint/2010/main" val="5539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594</TotalTime>
  <Words>82</Words>
  <Application>Microsoft Office PowerPoint</Application>
  <PresentationFormat>Экран (4:3)</PresentationFormat>
  <Paragraphs>19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5" baseType="lpstr">
      <vt:lpstr>Arial</vt:lpstr>
      <vt:lpstr>Arial Black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ТРИВИМІРНЕ       МОДЕЛЮВАННЯ</vt:lpstr>
      <vt:lpstr>1. Побудова тривимірного зображення моделі видавлюванням</vt:lpstr>
      <vt:lpstr>створимо 4 екрани з різними точками зору</vt:lpstr>
      <vt:lpstr>командою Extrude будуємо зображення циліндра</vt:lpstr>
      <vt:lpstr>командою Extrude будуємо зображення піраміди</vt:lpstr>
      <vt:lpstr>основу призми повертаємо командою Rotate3D</vt:lpstr>
      <vt:lpstr>командою Extrude будуємо зображення призми</vt:lpstr>
      <vt:lpstr>редагування моделі командою Subtract</vt:lpstr>
      <vt:lpstr>3D Orbit</vt:lpstr>
      <vt:lpstr>2. Створюємо зображення деталі типу вал методом обертання</vt:lpstr>
      <vt:lpstr>будуємо замкнений контур</vt:lpstr>
      <vt:lpstr>командою Revolve обертаємо контур</vt:lpstr>
      <vt:lpstr>грані паралелепіпеда є січними площинами</vt:lpstr>
      <vt:lpstr>виконуємо розтин деталі</vt:lpstr>
      <vt:lpstr> Національний технічний університет України </vt:lpstr>
    </vt:vector>
  </TitlesOfParts>
  <Company>Krokoz™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ТРИВИМІРНЕ         МОДЕЛЮВАННЯ</dc:title>
  <dc:creator>Натали</dc:creator>
  <cp:lastModifiedBy>Елена Коломиец</cp:lastModifiedBy>
  <cp:revision>22</cp:revision>
  <dcterms:created xsi:type="dcterms:W3CDTF">2012-03-29T07:11:41Z</dcterms:created>
  <dcterms:modified xsi:type="dcterms:W3CDTF">2017-02-02T08:55:04Z</dcterms:modified>
</cp:coreProperties>
</file>