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89"/>
  </p:notesMasterIdLst>
  <p:handoutMasterIdLst>
    <p:handoutMasterId r:id="rId90"/>
  </p:handoutMasterIdLst>
  <p:sldIdLst>
    <p:sldId id="261" r:id="rId2"/>
    <p:sldId id="482" r:id="rId3"/>
    <p:sldId id="534" r:id="rId4"/>
    <p:sldId id="677" r:id="rId5"/>
    <p:sldId id="572" r:id="rId6"/>
    <p:sldId id="643" r:id="rId7"/>
    <p:sldId id="586" r:id="rId8"/>
    <p:sldId id="585" r:id="rId9"/>
    <p:sldId id="655" r:id="rId10"/>
    <p:sldId id="661" r:id="rId11"/>
    <p:sldId id="662" r:id="rId12"/>
    <p:sldId id="663" r:id="rId13"/>
    <p:sldId id="681" r:id="rId14"/>
    <p:sldId id="682" r:id="rId15"/>
    <p:sldId id="683" r:id="rId16"/>
    <p:sldId id="656" r:id="rId17"/>
    <p:sldId id="666" r:id="rId18"/>
    <p:sldId id="668" r:id="rId19"/>
    <p:sldId id="669" r:id="rId20"/>
    <p:sldId id="679" r:id="rId21"/>
    <p:sldId id="658" r:id="rId22"/>
    <p:sldId id="675" r:id="rId23"/>
    <p:sldId id="674" r:id="rId24"/>
    <p:sldId id="664" r:id="rId25"/>
    <p:sldId id="582" r:id="rId26"/>
    <p:sldId id="616" r:id="rId27"/>
    <p:sldId id="615" r:id="rId28"/>
    <p:sldId id="670" r:id="rId29"/>
    <p:sldId id="594" r:id="rId30"/>
    <p:sldId id="593" r:id="rId31"/>
    <p:sldId id="592" r:id="rId32"/>
    <p:sldId id="591" r:id="rId33"/>
    <p:sldId id="595" r:id="rId34"/>
    <p:sldId id="596" r:id="rId35"/>
    <p:sldId id="597" r:id="rId36"/>
    <p:sldId id="598" r:id="rId37"/>
    <p:sldId id="602" r:id="rId38"/>
    <p:sldId id="601" r:id="rId39"/>
    <p:sldId id="600" r:id="rId40"/>
    <p:sldId id="603" r:id="rId41"/>
    <p:sldId id="599" r:id="rId42"/>
    <p:sldId id="604" r:id="rId43"/>
    <p:sldId id="605" r:id="rId44"/>
    <p:sldId id="607" r:id="rId45"/>
    <p:sldId id="608" r:id="rId46"/>
    <p:sldId id="684" r:id="rId47"/>
    <p:sldId id="609" r:id="rId48"/>
    <p:sldId id="610" r:id="rId49"/>
    <p:sldId id="611" r:id="rId50"/>
    <p:sldId id="612" r:id="rId51"/>
    <p:sldId id="617" r:id="rId52"/>
    <p:sldId id="574" r:id="rId53"/>
    <p:sldId id="575" r:id="rId54"/>
    <p:sldId id="685" r:id="rId55"/>
    <p:sldId id="573" r:id="rId56"/>
    <p:sldId id="576" r:id="rId57"/>
    <p:sldId id="618" r:id="rId58"/>
    <p:sldId id="619" r:id="rId59"/>
    <p:sldId id="686" r:id="rId60"/>
    <p:sldId id="623" r:id="rId61"/>
    <p:sldId id="622" r:id="rId62"/>
    <p:sldId id="621" r:id="rId63"/>
    <p:sldId id="627" r:id="rId64"/>
    <p:sldId id="626" r:id="rId65"/>
    <p:sldId id="628" r:id="rId66"/>
    <p:sldId id="625" r:id="rId67"/>
    <p:sldId id="624" r:id="rId68"/>
    <p:sldId id="629" r:id="rId69"/>
    <p:sldId id="620" r:id="rId70"/>
    <p:sldId id="676" r:id="rId71"/>
    <p:sldId id="545" r:id="rId72"/>
    <p:sldId id="642" r:id="rId73"/>
    <p:sldId id="539" r:id="rId74"/>
    <p:sldId id="567" r:id="rId75"/>
    <p:sldId id="635" r:id="rId76"/>
    <p:sldId id="634" r:id="rId77"/>
    <p:sldId id="633" r:id="rId78"/>
    <p:sldId id="632" r:id="rId79"/>
    <p:sldId id="636" r:id="rId80"/>
    <p:sldId id="637" r:id="rId81"/>
    <p:sldId id="638" r:id="rId82"/>
    <p:sldId id="639" r:id="rId83"/>
    <p:sldId id="640" r:id="rId84"/>
    <p:sldId id="631" r:id="rId85"/>
    <p:sldId id="630" r:id="rId86"/>
    <p:sldId id="641" r:id="rId87"/>
    <p:sldId id="393" r:id="rId88"/>
  </p:sldIdLst>
  <p:sldSz cx="9144000" cy="6858000" type="screen4x3"/>
  <p:notesSz cx="6858000" cy="9144000"/>
  <p:defaultTextStyle>
    <a:defPPr>
      <a:defRPr lang="en-US"/>
    </a:defPPr>
    <a:lvl1pPr algn="l" rtl="0" fontAlgn="base">
      <a:spcBef>
        <a:spcPct val="0"/>
      </a:spcBef>
      <a:spcAft>
        <a:spcPct val="0"/>
      </a:spcAft>
      <a:defRPr kumimoji="1" sz="2800" kern="1200">
        <a:solidFill>
          <a:schemeClr val="tx1"/>
        </a:solidFill>
        <a:latin typeface="Times New Roman" charset="0"/>
        <a:ea typeface="+mn-ea"/>
        <a:cs typeface="+mn-cs"/>
      </a:defRPr>
    </a:lvl1pPr>
    <a:lvl2pPr marL="457200" algn="l" rtl="0" fontAlgn="base">
      <a:spcBef>
        <a:spcPct val="0"/>
      </a:spcBef>
      <a:spcAft>
        <a:spcPct val="0"/>
      </a:spcAft>
      <a:defRPr kumimoji="1" sz="2800" kern="1200">
        <a:solidFill>
          <a:schemeClr val="tx1"/>
        </a:solidFill>
        <a:latin typeface="Times New Roman" charset="0"/>
        <a:ea typeface="+mn-ea"/>
        <a:cs typeface="+mn-cs"/>
      </a:defRPr>
    </a:lvl2pPr>
    <a:lvl3pPr marL="914400" algn="l" rtl="0" fontAlgn="base">
      <a:spcBef>
        <a:spcPct val="0"/>
      </a:spcBef>
      <a:spcAft>
        <a:spcPct val="0"/>
      </a:spcAft>
      <a:defRPr kumimoji="1" sz="2800" kern="1200">
        <a:solidFill>
          <a:schemeClr val="tx1"/>
        </a:solidFill>
        <a:latin typeface="Times New Roman" charset="0"/>
        <a:ea typeface="+mn-ea"/>
        <a:cs typeface="+mn-cs"/>
      </a:defRPr>
    </a:lvl3pPr>
    <a:lvl4pPr marL="1371600" algn="l" rtl="0" fontAlgn="base">
      <a:spcBef>
        <a:spcPct val="0"/>
      </a:spcBef>
      <a:spcAft>
        <a:spcPct val="0"/>
      </a:spcAft>
      <a:defRPr kumimoji="1" sz="2800" kern="1200">
        <a:solidFill>
          <a:schemeClr val="tx1"/>
        </a:solidFill>
        <a:latin typeface="Times New Roman" charset="0"/>
        <a:ea typeface="+mn-ea"/>
        <a:cs typeface="+mn-cs"/>
      </a:defRPr>
    </a:lvl4pPr>
    <a:lvl5pPr marL="1828800" algn="l" rtl="0" fontAlgn="base">
      <a:spcBef>
        <a:spcPct val="0"/>
      </a:spcBef>
      <a:spcAft>
        <a:spcPct val="0"/>
      </a:spcAft>
      <a:defRPr kumimoji="1" sz="2800" kern="1200">
        <a:solidFill>
          <a:schemeClr val="tx1"/>
        </a:solidFill>
        <a:latin typeface="Times New Roman" charset="0"/>
        <a:ea typeface="+mn-ea"/>
        <a:cs typeface="+mn-cs"/>
      </a:defRPr>
    </a:lvl5pPr>
    <a:lvl6pPr marL="2286000" algn="l" defTabSz="914400" rtl="0" eaLnBrk="1" latinLnBrk="0" hangingPunct="1">
      <a:defRPr kumimoji="1" sz="2800" kern="1200">
        <a:solidFill>
          <a:schemeClr val="tx1"/>
        </a:solidFill>
        <a:latin typeface="Times New Roman" charset="0"/>
        <a:ea typeface="+mn-ea"/>
        <a:cs typeface="+mn-cs"/>
      </a:defRPr>
    </a:lvl6pPr>
    <a:lvl7pPr marL="2743200" algn="l" defTabSz="914400" rtl="0" eaLnBrk="1" latinLnBrk="0" hangingPunct="1">
      <a:defRPr kumimoji="1" sz="2800" kern="1200">
        <a:solidFill>
          <a:schemeClr val="tx1"/>
        </a:solidFill>
        <a:latin typeface="Times New Roman" charset="0"/>
        <a:ea typeface="+mn-ea"/>
        <a:cs typeface="+mn-cs"/>
      </a:defRPr>
    </a:lvl7pPr>
    <a:lvl8pPr marL="3200400" algn="l" defTabSz="914400" rtl="0" eaLnBrk="1" latinLnBrk="0" hangingPunct="1">
      <a:defRPr kumimoji="1" sz="2800" kern="1200">
        <a:solidFill>
          <a:schemeClr val="tx1"/>
        </a:solidFill>
        <a:latin typeface="Times New Roman" charset="0"/>
        <a:ea typeface="+mn-ea"/>
        <a:cs typeface="+mn-cs"/>
      </a:defRPr>
    </a:lvl8pPr>
    <a:lvl9pPr marL="3657600" algn="l" defTabSz="914400" rtl="0" eaLnBrk="1" latinLnBrk="0" hangingPunct="1">
      <a:defRPr kumimoji="1" sz="28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1054" autoAdjust="0"/>
  </p:normalViewPr>
  <p:slideViewPr>
    <p:cSldViewPr>
      <p:cViewPr varScale="1">
        <p:scale>
          <a:sx n="71" d="100"/>
          <a:sy n="71" d="100"/>
        </p:scale>
        <p:origin x="-18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3A66D306-55C6-4CE1-8532-2F19CD0914F8}" type="slidenum">
              <a:rPr lang="ru-RU"/>
              <a:pPr>
                <a:defRPr/>
              </a:pPr>
              <a:t>‹#›</a:t>
            </a:fld>
            <a:endParaRPr lang="ru-RU"/>
          </a:p>
        </p:txBody>
      </p:sp>
    </p:spTree>
    <p:extLst>
      <p:ext uri="{BB962C8B-B14F-4D97-AF65-F5344CB8AC3E}">
        <p14:creationId xmlns:p14="http://schemas.microsoft.com/office/powerpoint/2010/main" val="26473221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F1D20306-7037-41D6-B77A-A4343BC7AA14}" type="slidenum">
              <a:rPr lang="ru-RU"/>
              <a:pPr>
                <a:defRPr/>
              </a:pPr>
              <a:t>‹#›</a:t>
            </a:fld>
            <a:endParaRPr lang="ru-RU"/>
          </a:p>
        </p:txBody>
      </p:sp>
    </p:spTree>
    <p:extLst>
      <p:ext uri="{BB962C8B-B14F-4D97-AF65-F5344CB8AC3E}">
        <p14:creationId xmlns:p14="http://schemas.microsoft.com/office/powerpoint/2010/main" val="12048138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931F5C7F-57B3-4AD2-959E-40041C5910CF}" type="slidenum">
              <a:rPr lang="ru-RU" smtClean="0"/>
              <a:pPr/>
              <a:t>1</a:t>
            </a:fld>
            <a:endParaRPr lang="ru-RU"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w="9525"/>
        </p:spPr>
        <p:txBody>
          <a:bodyPr/>
          <a:lstStyle/>
          <a:p>
            <a:pPr eaLnBrk="1" hangingPunct="1"/>
            <a:endParaRPr lang="uk-U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w="9525"/>
        </p:spPr>
        <p:txBody>
          <a:bodyPr/>
          <a:lstStyle/>
          <a:p>
            <a:pPr marL="609600" indent="-609600">
              <a:buFont typeface="Wingdings" pitchFamily="2" charset="2"/>
              <a:buNone/>
            </a:pPr>
            <a:r>
              <a:rPr lang="uk-UA" sz="1200" dirty="0" smtClean="0"/>
              <a:t>Записи в цій таблиці представляють приведений до постійного коефіцієнта час виконання як функцію від кількості елементів в таблиці N і розмірів таблиці М (якщо він відмінний від N) для реалізацій, в яких нові елементи можна вставляти незалежно від наявності в таблиці елементів з дубльованими ключами. </a:t>
            </a:r>
          </a:p>
          <a:p>
            <a:pPr marL="609600" indent="-609600">
              <a:buFont typeface="Wingdings" pitchFamily="2" charset="2"/>
              <a:buNone/>
            </a:pPr>
            <a:r>
              <a:rPr lang="uk-UA" sz="1200" dirty="0" smtClean="0"/>
              <a:t>	При реалізації елементарних методів (перші чотири рядки) час виконання деяких операцій постійний, а час виконання інших лінійно залежить від кількості елементів або розмірів таблиці; складніші методи гарантують логарифмічну залежність часу від кількості елементів або ж постійний час виконання більшості або всіх операцій. </a:t>
            </a:r>
          </a:p>
          <a:p>
            <a:pPr marL="609600" indent="-609600">
              <a:buFont typeface="Wingdings" pitchFamily="2" charset="2"/>
              <a:buNone/>
            </a:pPr>
            <a:r>
              <a:rPr lang="uk-UA" sz="1200" dirty="0" smtClean="0"/>
              <a:t>	Значення </a:t>
            </a:r>
            <a:r>
              <a:rPr lang="ru-RU" sz="1200" dirty="0" smtClean="0"/>
              <a:t>N </a:t>
            </a:r>
            <a:r>
              <a:rPr lang="en-US" sz="1200" dirty="0" smtClean="0"/>
              <a:t>l</a:t>
            </a:r>
            <a:r>
              <a:rPr lang="ru-RU" sz="1200" dirty="0" err="1" smtClean="0"/>
              <a:t>gN</a:t>
            </a:r>
            <a:r>
              <a:rPr lang="uk-UA" sz="1200" dirty="0" smtClean="0"/>
              <a:t> в </a:t>
            </a:r>
            <a:r>
              <a:rPr lang="ru-RU" sz="1200" dirty="0" err="1" smtClean="0"/>
              <a:t>стовбчику</a:t>
            </a:r>
            <a:r>
              <a:rPr lang="ru-RU" sz="1200" dirty="0" smtClean="0"/>
              <a:t> </a:t>
            </a:r>
            <a:r>
              <a:rPr lang="uk-UA" sz="1200" dirty="0" smtClean="0"/>
              <a:t>операції вибору представляють витрати на сортування елементів - лінійна залежність часу виконання операції </a:t>
            </a:r>
            <a:r>
              <a:rPr lang="ru-RU" sz="1200" dirty="0" err="1" smtClean="0"/>
              <a:t>select</a:t>
            </a:r>
            <a:r>
              <a:rPr lang="uk-UA" sz="1200" dirty="0" smtClean="0"/>
              <a:t> для невпорядкованого набору елементів можлива лише теоретично, але не на практиці. </a:t>
            </a:r>
          </a:p>
          <a:p>
            <a:pPr marL="609600" indent="-609600">
              <a:buFont typeface="Wingdings" pitchFamily="2" charset="2"/>
              <a:buNone/>
            </a:pPr>
            <a:r>
              <a:rPr lang="uk-UA" sz="1200" dirty="0" smtClean="0"/>
              <a:t>	</a:t>
            </a:r>
            <a:r>
              <a:rPr lang="uk-UA" sz="1200" dirty="0" err="1" smtClean="0"/>
              <a:t>Зна</a:t>
            </a:r>
            <a:r>
              <a:rPr lang="ru-RU" sz="1200" dirty="0" err="1" smtClean="0"/>
              <a:t>чення</a:t>
            </a:r>
            <a:r>
              <a:rPr lang="uk-UA" sz="1200" dirty="0" smtClean="0"/>
              <a:t>, помічені зірочкою, відносяться до вкрай небажаних найгірших </a:t>
            </a:r>
            <a:r>
              <a:rPr lang="ru-RU" sz="1200" dirty="0" err="1" smtClean="0"/>
              <a:t>випадків</a:t>
            </a:r>
            <a:r>
              <a:rPr lang="uk-UA" sz="1200" dirty="0" smtClean="0"/>
              <a:t>. </a:t>
            </a:r>
          </a:p>
          <a:p>
            <a:endParaRPr lang="uk-UA"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w="9525"/>
        </p:spPr>
        <p:txBody>
          <a:bodyPr/>
          <a:lstStyle/>
          <a:p>
            <a:r>
              <a:rPr lang="uk-UA" smtClean="0"/>
              <a:t>У одному з даних методів вирішення конфліктів використовуються зв'язні списки, тому він знаходить безпосереднє застосування в динамічних ситуаціях, коли заздалегідь важко передбачати кількість ключів пошуку. У іншому методі вирішення конфліктів висока продуктивність пошуку забезпечується для елементів, що зберігаються у фіксованому масиві.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w="9525"/>
        </p:spPr>
        <p:txBody>
          <a:bodyPr/>
          <a:lstStyle/>
          <a:p>
            <a:r>
              <a:rPr lang="uk-UA" smtClean="0"/>
              <a:t>Ідея побудови цієї функції полягає в тому, щоб представити символи у вигляді цілих чисел, використовуючи для цього машинні коди символів. У мові Pascal є вбудована функція ord(c), яка повертає цілочисельний код символу </a:t>
            </a:r>
            <a:r>
              <a:rPr lang="uk-UA" i="1" smtClean="0"/>
              <a:t>с</a:t>
            </a:r>
            <a:r>
              <a:rPr lang="uk-UA" smtClean="0"/>
              <a:t>. Таким чином, якщо </a:t>
            </a:r>
            <a:r>
              <a:rPr lang="uk-UA" i="1" smtClean="0"/>
              <a:t>х</a:t>
            </a:r>
            <a:r>
              <a:rPr lang="uk-UA" smtClean="0"/>
              <a:t> - це ключ, тип даних ключів визначений як </a:t>
            </a:r>
            <a:r>
              <a:rPr lang="en-US" smtClean="0"/>
              <a:t>array</a:t>
            </a:r>
            <a:r>
              <a:rPr lang="uk-UA" smtClean="0"/>
              <a:t>[1..10] of char (у прикладі цей тип даних названий nametype) тоді можна використовувати хеш-функцію, код якої представлений в лістингу 4.7. У цій функції підсумовуються всі цілочисельні коди символів, результат ділиться на </a:t>
            </a:r>
            <a:r>
              <a:rPr lang="uk-UA" i="1" smtClean="0"/>
              <a:t>В</a:t>
            </a:r>
            <a:r>
              <a:rPr lang="uk-UA" smtClean="0"/>
              <a:t> і береться залишок від ділення, який буде цілим числом з інтервалу від 0 до </a:t>
            </a:r>
            <a:r>
              <a:rPr lang="uk-UA" i="1" smtClean="0"/>
              <a:t>В</a:t>
            </a:r>
            <a:r>
              <a:rPr lang="uk-UA" smtClean="0"/>
              <a:t>-1.</a:t>
            </a:r>
            <a:endParaRPr lang="en-GB" smtClean="0"/>
          </a:p>
          <a:p>
            <a:endParaRPr lang="uk-UA"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noFill/>
          <a:ln w="9525"/>
        </p:spPr>
        <p:txBody>
          <a:bodyPr/>
          <a:lstStyle/>
          <a:p>
            <a:r>
              <a:rPr lang="uk-UA" smtClean="0"/>
              <a:t>Не приводячи повного рішення цієї проблеми, обмежимося наступним аналізом. </a:t>
            </a:r>
            <a:endParaRPr lang="en-GB" smtClean="0"/>
          </a:p>
          <a:p>
            <a:r>
              <a:rPr lang="uk-UA" smtClean="0"/>
              <a:t>Як тільки декілька послідовних сегментів будуть заповнено (утворюючи групу), будь-який новий елемент при спробі вставки в ці сегменти буде вставлений в кінець цієї групи, збільшуючи тим самим довжину групи послідовно заповнених сегментів. Іншими словами, для пошуку порожнього сегменту у разі безперервного розташування заповнених сегментів необхідно проглянути більше сегментів, ніж при випадковому розподілі заповнених сегментів. Звідси також слідує очевидний висновок, що при безперервному розташуванні заповнених сегментів збільшується час виконання вставки нового елементу і інших операторів. </a:t>
            </a:r>
            <a:endParaRPr lang="en-GB" smtClean="0"/>
          </a:p>
          <a:p>
            <a:endParaRPr lang="uk-U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w="9525"/>
        </p:spPr>
        <p:txBody>
          <a:bodyPr/>
          <a:lstStyle/>
          <a:p>
            <a:r>
              <a:rPr lang="uk-UA" smtClean="0"/>
              <a:t>Наприклад, в приймальному відділенні лікарні спочатку приймають пацієнтів з потенційно фатальними діагнозами, незалежно від того, як довго вони або інші пацієнти знаходилися в черзі.</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w="9525"/>
        </p:spPr>
        <p:txBody>
          <a:bodyPr/>
          <a:lstStyle/>
          <a:p>
            <a:r>
              <a:rPr lang="uk-UA" smtClean="0"/>
              <a:t>Оскільки розглядаємо реалізації саме словників, то не зачіпатимемо можливості виконання в реалізації за допомогою масивів операцій об'єднання і перетину множин. Разом з тим, оскільки масиви, так само, як і списки, можна сортувати, то можна розглядати реалізацію словників за допомогою масивів як прийнятну реалізацію множин довільної структури.</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p>
          </p:txBody>
        </p:sp>
        <p:sp>
          <p:nvSpPr>
            <p:cNvPr id="6" name="Arc 1028"/>
            <p:cNvSpPr>
              <a:spLocks/>
            </p:cNvSpPr>
            <p:nvPr/>
          </p:nvSpPr>
          <p:spPr bwMode="auto">
            <a:xfrm>
              <a:off x="-4887" y="922"/>
              <a:ext cx="8474" cy="6800"/>
            </a:xfrm>
            <a:custGeom>
              <a:avLst/>
              <a:gdLst>
                <a:gd name="T0" fmla="*/ 1662 w 43200"/>
                <a:gd name="T1" fmla="*/ 535 h 43200"/>
                <a:gd name="T2" fmla="*/ 961 w 43200"/>
                <a:gd name="T3" fmla="*/ 7 h 43200"/>
                <a:gd name="T4" fmla="*/ 831 w 43200"/>
                <a:gd name="T5" fmla="*/ 535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lnTo>
                    <a:pt x="43200" y="21600"/>
                  </a:lnTo>
                  <a:close/>
                </a:path>
              </a:pathLst>
            </a:custGeom>
            <a:noFill/>
            <a:ln w="12700" cap="sq">
              <a:solidFill>
                <a:schemeClr val="folHlink"/>
              </a:solidFill>
              <a:round/>
              <a:headEnd type="none" w="sm" len="sm"/>
              <a:tailEnd type="none" w="sm" len="sm"/>
            </a:ln>
          </p:spPr>
          <p:txBody>
            <a:bodyPr/>
            <a:lstStyle/>
            <a:p>
              <a:pPr>
                <a:defRPr/>
              </a:pPr>
              <a:endParaRPr lang="en-GB">
                <a:latin typeface="Times New Roman" pitchFamily="18" charset="0"/>
              </a:endParaRPr>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ru-RU"/>
              <a:t>Образец подзаголовка</a:t>
            </a:r>
          </a:p>
        </p:txBody>
      </p:sp>
      <p:sp>
        <p:nvSpPr>
          <p:cNvPr id="7" name="Rectangle 1031"/>
          <p:cNvSpPr>
            <a:spLocks noGrp="1" noChangeArrowheads="1"/>
          </p:cNvSpPr>
          <p:nvPr>
            <p:ph type="dt" sz="quarter" idx="10"/>
          </p:nvPr>
        </p:nvSpPr>
        <p:spPr/>
        <p:txBody>
          <a:bodyPr/>
          <a:lstStyle>
            <a:lvl1pPr>
              <a:defRPr/>
            </a:lvl1pPr>
          </a:lstStyle>
          <a:p>
            <a:pPr>
              <a:defRPr/>
            </a:pPr>
            <a:endParaRPr lang="ru-RU"/>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ru-RU"/>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A310C16B-6A7C-48B0-882B-C451C807A012}" type="slidenum">
              <a:rPr lang="ru-RU"/>
              <a:pPr lvl="1">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77E60C27-E326-4292-B228-831CBB2A9B9C}" type="slidenum">
              <a:rPr lang="ru-RU"/>
              <a:pPr lvl="1">
                <a:defRPr/>
              </a:pPr>
              <a:t>‹#›</a:t>
            </a:fld>
            <a:endParaRPr lang="ru-RU">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609600"/>
            <a:ext cx="20193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2625" y="609600"/>
            <a:ext cx="5908675"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25557500-111E-4FC1-BA86-EBEB91078B72}" type="slidenum">
              <a:rPr lang="ru-RU"/>
              <a:pPr lvl="1">
                <a:defRPr/>
              </a:pPr>
              <a:t>‹#›</a:t>
            </a:fld>
            <a:endParaRPr lang="ru-RU">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682625" y="1981200"/>
            <a:ext cx="3810000" cy="4114800"/>
          </a:xfrm>
        </p:spPr>
        <p:txBody>
          <a:bodyPr/>
          <a:lstStyle/>
          <a:p>
            <a:pPr lvl="0"/>
            <a:endParaRPr lang="ru-RU" noProof="0" smtClean="0"/>
          </a:p>
        </p:txBody>
      </p:sp>
      <p:sp>
        <p:nvSpPr>
          <p:cNvPr id="4" name="Текст 3"/>
          <p:cNvSpPr>
            <a:spLocks noGrp="1"/>
          </p:cNvSpPr>
          <p:nvPr>
            <p:ph type="body" sz="half" idx="2"/>
          </p:nvPr>
        </p:nvSpPr>
        <p:spPr>
          <a:xfrm>
            <a:off x="4645025"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EF85038F-66C1-4FB4-9F22-788E3FBAE979}" type="slidenum">
              <a:rPr lang="ru-RU"/>
              <a:pPr lvl="1">
                <a:defRPr/>
              </a:pPr>
              <a:t>‹#›</a:t>
            </a:fld>
            <a:endParaRPr lang="ru-RU">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025C276A-6432-4007-AE77-5B51D02B87EC}" type="slidenum">
              <a:rPr lang="ru-RU"/>
              <a:pPr lvl="1">
                <a:defRPr/>
              </a:pPr>
              <a:t>‹#›</a:t>
            </a:fld>
            <a:endParaRPr lang="ru-RU">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ED11F860-48AC-4A7A-B284-D18056B6CB43}" type="slidenum">
              <a:rPr lang="ru-RU"/>
              <a:pPr lvl="1">
                <a:defRPr/>
              </a:pPr>
              <a:t>‹#›</a:t>
            </a:fld>
            <a:endParaRPr lang="ru-RU">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E9CA4843-379A-4900-AFE2-99E198306FCD}" type="slidenum">
              <a:rPr lang="ru-RU"/>
              <a:pPr lvl="1">
                <a:defRPr/>
              </a:pPr>
              <a:t>‹#›</a:t>
            </a:fld>
            <a:endParaRPr lang="ru-RU">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2pPr lvl="1">
              <a:defRPr/>
            </a:lvl2pPr>
          </a:lstStyle>
          <a:p>
            <a:pPr lvl="1">
              <a:defRPr/>
            </a:pPr>
            <a:fld id="{3E9D2DBA-9107-4549-85B5-8BE11458525B}" type="slidenum">
              <a:rPr lang="ru-RU"/>
              <a:pPr lvl="1">
                <a:defRPr/>
              </a:pPr>
              <a:t>‹#›</a:t>
            </a:fld>
            <a:endParaRPr lang="ru-RU">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2pPr lvl="1">
              <a:defRPr/>
            </a:lvl2pPr>
          </a:lstStyle>
          <a:p>
            <a:pPr lvl="1">
              <a:defRPr/>
            </a:pPr>
            <a:fld id="{B323F000-430F-4F4E-972E-1E9033A839FB}" type="slidenum">
              <a:rPr lang="ru-RU"/>
              <a:pPr lvl="1">
                <a:defRPr/>
              </a:pPr>
              <a:t>‹#›</a:t>
            </a:fld>
            <a:endParaRPr lang="ru-RU">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2pPr lvl="1">
              <a:defRPr/>
            </a:lvl2pPr>
          </a:lstStyle>
          <a:p>
            <a:pPr lvl="1">
              <a:defRPr/>
            </a:pPr>
            <a:fld id="{C5DC6A90-EA33-4076-B68E-B6AE1A2AF7F6}" type="slidenum">
              <a:rPr lang="ru-RU"/>
              <a:pPr lvl="1">
                <a:defRPr/>
              </a:pPr>
              <a:t>‹#›</a:t>
            </a:fld>
            <a:endParaRPr lang="ru-RU">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C22E41F5-ED8C-4BC0-9CEE-EA7A9A80A64A}" type="slidenum">
              <a:rPr lang="ru-RU"/>
              <a:pPr lvl="1">
                <a:defRPr/>
              </a:pPr>
              <a:t>‹#›</a:t>
            </a:fld>
            <a:endParaRPr lang="ru-RU">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3E9AE0BA-8E88-490B-A35A-F769D2D22236}" type="slidenum">
              <a:rPr lang="ru-RU"/>
              <a:pPr lvl="1">
                <a:defRPr/>
              </a:pPr>
              <a:t>‹#›</a:t>
            </a:fld>
            <a:endParaRPr lang="ru-RU">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p>
          </p:txBody>
        </p:sp>
        <p:sp>
          <p:nvSpPr>
            <p:cNvPr id="1033" name="Arc 2052"/>
            <p:cNvSpPr>
              <a:spLocks/>
            </p:cNvSpPr>
            <p:nvPr/>
          </p:nvSpPr>
          <p:spPr bwMode="auto">
            <a:xfrm>
              <a:off x="-5295" y="3"/>
              <a:ext cx="10596" cy="8624"/>
            </a:xfrm>
            <a:custGeom>
              <a:avLst/>
              <a:gdLst>
                <a:gd name="T0" fmla="*/ 2599 w 43200"/>
                <a:gd name="T1" fmla="*/ 861 h 43200"/>
                <a:gd name="T2" fmla="*/ 1299 w 43200"/>
                <a:gd name="T3" fmla="*/ 0 h 43200"/>
                <a:gd name="T4" fmla="*/ 1299 w 43200"/>
                <a:gd name="T5" fmla="*/ 861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lnTo>
                    <a:pt x="43200" y="21600"/>
                  </a:lnTo>
                  <a:close/>
                </a:path>
              </a:pathLst>
            </a:custGeom>
            <a:noFill/>
            <a:ln w="12700" cap="sq">
              <a:solidFill>
                <a:schemeClr val="folHlink"/>
              </a:solidFill>
              <a:round/>
              <a:headEnd type="none" w="sm" len="sm"/>
              <a:tailEnd type="none" w="sm" len="sm"/>
            </a:ln>
          </p:spPr>
          <p:txBody>
            <a:bodyPr/>
            <a:lstStyle/>
            <a:p>
              <a:pPr>
                <a:defRPr/>
              </a:pPr>
              <a:endParaRPr lang="en-GB">
                <a:latin typeface="Times New Roman" pitchFamily="18" charset="0"/>
              </a:endParaRPr>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defRPr>
            </a:lvl1pPr>
          </a:lstStyle>
          <a:p>
            <a:pPr>
              <a:defRPr/>
            </a:pPr>
            <a:endParaRPr lang="ru-RU"/>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defRPr>
            </a:lvl1pPr>
          </a:lstStyle>
          <a:p>
            <a:pPr>
              <a:defRPr/>
            </a:pPr>
            <a:endParaRPr lang="ru-RU"/>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defRPr/>
            </a:pPr>
            <a:fld id="{F8984A77-F1AD-45AD-9F1C-BC8D73840781}" type="slidenum">
              <a:rPr lang="ru-RU"/>
              <a:pPr lvl="1">
                <a:defRPr/>
              </a:pPr>
              <a:t>‹#›</a:t>
            </a:fld>
            <a:endParaRPr lang="ru-RU"/>
          </a:p>
        </p:txBody>
      </p:sp>
    </p:spTree>
  </p:cSld>
  <p:clrMap bg1="lt1" tx1="dk1" bg2="lt2" tx2="dk2" accent1="accent1" accent2="accent2" accent3="accent3" accent4="accent4" accent5="accent5" accent6="accent6" hlink="hlink" folHlink="folHlink"/>
  <p:sldLayoutIdLst>
    <p:sldLayoutId id="2147484119" r:id="rId1"/>
    <p:sldLayoutId id="2147484120" r:id="rId2"/>
    <p:sldLayoutId id="2147484121" r:id="rId3"/>
    <p:sldLayoutId id="2147484122" r:id="rId4"/>
    <p:sldLayoutId id="2147484123" r:id="rId5"/>
    <p:sldLayoutId id="2147484124" r:id="rId6"/>
    <p:sldLayoutId id="2147484125" r:id="rId7"/>
    <p:sldLayoutId id="2147484126" r:id="rId8"/>
    <p:sldLayoutId id="2147484127" r:id="rId9"/>
    <p:sldLayoutId id="2147484128" r:id="rId10"/>
    <p:sldLayoutId id="2147484129" r:id="rId11"/>
    <p:sldLayoutId id="2147484130"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533400" y="1752600"/>
            <a:ext cx="8229600" cy="1963738"/>
          </a:xfrm>
        </p:spPr>
        <p:txBody>
          <a:bodyPr/>
          <a:lstStyle/>
          <a:p>
            <a:pPr eaLnBrk="1" hangingPunct="1">
              <a:defRPr/>
            </a:pPr>
            <a:r>
              <a:rPr lang="uk-UA" dirty="0" smtClean="0">
                <a:solidFill>
                  <a:srgbClr val="0000CC"/>
                </a:solidFill>
              </a:rPr>
              <a:t>Розділ</a:t>
            </a:r>
            <a:r>
              <a:rPr lang="ru-RU" dirty="0" smtClean="0">
                <a:solidFill>
                  <a:srgbClr val="0000CC"/>
                </a:solidFill>
              </a:rPr>
              <a:t> 4</a:t>
            </a:r>
            <a:r>
              <a:rPr lang="uk-UA" dirty="0" smtClean="0">
                <a:solidFill>
                  <a:srgbClr val="0000CC"/>
                </a:solidFill>
              </a:rPr>
              <a:t>. </a:t>
            </a:r>
            <a:br>
              <a:rPr lang="uk-UA" dirty="0" smtClean="0">
                <a:solidFill>
                  <a:srgbClr val="0000CC"/>
                </a:solidFill>
              </a:rPr>
            </a:br>
            <a:r>
              <a:rPr lang="ru-RU" dirty="0">
                <a:solidFill>
                  <a:srgbClr val="0000CC"/>
                </a:solidFill>
              </a:rPr>
              <a:t>АТД </a:t>
            </a:r>
            <a:r>
              <a:rPr lang="en-US" dirty="0">
                <a:solidFill>
                  <a:srgbClr val="0000CC"/>
                </a:solidFill>
              </a:rPr>
              <a:t> </a:t>
            </a:r>
            <a:r>
              <a:rPr lang="uk-UA" dirty="0">
                <a:solidFill>
                  <a:srgbClr val="0000CC"/>
                </a:solidFill>
              </a:rPr>
              <a:t>засновані на множинах.</a:t>
            </a:r>
            <a:br>
              <a:rPr lang="uk-UA" dirty="0">
                <a:solidFill>
                  <a:srgbClr val="0000CC"/>
                </a:solidFill>
              </a:rPr>
            </a:br>
            <a:r>
              <a:rPr lang="uk-UA" dirty="0">
                <a:solidFill>
                  <a:srgbClr val="0000CC"/>
                </a:solidFill>
              </a:rPr>
              <a:t>Задача пошуку</a:t>
            </a:r>
            <a:endParaRPr lang="uk-UA" dirty="0" smtClean="0">
              <a:effectLst/>
            </a:endParaRPr>
          </a:p>
        </p:txBody>
      </p:sp>
      <p:sp>
        <p:nvSpPr>
          <p:cNvPr id="1433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uk-UA" smtClean="0"/>
              <a:t>	</a:t>
            </a:r>
            <a:r>
              <a:rPr lang="uk-UA" sz="2800" smtClean="0"/>
              <a:t>При реалізації оператора Перетин в рамках представлення множин за допомогою зв'язаних списків є декілька альтернатив. </a:t>
            </a:r>
          </a:p>
          <a:p>
            <a:pPr>
              <a:buFont typeface="Wingdings" pitchFamily="2" charset="2"/>
              <a:buNone/>
            </a:pPr>
            <a:r>
              <a:rPr lang="uk-UA" sz="2800" smtClean="0"/>
              <a:t>	Якщо універсальна множина лінійно впорядкована, то в цьому випадку множину можна представити у вигляді сортованого списку, тобто припускаючи, що всі елементи множини порівнянні за допомогою відношення "&lt;", можна чекати, що ці елементи в списку знаходитимуться в порядку </a:t>
            </a:r>
            <a:r>
              <a:rPr lang="uk-UA" sz="2800" i="1" smtClean="0"/>
              <a:t>е</a:t>
            </a:r>
            <a:r>
              <a:rPr lang="uk-UA" sz="2800" baseline="-25000" smtClean="0"/>
              <a:t>1</a:t>
            </a:r>
            <a:r>
              <a:rPr lang="uk-UA" sz="2800" smtClean="0"/>
              <a:t>, </a:t>
            </a:r>
            <a:r>
              <a:rPr lang="uk-UA" sz="2800" i="1" smtClean="0"/>
              <a:t>е</a:t>
            </a:r>
            <a:r>
              <a:rPr lang="uk-UA" sz="2800" baseline="-25000" smtClean="0"/>
              <a:t>2</a:t>
            </a:r>
            <a:r>
              <a:rPr lang="uk-UA" sz="2800" smtClean="0"/>
              <a:t>, ..., </a:t>
            </a:r>
            <a:r>
              <a:rPr lang="uk-UA" sz="2800" i="1" smtClean="0"/>
              <a:t>е</a:t>
            </a:r>
            <a:r>
              <a:rPr lang="uk-UA" sz="2800" baseline="-25000" smtClean="0"/>
              <a:t>n</a:t>
            </a:r>
            <a:r>
              <a:rPr lang="uk-UA" sz="2800" smtClean="0"/>
              <a:t>, коли </a:t>
            </a:r>
            <a:r>
              <a:rPr lang="uk-UA" sz="2800" i="1" smtClean="0"/>
              <a:t>е</a:t>
            </a:r>
            <a:r>
              <a:rPr lang="uk-UA" sz="2800" baseline="-25000" smtClean="0"/>
              <a:t>1</a:t>
            </a:r>
            <a:r>
              <a:rPr lang="uk-UA" sz="2800" smtClean="0"/>
              <a:t>&lt;</a:t>
            </a:r>
            <a:r>
              <a:rPr lang="uk-UA" sz="2800" i="1" smtClean="0"/>
              <a:t>е</a:t>
            </a:r>
            <a:r>
              <a:rPr lang="uk-UA" sz="2800" baseline="-25000" smtClean="0"/>
              <a:t>2</a:t>
            </a:r>
            <a:r>
              <a:rPr lang="uk-UA" sz="2800" smtClean="0"/>
              <a:t>&lt;</a:t>
            </a:r>
            <a:r>
              <a:rPr lang="uk-UA" sz="2800" i="1" smtClean="0"/>
              <a:t>е</a:t>
            </a:r>
            <a:r>
              <a:rPr lang="uk-UA" sz="2800" baseline="-25000" smtClean="0"/>
              <a:t>3</a:t>
            </a:r>
            <a:r>
              <a:rPr lang="uk-UA" sz="2800" smtClean="0"/>
              <a:t>&lt;..;&lt;</a:t>
            </a:r>
            <a:r>
              <a:rPr lang="uk-UA" sz="2800" i="1" smtClean="0"/>
              <a:t>е</a:t>
            </a:r>
            <a:r>
              <a:rPr lang="uk-UA" sz="2800" baseline="-25000" smtClean="0"/>
              <a:t>n</a:t>
            </a:r>
            <a:r>
              <a:rPr lang="uk-UA" sz="2800" smtClean="0"/>
              <a:t>. Перевага відсортованого списку полягає в тому, що для знаходження конкретного елементу в списку немає необхідності переглядати весь список. </a:t>
            </a:r>
          </a:p>
          <a:p>
            <a:pPr>
              <a:buFont typeface="Wingdings" pitchFamily="2" charset="2"/>
              <a:buNone/>
            </a:pPr>
            <a:r>
              <a:rPr lang="uk-UA" sz="2800" smtClean="0"/>
              <a:t>	</a:t>
            </a:r>
            <a:endParaRPr lang="en-GB" sz="2800" smtClean="0"/>
          </a:p>
          <a:p>
            <a:pPr>
              <a:buFont typeface="Wingdings" pitchFamily="2" charset="2"/>
              <a:buNone/>
            </a:pPr>
            <a:endParaRPr lang="uk-UA" sz="2800" smtClean="0"/>
          </a:p>
        </p:txBody>
      </p:sp>
      <p:sp>
        <p:nvSpPr>
          <p:cNvPr id="2355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uk-UA" smtClean="0"/>
              <a:t>	</a:t>
            </a:r>
            <a:r>
              <a:rPr lang="uk-UA" sz="2800" smtClean="0"/>
              <a:t>Елемент належатиме перетину списків </a:t>
            </a:r>
            <a:r>
              <a:rPr lang="uk-UA" sz="2800" i="1" smtClean="0"/>
              <a:t>L</a:t>
            </a:r>
            <a:r>
              <a:rPr lang="uk-UA" sz="2800" baseline="-25000" smtClean="0"/>
              <a:t>1</a:t>
            </a:r>
            <a:r>
              <a:rPr lang="uk-UA" sz="2800" smtClean="0"/>
              <a:t> і </a:t>
            </a:r>
            <a:r>
              <a:rPr lang="uk-UA" sz="2800" i="1" smtClean="0"/>
              <a:t>L</a:t>
            </a:r>
            <a:r>
              <a:rPr lang="uk-UA" sz="2800" baseline="-25000" smtClean="0"/>
              <a:t>2</a:t>
            </a:r>
            <a:r>
              <a:rPr lang="uk-UA" sz="2800" smtClean="0"/>
              <a:t> тоді і тільки тоді коли він міститься в обох списках. </a:t>
            </a:r>
          </a:p>
          <a:p>
            <a:pPr>
              <a:buFont typeface="Wingdings" pitchFamily="2" charset="2"/>
              <a:buNone/>
            </a:pPr>
            <a:r>
              <a:rPr lang="uk-UA" sz="2800" smtClean="0"/>
              <a:t>	У разі несортованих списків ми повинні порівняти кожен елемент списку </a:t>
            </a:r>
            <a:r>
              <a:rPr lang="uk-UA" sz="2800" i="1" smtClean="0"/>
              <a:t>L</a:t>
            </a:r>
            <a:r>
              <a:rPr lang="uk-UA" sz="2800" baseline="-25000" smtClean="0"/>
              <a:t>1</a:t>
            </a:r>
            <a:r>
              <a:rPr lang="uk-UA" sz="2800" smtClean="0"/>
              <a:t> з кожним елементом списку </a:t>
            </a:r>
            <a:r>
              <a:rPr lang="uk-UA" sz="2800" i="1" smtClean="0"/>
              <a:t>L</a:t>
            </a:r>
            <a:r>
              <a:rPr lang="uk-UA" sz="2800" baseline="-25000" smtClean="0"/>
              <a:t>2</a:t>
            </a:r>
            <a:r>
              <a:rPr lang="uk-UA" sz="2800" smtClean="0"/>
              <a:t>, тобто зробити порядку </a:t>
            </a:r>
            <a:r>
              <a:rPr lang="uk-UA" sz="2800" i="1" smtClean="0"/>
              <a:t>О</a:t>
            </a:r>
            <a:r>
              <a:rPr lang="uk-UA" sz="2800" smtClean="0"/>
              <a:t>(</a:t>
            </a:r>
            <a:r>
              <a:rPr lang="en-US" sz="2800" i="1" smtClean="0"/>
              <a:t>n</a:t>
            </a:r>
            <a:r>
              <a:rPr lang="uk-UA" sz="2800" baseline="30000" smtClean="0"/>
              <a:t>2</a:t>
            </a:r>
            <a:r>
              <a:rPr lang="uk-UA" sz="2800" smtClean="0"/>
              <a:t>) операцій при роботі із списками довжини </a:t>
            </a:r>
            <a:r>
              <a:rPr lang="en-US" sz="2800" i="1" smtClean="0"/>
              <a:t>n</a:t>
            </a:r>
            <a:r>
              <a:rPr lang="uk-UA" sz="2800" smtClean="0"/>
              <a:t>. </a:t>
            </a:r>
          </a:p>
          <a:p>
            <a:pPr>
              <a:buFont typeface="Wingdings" pitchFamily="2" charset="2"/>
              <a:buNone/>
            </a:pPr>
            <a:r>
              <a:rPr lang="uk-UA" sz="2800" smtClean="0"/>
              <a:t>	Для сортованих списків оператори перетину і деякі інші виконуються порівняно просто: якщо треба порівняти елемент </a:t>
            </a:r>
            <a:r>
              <a:rPr lang="uk-UA" sz="2800" i="1" smtClean="0"/>
              <a:t>е</a:t>
            </a:r>
            <a:r>
              <a:rPr lang="uk-UA" sz="2800" smtClean="0"/>
              <a:t> списку </a:t>
            </a:r>
            <a:r>
              <a:rPr lang="uk-UA" sz="2800" i="1" smtClean="0"/>
              <a:t>L</a:t>
            </a:r>
            <a:r>
              <a:rPr lang="uk-UA" sz="2800" baseline="-25000" smtClean="0"/>
              <a:t>1</a:t>
            </a:r>
            <a:r>
              <a:rPr lang="uk-UA" sz="2800" smtClean="0"/>
              <a:t> з елементами списку </a:t>
            </a:r>
            <a:r>
              <a:rPr lang="uk-UA" sz="2800" i="1" smtClean="0"/>
              <a:t>L</a:t>
            </a:r>
            <a:r>
              <a:rPr lang="uk-UA" sz="2800" baseline="-25000" smtClean="0"/>
              <a:t>2</a:t>
            </a:r>
            <a:r>
              <a:rPr lang="uk-UA" sz="2800" smtClean="0"/>
              <a:t>, то треба переглядати список </a:t>
            </a:r>
            <a:r>
              <a:rPr lang="uk-UA" sz="2800" i="1" smtClean="0"/>
              <a:t>L</a:t>
            </a:r>
            <a:r>
              <a:rPr lang="uk-UA" sz="2800" baseline="-25000" smtClean="0"/>
              <a:t>2</a:t>
            </a:r>
            <a:r>
              <a:rPr lang="uk-UA" sz="2800" smtClean="0"/>
              <a:t> тільки до тих пір, поки не зустрінеться елемент </a:t>
            </a:r>
            <a:r>
              <a:rPr lang="uk-UA" sz="2800" i="1" smtClean="0"/>
              <a:t>е</a:t>
            </a:r>
            <a:r>
              <a:rPr lang="uk-UA" sz="2800" smtClean="0"/>
              <a:t> або більший, ніж </a:t>
            </a:r>
            <a:r>
              <a:rPr lang="uk-UA" sz="2800" i="1" smtClean="0"/>
              <a:t>е</a:t>
            </a:r>
            <a:r>
              <a:rPr lang="uk-UA" sz="2800" smtClean="0"/>
              <a:t>. У першому випадку буде збіг елементів, другий випадок показує, що елемента </a:t>
            </a:r>
            <a:r>
              <a:rPr lang="uk-UA" sz="2800" i="1" smtClean="0"/>
              <a:t>е</a:t>
            </a:r>
            <a:r>
              <a:rPr lang="uk-UA" sz="2800" smtClean="0"/>
              <a:t> немає в списку </a:t>
            </a:r>
            <a:r>
              <a:rPr lang="uk-UA" sz="2800" i="1" smtClean="0"/>
              <a:t>L</a:t>
            </a:r>
            <a:r>
              <a:rPr lang="uk-UA" sz="2800" baseline="-25000" smtClean="0"/>
              <a:t>2</a:t>
            </a:r>
            <a:r>
              <a:rPr lang="uk-UA" sz="2800" smtClean="0"/>
              <a:t>. </a:t>
            </a:r>
            <a:endParaRPr lang="en-GB" sz="2800" smtClean="0"/>
          </a:p>
          <a:p>
            <a:pPr>
              <a:buFont typeface="Wingdings" pitchFamily="2" charset="2"/>
              <a:buNone/>
            </a:pPr>
            <a:endParaRPr lang="uk-UA" sz="2800" smtClean="0"/>
          </a:p>
        </p:txBody>
      </p:sp>
      <p:sp>
        <p:nvSpPr>
          <p:cNvPr id="24579"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0" y="357188"/>
            <a:ext cx="9144000" cy="6500812"/>
          </a:xfrm>
        </p:spPr>
        <p:txBody>
          <a:bodyPr/>
          <a:lstStyle/>
          <a:p>
            <a:pPr>
              <a:lnSpc>
                <a:spcPct val="110000"/>
              </a:lnSpc>
              <a:buFont typeface="Wingdings" pitchFamily="2" charset="2"/>
              <a:buNone/>
            </a:pPr>
            <a:r>
              <a:rPr lang="uk-UA" sz="2800" smtClean="0"/>
              <a:t>	За допомогою оголошень мови Pascal множини, представлені зв'язаними списками, можна визначити таким чином:</a:t>
            </a:r>
            <a:endParaRPr lang="en-GB" sz="2800" smtClean="0"/>
          </a:p>
          <a:p>
            <a:pPr>
              <a:buFont typeface="Wingdings" pitchFamily="2" charset="2"/>
              <a:buNone/>
            </a:pPr>
            <a:r>
              <a:rPr lang="uk-UA" sz="2800" smtClean="0"/>
              <a:t>	</a:t>
            </a:r>
            <a:r>
              <a:rPr lang="uk-UA" sz="2400" smtClean="0"/>
              <a:t>type  се</a:t>
            </a:r>
            <a:r>
              <a:rPr lang="en-US" sz="2400" smtClean="0"/>
              <a:t>ll</a:t>
            </a:r>
            <a:r>
              <a:rPr lang="uk-UA" sz="2400" smtClean="0"/>
              <a:t>type = record </a:t>
            </a:r>
            <a:endParaRPr lang="en-GB" sz="2400" smtClean="0"/>
          </a:p>
          <a:p>
            <a:pPr>
              <a:buFont typeface="Wingdings" pitchFamily="2" charset="2"/>
              <a:buNone/>
            </a:pPr>
            <a:r>
              <a:rPr lang="uk-UA" sz="2400" smtClean="0"/>
              <a:t>			element: elementtype; </a:t>
            </a:r>
            <a:endParaRPr lang="en-GB" sz="2400" smtClean="0"/>
          </a:p>
          <a:p>
            <a:pPr>
              <a:buFont typeface="Wingdings" pitchFamily="2" charset="2"/>
              <a:buNone/>
            </a:pPr>
            <a:r>
              <a:rPr lang="uk-UA" sz="2400" smtClean="0"/>
              <a:t>			next: </a:t>
            </a:r>
            <a:r>
              <a:rPr lang="ru-RU" sz="2400" smtClean="0"/>
              <a:t>^</a:t>
            </a:r>
            <a:r>
              <a:rPr lang="uk-UA" sz="2400" smtClean="0"/>
              <a:t>celltype </a:t>
            </a:r>
            <a:endParaRPr lang="en-GB" sz="2400" smtClean="0"/>
          </a:p>
          <a:p>
            <a:pPr>
              <a:buFont typeface="Wingdings" pitchFamily="2" charset="2"/>
              <a:buNone/>
            </a:pPr>
            <a:r>
              <a:rPr lang="uk-UA" sz="2400" smtClean="0"/>
              <a:t>		    end</a:t>
            </a:r>
            <a:endParaRPr lang="en-GB" sz="2400" smtClean="0"/>
          </a:p>
          <a:p>
            <a:pPr>
              <a:buFont typeface="Wingdings" pitchFamily="2" charset="2"/>
              <a:buNone/>
            </a:pPr>
            <a:endParaRPr lang="en-GB" sz="1600" smtClean="0"/>
          </a:p>
          <a:p>
            <a:pPr>
              <a:buFont typeface="Wingdings" pitchFamily="2" charset="2"/>
              <a:buNone/>
            </a:pPr>
            <a:r>
              <a:rPr lang="uk-UA" sz="2800" smtClean="0"/>
              <a:t>	</a:t>
            </a:r>
            <a:r>
              <a:rPr lang="uk-UA" sz="2400" smtClean="0"/>
              <a:t>З прикладом реалізації операторів можна ознайомитись в (с.111-113  [1]).</a:t>
            </a:r>
          </a:p>
        </p:txBody>
      </p:sp>
      <p:sp>
        <p:nvSpPr>
          <p:cNvPr id="2560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defRPr/>
            </a:pPr>
            <a:r>
              <a:rPr lang="uk-UA" dirty="0" smtClean="0"/>
              <a:t>	</a:t>
            </a:r>
            <a:r>
              <a:rPr lang="uk-UA" sz="2800" b="1" i="1" dirty="0" smtClean="0"/>
              <a:t>Реалізація словника за допомогою масиву фіксованої довжини з покажчиком на останній заповнений елемент </a:t>
            </a:r>
          </a:p>
          <a:p>
            <a:pPr marL="1009650" lvl="1" indent="-609600">
              <a:defRPr/>
            </a:pPr>
            <a:r>
              <a:rPr lang="uk-UA" sz="2400" dirty="0" smtClean="0">
                <a:ea typeface="+mn-ea"/>
                <a:cs typeface="+mn-cs"/>
              </a:rPr>
              <a:t>реалізація можлива, якщо точно знаємо, що розмір множини не перевищить задану довжину масиву;</a:t>
            </a:r>
          </a:p>
          <a:p>
            <a:pPr marL="1009650" lvl="1" indent="-609600">
              <a:defRPr/>
            </a:pPr>
            <a:r>
              <a:rPr lang="uk-UA" sz="2400" dirty="0" smtClean="0">
                <a:ea typeface="+mn-ea"/>
                <a:cs typeface="+mn-cs"/>
              </a:rPr>
              <a:t>реалізація простіше, ніж за допомогою зв'язних списків;</a:t>
            </a:r>
          </a:p>
          <a:p>
            <a:pPr marL="1009650" lvl="1" indent="-609600">
              <a:defRPr/>
            </a:pPr>
            <a:r>
              <a:rPr lang="uk-UA" sz="2400" dirty="0" smtClean="0">
                <a:ea typeface="+mn-ea"/>
                <a:cs typeface="+mn-cs"/>
              </a:rPr>
              <a:t>повільно виконуються операції видалення елементів з множини (оскільки потрібне переміщення елементів масиву, що залишилися) і неможливо ефективно організувати простір масивів (особливо якщо множини мають різні розміри). </a:t>
            </a:r>
          </a:p>
          <a:p>
            <a:pPr marL="1009650" lvl="1" indent="-609600">
              <a:defRPr/>
            </a:pPr>
            <a:r>
              <a:rPr lang="uk-UA" sz="2400" dirty="0" smtClean="0">
                <a:ea typeface="+mn-ea"/>
                <a:cs typeface="+mn-cs"/>
              </a:rPr>
              <a:t>виконання операторів вставки та визначення належності елемента множині вимагає в середньому </a:t>
            </a:r>
            <a:r>
              <a:rPr lang="uk-UA" sz="2400" i="1" dirty="0" smtClean="0">
                <a:ea typeface="+mn-ea"/>
                <a:cs typeface="+mn-cs"/>
              </a:rPr>
              <a:t>O</a:t>
            </a:r>
            <a:r>
              <a:rPr lang="uk-UA" sz="2400" dirty="0" smtClean="0">
                <a:ea typeface="+mn-ea"/>
                <a:cs typeface="+mn-cs"/>
              </a:rPr>
              <a:t>(</a:t>
            </a:r>
            <a:r>
              <a:rPr lang="uk-UA" sz="2400" i="1" dirty="0" smtClean="0">
                <a:ea typeface="+mn-ea"/>
                <a:cs typeface="+mn-cs"/>
              </a:rPr>
              <a:t>N</a:t>
            </a:r>
            <a:r>
              <a:rPr lang="uk-UA" sz="2400" dirty="0" smtClean="0">
                <a:ea typeface="+mn-ea"/>
                <a:cs typeface="+mn-cs"/>
              </a:rPr>
              <a:t>) виконань елементарних інструкцій для словника з </a:t>
            </a:r>
            <a:r>
              <a:rPr lang="uk-UA" sz="2400" i="1" dirty="0" smtClean="0">
                <a:ea typeface="+mn-ea"/>
                <a:cs typeface="+mn-cs"/>
              </a:rPr>
              <a:t>N</a:t>
            </a:r>
            <a:r>
              <a:rPr lang="uk-UA" sz="2400" dirty="0" smtClean="0">
                <a:ea typeface="+mn-ea"/>
                <a:cs typeface="+mn-cs"/>
              </a:rPr>
              <a:t> елементів. </a:t>
            </a:r>
            <a:endParaRPr lang="uk-UA" sz="2400" dirty="0" smtClean="0"/>
          </a:p>
        </p:txBody>
      </p:sp>
      <p:sp>
        <p:nvSpPr>
          <p:cNvPr id="307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3072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3494368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0" y="836712"/>
            <a:ext cx="8929688" cy="6021288"/>
          </a:xfrm>
        </p:spPr>
        <p:txBody>
          <a:bodyPr/>
          <a:lstStyle/>
          <a:p>
            <a:pPr marL="609600" indent="-609600">
              <a:lnSpc>
                <a:spcPct val="100000"/>
              </a:lnSpc>
              <a:buFont typeface="Wingdings" pitchFamily="2" charset="2"/>
              <a:buNone/>
            </a:pPr>
            <a:r>
              <a:rPr lang="uk-UA" sz="2400" dirty="0" smtClean="0"/>
              <a:t>	У загальному випадку, коли значення ключів відносяться до дуже великого діапазону, щоб їх можна було використовувати як індекси, один з простих підходів до реалізації таблиць символів - послідовне збереження елементів в масиві в впорядкованому вигляді. </a:t>
            </a:r>
          </a:p>
          <a:p>
            <a:pPr marL="609600" indent="-609600">
              <a:lnSpc>
                <a:spcPct val="100000"/>
              </a:lnSpc>
              <a:buFont typeface="Wingdings" pitchFamily="2" charset="2"/>
              <a:buNone/>
            </a:pPr>
            <a:r>
              <a:rPr lang="uk-UA" sz="2400" dirty="0" smtClean="0"/>
              <a:t>	Коли потрібно вставити новий елемент, ми вставляємо його в </a:t>
            </a:r>
            <a:r>
              <a:rPr lang="ru-RU" sz="2400" dirty="0" err="1" smtClean="0"/>
              <a:t>мас</a:t>
            </a:r>
            <a:r>
              <a:rPr lang="uk-UA" sz="2400" dirty="0" err="1" smtClean="0"/>
              <a:t>ив</a:t>
            </a:r>
            <a:r>
              <a:rPr lang="uk-UA" sz="2400" dirty="0" smtClean="0"/>
              <a:t>, переміщаючи більші елементи на одну позицію, як це робилося для сортування вставками; коли необхідно виконати пошук, масив переглядається </a:t>
            </a:r>
            <a:r>
              <a:rPr lang="ru-RU" sz="2400" dirty="0" err="1" smtClean="0"/>
              <a:t>послідовно</a:t>
            </a:r>
            <a:r>
              <a:rPr lang="uk-UA" sz="2400" dirty="0" smtClean="0"/>
              <a:t>. Оскільки масив впорядкований, при зустрічі ключа, значення якого більше </a:t>
            </a:r>
            <a:r>
              <a:rPr lang="ru-RU" sz="2400" dirty="0" err="1" smtClean="0"/>
              <a:t>шуканого</a:t>
            </a:r>
            <a:r>
              <a:rPr lang="uk-UA" sz="2400" dirty="0" smtClean="0"/>
              <a:t>, можна зробити висновок про невдалий пошук. Більш того, завдяки впорядкуванню масиву, реалізація операцій </a:t>
            </a:r>
            <a:r>
              <a:rPr lang="ru-RU" sz="2400" dirty="0" err="1" smtClean="0"/>
              <a:t>select</a:t>
            </a:r>
            <a:r>
              <a:rPr lang="uk-UA" sz="2400" dirty="0" smtClean="0"/>
              <a:t> і </a:t>
            </a:r>
            <a:r>
              <a:rPr lang="ru-RU" sz="2400" dirty="0" err="1" smtClean="0"/>
              <a:t>sort</a:t>
            </a:r>
            <a:r>
              <a:rPr lang="uk-UA" sz="2400" dirty="0" smtClean="0"/>
              <a:t> не представляє складності.</a:t>
            </a:r>
          </a:p>
        </p:txBody>
      </p:sp>
      <p:sp>
        <p:nvSpPr>
          <p:cNvPr id="3174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3349641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0" y="836712"/>
            <a:ext cx="8929688" cy="6021288"/>
          </a:xfrm>
        </p:spPr>
        <p:txBody>
          <a:bodyPr/>
          <a:lstStyle/>
          <a:p>
            <a:pPr marL="609600" indent="-609600">
              <a:lnSpc>
                <a:spcPct val="100000"/>
              </a:lnSpc>
              <a:buFont typeface="Wingdings" pitchFamily="2" charset="2"/>
              <a:buNone/>
            </a:pPr>
            <a:r>
              <a:rPr lang="uk-UA" sz="2800" dirty="0" smtClean="0"/>
              <a:t>	</a:t>
            </a:r>
            <a:r>
              <a:rPr lang="uk-UA" sz="2400" dirty="0" smtClean="0"/>
              <a:t>Інший підхід пов'язаний із створенням реалізації, в якій розміщення елементів у масиві по порядку не є обов'язковим. </a:t>
            </a:r>
          </a:p>
          <a:p>
            <a:pPr marL="609600" indent="-609600">
              <a:lnSpc>
                <a:spcPct val="100000"/>
              </a:lnSpc>
              <a:buFont typeface="Wingdings" pitchFamily="2" charset="2"/>
              <a:buNone/>
            </a:pPr>
            <a:r>
              <a:rPr lang="uk-UA" sz="2400" dirty="0" smtClean="0"/>
              <a:t>	При вставці новий елемент </a:t>
            </a:r>
            <a:r>
              <a:rPr lang="ru-RU" sz="2400" dirty="0" err="1" smtClean="0"/>
              <a:t>додається</a:t>
            </a:r>
            <a:r>
              <a:rPr lang="ru-RU" sz="2400" dirty="0" smtClean="0"/>
              <a:t> </a:t>
            </a:r>
            <a:r>
              <a:rPr lang="uk-UA" sz="2400" dirty="0" smtClean="0"/>
              <a:t>в кінець масиву; під час пошуку масив переглядається послідовно. </a:t>
            </a:r>
          </a:p>
          <a:p>
            <a:pPr marL="609600" indent="-609600">
              <a:lnSpc>
                <a:spcPct val="100000"/>
              </a:lnSpc>
              <a:buFont typeface="Wingdings" pitchFamily="2" charset="2"/>
              <a:buNone/>
            </a:pPr>
            <a:r>
              <a:rPr lang="uk-UA" sz="2400" dirty="0" smtClean="0"/>
              <a:t>	Цей підхід характеризується тим, що операція </a:t>
            </a:r>
            <a:r>
              <a:rPr lang="ru-RU" sz="2400" dirty="0" err="1" smtClean="0"/>
              <a:t>insert</a:t>
            </a:r>
            <a:r>
              <a:rPr lang="uk-UA" sz="2400" dirty="0" smtClean="0"/>
              <a:t> виконується швидко, а операції </a:t>
            </a:r>
            <a:r>
              <a:rPr lang="ru-RU" sz="2400" dirty="0" err="1" smtClean="0"/>
              <a:t>select</a:t>
            </a:r>
            <a:r>
              <a:rPr lang="uk-UA" sz="2400" dirty="0" smtClean="0"/>
              <a:t> і </a:t>
            </a:r>
            <a:r>
              <a:rPr lang="ru-RU" sz="2400" dirty="0" err="1" smtClean="0"/>
              <a:t>sort</a:t>
            </a:r>
            <a:r>
              <a:rPr lang="uk-UA" sz="2400" dirty="0" smtClean="0"/>
              <a:t> вимагають значно більшого часу. Видалення (</a:t>
            </a:r>
            <a:r>
              <a:rPr lang="ru-RU" sz="2400" dirty="0" err="1" smtClean="0"/>
              <a:t>remove</a:t>
            </a:r>
            <a:r>
              <a:rPr lang="uk-UA" sz="2400" dirty="0" smtClean="0"/>
              <a:t>) елементу з вказаним ключем можна виконати, відшукавши його, а потім перемістивши останній елемент масиву в позицію елементу, що видаляється, і зменшивши розмір масиву на 1; видалення всіх елементів із заданим ключем реалізується шляхом повторення цієї операції</a:t>
            </a:r>
            <a:r>
              <a:rPr lang="uk-UA" sz="2800" dirty="0" smtClean="0"/>
              <a:t>.</a:t>
            </a:r>
          </a:p>
        </p:txBody>
      </p:sp>
      <p:sp>
        <p:nvSpPr>
          <p:cNvPr id="3277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23737948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dirty="0" smtClean="0"/>
              <a:t>	</a:t>
            </a:r>
            <a:r>
              <a:rPr lang="uk-UA" sz="2800" b="1" i="1" dirty="0" smtClean="0"/>
              <a:t>Реалізація словника за допомогою двійкового вектора (масиву, індексованого по ключам)</a:t>
            </a:r>
            <a:endParaRPr lang="ru-RU" sz="2800" b="1" i="1" dirty="0" smtClean="0"/>
          </a:p>
          <a:p>
            <a:pPr marL="1009650" lvl="1" indent="-609600"/>
            <a:r>
              <a:rPr lang="uk-UA" dirty="0" smtClean="0"/>
              <a:t>оператори вставки, видалення та визначення належності елемента множині виконуються за фіксований час незалежно від розміру множин;</a:t>
            </a:r>
          </a:p>
          <a:p>
            <a:pPr marL="1009650" lvl="1" indent="-609600"/>
            <a:r>
              <a:rPr lang="uk-UA" dirty="0" smtClean="0"/>
              <a:t>оператори об’єднання, перетину та різниці виконуються за час, пропорційний розміру універсальної множини;</a:t>
            </a:r>
          </a:p>
          <a:p>
            <a:pPr marL="1009650" lvl="1" indent="-609600"/>
            <a:r>
              <a:rPr lang="uk-UA" dirty="0" smtClean="0"/>
              <a:t>множини повинні бути підмножинами універсальної множини, обмеженої деяким невеликим кінцевим інтервалом. </a:t>
            </a:r>
            <a:endParaRPr lang="en-GB" dirty="0" smtClean="0"/>
          </a:p>
          <a:p>
            <a:pPr marL="609600" indent="-609600">
              <a:buFont typeface="Wingdings" pitchFamily="2" charset="2"/>
              <a:buNone/>
            </a:pPr>
            <a:endParaRPr lang="uk-UA" dirty="0" smtClean="0"/>
          </a:p>
        </p:txBody>
      </p:sp>
      <p:sp>
        <p:nvSpPr>
          <p:cNvPr id="2662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26628"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0" y="357188"/>
            <a:ext cx="9144000" cy="6500812"/>
          </a:xfrm>
        </p:spPr>
        <p:txBody>
          <a:bodyPr/>
          <a:lstStyle/>
          <a:p>
            <a:pPr marL="609600" indent="-609600">
              <a:lnSpc>
                <a:spcPct val="110000"/>
              </a:lnSpc>
              <a:buFont typeface="Wingdings" pitchFamily="2" charset="2"/>
              <a:buNone/>
            </a:pPr>
            <a:r>
              <a:rPr lang="en-US" sz="2400" smtClean="0"/>
              <a:t>	</a:t>
            </a:r>
            <a:r>
              <a:rPr lang="uk-UA" sz="2400" smtClean="0"/>
              <a:t>Якщо всі дані множини будуть підмножинами невеликої універсальної множини цілих чисел 1...,</a:t>
            </a:r>
            <a:r>
              <a:rPr lang="uk-UA" sz="2400" i="1" smtClean="0"/>
              <a:t>N</a:t>
            </a:r>
            <a:r>
              <a:rPr lang="uk-UA" sz="2400" smtClean="0"/>
              <a:t> для деякого фіксованого </a:t>
            </a:r>
            <a:r>
              <a:rPr lang="uk-UA" sz="2400" i="1" smtClean="0"/>
              <a:t>N</a:t>
            </a:r>
            <a:r>
              <a:rPr lang="uk-UA" sz="2400" smtClean="0"/>
              <a:t>, тоді можна застосувати реалізацію АТД SET за допомогою двійкового (булева) вектора. У цій реалізації множина представляється двійковим вектором, в якому </a:t>
            </a:r>
            <a:r>
              <a:rPr lang="en-US" sz="2400" i="1" smtClean="0"/>
              <a:t>i</a:t>
            </a:r>
            <a:r>
              <a:rPr lang="uk-UA" sz="2400" smtClean="0"/>
              <a:t>-й біт рівний 1 (або true), якщо </a:t>
            </a:r>
            <a:r>
              <a:rPr lang="uk-UA" sz="2400" i="1" smtClean="0"/>
              <a:t>i</a:t>
            </a:r>
            <a:r>
              <a:rPr lang="uk-UA" sz="2400" smtClean="0"/>
              <a:t> є елементом множини.</a:t>
            </a:r>
          </a:p>
          <a:p>
            <a:pPr marL="609600" indent="-609600">
              <a:lnSpc>
                <a:spcPct val="110000"/>
              </a:lnSpc>
              <a:buFont typeface="Wingdings" pitchFamily="2" charset="2"/>
              <a:buNone/>
            </a:pPr>
            <a:r>
              <a:rPr lang="uk-UA" sz="2400" smtClean="0"/>
              <a:t>	Якщо універсальна множина настільки мала, що двійковий вектор займає не більш одного машинного слова, то оператори об’єднання, перетину та різниці можна виконати за допомогою простих логічних операцій (кон'юнкції і диз'юнкції), виконуваних над двійковими векторами. </a:t>
            </a:r>
          </a:p>
          <a:p>
            <a:pPr marL="609600" indent="-609600">
              <a:lnSpc>
                <a:spcPct val="110000"/>
              </a:lnSpc>
              <a:buFont typeface="Wingdings" pitchFamily="2" charset="2"/>
              <a:buNone/>
            </a:pPr>
            <a:r>
              <a:rPr lang="uk-UA" sz="2400" smtClean="0"/>
              <a:t>	У мові Pascal для представлення невеликих множин можна використовувати вбудований тип даних set.</a:t>
            </a:r>
          </a:p>
          <a:p>
            <a:pPr marL="609600" indent="-609600">
              <a:lnSpc>
                <a:spcPct val="110000"/>
              </a:lnSpc>
              <a:buFont typeface="Wingdings" pitchFamily="2" charset="2"/>
              <a:buNone/>
            </a:pPr>
            <a:endParaRPr lang="uk-UA" sz="2400" smtClean="0"/>
          </a:p>
        </p:txBody>
      </p:sp>
      <p:sp>
        <p:nvSpPr>
          <p:cNvPr id="2765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0" y="357188"/>
            <a:ext cx="9144000" cy="6500812"/>
          </a:xfrm>
        </p:spPr>
        <p:txBody>
          <a:bodyPr/>
          <a:lstStyle/>
          <a:p>
            <a:pPr>
              <a:lnSpc>
                <a:spcPct val="110000"/>
              </a:lnSpc>
              <a:buFont typeface="Wingdings" pitchFamily="2" charset="2"/>
              <a:buNone/>
            </a:pPr>
            <a:r>
              <a:rPr lang="uk-UA" dirty="0" smtClean="0"/>
              <a:t>	</a:t>
            </a:r>
            <a:r>
              <a:rPr lang="uk-UA" sz="2800" dirty="0" smtClean="0"/>
              <a:t>Якщо при написанні програм ми не хочемо бути зв’язані обмеженням максимального розміру множин, то доцільно дотримуватися представлення множини у вигляді </a:t>
            </a:r>
            <a:r>
              <a:rPr lang="uk-UA" sz="2800" dirty="0" err="1" smtClean="0"/>
              <a:t>булевого</a:t>
            </a:r>
            <a:r>
              <a:rPr lang="uk-UA" sz="2800" dirty="0" smtClean="0"/>
              <a:t> масиву </a:t>
            </a:r>
            <a:r>
              <a:rPr lang="uk-UA" sz="2800" i="1" dirty="0" smtClean="0"/>
              <a:t>А</a:t>
            </a:r>
            <a:r>
              <a:rPr lang="uk-UA" sz="2800" dirty="0" smtClean="0"/>
              <a:t>, де </a:t>
            </a:r>
            <a:r>
              <a:rPr lang="uk-UA" sz="2800" i="1" dirty="0" smtClean="0"/>
              <a:t>A</a:t>
            </a:r>
            <a:r>
              <a:rPr lang="uk-UA" sz="2800" dirty="0" smtClean="0"/>
              <a:t>[</a:t>
            </a:r>
            <a:r>
              <a:rPr lang="uk-UA" sz="2800" i="1" dirty="0" smtClean="0"/>
              <a:t>i</a:t>
            </a:r>
            <a:r>
              <a:rPr lang="uk-UA" sz="2800" dirty="0" smtClean="0"/>
              <a:t>]</a:t>
            </a:r>
            <a:r>
              <a:rPr lang="uk-UA" sz="2800" dirty="0" err="1" smtClean="0"/>
              <a:t>=true</a:t>
            </a:r>
            <a:r>
              <a:rPr lang="uk-UA" sz="2800" dirty="0" smtClean="0"/>
              <a:t> тоді і тільки тоді, коли </a:t>
            </a:r>
            <a:r>
              <a:rPr lang="uk-UA" sz="2800" i="1" dirty="0" smtClean="0"/>
              <a:t>i</a:t>
            </a:r>
            <a:r>
              <a:rPr lang="uk-UA" sz="2800" dirty="0" smtClean="0"/>
              <a:t> є елементом множини. </a:t>
            </a:r>
            <a:endParaRPr lang="uk-UA" dirty="0" smtClean="0"/>
          </a:p>
          <a:p>
            <a:pPr>
              <a:buFont typeface="Wingdings" pitchFamily="2" charset="2"/>
              <a:buNone/>
            </a:pPr>
            <a:endParaRPr lang="uk-UA" sz="1000" dirty="0" smtClean="0"/>
          </a:p>
          <a:p>
            <a:pPr>
              <a:buFont typeface="Wingdings" pitchFamily="2" charset="2"/>
              <a:buNone/>
            </a:pPr>
            <a:r>
              <a:rPr lang="uk-UA" dirty="0" smtClean="0"/>
              <a:t>	</a:t>
            </a:r>
            <a:r>
              <a:rPr lang="uk-UA" sz="2800" dirty="0" smtClean="0"/>
              <a:t>За допомогою оголошень мови </a:t>
            </a:r>
            <a:r>
              <a:rPr lang="uk-UA" sz="2800" dirty="0" err="1" smtClean="0"/>
              <a:t>Pascal</a:t>
            </a:r>
            <a:r>
              <a:rPr lang="uk-UA" sz="2800" dirty="0" smtClean="0"/>
              <a:t> АТД SET можна визначити таким чином:</a:t>
            </a:r>
            <a:endParaRPr lang="en-GB" sz="2800" dirty="0" smtClean="0"/>
          </a:p>
          <a:p>
            <a:pPr>
              <a:buFont typeface="Wingdings" pitchFamily="2" charset="2"/>
              <a:buNone/>
            </a:pPr>
            <a:r>
              <a:rPr lang="uk-UA" sz="2800" dirty="0" smtClean="0"/>
              <a:t>		</a:t>
            </a:r>
            <a:r>
              <a:rPr lang="uk-UA" sz="2800" dirty="0" err="1" smtClean="0"/>
              <a:t>const</a:t>
            </a:r>
            <a:r>
              <a:rPr lang="uk-UA" sz="2800" dirty="0" smtClean="0"/>
              <a:t> N = { підходяще числове значення }; </a:t>
            </a:r>
            <a:endParaRPr lang="en-GB" sz="2800" dirty="0" smtClean="0"/>
          </a:p>
          <a:p>
            <a:pPr>
              <a:buFont typeface="Wingdings" pitchFamily="2" charset="2"/>
              <a:buNone/>
            </a:pPr>
            <a:r>
              <a:rPr lang="uk-UA" sz="2800" dirty="0" smtClean="0"/>
              <a:t>		</a:t>
            </a:r>
            <a:r>
              <a:rPr lang="uk-UA" sz="2800" dirty="0" err="1" smtClean="0"/>
              <a:t>type</a:t>
            </a:r>
            <a:r>
              <a:rPr lang="uk-UA" sz="2800" dirty="0" smtClean="0"/>
              <a:t> SET = </a:t>
            </a:r>
            <a:r>
              <a:rPr lang="uk-UA" sz="2800" dirty="0" err="1" smtClean="0"/>
              <a:t>array</a:t>
            </a:r>
            <a:r>
              <a:rPr lang="uk-UA" sz="2800" dirty="0" smtClean="0"/>
              <a:t>[1..N] </a:t>
            </a:r>
            <a:r>
              <a:rPr lang="uk-UA" sz="2800" dirty="0" err="1" smtClean="0"/>
              <a:t>of</a:t>
            </a:r>
            <a:r>
              <a:rPr lang="uk-UA" sz="2800" dirty="0" smtClean="0"/>
              <a:t> </a:t>
            </a:r>
            <a:r>
              <a:rPr lang="uk-UA" sz="2800" dirty="0" err="1" smtClean="0"/>
              <a:t>boolean</a:t>
            </a:r>
            <a:r>
              <a:rPr lang="uk-UA" sz="2800" dirty="0" smtClean="0"/>
              <a:t>;</a:t>
            </a:r>
          </a:p>
          <a:p>
            <a:pPr>
              <a:buFont typeface="Wingdings" pitchFamily="2" charset="2"/>
              <a:buNone/>
            </a:pPr>
            <a:endParaRPr lang="en-GB" sz="1600" dirty="0" smtClean="0"/>
          </a:p>
          <a:p>
            <a:pPr>
              <a:buFont typeface="Wingdings" pitchFamily="2" charset="2"/>
              <a:buNone/>
            </a:pPr>
            <a:r>
              <a:rPr lang="uk-UA" sz="2800" dirty="0" smtClean="0"/>
              <a:t>	</a:t>
            </a:r>
            <a:r>
              <a:rPr lang="uk-UA" sz="2400" dirty="0" smtClean="0"/>
              <a:t>З прикладом реалізації можна ознайомитись в (с.109-110  [1]).</a:t>
            </a:r>
            <a:endParaRPr lang="uk-UA" sz="2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0" y="357188"/>
            <a:ext cx="9144000" cy="6500812"/>
          </a:xfrm>
        </p:spPr>
        <p:txBody>
          <a:bodyPr/>
          <a:lstStyle/>
          <a:p>
            <a:pPr>
              <a:lnSpc>
                <a:spcPct val="110000"/>
              </a:lnSpc>
              <a:buFont typeface="Wingdings" pitchFamily="2" charset="2"/>
              <a:buNone/>
            </a:pPr>
            <a:r>
              <a:rPr lang="uk-UA" sz="2800" smtClean="0"/>
              <a:t>	Представлення множин у вигляді двійкових векторів можна застосувати не тільки тоді, коли універсальна множина складається з послідовних цілих чисел, але і в більш загальній ситуації, коли універсальна множина кінцева. Для цього достатньо встановити взаємно однозначну відповідність між елементами цієї множини і цілими числами 1...,</a:t>
            </a:r>
            <a:r>
              <a:rPr lang="uk-UA" sz="2800" i="1" smtClean="0"/>
              <a:t>N</a:t>
            </a:r>
            <a:r>
              <a:rPr lang="uk-UA" sz="2800" smtClean="0"/>
              <a:t>. </a:t>
            </a:r>
            <a:endParaRPr lang="en-GB" sz="2800" smtClean="0"/>
          </a:p>
          <a:p>
            <a:pPr>
              <a:lnSpc>
                <a:spcPct val="110000"/>
              </a:lnSpc>
              <a:buFont typeface="Wingdings" pitchFamily="2" charset="2"/>
              <a:buNone/>
            </a:pPr>
            <a:r>
              <a:rPr lang="uk-UA" sz="2800" smtClean="0"/>
              <a:t>	На практиці зворотне відображення з множини цілих чисел в множину елементів універсальної множини простіше виконати за допомогою масиву </a:t>
            </a:r>
            <a:r>
              <a:rPr lang="uk-UA" sz="2800" i="1" smtClean="0"/>
              <a:t>А</a:t>
            </a:r>
            <a:r>
              <a:rPr lang="uk-UA" sz="2800" smtClean="0"/>
              <a:t>, де </a:t>
            </a:r>
            <a:r>
              <a:rPr lang="uk-UA" sz="2800" i="1" smtClean="0"/>
              <a:t>A</a:t>
            </a:r>
            <a:r>
              <a:rPr lang="uk-UA" sz="2800" smtClean="0"/>
              <a:t>[</a:t>
            </a:r>
            <a:r>
              <a:rPr lang="uk-UA" sz="2800" i="1" smtClean="0"/>
              <a:t>i</a:t>
            </a:r>
            <a:r>
              <a:rPr lang="uk-UA" sz="2800" smtClean="0"/>
              <a:t>] буде елементом універсальної множини, відповідним числу </a:t>
            </a:r>
            <a:r>
              <a:rPr lang="uk-UA" sz="2800" i="1" smtClean="0"/>
              <a:t>i</a:t>
            </a:r>
            <a:r>
              <a:rPr lang="uk-UA" sz="2800" smtClean="0"/>
              <a:t>.</a:t>
            </a:r>
          </a:p>
          <a:p>
            <a:pPr>
              <a:lnSpc>
                <a:spcPct val="110000"/>
              </a:lnSpc>
              <a:buFont typeface="Wingdings" pitchFamily="2" charset="2"/>
              <a:buNone/>
            </a:pPr>
            <a:endParaRPr lang="en-GB"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dirty="0" smtClean="0">
                <a:solidFill>
                  <a:srgbClr val="0000CC"/>
                </a:solidFill>
                <a:latin typeface="Times New Roman" pitchFamily="18" charset="0"/>
                <a:cs typeface="Times New Roman" pitchFamily="18" charset="0"/>
              </a:rPr>
              <a:t>4.1. </a:t>
            </a:r>
            <a:r>
              <a:rPr lang="ru-RU" sz="4800" dirty="0" err="1" smtClean="0">
                <a:solidFill>
                  <a:srgbClr val="0000CC"/>
                </a:solidFill>
                <a:latin typeface="Times New Roman" pitchFamily="18" charset="0"/>
                <a:cs typeface="Times New Roman" pitchFamily="18" charset="0"/>
              </a:rPr>
              <a:t>Основні</a:t>
            </a:r>
            <a:r>
              <a:rPr lang="ru-RU" sz="4800" dirty="0" smtClean="0">
                <a:solidFill>
                  <a:srgbClr val="0000CC"/>
                </a:solidFill>
                <a:latin typeface="Times New Roman" pitchFamily="18" charset="0"/>
                <a:cs typeface="Times New Roman" pitchFamily="18" charset="0"/>
              </a:rPr>
              <a:t> </a:t>
            </a:r>
            <a:r>
              <a:rPr lang="ru-RU" sz="4800" dirty="0" err="1" smtClean="0">
                <a:solidFill>
                  <a:srgbClr val="0000CC"/>
                </a:solidFill>
                <a:latin typeface="Times New Roman" pitchFamily="18" charset="0"/>
                <a:cs typeface="Times New Roman" pitchFamily="18" charset="0"/>
              </a:rPr>
              <a:t>оператори</a:t>
            </a:r>
            <a:r>
              <a:rPr lang="ru-RU" sz="4800" dirty="0" smtClean="0">
                <a:solidFill>
                  <a:srgbClr val="0000CC"/>
                </a:solidFill>
                <a:latin typeface="Times New Roman" pitchFamily="18" charset="0"/>
                <a:cs typeface="Times New Roman" pitchFamily="18" charset="0"/>
              </a:rPr>
              <a:t> </a:t>
            </a:r>
            <a:r>
              <a:rPr lang="ru-RU" sz="4800" dirty="0" err="1" smtClean="0">
                <a:solidFill>
                  <a:srgbClr val="0000CC"/>
                </a:solidFill>
                <a:latin typeface="Times New Roman" pitchFamily="18" charset="0"/>
                <a:cs typeface="Times New Roman" pitchFamily="18" charset="0"/>
              </a:rPr>
              <a:t>множин</a:t>
            </a:r>
            <a:r>
              <a:rPr lang="ru-RU" sz="4800" dirty="0" smtClean="0">
                <a:solidFill>
                  <a:srgbClr val="0000CC"/>
                </a:solidFill>
                <a:latin typeface="Times New Roman" pitchFamily="18" charset="0"/>
                <a:cs typeface="Times New Roman" pitchFamily="18" charset="0"/>
              </a:rPr>
              <a:t> </a:t>
            </a:r>
            <a:endParaRPr lang="uk-UA" sz="4800" dirty="0" smtClean="0">
              <a:solidFill>
                <a:srgbClr val="0000CC"/>
              </a:solidFill>
              <a:latin typeface="Times New Roman" pitchFamily="18" charset="0"/>
              <a:cs typeface="Times New Roman" pitchFamily="18" charset="0"/>
            </a:endParaRPr>
          </a:p>
        </p:txBody>
      </p:sp>
      <p:sp>
        <p:nvSpPr>
          <p:cNvPr id="15363"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105-109 [1]</a:t>
            </a:r>
            <a:r>
              <a:rPr lang="ru-RU" sz="2400" smtClean="0"/>
              <a:t> </a:t>
            </a:r>
          </a:p>
        </p:txBody>
      </p:sp>
      <p:sp>
        <p:nvSpPr>
          <p:cNvPr id="1536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0" y="836712"/>
            <a:ext cx="8929688" cy="6021288"/>
          </a:xfrm>
        </p:spPr>
        <p:txBody>
          <a:bodyPr/>
          <a:lstStyle/>
          <a:p>
            <a:pPr marL="609600" indent="-609600">
              <a:lnSpc>
                <a:spcPct val="100000"/>
              </a:lnSpc>
              <a:buFont typeface="Wingdings" pitchFamily="2" charset="2"/>
              <a:buNone/>
            </a:pPr>
            <a:r>
              <a:rPr lang="uk-UA" sz="2800" dirty="0" smtClean="0"/>
              <a:t>	Індексовані по ключам масиви зручні для багатьох застосувань, але вони незастосовні, якщо ключі не потрапляють у вузький діапазон.</a:t>
            </a:r>
          </a:p>
        </p:txBody>
      </p:sp>
    </p:spTree>
    <p:extLst>
      <p:ext uri="{BB962C8B-B14F-4D97-AF65-F5344CB8AC3E}">
        <p14:creationId xmlns:p14="http://schemas.microsoft.com/office/powerpoint/2010/main" val="1725500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mtClean="0"/>
              <a:t>	</a:t>
            </a:r>
            <a:r>
              <a:rPr lang="ru-RU" sz="2800" b="1" i="1" smtClean="0"/>
              <a:t>Реалізація словника </a:t>
            </a:r>
            <a:r>
              <a:rPr lang="uk-UA" sz="2800" b="1" i="1" smtClean="0"/>
              <a:t>за допомогою масиву з використанням хешування</a:t>
            </a:r>
            <a:endParaRPr lang="ru-RU" sz="2800" b="1" i="1" smtClean="0"/>
          </a:p>
          <a:p>
            <a:pPr marL="609600" indent="-609600">
              <a:lnSpc>
                <a:spcPct val="100000"/>
              </a:lnSpc>
              <a:buFont typeface="Wingdings" pitchFamily="2" charset="2"/>
              <a:buNone/>
            </a:pPr>
            <a:r>
              <a:rPr lang="uk-UA" sz="2800" smtClean="0"/>
              <a:t>	Метод вимагає фіксованого часу (в середньому) на виконання операторів і знімає обмеження, що множини повинні бути підмножинами деякої кінцевої універсальної множини. У самому гіршому випадку цей метод для виконання операторів вимагає часу, пропорційного розміру множини, так само, як і у випадках реалізацій за допомогою масивів і списків. Але при ретельній розробці алгоритмів можна зробити так, що імовірність виконання операторів за час, більший фіксованого, буде як завгодно малою. </a:t>
            </a:r>
          </a:p>
        </p:txBody>
      </p:sp>
      <p:sp>
        <p:nvSpPr>
          <p:cNvPr id="337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mtClean="0"/>
              <a:t>	</a:t>
            </a:r>
            <a:r>
              <a:rPr lang="ru-RU" sz="2800" b="1" i="1" smtClean="0"/>
              <a:t>Реалізація словника </a:t>
            </a:r>
            <a:r>
              <a:rPr lang="uk-UA" sz="2800" b="1" i="1" smtClean="0"/>
              <a:t>за допомогою бінарного пошуку</a:t>
            </a:r>
            <a:endParaRPr lang="ru-RU" sz="2800" b="1" i="1" smtClean="0"/>
          </a:p>
          <a:p>
            <a:pPr marL="609600" indent="-609600">
              <a:lnSpc>
                <a:spcPct val="100000"/>
              </a:lnSpc>
              <a:buFont typeface="Wingdings" pitchFamily="2" charset="2"/>
              <a:buNone/>
            </a:pPr>
            <a:r>
              <a:rPr lang="uk-UA" sz="2800" smtClean="0"/>
              <a:t>	</a:t>
            </a:r>
            <a:r>
              <a:rPr lang="uk-UA" sz="2400" smtClean="0"/>
              <a:t>У реалізації послідовного пошуку на базі масивів загальний час пошуку на великих наборах елементів можна значно зменшити, </a:t>
            </a:r>
            <a:r>
              <a:rPr lang="ru-RU" sz="2400" smtClean="0"/>
              <a:t>використавши</a:t>
            </a:r>
            <a:r>
              <a:rPr lang="uk-UA" sz="2400" smtClean="0"/>
              <a:t> процедуру пошуку, засновану на підході "розділяй і володарюй". Для цього набір елементів необхідно розділити на дві частини, визначити, до якої з двох частин </a:t>
            </a:r>
            <a:r>
              <a:rPr lang="ru-RU" sz="2400" smtClean="0"/>
              <a:t>належить</a:t>
            </a:r>
            <a:r>
              <a:rPr lang="uk-UA" sz="2400" smtClean="0"/>
              <a:t> ключ пошуку, а потім зосередити свої зусилля саме на цій частині. </a:t>
            </a:r>
          </a:p>
          <a:p>
            <a:pPr marL="609600" indent="-609600">
              <a:lnSpc>
                <a:spcPct val="100000"/>
              </a:lnSpc>
              <a:buFont typeface="Wingdings" pitchFamily="2" charset="2"/>
              <a:buNone/>
            </a:pPr>
            <a:r>
              <a:rPr lang="uk-UA" sz="2400" smtClean="0"/>
              <a:t>	Раціональний спосіб розділення наборів елементів на частини полягає в підтримці елементів у відсортованому вигляді з подальшим використанням індексів у </a:t>
            </a:r>
            <a:r>
              <a:rPr lang="ru-RU" sz="2400" smtClean="0"/>
              <a:t>відсортрованому</a:t>
            </a:r>
            <a:r>
              <a:rPr lang="uk-UA" sz="2400" smtClean="0"/>
              <a:t> масиві (дереві) для визначення частини, над якою виконуватиметься подальша робота. Така технологія пошуку називається бінарним </a:t>
            </a:r>
            <a:r>
              <a:rPr lang="ru-RU" sz="2400" smtClean="0"/>
              <a:t>пошу</a:t>
            </a:r>
            <a:r>
              <a:rPr lang="uk-UA" sz="2400" smtClean="0"/>
              <a:t>ком.</a:t>
            </a:r>
            <a:endParaRPr lang="uk-UA" smtClean="0"/>
          </a:p>
        </p:txBody>
      </p:sp>
      <p:sp>
        <p:nvSpPr>
          <p:cNvPr id="3481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388" y="1916113"/>
          <a:ext cx="8713785" cy="3960810"/>
        </p:xfrm>
        <a:graphic>
          <a:graphicData uri="http://schemas.openxmlformats.org/drawingml/2006/table">
            <a:tbl>
              <a:tblPr firstRow="1" firstCol="1" bandRow="1">
                <a:tableStyleId>{5C22544A-7EE6-4342-B048-85BDC9FD1C3A}</a:tableStyleId>
              </a:tblPr>
              <a:tblGrid>
                <a:gridCol w="3528723"/>
                <a:gridCol w="792162"/>
                <a:gridCol w="792162"/>
                <a:gridCol w="792162"/>
                <a:gridCol w="776522"/>
                <a:gridCol w="1068310"/>
                <a:gridCol w="963744"/>
              </a:tblGrid>
              <a:tr h="282915">
                <a:tc>
                  <a:txBody>
                    <a:bodyPr/>
                    <a:lstStyle/>
                    <a:p>
                      <a:pPr algn="l">
                        <a:spcAft>
                          <a:spcPts val="0"/>
                        </a:spcAft>
                      </a:pPr>
                      <a:r>
                        <a:rPr lang="uk-UA" sz="1400" dirty="0">
                          <a:effectLst/>
                        </a:rPr>
                        <a:t> </a:t>
                      </a:r>
                      <a:endParaRPr lang="ru-RU" sz="1400" dirty="0">
                        <a:effectLst/>
                        <a:latin typeface="Times New Roman"/>
                        <a:ea typeface="Calibri"/>
                        <a:cs typeface="Times New Roman"/>
                      </a:endParaRPr>
                    </a:p>
                  </a:txBody>
                  <a:tcPr marL="68586" marR="68586" marT="0" marB="0"/>
                </a:tc>
                <a:tc gridSpan="3">
                  <a:txBody>
                    <a:bodyPr/>
                    <a:lstStyle/>
                    <a:p>
                      <a:pPr algn="l">
                        <a:spcAft>
                          <a:spcPts val="0"/>
                        </a:spcAft>
                      </a:pPr>
                      <a:r>
                        <a:rPr lang="uk-UA" sz="1600" dirty="0">
                          <a:solidFill>
                            <a:schemeClr val="tx1"/>
                          </a:solidFill>
                          <a:effectLst/>
                        </a:rPr>
                        <a:t>Найгірший випадок</a:t>
                      </a:r>
                      <a:endParaRPr lang="ru-RU" sz="1600" dirty="0">
                        <a:solidFill>
                          <a:schemeClr val="tx1"/>
                        </a:solidFill>
                        <a:effectLst/>
                        <a:latin typeface="Times New Roman"/>
                        <a:ea typeface="Calibri"/>
                        <a:cs typeface="Times New Roman"/>
                      </a:endParaRPr>
                    </a:p>
                  </a:txBody>
                  <a:tcPr marL="68586" marR="68586" marT="0" marB="0"/>
                </a:tc>
                <a:tc hMerge="1">
                  <a:txBody>
                    <a:bodyPr/>
                    <a:lstStyle/>
                    <a:p>
                      <a:endParaRPr lang="ru-RU"/>
                    </a:p>
                  </a:txBody>
                  <a:tcPr/>
                </a:tc>
                <a:tc hMerge="1">
                  <a:txBody>
                    <a:bodyPr/>
                    <a:lstStyle/>
                    <a:p>
                      <a:endParaRPr lang="ru-RU"/>
                    </a:p>
                  </a:txBody>
                  <a:tcPr/>
                </a:tc>
                <a:tc gridSpan="3">
                  <a:txBody>
                    <a:bodyPr/>
                    <a:lstStyle/>
                    <a:p>
                      <a:pPr algn="l">
                        <a:spcAft>
                          <a:spcPts val="0"/>
                        </a:spcAft>
                      </a:pPr>
                      <a:r>
                        <a:rPr lang="uk-UA" sz="1600" dirty="0">
                          <a:solidFill>
                            <a:schemeClr val="tx1"/>
                          </a:solidFill>
                          <a:effectLst/>
                        </a:rPr>
                        <a:t>Середній випадок</a:t>
                      </a:r>
                      <a:endParaRPr lang="ru-RU" sz="1600" dirty="0">
                        <a:solidFill>
                          <a:schemeClr val="tx1"/>
                        </a:solidFill>
                        <a:effectLst/>
                        <a:latin typeface="Times New Roman"/>
                        <a:ea typeface="Calibri"/>
                        <a:cs typeface="Times New Roman"/>
                      </a:endParaRPr>
                    </a:p>
                  </a:txBody>
                  <a:tcPr marL="68586" marR="68586" marT="0" marB="0"/>
                </a:tc>
                <a:tc hMerge="1">
                  <a:txBody>
                    <a:bodyPr/>
                    <a:lstStyle/>
                    <a:p>
                      <a:endParaRPr lang="ru-RU"/>
                    </a:p>
                  </a:txBody>
                  <a:tcPr/>
                </a:tc>
                <a:tc hMerge="1">
                  <a:txBody>
                    <a:bodyPr/>
                    <a:lstStyle/>
                    <a:p>
                      <a:endParaRPr lang="ru-RU"/>
                    </a:p>
                  </a:txBody>
                  <a:tcPr/>
                </a:tc>
              </a:tr>
              <a:tr h="848745">
                <a:tc>
                  <a:txBody>
                    <a:bodyPr/>
                    <a:lstStyle/>
                    <a:p>
                      <a:pPr algn="l">
                        <a:spcAft>
                          <a:spcPts val="0"/>
                        </a:spcAft>
                      </a:pPr>
                      <a:r>
                        <a:rPr lang="uk-UA" sz="1400" dirty="0">
                          <a:effectLst/>
                        </a:rPr>
                        <a:t> </a:t>
                      </a:r>
                      <a:endParaRPr lang="ru-RU" sz="1400" dirty="0">
                        <a:effectLst/>
                        <a:latin typeface="Times New Roman"/>
                        <a:ea typeface="Calibri"/>
                        <a:cs typeface="Times New Roman"/>
                      </a:endParaRPr>
                    </a:p>
                  </a:txBody>
                  <a:tcPr marL="68586" marR="68586" marT="0" marB="0" anchor="b"/>
                </a:tc>
                <a:tc>
                  <a:txBody>
                    <a:bodyPr/>
                    <a:lstStyle/>
                    <a:p>
                      <a:pPr algn="l">
                        <a:spcAft>
                          <a:spcPts val="0"/>
                        </a:spcAft>
                      </a:pPr>
                      <a:r>
                        <a:rPr lang="uk-UA" sz="1400" dirty="0">
                          <a:solidFill>
                            <a:schemeClr val="tx1"/>
                          </a:solidFill>
                          <a:effectLst/>
                        </a:rPr>
                        <a:t>вставка</a:t>
                      </a:r>
                      <a:endParaRPr lang="ru-RU" sz="1400" dirty="0">
                        <a:solidFill>
                          <a:schemeClr val="tx1"/>
                        </a:solidFill>
                        <a:effectLst/>
                        <a:latin typeface="Times New Roman"/>
                        <a:ea typeface="Calibri"/>
                        <a:cs typeface="Times New Roman"/>
                      </a:endParaRPr>
                    </a:p>
                  </a:txBody>
                  <a:tcPr marL="68586" marR="68586" marT="0" marB="0" anchor="b"/>
                </a:tc>
                <a:tc>
                  <a:txBody>
                    <a:bodyPr/>
                    <a:lstStyle/>
                    <a:p>
                      <a:pPr algn="l">
                        <a:spcAft>
                          <a:spcPts val="0"/>
                        </a:spcAft>
                      </a:pPr>
                      <a:r>
                        <a:rPr lang="uk-UA" sz="1400" dirty="0">
                          <a:solidFill>
                            <a:schemeClr val="tx1"/>
                          </a:solidFill>
                          <a:effectLst/>
                        </a:rPr>
                        <a:t>пошук</a:t>
                      </a:r>
                      <a:endParaRPr lang="ru-RU" sz="1400" dirty="0">
                        <a:solidFill>
                          <a:schemeClr val="tx1"/>
                        </a:solidFill>
                        <a:effectLst/>
                        <a:latin typeface="Times New Roman"/>
                        <a:ea typeface="Calibri"/>
                        <a:cs typeface="Times New Roman"/>
                      </a:endParaRPr>
                    </a:p>
                  </a:txBody>
                  <a:tcPr marL="68586" marR="68586" marT="0" marB="0" anchor="b"/>
                </a:tc>
                <a:tc>
                  <a:txBody>
                    <a:bodyPr/>
                    <a:lstStyle/>
                    <a:p>
                      <a:pPr algn="l">
                        <a:spcAft>
                          <a:spcPts val="0"/>
                        </a:spcAft>
                      </a:pPr>
                      <a:r>
                        <a:rPr lang="uk-UA" sz="1400" dirty="0" err="1" smtClean="0">
                          <a:solidFill>
                            <a:schemeClr val="tx1"/>
                          </a:solidFill>
                          <a:effectLst/>
                        </a:rPr>
                        <a:t>видал</a:t>
                      </a:r>
                      <a:r>
                        <a:rPr lang="uk-UA" sz="1400" dirty="0" smtClean="0">
                          <a:solidFill>
                            <a:schemeClr val="tx1"/>
                          </a:solidFill>
                          <a:effectLst/>
                        </a:rPr>
                        <a:t>.</a:t>
                      </a:r>
                      <a:endParaRPr lang="ru-RU" sz="1400" dirty="0">
                        <a:solidFill>
                          <a:schemeClr val="tx1"/>
                        </a:solidFill>
                        <a:effectLst/>
                        <a:latin typeface="Times New Roman"/>
                        <a:ea typeface="Calibri"/>
                        <a:cs typeface="Times New Roman"/>
                      </a:endParaRPr>
                    </a:p>
                  </a:txBody>
                  <a:tcPr marL="68586" marR="68586" marT="0" marB="0" anchor="b"/>
                </a:tc>
                <a:tc>
                  <a:txBody>
                    <a:bodyPr/>
                    <a:lstStyle/>
                    <a:p>
                      <a:pPr algn="l">
                        <a:spcAft>
                          <a:spcPts val="0"/>
                        </a:spcAft>
                      </a:pPr>
                      <a:r>
                        <a:rPr lang="uk-UA" sz="1400" dirty="0">
                          <a:solidFill>
                            <a:schemeClr val="tx1"/>
                          </a:solidFill>
                          <a:effectLst/>
                        </a:rPr>
                        <a:t>вставка</a:t>
                      </a:r>
                      <a:endParaRPr lang="ru-RU" sz="1400" dirty="0">
                        <a:solidFill>
                          <a:schemeClr val="tx1"/>
                        </a:solidFill>
                        <a:effectLst/>
                        <a:latin typeface="Times New Roman"/>
                        <a:ea typeface="Calibri"/>
                        <a:cs typeface="Times New Roman"/>
                      </a:endParaRPr>
                    </a:p>
                  </a:txBody>
                  <a:tcPr marL="68586" marR="68586" marT="0" marB="0" anchor="b"/>
                </a:tc>
                <a:tc>
                  <a:txBody>
                    <a:bodyPr/>
                    <a:lstStyle/>
                    <a:p>
                      <a:pPr algn="l">
                        <a:spcAft>
                          <a:spcPts val="0"/>
                        </a:spcAft>
                      </a:pPr>
                      <a:r>
                        <a:rPr lang="uk-UA" sz="1400" dirty="0">
                          <a:solidFill>
                            <a:schemeClr val="tx1"/>
                          </a:solidFill>
                          <a:effectLst/>
                        </a:rPr>
                        <a:t>влучення при пошуку</a:t>
                      </a:r>
                      <a:endParaRPr lang="ru-RU" sz="1400" dirty="0">
                        <a:solidFill>
                          <a:schemeClr val="tx1"/>
                        </a:solidFill>
                        <a:effectLst/>
                        <a:latin typeface="Times New Roman"/>
                        <a:ea typeface="Calibri"/>
                        <a:cs typeface="Times New Roman"/>
                      </a:endParaRPr>
                    </a:p>
                  </a:txBody>
                  <a:tcPr marL="68586" marR="68586" marT="0" marB="0" anchor="b"/>
                </a:tc>
                <a:tc>
                  <a:txBody>
                    <a:bodyPr/>
                    <a:lstStyle/>
                    <a:p>
                      <a:pPr algn="l">
                        <a:spcAft>
                          <a:spcPts val="0"/>
                        </a:spcAft>
                      </a:pPr>
                      <a:r>
                        <a:rPr lang="uk-UA" sz="1400" dirty="0">
                          <a:solidFill>
                            <a:schemeClr val="tx1"/>
                          </a:solidFill>
                          <a:effectLst/>
                        </a:rPr>
                        <a:t>промах при пошуку</a:t>
                      </a:r>
                      <a:endParaRPr lang="ru-RU" sz="1400" dirty="0">
                        <a:solidFill>
                          <a:schemeClr val="tx1"/>
                        </a:solidFill>
                        <a:effectLst/>
                        <a:latin typeface="Times New Roman"/>
                        <a:ea typeface="Calibri"/>
                        <a:cs typeface="Times New Roman"/>
                      </a:endParaRPr>
                    </a:p>
                  </a:txBody>
                  <a:tcPr marL="68586" marR="68586" marT="0" marB="0" anchor="b"/>
                </a:tc>
              </a:tr>
              <a:tr h="282915">
                <a:tc>
                  <a:txBody>
                    <a:bodyPr/>
                    <a:lstStyle/>
                    <a:p>
                      <a:pPr algn="l">
                        <a:spcAft>
                          <a:spcPts val="0"/>
                        </a:spcAft>
                      </a:pPr>
                      <a:r>
                        <a:rPr lang="uk-UA" sz="1600" dirty="0">
                          <a:solidFill>
                            <a:schemeClr val="tx1"/>
                          </a:solidFill>
                          <a:effectLst/>
                        </a:rPr>
                        <a:t>Масив, індексований по ключам</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uk-UA" sz="1400" dirty="0">
                          <a:effectLst/>
                        </a:rPr>
                        <a:t>1</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uk-UA" sz="1400">
                          <a:effectLst/>
                        </a:rPr>
                        <a:t>1</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M</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1</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Впорядкований масив</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a:effectLst/>
                        </a:rPr>
                        <a:t>N/2</a:t>
                      </a:r>
                      <a:endParaRPr lang="ru-RU" sz="1400" dirty="0">
                        <a:effectLst/>
                        <a:latin typeface="Times New Roman"/>
                        <a:ea typeface="Calibri"/>
                        <a:cs typeface="Times New Roman"/>
                      </a:endParaRPr>
                    </a:p>
                  </a:txBody>
                  <a:tcPr marL="68586" marR="68586" marT="0" marB="0"/>
                </a:tc>
                <a:tc>
                  <a:txBody>
                    <a:bodyPr/>
                    <a:lstStyle/>
                    <a:p>
                      <a:pPr algn="just">
                        <a:spcAft>
                          <a:spcPts val="0"/>
                        </a:spcAft>
                      </a:pPr>
                      <a:r>
                        <a:rPr lang="en-US" sz="1400" dirty="0">
                          <a:effectLst/>
                        </a:rPr>
                        <a:t>N/2</a:t>
                      </a:r>
                      <a:endParaRPr lang="ru-RU" sz="1400" dirty="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N/2</a:t>
                      </a:r>
                      <a:endParaRPr lang="ru-RU" sz="140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Впорядкований зв’язний список</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N/2</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a:effectLst/>
                        </a:rPr>
                        <a:t>N/2</a:t>
                      </a:r>
                      <a:endParaRPr lang="ru-RU" sz="1400" dirty="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N/2</a:t>
                      </a:r>
                      <a:endParaRPr lang="ru-RU" sz="140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Невпорядкований масив</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 lgN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N/2</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Невпорядкований зв’язний список</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 lgN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N/2</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Бінарний </a:t>
                      </a:r>
                      <a:r>
                        <a:rPr lang="uk-UA" sz="1600" dirty="0" smtClean="0">
                          <a:solidFill>
                            <a:schemeClr val="tx1"/>
                          </a:solidFill>
                          <a:effectLst/>
                        </a:rPr>
                        <a:t>пошук в масиві</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1</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N/2</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err="1">
                          <a:effectLst/>
                        </a:rPr>
                        <a:t>lgN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Дерево бінарного пошуку</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err="1">
                          <a:effectLst/>
                        </a:rPr>
                        <a:t>lgN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Червоно-чорне дерево</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dirty="0" err="1">
                          <a:effectLst/>
                        </a:rPr>
                        <a:t>lgN</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err="1">
                          <a:effectLst/>
                        </a:rPr>
                        <a:t>lgN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err="1">
                          <a:solidFill>
                            <a:schemeClr val="tx1"/>
                          </a:solidFill>
                          <a:effectLst/>
                        </a:rPr>
                        <a:t>Рандомізоване</a:t>
                      </a:r>
                      <a:r>
                        <a:rPr lang="uk-UA" sz="1600" dirty="0">
                          <a:solidFill>
                            <a:schemeClr val="tx1"/>
                          </a:solidFill>
                          <a:effectLst/>
                        </a:rPr>
                        <a:t> дерево</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l">
                        <a:spcAft>
                          <a:spcPts val="0"/>
                        </a:spcAft>
                      </a:pPr>
                      <a:r>
                        <a:rPr lang="en-US" sz="1400">
                          <a:effectLst/>
                        </a:rPr>
                        <a:t>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a:effectLst/>
                        </a:rPr>
                        <a:t>lgN</a:t>
                      </a:r>
                      <a:endParaRPr lang="ru-RU" sz="1400">
                        <a:effectLst/>
                        <a:latin typeface="Times New Roman"/>
                        <a:ea typeface="Calibri"/>
                        <a:cs typeface="Times New Roman"/>
                      </a:endParaRPr>
                    </a:p>
                  </a:txBody>
                  <a:tcPr marL="68586" marR="68586" marT="0" marB="0"/>
                </a:tc>
                <a:tc>
                  <a:txBody>
                    <a:bodyPr/>
                    <a:lstStyle/>
                    <a:p>
                      <a:pPr algn="just">
                        <a:spcAft>
                          <a:spcPts val="0"/>
                        </a:spcAft>
                      </a:pPr>
                      <a:r>
                        <a:rPr lang="en-US" sz="1400" dirty="0" err="1">
                          <a:effectLst/>
                        </a:rPr>
                        <a:t>lgN</a:t>
                      </a:r>
                      <a:endParaRPr lang="ru-RU" sz="1400" dirty="0">
                        <a:effectLst/>
                        <a:latin typeface="Times New Roman"/>
                        <a:ea typeface="Calibri"/>
                        <a:cs typeface="Times New Roman"/>
                      </a:endParaRPr>
                    </a:p>
                  </a:txBody>
                  <a:tcPr marL="68586" marR="68586" marT="0" marB="0"/>
                </a:tc>
              </a:tr>
              <a:tr h="282915">
                <a:tc>
                  <a:txBody>
                    <a:bodyPr/>
                    <a:lstStyle/>
                    <a:p>
                      <a:pPr algn="l">
                        <a:spcAft>
                          <a:spcPts val="0"/>
                        </a:spcAft>
                      </a:pPr>
                      <a:r>
                        <a:rPr lang="uk-UA" sz="1600" dirty="0">
                          <a:solidFill>
                            <a:schemeClr val="tx1"/>
                          </a:solidFill>
                          <a:effectLst/>
                        </a:rPr>
                        <a:t>Хешування </a:t>
                      </a:r>
                      <a:endParaRPr lang="ru-RU" sz="1600" dirty="0">
                        <a:solidFill>
                          <a:schemeClr val="tx1"/>
                        </a:solidFill>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1</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N*</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N </a:t>
                      </a:r>
                      <a:r>
                        <a:rPr lang="en-US" sz="1400" dirty="0" err="1">
                          <a:effectLst/>
                        </a:rPr>
                        <a:t>lgN</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1</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1</a:t>
                      </a:r>
                      <a:endParaRPr lang="ru-RU" sz="1400" dirty="0">
                        <a:effectLst/>
                        <a:latin typeface="Times New Roman"/>
                        <a:ea typeface="Calibri"/>
                        <a:cs typeface="Times New Roman"/>
                      </a:endParaRPr>
                    </a:p>
                  </a:txBody>
                  <a:tcPr marL="68586" marR="68586" marT="0" marB="0"/>
                </a:tc>
                <a:tc>
                  <a:txBody>
                    <a:bodyPr/>
                    <a:lstStyle/>
                    <a:p>
                      <a:pPr algn="l">
                        <a:spcAft>
                          <a:spcPts val="0"/>
                        </a:spcAft>
                      </a:pPr>
                      <a:r>
                        <a:rPr lang="en-US" sz="1400" dirty="0">
                          <a:effectLst/>
                        </a:rPr>
                        <a:t>1</a:t>
                      </a:r>
                      <a:endParaRPr lang="ru-RU" sz="1400" dirty="0">
                        <a:effectLst/>
                        <a:latin typeface="Times New Roman"/>
                        <a:ea typeface="Calibri"/>
                        <a:cs typeface="Times New Roman"/>
                      </a:endParaRPr>
                    </a:p>
                  </a:txBody>
                  <a:tcPr marL="68586" marR="68586" marT="0" marB="0"/>
                </a:tc>
              </a:tr>
            </a:tbl>
          </a:graphicData>
        </a:graphic>
      </p:graphicFrame>
      <p:sp>
        <p:nvSpPr>
          <p:cNvPr id="35945" name="Прямоугольник 2"/>
          <p:cNvSpPr>
            <a:spLocks noChangeArrowheads="1"/>
          </p:cNvSpPr>
          <p:nvPr/>
        </p:nvSpPr>
        <p:spPr bwMode="auto">
          <a:xfrm>
            <a:off x="539750" y="476250"/>
            <a:ext cx="8424863" cy="1139825"/>
          </a:xfrm>
          <a:prstGeom prst="rect">
            <a:avLst/>
          </a:prstGeom>
          <a:noFill/>
          <a:ln w="9525">
            <a:noFill/>
            <a:miter lim="800000"/>
            <a:headEnd/>
            <a:tailEnd/>
          </a:ln>
        </p:spPr>
        <p:txBody>
          <a:bodyPr>
            <a:spAutoFit/>
          </a:bodyPr>
          <a:lstStyle/>
          <a:p>
            <a:r>
              <a:rPr lang="uk-UA" b="1"/>
              <a:t>Порівняння реалізацій словників.</a:t>
            </a:r>
          </a:p>
          <a:p>
            <a:r>
              <a:rPr lang="uk-UA" sz="2000"/>
              <a:t>N - кількість елементів в таблиці; </a:t>
            </a:r>
          </a:p>
          <a:p>
            <a:r>
              <a:rPr lang="uk-UA" sz="2000"/>
              <a:t>М - розмір таблиці (якщо він відмінний від N, </a:t>
            </a:r>
            <a:r>
              <a:rPr lang="en-US" sz="2000"/>
              <a:t>M</a:t>
            </a:r>
            <a:r>
              <a:rPr lang="en-US" sz="2000">
                <a:sym typeface="Symbol" pitchFamily="18" charset="2"/>
              </a:rPr>
              <a:t>N</a:t>
            </a:r>
            <a:r>
              <a:rPr lang="uk-UA" sz="2000"/>
              <a:t>). </a:t>
            </a:r>
            <a:endParaRPr lang="ru-RU" sz="2000"/>
          </a:p>
        </p:txBody>
      </p:sp>
      <p:sp>
        <p:nvSpPr>
          <p:cNvPr id="35946" name="Прямоугольник 3"/>
          <p:cNvSpPr>
            <a:spLocks noChangeArrowheads="1"/>
          </p:cNvSpPr>
          <p:nvPr/>
        </p:nvSpPr>
        <p:spPr bwMode="auto">
          <a:xfrm>
            <a:off x="863600" y="5949950"/>
            <a:ext cx="6643688" cy="706438"/>
          </a:xfrm>
          <a:prstGeom prst="rect">
            <a:avLst/>
          </a:prstGeom>
          <a:noFill/>
          <a:ln w="9525">
            <a:noFill/>
            <a:miter lim="800000"/>
            <a:headEnd/>
            <a:tailEnd/>
          </a:ln>
        </p:spPr>
        <p:txBody>
          <a:bodyPr wrap="none">
            <a:spAutoFit/>
          </a:bodyPr>
          <a:lstStyle/>
          <a:p>
            <a:r>
              <a:rPr lang="uk-UA" sz="2000"/>
              <a:t>Доведення в (с.489  [</a:t>
            </a:r>
            <a:r>
              <a:rPr lang="en-US" sz="2000"/>
              <a:t>3</a:t>
            </a:r>
            <a:r>
              <a:rPr lang="uk-UA" sz="2000"/>
              <a:t>]), </a:t>
            </a:r>
          </a:p>
          <a:p>
            <a:r>
              <a:rPr lang="uk-UA" sz="2000"/>
              <a:t>більш детальне порівняння дерев пошуку (с.562-565  [</a:t>
            </a:r>
            <a:r>
              <a:rPr lang="en-US" sz="2000"/>
              <a:t>3</a:t>
            </a:r>
            <a:r>
              <a:rPr lang="uk-UA" sz="2000"/>
              <a:t>]).</a:t>
            </a:r>
            <a:endParaRPr lang="ru-RU" sz="2000"/>
          </a:p>
        </p:txBody>
      </p:sp>
      <p:sp>
        <p:nvSpPr>
          <p:cNvPr id="3594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4.3. </a:t>
            </a:r>
            <a:r>
              <a:rPr lang="uk-UA" sz="4800" dirty="0" smtClean="0">
                <a:solidFill>
                  <a:srgbClr val="0000CC"/>
                </a:solidFill>
                <a:latin typeface="Times New Roman" pitchFamily="18" charset="0"/>
                <a:cs typeface="Times New Roman" pitchFamily="18" charset="0"/>
              </a:rPr>
              <a:t>Хешування</a:t>
            </a:r>
          </a:p>
        </p:txBody>
      </p:sp>
      <p:sp>
        <p:nvSpPr>
          <p:cNvPr id="37891"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116-128 [1], 567-601 [</a:t>
            </a:r>
            <a:r>
              <a:rPr lang="en-US" sz="2400" smtClean="0"/>
              <a:t>3</a:t>
            </a:r>
            <a:r>
              <a:rPr lang="uk-UA" sz="2400" smtClean="0"/>
              <a:t>]</a:t>
            </a:r>
            <a:r>
              <a:rPr lang="ru-RU" sz="2400" smtClean="0"/>
              <a:t> </a:t>
            </a:r>
          </a:p>
        </p:txBody>
      </p:sp>
      <p:sp>
        <p:nvSpPr>
          <p:cNvPr id="3789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uk-UA" sz="2800" dirty="0" smtClean="0"/>
              <a:t>	</a:t>
            </a:r>
            <a:r>
              <a:rPr lang="uk-UA" sz="2800" b="1" i="1" dirty="0" smtClean="0"/>
              <a:t>Хешування</a:t>
            </a:r>
            <a:r>
              <a:rPr lang="uk-UA" sz="2800" dirty="0" smtClean="0"/>
              <a:t> - це розширений варіант пошуку з використанням індексування по ключу. </a:t>
            </a:r>
          </a:p>
          <a:p>
            <a:pPr>
              <a:lnSpc>
                <a:spcPct val="100000"/>
              </a:lnSpc>
              <a:buFont typeface="Wingdings" pitchFamily="2" charset="2"/>
              <a:buNone/>
            </a:pPr>
            <a:endParaRPr lang="uk-UA" sz="1600" dirty="0" smtClean="0"/>
          </a:p>
          <a:p>
            <a:pPr>
              <a:lnSpc>
                <a:spcPct val="100000"/>
              </a:lnSpc>
              <a:buFont typeface="Wingdings" pitchFamily="2" charset="2"/>
              <a:buNone/>
            </a:pPr>
            <a:r>
              <a:rPr lang="uk-UA" sz="2800" dirty="0" smtClean="0"/>
              <a:t>	Кінцевий результат застосування даного методу відрізняється від результату застосування методів, заснованих на порівнянні, - замість пересування по структурах даних словника з порівнянням ключів пошуку з ключами в елементах, робиться спроба звернення до елементів в таблиці безпосередньо, за рахунок виконання арифметичних операцій для перетворення ключів в адреси таблиці. </a:t>
            </a:r>
          </a:p>
        </p:txBody>
      </p:sp>
      <p:sp>
        <p:nvSpPr>
          <p:cNvPr id="389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4294967295"/>
          </p:nvPr>
        </p:nvSpPr>
        <p:spPr>
          <a:xfrm>
            <a:off x="0" y="836712"/>
            <a:ext cx="9144000" cy="6021288"/>
          </a:xfrm>
        </p:spPr>
        <p:txBody>
          <a:bodyPr/>
          <a:lstStyle/>
          <a:p>
            <a:pPr>
              <a:lnSpc>
                <a:spcPct val="100000"/>
              </a:lnSpc>
              <a:buFont typeface="Wingdings" pitchFamily="2" charset="2"/>
              <a:buNone/>
            </a:pPr>
            <a:r>
              <a:rPr lang="uk-UA" sz="2800" dirty="0" smtClean="0"/>
              <a:t>	Алгоритми пошуку, які використовують хешування складаються з двох окремих частин. </a:t>
            </a:r>
          </a:p>
          <a:p>
            <a:pPr>
              <a:lnSpc>
                <a:spcPct val="100000"/>
              </a:lnSpc>
              <a:buFont typeface="Wingdings" pitchFamily="2" charset="2"/>
              <a:buNone/>
            </a:pPr>
            <a:r>
              <a:rPr lang="uk-UA" sz="2800" dirty="0" smtClean="0"/>
              <a:t>	Перший крок – обчислення хеш-функції, яка перетворить ключ пошуку в адресу в таблиці. В ідеалі різні ключі повинні були б відображатися на різні адреси, але часто два і більше різних ключів можуть перетворюватися в одну і ту ж адресу в таблиці. </a:t>
            </a:r>
          </a:p>
          <a:p>
            <a:pPr>
              <a:lnSpc>
                <a:spcPct val="100000"/>
              </a:lnSpc>
              <a:buFont typeface="Wingdings" pitchFamily="2" charset="2"/>
              <a:buNone/>
            </a:pPr>
            <a:r>
              <a:rPr lang="uk-UA" sz="2800" dirty="0" smtClean="0"/>
              <a:t>	Тому друга частина пошуку методом хешування - процес вирішення конфліктів, який обробляє такі ключі. </a:t>
            </a:r>
          </a:p>
        </p:txBody>
      </p:sp>
      <p:sp>
        <p:nvSpPr>
          <p:cNvPr id="3993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defRPr/>
            </a:pPr>
            <a:r>
              <a:rPr lang="uk-UA" sz="2800" dirty="0" smtClean="0"/>
              <a:t>	Існує дві різні форми хешування:</a:t>
            </a:r>
          </a:p>
          <a:p>
            <a:pPr lvl="1">
              <a:defRPr/>
            </a:pPr>
            <a:r>
              <a:rPr lang="uk-UA" i="1" dirty="0" smtClean="0">
                <a:ea typeface="+mn-ea"/>
                <a:cs typeface="+mn-cs"/>
              </a:rPr>
              <a:t>відкрите</a:t>
            </a:r>
            <a:r>
              <a:rPr lang="uk-UA" dirty="0" smtClean="0">
                <a:ea typeface="+mn-ea"/>
                <a:cs typeface="+mn-cs"/>
              </a:rPr>
              <a:t>, або зовнішнє, хешування - дозволяє зберігати множини в потенційно нескінченному просторі, знімаючи тим самим обмеження на розмір множин;</a:t>
            </a:r>
          </a:p>
          <a:p>
            <a:pPr lvl="1">
              <a:defRPr/>
            </a:pPr>
            <a:r>
              <a:rPr lang="uk-UA" i="1" dirty="0" smtClean="0">
                <a:ea typeface="+mn-ea"/>
                <a:cs typeface="+mn-cs"/>
              </a:rPr>
              <a:t>закрите</a:t>
            </a:r>
            <a:r>
              <a:rPr lang="uk-UA" dirty="0" smtClean="0">
                <a:ea typeface="+mn-ea"/>
                <a:cs typeface="+mn-cs"/>
              </a:rPr>
              <a:t>, або внутрішнє, хешування - використовує обмежений простір для зберігання даних, обмежуючи таким чином розмір множин.</a:t>
            </a:r>
            <a:endParaRPr lang="en-GB" dirty="0"/>
          </a:p>
        </p:txBody>
      </p:sp>
      <p:sp>
        <p:nvSpPr>
          <p:cNvPr id="4096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4294967295"/>
          </p:nvPr>
        </p:nvSpPr>
        <p:spPr>
          <a:xfrm>
            <a:off x="0" y="357188"/>
            <a:ext cx="8929688" cy="6500812"/>
          </a:xfrm>
        </p:spPr>
        <p:txBody>
          <a:bodyPr/>
          <a:lstStyle/>
          <a:p>
            <a:pPr marL="609600" indent="-609600">
              <a:lnSpc>
                <a:spcPct val="100000"/>
              </a:lnSpc>
              <a:buFont typeface="Wingdings" pitchFamily="2" charset="2"/>
              <a:buNone/>
            </a:pPr>
            <a:r>
              <a:rPr lang="uk-UA" sz="2800" smtClean="0"/>
              <a:t>	</a:t>
            </a:r>
            <a:r>
              <a:rPr lang="uk-UA" sz="2800" b="1" smtClean="0"/>
              <a:t>Відкрите хешування </a:t>
            </a:r>
          </a:p>
          <a:p>
            <a:pPr marL="609600" indent="-609600">
              <a:lnSpc>
                <a:spcPct val="100000"/>
              </a:lnSpc>
              <a:buFont typeface="Wingdings" pitchFamily="2" charset="2"/>
              <a:buNone/>
            </a:pPr>
            <a:r>
              <a:rPr lang="uk-UA" sz="2800" smtClean="0"/>
              <a:t>	Основна ідея відкритого хешування полягає в тому, що потенційна множина (можливо, нескінченна) розбивається на кінцеве число класів. Для </a:t>
            </a:r>
            <a:r>
              <a:rPr lang="uk-UA" sz="2800" i="1" smtClean="0"/>
              <a:t>В</a:t>
            </a:r>
            <a:r>
              <a:rPr lang="uk-UA" sz="2800" smtClean="0"/>
              <a:t> класів, пронумерованих від 0 до </a:t>
            </a:r>
            <a:r>
              <a:rPr lang="uk-UA" sz="2800" i="1" smtClean="0"/>
              <a:t>В</a:t>
            </a:r>
            <a:r>
              <a:rPr lang="uk-UA" sz="2800" smtClean="0"/>
              <a:t>-1, будується хеш-функція </a:t>
            </a:r>
            <a:r>
              <a:rPr lang="uk-UA" sz="2800" i="1" smtClean="0"/>
              <a:t>h</a:t>
            </a:r>
            <a:r>
              <a:rPr lang="uk-UA" sz="2800" smtClean="0"/>
              <a:t> така, що для будь-якого елементу </a:t>
            </a:r>
            <a:r>
              <a:rPr lang="uk-UA" sz="2800" i="1" smtClean="0"/>
              <a:t>х</a:t>
            </a:r>
            <a:r>
              <a:rPr lang="uk-UA" sz="2800" smtClean="0"/>
              <a:t> початкової множини функція </a:t>
            </a:r>
            <a:r>
              <a:rPr lang="uk-UA" sz="2800" i="1" smtClean="0"/>
              <a:t>h</a:t>
            </a:r>
            <a:r>
              <a:rPr lang="uk-UA" sz="2800" smtClean="0"/>
              <a:t>(</a:t>
            </a:r>
            <a:r>
              <a:rPr lang="uk-UA" sz="2800" i="1" smtClean="0"/>
              <a:t>x</a:t>
            </a:r>
            <a:r>
              <a:rPr lang="uk-UA" sz="2800" smtClean="0"/>
              <a:t>) приймає цілочисельне значення з інтервалу 0...,</a:t>
            </a:r>
            <a:r>
              <a:rPr lang="en-US" sz="2800" i="1" smtClean="0"/>
              <a:t>B</a:t>
            </a:r>
            <a:r>
              <a:rPr lang="uk-UA" sz="2800" smtClean="0"/>
              <a:t>-1 що відповідає класу, якому належить елемент </a:t>
            </a:r>
            <a:r>
              <a:rPr lang="uk-UA" sz="2800" i="1" smtClean="0"/>
              <a:t>х</a:t>
            </a:r>
            <a:r>
              <a:rPr lang="uk-UA" sz="2800" smtClean="0"/>
              <a:t>.</a:t>
            </a:r>
          </a:p>
          <a:p>
            <a:pPr marL="609600" indent="-609600">
              <a:lnSpc>
                <a:spcPct val="100000"/>
              </a:lnSpc>
              <a:buFont typeface="Wingdings" pitchFamily="2" charset="2"/>
              <a:buNone/>
            </a:pPr>
            <a:r>
              <a:rPr lang="uk-UA" sz="2800" smtClean="0"/>
              <a:t>	Елемент </a:t>
            </a:r>
            <a:r>
              <a:rPr lang="uk-UA" sz="2800" i="1" smtClean="0"/>
              <a:t>х</a:t>
            </a:r>
            <a:r>
              <a:rPr lang="uk-UA" sz="2800" smtClean="0"/>
              <a:t> часто називають ключем, </a:t>
            </a:r>
            <a:r>
              <a:rPr lang="uk-UA" sz="2800" i="1" smtClean="0"/>
              <a:t>h</a:t>
            </a:r>
            <a:r>
              <a:rPr lang="uk-UA" sz="2800" smtClean="0"/>
              <a:t>(</a:t>
            </a:r>
            <a:r>
              <a:rPr lang="uk-UA" sz="2800" i="1" smtClean="0"/>
              <a:t>x</a:t>
            </a:r>
            <a:r>
              <a:rPr lang="uk-UA" sz="2800" smtClean="0"/>
              <a:t>) - хеш-значенням </a:t>
            </a:r>
            <a:r>
              <a:rPr lang="uk-UA" sz="2800" i="1" smtClean="0"/>
              <a:t>х</a:t>
            </a:r>
            <a:r>
              <a:rPr lang="uk-UA" sz="2800" smtClean="0"/>
              <a:t>, а "класи" - сегментами. Кажуть, що елемент </a:t>
            </a:r>
            <a:r>
              <a:rPr lang="uk-UA" sz="2800" i="1" smtClean="0"/>
              <a:t>х</a:t>
            </a:r>
            <a:r>
              <a:rPr lang="uk-UA" sz="2800" smtClean="0"/>
              <a:t> належить сегменту </a:t>
            </a:r>
            <a:r>
              <a:rPr lang="uk-UA" sz="2800" i="1" smtClean="0"/>
              <a:t>h</a:t>
            </a:r>
            <a:r>
              <a:rPr lang="uk-UA" sz="2800" smtClean="0"/>
              <a:t>(</a:t>
            </a:r>
            <a:r>
              <a:rPr lang="uk-UA" sz="2800" i="1" smtClean="0"/>
              <a:t>x</a:t>
            </a:r>
            <a:r>
              <a:rPr lang="uk-UA" sz="2800" smtClean="0"/>
              <a:t>).</a:t>
            </a:r>
          </a:p>
        </p:txBody>
      </p:sp>
      <p:sp>
        <p:nvSpPr>
          <p:cNvPr id="4198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body" idx="4294967295"/>
          </p:nvPr>
        </p:nvSpPr>
        <p:spPr>
          <a:xfrm>
            <a:off x="0" y="357188"/>
            <a:ext cx="9144000" cy="571500"/>
          </a:xfrm>
        </p:spPr>
        <p:txBody>
          <a:bodyPr/>
          <a:lstStyle/>
          <a:p>
            <a:pPr marL="609600" indent="-609600">
              <a:buFont typeface="Wingdings" pitchFamily="2" charset="2"/>
              <a:buNone/>
            </a:pPr>
            <a:r>
              <a:rPr lang="uk-UA" sz="2800" smtClean="0"/>
              <a:t>	Організація даних при відкритому хешуванні</a:t>
            </a:r>
          </a:p>
        </p:txBody>
      </p:sp>
      <p:grpSp>
        <p:nvGrpSpPr>
          <p:cNvPr id="43011" name="Группа 5"/>
          <p:cNvGrpSpPr>
            <a:grpSpLocks/>
          </p:cNvGrpSpPr>
          <p:nvPr/>
        </p:nvGrpSpPr>
        <p:grpSpPr bwMode="auto">
          <a:xfrm>
            <a:off x="642938" y="1428750"/>
            <a:ext cx="8066087" cy="4259263"/>
            <a:chOff x="642910" y="1428736"/>
            <a:chExt cx="8065404" cy="4260021"/>
          </a:xfrm>
        </p:grpSpPr>
        <p:pic>
          <p:nvPicPr>
            <p:cNvPr id="43013" name="Picture 2"/>
            <p:cNvPicPr>
              <a:picLocks noChangeAspect="1" noChangeArrowheads="1"/>
            </p:cNvPicPr>
            <p:nvPr/>
          </p:nvPicPr>
          <p:blipFill>
            <a:blip r:embed="rId3"/>
            <a:srcRect b="8333"/>
            <a:stretch>
              <a:fillRect/>
            </a:stretch>
          </p:blipFill>
          <p:spPr bwMode="auto">
            <a:xfrm>
              <a:off x="642910" y="1571612"/>
              <a:ext cx="8065404" cy="3929090"/>
            </a:xfrm>
            <a:prstGeom prst="rect">
              <a:avLst/>
            </a:prstGeom>
            <a:noFill/>
            <a:ln w="9525">
              <a:noFill/>
              <a:miter lim="800000"/>
              <a:headEnd/>
              <a:tailEnd/>
            </a:ln>
          </p:spPr>
        </p:pic>
        <p:sp>
          <p:nvSpPr>
            <p:cNvPr id="43014" name="TextBox 3"/>
            <p:cNvSpPr txBox="1">
              <a:spLocks noChangeArrowheads="1"/>
            </p:cNvSpPr>
            <p:nvPr/>
          </p:nvSpPr>
          <p:spPr bwMode="auto">
            <a:xfrm>
              <a:off x="1428728" y="4857760"/>
              <a:ext cx="2643205" cy="830997"/>
            </a:xfrm>
            <a:prstGeom prst="rect">
              <a:avLst/>
            </a:prstGeom>
            <a:solidFill>
              <a:schemeClr val="bg1"/>
            </a:solidFill>
            <a:ln w="9525">
              <a:noFill/>
              <a:miter lim="800000"/>
              <a:headEnd/>
              <a:tailEnd/>
            </a:ln>
          </p:spPr>
          <p:txBody>
            <a:bodyPr>
              <a:spAutoFit/>
            </a:bodyPr>
            <a:lstStyle/>
            <a:p>
              <a:r>
                <a:rPr lang="uk-UA" sz="2400"/>
                <a:t>Заголовки таблиці сегментів</a:t>
              </a:r>
              <a:endParaRPr lang="en-GB" sz="2400"/>
            </a:p>
          </p:txBody>
        </p:sp>
        <p:sp>
          <p:nvSpPr>
            <p:cNvPr id="43015" name="TextBox 4"/>
            <p:cNvSpPr txBox="1">
              <a:spLocks noChangeArrowheads="1"/>
            </p:cNvSpPr>
            <p:nvPr/>
          </p:nvSpPr>
          <p:spPr bwMode="auto">
            <a:xfrm>
              <a:off x="4214811" y="1428736"/>
              <a:ext cx="2643205" cy="830997"/>
            </a:xfrm>
            <a:prstGeom prst="rect">
              <a:avLst/>
            </a:prstGeom>
            <a:solidFill>
              <a:schemeClr val="bg1"/>
            </a:solidFill>
            <a:ln w="9525">
              <a:noFill/>
              <a:miter lim="800000"/>
              <a:headEnd/>
              <a:tailEnd/>
            </a:ln>
          </p:spPr>
          <p:txBody>
            <a:bodyPr>
              <a:spAutoFit/>
            </a:bodyPr>
            <a:lstStyle/>
            <a:p>
              <a:r>
                <a:rPr lang="uk-UA" sz="2400"/>
                <a:t>Список елементів кожного сегмента</a:t>
              </a:r>
              <a:endParaRPr lang="en-GB" sz="2400"/>
            </a:p>
          </p:txBody>
        </p:sp>
      </p:grpSp>
      <p:sp>
        <p:nvSpPr>
          <p:cNvPr id="43012" name="Овал 6"/>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0" y="836712"/>
            <a:ext cx="9001125" cy="5904656"/>
          </a:xfrm>
        </p:spPr>
        <p:txBody>
          <a:bodyPr/>
          <a:lstStyle/>
          <a:p>
            <a:pPr>
              <a:lnSpc>
                <a:spcPct val="100000"/>
              </a:lnSpc>
              <a:buFont typeface="Wingdings" pitchFamily="2" charset="2"/>
              <a:buNone/>
            </a:pPr>
            <a:r>
              <a:rPr lang="uk-UA" sz="2800" dirty="0" smtClean="0"/>
              <a:t>	Множина є базовою структурою, яка лежить в основі всієї математики. При розробці алгоритмів множини використовуються як основа багатьох важливих абстрактних типів даних, і багато технічних прийомів і методів розроблені для реалізації абстрактних типів даних, заснованих саме на множинах.</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0" y="357188"/>
            <a:ext cx="9144000" cy="6500812"/>
          </a:xfrm>
        </p:spPr>
        <p:txBody>
          <a:bodyPr/>
          <a:lstStyle/>
          <a:p>
            <a:pPr>
              <a:buFont typeface="Wingdings" pitchFamily="2" charset="2"/>
              <a:buNone/>
            </a:pPr>
            <a:r>
              <a:rPr lang="uk-UA" sz="2800" smtClean="0"/>
              <a:t>	Масив, званий таблицею сегментів і проіндексований номерами сегментів 0, 1..., </a:t>
            </a:r>
            <a:r>
              <a:rPr lang="uk-UA" sz="2800" i="1" smtClean="0"/>
              <a:t>В</a:t>
            </a:r>
            <a:r>
              <a:rPr lang="uk-UA" sz="2800" smtClean="0"/>
              <a:t>-1, містить заголовки для </a:t>
            </a:r>
            <a:r>
              <a:rPr lang="uk-UA" sz="2800" i="1" smtClean="0"/>
              <a:t>В</a:t>
            </a:r>
            <a:r>
              <a:rPr lang="uk-UA" sz="2800" smtClean="0"/>
              <a:t> списків. Елемент </a:t>
            </a:r>
            <a:r>
              <a:rPr lang="uk-UA" sz="2800" i="1" smtClean="0"/>
              <a:t>х</a:t>
            </a:r>
            <a:r>
              <a:rPr lang="uk-UA" sz="2800" smtClean="0"/>
              <a:t> </a:t>
            </a:r>
            <a:r>
              <a:rPr lang="uk-UA" sz="2800" i="1" smtClean="0"/>
              <a:t>i</a:t>
            </a:r>
            <a:r>
              <a:rPr lang="uk-UA" sz="2800" smtClean="0"/>
              <a:t>-гo списку - це елемент початкової множини, для якого </a:t>
            </a:r>
            <a:r>
              <a:rPr lang="uk-UA" sz="2800" i="1" smtClean="0"/>
              <a:t>h</a:t>
            </a:r>
            <a:r>
              <a:rPr lang="uk-UA" sz="2800" smtClean="0"/>
              <a:t>(</a:t>
            </a:r>
            <a:r>
              <a:rPr lang="uk-UA" sz="2800" i="1" smtClean="0"/>
              <a:t>x</a:t>
            </a:r>
            <a:r>
              <a:rPr lang="uk-UA" sz="2800" smtClean="0"/>
              <a:t>)=</a:t>
            </a:r>
            <a:r>
              <a:rPr lang="uk-UA" sz="2800" i="1" smtClean="0"/>
              <a:t>i</a:t>
            </a:r>
            <a:r>
              <a:rPr lang="uk-UA" sz="2800" smtClean="0"/>
              <a:t>. </a:t>
            </a:r>
            <a:endParaRPr lang="en-GB" sz="2800" smtClean="0"/>
          </a:p>
          <a:p>
            <a:pPr>
              <a:buFont typeface="Wingdings" pitchFamily="2" charset="2"/>
              <a:buNone/>
            </a:pPr>
            <a:r>
              <a:rPr lang="uk-UA" sz="2800" smtClean="0"/>
              <a:t>	Якщо сегменти приблизно однакові за розміром, то в цьому випадку списки всіх сегментів повинні бути найбільш короткими при даному числі сегментів. </a:t>
            </a:r>
          </a:p>
          <a:p>
            <a:pPr>
              <a:buFont typeface="Wingdings" pitchFamily="2" charset="2"/>
              <a:buNone/>
            </a:pPr>
            <a:r>
              <a:rPr lang="uk-UA" sz="2800" smtClean="0"/>
              <a:t>	Якщо початкова множина складається з </a:t>
            </a:r>
            <a:r>
              <a:rPr lang="uk-UA" sz="2800" i="1" smtClean="0"/>
              <a:t>N</a:t>
            </a:r>
            <a:r>
              <a:rPr lang="uk-UA" sz="2800" smtClean="0"/>
              <a:t> елементів, тоді середня довжина списків буде </a:t>
            </a:r>
            <a:r>
              <a:rPr lang="uk-UA" sz="2800" i="1" smtClean="0"/>
              <a:t>N</a:t>
            </a:r>
            <a:r>
              <a:rPr lang="uk-UA" sz="2800" smtClean="0"/>
              <a:t>/</a:t>
            </a:r>
            <a:r>
              <a:rPr lang="uk-UA" sz="2800" i="1" smtClean="0"/>
              <a:t>B</a:t>
            </a:r>
            <a:r>
              <a:rPr lang="uk-UA" sz="2800" smtClean="0"/>
              <a:t> елементів. </a:t>
            </a:r>
          </a:p>
          <a:p>
            <a:pPr>
              <a:buFont typeface="Wingdings" pitchFamily="2" charset="2"/>
              <a:buNone/>
            </a:pPr>
            <a:r>
              <a:rPr lang="uk-UA" sz="2800" smtClean="0"/>
              <a:t>	Якщо можна оцінити величину </a:t>
            </a:r>
            <a:r>
              <a:rPr lang="uk-UA" sz="2800" i="1" smtClean="0"/>
              <a:t>N</a:t>
            </a:r>
            <a:r>
              <a:rPr lang="uk-UA" sz="2800" smtClean="0"/>
              <a:t> і вибрати </a:t>
            </a:r>
            <a:r>
              <a:rPr lang="uk-UA" sz="2800" i="1" smtClean="0"/>
              <a:t>В</a:t>
            </a:r>
            <a:r>
              <a:rPr lang="uk-UA" sz="2800" smtClean="0"/>
              <a:t> якомога ближче до цієї величини, то в кожному списку буде один-два елементи. Тоді час виконання операторів словників буде малою сталою величиною, залежною від </a:t>
            </a:r>
            <a:r>
              <a:rPr lang="uk-UA" sz="2800" i="1" smtClean="0"/>
              <a:t>N</a:t>
            </a:r>
            <a:r>
              <a:rPr lang="uk-UA" sz="2800" smtClean="0"/>
              <a:t> (або, що еквівалентно, від </a:t>
            </a:r>
            <a:r>
              <a:rPr lang="uk-UA" sz="2800" i="1" smtClean="0"/>
              <a:t>В</a:t>
            </a:r>
            <a:r>
              <a:rPr lang="uk-UA" sz="2800" smtClean="0"/>
              <a:t>).</a:t>
            </a:r>
          </a:p>
        </p:txBody>
      </p:sp>
      <p:sp>
        <p:nvSpPr>
          <p:cNvPr id="44035"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Не завжди ясно, як вибрати хеш-функцію </a:t>
            </a:r>
            <a:r>
              <a:rPr lang="uk-UA" sz="2800" i="1" smtClean="0"/>
              <a:t>h</a:t>
            </a:r>
            <a:r>
              <a:rPr lang="uk-UA" sz="2800" smtClean="0"/>
              <a:t> так, щоб вона приблизно порівну розподіляла елементи початкової множини по всіх сегментах. </a:t>
            </a:r>
          </a:p>
          <a:p>
            <a:pPr marL="609600" indent="-609600">
              <a:lnSpc>
                <a:spcPct val="100000"/>
              </a:lnSpc>
              <a:buFont typeface="Wingdings" pitchFamily="2" charset="2"/>
              <a:buNone/>
            </a:pPr>
            <a:r>
              <a:rPr lang="uk-UA" sz="2800" smtClean="0"/>
              <a:t>	</a:t>
            </a:r>
            <a:r>
              <a:rPr lang="uk-UA" sz="2800" u="sng" smtClean="0"/>
              <a:t>Приклад.</a:t>
            </a:r>
            <a:r>
              <a:rPr lang="uk-UA" sz="2800" smtClean="0"/>
              <a:t> Простий спосіб побудови хеш-функції </a:t>
            </a:r>
            <a:r>
              <a:rPr lang="uk-UA" sz="2800" i="1" smtClean="0"/>
              <a:t>h </a:t>
            </a:r>
            <a:r>
              <a:rPr lang="uk-UA" sz="2800" smtClean="0"/>
              <a:t>(яка буде "хорошою", але не "відмінною"), причому </a:t>
            </a:r>
            <a:r>
              <a:rPr lang="uk-UA" sz="2800" i="1" smtClean="0"/>
              <a:t>h</a:t>
            </a:r>
            <a:r>
              <a:rPr lang="uk-UA" sz="2800" smtClean="0"/>
              <a:t>(</a:t>
            </a:r>
            <a:r>
              <a:rPr lang="uk-UA" sz="2800" i="1" smtClean="0"/>
              <a:t>x</a:t>
            </a:r>
            <a:r>
              <a:rPr lang="uk-UA" sz="2800" smtClean="0"/>
              <a:t>) буде "випадковим" значенням, майже незалежним від </a:t>
            </a:r>
            <a:r>
              <a:rPr lang="uk-UA" sz="2800" i="1" smtClean="0"/>
              <a:t>х</a:t>
            </a:r>
            <a:r>
              <a:rPr lang="uk-UA" sz="2800" smtClean="0"/>
              <a:t>. </a:t>
            </a:r>
          </a:p>
          <a:p>
            <a:pPr marL="609600" indent="-609600">
              <a:lnSpc>
                <a:spcPct val="100000"/>
              </a:lnSpc>
              <a:buFont typeface="Wingdings" pitchFamily="2" charset="2"/>
              <a:buNone/>
            </a:pPr>
            <a:r>
              <a:rPr lang="uk-UA" sz="2800" smtClean="0"/>
              <a:t>	Функція визначена на символьних рядках. Ідея її побудови полягає в тому, щоб представити символи у вигляді цілих чисел, використовуючи для цього машинні коди символів. </a:t>
            </a:r>
          </a:p>
        </p:txBody>
      </p:sp>
      <p:sp>
        <p:nvSpPr>
          <p:cNvPr id="45059"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357188"/>
            <a:ext cx="9144000" cy="6500812"/>
          </a:xfrm>
        </p:spPr>
        <p:txBody>
          <a:bodyPr/>
          <a:lstStyle/>
          <a:p>
            <a:pPr>
              <a:buFont typeface="Wingdings" pitchFamily="2" charset="2"/>
              <a:buNone/>
              <a:defRPr/>
            </a:pPr>
            <a:r>
              <a:rPr lang="uk-UA" sz="2800" dirty="0" smtClean="0"/>
              <a:t>	</a:t>
            </a:r>
            <a:r>
              <a:rPr lang="uk-UA" sz="2800" u="sng" dirty="0" smtClean="0"/>
              <a:t>Приклад.</a:t>
            </a:r>
            <a:r>
              <a:rPr lang="uk-UA" sz="2800" dirty="0" smtClean="0"/>
              <a:t> </a:t>
            </a:r>
            <a:r>
              <a:rPr lang="en-US" sz="2800" dirty="0" smtClean="0"/>
              <a:t> </a:t>
            </a:r>
            <a:r>
              <a:rPr lang="uk-UA" sz="2800" dirty="0" smtClean="0"/>
              <a:t>Проста </a:t>
            </a:r>
            <a:r>
              <a:rPr lang="uk-UA" sz="2800" dirty="0" err="1" smtClean="0"/>
              <a:t>хеш-функція</a:t>
            </a:r>
            <a:r>
              <a:rPr lang="uk-UA" sz="2800" dirty="0" smtClean="0"/>
              <a:t> </a:t>
            </a:r>
            <a:endParaRPr lang="en-US" sz="2800" dirty="0" smtClean="0"/>
          </a:p>
          <a:p>
            <a:pPr>
              <a:buFont typeface="Wingdings" pitchFamily="2" charset="2"/>
              <a:buNone/>
              <a:defRPr/>
            </a:pPr>
            <a:endParaRPr lang="uk-UA" sz="1050" dirty="0" smtClean="0"/>
          </a:p>
          <a:p>
            <a:pPr>
              <a:buFont typeface="Wingdings" pitchFamily="2" charset="2"/>
              <a:buNone/>
              <a:defRPr/>
            </a:pPr>
            <a:r>
              <a:rPr lang="en-US" sz="2800" dirty="0" smtClean="0"/>
              <a:t>	type </a:t>
            </a:r>
            <a:r>
              <a:rPr lang="ru-RU" sz="2800" dirty="0" err="1" smtClean="0"/>
              <a:t>nametype</a:t>
            </a:r>
            <a:r>
              <a:rPr lang="uk-UA" sz="2800" dirty="0" smtClean="0"/>
              <a:t> </a:t>
            </a:r>
            <a:r>
              <a:rPr lang="en-US" sz="2800" dirty="0" smtClean="0"/>
              <a:t>= array</a:t>
            </a:r>
            <a:r>
              <a:rPr lang="uk-UA" sz="2800" dirty="0" smtClean="0"/>
              <a:t>[1..10] </a:t>
            </a:r>
            <a:r>
              <a:rPr lang="uk-UA" sz="2800" dirty="0" err="1" smtClean="0"/>
              <a:t>of</a:t>
            </a:r>
            <a:r>
              <a:rPr lang="uk-UA" sz="2800" dirty="0" smtClean="0"/>
              <a:t> </a:t>
            </a:r>
            <a:r>
              <a:rPr lang="uk-UA" sz="2800" dirty="0" err="1" smtClean="0"/>
              <a:t>char</a:t>
            </a:r>
            <a:r>
              <a:rPr lang="uk-UA" sz="2800" dirty="0" smtClean="0"/>
              <a:t> </a:t>
            </a:r>
            <a:r>
              <a:rPr lang="en-US" sz="2800" dirty="0" smtClean="0"/>
              <a:t>;</a:t>
            </a:r>
            <a:endParaRPr lang="en-GB" sz="2800" dirty="0" smtClean="0"/>
          </a:p>
          <a:p>
            <a:pPr>
              <a:buFont typeface="Wingdings" pitchFamily="2" charset="2"/>
              <a:buNone/>
              <a:defRPr/>
            </a:pPr>
            <a:r>
              <a:rPr lang="en-US" sz="2800" dirty="0" smtClean="0"/>
              <a:t>	</a:t>
            </a:r>
            <a:r>
              <a:rPr lang="ru-RU" sz="2800" dirty="0" err="1" smtClean="0"/>
              <a:t>function</a:t>
            </a:r>
            <a:r>
              <a:rPr lang="ru-RU" sz="2800" dirty="0" smtClean="0"/>
              <a:t> </a:t>
            </a:r>
            <a:r>
              <a:rPr lang="ru-RU" sz="2800" dirty="0" err="1" smtClean="0"/>
              <a:t>h</a:t>
            </a:r>
            <a:r>
              <a:rPr lang="uk-UA" sz="2800" dirty="0" smtClean="0"/>
              <a:t> ( х: </a:t>
            </a:r>
            <a:r>
              <a:rPr lang="ru-RU" sz="2800" dirty="0" err="1" smtClean="0"/>
              <a:t>nametype</a:t>
            </a:r>
            <a:r>
              <a:rPr lang="uk-UA" sz="2800" dirty="0" smtClean="0"/>
              <a:t> ): 0..</a:t>
            </a:r>
            <a:r>
              <a:rPr lang="ru-RU" sz="2800" dirty="0" smtClean="0"/>
              <a:t>B</a:t>
            </a:r>
            <a:r>
              <a:rPr lang="uk-UA" sz="2800" dirty="0" smtClean="0"/>
              <a:t>-</a:t>
            </a:r>
            <a:r>
              <a:rPr lang="ru-RU" sz="2800" dirty="0" err="1" smtClean="0"/>
              <a:t>l</a:t>
            </a:r>
            <a:r>
              <a:rPr lang="uk-UA" sz="2800" dirty="0" smtClean="0"/>
              <a:t>; </a:t>
            </a:r>
            <a:endParaRPr lang="en-GB" sz="2800" dirty="0" smtClean="0"/>
          </a:p>
          <a:p>
            <a:pPr>
              <a:buFont typeface="Wingdings" pitchFamily="2" charset="2"/>
              <a:buNone/>
              <a:defRPr/>
            </a:pPr>
            <a:r>
              <a:rPr lang="en-US" sz="2800" dirty="0" smtClean="0"/>
              <a:t>	</a:t>
            </a:r>
            <a:r>
              <a:rPr lang="en-US" sz="2800" dirty="0" err="1" smtClean="0"/>
              <a:t>var</a:t>
            </a:r>
            <a:r>
              <a:rPr lang="en-US" sz="2800" dirty="0" smtClean="0"/>
              <a:t> </a:t>
            </a:r>
            <a:r>
              <a:rPr lang="en-US" sz="2800" dirty="0" err="1" smtClean="0"/>
              <a:t>i</a:t>
            </a:r>
            <a:r>
              <a:rPr lang="en-US" sz="2800" dirty="0" smtClean="0"/>
              <a:t>, sum: integer; </a:t>
            </a:r>
            <a:endParaRPr lang="en-GB" sz="2800" dirty="0" smtClean="0"/>
          </a:p>
          <a:p>
            <a:pPr>
              <a:buFont typeface="Wingdings" pitchFamily="2" charset="2"/>
              <a:buNone/>
              <a:defRPr/>
            </a:pPr>
            <a:r>
              <a:rPr lang="en-US" sz="2800" dirty="0" smtClean="0"/>
              <a:t>	begin </a:t>
            </a:r>
            <a:endParaRPr lang="en-GB" sz="2800" dirty="0" smtClean="0"/>
          </a:p>
          <a:p>
            <a:pPr>
              <a:buFont typeface="Wingdings" pitchFamily="2" charset="2"/>
              <a:buNone/>
              <a:defRPr/>
            </a:pPr>
            <a:r>
              <a:rPr lang="en-US" sz="2800" dirty="0" smtClean="0"/>
              <a:t>		sum:= 0; </a:t>
            </a:r>
            <a:endParaRPr lang="en-GB" sz="2800" dirty="0" smtClean="0"/>
          </a:p>
          <a:p>
            <a:pPr>
              <a:buFont typeface="Wingdings" pitchFamily="2" charset="2"/>
              <a:buNone/>
              <a:defRPr/>
            </a:pPr>
            <a:r>
              <a:rPr lang="en-US" sz="2800" dirty="0" smtClean="0"/>
              <a:t>		for </a:t>
            </a:r>
            <a:r>
              <a:rPr lang="en-US" sz="2800" dirty="0" err="1" smtClean="0"/>
              <a:t>i</a:t>
            </a:r>
            <a:r>
              <a:rPr lang="en-US" sz="2800" dirty="0" smtClean="0"/>
              <a:t>:= 1 to 10 do </a:t>
            </a:r>
            <a:endParaRPr lang="en-GB" sz="2800" dirty="0" smtClean="0"/>
          </a:p>
          <a:p>
            <a:pPr>
              <a:buFont typeface="Wingdings" pitchFamily="2" charset="2"/>
              <a:buNone/>
              <a:defRPr/>
            </a:pPr>
            <a:r>
              <a:rPr lang="en-US" sz="2800" dirty="0" smtClean="0"/>
              <a:t>			sum:= sum + </a:t>
            </a:r>
            <a:r>
              <a:rPr lang="en-US" sz="2800" dirty="0" err="1" smtClean="0"/>
              <a:t>ord</a:t>
            </a:r>
            <a:r>
              <a:rPr lang="uk-UA" sz="2800" dirty="0" smtClean="0"/>
              <a:t>(</a:t>
            </a:r>
            <a:r>
              <a:rPr lang="en-US" sz="2800" dirty="0" smtClean="0"/>
              <a:t>x[</a:t>
            </a:r>
            <a:r>
              <a:rPr lang="en-US" sz="2800" dirty="0" err="1" smtClean="0"/>
              <a:t>i</a:t>
            </a:r>
            <a:r>
              <a:rPr lang="en-US" sz="2800" dirty="0" smtClean="0"/>
              <a:t>]); </a:t>
            </a:r>
            <a:endParaRPr lang="en-GB" sz="2800" dirty="0" smtClean="0"/>
          </a:p>
          <a:p>
            <a:pPr>
              <a:buFont typeface="Wingdings" pitchFamily="2" charset="2"/>
              <a:buNone/>
              <a:defRPr/>
            </a:pPr>
            <a:r>
              <a:rPr lang="en-US" sz="2800" dirty="0" smtClean="0"/>
              <a:t>		h:= sum mod </a:t>
            </a:r>
            <a:r>
              <a:rPr lang="ru-RU" sz="2800" dirty="0" smtClean="0"/>
              <a:t>В</a:t>
            </a:r>
            <a:r>
              <a:rPr lang="en-US" sz="2800" dirty="0" smtClean="0"/>
              <a:t> </a:t>
            </a:r>
            <a:endParaRPr lang="en-GB" sz="2800" dirty="0" smtClean="0"/>
          </a:p>
          <a:p>
            <a:pPr>
              <a:buFont typeface="Wingdings" pitchFamily="2" charset="2"/>
              <a:buNone/>
              <a:defRPr/>
            </a:pPr>
            <a:r>
              <a:rPr lang="en-US" sz="2800" dirty="0" smtClean="0"/>
              <a:t>	end; { h }</a:t>
            </a:r>
          </a:p>
          <a:p>
            <a:pPr>
              <a:buFont typeface="Wingdings" pitchFamily="2" charset="2"/>
              <a:buNone/>
              <a:defRPr/>
            </a:pPr>
            <a:endParaRPr lang="en-GB" sz="1400" dirty="0" smtClean="0"/>
          </a:p>
          <a:p>
            <a:pPr>
              <a:buFont typeface="Wingdings" pitchFamily="2" charset="2"/>
              <a:buNone/>
              <a:defRPr/>
            </a:pPr>
            <a:r>
              <a:rPr lang="en-US" sz="2800" dirty="0" smtClean="0"/>
              <a:t>	</a:t>
            </a:r>
            <a:r>
              <a:rPr lang="uk-UA" sz="2400" dirty="0" smtClean="0"/>
              <a:t>З прикладом реалізації словника за допомогою відкритої хеш-таблиці можна ознайомитись в (с.118-119  [1]).</a:t>
            </a:r>
            <a:endParaRPr lang="en-GB"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357188"/>
            <a:ext cx="8929688" cy="6500812"/>
          </a:xfrm>
        </p:spPr>
        <p:txBody>
          <a:bodyPr/>
          <a:lstStyle/>
          <a:p>
            <a:pPr marL="609600" indent="-609600">
              <a:lnSpc>
                <a:spcPct val="100000"/>
              </a:lnSpc>
              <a:buFont typeface="Wingdings" pitchFamily="2" charset="2"/>
              <a:buNone/>
              <a:defRPr/>
            </a:pPr>
            <a:r>
              <a:rPr lang="uk-UA" sz="2800" dirty="0" smtClean="0"/>
              <a:t>	</a:t>
            </a:r>
            <a:r>
              <a:rPr lang="uk-UA" sz="2800" b="1" dirty="0" smtClean="0"/>
              <a:t>Закрите хешування </a:t>
            </a:r>
          </a:p>
          <a:p>
            <a:pPr>
              <a:buFont typeface="Wingdings" pitchFamily="2" charset="2"/>
              <a:buNone/>
              <a:defRPr/>
            </a:pPr>
            <a:r>
              <a:rPr lang="uk-UA" sz="2800" dirty="0" smtClean="0"/>
              <a:t>	При закритому хешуванні в таблиці сегментів зберігаються безпосередньо елементи словника, а не заголовки списків. Тому в кожному сегменті може зберігатися тільки один елемент словника. </a:t>
            </a:r>
          </a:p>
          <a:p>
            <a:pPr>
              <a:buFont typeface="Wingdings" pitchFamily="2" charset="2"/>
              <a:buNone/>
              <a:defRPr/>
            </a:pPr>
            <a:r>
              <a:rPr lang="uk-UA" sz="2800" dirty="0" smtClean="0"/>
              <a:t>	При закритому хешуванні застосовується методика повторного хешування. </a:t>
            </a:r>
          </a:p>
          <a:p>
            <a:pPr>
              <a:lnSpc>
                <a:spcPct val="100000"/>
              </a:lnSpc>
              <a:buFont typeface="Wingdings" pitchFamily="2" charset="2"/>
              <a:buNone/>
              <a:defRPr/>
            </a:pPr>
            <a:r>
              <a:rPr lang="uk-UA" sz="2800" dirty="0" smtClean="0"/>
              <a:t>	</a:t>
            </a:r>
            <a:r>
              <a:rPr lang="uk-UA" sz="2400" dirty="0" smtClean="0"/>
              <a:t>Якщо спробуємо помістити елемент </a:t>
            </a:r>
            <a:r>
              <a:rPr lang="uk-UA" sz="2400" i="1" dirty="0" smtClean="0"/>
              <a:t>х</a:t>
            </a:r>
            <a:r>
              <a:rPr lang="uk-UA" sz="2400" dirty="0" smtClean="0"/>
              <a:t> в сегмент з номером </a:t>
            </a:r>
            <a:r>
              <a:rPr lang="uk-UA" sz="2400" i="1" dirty="0" smtClean="0"/>
              <a:t>h</a:t>
            </a:r>
            <a:r>
              <a:rPr lang="uk-UA" sz="2400" dirty="0" smtClean="0"/>
              <a:t>(</a:t>
            </a:r>
            <a:r>
              <a:rPr lang="uk-UA" sz="2400" i="1" dirty="0" smtClean="0"/>
              <a:t>x</a:t>
            </a:r>
            <a:r>
              <a:rPr lang="uk-UA" sz="2400" dirty="0" smtClean="0"/>
              <a:t>), який вже зайнятий іншим елементом (така ситуація називається </a:t>
            </a:r>
            <a:r>
              <a:rPr lang="uk-UA" sz="2400" i="1" dirty="0" smtClean="0"/>
              <a:t>колізією</a:t>
            </a:r>
            <a:r>
              <a:rPr lang="uk-UA" sz="2400" dirty="0" smtClean="0"/>
              <a:t>), то відповідно до методики повторного хешування вибирається послідовність інших номерів сегментів </a:t>
            </a:r>
            <a:r>
              <a:rPr lang="uk-UA" sz="2400" i="1" dirty="0" smtClean="0"/>
              <a:t>h</a:t>
            </a:r>
            <a:r>
              <a:rPr lang="uk-UA" sz="2400" baseline="-25000" dirty="0" smtClean="0"/>
              <a:t>1</a:t>
            </a:r>
            <a:r>
              <a:rPr lang="uk-UA" sz="2400" dirty="0" smtClean="0"/>
              <a:t>(</a:t>
            </a:r>
            <a:r>
              <a:rPr lang="uk-UA" sz="2400" i="1" dirty="0" smtClean="0"/>
              <a:t>x</a:t>
            </a:r>
            <a:r>
              <a:rPr lang="uk-UA" sz="2400" dirty="0" smtClean="0"/>
              <a:t>), </a:t>
            </a:r>
            <a:r>
              <a:rPr lang="uk-UA" sz="2400" i="1" dirty="0" smtClean="0"/>
              <a:t>h</a:t>
            </a:r>
            <a:r>
              <a:rPr lang="uk-UA" sz="2400" baseline="-25000" dirty="0" smtClean="0"/>
              <a:t>2</a:t>
            </a:r>
            <a:r>
              <a:rPr lang="uk-UA" sz="2400" dirty="0" smtClean="0"/>
              <a:t>(</a:t>
            </a:r>
            <a:r>
              <a:rPr lang="uk-UA" sz="2400" i="1" dirty="0" smtClean="0"/>
              <a:t>x</a:t>
            </a:r>
            <a:r>
              <a:rPr lang="uk-UA" sz="2400" dirty="0" smtClean="0"/>
              <a:t>) ..., куди можна помістити елемент </a:t>
            </a:r>
            <a:r>
              <a:rPr lang="uk-UA" sz="2400" i="1" dirty="0" smtClean="0"/>
              <a:t>х</a:t>
            </a:r>
            <a:r>
              <a:rPr lang="uk-UA" sz="2400" dirty="0" smtClean="0"/>
              <a:t>. Кожне з цих місцеположень послідовно перевіряється, поки не буде знайдене вільне. Якщо вільних сегментів немає, то таблиця заповнена і елемент </a:t>
            </a:r>
            <a:r>
              <a:rPr lang="uk-UA" sz="2400" i="1" dirty="0" smtClean="0"/>
              <a:t>х</a:t>
            </a:r>
            <a:r>
              <a:rPr lang="uk-UA" sz="2400" dirty="0" smtClean="0"/>
              <a:t> вставити не можна. </a:t>
            </a:r>
            <a:endParaRPr lang="en-GB" sz="2400" dirty="0"/>
          </a:p>
        </p:txBody>
      </p:sp>
      <p:sp>
        <p:nvSpPr>
          <p:cNvPr id="471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body" idx="4294967295"/>
          </p:nvPr>
        </p:nvSpPr>
        <p:spPr>
          <a:xfrm>
            <a:off x="0" y="357188"/>
            <a:ext cx="8929688" cy="2143125"/>
          </a:xfrm>
        </p:spPr>
        <p:txBody>
          <a:bodyPr/>
          <a:lstStyle/>
          <a:p>
            <a:pPr>
              <a:buFont typeface="Wingdings" pitchFamily="2" charset="2"/>
              <a:buNone/>
            </a:pPr>
            <a:r>
              <a:rPr lang="uk-UA" sz="2800" smtClean="0"/>
              <a:t>	</a:t>
            </a:r>
            <a:r>
              <a:rPr lang="uk-UA" sz="2800" u="sng" smtClean="0"/>
              <a:t>Приклад</a:t>
            </a:r>
            <a:r>
              <a:rPr lang="uk-UA" sz="2800" smtClean="0"/>
              <a:t>. Припустимо, що </a:t>
            </a:r>
            <a:r>
              <a:rPr lang="uk-UA" sz="2800" i="1" smtClean="0"/>
              <a:t>В</a:t>
            </a:r>
            <a:r>
              <a:rPr lang="uk-UA" sz="2800" smtClean="0"/>
              <a:t>=8 і ключі </a:t>
            </a:r>
            <a:r>
              <a:rPr lang="uk-UA" sz="2800" i="1" smtClean="0"/>
              <a:t>а</a:t>
            </a:r>
            <a:r>
              <a:rPr lang="uk-UA" sz="2800" smtClean="0"/>
              <a:t>, </a:t>
            </a:r>
            <a:r>
              <a:rPr lang="en-US" sz="2800" i="1" smtClean="0"/>
              <a:t>b</a:t>
            </a:r>
            <a:r>
              <a:rPr lang="uk-UA" sz="2800" smtClean="0"/>
              <a:t>, </a:t>
            </a:r>
            <a:r>
              <a:rPr lang="en-US" sz="2800" i="1" smtClean="0"/>
              <a:t>c</a:t>
            </a:r>
            <a:r>
              <a:rPr lang="uk-UA" sz="2800" smtClean="0"/>
              <a:t> і </a:t>
            </a:r>
            <a:r>
              <a:rPr lang="uk-UA" sz="2800" i="1" smtClean="0"/>
              <a:t>d</a:t>
            </a:r>
            <a:r>
              <a:rPr lang="uk-UA" sz="2800" smtClean="0"/>
              <a:t> мають хеш-значення </a:t>
            </a:r>
            <a:r>
              <a:rPr lang="uk-UA" sz="2800" i="1" smtClean="0"/>
              <a:t>h</a:t>
            </a:r>
            <a:r>
              <a:rPr lang="uk-UA" sz="2800" smtClean="0"/>
              <a:t>(</a:t>
            </a:r>
            <a:r>
              <a:rPr lang="uk-UA" sz="2800" i="1" smtClean="0"/>
              <a:t>a</a:t>
            </a:r>
            <a:r>
              <a:rPr lang="uk-UA" sz="2800" smtClean="0"/>
              <a:t>)=3, </a:t>
            </a:r>
            <a:r>
              <a:rPr lang="uk-UA" sz="2800" i="1" smtClean="0"/>
              <a:t>h</a:t>
            </a:r>
            <a:r>
              <a:rPr lang="uk-UA" sz="2800" smtClean="0"/>
              <a:t>(</a:t>
            </a:r>
            <a:r>
              <a:rPr lang="uk-UA" sz="2800" i="1" smtClean="0"/>
              <a:t>b</a:t>
            </a:r>
            <a:r>
              <a:rPr lang="uk-UA" sz="2800" smtClean="0"/>
              <a:t>)=0, </a:t>
            </a:r>
            <a:r>
              <a:rPr lang="uk-UA" sz="2800" i="1" smtClean="0"/>
              <a:t>h</a:t>
            </a:r>
            <a:r>
              <a:rPr lang="uk-UA" sz="2800" smtClean="0"/>
              <a:t>(</a:t>
            </a:r>
            <a:r>
              <a:rPr lang="uk-UA" sz="2800" i="1" smtClean="0"/>
              <a:t>c</a:t>
            </a:r>
            <a:r>
              <a:rPr lang="uk-UA" sz="2800" smtClean="0"/>
              <a:t>)=4 і </a:t>
            </a:r>
            <a:r>
              <a:rPr lang="uk-UA" sz="2800" i="1" smtClean="0"/>
              <a:t>h</a:t>
            </a:r>
            <a:r>
              <a:rPr lang="uk-UA" sz="2800" smtClean="0"/>
              <a:t>(</a:t>
            </a:r>
            <a:r>
              <a:rPr lang="uk-UA" sz="2800" i="1" smtClean="0"/>
              <a:t>d</a:t>
            </a:r>
            <a:r>
              <a:rPr lang="uk-UA" sz="2800" smtClean="0"/>
              <a:t>)=3. Застосуємо просту методику, яка називається </a:t>
            </a:r>
            <a:r>
              <a:rPr lang="uk-UA" sz="2800" i="1" smtClean="0"/>
              <a:t>лінійним хешуванням</a:t>
            </a:r>
            <a:r>
              <a:rPr lang="uk-UA" sz="2800" smtClean="0"/>
              <a:t>. При лінійному хешуванні </a:t>
            </a:r>
          </a:p>
          <a:p>
            <a:pPr>
              <a:buFont typeface="Wingdings" pitchFamily="2" charset="2"/>
              <a:buNone/>
            </a:pPr>
            <a:r>
              <a:rPr lang="uk-UA" sz="2800" i="1" smtClean="0"/>
              <a:t>		h</a:t>
            </a:r>
            <a:r>
              <a:rPr lang="uk-UA" sz="2800" i="1" baseline="-25000" smtClean="0"/>
              <a:t>i</a:t>
            </a:r>
            <a:r>
              <a:rPr lang="uk-UA" sz="2800" smtClean="0"/>
              <a:t>(</a:t>
            </a:r>
            <a:r>
              <a:rPr lang="uk-UA" sz="2800" i="1" smtClean="0"/>
              <a:t>x</a:t>
            </a:r>
            <a:r>
              <a:rPr lang="uk-UA" sz="2800" smtClean="0"/>
              <a:t>)=(</a:t>
            </a:r>
            <a:r>
              <a:rPr lang="uk-UA" sz="2800" i="1" smtClean="0"/>
              <a:t>h</a:t>
            </a:r>
            <a:r>
              <a:rPr lang="uk-UA" sz="2800" smtClean="0"/>
              <a:t>(</a:t>
            </a:r>
            <a:r>
              <a:rPr lang="uk-UA" sz="2800" i="1" smtClean="0"/>
              <a:t>x</a:t>
            </a:r>
            <a:r>
              <a:rPr lang="uk-UA" sz="2800" smtClean="0"/>
              <a:t>)+</a:t>
            </a:r>
            <a:r>
              <a:rPr lang="en-US" sz="2800" i="1" smtClean="0"/>
              <a:t>i</a:t>
            </a:r>
            <a:r>
              <a:rPr lang="uk-UA" sz="2800" smtClean="0"/>
              <a:t>)</a:t>
            </a:r>
            <a:r>
              <a:rPr lang="ru-RU" sz="2800" smtClean="0"/>
              <a:t> </a:t>
            </a:r>
            <a:r>
              <a:rPr lang="uk-UA" sz="2800" smtClean="0"/>
              <a:t>mod</a:t>
            </a:r>
            <a:r>
              <a:rPr lang="ru-RU" sz="2800" smtClean="0"/>
              <a:t> </a:t>
            </a:r>
            <a:r>
              <a:rPr lang="uk-UA" sz="2800" i="1" smtClean="0"/>
              <a:t>В</a:t>
            </a:r>
            <a:r>
              <a:rPr lang="uk-UA" sz="2800" smtClean="0"/>
              <a:t>. 	</a:t>
            </a:r>
            <a:endParaRPr lang="en-GB" sz="2400" smtClean="0"/>
          </a:p>
        </p:txBody>
      </p:sp>
      <p:sp>
        <p:nvSpPr>
          <p:cNvPr id="5" name="Rectangle 3"/>
          <p:cNvSpPr txBox="1">
            <a:spLocks noChangeArrowheads="1"/>
          </p:cNvSpPr>
          <p:nvPr/>
        </p:nvSpPr>
        <p:spPr bwMode="auto">
          <a:xfrm>
            <a:off x="0" y="2571750"/>
            <a:ext cx="6929438" cy="4286250"/>
          </a:xfrm>
          <a:prstGeom prst="rect">
            <a:avLst/>
          </a:prstGeom>
          <a:noFill/>
          <a:ln w="9525">
            <a:noFill/>
            <a:miter lim="800000"/>
            <a:headEnd/>
            <a:tailEnd/>
          </a:ln>
        </p:spPr>
        <p:txBody>
          <a:bodyPr lIns="182562" tIns="46038" rIns="182562" bIns="46038"/>
          <a:lstStyle/>
          <a:p>
            <a:pPr marL="342900" indent="-342900" eaLnBrk="0" hangingPunct="0">
              <a:lnSpc>
                <a:spcPct val="90000"/>
              </a:lnSpc>
              <a:spcBef>
                <a:spcPct val="20000"/>
              </a:spcBef>
              <a:buClr>
                <a:schemeClr val="tx2"/>
              </a:buClr>
              <a:buSzPct val="75000"/>
              <a:buFont typeface="Wingdings" pitchFamily="2" charset="2"/>
              <a:buNone/>
              <a:defRPr/>
            </a:pPr>
            <a:r>
              <a:rPr kumimoji="0" lang="uk-UA" kern="0" dirty="0">
                <a:latin typeface="+mn-lt"/>
              </a:rPr>
              <a:t>	Припустимо, що спочатку вся хеш-таблиця порожня, тобто в кожен сегмент поміщено спеціальне значення </a:t>
            </a:r>
            <a:r>
              <a:rPr kumimoji="0" lang="uk-UA" kern="0" dirty="0" err="1">
                <a:latin typeface="+mn-lt"/>
              </a:rPr>
              <a:t>empty</a:t>
            </a:r>
            <a:r>
              <a:rPr kumimoji="0" lang="uk-UA" kern="0" dirty="0">
                <a:latin typeface="+mn-lt"/>
              </a:rPr>
              <a:t> (порожньо), яке не співпадає ні з одним елементом словника. Тепер послідовно вставимо елементи </a:t>
            </a:r>
            <a:r>
              <a:rPr kumimoji="0" lang="uk-UA" i="1" kern="0" dirty="0">
                <a:latin typeface="+mn-lt"/>
              </a:rPr>
              <a:t>а</a:t>
            </a:r>
            <a:r>
              <a:rPr kumimoji="0" lang="uk-UA" kern="0" dirty="0">
                <a:latin typeface="+mn-lt"/>
              </a:rPr>
              <a:t>, </a:t>
            </a:r>
            <a:r>
              <a:rPr kumimoji="0" lang="en-US" i="1" kern="0" dirty="0">
                <a:latin typeface="+mn-lt"/>
              </a:rPr>
              <a:t>b</a:t>
            </a:r>
            <a:r>
              <a:rPr kumimoji="0" lang="uk-UA" kern="0" dirty="0">
                <a:latin typeface="+mn-lt"/>
              </a:rPr>
              <a:t>, </a:t>
            </a:r>
            <a:r>
              <a:rPr kumimoji="0" lang="en-US" i="1" kern="0" dirty="0">
                <a:latin typeface="+mn-lt"/>
              </a:rPr>
              <a:t>c</a:t>
            </a:r>
            <a:r>
              <a:rPr kumimoji="0" lang="uk-UA" kern="0" dirty="0">
                <a:latin typeface="+mn-lt"/>
              </a:rPr>
              <a:t> і </a:t>
            </a:r>
            <a:r>
              <a:rPr kumimoji="0" lang="uk-UA" i="1" kern="0" dirty="0">
                <a:latin typeface="+mn-lt"/>
              </a:rPr>
              <a:t>d</a:t>
            </a:r>
            <a:r>
              <a:rPr kumimoji="0" lang="uk-UA" kern="0" dirty="0">
                <a:latin typeface="+mn-lt"/>
              </a:rPr>
              <a:t> в порожню таблицю: елемент </a:t>
            </a:r>
            <a:r>
              <a:rPr kumimoji="0" lang="uk-UA" i="1" kern="0" dirty="0">
                <a:latin typeface="+mn-lt"/>
              </a:rPr>
              <a:t>а</a:t>
            </a:r>
            <a:r>
              <a:rPr kumimoji="0" lang="uk-UA" kern="0" dirty="0">
                <a:latin typeface="+mn-lt"/>
              </a:rPr>
              <a:t> потрапить в сегмент 3, елемент </a:t>
            </a:r>
            <a:r>
              <a:rPr kumimoji="0" lang="en-US" i="1" kern="0" dirty="0">
                <a:latin typeface="+mn-lt"/>
              </a:rPr>
              <a:t>b</a:t>
            </a:r>
            <a:r>
              <a:rPr kumimoji="0" lang="uk-UA" kern="0" dirty="0">
                <a:latin typeface="+mn-lt"/>
              </a:rPr>
              <a:t> - в сегмент </a:t>
            </a:r>
            <a:r>
              <a:rPr kumimoji="0" lang="ru-RU" kern="0" dirty="0">
                <a:latin typeface="+mn-lt"/>
              </a:rPr>
              <a:t>0</a:t>
            </a:r>
            <a:r>
              <a:rPr kumimoji="0" lang="uk-UA" kern="0" dirty="0">
                <a:latin typeface="+mn-lt"/>
              </a:rPr>
              <a:t>, а елемент </a:t>
            </a:r>
            <a:r>
              <a:rPr kumimoji="0" lang="en-US" i="1" kern="0" dirty="0">
                <a:latin typeface="+mn-lt"/>
              </a:rPr>
              <a:t>c</a:t>
            </a:r>
            <a:r>
              <a:rPr kumimoji="0" lang="uk-UA" kern="0" dirty="0">
                <a:latin typeface="+mn-lt"/>
              </a:rPr>
              <a:t> - в сегмент 4. </a:t>
            </a:r>
            <a:endParaRPr kumimoji="0" lang="uk-UA" b="1" kern="0" dirty="0">
              <a:latin typeface="+mn-lt"/>
            </a:endParaRPr>
          </a:p>
          <a:p>
            <a:pPr marL="342900" indent="-342900" eaLnBrk="0" hangingPunct="0">
              <a:lnSpc>
                <a:spcPct val="90000"/>
              </a:lnSpc>
              <a:spcBef>
                <a:spcPct val="20000"/>
              </a:spcBef>
              <a:buClr>
                <a:schemeClr val="tx2"/>
              </a:buClr>
              <a:buSzPct val="75000"/>
              <a:buFont typeface="Wingdings" pitchFamily="2" charset="2"/>
              <a:buNone/>
              <a:defRPr/>
            </a:pPr>
            <a:endParaRPr kumimoji="0" lang="en-GB" sz="2400" kern="0" dirty="0">
              <a:latin typeface="+mn-lt"/>
            </a:endParaRPr>
          </a:p>
        </p:txBody>
      </p:sp>
      <p:grpSp>
        <p:nvGrpSpPr>
          <p:cNvPr id="48132" name="Группа 6"/>
          <p:cNvGrpSpPr>
            <a:grpSpLocks/>
          </p:cNvGrpSpPr>
          <p:nvPr/>
        </p:nvGrpSpPr>
        <p:grpSpPr bwMode="auto">
          <a:xfrm>
            <a:off x="6858000" y="2643188"/>
            <a:ext cx="2000250" cy="3357562"/>
            <a:chOff x="6858016" y="2643182"/>
            <a:chExt cx="2000264" cy="3357586"/>
          </a:xfrm>
        </p:grpSpPr>
        <p:pic>
          <p:nvPicPr>
            <p:cNvPr id="48133" name="Picture 2"/>
            <p:cNvPicPr>
              <a:picLocks noChangeAspect="1" noChangeArrowheads="1"/>
            </p:cNvPicPr>
            <p:nvPr/>
          </p:nvPicPr>
          <p:blipFill>
            <a:blip r:embed="rId3"/>
            <a:srcRect l="15385" r="12820" b="14932"/>
            <a:stretch>
              <a:fillRect/>
            </a:stretch>
          </p:blipFill>
          <p:spPr bwMode="auto">
            <a:xfrm>
              <a:off x="6858016" y="2643182"/>
              <a:ext cx="2000264" cy="3357586"/>
            </a:xfrm>
            <a:prstGeom prst="rect">
              <a:avLst/>
            </a:prstGeom>
            <a:noFill/>
            <a:ln w="9525">
              <a:noFill/>
              <a:miter lim="800000"/>
              <a:headEnd/>
              <a:tailEnd/>
            </a:ln>
          </p:spPr>
        </p:pic>
        <p:sp>
          <p:nvSpPr>
            <p:cNvPr id="48134" name="TextBox 5"/>
            <p:cNvSpPr txBox="1">
              <a:spLocks noChangeArrowheads="1"/>
            </p:cNvSpPr>
            <p:nvPr/>
          </p:nvSpPr>
          <p:spPr bwMode="auto">
            <a:xfrm>
              <a:off x="7715272" y="4786322"/>
              <a:ext cx="428628" cy="261610"/>
            </a:xfrm>
            <a:prstGeom prst="rect">
              <a:avLst/>
            </a:prstGeom>
            <a:solidFill>
              <a:schemeClr val="bg1"/>
            </a:solidFill>
            <a:ln w="9525">
              <a:noFill/>
              <a:miter lim="800000"/>
              <a:headEnd/>
              <a:tailEnd/>
            </a:ln>
          </p:spPr>
          <p:txBody>
            <a:bodyPr>
              <a:spAutoFit/>
            </a:bodyPr>
            <a:lstStyle/>
            <a:p>
              <a:r>
                <a:rPr lang="uk-UA" sz="1100"/>
                <a:t>  </a:t>
              </a:r>
              <a:endParaRPr lang="en-GB" sz="1100"/>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Группа 9"/>
          <p:cNvGrpSpPr>
            <a:grpSpLocks/>
          </p:cNvGrpSpPr>
          <p:nvPr/>
        </p:nvGrpSpPr>
        <p:grpSpPr bwMode="auto">
          <a:xfrm>
            <a:off x="6643688" y="1500188"/>
            <a:ext cx="2000250" cy="3357562"/>
            <a:chOff x="6643702" y="1500174"/>
            <a:chExt cx="2000264" cy="3357586"/>
          </a:xfrm>
        </p:grpSpPr>
        <p:pic>
          <p:nvPicPr>
            <p:cNvPr id="49161" name="Picture 2"/>
            <p:cNvPicPr>
              <a:picLocks noChangeAspect="1" noChangeArrowheads="1"/>
            </p:cNvPicPr>
            <p:nvPr/>
          </p:nvPicPr>
          <p:blipFill>
            <a:blip r:embed="rId3"/>
            <a:srcRect l="15385" r="12820" b="14932"/>
            <a:stretch>
              <a:fillRect/>
            </a:stretch>
          </p:blipFill>
          <p:spPr bwMode="auto">
            <a:xfrm>
              <a:off x="6643702" y="1500174"/>
              <a:ext cx="2000264" cy="3357586"/>
            </a:xfrm>
            <a:prstGeom prst="rect">
              <a:avLst/>
            </a:prstGeom>
            <a:noFill/>
            <a:ln w="9525">
              <a:noFill/>
              <a:miter lim="800000"/>
              <a:headEnd/>
              <a:tailEnd/>
            </a:ln>
          </p:spPr>
        </p:pic>
        <p:sp>
          <p:nvSpPr>
            <p:cNvPr id="49162" name="TextBox 8"/>
            <p:cNvSpPr txBox="1">
              <a:spLocks noChangeArrowheads="1"/>
            </p:cNvSpPr>
            <p:nvPr/>
          </p:nvSpPr>
          <p:spPr bwMode="auto">
            <a:xfrm>
              <a:off x="7673417" y="3621289"/>
              <a:ext cx="184731" cy="307777"/>
            </a:xfrm>
            <a:prstGeom prst="rect">
              <a:avLst/>
            </a:prstGeom>
            <a:solidFill>
              <a:schemeClr val="bg1"/>
            </a:solidFill>
            <a:ln w="9525">
              <a:noFill/>
              <a:miter lim="800000"/>
              <a:headEnd/>
              <a:tailEnd/>
            </a:ln>
          </p:spPr>
          <p:txBody>
            <a:bodyPr wrap="none">
              <a:spAutoFit/>
            </a:bodyPr>
            <a:lstStyle/>
            <a:p>
              <a:endParaRPr lang="en-GB" sz="1400" b="1">
                <a:solidFill>
                  <a:srgbClr val="FF0000"/>
                </a:solidFill>
              </a:endParaRPr>
            </a:p>
          </p:txBody>
        </p:sp>
      </p:grpSp>
      <p:sp>
        <p:nvSpPr>
          <p:cNvPr id="49155" name="Rectangle 3"/>
          <p:cNvSpPr>
            <a:spLocks noGrp="1" noChangeArrowheads="1"/>
          </p:cNvSpPr>
          <p:nvPr>
            <p:ph type="body" idx="4294967295"/>
          </p:nvPr>
        </p:nvSpPr>
        <p:spPr>
          <a:xfrm>
            <a:off x="0" y="928688"/>
            <a:ext cx="6357938" cy="5929312"/>
          </a:xfrm>
        </p:spPr>
        <p:txBody>
          <a:bodyPr/>
          <a:lstStyle/>
          <a:p>
            <a:pPr>
              <a:lnSpc>
                <a:spcPct val="100000"/>
              </a:lnSpc>
              <a:buFont typeface="Wingdings" pitchFamily="2" charset="2"/>
              <a:buNone/>
            </a:pPr>
            <a:r>
              <a:rPr lang="uk-UA" sz="2800" smtClean="0"/>
              <a:t>	Для елементу </a:t>
            </a:r>
            <a:r>
              <a:rPr lang="uk-UA" sz="2800" i="1" smtClean="0"/>
              <a:t>d</a:t>
            </a:r>
            <a:r>
              <a:rPr lang="uk-UA" sz="2800" smtClean="0"/>
              <a:t> </a:t>
            </a:r>
            <a:r>
              <a:rPr lang="uk-UA" sz="2800" i="1" smtClean="0"/>
              <a:t>h</a:t>
            </a:r>
            <a:r>
              <a:rPr lang="uk-UA" sz="2800" smtClean="0"/>
              <a:t>(</a:t>
            </a:r>
            <a:r>
              <a:rPr lang="uk-UA" sz="2800" i="1" smtClean="0"/>
              <a:t>d</a:t>
            </a:r>
            <a:r>
              <a:rPr lang="uk-UA" sz="2800" smtClean="0"/>
              <a:t>)=3, але сегмент 3 вже зайнятий. Тому перевіримо на зайнятість сегменти 4, 5, 6, 7, 0, 1 і 2 (саме у такому порядку). Застосовуємо функцію </a:t>
            </a:r>
            <a:r>
              <a:rPr lang="uk-UA" sz="2800" i="1" smtClean="0"/>
              <a:t>h</a:t>
            </a:r>
            <a:r>
              <a:rPr lang="uk-UA" sz="2800" baseline="-25000" smtClean="0"/>
              <a:t>1</a:t>
            </a:r>
            <a:r>
              <a:rPr lang="uk-UA" sz="2800" smtClean="0"/>
              <a:t>: </a:t>
            </a:r>
            <a:r>
              <a:rPr lang="uk-UA" sz="2800" i="1" smtClean="0"/>
              <a:t>h</a:t>
            </a:r>
            <a:r>
              <a:rPr lang="uk-UA" sz="2800" baseline="-25000" smtClean="0"/>
              <a:t>1</a:t>
            </a:r>
            <a:r>
              <a:rPr lang="uk-UA" sz="2800" smtClean="0"/>
              <a:t>(</a:t>
            </a:r>
            <a:r>
              <a:rPr lang="uk-UA" sz="2800" i="1" smtClean="0"/>
              <a:t>d</a:t>
            </a:r>
            <a:r>
              <a:rPr lang="uk-UA" sz="2800" smtClean="0"/>
              <a:t>)=4, але сегмент 4 також зайнятий. Далі застосовуємо функцію </a:t>
            </a:r>
            <a:r>
              <a:rPr lang="uk-UA" sz="2800" i="1" smtClean="0"/>
              <a:t>h</a:t>
            </a:r>
            <a:r>
              <a:rPr lang="uk-UA" sz="2800" baseline="-25000" smtClean="0"/>
              <a:t>2</a:t>
            </a:r>
            <a:r>
              <a:rPr lang="uk-UA" sz="2800" smtClean="0"/>
              <a:t>: </a:t>
            </a:r>
            <a:r>
              <a:rPr lang="uk-UA" sz="2800" i="1" smtClean="0"/>
              <a:t>h</a:t>
            </a:r>
            <a:r>
              <a:rPr lang="uk-UA" sz="2800" baseline="-25000" smtClean="0"/>
              <a:t>2</a:t>
            </a:r>
            <a:r>
              <a:rPr lang="uk-UA" sz="2800" smtClean="0"/>
              <a:t>(</a:t>
            </a:r>
            <a:r>
              <a:rPr lang="uk-UA" sz="2800" i="1" smtClean="0"/>
              <a:t>d</a:t>
            </a:r>
            <a:r>
              <a:rPr lang="uk-UA" sz="2800" smtClean="0"/>
              <a:t>)=5 сегмент 5 вільний, поміщаємо туди елемент </a:t>
            </a:r>
            <a:r>
              <a:rPr lang="uk-UA" sz="2800" i="1" smtClean="0"/>
              <a:t>d</a:t>
            </a:r>
            <a:r>
              <a:rPr lang="uk-UA" sz="2800" smtClean="0"/>
              <a:t>. </a:t>
            </a:r>
            <a:endParaRPr lang="uk-UA" sz="2800" b="1" smtClean="0"/>
          </a:p>
          <a:p>
            <a:pPr>
              <a:buFont typeface="Wingdings" pitchFamily="2" charset="2"/>
              <a:buNone/>
            </a:pPr>
            <a:endParaRPr lang="en-GB" sz="2400" smtClean="0"/>
          </a:p>
        </p:txBody>
      </p:sp>
      <p:sp>
        <p:nvSpPr>
          <p:cNvPr id="6" name="TextBox 5"/>
          <p:cNvSpPr txBox="1">
            <a:spLocks noChangeArrowheads="1"/>
          </p:cNvSpPr>
          <p:nvPr/>
        </p:nvSpPr>
        <p:spPr bwMode="auto">
          <a:xfrm>
            <a:off x="6519863" y="2786063"/>
            <a:ext cx="338137" cy="461962"/>
          </a:xfrm>
          <a:prstGeom prst="rect">
            <a:avLst/>
          </a:prstGeom>
          <a:solidFill>
            <a:schemeClr val="bg1"/>
          </a:solidFill>
          <a:ln w="9525">
            <a:noFill/>
            <a:miter lim="800000"/>
            <a:headEnd/>
            <a:tailEnd/>
          </a:ln>
        </p:spPr>
        <p:txBody>
          <a:bodyPr wrap="none">
            <a:spAutoFit/>
          </a:bodyPr>
          <a:lstStyle/>
          <a:p>
            <a:r>
              <a:rPr lang="en-US" sz="2400" b="1">
                <a:solidFill>
                  <a:srgbClr val="FF0000"/>
                </a:solidFill>
              </a:rPr>
              <a:t>3</a:t>
            </a:r>
            <a:endParaRPr lang="en-GB" sz="2400" b="1">
              <a:solidFill>
                <a:srgbClr val="FF0000"/>
              </a:solidFill>
            </a:endParaRPr>
          </a:p>
        </p:txBody>
      </p:sp>
      <p:sp>
        <p:nvSpPr>
          <p:cNvPr id="7" name="TextBox 6"/>
          <p:cNvSpPr txBox="1">
            <a:spLocks noChangeArrowheads="1"/>
          </p:cNvSpPr>
          <p:nvPr/>
        </p:nvSpPr>
        <p:spPr bwMode="auto">
          <a:xfrm>
            <a:off x="6519863" y="3181350"/>
            <a:ext cx="338137" cy="461963"/>
          </a:xfrm>
          <a:prstGeom prst="rect">
            <a:avLst/>
          </a:prstGeom>
          <a:solidFill>
            <a:schemeClr val="bg1"/>
          </a:solidFill>
          <a:ln w="9525">
            <a:noFill/>
            <a:miter lim="800000"/>
            <a:headEnd/>
            <a:tailEnd/>
          </a:ln>
        </p:spPr>
        <p:txBody>
          <a:bodyPr wrap="none">
            <a:spAutoFit/>
          </a:bodyPr>
          <a:lstStyle/>
          <a:p>
            <a:r>
              <a:rPr lang="en-US" sz="2400" b="1">
                <a:solidFill>
                  <a:srgbClr val="FF0000"/>
                </a:solidFill>
              </a:rPr>
              <a:t>4</a:t>
            </a:r>
            <a:endParaRPr lang="en-GB" sz="2400" b="1">
              <a:solidFill>
                <a:srgbClr val="FF0000"/>
              </a:solidFill>
            </a:endParaRPr>
          </a:p>
        </p:txBody>
      </p:sp>
      <p:sp>
        <p:nvSpPr>
          <p:cNvPr id="8" name="TextBox 7"/>
          <p:cNvSpPr txBox="1">
            <a:spLocks noChangeArrowheads="1"/>
          </p:cNvSpPr>
          <p:nvPr/>
        </p:nvSpPr>
        <p:spPr bwMode="auto">
          <a:xfrm>
            <a:off x="6519863" y="3538538"/>
            <a:ext cx="338137" cy="461962"/>
          </a:xfrm>
          <a:prstGeom prst="rect">
            <a:avLst/>
          </a:prstGeom>
          <a:solidFill>
            <a:schemeClr val="bg1"/>
          </a:solidFill>
          <a:ln w="9525">
            <a:noFill/>
            <a:miter lim="800000"/>
            <a:headEnd/>
            <a:tailEnd/>
          </a:ln>
        </p:spPr>
        <p:txBody>
          <a:bodyPr wrap="none">
            <a:spAutoFit/>
          </a:bodyPr>
          <a:lstStyle/>
          <a:p>
            <a:r>
              <a:rPr lang="en-US" sz="2400" b="1">
                <a:solidFill>
                  <a:srgbClr val="FF0000"/>
                </a:solidFill>
              </a:rPr>
              <a:t>5</a:t>
            </a:r>
            <a:endParaRPr lang="en-GB" sz="2400" b="1">
              <a:solidFill>
                <a:srgbClr val="FF0000"/>
              </a:solidFill>
            </a:endParaRPr>
          </a:p>
        </p:txBody>
      </p:sp>
      <p:sp>
        <p:nvSpPr>
          <p:cNvPr id="11" name="TextBox 10"/>
          <p:cNvSpPr txBox="1">
            <a:spLocks noChangeArrowheads="1"/>
          </p:cNvSpPr>
          <p:nvPr/>
        </p:nvSpPr>
        <p:spPr bwMode="auto">
          <a:xfrm>
            <a:off x="7591425" y="3630613"/>
            <a:ext cx="266700" cy="339725"/>
          </a:xfrm>
          <a:prstGeom prst="rect">
            <a:avLst/>
          </a:prstGeom>
          <a:solidFill>
            <a:schemeClr val="bg1"/>
          </a:solidFill>
          <a:ln w="9525">
            <a:noFill/>
            <a:miter lim="800000"/>
            <a:headEnd/>
            <a:tailEnd/>
          </a:ln>
        </p:spPr>
        <p:txBody>
          <a:bodyPr>
            <a:spAutoFit/>
          </a:bodyPr>
          <a:lstStyle/>
          <a:p>
            <a:r>
              <a:rPr lang="en-US" sz="1600" b="1"/>
              <a:t>d</a:t>
            </a:r>
            <a:endParaRPr lang="en-GB" sz="1600" b="1"/>
          </a:p>
        </p:txBody>
      </p:sp>
      <p:sp>
        <p:nvSpPr>
          <p:cNvPr id="49160" name="Овал 9"/>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par>
                          <p:cTn id="7" fill="hold" nodeType="afterGroup">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par>
                          <p:cTn id="10" fill="hold" nodeType="afterGroup">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При пошуку елементу </a:t>
            </a:r>
            <a:r>
              <a:rPr lang="uk-UA" sz="2800" i="1" smtClean="0"/>
              <a:t>х</a:t>
            </a:r>
            <a:r>
              <a:rPr lang="uk-UA" sz="2800" smtClean="0"/>
              <a:t> необхідно проглянути всі місцеположення </a:t>
            </a:r>
            <a:r>
              <a:rPr lang="uk-UA" sz="2800" i="1" smtClean="0"/>
              <a:t>h</a:t>
            </a:r>
            <a:r>
              <a:rPr lang="uk-UA" sz="2800" smtClean="0"/>
              <a:t>(</a:t>
            </a:r>
            <a:r>
              <a:rPr lang="uk-UA" sz="2800" i="1" smtClean="0"/>
              <a:t>x</a:t>
            </a:r>
            <a:r>
              <a:rPr lang="uk-UA" sz="2800" smtClean="0"/>
              <a:t>), </a:t>
            </a:r>
            <a:r>
              <a:rPr lang="uk-UA" sz="2800" i="1" smtClean="0"/>
              <a:t>h</a:t>
            </a:r>
            <a:r>
              <a:rPr lang="uk-UA" sz="2800" baseline="-25000" smtClean="0"/>
              <a:t>1</a:t>
            </a:r>
            <a:r>
              <a:rPr lang="uk-UA" sz="2800" smtClean="0"/>
              <a:t>(</a:t>
            </a:r>
            <a:r>
              <a:rPr lang="uk-UA" sz="2800" i="1" smtClean="0"/>
              <a:t>x</a:t>
            </a:r>
            <a:r>
              <a:rPr lang="uk-UA" sz="2800" smtClean="0"/>
              <a:t>), </a:t>
            </a:r>
            <a:r>
              <a:rPr lang="uk-UA" sz="2800" i="1" smtClean="0"/>
              <a:t>h</a:t>
            </a:r>
            <a:r>
              <a:rPr lang="uk-UA" sz="2800" baseline="-25000" smtClean="0"/>
              <a:t>2</a:t>
            </a:r>
            <a:r>
              <a:rPr lang="uk-UA" sz="2800" smtClean="0"/>
              <a:t>(</a:t>
            </a:r>
            <a:r>
              <a:rPr lang="uk-UA" sz="2800" i="1" smtClean="0"/>
              <a:t>x</a:t>
            </a:r>
            <a:r>
              <a:rPr lang="uk-UA" sz="2800" smtClean="0"/>
              <a:t>)..., поки не буде знайдений </a:t>
            </a:r>
            <a:r>
              <a:rPr lang="uk-UA" sz="2800" i="1" smtClean="0"/>
              <a:t>х</a:t>
            </a:r>
            <a:r>
              <a:rPr lang="uk-UA" sz="2800" smtClean="0"/>
              <a:t> або поки не зустрінеться порожній сегмент. Щоб пояснити, чому можна зупинити пошук досягши порожнього сегменту, розглянемо дві ситуації. </a:t>
            </a:r>
          </a:p>
          <a:p>
            <a:pPr marL="609600" indent="-609600">
              <a:lnSpc>
                <a:spcPct val="100000"/>
              </a:lnSpc>
              <a:buFont typeface="Wingdings" pitchFamily="2" charset="2"/>
              <a:buNone/>
            </a:pPr>
            <a:r>
              <a:rPr lang="uk-UA" sz="2800" smtClean="0"/>
              <a:t>	Припустимо, що в словнику не допускається видалення елементів. І хай, для визначеності, </a:t>
            </a:r>
            <a:r>
              <a:rPr lang="uk-UA" sz="2800" i="1" smtClean="0"/>
              <a:t>h</a:t>
            </a:r>
            <a:r>
              <a:rPr lang="ru-RU" sz="2800" baseline="-25000" smtClean="0"/>
              <a:t>3</a:t>
            </a:r>
            <a:r>
              <a:rPr lang="uk-UA" sz="2800" smtClean="0"/>
              <a:t>(</a:t>
            </a:r>
            <a:r>
              <a:rPr lang="uk-UA" sz="2800" i="1" smtClean="0"/>
              <a:t>x</a:t>
            </a:r>
            <a:r>
              <a:rPr lang="uk-UA" sz="2800" smtClean="0"/>
              <a:t>) - перший порожній сегмент. У такій ситуації неможливе знаходження елементу </a:t>
            </a:r>
            <a:r>
              <a:rPr lang="uk-UA" sz="2800" i="1" smtClean="0"/>
              <a:t>х</a:t>
            </a:r>
            <a:r>
              <a:rPr lang="uk-UA" sz="2800" smtClean="0"/>
              <a:t> в сегментах </a:t>
            </a:r>
            <a:r>
              <a:rPr lang="uk-UA" sz="2800" i="1" smtClean="0"/>
              <a:t>h</a:t>
            </a:r>
            <a:r>
              <a:rPr lang="ru-RU" sz="2800" baseline="-25000" smtClean="0"/>
              <a:t>4</a:t>
            </a:r>
            <a:r>
              <a:rPr lang="uk-UA" sz="2800" smtClean="0"/>
              <a:t>(</a:t>
            </a:r>
            <a:r>
              <a:rPr lang="uk-UA" sz="2800" i="1" smtClean="0"/>
              <a:t>x</a:t>
            </a:r>
            <a:r>
              <a:rPr lang="uk-UA" sz="2800" smtClean="0"/>
              <a:t>), </a:t>
            </a:r>
            <a:r>
              <a:rPr lang="uk-UA" sz="2800" i="1" smtClean="0"/>
              <a:t>h</a:t>
            </a:r>
            <a:r>
              <a:rPr lang="ru-RU" sz="2800" baseline="-25000" smtClean="0"/>
              <a:t>5</a:t>
            </a:r>
            <a:r>
              <a:rPr lang="uk-UA" sz="2800" smtClean="0"/>
              <a:t>(</a:t>
            </a:r>
            <a:r>
              <a:rPr lang="uk-UA" sz="2800" i="1" smtClean="0"/>
              <a:t>x</a:t>
            </a:r>
            <a:r>
              <a:rPr lang="uk-UA" sz="2800" smtClean="0"/>
              <a:t>) і далі</a:t>
            </a:r>
            <a:r>
              <a:rPr lang="ru-RU" sz="2800" smtClean="0"/>
              <a:t>, </a:t>
            </a:r>
            <a:r>
              <a:rPr lang="uk-UA" sz="2800" smtClean="0"/>
              <a:t>оскільки при вставці елемент </a:t>
            </a:r>
            <a:r>
              <a:rPr lang="uk-UA" sz="2800" i="1" smtClean="0"/>
              <a:t>х</a:t>
            </a:r>
            <a:r>
              <a:rPr lang="uk-UA" sz="2800" smtClean="0"/>
              <a:t> вставляється в перший порожній сегмент, отже він знаходиться десь до сегменту </a:t>
            </a:r>
            <a:r>
              <a:rPr lang="uk-UA" sz="2800" i="1" smtClean="0"/>
              <a:t>h</a:t>
            </a:r>
            <a:r>
              <a:rPr lang="ru-RU" sz="2800" baseline="-25000" smtClean="0"/>
              <a:t>3</a:t>
            </a:r>
            <a:r>
              <a:rPr lang="uk-UA" sz="2800" smtClean="0"/>
              <a:t>(</a:t>
            </a:r>
            <a:r>
              <a:rPr lang="uk-UA" sz="2800" i="1" smtClean="0"/>
              <a:t>x</a:t>
            </a:r>
            <a:r>
              <a:rPr lang="uk-UA" sz="2800" smtClean="0"/>
              <a:t>). </a:t>
            </a:r>
          </a:p>
        </p:txBody>
      </p:sp>
      <p:sp>
        <p:nvSpPr>
          <p:cNvPr id="50179"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Якщо в словнику допускається видалення елементів, то досягши порожнього сегменту і не знайшовши елементу </a:t>
            </a:r>
            <a:r>
              <a:rPr lang="uk-UA" sz="2800" i="1" smtClean="0"/>
              <a:t>х</a:t>
            </a:r>
            <a:r>
              <a:rPr lang="uk-UA" sz="2800" smtClean="0"/>
              <a:t>, не можемо бути впевненими в тому, що його взагалі немає в словнику, оскільки сегмент може стати порожнім вже після вставки елементу </a:t>
            </a:r>
            <a:r>
              <a:rPr lang="uk-UA" sz="2800" i="1" smtClean="0"/>
              <a:t>х</a:t>
            </a:r>
            <a:r>
              <a:rPr lang="uk-UA" sz="2800" smtClean="0"/>
              <a:t>. Тому, щоб збільшити ефективність даної реалізації, необхідно в сегмент, який звільнився після операції видалення елементу, помістити спеціальну константу, яку назвемо deleted (видалений). Важливо розрізняти константи deleted і empty - остання знаходиться в сегментах, які ніколи не містили елементів. </a:t>
            </a:r>
          </a:p>
        </p:txBody>
      </p:sp>
      <p:sp>
        <p:nvSpPr>
          <p:cNvPr id="5120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При використанні двох констант deleted і empty (навіть у випадку видалення елементів) виконання оператора визначення належності елемента множині не вимагає перегляду всієї хеш-таблиці. Крім того, при вставці елементів сегменти, помічені константою deleted, можна трактувати як вільні, таким чином, простір, звільнений після видалення елементів, можна рано чи пізно використовувати повторно. </a:t>
            </a:r>
          </a:p>
          <a:p>
            <a:pPr marL="609600" indent="-609600">
              <a:lnSpc>
                <a:spcPct val="100000"/>
              </a:lnSpc>
              <a:buFont typeface="Wingdings" pitchFamily="2" charset="2"/>
              <a:buNone/>
            </a:pPr>
            <a:r>
              <a:rPr lang="uk-UA" sz="2800" smtClean="0"/>
              <a:t>	Але якщо неможливо безпосередньо відразу після видалення елементів помітити, що звільнилися сегменти, то слід віддати перевагу над закритим хешуванням схемі відкритого хешування. </a:t>
            </a:r>
          </a:p>
        </p:txBody>
      </p:sp>
      <p:sp>
        <p:nvSpPr>
          <p:cNvPr id="52227"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4294967295"/>
          </p:nvPr>
        </p:nvSpPr>
        <p:spPr>
          <a:xfrm>
            <a:off x="0" y="714375"/>
            <a:ext cx="6286500" cy="6143625"/>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Припустимо, що треба визначити, чи є елемент </a:t>
            </a:r>
            <a:r>
              <a:rPr lang="uk-UA" sz="2800" i="1" smtClean="0"/>
              <a:t>е</a:t>
            </a:r>
            <a:r>
              <a:rPr lang="uk-UA" sz="2800" smtClean="0"/>
              <a:t> в множині. Якщо </a:t>
            </a:r>
            <a:r>
              <a:rPr lang="uk-UA" sz="2800" i="1" smtClean="0"/>
              <a:t>h</a:t>
            </a:r>
            <a:r>
              <a:rPr lang="uk-UA" sz="2800" smtClean="0"/>
              <a:t>(</a:t>
            </a:r>
            <a:r>
              <a:rPr lang="uk-UA" sz="2800" i="1" smtClean="0"/>
              <a:t>e</a:t>
            </a:r>
            <a:r>
              <a:rPr lang="uk-UA" sz="2800" smtClean="0"/>
              <a:t>)=4, то треба перевірити сегменти 4, 5 і потім сегмент 6. Сегмент 6 порожній, в попередніх проглянутих сегментах елемент </a:t>
            </a:r>
            <a:r>
              <a:rPr lang="uk-UA" sz="2800" i="1" smtClean="0"/>
              <a:t>е</a:t>
            </a:r>
            <a:r>
              <a:rPr lang="uk-UA" sz="2800" smtClean="0"/>
              <a:t> не знайдено, отже, цього елементу в даній множині немає. </a:t>
            </a:r>
          </a:p>
        </p:txBody>
      </p:sp>
      <p:pic>
        <p:nvPicPr>
          <p:cNvPr id="53251" name="Picture 2"/>
          <p:cNvPicPr>
            <a:picLocks noChangeAspect="1" noChangeArrowheads="1"/>
          </p:cNvPicPr>
          <p:nvPr/>
        </p:nvPicPr>
        <p:blipFill>
          <a:blip r:embed="rId3"/>
          <a:srcRect l="15385" r="12820" b="14932"/>
          <a:stretch>
            <a:fillRect/>
          </a:stretch>
        </p:blipFill>
        <p:spPr bwMode="auto">
          <a:xfrm>
            <a:off x="6643688" y="857250"/>
            <a:ext cx="2000250" cy="3357563"/>
          </a:xfrm>
          <a:prstGeom prst="rect">
            <a:avLst/>
          </a:prstGeom>
          <a:noFill/>
          <a:ln w="9525">
            <a:noFill/>
            <a:miter lim="800000"/>
            <a:headEnd/>
            <a:tailEnd/>
          </a:ln>
        </p:spPr>
      </p:pic>
      <p:sp>
        <p:nvSpPr>
          <p:cNvPr id="4" name="TextBox 3"/>
          <p:cNvSpPr txBox="1">
            <a:spLocks noChangeArrowheads="1"/>
          </p:cNvSpPr>
          <p:nvPr/>
        </p:nvSpPr>
        <p:spPr bwMode="auto">
          <a:xfrm>
            <a:off x="6519863" y="2571750"/>
            <a:ext cx="338137" cy="461963"/>
          </a:xfrm>
          <a:prstGeom prst="rect">
            <a:avLst/>
          </a:prstGeom>
          <a:solidFill>
            <a:schemeClr val="bg1"/>
          </a:solidFill>
          <a:ln w="9525">
            <a:noFill/>
            <a:miter lim="800000"/>
            <a:headEnd/>
            <a:tailEnd/>
          </a:ln>
        </p:spPr>
        <p:txBody>
          <a:bodyPr wrap="none">
            <a:spAutoFit/>
          </a:bodyPr>
          <a:lstStyle/>
          <a:p>
            <a:r>
              <a:rPr lang="en-US" sz="2400" b="1">
                <a:solidFill>
                  <a:srgbClr val="FF0000"/>
                </a:solidFill>
              </a:rPr>
              <a:t>4</a:t>
            </a:r>
            <a:endParaRPr lang="en-GB" sz="2400" b="1">
              <a:solidFill>
                <a:srgbClr val="FF0000"/>
              </a:solidFill>
            </a:endParaRPr>
          </a:p>
        </p:txBody>
      </p:sp>
      <p:sp>
        <p:nvSpPr>
          <p:cNvPr id="5" name="TextBox 4"/>
          <p:cNvSpPr txBox="1">
            <a:spLocks noChangeArrowheads="1"/>
          </p:cNvSpPr>
          <p:nvPr/>
        </p:nvSpPr>
        <p:spPr bwMode="auto">
          <a:xfrm>
            <a:off x="6519863" y="2967038"/>
            <a:ext cx="338137" cy="461962"/>
          </a:xfrm>
          <a:prstGeom prst="rect">
            <a:avLst/>
          </a:prstGeom>
          <a:solidFill>
            <a:schemeClr val="bg1"/>
          </a:solidFill>
          <a:ln w="9525">
            <a:noFill/>
            <a:miter lim="800000"/>
            <a:headEnd/>
            <a:tailEnd/>
          </a:ln>
        </p:spPr>
        <p:txBody>
          <a:bodyPr wrap="none">
            <a:spAutoFit/>
          </a:bodyPr>
          <a:lstStyle/>
          <a:p>
            <a:r>
              <a:rPr lang="en-US" sz="2400" b="1">
                <a:solidFill>
                  <a:srgbClr val="FF0000"/>
                </a:solidFill>
              </a:rPr>
              <a:t>5</a:t>
            </a:r>
            <a:endParaRPr lang="en-GB" sz="2400" b="1">
              <a:solidFill>
                <a:srgbClr val="FF0000"/>
              </a:solidFill>
            </a:endParaRPr>
          </a:p>
        </p:txBody>
      </p:sp>
      <p:sp>
        <p:nvSpPr>
          <p:cNvPr id="6" name="TextBox 5"/>
          <p:cNvSpPr txBox="1">
            <a:spLocks noChangeArrowheads="1"/>
          </p:cNvSpPr>
          <p:nvPr/>
        </p:nvSpPr>
        <p:spPr bwMode="auto">
          <a:xfrm>
            <a:off x="6519863" y="3324225"/>
            <a:ext cx="338137" cy="461963"/>
          </a:xfrm>
          <a:prstGeom prst="rect">
            <a:avLst/>
          </a:prstGeom>
          <a:solidFill>
            <a:schemeClr val="bg1"/>
          </a:solidFill>
          <a:ln w="9525">
            <a:noFill/>
            <a:miter lim="800000"/>
            <a:headEnd/>
            <a:tailEnd/>
          </a:ln>
        </p:spPr>
        <p:txBody>
          <a:bodyPr wrap="none">
            <a:spAutoFit/>
          </a:bodyPr>
          <a:lstStyle/>
          <a:p>
            <a:r>
              <a:rPr lang="en-US" sz="2400" b="1">
                <a:solidFill>
                  <a:srgbClr val="FF0000"/>
                </a:solidFill>
              </a:rPr>
              <a:t>6</a:t>
            </a:r>
            <a:endParaRPr lang="en-GB" sz="24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par>
                          <p:cTn id="7" fill="hold" nodeType="afterGroup">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par>
                          <p:cTn id="10" fill="hold" nodeType="afterGroup">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6384180"/>
          </a:xfrm>
        </p:spPr>
        <p:txBody>
          <a:bodyPr/>
          <a:lstStyle/>
          <a:p>
            <a:pPr marL="609600" indent="-609600">
              <a:buFont typeface="Wingdings" pitchFamily="2" charset="2"/>
              <a:buNone/>
              <a:defRPr/>
            </a:pPr>
            <a:r>
              <a:rPr lang="uk-UA" sz="2800" dirty="0" smtClean="0"/>
              <a:t>	Оператори, що виконуються над множинами, і часто включаються в реалізацію різних АТД:</a:t>
            </a:r>
          </a:p>
          <a:p>
            <a:pPr lvl="1">
              <a:lnSpc>
                <a:spcPct val="90000"/>
              </a:lnSpc>
              <a:defRPr/>
            </a:pPr>
            <a:r>
              <a:rPr lang="uk-UA" sz="2400" dirty="0">
                <a:ea typeface="+mn-ea"/>
                <a:cs typeface="+mn-cs"/>
              </a:rPr>
              <a:t>Визначення належності елемента множині</a:t>
            </a:r>
            <a:endParaRPr lang="en-GB" sz="2400" dirty="0">
              <a:ea typeface="+mn-ea"/>
              <a:cs typeface="+mn-cs"/>
            </a:endParaRPr>
          </a:p>
          <a:p>
            <a:pPr lvl="1">
              <a:lnSpc>
                <a:spcPct val="90000"/>
              </a:lnSpc>
              <a:defRPr/>
            </a:pPr>
            <a:r>
              <a:rPr lang="uk-UA" sz="2400" dirty="0">
                <a:ea typeface="+mn-ea"/>
                <a:cs typeface="+mn-cs"/>
              </a:rPr>
              <a:t>Перетворення множини на порожню</a:t>
            </a:r>
            <a:endParaRPr lang="en-GB" sz="2400" dirty="0">
              <a:ea typeface="+mn-ea"/>
              <a:cs typeface="+mn-cs"/>
            </a:endParaRPr>
          </a:p>
          <a:p>
            <a:pPr lvl="1">
              <a:lnSpc>
                <a:spcPct val="90000"/>
              </a:lnSpc>
              <a:defRPr/>
            </a:pPr>
            <a:r>
              <a:rPr lang="uk-UA" sz="2400" dirty="0">
                <a:ea typeface="+mn-ea"/>
                <a:cs typeface="+mn-cs"/>
              </a:rPr>
              <a:t>Додавання елемента до множини</a:t>
            </a:r>
            <a:endParaRPr lang="en-GB" sz="2400" dirty="0">
              <a:ea typeface="+mn-ea"/>
              <a:cs typeface="+mn-cs"/>
            </a:endParaRPr>
          </a:p>
          <a:p>
            <a:pPr lvl="1">
              <a:lnSpc>
                <a:spcPct val="90000"/>
              </a:lnSpc>
              <a:defRPr/>
            </a:pPr>
            <a:r>
              <a:rPr lang="uk-UA" sz="2400" dirty="0">
                <a:ea typeface="+mn-ea"/>
                <a:cs typeface="+mn-cs"/>
              </a:rPr>
              <a:t>Видалення елемента з множини</a:t>
            </a:r>
            <a:endParaRPr lang="en-GB" sz="2400" dirty="0">
              <a:ea typeface="+mn-ea"/>
              <a:cs typeface="+mn-cs"/>
            </a:endParaRPr>
          </a:p>
          <a:p>
            <a:pPr lvl="1">
              <a:lnSpc>
                <a:spcPct val="90000"/>
              </a:lnSpc>
              <a:defRPr/>
            </a:pPr>
            <a:r>
              <a:rPr lang="uk-UA" sz="2400" dirty="0">
                <a:ea typeface="+mn-ea"/>
                <a:cs typeface="+mn-cs"/>
              </a:rPr>
              <a:t>Присвоєння одній множені значення іншої</a:t>
            </a:r>
            <a:endParaRPr lang="en-GB" sz="2400" dirty="0">
              <a:ea typeface="+mn-ea"/>
              <a:cs typeface="+mn-cs"/>
            </a:endParaRPr>
          </a:p>
          <a:p>
            <a:pPr lvl="1">
              <a:lnSpc>
                <a:spcPct val="90000"/>
              </a:lnSpc>
              <a:defRPr/>
            </a:pPr>
            <a:r>
              <a:rPr lang="uk-UA" sz="2400" dirty="0" smtClean="0">
                <a:ea typeface="+mn-ea"/>
                <a:cs typeface="+mn-cs"/>
              </a:rPr>
              <a:t>Перетин множин </a:t>
            </a:r>
            <a:endParaRPr lang="en-GB" sz="2400" dirty="0" smtClean="0">
              <a:ea typeface="+mn-ea"/>
              <a:cs typeface="+mn-cs"/>
            </a:endParaRPr>
          </a:p>
          <a:p>
            <a:pPr lvl="1">
              <a:lnSpc>
                <a:spcPct val="90000"/>
              </a:lnSpc>
              <a:defRPr/>
            </a:pPr>
            <a:r>
              <a:rPr lang="uk-UA" sz="2400" dirty="0" smtClean="0">
                <a:ea typeface="+mn-ea"/>
                <a:cs typeface="+mn-cs"/>
              </a:rPr>
              <a:t>Різниця множин</a:t>
            </a:r>
            <a:endParaRPr lang="en-GB" sz="2400" dirty="0" smtClean="0">
              <a:ea typeface="+mn-ea"/>
              <a:cs typeface="+mn-cs"/>
            </a:endParaRPr>
          </a:p>
          <a:p>
            <a:pPr lvl="1">
              <a:lnSpc>
                <a:spcPct val="90000"/>
              </a:lnSpc>
              <a:defRPr/>
            </a:pPr>
            <a:r>
              <a:rPr lang="uk-UA" sz="2400" dirty="0" smtClean="0">
                <a:ea typeface="+mn-ea"/>
                <a:cs typeface="+mn-cs"/>
              </a:rPr>
              <a:t>Об’єднання множин</a:t>
            </a:r>
            <a:endParaRPr lang="en-GB" sz="2400" dirty="0" smtClean="0">
              <a:ea typeface="+mn-ea"/>
              <a:cs typeface="+mn-cs"/>
            </a:endParaRPr>
          </a:p>
          <a:p>
            <a:pPr lvl="1">
              <a:lnSpc>
                <a:spcPct val="90000"/>
              </a:lnSpc>
              <a:defRPr/>
            </a:pPr>
            <a:r>
              <a:rPr lang="uk-UA" sz="2400" dirty="0" smtClean="0">
                <a:ea typeface="+mn-ea"/>
                <a:cs typeface="+mn-cs"/>
              </a:rPr>
              <a:t>Об’єднання множин, що не мають спільних елементів</a:t>
            </a:r>
            <a:endParaRPr lang="en-GB" sz="2400" dirty="0" smtClean="0">
              <a:ea typeface="+mn-ea"/>
              <a:cs typeface="+mn-cs"/>
            </a:endParaRPr>
          </a:p>
          <a:p>
            <a:pPr lvl="1">
              <a:lnSpc>
                <a:spcPct val="90000"/>
              </a:lnSpc>
              <a:defRPr/>
            </a:pPr>
            <a:r>
              <a:rPr lang="uk-UA" sz="2400" dirty="0" smtClean="0">
                <a:ea typeface="+mn-ea"/>
                <a:cs typeface="+mn-cs"/>
              </a:rPr>
              <a:t>Пошук мінімального або максимального елемента в множині</a:t>
            </a:r>
            <a:endParaRPr lang="en-GB" sz="2400" dirty="0" smtClean="0">
              <a:ea typeface="+mn-ea"/>
              <a:cs typeface="+mn-cs"/>
            </a:endParaRPr>
          </a:p>
          <a:p>
            <a:pPr lvl="1">
              <a:lnSpc>
                <a:spcPct val="90000"/>
              </a:lnSpc>
              <a:defRPr/>
            </a:pPr>
            <a:r>
              <a:rPr lang="uk-UA" sz="2400" dirty="0" smtClean="0">
                <a:ea typeface="+mn-ea"/>
                <a:cs typeface="+mn-cs"/>
              </a:rPr>
              <a:t>Перевірка рівності множин</a:t>
            </a:r>
            <a:endParaRPr lang="en-GB" sz="2400" dirty="0" smtClean="0">
              <a:ea typeface="+mn-ea"/>
              <a:cs typeface="+mn-cs"/>
            </a:endParaRPr>
          </a:p>
          <a:p>
            <a:pPr lvl="1">
              <a:lnSpc>
                <a:spcPct val="90000"/>
              </a:lnSpc>
              <a:defRPr/>
            </a:pPr>
            <a:r>
              <a:rPr lang="uk-UA" sz="2400" dirty="0" smtClean="0">
                <a:ea typeface="+mn-ea"/>
                <a:cs typeface="+mn-cs"/>
              </a:rPr>
              <a:t>Визначення, якій з множин, що не перетинаються, належить заданий елемент</a:t>
            </a:r>
            <a:endParaRPr lang="uk-UA" sz="2400" dirty="0" smtClean="0"/>
          </a:p>
        </p:txBody>
      </p:sp>
      <p:sp>
        <p:nvSpPr>
          <p:cNvPr id="1741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357188"/>
            <a:ext cx="6572250" cy="4214812"/>
          </a:xfrm>
        </p:spPr>
        <p:txBody>
          <a:bodyPr/>
          <a:lstStyle/>
          <a:p>
            <a:pPr>
              <a:lnSpc>
                <a:spcPct val="100000"/>
              </a:lnSpc>
              <a:buFont typeface="Wingdings" pitchFamily="2" charset="2"/>
              <a:buNone/>
              <a:defRPr/>
            </a:pPr>
            <a:r>
              <a:rPr lang="uk-UA" sz="2800" dirty="0" smtClean="0"/>
              <a:t>	</a:t>
            </a:r>
            <a:r>
              <a:rPr lang="uk-UA" sz="2800" u="sng" dirty="0" smtClean="0"/>
              <a:t>Приклад</a:t>
            </a:r>
            <a:r>
              <a:rPr lang="uk-UA" sz="2800" dirty="0" smtClean="0"/>
              <a:t>. Припустимо, що видалили елемент </a:t>
            </a:r>
            <a:r>
              <a:rPr lang="en-US" sz="2800" i="1" dirty="0" smtClean="0"/>
              <a:t>c</a:t>
            </a:r>
            <a:r>
              <a:rPr lang="uk-UA" sz="2800" dirty="0" smtClean="0"/>
              <a:t> і помістили константу </a:t>
            </a:r>
            <a:r>
              <a:rPr lang="uk-UA" sz="2800" dirty="0" err="1" smtClean="0"/>
              <a:t>deleted</a:t>
            </a:r>
            <a:r>
              <a:rPr lang="uk-UA" sz="2800" dirty="0" smtClean="0"/>
              <a:t> в сегмент 4. У цій ситуації для пошуку елементу </a:t>
            </a:r>
            <a:r>
              <a:rPr lang="uk-UA" sz="2800" i="1" dirty="0" smtClean="0"/>
              <a:t>d</a:t>
            </a:r>
            <a:r>
              <a:rPr lang="uk-UA" sz="2800" dirty="0" smtClean="0"/>
              <a:t> почнемо з перегляду сегменту </a:t>
            </a:r>
            <a:r>
              <a:rPr lang="uk-UA" sz="2800" i="1" dirty="0" smtClean="0"/>
              <a:t>h</a:t>
            </a:r>
            <a:r>
              <a:rPr lang="uk-UA" sz="2800" dirty="0" smtClean="0"/>
              <a:t>(</a:t>
            </a:r>
            <a:r>
              <a:rPr lang="uk-UA" sz="2800" i="1" dirty="0" smtClean="0"/>
              <a:t>d</a:t>
            </a:r>
            <a:r>
              <a:rPr lang="uk-UA" sz="2800" dirty="0" smtClean="0"/>
              <a:t>)=3, потім проглянемо сегменти 4 і 5 (де і знайдемо елемент </a:t>
            </a:r>
            <a:r>
              <a:rPr lang="uk-UA" sz="2800" i="1" dirty="0" smtClean="0"/>
              <a:t>d</a:t>
            </a:r>
            <a:r>
              <a:rPr lang="uk-UA" sz="2800" dirty="0" smtClean="0"/>
              <a:t>), при цьому не зупиняємося на сегменті 4 - хоча він і порожній, але не відмічений як </a:t>
            </a:r>
            <a:r>
              <a:rPr lang="uk-UA" sz="2800" dirty="0" err="1" smtClean="0"/>
              <a:t>empty</a:t>
            </a:r>
            <a:r>
              <a:rPr lang="uk-UA" sz="2800" dirty="0" smtClean="0"/>
              <a:t>.</a:t>
            </a:r>
            <a:endParaRPr lang="en-GB" sz="1600" dirty="0" smtClean="0"/>
          </a:p>
          <a:p>
            <a:pPr>
              <a:lnSpc>
                <a:spcPct val="100000"/>
              </a:lnSpc>
              <a:buFont typeface="Wingdings" pitchFamily="2" charset="2"/>
              <a:buNone/>
              <a:defRPr/>
            </a:pPr>
            <a:r>
              <a:rPr lang="uk-UA" sz="2800" dirty="0" smtClean="0"/>
              <a:t>	</a:t>
            </a:r>
            <a:endParaRPr lang="en-GB" sz="2800" dirty="0" smtClean="0"/>
          </a:p>
          <a:p>
            <a:pPr marL="609600" indent="-609600">
              <a:lnSpc>
                <a:spcPct val="100000"/>
              </a:lnSpc>
              <a:buFont typeface="Wingdings" pitchFamily="2" charset="2"/>
              <a:buNone/>
              <a:defRPr/>
            </a:pPr>
            <a:endParaRPr lang="uk-UA" sz="2800" dirty="0" smtClean="0"/>
          </a:p>
        </p:txBody>
      </p:sp>
      <p:pic>
        <p:nvPicPr>
          <p:cNvPr id="54275" name="Picture 2"/>
          <p:cNvPicPr>
            <a:picLocks noChangeAspect="1" noChangeArrowheads="1"/>
          </p:cNvPicPr>
          <p:nvPr/>
        </p:nvPicPr>
        <p:blipFill>
          <a:blip r:embed="rId3"/>
          <a:srcRect l="15385" r="12820" b="14932"/>
          <a:stretch>
            <a:fillRect/>
          </a:stretch>
        </p:blipFill>
        <p:spPr bwMode="auto">
          <a:xfrm>
            <a:off x="6643688" y="857250"/>
            <a:ext cx="2000250" cy="3357563"/>
          </a:xfrm>
          <a:prstGeom prst="rect">
            <a:avLst/>
          </a:prstGeom>
          <a:noFill/>
          <a:ln w="9525">
            <a:noFill/>
            <a:miter lim="800000"/>
            <a:headEnd/>
            <a:tailEnd/>
          </a:ln>
        </p:spPr>
      </p:pic>
      <p:sp>
        <p:nvSpPr>
          <p:cNvPr id="54276" name="Прямоугольник 3"/>
          <p:cNvSpPr>
            <a:spLocks noChangeArrowheads="1"/>
          </p:cNvSpPr>
          <p:nvPr/>
        </p:nvSpPr>
        <p:spPr bwMode="auto">
          <a:xfrm>
            <a:off x="428625" y="4902200"/>
            <a:ext cx="8215313" cy="830263"/>
          </a:xfrm>
          <a:prstGeom prst="rect">
            <a:avLst/>
          </a:prstGeom>
          <a:noFill/>
          <a:ln w="9525">
            <a:noFill/>
            <a:miter lim="800000"/>
            <a:headEnd/>
            <a:tailEnd/>
          </a:ln>
        </p:spPr>
        <p:txBody>
          <a:bodyPr>
            <a:spAutoFit/>
          </a:bodyPr>
          <a:lstStyle/>
          <a:p>
            <a:r>
              <a:rPr lang="uk-UA" sz="2400"/>
              <a:t>З прикладом реалізації словника за допомогою закритого хешування можна ознайомитись в (с.121-122  [1]).</a:t>
            </a:r>
            <a:endParaRPr lang="en-GB" sz="2400"/>
          </a:p>
        </p:txBody>
      </p:sp>
      <p:sp>
        <p:nvSpPr>
          <p:cNvPr id="54277" name="TextBox 4"/>
          <p:cNvSpPr txBox="1">
            <a:spLocks noChangeArrowheads="1"/>
          </p:cNvSpPr>
          <p:nvPr/>
        </p:nvSpPr>
        <p:spPr bwMode="auto">
          <a:xfrm>
            <a:off x="7215188" y="2571750"/>
            <a:ext cx="1071562" cy="369888"/>
          </a:xfrm>
          <a:prstGeom prst="rect">
            <a:avLst/>
          </a:prstGeom>
          <a:solidFill>
            <a:schemeClr val="bg1"/>
          </a:solidFill>
          <a:ln w="9525">
            <a:noFill/>
            <a:miter lim="800000"/>
            <a:headEnd/>
            <a:tailEnd/>
          </a:ln>
        </p:spPr>
        <p:txBody>
          <a:bodyPr>
            <a:spAutoFit/>
          </a:bodyPr>
          <a:lstStyle/>
          <a:p>
            <a:pPr algn="ctr"/>
            <a:r>
              <a:rPr lang="en-US" sz="1800"/>
              <a:t>deleted</a:t>
            </a:r>
            <a:endParaRPr lang="en-GB" sz="1800"/>
          </a:p>
        </p:txBody>
      </p:sp>
      <p:sp>
        <p:nvSpPr>
          <p:cNvPr id="6" name="TextBox 5"/>
          <p:cNvSpPr txBox="1">
            <a:spLocks noChangeArrowheads="1"/>
          </p:cNvSpPr>
          <p:nvPr/>
        </p:nvSpPr>
        <p:spPr bwMode="auto">
          <a:xfrm>
            <a:off x="6519863" y="2143125"/>
            <a:ext cx="338137" cy="461963"/>
          </a:xfrm>
          <a:prstGeom prst="rect">
            <a:avLst/>
          </a:prstGeom>
          <a:solidFill>
            <a:schemeClr val="bg1"/>
          </a:solidFill>
          <a:ln w="9525">
            <a:noFill/>
            <a:miter lim="800000"/>
            <a:headEnd/>
            <a:tailEnd/>
          </a:ln>
        </p:spPr>
        <p:txBody>
          <a:bodyPr wrap="none">
            <a:spAutoFit/>
          </a:bodyPr>
          <a:lstStyle/>
          <a:p>
            <a:r>
              <a:rPr lang="en-US" sz="2400" b="1">
                <a:solidFill>
                  <a:srgbClr val="FF0000"/>
                </a:solidFill>
              </a:rPr>
              <a:t>3</a:t>
            </a:r>
            <a:endParaRPr lang="en-GB" sz="2400" b="1">
              <a:solidFill>
                <a:srgbClr val="FF0000"/>
              </a:solidFill>
            </a:endParaRPr>
          </a:p>
        </p:txBody>
      </p:sp>
      <p:sp>
        <p:nvSpPr>
          <p:cNvPr id="7" name="TextBox 6"/>
          <p:cNvSpPr txBox="1">
            <a:spLocks noChangeArrowheads="1"/>
          </p:cNvSpPr>
          <p:nvPr/>
        </p:nvSpPr>
        <p:spPr bwMode="auto">
          <a:xfrm>
            <a:off x="6519863" y="2538413"/>
            <a:ext cx="338137" cy="461962"/>
          </a:xfrm>
          <a:prstGeom prst="rect">
            <a:avLst/>
          </a:prstGeom>
          <a:solidFill>
            <a:schemeClr val="bg1"/>
          </a:solidFill>
          <a:ln w="9525">
            <a:noFill/>
            <a:miter lim="800000"/>
            <a:headEnd/>
            <a:tailEnd/>
          </a:ln>
        </p:spPr>
        <p:txBody>
          <a:bodyPr wrap="none">
            <a:spAutoFit/>
          </a:bodyPr>
          <a:lstStyle/>
          <a:p>
            <a:r>
              <a:rPr lang="en-US" sz="2400" b="1">
                <a:solidFill>
                  <a:srgbClr val="FF0000"/>
                </a:solidFill>
              </a:rPr>
              <a:t>4</a:t>
            </a:r>
            <a:endParaRPr lang="en-GB" sz="2400" b="1">
              <a:solidFill>
                <a:srgbClr val="FF0000"/>
              </a:solidFill>
            </a:endParaRPr>
          </a:p>
        </p:txBody>
      </p:sp>
      <p:sp>
        <p:nvSpPr>
          <p:cNvPr id="8" name="TextBox 7"/>
          <p:cNvSpPr txBox="1">
            <a:spLocks noChangeArrowheads="1"/>
          </p:cNvSpPr>
          <p:nvPr/>
        </p:nvSpPr>
        <p:spPr bwMode="auto">
          <a:xfrm>
            <a:off x="6519863" y="2895600"/>
            <a:ext cx="338137" cy="461963"/>
          </a:xfrm>
          <a:prstGeom prst="rect">
            <a:avLst/>
          </a:prstGeom>
          <a:solidFill>
            <a:schemeClr val="bg1"/>
          </a:solidFill>
          <a:ln w="9525">
            <a:noFill/>
            <a:miter lim="800000"/>
            <a:headEnd/>
            <a:tailEnd/>
          </a:ln>
        </p:spPr>
        <p:txBody>
          <a:bodyPr wrap="none">
            <a:spAutoFit/>
          </a:bodyPr>
          <a:lstStyle/>
          <a:p>
            <a:r>
              <a:rPr lang="en-US" sz="2400" b="1">
                <a:solidFill>
                  <a:srgbClr val="FF0000"/>
                </a:solidFill>
              </a:rPr>
              <a:t>5</a:t>
            </a:r>
            <a:endParaRPr lang="en-GB" sz="24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par>
                          <p:cTn id="7" fill="hold" nodeType="afterGroup">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par>
                          <p:cTn id="10" fill="hold" nodeType="afterGroup">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defRPr/>
            </a:pPr>
            <a:r>
              <a:rPr lang="en-US" sz="2800" dirty="0" smtClean="0"/>
              <a:t>	</a:t>
            </a:r>
            <a:r>
              <a:rPr lang="uk-UA" sz="2800" b="1" dirty="0" smtClean="0"/>
              <a:t>Оцінка ефективності відкритого хешування </a:t>
            </a:r>
            <a:endParaRPr lang="en-US" sz="2800" b="1" dirty="0" smtClean="0"/>
          </a:p>
          <a:p>
            <a:pPr marL="609600" indent="-609600">
              <a:lnSpc>
                <a:spcPct val="100000"/>
              </a:lnSpc>
              <a:buFont typeface="Wingdings" pitchFamily="2" charset="2"/>
              <a:buNone/>
              <a:defRPr/>
            </a:pPr>
            <a:r>
              <a:rPr lang="uk-UA" sz="2800" dirty="0" smtClean="0"/>
              <a:t>	Якщо є </a:t>
            </a:r>
            <a:r>
              <a:rPr lang="uk-UA" sz="2800" i="1" dirty="0" smtClean="0"/>
              <a:t>В</a:t>
            </a:r>
            <a:r>
              <a:rPr lang="uk-UA" sz="2800" dirty="0" smtClean="0"/>
              <a:t> сегментів і </a:t>
            </a:r>
            <a:r>
              <a:rPr lang="uk-UA" sz="2800" i="1" dirty="0" smtClean="0"/>
              <a:t>N</a:t>
            </a:r>
            <a:r>
              <a:rPr lang="uk-UA" sz="2800" dirty="0" smtClean="0"/>
              <a:t> елементів, що зберігаються в хеш-таблиці, то кожен сегмент в середньому матиме </a:t>
            </a:r>
            <a:r>
              <a:rPr lang="uk-UA" sz="2800" i="1" dirty="0" smtClean="0"/>
              <a:t>N</a:t>
            </a:r>
            <a:r>
              <a:rPr lang="uk-UA" sz="2800" dirty="0" smtClean="0"/>
              <a:t>/</a:t>
            </a:r>
            <a:r>
              <a:rPr lang="uk-UA" sz="2800" i="1" dirty="0" smtClean="0"/>
              <a:t>B</a:t>
            </a:r>
            <a:r>
              <a:rPr lang="uk-UA" sz="2800" dirty="0" smtClean="0"/>
              <a:t> елементів і оператори вставки, видалення та визначення належності елемента множині виконуватимуться в середньому за час </a:t>
            </a:r>
            <a:r>
              <a:rPr lang="en-US" sz="2800" i="1" dirty="0" smtClean="0"/>
              <a:t>O</a:t>
            </a:r>
            <a:r>
              <a:rPr lang="uk-UA" sz="2800" dirty="0" smtClean="0"/>
              <a:t>(1+</a:t>
            </a:r>
            <a:r>
              <a:rPr lang="uk-UA" sz="2800" i="1" dirty="0" smtClean="0"/>
              <a:t>N</a:t>
            </a:r>
            <a:r>
              <a:rPr lang="uk-UA" sz="2800" dirty="0" smtClean="0"/>
              <a:t>/</a:t>
            </a:r>
            <a:r>
              <a:rPr lang="uk-UA" sz="2800" i="1" dirty="0" smtClean="0"/>
              <a:t>B</a:t>
            </a:r>
            <a:r>
              <a:rPr lang="uk-UA" sz="2800" dirty="0" smtClean="0"/>
              <a:t>). Тут константа 1 відповідає пошуку сегменту, а </a:t>
            </a:r>
            <a:r>
              <a:rPr lang="uk-UA" sz="2800" i="1" dirty="0" smtClean="0"/>
              <a:t>N</a:t>
            </a:r>
            <a:r>
              <a:rPr lang="uk-UA" sz="2800" dirty="0" smtClean="0"/>
              <a:t>/</a:t>
            </a:r>
            <a:r>
              <a:rPr lang="uk-UA" sz="2800" i="1" dirty="0" smtClean="0"/>
              <a:t>B</a:t>
            </a:r>
            <a:r>
              <a:rPr lang="uk-UA" sz="2800" dirty="0" smtClean="0"/>
              <a:t> - пошуку елементу в сегменті. Якщо </a:t>
            </a:r>
            <a:r>
              <a:rPr lang="uk-UA" sz="2800" i="1" dirty="0" smtClean="0"/>
              <a:t>В</a:t>
            </a:r>
            <a:r>
              <a:rPr lang="uk-UA" sz="2800" dirty="0" smtClean="0"/>
              <a:t> приблизно рівне </a:t>
            </a:r>
            <a:r>
              <a:rPr lang="uk-UA" sz="2800" i="1" dirty="0" smtClean="0"/>
              <a:t>N</a:t>
            </a:r>
            <a:r>
              <a:rPr lang="uk-UA" sz="2800" dirty="0" smtClean="0"/>
              <a:t>, то час виконання операторів стає константою, незалежною від </a:t>
            </a:r>
            <a:r>
              <a:rPr lang="uk-UA" sz="2800" i="1" dirty="0" smtClean="0"/>
              <a:t>N</a:t>
            </a:r>
            <a:r>
              <a:rPr lang="uk-UA" sz="2800" dirty="0" smtClean="0"/>
              <a:t>.</a:t>
            </a:r>
          </a:p>
          <a:p>
            <a:pPr marL="609600" indent="-609600">
              <a:lnSpc>
                <a:spcPct val="100000"/>
              </a:lnSpc>
              <a:buFont typeface="Wingdings" pitchFamily="2" charset="2"/>
              <a:buNone/>
              <a:defRPr/>
            </a:pPr>
            <a:endParaRPr lang="uk-UA" sz="1050" dirty="0" smtClean="0"/>
          </a:p>
          <a:p>
            <a:pPr marL="609600" indent="-609600">
              <a:lnSpc>
                <a:spcPct val="100000"/>
              </a:lnSpc>
              <a:buFont typeface="Wingdings" pitchFamily="2" charset="2"/>
              <a:buNone/>
              <a:defRPr/>
            </a:pPr>
            <a:r>
              <a:rPr lang="uk-UA" sz="2800" dirty="0" smtClean="0"/>
              <a:t>	</a:t>
            </a:r>
            <a:r>
              <a:rPr lang="uk-UA" sz="2400" dirty="0" smtClean="0"/>
              <a:t>З прикладом оцінки відкритого хешування для двох різних </a:t>
            </a:r>
            <a:r>
              <a:rPr lang="uk-UA" sz="2400" dirty="0" err="1" smtClean="0"/>
              <a:t>хеш-функцій</a:t>
            </a:r>
            <a:r>
              <a:rPr lang="uk-UA" sz="2400" dirty="0" smtClean="0"/>
              <a:t> можна ознайомитись в (с.122-124  [1]).</a:t>
            </a:r>
            <a:endParaRPr lang="uk-UA" sz="2800" dirty="0" smtClean="0"/>
          </a:p>
        </p:txBody>
      </p:sp>
      <p:sp>
        <p:nvSpPr>
          <p:cNvPr id="55299" name="Овал 9"/>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a:t>
            </a:r>
            <a:r>
              <a:rPr lang="uk-UA" sz="2800" u="sng" smtClean="0"/>
              <a:t>Приклад</a:t>
            </a:r>
            <a:r>
              <a:rPr lang="uk-UA" sz="2800" smtClean="0"/>
              <a:t>. Припустимо, що є програма, написана на мові програмування, подібній Pascal, і потрібно всі наявні в цій програмі ідентифікатори занести в хеш-таблицю. Після виявлення оголошення нового ідентифікатора він вставляється в хеш-таблицю, звичайно ж, після перевірки, що його ще немає в хеш-таблиці. На етапі перевірки природно припустити, що ідентифікатор з рівною вірогідністю може бути в будь-якому сегменті. Таким чином, на процес заповнення хеш-таблиці з </a:t>
            </a:r>
            <a:r>
              <a:rPr lang="uk-UA" sz="2800" i="1" smtClean="0"/>
              <a:t>N</a:t>
            </a:r>
            <a:r>
              <a:rPr lang="uk-UA" sz="2800" smtClean="0"/>
              <a:t> елементами буде потрібно час близько </a:t>
            </a:r>
            <a:r>
              <a:rPr lang="en-US" sz="2800" i="1" smtClean="0"/>
              <a:t>O</a:t>
            </a:r>
            <a:r>
              <a:rPr lang="uk-UA" sz="2800" smtClean="0"/>
              <a:t>(</a:t>
            </a:r>
            <a:r>
              <a:rPr lang="uk-UA" sz="2800" i="1" smtClean="0"/>
              <a:t>N</a:t>
            </a:r>
            <a:r>
              <a:rPr lang="uk-UA" sz="2800" smtClean="0"/>
              <a:t> (1+</a:t>
            </a:r>
            <a:r>
              <a:rPr lang="uk-UA" sz="2800" i="1" smtClean="0"/>
              <a:t>N</a:t>
            </a:r>
            <a:r>
              <a:rPr lang="uk-UA" sz="2800" smtClean="0"/>
              <a:t>/</a:t>
            </a:r>
            <a:r>
              <a:rPr lang="uk-UA" sz="2800" i="1" smtClean="0"/>
              <a:t>B</a:t>
            </a:r>
            <a:r>
              <a:rPr lang="uk-UA" sz="2800" smtClean="0"/>
              <a:t>)). Якщо покласти </a:t>
            </a:r>
            <a:r>
              <a:rPr lang="uk-UA" sz="2800" i="1" smtClean="0"/>
              <a:t>В</a:t>
            </a:r>
            <a:r>
              <a:rPr lang="uk-UA" sz="2800" smtClean="0"/>
              <a:t> рівним </a:t>
            </a:r>
            <a:r>
              <a:rPr lang="uk-UA" sz="2800" i="1" smtClean="0"/>
              <a:t>N</a:t>
            </a:r>
            <a:r>
              <a:rPr lang="uk-UA" sz="2800" smtClean="0"/>
              <a:t>, то отримаємо час </a:t>
            </a:r>
            <a:r>
              <a:rPr lang="en-US" sz="2800" i="1" smtClean="0"/>
              <a:t>O</a:t>
            </a:r>
            <a:r>
              <a:rPr lang="uk-UA" sz="2800" smtClean="0"/>
              <a:t>(</a:t>
            </a:r>
            <a:r>
              <a:rPr lang="uk-UA" sz="2800" i="1" smtClean="0"/>
              <a:t>N</a:t>
            </a:r>
            <a:r>
              <a:rPr lang="uk-UA" sz="2800" smtClean="0"/>
              <a:t>). 	</a:t>
            </a:r>
          </a:p>
        </p:txBody>
      </p:sp>
      <p:sp>
        <p:nvSpPr>
          <p:cNvPr id="5632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 	На наступному етапі аналізу програми переглядаються ідентифікатори в тілі програми. Після знаходження ідентифікатора в тілі програми, щоб отримати інформацію про нього, його необхідно знайти в хеш-таблиці. </a:t>
            </a:r>
          </a:p>
          <a:p>
            <a:pPr>
              <a:lnSpc>
                <a:spcPct val="100000"/>
              </a:lnSpc>
              <a:buFont typeface="Wingdings" pitchFamily="2" charset="2"/>
              <a:buNone/>
            </a:pPr>
            <a:r>
              <a:rPr lang="uk-UA" sz="2800" smtClean="0"/>
              <a:t>	Який час буде потрібно для знаходження ідентифікатора в хеш-таблиці? Якщо час пошуку для всіх елементів приблизно однаковий, то він відповідає середньому часу вставки елементу в хеш-таблицю. Щоб побачити це, досить відмітити, що час пошуку будь-якого елементу рівний часу вставки елементу в кінець списку відповідного сегменту. Таким чином, час пошуку елементу в хеш-таблиці складає </a:t>
            </a:r>
            <a:r>
              <a:rPr lang="en-US" sz="2800" i="1" smtClean="0"/>
              <a:t>O</a:t>
            </a:r>
            <a:r>
              <a:rPr lang="uk-UA" sz="2800" smtClean="0"/>
              <a:t>(1+</a:t>
            </a:r>
            <a:r>
              <a:rPr lang="uk-UA" sz="2800" i="1" smtClean="0"/>
              <a:t>N</a:t>
            </a:r>
            <a:r>
              <a:rPr lang="uk-UA" sz="2800" smtClean="0"/>
              <a:t>/</a:t>
            </a:r>
            <a:r>
              <a:rPr lang="uk-UA" sz="2800" i="1" smtClean="0"/>
              <a:t>B</a:t>
            </a:r>
            <a:r>
              <a:rPr lang="uk-UA" sz="2800" smtClean="0"/>
              <a:t>).</a:t>
            </a:r>
          </a:p>
        </p:txBody>
      </p:sp>
      <p:sp>
        <p:nvSpPr>
          <p:cNvPr id="57347"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en-US" sz="2800" smtClean="0"/>
              <a:t>	</a:t>
            </a:r>
            <a:r>
              <a:rPr lang="uk-UA" sz="2800" b="1" smtClean="0"/>
              <a:t>Оцінка ефективності закритого хешування </a:t>
            </a:r>
            <a:endParaRPr lang="en-US" sz="2800" b="1" smtClean="0"/>
          </a:p>
          <a:p>
            <a:pPr marL="609600" indent="-609600">
              <a:lnSpc>
                <a:spcPct val="100000"/>
              </a:lnSpc>
              <a:buFont typeface="Wingdings" pitchFamily="2" charset="2"/>
              <a:buNone/>
            </a:pPr>
            <a:r>
              <a:rPr lang="uk-UA" sz="2800" smtClean="0"/>
              <a:t>	У разі застосування схеми закритого хешування швидкість виконання вставки і інших операцій залежить не тільки від рівномірності розподілу елементів по сегментах хеш-функцією, але і від вибраної методики повторного хешування для вирішення колізій, пов'язаних із спробами вставки елементів у вже заповнені сегменти. Наприклад, методика лінійного хешування для вирішення колізій - не самий кращий вибір. </a:t>
            </a:r>
          </a:p>
        </p:txBody>
      </p:sp>
      <p:sp>
        <p:nvSpPr>
          <p:cNvPr id="58371" name="Овал 2"/>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dirty="0" smtClean="0"/>
              <a:t>	При перевірці на приналежність початковій множині елемента, якого немає в цій множині, потрібно в середньому таке ж число спроб, як і при вставці нового елементу при даному заповненні таблиці. </a:t>
            </a:r>
          </a:p>
          <a:p>
            <a:pPr>
              <a:lnSpc>
                <a:spcPct val="100000"/>
              </a:lnSpc>
              <a:buFont typeface="Wingdings" pitchFamily="2" charset="2"/>
              <a:buNone/>
            </a:pPr>
            <a:r>
              <a:rPr lang="uk-UA" sz="2800" dirty="0" smtClean="0"/>
              <a:t>	Перевірка на приналежність елемента, який належить множині, вимагає в середньому стільки ж спроб, скільки необхідно для вставки всіх елементів, зроблених до цього часу. </a:t>
            </a:r>
          </a:p>
          <a:p>
            <a:pPr>
              <a:lnSpc>
                <a:spcPct val="100000"/>
              </a:lnSpc>
              <a:buFont typeface="Wingdings" pitchFamily="2" charset="2"/>
              <a:buNone/>
            </a:pPr>
            <a:r>
              <a:rPr lang="uk-UA" sz="2800" dirty="0" smtClean="0"/>
              <a:t>	Видалення вимагає в середньому приблизно стільки ж спроб, скільки і перевірка елемента на приналежність множині. </a:t>
            </a:r>
          </a:p>
        </p:txBody>
      </p:sp>
      <p:sp>
        <p:nvSpPr>
          <p:cNvPr id="59395" name="Rectangle 2"/>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sp>
        <p:nvSpPr>
          <p:cNvPr id="59396"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uk-UA" sz="2800" dirty="0" smtClean="0"/>
              <a:t>	На відміну від схеми відкритого хешування, видалення елементів із закритої хеш-таблиці не прискорює процес вставки нового елемента або перевірки приналежності елемента множині. </a:t>
            </a:r>
          </a:p>
          <a:p>
            <a:pPr>
              <a:lnSpc>
                <a:spcPct val="100000"/>
              </a:lnSpc>
              <a:buFont typeface="Wingdings" pitchFamily="2" charset="2"/>
              <a:buNone/>
            </a:pPr>
            <a:endParaRPr lang="uk-UA" sz="2800" dirty="0" smtClean="0"/>
          </a:p>
          <a:p>
            <a:pPr>
              <a:lnSpc>
                <a:spcPct val="100000"/>
              </a:lnSpc>
              <a:buFont typeface="Wingdings" pitchFamily="2" charset="2"/>
              <a:buChar char="ü"/>
            </a:pPr>
            <a:r>
              <a:rPr lang="uk-UA" sz="2800" dirty="0" smtClean="0"/>
              <a:t>Необхідно особливо підкреслити, що середня кількість спроб, необхідних для виконання операторів словників, є константами, залежними від частки заповнення хеш-таблиці. </a:t>
            </a:r>
          </a:p>
        </p:txBody>
      </p:sp>
      <p:sp>
        <p:nvSpPr>
          <p:cNvPr id="59395" name="Rectangle 2"/>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spTree>
    <p:extLst>
      <p:ext uri="{BB962C8B-B14F-4D97-AF65-F5344CB8AC3E}">
        <p14:creationId xmlns:p14="http://schemas.microsoft.com/office/powerpoint/2010/main" val="38152396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4294967295"/>
          </p:nvPr>
        </p:nvSpPr>
        <p:spPr>
          <a:xfrm>
            <a:off x="0" y="357188"/>
            <a:ext cx="9144000" cy="928687"/>
          </a:xfrm>
        </p:spPr>
        <p:txBody>
          <a:bodyPr/>
          <a:lstStyle/>
          <a:p>
            <a:pPr algn="ctr">
              <a:lnSpc>
                <a:spcPct val="100000"/>
              </a:lnSpc>
              <a:buFont typeface="Wingdings" pitchFamily="2" charset="2"/>
              <a:buNone/>
            </a:pPr>
            <a:r>
              <a:rPr lang="uk-UA" sz="2400" smtClean="0"/>
              <a:t>	Середня кількість спроб, необхідних для виконання операторів, залежно від частки заповнення хеш-таблиці </a:t>
            </a:r>
          </a:p>
        </p:txBody>
      </p:sp>
      <p:sp>
        <p:nvSpPr>
          <p:cNvPr id="60419" name="Rectangle 2"/>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en-GB"/>
          </a:p>
        </p:txBody>
      </p:sp>
      <p:grpSp>
        <p:nvGrpSpPr>
          <p:cNvPr id="60420" name="Группа 11"/>
          <p:cNvGrpSpPr>
            <a:grpSpLocks/>
          </p:cNvGrpSpPr>
          <p:nvPr/>
        </p:nvGrpSpPr>
        <p:grpSpPr bwMode="auto">
          <a:xfrm>
            <a:off x="857250" y="1500188"/>
            <a:ext cx="7358063" cy="4900612"/>
            <a:chOff x="857224" y="1500174"/>
            <a:chExt cx="7358114" cy="4900704"/>
          </a:xfrm>
        </p:grpSpPr>
        <p:pic>
          <p:nvPicPr>
            <p:cNvPr id="60421" name="Picture 2"/>
            <p:cNvPicPr>
              <a:picLocks noChangeAspect="1" noChangeArrowheads="1"/>
            </p:cNvPicPr>
            <p:nvPr/>
          </p:nvPicPr>
          <p:blipFill>
            <a:blip r:embed="rId3"/>
            <a:srcRect b="5843"/>
            <a:stretch>
              <a:fillRect/>
            </a:stretch>
          </p:blipFill>
          <p:spPr bwMode="auto">
            <a:xfrm>
              <a:off x="928662" y="1500174"/>
              <a:ext cx="7286676" cy="4857785"/>
            </a:xfrm>
            <a:prstGeom prst="rect">
              <a:avLst/>
            </a:prstGeom>
            <a:noFill/>
            <a:ln w="9525">
              <a:noFill/>
              <a:miter lim="800000"/>
              <a:headEnd/>
              <a:tailEnd/>
            </a:ln>
          </p:spPr>
        </p:pic>
        <p:sp>
          <p:nvSpPr>
            <p:cNvPr id="60422" name="TextBox 4"/>
            <p:cNvSpPr txBox="1">
              <a:spLocks noChangeArrowheads="1"/>
            </p:cNvSpPr>
            <p:nvPr/>
          </p:nvSpPr>
          <p:spPr bwMode="auto">
            <a:xfrm>
              <a:off x="3983984" y="6000768"/>
              <a:ext cx="3088346" cy="400110"/>
            </a:xfrm>
            <a:prstGeom prst="rect">
              <a:avLst/>
            </a:prstGeom>
            <a:solidFill>
              <a:schemeClr val="bg1"/>
            </a:solidFill>
            <a:ln w="9525">
              <a:noFill/>
              <a:miter lim="800000"/>
              <a:headEnd/>
              <a:tailEnd/>
            </a:ln>
          </p:spPr>
          <p:txBody>
            <a:bodyPr wrap="none">
              <a:spAutoFit/>
            </a:bodyPr>
            <a:lstStyle/>
            <a:p>
              <a:r>
                <a:rPr lang="uk-UA" sz="2000"/>
                <a:t>частка заповнення таблиці</a:t>
              </a:r>
              <a:endParaRPr lang="en-GB" sz="2000"/>
            </a:p>
          </p:txBody>
        </p:sp>
        <p:sp>
          <p:nvSpPr>
            <p:cNvPr id="6" name="TextBox 5"/>
            <p:cNvSpPr txBox="1"/>
            <p:nvPr/>
          </p:nvSpPr>
          <p:spPr>
            <a:xfrm>
              <a:off x="857224" y="2571744"/>
              <a:ext cx="492443" cy="2693751"/>
            </a:xfrm>
            <a:prstGeom prst="rect">
              <a:avLst/>
            </a:prstGeom>
            <a:solidFill>
              <a:schemeClr val="bg1"/>
            </a:solidFill>
          </p:spPr>
          <p:txBody>
            <a:bodyPr vert="vert270" wrap="none">
              <a:spAutoFit/>
            </a:bodyPr>
            <a:lstStyle/>
            <a:p>
              <a:pPr>
                <a:defRPr/>
              </a:pPr>
              <a:r>
                <a:rPr lang="uk-UA" sz="2000" dirty="0">
                  <a:latin typeface="Times New Roman" pitchFamily="18" charset="0"/>
                </a:rPr>
                <a:t>середня кількість спроб</a:t>
              </a:r>
              <a:endParaRPr lang="en-GB" sz="2000" dirty="0">
                <a:latin typeface="Times New Roman" pitchFamily="18" charset="0"/>
              </a:endParaRPr>
            </a:p>
          </p:txBody>
        </p:sp>
        <p:sp>
          <p:nvSpPr>
            <p:cNvPr id="60424" name="Прямоугольник 6"/>
            <p:cNvSpPr>
              <a:spLocks noChangeArrowheads="1"/>
            </p:cNvSpPr>
            <p:nvPr/>
          </p:nvSpPr>
          <p:spPr bwMode="auto">
            <a:xfrm>
              <a:off x="4049136" y="2000240"/>
              <a:ext cx="2023062" cy="923330"/>
            </a:xfrm>
            <a:prstGeom prst="rect">
              <a:avLst/>
            </a:prstGeom>
            <a:solidFill>
              <a:schemeClr val="bg1"/>
            </a:solidFill>
            <a:ln w="9525">
              <a:noFill/>
              <a:miter lim="800000"/>
              <a:headEnd/>
              <a:tailEnd/>
            </a:ln>
          </p:spPr>
          <p:txBody>
            <a:bodyPr>
              <a:spAutoFit/>
            </a:bodyPr>
            <a:lstStyle/>
            <a:p>
              <a:r>
                <a:rPr lang="uk-UA" sz="1800"/>
                <a:t>(вставка та пошук елемента, якого немає у множині)</a:t>
              </a:r>
              <a:endParaRPr lang="en-GB" sz="1800"/>
            </a:p>
          </p:txBody>
        </p:sp>
        <p:sp>
          <p:nvSpPr>
            <p:cNvPr id="60425" name="Прямоугольник 7"/>
            <p:cNvSpPr>
              <a:spLocks noChangeArrowheads="1"/>
            </p:cNvSpPr>
            <p:nvPr/>
          </p:nvSpPr>
          <p:spPr bwMode="auto">
            <a:xfrm>
              <a:off x="6072198" y="2071678"/>
              <a:ext cx="227588" cy="369332"/>
            </a:xfrm>
            <a:prstGeom prst="rect">
              <a:avLst/>
            </a:prstGeom>
            <a:solidFill>
              <a:schemeClr val="bg1"/>
            </a:solidFill>
            <a:ln w="9525">
              <a:noFill/>
              <a:miter lim="800000"/>
              <a:headEnd/>
              <a:tailEnd/>
            </a:ln>
          </p:spPr>
          <p:txBody>
            <a:bodyPr>
              <a:spAutoFit/>
            </a:bodyPr>
            <a:lstStyle/>
            <a:p>
              <a:endParaRPr lang="en-GB" sz="1800"/>
            </a:p>
          </p:txBody>
        </p:sp>
        <p:sp>
          <p:nvSpPr>
            <p:cNvPr id="60426" name="Прямоугольник 9"/>
            <p:cNvSpPr>
              <a:spLocks noChangeArrowheads="1"/>
            </p:cNvSpPr>
            <p:nvPr/>
          </p:nvSpPr>
          <p:spPr bwMode="auto">
            <a:xfrm>
              <a:off x="6429388" y="3143248"/>
              <a:ext cx="1000132" cy="369332"/>
            </a:xfrm>
            <a:prstGeom prst="rect">
              <a:avLst/>
            </a:prstGeom>
            <a:solidFill>
              <a:schemeClr val="bg1"/>
            </a:solidFill>
            <a:ln w="9525">
              <a:noFill/>
              <a:miter lim="800000"/>
              <a:headEnd/>
              <a:tailEnd/>
            </a:ln>
          </p:spPr>
          <p:txBody>
            <a:bodyPr>
              <a:spAutoFit/>
            </a:bodyPr>
            <a:lstStyle/>
            <a:p>
              <a:endParaRPr lang="en-GB" sz="1800"/>
            </a:p>
          </p:txBody>
        </p:sp>
        <p:sp>
          <p:nvSpPr>
            <p:cNvPr id="60427" name="Прямоугольник 10"/>
            <p:cNvSpPr>
              <a:spLocks noChangeArrowheads="1"/>
            </p:cNvSpPr>
            <p:nvPr/>
          </p:nvSpPr>
          <p:spPr bwMode="auto">
            <a:xfrm>
              <a:off x="6357950" y="3357562"/>
              <a:ext cx="928694" cy="369332"/>
            </a:xfrm>
            <a:prstGeom prst="rect">
              <a:avLst/>
            </a:prstGeom>
            <a:solidFill>
              <a:schemeClr val="bg1"/>
            </a:solidFill>
            <a:ln w="9525">
              <a:noFill/>
              <a:miter lim="800000"/>
              <a:headEnd/>
              <a:tailEnd/>
            </a:ln>
          </p:spPr>
          <p:txBody>
            <a:bodyPr>
              <a:spAutoFit/>
            </a:bodyPr>
            <a:lstStyle/>
            <a:p>
              <a:endParaRPr lang="en-GB" sz="1800"/>
            </a:p>
          </p:txBody>
        </p:sp>
        <p:sp>
          <p:nvSpPr>
            <p:cNvPr id="60428" name="Прямоугольник 8"/>
            <p:cNvSpPr>
              <a:spLocks noChangeArrowheads="1"/>
            </p:cNvSpPr>
            <p:nvPr/>
          </p:nvSpPr>
          <p:spPr bwMode="auto">
            <a:xfrm>
              <a:off x="6000760" y="3286124"/>
              <a:ext cx="1442034" cy="646331"/>
            </a:xfrm>
            <a:prstGeom prst="rect">
              <a:avLst/>
            </a:prstGeom>
            <a:noFill/>
            <a:ln w="9525">
              <a:noFill/>
              <a:miter lim="800000"/>
              <a:headEnd/>
              <a:tailEnd/>
            </a:ln>
          </p:spPr>
          <p:txBody>
            <a:bodyPr>
              <a:spAutoFit/>
            </a:bodyPr>
            <a:lstStyle/>
            <a:p>
              <a:r>
                <a:rPr lang="uk-UA" sz="1800"/>
                <a:t>(видалення та пошук)</a:t>
              </a:r>
              <a:endParaRPr lang="en-GB" sz="1800"/>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en-US" sz="2800" smtClean="0"/>
              <a:t>	</a:t>
            </a:r>
            <a:r>
              <a:rPr lang="uk-UA" sz="2800" b="1" smtClean="0"/>
              <a:t>Методики вирішення колізій </a:t>
            </a:r>
            <a:endParaRPr lang="en-US" sz="2800" b="1" smtClean="0"/>
          </a:p>
          <a:p>
            <a:pPr marL="609600" indent="-609600">
              <a:lnSpc>
                <a:spcPct val="100000"/>
              </a:lnSpc>
              <a:buFont typeface="Wingdings" pitchFamily="2" charset="2"/>
              <a:buNone/>
            </a:pPr>
            <a:r>
              <a:rPr lang="uk-UA" sz="2800" smtClean="0"/>
              <a:t>	Будь-яка методика повторного хешування, де чергова спроба залежить тільки від попередньої (наприклад, як залежність від числа попередніх "невдалих" спроб, від початкового значення </a:t>
            </a:r>
            <a:r>
              <a:rPr lang="uk-UA" sz="2800" i="1" smtClean="0"/>
              <a:t>h</a:t>
            </a:r>
            <a:r>
              <a:rPr lang="uk-UA" sz="2800" smtClean="0"/>
              <a:t>(</a:t>
            </a:r>
            <a:r>
              <a:rPr lang="uk-UA" sz="2800" i="1" smtClean="0"/>
              <a:t>x</a:t>
            </a:r>
            <a:r>
              <a:rPr lang="uk-UA" sz="2800" smtClean="0"/>
              <a:t>) або від самого елементу </a:t>
            </a:r>
            <a:r>
              <a:rPr lang="uk-UA" sz="2800" i="1" smtClean="0"/>
              <a:t>х</a:t>
            </a:r>
            <a:r>
              <a:rPr lang="uk-UA" sz="2800" smtClean="0"/>
              <a:t>), приводить до групування заповнених сегментів у великі безперервні блоки. Цей феномен збільшує час виконання операторів словників, оскільки спроба вставити новий елемент в заповнений сегмент приводить до перегляду ланцюжка заповнених сегментів, і довжина цих ланцюжків при кожній вставці збільшується на одиницю. </a:t>
            </a:r>
          </a:p>
        </p:txBody>
      </p:sp>
      <p:sp>
        <p:nvSpPr>
          <p:cNvPr id="6144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defRPr/>
            </a:pPr>
            <a:r>
              <a:rPr lang="en-US" sz="2400" dirty="0" smtClean="0"/>
              <a:t>	</a:t>
            </a:r>
            <a:r>
              <a:rPr lang="uk-UA" sz="2800" dirty="0" smtClean="0"/>
              <a:t>Методики вирішення колізій:</a:t>
            </a:r>
            <a:endParaRPr lang="en-US" sz="2400" dirty="0" smtClean="0"/>
          </a:p>
          <a:p>
            <a:pPr marL="1009650" lvl="1" indent="-609600">
              <a:defRPr/>
            </a:pPr>
            <a:r>
              <a:rPr lang="uk-UA" sz="2400" dirty="0" smtClean="0"/>
              <a:t>лінійне повторне хешування</a:t>
            </a:r>
            <a:r>
              <a:rPr lang="uk-UA" sz="2400" i="1" dirty="0" smtClean="0">
                <a:ea typeface="+mn-ea"/>
                <a:cs typeface="+mn-cs"/>
              </a:rPr>
              <a:t> </a:t>
            </a:r>
            <a:r>
              <a:rPr lang="uk-UA" sz="2400" i="1" dirty="0" err="1" smtClean="0">
                <a:ea typeface="+mn-ea"/>
                <a:cs typeface="+mn-cs"/>
              </a:rPr>
              <a:t>h</a:t>
            </a:r>
            <a:r>
              <a:rPr lang="uk-UA" sz="2400" i="1" baseline="-25000" dirty="0" err="1" smtClean="0"/>
              <a:t>i</a:t>
            </a:r>
            <a:r>
              <a:rPr lang="uk-UA" sz="2400" i="1" dirty="0" smtClean="0"/>
              <a:t> </a:t>
            </a:r>
            <a:r>
              <a:rPr lang="uk-UA" sz="2400" dirty="0" smtClean="0">
                <a:ea typeface="+mn-ea"/>
                <a:cs typeface="+mn-cs"/>
              </a:rPr>
              <a:t>(</a:t>
            </a:r>
            <a:r>
              <a:rPr lang="uk-UA" sz="2400" i="1" dirty="0" smtClean="0">
                <a:ea typeface="+mn-ea"/>
                <a:cs typeface="+mn-cs"/>
              </a:rPr>
              <a:t>x</a:t>
            </a:r>
            <a:r>
              <a:rPr lang="uk-UA" sz="2400" dirty="0" smtClean="0">
                <a:ea typeface="+mn-ea"/>
                <a:cs typeface="+mn-cs"/>
              </a:rPr>
              <a:t>)= (</a:t>
            </a:r>
            <a:r>
              <a:rPr lang="uk-UA" sz="2400" i="1" dirty="0" smtClean="0">
                <a:ea typeface="+mn-ea"/>
                <a:cs typeface="+mn-cs"/>
              </a:rPr>
              <a:t>h</a:t>
            </a:r>
            <a:r>
              <a:rPr lang="uk-UA" sz="2400" dirty="0" smtClean="0">
                <a:ea typeface="+mn-ea"/>
                <a:cs typeface="+mn-cs"/>
              </a:rPr>
              <a:t>(</a:t>
            </a:r>
            <a:r>
              <a:rPr lang="uk-UA" sz="2400" i="1" dirty="0" smtClean="0">
                <a:ea typeface="+mn-ea"/>
                <a:cs typeface="+mn-cs"/>
              </a:rPr>
              <a:t>x</a:t>
            </a:r>
            <a:r>
              <a:rPr lang="uk-UA" sz="2400" dirty="0" smtClean="0">
                <a:ea typeface="+mn-ea"/>
                <a:cs typeface="+mn-cs"/>
              </a:rPr>
              <a:t>)</a:t>
            </a:r>
            <a:r>
              <a:rPr lang="uk-UA" sz="2400" dirty="0" err="1" smtClean="0">
                <a:ea typeface="+mn-ea"/>
                <a:cs typeface="+mn-cs"/>
              </a:rPr>
              <a:t>+</a:t>
            </a:r>
            <a:r>
              <a:rPr lang="uk-UA" sz="2400" i="1" dirty="0" err="1" smtClean="0">
                <a:ea typeface="+mn-ea"/>
                <a:cs typeface="+mn-cs"/>
              </a:rPr>
              <a:t>Сi</a:t>
            </a:r>
            <a:r>
              <a:rPr lang="uk-UA" sz="2400" dirty="0" smtClean="0">
                <a:ea typeface="+mn-ea"/>
                <a:cs typeface="+mn-cs"/>
              </a:rPr>
              <a:t>) mod </a:t>
            </a:r>
            <a:r>
              <a:rPr lang="uk-UA" sz="2400" i="1" dirty="0" smtClean="0">
                <a:ea typeface="+mn-ea"/>
                <a:cs typeface="+mn-cs"/>
              </a:rPr>
              <a:t>В </a:t>
            </a:r>
            <a:r>
              <a:rPr lang="uk-UA" sz="2400" dirty="0" smtClean="0">
                <a:ea typeface="+mn-ea"/>
                <a:cs typeface="+mn-cs"/>
              </a:rPr>
              <a:t>(працює краще, коли </a:t>
            </a:r>
            <a:r>
              <a:rPr lang="uk-UA" sz="2400" i="1" dirty="0" smtClean="0">
                <a:ea typeface="+mn-ea"/>
                <a:cs typeface="+mn-cs"/>
              </a:rPr>
              <a:t>В</a:t>
            </a:r>
            <a:r>
              <a:rPr lang="uk-UA" sz="2400" dirty="0" smtClean="0">
                <a:ea typeface="+mn-ea"/>
                <a:cs typeface="+mn-cs"/>
              </a:rPr>
              <a:t> і </a:t>
            </a:r>
            <a:r>
              <a:rPr lang="uk-UA" sz="2400" i="1" dirty="0" smtClean="0">
                <a:ea typeface="+mn-ea"/>
                <a:cs typeface="+mn-cs"/>
              </a:rPr>
              <a:t>С</a:t>
            </a:r>
            <a:r>
              <a:rPr lang="uk-UA" sz="2400" dirty="0" smtClean="0">
                <a:ea typeface="+mn-ea"/>
                <a:cs typeface="+mn-cs"/>
              </a:rPr>
              <a:t> взаємно прості числа, тобто не мають спільних дільників);</a:t>
            </a:r>
          </a:p>
          <a:p>
            <a:pPr marL="1009650" lvl="1" indent="-609600">
              <a:defRPr/>
            </a:pPr>
            <a:r>
              <a:rPr lang="uk-UA" sz="2400" dirty="0" smtClean="0"/>
              <a:t>метод зведення числа </a:t>
            </a:r>
            <a:r>
              <a:rPr lang="uk-UA" sz="2400" i="1" dirty="0" smtClean="0"/>
              <a:t>x </a:t>
            </a:r>
            <a:r>
              <a:rPr lang="uk-UA" sz="2400" dirty="0" smtClean="0"/>
              <a:t>в квадрат і витягання з отриманого квадрата декількох середніх цифр </a:t>
            </a:r>
            <a:r>
              <a:rPr lang="uk-UA" sz="2400" i="1" dirty="0" smtClean="0">
                <a:ea typeface="+mn-ea"/>
                <a:cs typeface="+mn-cs"/>
              </a:rPr>
              <a:t>h</a:t>
            </a:r>
            <a:r>
              <a:rPr lang="uk-UA" sz="2400" dirty="0" smtClean="0">
                <a:ea typeface="+mn-ea"/>
                <a:cs typeface="+mn-cs"/>
              </a:rPr>
              <a:t>(</a:t>
            </a:r>
            <a:r>
              <a:rPr lang="uk-UA" sz="2400" i="1" dirty="0"/>
              <a:t>x</a:t>
            </a:r>
            <a:r>
              <a:rPr lang="uk-UA" sz="2400" dirty="0" smtClean="0">
                <a:ea typeface="+mn-ea"/>
                <a:cs typeface="+mn-cs"/>
              </a:rPr>
              <a:t>)=[</a:t>
            </a:r>
            <a:r>
              <a:rPr lang="uk-UA" sz="2400" i="1" dirty="0" smtClean="0"/>
              <a:t>x</a:t>
            </a:r>
            <a:r>
              <a:rPr lang="uk-UA" sz="2400" baseline="30000" dirty="0" smtClean="0">
                <a:ea typeface="+mn-ea"/>
                <a:cs typeface="+mn-cs"/>
              </a:rPr>
              <a:t>2</a:t>
            </a:r>
            <a:r>
              <a:rPr lang="uk-UA" sz="2400" dirty="0" smtClean="0">
                <a:ea typeface="+mn-ea"/>
                <a:cs typeface="+mn-cs"/>
              </a:rPr>
              <a:t>/</a:t>
            </a:r>
            <a:r>
              <a:rPr lang="uk-UA" sz="2400" i="1" dirty="0" smtClean="0">
                <a:ea typeface="+mn-ea"/>
                <a:cs typeface="+mn-cs"/>
              </a:rPr>
              <a:t>C</a:t>
            </a:r>
            <a:r>
              <a:rPr lang="uk-UA" sz="2400" dirty="0" smtClean="0">
                <a:ea typeface="+mn-ea"/>
                <a:cs typeface="+mn-cs"/>
              </a:rPr>
              <a:t>] </a:t>
            </a:r>
            <a:r>
              <a:rPr lang="uk-UA" sz="2400" dirty="0" err="1" smtClean="0">
                <a:ea typeface="+mn-ea"/>
                <a:cs typeface="+mn-cs"/>
              </a:rPr>
              <a:t>mod</a:t>
            </a:r>
            <a:r>
              <a:rPr lang="uk-UA" sz="2400" dirty="0" smtClean="0">
                <a:ea typeface="+mn-ea"/>
                <a:cs typeface="+mn-cs"/>
              </a:rPr>
              <a:t> </a:t>
            </a:r>
            <a:r>
              <a:rPr lang="uk-UA" sz="2400" i="1" dirty="0" smtClean="0">
                <a:ea typeface="+mn-ea"/>
                <a:cs typeface="+mn-cs"/>
              </a:rPr>
              <a:t>В </a:t>
            </a:r>
            <a:r>
              <a:rPr lang="uk-UA" sz="2400" dirty="0" smtClean="0"/>
              <a:t>(</a:t>
            </a:r>
            <a:r>
              <a:rPr lang="uk-UA" sz="2400" dirty="0" smtClean="0">
                <a:ea typeface="+mn-ea"/>
                <a:cs typeface="+mn-cs"/>
              </a:rPr>
              <a:t>елементи початкової множини є цілими числами з інтервалу 0, 1 ..., </a:t>
            </a:r>
            <a:r>
              <a:rPr lang="uk-UA" sz="2400" i="1" dirty="0" smtClean="0">
                <a:ea typeface="+mn-ea"/>
                <a:cs typeface="+mn-cs"/>
              </a:rPr>
              <a:t>К</a:t>
            </a:r>
            <a:r>
              <a:rPr lang="uk-UA" sz="2400" dirty="0" smtClean="0">
                <a:ea typeface="+mn-ea"/>
                <a:cs typeface="+mn-cs"/>
              </a:rPr>
              <a:t>; ціле число </a:t>
            </a:r>
            <a:r>
              <a:rPr lang="en-US" sz="2400" i="1" dirty="0" smtClean="0">
                <a:ea typeface="+mn-ea"/>
                <a:cs typeface="+mn-cs"/>
              </a:rPr>
              <a:t>C</a:t>
            </a:r>
            <a:r>
              <a:rPr lang="uk-UA" sz="2400" i="1" dirty="0" smtClean="0">
                <a:ea typeface="+mn-ea"/>
                <a:cs typeface="+mn-cs"/>
              </a:rPr>
              <a:t> </a:t>
            </a:r>
            <a:r>
              <a:rPr lang="uk-UA" sz="2400" dirty="0" smtClean="0">
                <a:ea typeface="+mn-ea"/>
                <a:cs typeface="+mn-cs"/>
              </a:rPr>
              <a:t>таке, що </a:t>
            </a:r>
            <a:r>
              <a:rPr lang="uk-UA" sz="2400" i="1" dirty="0" smtClean="0">
                <a:ea typeface="+mn-ea"/>
                <a:cs typeface="+mn-cs"/>
              </a:rPr>
              <a:t>ВС</a:t>
            </a:r>
            <a:r>
              <a:rPr lang="uk-UA" sz="2400" baseline="30000" dirty="0" smtClean="0">
                <a:ea typeface="+mn-ea"/>
                <a:cs typeface="+mn-cs"/>
              </a:rPr>
              <a:t>2</a:t>
            </a:r>
            <a:r>
              <a:rPr lang="uk-UA" sz="2400" dirty="0" smtClean="0">
                <a:ea typeface="+mn-ea"/>
                <a:cs typeface="+mn-cs"/>
              </a:rPr>
              <a:t> приблизно рівне </a:t>
            </a:r>
            <a:r>
              <a:rPr lang="uk-UA" sz="2400" i="1" dirty="0" smtClean="0">
                <a:ea typeface="+mn-ea"/>
                <a:cs typeface="+mn-cs"/>
              </a:rPr>
              <a:t>К</a:t>
            </a:r>
            <a:r>
              <a:rPr lang="uk-UA" sz="2400" baseline="30000" dirty="0" smtClean="0">
                <a:ea typeface="+mn-ea"/>
                <a:cs typeface="+mn-cs"/>
              </a:rPr>
              <a:t>2</a:t>
            </a:r>
            <a:r>
              <a:rPr lang="uk-UA" sz="2400" dirty="0" smtClean="0"/>
              <a:t>, </a:t>
            </a:r>
            <a:r>
              <a:rPr lang="uk-UA" sz="2400" i="1" dirty="0" smtClean="0"/>
              <a:t>В</a:t>
            </a:r>
            <a:r>
              <a:rPr lang="uk-UA" sz="2400" dirty="0" smtClean="0"/>
              <a:t> і </a:t>
            </a:r>
            <a:r>
              <a:rPr lang="uk-UA" sz="2400" i="1" dirty="0" smtClean="0"/>
              <a:t>С</a:t>
            </a:r>
            <a:r>
              <a:rPr lang="uk-UA" sz="2400" dirty="0" smtClean="0"/>
              <a:t> взаємно прості числа</a:t>
            </a:r>
            <a:r>
              <a:rPr lang="ru-RU" sz="2400" dirty="0" smtClean="0">
                <a:ea typeface="+mn-ea"/>
                <a:cs typeface="+mn-cs"/>
              </a:rPr>
              <a:t>)</a:t>
            </a:r>
            <a:r>
              <a:rPr lang="uk-UA" sz="2400" dirty="0" smtClean="0">
                <a:ea typeface="+mn-ea"/>
                <a:cs typeface="+mn-cs"/>
              </a:rPr>
              <a:t>;</a:t>
            </a:r>
          </a:p>
          <a:p>
            <a:pPr marL="1009650" lvl="1" indent="-609600">
              <a:defRPr/>
            </a:pPr>
            <a:r>
              <a:rPr lang="uk-UA" sz="2400" dirty="0" smtClean="0">
                <a:ea typeface="+mn-ea"/>
                <a:cs typeface="+mn-cs"/>
              </a:rPr>
              <a:t>"випадкове" перемішування цілих чисел </a:t>
            </a:r>
            <a:r>
              <a:rPr lang="uk-UA" sz="2400" i="1" dirty="0" smtClean="0">
                <a:ea typeface="+mn-ea"/>
                <a:cs typeface="+mn-cs"/>
              </a:rPr>
              <a:t>h</a:t>
            </a:r>
            <a:r>
              <a:rPr lang="en-US" sz="2400" i="1" baseline="-25000" dirty="0" err="1" smtClean="0">
                <a:ea typeface="+mn-ea"/>
                <a:cs typeface="+mn-cs"/>
              </a:rPr>
              <a:t>i</a:t>
            </a:r>
            <a:r>
              <a:rPr lang="uk-UA" sz="2400" dirty="0" smtClean="0">
                <a:ea typeface="+mn-ea"/>
                <a:cs typeface="+mn-cs"/>
              </a:rPr>
              <a:t>(</a:t>
            </a:r>
            <a:r>
              <a:rPr lang="uk-UA" sz="2400" i="1" dirty="0" smtClean="0">
                <a:ea typeface="+mn-ea"/>
                <a:cs typeface="+mn-cs"/>
              </a:rPr>
              <a:t>x</a:t>
            </a:r>
            <a:r>
              <a:rPr lang="uk-UA" sz="2400" dirty="0" smtClean="0">
                <a:ea typeface="+mn-ea"/>
                <a:cs typeface="+mn-cs"/>
              </a:rPr>
              <a:t>)=(</a:t>
            </a:r>
            <a:r>
              <a:rPr lang="uk-UA" sz="2400" i="1" dirty="0" smtClean="0">
                <a:ea typeface="+mn-ea"/>
                <a:cs typeface="+mn-cs"/>
              </a:rPr>
              <a:t>h</a:t>
            </a:r>
            <a:r>
              <a:rPr lang="uk-UA" sz="2400" dirty="0" smtClean="0">
                <a:ea typeface="+mn-ea"/>
                <a:cs typeface="+mn-cs"/>
              </a:rPr>
              <a:t>(</a:t>
            </a:r>
            <a:r>
              <a:rPr lang="uk-UA" sz="2400" i="1" dirty="0" smtClean="0">
                <a:ea typeface="+mn-ea"/>
                <a:cs typeface="+mn-cs"/>
              </a:rPr>
              <a:t>x</a:t>
            </a:r>
            <a:r>
              <a:rPr lang="uk-UA" sz="2400" dirty="0" smtClean="0">
                <a:ea typeface="+mn-ea"/>
                <a:cs typeface="+mn-cs"/>
              </a:rPr>
              <a:t>)+</a:t>
            </a:r>
            <a:r>
              <a:rPr lang="uk-UA" sz="2400" i="1" dirty="0" smtClean="0">
                <a:ea typeface="+mn-ea"/>
                <a:cs typeface="+mn-cs"/>
              </a:rPr>
              <a:t>d</a:t>
            </a:r>
            <a:r>
              <a:rPr lang="en-US" sz="2400" i="1" baseline="-25000" dirty="0" err="1" smtClean="0">
                <a:ea typeface="+mn-ea"/>
                <a:cs typeface="+mn-cs"/>
              </a:rPr>
              <a:t>i</a:t>
            </a:r>
            <a:r>
              <a:rPr lang="uk-UA" sz="2400" dirty="0" smtClean="0">
                <a:ea typeface="+mn-ea"/>
                <a:cs typeface="+mn-cs"/>
              </a:rPr>
              <a:t>)</a:t>
            </a:r>
            <a:r>
              <a:rPr lang="en-US" sz="2400" dirty="0" smtClean="0">
                <a:ea typeface="+mn-ea"/>
                <a:cs typeface="+mn-cs"/>
              </a:rPr>
              <a:t> </a:t>
            </a:r>
            <a:r>
              <a:rPr lang="uk-UA" sz="2400" dirty="0" err="1" smtClean="0">
                <a:ea typeface="+mn-ea"/>
                <a:cs typeface="+mn-cs"/>
              </a:rPr>
              <a:t>mod</a:t>
            </a:r>
            <a:r>
              <a:rPr lang="en-US" sz="2400" dirty="0" smtClean="0">
                <a:ea typeface="+mn-ea"/>
                <a:cs typeface="+mn-cs"/>
              </a:rPr>
              <a:t> </a:t>
            </a:r>
            <a:r>
              <a:rPr lang="uk-UA" sz="2400" i="1" dirty="0" smtClean="0">
                <a:ea typeface="+mn-ea"/>
                <a:cs typeface="+mn-cs"/>
              </a:rPr>
              <a:t>В</a:t>
            </a:r>
            <a:r>
              <a:rPr lang="uk-UA" sz="2400" dirty="0" smtClean="0">
                <a:ea typeface="+mn-ea"/>
                <a:cs typeface="+mn-cs"/>
              </a:rPr>
              <a:t>, де </a:t>
            </a:r>
            <a:r>
              <a:rPr lang="uk-UA" sz="2400" i="1" dirty="0" smtClean="0">
                <a:ea typeface="+mn-ea"/>
                <a:cs typeface="+mn-cs"/>
              </a:rPr>
              <a:t>d</a:t>
            </a:r>
            <a:r>
              <a:rPr lang="ru-RU" sz="2400" baseline="-25000" dirty="0" smtClean="0">
                <a:ea typeface="+mn-ea"/>
                <a:cs typeface="+mn-cs"/>
              </a:rPr>
              <a:t>1</a:t>
            </a:r>
            <a:r>
              <a:rPr lang="ru-RU" sz="2400" dirty="0" smtClean="0">
                <a:ea typeface="+mn-ea"/>
                <a:cs typeface="+mn-cs"/>
              </a:rPr>
              <a:t>, </a:t>
            </a:r>
            <a:r>
              <a:rPr lang="uk-UA" sz="2400" i="1" dirty="0" smtClean="0">
                <a:ea typeface="+mn-ea"/>
                <a:cs typeface="+mn-cs"/>
              </a:rPr>
              <a:t>d</a:t>
            </a:r>
            <a:r>
              <a:rPr lang="ru-RU" sz="2400" baseline="-25000" dirty="0" smtClean="0">
                <a:ea typeface="+mn-ea"/>
                <a:cs typeface="+mn-cs"/>
              </a:rPr>
              <a:t>2</a:t>
            </a:r>
            <a:r>
              <a:rPr lang="ru-RU" sz="2400" dirty="0" smtClean="0">
                <a:ea typeface="+mn-ea"/>
                <a:cs typeface="+mn-cs"/>
              </a:rPr>
              <a:t>,</a:t>
            </a:r>
            <a:r>
              <a:rPr lang="uk-UA" sz="2400" dirty="0" smtClean="0">
                <a:ea typeface="+mn-ea"/>
                <a:cs typeface="+mn-cs"/>
              </a:rPr>
              <a:t> ..., </a:t>
            </a:r>
            <a:r>
              <a:rPr lang="uk-UA" sz="2400" i="1" dirty="0" smtClean="0">
                <a:ea typeface="+mn-ea"/>
                <a:cs typeface="+mn-cs"/>
              </a:rPr>
              <a:t>d</a:t>
            </a:r>
            <a:r>
              <a:rPr lang="ru-RU" sz="2400" i="1" baseline="-25000" dirty="0" smtClean="0">
                <a:ea typeface="+mn-ea"/>
                <a:cs typeface="+mn-cs"/>
              </a:rPr>
              <a:t>B</a:t>
            </a:r>
            <a:r>
              <a:rPr lang="ru-RU" sz="2400" baseline="-25000" dirty="0" smtClean="0">
                <a:ea typeface="+mn-ea"/>
                <a:cs typeface="+mn-cs"/>
              </a:rPr>
              <a:t>-1</a:t>
            </a:r>
            <a:r>
              <a:rPr lang="uk-UA" sz="2400" dirty="0" smtClean="0">
                <a:ea typeface="+mn-ea"/>
                <a:cs typeface="+mn-cs"/>
              </a:rPr>
              <a:t> - "випадкові" перестановки чисел 1, 2 ..., </a:t>
            </a:r>
            <a:r>
              <a:rPr lang="en-US" sz="2400" i="1" dirty="0" smtClean="0">
                <a:ea typeface="+mn-ea"/>
                <a:cs typeface="+mn-cs"/>
              </a:rPr>
              <a:t>B</a:t>
            </a:r>
            <a:r>
              <a:rPr lang="uk-UA" sz="2400" dirty="0" smtClean="0">
                <a:ea typeface="+mn-ea"/>
                <a:cs typeface="+mn-cs"/>
              </a:rPr>
              <a:t>-1 (набір чисел </a:t>
            </a:r>
            <a:r>
              <a:rPr lang="uk-UA" sz="2400" i="1" dirty="0" smtClean="0">
                <a:ea typeface="+mn-ea"/>
                <a:cs typeface="+mn-cs"/>
              </a:rPr>
              <a:t>d</a:t>
            </a:r>
            <a:r>
              <a:rPr lang="ru-RU" sz="2400" baseline="-25000" dirty="0" smtClean="0">
                <a:ea typeface="+mn-ea"/>
                <a:cs typeface="+mn-cs"/>
              </a:rPr>
              <a:t>1</a:t>
            </a:r>
            <a:r>
              <a:rPr lang="ru-RU" sz="2400" dirty="0" smtClean="0">
                <a:ea typeface="+mn-ea"/>
                <a:cs typeface="+mn-cs"/>
              </a:rPr>
              <a:t>, </a:t>
            </a:r>
            <a:r>
              <a:rPr lang="uk-UA" sz="2400" i="1" dirty="0" smtClean="0">
                <a:ea typeface="+mn-ea"/>
                <a:cs typeface="+mn-cs"/>
              </a:rPr>
              <a:t>d</a:t>
            </a:r>
            <a:r>
              <a:rPr lang="ru-RU" sz="2400" baseline="-25000" dirty="0" smtClean="0">
                <a:ea typeface="+mn-ea"/>
                <a:cs typeface="+mn-cs"/>
              </a:rPr>
              <a:t>2</a:t>
            </a:r>
            <a:r>
              <a:rPr lang="ru-RU" sz="2400" dirty="0" smtClean="0">
                <a:ea typeface="+mn-ea"/>
                <a:cs typeface="+mn-cs"/>
              </a:rPr>
              <a:t>,</a:t>
            </a:r>
            <a:r>
              <a:rPr lang="uk-UA" sz="2400" dirty="0" smtClean="0">
                <a:ea typeface="+mn-ea"/>
                <a:cs typeface="+mn-cs"/>
              </a:rPr>
              <a:t> ..., </a:t>
            </a:r>
            <a:r>
              <a:rPr lang="uk-UA" sz="2400" i="1" dirty="0" smtClean="0">
                <a:ea typeface="+mn-ea"/>
                <a:cs typeface="+mn-cs"/>
              </a:rPr>
              <a:t>d</a:t>
            </a:r>
            <a:r>
              <a:rPr lang="ru-RU" sz="2400" i="1" baseline="-25000" dirty="0" smtClean="0">
                <a:ea typeface="+mn-ea"/>
                <a:cs typeface="+mn-cs"/>
              </a:rPr>
              <a:t>B</a:t>
            </a:r>
            <a:r>
              <a:rPr lang="ru-RU" sz="2400" baseline="-25000" dirty="0" smtClean="0">
                <a:ea typeface="+mn-ea"/>
                <a:cs typeface="+mn-cs"/>
              </a:rPr>
              <a:t>-1</a:t>
            </a:r>
            <a:r>
              <a:rPr lang="uk-UA" sz="2400" dirty="0" smtClean="0">
                <a:ea typeface="+mn-ea"/>
                <a:cs typeface="+mn-cs"/>
              </a:rPr>
              <a:t> повинен використовуватися при реалізації всіх операторів, що виконуються над словниками, а перемішування цілих чисел повинне бути зроблено (вибрано) ще при розробці алгоритму хешування).</a:t>
            </a:r>
            <a:endParaRPr lang="uk-UA" sz="2400" dirty="0" smtClean="0"/>
          </a:p>
        </p:txBody>
      </p:sp>
      <p:sp>
        <p:nvSpPr>
          <p:cNvPr id="6246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4.2. </a:t>
            </a:r>
            <a:r>
              <a:rPr lang="uk-UA" sz="4800" dirty="0" smtClean="0">
                <a:solidFill>
                  <a:srgbClr val="0000CC"/>
                </a:solidFill>
                <a:latin typeface="Times New Roman" pitchFamily="18" charset="0"/>
                <a:cs typeface="Times New Roman" pitchFamily="18" charset="0"/>
              </a:rPr>
              <a:t>Словники </a:t>
            </a:r>
            <a:r>
              <a:rPr lang="ru-RU" sz="4800" dirty="0" smtClean="0">
                <a:solidFill>
                  <a:srgbClr val="0000CC"/>
                </a:solidFill>
                <a:latin typeface="Times New Roman" pitchFamily="18" charset="0"/>
                <a:cs typeface="Times New Roman" pitchFamily="18" charset="0"/>
              </a:rPr>
              <a:t> </a:t>
            </a:r>
            <a:endParaRPr lang="uk-UA" sz="4800" dirty="0" smtClean="0">
              <a:solidFill>
                <a:srgbClr val="0000CC"/>
              </a:solidFill>
              <a:latin typeface="Times New Roman" pitchFamily="18" charset="0"/>
              <a:cs typeface="Times New Roman" pitchFamily="18" charset="0"/>
            </a:endParaRPr>
          </a:p>
        </p:txBody>
      </p:sp>
      <p:sp>
        <p:nvSpPr>
          <p:cNvPr id="19459" name="Rectangle 3"/>
          <p:cNvSpPr>
            <a:spLocks noGrp="1" noChangeArrowheads="1"/>
          </p:cNvSpPr>
          <p:nvPr>
            <p:ph type="body" idx="4294967295"/>
          </p:nvPr>
        </p:nvSpPr>
        <p:spPr>
          <a:xfrm>
            <a:off x="682625" y="2276475"/>
            <a:ext cx="7772400" cy="1438275"/>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113-128 [1]</a:t>
            </a:r>
            <a:r>
              <a:rPr lang="ru-RU" sz="2400" smtClean="0"/>
              <a:t> </a:t>
            </a:r>
          </a:p>
          <a:p>
            <a:pPr lvl="1" eaLnBrk="1" hangingPunct="1">
              <a:buFontTx/>
              <a:buNone/>
            </a:pPr>
            <a:r>
              <a:rPr lang="ru-RU" sz="2400" smtClean="0"/>
              <a:t>		 с. 567-601 </a:t>
            </a:r>
            <a:r>
              <a:rPr lang="uk-UA" sz="2400" smtClean="0"/>
              <a:t>[</a:t>
            </a:r>
            <a:r>
              <a:rPr lang="en-US" sz="2400" smtClean="0"/>
              <a:t>3</a:t>
            </a:r>
            <a:r>
              <a:rPr lang="uk-UA" sz="2400" smtClean="0"/>
              <a:t>]</a:t>
            </a:r>
            <a:endParaRPr lang="ru-RU" sz="2400" smtClean="0"/>
          </a:p>
        </p:txBody>
      </p:sp>
      <p:sp>
        <p:nvSpPr>
          <p:cNvPr id="1946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defRPr/>
            </a:pPr>
            <a:r>
              <a:rPr lang="en-US" sz="2800" dirty="0" smtClean="0"/>
              <a:t>	</a:t>
            </a:r>
            <a:r>
              <a:rPr lang="ru-RU" sz="2800" b="1" dirty="0" err="1" smtClean="0"/>
              <a:t>Реструктуризація</a:t>
            </a:r>
            <a:r>
              <a:rPr lang="ru-RU" sz="2800" b="1" dirty="0" smtClean="0"/>
              <a:t> </a:t>
            </a:r>
            <a:r>
              <a:rPr lang="ru-RU" sz="2800" b="1" dirty="0" err="1" smtClean="0"/>
              <a:t>хеш-таблиць</a:t>
            </a:r>
            <a:endParaRPr lang="en-GB" sz="2800" b="1" dirty="0" smtClean="0"/>
          </a:p>
          <a:p>
            <a:pPr>
              <a:lnSpc>
                <a:spcPct val="100000"/>
              </a:lnSpc>
              <a:buFont typeface="Wingdings" pitchFamily="2" charset="2"/>
              <a:buNone/>
              <a:defRPr/>
            </a:pPr>
            <a:r>
              <a:rPr lang="uk-UA" sz="2800" dirty="0" smtClean="0"/>
              <a:t>	При використанні відкритих хеш-таблиць середній час виконання операторів зростає із зростанням параметра </a:t>
            </a:r>
            <a:r>
              <a:rPr lang="uk-UA" sz="2800" i="1" dirty="0" smtClean="0"/>
              <a:t>N</a:t>
            </a:r>
            <a:r>
              <a:rPr lang="uk-UA" sz="2800" dirty="0" smtClean="0"/>
              <a:t>/</a:t>
            </a:r>
            <a:r>
              <a:rPr lang="uk-UA" sz="2800" i="1" dirty="0" smtClean="0"/>
              <a:t>B</a:t>
            </a:r>
            <a:r>
              <a:rPr lang="uk-UA" sz="2800" dirty="0" smtClean="0"/>
              <a:t> і особливо швидко росте при перевищенні числа елементів над числом сегментів. Так само середній час виконання операторів також зростає із збільшенням параметра </a:t>
            </a:r>
            <a:r>
              <a:rPr lang="uk-UA" sz="2800" i="1" dirty="0" smtClean="0"/>
              <a:t>N</a:t>
            </a:r>
            <a:r>
              <a:rPr lang="uk-UA" sz="2800" dirty="0" smtClean="0"/>
              <a:t>/</a:t>
            </a:r>
            <a:r>
              <a:rPr lang="uk-UA" sz="2800" i="1" dirty="0" smtClean="0"/>
              <a:t>B</a:t>
            </a:r>
            <a:r>
              <a:rPr lang="uk-UA" sz="2800" dirty="0" smtClean="0"/>
              <a:t> і для закритих хеш-таблиць (але перевищення </a:t>
            </a:r>
            <a:r>
              <a:rPr lang="uk-UA" sz="2800" i="1" dirty="0" smtClean="0"/>
              <a:t>N</a:t>
            </a:r>
            <a:r>
              <a:rPr lang="uk-UA" sz="2800" dirty="0" smtClean="0"/>
              <a:t> над </a:t>
            </a:r>
            <a:r>
              <a:rPr lang="uk-UA" sz="2800" i="1" dirty="0" smtClean="0"/>
              <a:t>В</a:t>
            </a:r>
            <a:r>
              <a:rPr lang="uk-UA" sz="2800" dirty="0" smtClean="0"/>
              <a:t> тут неможливо). 	</a:t>
            </a:r>
          </a:p>
        </p:txBody>
      </p:sp>
      <p:sp>
        <p:nvSpPr>
          <p:cNvPr id="6349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en-US" sz="2800" smtClean="0"/>
              <a:t>	</a:t>
            </a:r>
            <a:r>
              <a:rPr lang="uk-UA" sz="2800" smtClean="0"/>
              <a:t>Щоб зберегти постійний час виконання операторів, який теоретично можливий при використанні хеш-таблиць, пропонується при досягненні </a:t>
            </a:r>
            <a:r>
              <a:rPr lang="uk-UA" sz="2800" i="1" smtClean="0"/>
              <a:t>N</a:t>
            </a:r>
            <a:r>
              <a:rPr lang="uk-UA" sz="2800" smtClean="0"/>
              <a:t> достатньо великих значень, наприклад при </a:t>
            </a:r>
            <a:r>
              <a:rPr lang="uk-UA" sz="2800" i="1" smtClean="0"/>
              <a:t>N</a:t>
            </a:r>
            <a:r>
              <a:rPr lang="uk-UA" sz="2800" smtClean="0"/>
              <a:t>≥0.9</a:t>
            </a:r>
            <a:r>
              <a:rPr lang="uk-UA" sz="2800" i="1" smtClean="0"/>
              <a:t>В</a:t>
            </a:r>
            <a:r>
              <a:rPr lang="uk-UA" sz="2800" smtClean="0"/>
              <a:t> для закритих хеш-таблиць і </a:t>
            </a:r>
            <a:r>
              <a:rPr lang="uk-UA" sz="2800" i="1" smtClean="0"/>
              <a:t>N</a:t>
            </a:r>
            <a:r>
              <a:rPr lang="uk-UA" sz="2800" smtClean="0"/>
              <a:t>≥2</a:t>
            </a:r>
            <a:r>
              <a:rPr lang="uk-UA" sz="2800" i="1" smtClean="0"/>
              <a:t>В</a:t>
            </a:r>
            <a:r>
              <a:rPr lang="uk-UA" sz="2800" smtClean="0"/>
              <a:t> - для відкритих хеш-таблиць, створювати нову хеш-таблицю з подвоєним числом сегментів.  Цей прийом називають </a:t>
            </a:r>
            <a:r>
              <a:rPr lang="uk-UA" sz="2800" i="1" smtClean="0"/>
              <a:t>реструктуризацією</a:t>
            </a:r>
            <a:r>
              <a:rPr lang="uk-UA" sz="2800" smtClean="0"/>
              <a:t>.</a:t>
            </a:r>
          </a:p>
          <a:p>
            <a:pPr marL="609600" indent="-609600">
              <a:lnSpc>
                <a:spcPct val="100000"/>
              </a:lnSpc>
              <a:buFont typeface="Wingdings" pitchFamily="2" charset="2"/>
              <a:buNone/>
            </a:pPr>
            <a:r>
              <a:rPr lang="uk-UA" sz="2800" smtClean="0"/>
              <a:t>	Перезапис поточних елементів множини в нову хеш-таблицю в середньому займе менше часу, чим їх раніше виконана вставка в стару хеш-таблицю меншого розміру. Крім того, витрачений на перезапис час компенсується швидшим виконанням операторів словників.</a:t>
            </a:r>
          </a:p>
        </p:txBody>
      </p:sp>
      <p:sp>
        <p:nvSpPr>
          <p:cNvPr id="645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4.5. В</a:t>
            </a:r>
            <a:r>
              <a:rPr lang="uk-UA" sz="4800" dirty="0" err="1" smtClean="0">
                <a:solidFill>
                  <a:srgbClr val="0000CC"/>
                </a:solidFill>
                <a:latin typeface="Times New Roman" pitchFamily="18" charset="0"/>
                <a:cs typeface="Times New Roman" pitchFamily="18" charset="0"/>
              </a:rPr>
              <a:t>ідображення</a:t>
            </a:r>
            <a:endParaRPr lang="uk-UA" sz="4800" dirty="0" smtClean="0">
              <a:solidFill>
                <a:srgbClr val="0000CC"/>
              </a:solidFill>
              <a:latin typeface="Times New Roman" pitchFamily="18" charset="0"/>
              <a:cs typeface="Times New Roman" pitchFamily="18" charset="0"/>
            </a:endParaRPr>
          </a:p>
        </p:txBody>
      </p:sp>
      <p:sp>
        <p:nvSpPr>
          <p:cNvPr id="65539"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128-129 [1]</a:t>
            </a:r>
            <a:r>
              <a:rPr lang="ru-RU" sz="2400" smtClean="0"/>
              <a:t> </a:t>
            </a:r>
          </a:p>
        </p:txBody>
      </p:sp>
      <p:sp>
        <p:nvSpPr>
          <p:cNvPr id="6554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836712"/>
            <a:ext cx="9144000" cy="5760640"/>
          </a:xfrm>
        </p:spPr>
        <p:txBody>
          <a:bodyPr/>
          <a:lstStyle/>
          <a:p>
            <a:pPr>
              <a:lnSpc>
                <a:spcPct val="100000"/>
              </a:lnSpc>
              <a:buFont typeface="Wingdings" pitchFamily="2" charset="2"/>
              <a:buNone/>
              <a:defRPr/>
            </a:pPr>
            <a:r>
              <a:rPr lang="uk-UA" sz="2800" dirty="0" smtClean="0"/>
              <a:t>	Відображення - це функція, що ставить у відповідність елементам області визначення відповідні елементи з області значень. Для цього АТД доцільно використовувати такі оператори: </a:t>
            </a:r>
            <a:endParaRPr lang="en-GB" sz="2800" dirty="0" smtClean="0"/>
          </a:p>
          <a:p>
            <a:pPr lvl="1">
              <a:spcBef>
                <a:spcPts val="0"/>
              </a:spcBef>
              <a:buFontTx/>
              <a:buNone/>
              <a:defRPr/>
            </a:pPr>
            <a:r>
              <a:rPr lang="uk-UA" dirty="0" smtClean="0">
                <a:ea typeface="+mn-ea"/>
                <a:cs typeface="+mn-cs"/>
              </a:rPr>
              <a:t>1. Ініціалізація відображення, де жодному елементу області визначення не відповідає жоден елемент області значень. </a:t>
            </a:r>
            <a:endParaRPr lang="en-GB" dirty="0" smtClean="0">
              <a:ea typeface="+mn-ea"/>
              <a:cs typeface="+mn-cs"/>
            </a:endParaRPr>
          </a:p>
          <a:p>
            <a:pPr lvl="1">
              <a:spcBef>
                <a:spcPts val="0"/>
              </a:spcBef>
              <a:buFontTx/>
              <a:buNone/>
              <a:defRPr/>
            </a:pPr>
            <a:r>
              <a:rPr lang="uk-UA" dirty="0" smtClean="0">
                <a:ea typeface="+mn-ea"/>
                <a:cs typeface="+mn-cs"/>
              </a:rPr>
              <a:t>2. Для конкретного елемента області визначення встановлення відповідного елемента  області значень. </a:t>
            </a:r>
            <a:endParaRPr lang="en-GB" dirty="0" smtClean="0">
              <a:ea typeface="+mn-ea"/>
              <a:cs typeface="+mn-cs"/>
            </a:endParaRPr>
          </a:p>
          <a:p>
            <a:pPr lvl="1">
              <a:spcBef>
                <a:spcPts val="0"/>
              </a:spcBef>
              <a:buFontTx/>
              <a:buNone/>
              <a:defRPr/>
            </a:pPr>
            <a:r>
              <a:rPr lang="uk-UA" dirty="0" smtClean="0">
                <a:ea typeface="+mn-ea"/>
                <a:cs typeface="+mn-cs"/>
              </a:rPr>
              <a:t>3. Обчислення значення відображення для заданого елемента з області визначення.</a:t>
            </a:r>
            <a:endParaRPr lang="en-GB" dirty="0" smtClean="0">
              <a:ea typeface="+mn-ea"/>
              <a:cs typeface="+mn-cs"/>
            </a:endParaRPr>
          </a:p>
        </p:txBody>
      </p:sp>
      <p:sp>
        <p:nvSpPr>
          <p:cNvPr id="6656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defRPr/>
            </a:pPr>
            <a:r>
              <a:rPr lang="uk-UA" sz="2800" dirty="0" smtClean="0"/>
              <a:t>	Відображення можна ефективно реалізувати за допомогою хеш-таблиць. Два останні оператори реалізуються так само, як і оператори вставки і перевірки належності елемента множині для словників.</a:t>
            </a:r>
            <a:endParaRPr lang="en-GB" sz="2800" dirty="0" smtClean="0"/>
          </a:p>
          <a:p>
            <a:pPr>
              <a:lnSpc>
                <a:spcPct val="100000"/>
              </a:lnSpc>
              <a:buFont typeface="Wingdings" pitchFamily="2" charset="2"/>
              <a:buNone/>
              <a:defRPr/>
            </a:pPr>
            <a:r>
              <a:rPr lang="uk-UA" sz="2800" dirty="0" smtClean="0"/>
              <a:t>	</a:t>
            </a:r>
            <a:r>
              <a:rPr lang="uk-UA" sz="2400" dirty="0" smtClean="0"/>
              <a:t>З прикладом реалізації за допомогою відкритого хешування можна ознайомитись в (с.128-129  [1]).</a:t>
            </a:r>
            <a:endParaRPr lang="en-GB" sz="2800" dirty="0"/>
          </a:p>
        </p:txBody>
      </p:sp>
    </p:spTree>
    <p:extLst>
      <p:ext uri="{BB962C8B-B14F-4D97-AF65-F5344CB8AC3E}">
        <p14:creationId xmlns:p14="http://schemas.microsoft.com/office/powerpoint/2010/main" val="34939567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461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4.6. Ч</a:t>
            </a:r>
            <a:r>
              <a:rPr lang="uk-UA" sz="4800" dirty="0" smtClean="0">
                <a:solidFill>
                  <a:srgbClr val="0000CC"/>
                </a:solidFill>
                <a:latin typeface="Times New Roman" pitchFamily="18" charset="0"/>
                <a:cs typeface="Times New Roman" pitchFamily="18" charset="0"/>
              </a:rPr>
              <a:t>ерги з пріоритетами</a:t>
            </a:r>
          </a:p>
        </p:txBody>
      </p:sp>
      <p:sp>
        <p:nvSpPr>
          <p:cNvPr id="67587"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129-137 [1]</a:t>
            </a:r>
            <a:r>
              <a:rPr lang="ru-RU" sz="2400" smtClean="0"/>
              <a:t> </a:t>
            </a:r>
          </a:p>
        </p:txBody>
      </p:sp>
      <p:sp>
        <p:nvSpPr>
          <p:cNvPr id="67588"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4294967295"/>
          </p:nvPr>
        </p:nvSpPr>
        <p:spPr>
          <a:xfrm>
            <a:off x="0" y="836712"/>
            <a:ext cx="9144000" cy="6021288"/>
          </a:xfrm>
        </p:spPr>
        <p:txBody>
          <a:bodyPr/>
          <a:lstStyle/>
          <a:p>
            <a:pPr marL="609600" indent="-609600">
              <a:lnSpc>
                <a:spcPct val="100000"/>
              </a:lnSpc>
              <a:buFont typeface="Wingdings" pitchFamily="2" charset="2"/>
              <a:buNone/>
            </a:pPr>
            <a:r>
              <a:rPr lang="uk-UA" sz="2800" dirty="0" smtClean="0"/>
              <a:t>	Черга з пріоритетами - це АТД, заснований на моделі множин з операторами вставки і видалення мінімального елемента, а також з оператором перетворення множини на порожню для ініціалізації структури даних. </a:t>
            </a:r>
          </a:p>
          <a:p>
            <a:pPr marL="609600" indent="-609600">
              <a:lnSpc>
                <a:spcPct val="100000"/>
              </a:lnSpc>
              <a:buFont typeface="Wingdings" pitchFamily="2" charset="2"/>
              <a:buNone/>
            </a:pPr>
            <a:r>
              <a:rPr lang="uk-UA" sz="2800" dirty="0" smtClean="0"/>
              <a:t>	Термін "черга з пріоритетами" має на увазі, що на множині елементів задана функція пріоритету (</a:t>
            </a:r>
            <a:r>
              <a:rPr lang="uk-UA" sz="2800" dirty="0" err="1" smtClean="0"/>
              <a:t>priority</a:t>
            </a:r>
            <a:r>
              <a:rPr lang="uk-UA" sz="2800" dirty="0" smtClean="0"/>
              <a:t>), тобто для кожного елементу </a:t>
            </a:r>
            <a:r>
              <a:rPr lang="uk-UA" sz="2800" i="1" dirty="0" smtClean="0"/>
              <a:t>а</a:t>
            </a:r>
            <a:r>
              <a:rPr lang="uk-UA" sz="2800" dirty="0" smtClean="0"/>
              <a:t> множини можна обчислити функцію </a:t>
            </a:r>
            <a:r>
              <a:rPr lang="uk-UA" sz="2800" i="1" dirty="0" smtClean="0"/>
              <a:t>р</a:t>
            </a:r>
            <a:r>
              <a:rPr lang="uk-UA" sz="2800" dirty="0" smtClean="0"/>
              <a:t>(</a:t>
            </a:r>
            <a:r>
              <a:rPr lang="uk-UA" sz="2800" i="1" dirty="0" smtClean="0"/>
              <a:t>а</a:t>
            </a:r>
            <a:r>
              <a:rPr lang="uk-UA" sz="2800" dirty="0" smtClean="0"/>
              <a:t>)</a:t>
            </a:r>
            <a:r>
              <a:rPr lang="en-US" sz="2800" dirty="0" smtClean="0"/>
              <a:t> -</a:t>
            </a:r>
            <a:r>
              <a:rPr lang="uk-UA" sz="2800" dirty="0" smtClean="0"/>
              <a:t> пріоритет елементу </a:t>
            </a:r>
            <a:r>
              <a:rPr lang="uk-UA" sz="2800" i="1" dirty="0" smtClean="0"/>
              <a:t>а</a:t>
            </a:r>
            <a:r>
              <a:rPr lang="uk-UA" sz="2800" dirty="0" smtClean="0"/>
              <a:t>, яка зазвичай приймає значення з множини дійсних чисел, або, в більш загальному випадку, з деякої лінійно впорядкованої множини. </a:t>
            </a:r>
          </a:p>
        </p:txBody>
      </p:sp>
      <p:sp>
        <p:nvSpPr>
          <p:cNvPr id="6861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body" idx="4294967295"/>
          </p:nvPr>
        </p:nvSpPr>
        <p:spPr>
          <a:xfrm>
            <a:off x="0" y="836712"/>
            <a:ext cx="9144000" cy="6021288"/>
          </a:xfrm>
        </p:spPr>
        <p:txBody>
          <a:bodyPr/>
          <a:lstStyle/>
          <a:p>
            <a:pPr marL="609600" indent="-609600">
              <a:lnSpc>
                <a:spcPct val="100000"/>
              </a:lnSpc>
              <a:buFont typeface="Wingdings" pitchFamily="2" charset="2"/>
              <a:buNone/>
            </a:pPr>
            <a:r>
              <a:rPr lang="uk-UA" sz="2800" dirty="0" smtClean="0"/>
              <a:t>	Оператор вставки для черги з пріоритетами розуміється в звичайному сенсі, тоді як видалення мінімального елемента є функцією, яка повертає елемент з найменшим пріоритетом і в якості побічного ефекту видаляє його з множини. Таким чином, виправдовуючи свою назву, видалення мінімального елемента є комбінацією операторів видалення елемента і пошуку мінімального елемента.</a:t>
            </a:r>
          </a:p>
          <a:p>
            <a:pPr marL="609600" indent="-609600">
              <a:lnSpc>
                <a:spcPct val="100000"/>
              </a:lnSpc>
              <a:buFont typeface="Wingdings" pitchFamily="2" charset="2"/>
              <a:buNone/>
            </a:pPr>
            <a:endParaRPr lang="uk-UA" sz="2800" dirty="0" smtClean="0"/>
          </a:p>
          <a:p>
            <a:pPr marL="609600" indent="-609600">
              <a:lnSpc>
                <a:spcPct val="100000"/>
              </a:lnSpc>
              <a:buFont typeface="Wingdings" pitchFamily="2" charset="2"/>
              <a:buNone/>
            </a:pPr>
            <a:r>
              <a:rPr lang="uk-UA" sz="2800" dirty="0" smtClean="0"/>
              <a:t>	</a:t>
            </a:r>
            <a:r>
              <a:rPr lang="uk-UA" sz="2400" dirty="0" smtClean="0"/>
              <a:t>З прикладами черг з пріоритетами можна ознайомитись в (с.130-131  [1]).</a:t>
            </a:r>
            <a:endParaRPr lang="uk-UA" sz="28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836712"/>
            <a:ext cx="9144000" cy="6021288"/>
          </a:xfrm>
        </p:spPr>
        <p:txBody>
          <a:bodyPr/>
          <a:lstStyle/>
          <a:p>
            <a:pPr marL="609600" indent="-609600">
              <a:lnSpc>
                <a:spcPct val="100000"/>
              </a:lnSpc>
              <a:buFont typeface="Wingdings" pitchFamily="2" charset="2"/>
              <a:buNone/>
              <a:defRPr/>
            </a:pPr>
            <a:r>
              <a:rPr lang="uk-UA" sz="2800" dirty="0" smtClean="0"/>
              <a:t>	</a:t>
            </a:r>
            <a:r>
              <a:rPr lang="uk-UA" sz="2800" b="1" dirty="0" smtClean="0"/>
              <a:t>Реалізація черги з пріоритетами за допомогою зв’язного списку</a:t>
            </a:r>
          </a:p>
          <a:p>
            <a:pPr lvl="1">
              <a:defRPr/>
            </a:pPr>
            <a:r>
              <a:rPr lang="uk-UA" dirty="0" smtClean="0"/>
              <a:t>Впорядкований список - </a:t>
            </a:r>
            <a:r>
              <a:rPr lang="uk-UA" dirty="0" smtClean="0">
                <a:ea typeface="+mn-ea"/>
                <a:cs typeface="+mn-cs"/>
              </a:rPr>
              <a:t>знаходження мінімального елементу просто - це перший елемент списку; вставка нового елементу у відсортований список вимагає перегляду в середньому половини елементів списку. </a:t>
            </a:r>
            <a:endParaRPr lang="uk-UA" dirty="0" smtClean="0"/>
          </a:p>
          <a:p>
            <a:pPr lvl="1">
              <a:defRPr/>
            </a:pPr>
            <a:r>
              <a:rPr lang="uk-UA" dirty="0" smtClean="0">
                <a:ea typeface="+mn-ea"/>
                <a:cs typeface="+mn-cs"/>
              </a:rPr>
              <a:t>Невпорядкований список - спрощується вставка нового елементу і ускладнюється пошук мінімального елементу. </a:t>
            </a:r>
          </a:p>
          <a:p>
            <a:pPr lvl="1">
              <a:defRPr/>
            </a:pPr>
            <a:r>
              <a:rPr lang="uk-UA" dirty="0" smtClean="0"/>
              <a:t>Відкриті хеш-таблиці - </a:t>
            </a:r>
            <a:r>
              <a:rPr lang="uk-UA" dirty="0" smtClean="0">
                <a:ea typeface="+mn-ea"/>
                <a:cs typeface="+mn-cs"/>
              </a:rPr>
              <a:t>слід виключити, оскільки вони не мають відповідного механізму знаходження мінімального елементу.</a:t>
            </a:r>
          </a:p>
        </p:txBody>
      </p:sp>
      <p:sp>
        <p:nvSpPr>
          <p:cNvPr id="7065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836712"/>
            <a:ext cx="9144000" cy="5544616"/>
          </a:xfrm>
        </p:spPr>
        <p:txBody>
          <a:bodyPr/>
          <a:lstStyle/>
          <a:p>
            <a:pPr>
              <a:lnSpc>
                <a:spcPct val="100000"/>
              </a:lnSpc>
              <a:buFont typeface="Wingdings" pitchFamily="2" charset="2"/>
              <a:buNone/>
              <a:defRPr/>
            </a:pPr>
            <a:r>
              <a:rPr lang="uk-UA" sz="2800" dirty="0" smtClean="0"/>
              <a:t>	Які б не вибрали списки, впорядковані чи ні, для представлення черг з пріоритетами доведеться витратити час, пропорційний </a:t>
            </a:r>
            <a:r>
              <a:rPr lang="en-US" sz="2800" i="1" dirty="0" smtClean="0"/>
              <a:t>N</a:t>
            </a:r>
            <a:r>
              <a:rPr lang="uk-UA" sz="2800" dirty="0" smtClean="0"/>
              <a:t>, для виконання операторів вставки і видалення мінімального елемента на множині розміру </a:t>
            </a:r>
            <a:r>
              <a:rPr lang="en-US" sz="2800" i="1" dirty="0" smtClean="0"/>
              <a:t>N</a:t>
            </a:r>
            <a:r>
              <a:rPr lang="uk-UA" sz="2800" dirty="0" smtClean="0"/>
              <a:t>. </a:t>
            </a:r>
            <a:endParaRPr lang="en-GB" sz="2800" dirty="0" smtClean="0"/>
          </a:p>
          <a:p>
            <a:pPr>
              <a:lnSpc>
                <a:spcPct val="100000"/>
              </a:lnSpc>
              <a:buFont typeface="Wingdings" pitchFamily="2" charset="2"/>
              <a:buNone/>
              <a:defRPr/>
            </a:pPr>
            <a:r>
              <a:rPr lang="uk-UA" dirty="0" smtClean="0"/>
              <a:t>	</a:t>
            </a:r>
            <a:r>
              <a:rPr lang="uk-UA" sz="2400" dirty="0" smtClean="0"/>
              <a:t>З прикладом реалізації за допомогою зв’язного списку можна ознайомитись в (с.131-132  [1]).</a:t>
            </a:r>
            <a:endParaRPr lang="uk-UA" dirty="0" smtClean="0"/>
          </a:p>
        </p:txBody>
      </p:sp>
    </p:spTree>
    <p:extLst>
      <p:ext uri="{BB962C8B-B14F-4D97-AF65-F5344CB8AC3E}">
        <p14:creationId xmlns:p14="http://schemas.microsoft.com/office/powerpoint/2010/main" val="3546007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0" y="836712"/>
            <a:ext cx="9144000" cy="5904656"/>
          </a:xfrm>
        </p:spPr>
        <p:txBody>
          <a:bodyPr/>
          <a:lstStyle/>
          <a:p>
            <a:pPr marL="609600" indent="-609600">
              <a:lnSpc>
                <a:spcPct val="110000"/>
              </a:lnSpc>
              <a:buFont typeface="Wingdings" pitchFamily="2" charset="2"/>
              <a:buNone/>
            </a:pPr>
            <a:r>
              <a:rPr lang="uk-UA" dirty="0" smtClean="0"/>
              <a:t>	</a:t>
            </a:r>
            <a:r>
              <a:rPr lang="uk-UA" sz="2800" dirty="0" smtClean="0"/>
              <a:t>Отримання конкретного фрагмента або фрагментів інформації з великих томів раніше збережених даних – </a:t>
            </a:r>
            <a:r>
              <a:rPr lang="uk-UA" sz="2800" b="1" i="1" dirty="0" smtClean="0"/>
              <a:t>пошук</a:t>
            </a:r>
            <a:r>
              <a:rPr lang="uk-UA" sz="2800" dirty="0" smtClean="0"/>
              <a:t> – основна операція, характерна для багатьох обчислювальних завдань. </a:t>
            </a:r>
          </a:p>
          <a:p>
            <a:pPr marL="609600" indent="-609600">
              <a:lnSpc>
                <a:spcPct val="110000"/>
              </a:lnSpc>
              <a:buFont typeface="Wingdings" pitchFamily="2" charset="2"/>
              <a:buNone/>
            </a:pPr>
            <a:r>
              <a:rPr lang="uk-UA" sz="2800" dirty="0" smtClean="0"/>
              <a:t>	</a:t>
            </a:r>
            <a:r>
              <a:rPr lang="uk-UA" sz="2400" dirty="0" smtClean="0"/>
              <a:t>Дані, що обробляються, поділені на записи, або елементи, кожен з яких має ключ, що використовується при пошуку. </a:t>
            </a:r>
          </a:p>
          <a:p>
            <a:pPr marL="609600" indent="-609600">
              <a:lnSpc>
                <a:spcPct val="110000"/>
              </a:lnSpc>
              <a:buFont typeface="Wingdings" pitchFamily="2" charset="2"/>
              <a:buNone/>
            </a:pPr>
            <a:r>
              <a:rPr lang="uk-UA" sz="2800" dirty="0" smtClean="0"/>
              <a:t>	Мета пошуку - відшукання елементів з ключами, які відповідають заданому ключу пошуку. </a:t>
            </a:r>
          </a:p>
          <a:p>
            <a:pPr marL="609600" indent="-609600">
              <a:lnSpc>
                <a:spcPct val="110000"/>
              </a:lnSpc>
              <a:buFont typeface="Wingdings" pitchFamily="2" charset="2"/>
              <a:buNone/>
            </a:pPr>
            <a:r>
              <a:rPr lang="uk-UA" sz="2800" dirty="0" smtClean="0"/>
              <a:t>	Найчастіше призначенням пошуку є отримання доступу до інформації усередині елементу (а не просто до ключа) з метою її обробки.</a:t>
            </a:r>
            <a:endParaRPr lang="uk-UA" dirty="0" smtClean="0"/>
          </a:p>
        </p:txBody>
      </p:sp>
      <p:sp>
        <p:nvSpPr>
          <p:cNvPr id="1843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type="body" idx="4294967295"/>
          </p:nvPr>
        </p:nvSpPr>
        <p:spPr>
          <a:xfrm>
            <a:off x="0" y="836712"/>
            <a:ext cx="9144000" cy="5904656"/>
          </a:xfrm>
        </p:spPr>
        <p:txBody>
          <a:bodyPr/>
          <a:lstStyle/>
          <a:p>
            <a:pPr marL="609600" indent="-609600">
              <a:lnSpc>
                <a:spcPct val="100000"/>
              </a:lnSpc>
              <a:buFont typeface="Wingdings" pitchFamily="2" charset="2"/>
              <a:buNone/>
            </a:pPr>
            <a:r>
              <a:rPr lang="uk-UA" sz="2800" dirty="0" smtClean="0"/>
              <a:t>	</a:t>
            </a:r>
            <a:r>
              <a:rPr lang="uk-UA" sz="2800" b="1" dirty="0" smtClean="0"/>
              <a:t>Реалізація черги з пріоритетами за допомогою частково впорядкованих дерев </a:t>
            </a:r>
          </a:p>
          <a:p>
            <a:pPr marL="609600" indent="-609600">
              <a:lnSpc>
                <a:spcPct val="100000"/>
              </a:lnSpc>
              <a:buFont typeface="Wingdings" pitchFamily="2" charset="2"/>
              <a:buNone/>
            </a:pPr>
            <a:r>
              <a:rPr lang="uk-UA" sz="2800" dirty="0" smtClean="0"/>
              <a:t>	Реалізація черг з пріоритетами, в якій на виконання операторів вставки і видалення мінімального елемента потрібно порядку </a:t>
            </a:r>
            <a:r>
              <a:rPr lang="uk-UA" sz="2800" i="1" dirty="0" smtClean="0"/>
              <a:t>O</a:t>
            </a:r>
            <a:r>
              <a:rPr lang="uk-UA" sz="2800" dirty="0" smtClean="0"/>
              <a:t>(</a:t>
            </a:r>
            <a:r>
              <a:rPr lang="uk-UA" sz="2800" dirty="0" err="1" smtClean="0"/>
              <a:t>log</a:t>
            </a:r>
            <a:r>
              <a:rPr lang="uk-UA" sz="2800" i="1" dirty="0" smtClean="0"/>
              <a:t> </a:t>
            </a:r>
            <a:r>
              <a:rPr lang="en-US" sz="2800" i="1" dirty="0" smtClean="0"/>
              <a:t>N</a:t>
            </a:r>
            <a:r>
              <a:rPr lang="uk-UA" sz="2800" dirty="0" smtClean="0"/>
              <a:t>) кроків, що значно менше </a:t>
            </a:r>
            <a:r>
              <a:rPr lang="en-US" sz="2800" i="1" dirty="0" smtClean="0"/>
              <a:t>N</a:t>
            </a:r>
            <a:r>
              <a:rPr lang="uk-UA" sz="2800" dirty="0" smtClean="0"/>
              <a:t> для великих </a:t>
            </a:r>
            <a:r>
              <a:rPr lang="en-US" sz="2800" i="1" dirty="0" smtClean="0"/>
              <a:t>N</a:t>
            </a:r>
            <a:r>
              <a:rPr lang="uk-UA" sz="2800" dirty="0" smtClean="0"/>
              <a:t> (скажімо, для </a:t>
            </a:r>
            <a:r>
              <a:rPr lang="en-US" sz="2800" i="1" dirty="0" smtClean="0"/>
              <a:t>N </a:t>
            </a:r>
            <a:r>
              <a:rPr lang="uk-UA" sz="2800" dirty="0" smtClean="0"/>
              <a:t>&gt;100) базується на організації елементів черги у вигляді збалансованого (по можливості) двійкового дерева. </a:t>
            </a:r>
          </a:p>
        </p:txBody>
      </p:sp>
      <p:sp>
        <p:nvSpPr>
          <p:cNvPr id="716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body" idx="4294967295"/>
          </p:nvPr>
        </p:nvSpPr>
        <p:spPr>
          <a:xfrm>
            <a:off x="0" y="357188"/>
            <a:ext cx="9144000" cy="3357562"/>
          </a:xfrm>
        </p:spPr>
        <p:txBody>
          <a:bodyPr/>
          <a:lstStyle/>
          <a:p>
            <a:pPr marL="609600" indent="-609600">
              <a:buFont typeface="Wingdings" pitchFamily="2" charset="2"/>
              <a:buNone/>
            </a:pPr>
            <a:r>
              <a:rPr lang="uk-UA" sz="2800" smtClean="0"/>
              <a:t>	На нижньому рівні, де деякі листки можуть бути відсутніми, вимагаємо, щоб всі відсутні листки в принципі могли розташовуватися лише праворуч від присутніх листків нижнього рівня. </a:t>
            </a:r>
          </a:p>
          <a:p>
            <a:pPr marL="609600" indent="-609600">
              <a:buFont typeface="Wingdings" pitchFamily="2" charset="2"/>
              <a:buNone/>
            </a:pPr>
            <a:r>
              <a:rPr lang="uk-UA" sz="2800" smtClean="0"/>
              <a:t>	Оскільки дерево частково впорядковане, це означає, що пріоритет вузла </a:t>
            </a:r>
            <a:r>
              <a:rPr lang="uk-UA" sz="2800" i="1" smtClean="0"/>
              <a:t>v</a:t>
            </a:r>
            <a:r>
              <a:rPr lang="uk-UA" sz="2800" smtClean="0"/>
              <a:t> не більше пріоритету будь-якого сина вузла </a:t>
            </a:r>
            <a:r>
              <a:rPr lang="uk-UA" sz="2800" i="1" smtClean="0"/>
              <a:t>v</a:t>
            </a:r>
            <a:r>
              <a:rPr lang="uk-UA" sz="2800" smtClean="0"/>
              <a:t>, де пріоритет вузла - це значення пріоритету елементу, що зберігається в даному вузлі. </a:t>
            </a:r>
          </a:p>
        </p:txBody>
      </p:sp>
      <p:pic>
        <p:nvPicPr>
          <p:cNvPr id="72707" name="Picture 2"/>
          <p:cNvPicPr>
            <a:picLocks noChangeAspect="1" noChangeArrowheads="1"/>
          </p:cNvPicPr>
          <p:nvPr/>
        </p:nvPicPr>
        <p:blipFill>
          <a:blip r:embed="rId3"/>
          <a:srcRect b="11951"/>
          <a:stretch>
            <a:fillRect/>
          </a:stretch>
        </p:blipFill>
        <p:spPr bwMode="auto">
          <a:xfrm>
            <a:off x="1500188" y="3571875"/>
            <a:ext cx="5572125" cy="3000375"/>
          </a:xfrm>
          <a:prstGeom prst="rect">
            <a:avLst/>
          </a:prstGeom>
          <a:noFill/>
          <a:ln w="9525">
            <a:noFill/>
            <a:miter lim="800000"/>
            <a:headEnd/>
            <a:tailEnd/>
          </a:ln>
        </p:spPr>
      </p:pic>
      <p:sp>
        <p:nvSpPr>
          <p:cNvPr id="72708"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defRPr/>
            </a:pPr>
            <a:r>
              <a:rPr lang="uk-UA" sz="2800" dirty="0" smtClean="0"/>
              <a:t>	</a:t>
            </a:r>
            <a:r>
              <a:rPr kumimoji="1" lang="uk-UA" sz="2800" kern="1200" dirty="0" smtClean="0"/>
              <a:t>З мал. видно, що малі значення пріоритетів не можуть з'явитися на більш високому рівні, де є великі значення пріоритетів. Наприклад, на третьому рівні розташовуються пріоритети 6 і 8, які менше пріоритету 9, розташованого на другому рівні. Але батько вузлів з пріоритетами 6 і 8, розташований на другому рівні, має (і повинен мати) принаймні не більший пріоритет, ніж його сини.</a:t>
            </a:r>
            <a:endParaRPr lang="uk-UA" sz="2800" dirty="0" smtClean="0"/>
          </a:p>
        </p:txBody>
      </p:sp>
      <p:sp>
        <p:nvSpPr>
          <p:cNvPr id="73731"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При виконанні функції </a:t>
            </a:r>
            <a:r>
              <a:rPr lang="uk-UA" sz="2800" b="1" i="1" smtClean="0"/>
              <a:t>видалення</a:t>
            </a:r>
            <a:r>
              <a:rPr lang="uk-UA" sz="2800" smtClean="0"/>
              <a:t> мінімального елемента повертається елемент з мінімальним пріоритетом, який, очевидно, повинен бути коренем дерева. </a:t>
            </a:r>
          </a:p>
          <a:p>
            <a:pPr marL="609600" indent="-609600">
              <a:lnSpc>
                <a:spcPct val="100000"/>
              </a:lnSpc>
              <a:buFont typeface="Wingdings" pitchFamily="2" charset="2"/>
              <a:buNone/>
            </a:pPr>
            <a:r>
              <a:rPr lang="uk-UA" sz="2800" smtClean="0"/>
              <a:t>	Щоб не зруйнувати дерево і зберегти часткову впорядкованість значень пріоритетів на дереві після видалення кореня, спочатку знаходимо на самому нижньому рівні самий правий вузол і тимчасово поміщаємо його в корінь дерева. Потім цей елемент спускаємо по гілках дерева вниз (на нижчі рівні), по дорозі міняючи його місцями з синами, що мають менший пріоритет, до тих пір, поки цей елемент не стане листом або не встане в позицію, де його сини матимуть принаймні не менший пріоритет.</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3"/>
          <a:srcRect b="4839"/>
          <a:stretch>
            <a:fillRect/>
          </a:stretch>
        </p:blipFill>
        <p:spPr bwMode="auto">
          <a:xfrm>
            <a:off x="357188" y="1214438"/>
            <a:ext cx="7715250" cy="5480050"/>
          </a:xfrm>
          <a:prstGeom prst="rect">
            <a:avLst/>
          </a:prstGeom>
          <a:noFill/>
          <a:ln w="9525">
            <a:noFill/>
            <a:miter lim="800000"/>
            <a:headEnd/>
            <a:tailEnd/>
          </a:ln>
        </p:spPr>
      </p:pic>
      <p:pic>
        <p:nvPicPr>
          <p:cNvPr id="75779" name="Picture 2"/>
          <p:cNvPicPr>
            <a:picLocks noChangeAspect="1" noChangeArrowheads="1"/>
          </p:cNvPicPr>
          <p:nvPr/>
        </p:nvPicPr>
        <p:blipFill>
          <a:blip r:embed="rId4"/>
          <a:srcRect b="11951"/>
          <a:stretch>
            <a:fillRect/>
          </a:stretch>
        </p:blipFill>
        <p:spPr bwMode="auto">
          <a:xfrm>
            <a:off x="4959350" y="785813"/>
            <a:ext cx="4113213" cy="2214562"/>
          </a:xfrm>
          <a:prstGeom prst="rect">
            <a:avLst/>
          </a:prstGeom>
          <a:noFill/>
          <a:ln w="9525">
            <a:noFill/>
            <a:miter lim="800000"/>
            <a:headEnd/>
            <a:tailEnd/>
          </a:ln>
        </p:spPr>
      </p:pic>
      <p:sp>
        <p:nvSpPr>
          <p:cNvPr id="75780" name="Овал 4"/>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6" name="Rectangle 3"/>
          <p:cNvSpPr txBox="1">
            <a:spLocks noChangeArrowheads="1"/>
          </p:cNvSpPr>
          <p:nvPr/>
        </p:nvSpPr>
        <p:spPr bwMode="auto">
          <a:xfrm>
            <a:off x="0" y="357188"/>
            <a:ext cx="9144000" cy="928687"/>
          </a:xfrm>
          <a:prstGeom prst="rect">
            <a:avLst/>
          </a:prstGeom>
          <a:noFill/>
          <a:ln w="9525">
            <a:noFill/>
            <a:miter lim="800000"/>
            <a:headEnd/>
            <a:tailEnd/>
          </a:ln>
        </p:spPr>
        <p:txBody>
          <a:bodyPr lIns="182562" tIns="46038" rIns="182562" bIns="46038"/>
          <a:lstStyle/>
          <a:p>
            <a:pPr marL="609600" indent="-609600" eaLnBrk="0" hangingPunct="0">
              <a:lnSpc>
                <a:spcPct val="90000"/>
              </a:lnSpc>
              <a:spcBef>
                <a:spcPct val="20000"/>
              </a:spcBef>
              <a:buClr>
                <a:schemeClr val="tx2"/>
              </a:buClr>
              <a:buSzPct val="75000"/>
              <a:buFont typeface="Wingdings" pitchFamily="2" charset="2"/>
              <a:buNone/>
              <a:defRPr/>
            </a:pPr>
            <a:r>
              <a:rPr kumimoji="0" lang="uk-UA" kern="0" dirty="0">
                <a:latin typeface="+mn-lt"/>
              </a:rPr>
              <a:t>	</a:t>
            </a:r>
            <a:r>
              <a:rPr kumimoji="0" lang="uk-UA" u="sng" kern="0" dirty="0">
                <a:latin typeface="+mn-lt"/>
              </a:rPr>
              <a:t>Приклад.</a:t>
            </a:r>
            <a:r>
              <a:rPr kumimoji="0" lang="uk-UA" kern="0" dirty="0">
                <a:latin typeface="+mn-lt"/>
              </a:rPr>
              <a:t> Видалення елемента з частково впорядкованого дерева.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80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На мал.</a:t>
            </a:r>
            <a:r>
              <a:rPr lang="uk-UA" sz="2800" i="1" smtClean="0"/>
              <a:t>а</a:t>
            </a:r>
            <a:r>
              <a:rPr lang="uk-UA" sz="2800" smtClean="0"/>
              <a:t> треба поміняти місцями корінь і його сина, що має менший пріоритет, рівний 5. Результат показаний на мал.</a:t>
            </a:r>
            <a:r>
              <a:rPr lang="uk-UA" sz="2800" i="1" smtClean="0"/>
              <a:t>б</a:t>
            </a:r>
            <a:r>
              <a:rPr lang="uk-UA" sz="2800" smtClean="0"/>
              <a:t>. Наш елемент треба спустити ще на нижчий рівень, оскільки його сини зараз мають пріоритети 6 і 8. Міняємо його місцями з сином, що має найменший пріоритет 6. Отримане в результаті такого обміну нове дерево показане на мал.</a:t>
            </a:r>
            <a:r>
              <a:rPr lang="uk-UA" sz="2800" i="1" smtClean="0"/>
              <a:t>в</a:t>
            </a:r>
            <a:r>
              <a:rPr lang="uk-UA" sz="2800" smtClean="0"/>
              <a:t>. Це дерево вже є частково впорядкованим і його далі не треба міняти.</a:t>
            </a:r>
            <a:endParaRPr lang="en-GB" sz="2800" smtClean="0"/>
          </a:p>
          <a:p>
            <a:pPr marL="609600" indent="-609600">
              <a:lnSpc>
                <a:spcPct val="100000"/>
              </a:lnSpc>
              <a:buFont typeface="Wingdings" pitchFamily="2" charset="2"/>
              <a:buNone/>
            </a:pPr>
            <a:endParaRPr lang="uk-UA" sz="2800" smtClean="0"/>
          </a:p>
        </p:txBody>
      </p:sp>
      <p:sp>
        <p:nvSpPr>
          <p:cNvPr id="7680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smtClean="0"/>
              <a:t>	</a:t>
            </a:r>
            <a:r>
              <a:rPr lang="uk-UA" sz="2800" b="1" i="1" smtClean="0"/>
              <a:t>Вставка</a:t>
            </a:r>
            <a:r>
              <a:rPr lang="uk-UA" sz="2800" smtClean="0"/>
              <a:t> елемента до частково впорядкованого дерева. </a:t>
            </a:r>
          </a:p>
          <a:p>
            <a:pPr marL="609600" indent="-609600">
              <a:buFont typeface="Wingdings" pitchFamily="2" charset="2"/>
              <a:buNone/>
            </a:pPr>
            <a:r>
              <a:rPr lang="uk-UA" sz="2800" smtClean="0"/>
              <a:t>	Спочатку помістимо новий елемент в найлівішу вільну позицію на самому нижньому рівні, якщо ж цей рівень заповнений, то слід почати новий рівень. Якщо новий елемент має менший пріоритет, чим у його батька, то вони міняються місцями (таким чином, новий елемент тепер знаходиться в позиції, коли у його синів більший пріоритет, чим у нього). Але можливо, що у його нового батька пріоритет більший, ніж у нього. В цьому випадку вони також міняються місцями. Цей процес продовжується до тих пір, поки новий елемент не опиниться в корені дерева або не займе позицію, де пріоритет батька не перевищуватиме пріоритет нового елементу.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3"/>
          <a:srcRect b="7489"/>
          <a:stretch>
            <a:fillRect/>
          </a:stretch>
        </p:blipFill>
        <p:spPr bwMode="auto">
          <a:xfrm>
            <a:off x="428625" y="2357438"/>
            <a:ext cx="8501063" cy="3143250"/>
          </a:xfrm>
          <a:prstGeom prst="rect">
            <a:avLst/>
          </a:prstGeom>
          <a:noFill/>
          <a:ln w="9525">
            <a:noFill/>
            <a:miter lim="800000"/>
            <a:headEnd/>
            <a:tailEnd/>
          </a:ln>
        </p:spPr>
      </p:pic>
      <p:sp>
        <p:nvSpPr>
          <p:cNvPr id="4" name="Rectangle 3"/>
          <p:cNvSpPr txBox="1">
            <a:spLocks noChangeArrowheads="1"/>
          </p:cNvSpPr>
          <p:nvPr/>
        </p:nvSpPr>
        <p:spPr bwMode="auto">
          <a:xfrm>
            <a:off x="0" y="357188"/>
            <a:ext cx="9144000" cy="1143000"/>
          </a:xfrm>
          <a:prstGeom prst="rect">
            <a:avLst/>
          </a:prstGeom>
          <a:noFill/>
          <a:ln w="9525">
            <a:noFill/>
            <a:miter lim="800000"/>
            <a:headEnd/>
            <a:tailEnd/>
          </a:ln>
        </p:spPr>
        <p:txBody>
          <a:bodyPr lIns="182562" tIns="46038" rIns="182562" bIns="46038"/>
          <a:lstStyle/>
          <a:p>
            <a:pPr marL="609600" indent="-609600" eaLnBrk="0" hangingPunct="0">
              <a:spcBef>
                <a:spcPct val="20000"/>
              </a:spcBef>
              <a:buClr>
                <a:schemeClr val="tx2"/>
              </a:buClr>
              <a:buSzPct val="75000"/>
              <a:buFont typeface="Wingdings" pitchFamily="2" charset="2"/>
              <a:buNone/>
              <a:defRPr/>
            </a:pPr>
            <a:r>
              <a:rPr kumimoji="0" lang="uk-UA" kern="0" dirty="0">
                <a:latin typeface="+mn-lt"/>
              </a:rPr>
              <a:t>	</a:t>
            </a:r>
            <a:r>
              <a:rPr kumimoji="0" lang="uk-UA" u="sng" kern="0" dirty="0">
                <a:latin typeface="+mn-lt"/>
              </a:rPr>
              <a:t>Приклад.</a:t>
            </a:r>
            <a:r>
              <a:rPr kumimoji="0" lang="uk-UA" kern="0" dirty="0">
                <a:latin typeface="+mn-lt"/>
              </a:rPr>
              <a:t> Вставка елемента з пріоритетом 4 до частково впорядкованого дерева.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defRPr/>
            </a:pPr>
            <a:r>
              <a:rPr lang="uk-UA" sz="2800" dirty="0" smtClean="0"/>
              <a:t>	</a:t>
            </a:r>
            <a:r>
              <a:rPr lang="uk-UA" sz="2800" b="1" dirty="0" smtClean="0"/>
              <a:t>Реалізація частково впорядкованих дерев за допомогою масивів </a:t>
            </a:r>
          </a:p>
          <a:p>
            <a:pPr>
              <a:buFont typeface="Wingdings" pitchFamily="2" charset="2"/>
              <a:buNone/>
              <a:defRPr/>
            </a:pPr>
            <a:r>
              <a:rPr lang="uk-UA" sz="2400" dirty="0" smtClean="0"/>
              <a:t>	Виходячи з того, що дерева, що розглядаються, є двійковими, по можливості збалансованими і на самому нижньому рівні всі листки "зсунуті" вліво, можна застосувати для цих дерев представлення, яке називається </a:t>
            </a:r>
            <a:r>
              <a:rPr lang="en-US" sz="2400" i="1" dirty="0" smtClean="0"/>
              <a:t>heap (</a:t>
            </a:r>
            <a:r>
              <a:rPr lang="uk-UA" sz="2400" i="1" dirty="0" smtClean="0"/>
              <a:t>піраміда</a:t>
            </a:r>
            <a:r>
              <a:rPr lang="uk-UA" sz="2400" i="1" smtClean="0"/>
              <a:t>, купа</a:t>
            </a:r>
            <a:r>
              <a:rPr lang="en-US" sz="2400" i="1" smtClean="0"/>
              <a:t>)</a:t>
            </a:r>
            <a:r>
              <a:rPr lang="uk-UA" sz="2400" dirty="0" smtClean="0"/>
              <a:t>. У цьому представленні використовується масив, в якому перші </a:t>
            </a:r>
            <a:r>
              <a:rPr lang="en-US" sz="2400" i="1" dirty="0" smtClean="0"/>
              <a:t>n</a:t>
            </a:r>
            <a:r>
              <a:rPr lang="uk-UA" sz="2400" dirty="0" smtClean="0"/>
              <a:t> позицій відповідають </a:t>
            </a:r>
            <a:r>
              <a:rPr lang="en-US" sz="2400" i="1" dirty="0" smtClean="0"/>
              <a:t>n</a:t>
            </a:r>
            <a:r>
              <a:rPr lang="uk-UA" sz="2400" dirty="0" smtClean="0"/>
              <a:t> вузлам дерева. </a:t>
            </a:r>
            <a:r>
              <a:rPr lang="uk-UA" sz="2400" i="1" dirty="0" smtClean="0"/>
              <a:t>А</a:t>
            </a:r>
            <a:r>
              <a:rPr lang="uk-UA" sz="2400" dirty="0" smtClean="0"/>
              <a:t>[1] містить корінь дерева. Лівий син вузла A[</a:t>
            </a:r>
            <a:r>
              <a:rPr lang="uk-UA" sz="2400" i="1" dirty="0" smtClean="0"/>
              <a:t>i</a:t>
            </a:r>
            <a:r>
              <a:rPr lang="uk-UA" sz="2400" dirty="0" smtClean="0"/>
              <a:t>], якщо він існує, знаходиться в комірці </a:t>
            </a:r>
            <a:r>
              <a:rPr lang="uk-UA" sz="2400" i="1" dirty="0" smtClean="0"/>
              <a:t>A</a:t>
            </a:r>
            <a:r>
              <a:rPr lang="uk-UA" sz="2400" dirty="0" smtClean="0"/>
              <a:t>[2</a:t>
            </a:r>
            <a:r>
              <a:rPr lang="uk-UA" sz="2400" i="1" dirty="0" smtClean="0"/>
              <a:t>i</a:t>
            </a:r>
            <a:r>
              <a:rPr lang="uk-UA" sz="2400" dirty="0" smtClean="0"/>
              <a:t>], а правий син, якщо він також існує, - в комірці </a:t>
            </a:r>
            <a:r>
              <a:rPr lang="uk-UA" sz="2400" i="1" dirty="0" smtClean="0"/>
              <a:t>A</a:t>
            </a:r>
            <a:r>
              <a:rPr lang="uk-UA" sz="2400" dirty="0" smtClean="0"/>
              <a:t>[2</a:t>
            </a:r>
            <a:r>
              <a:rPr lang="uk-UA" sz="2400" i="1" dirty="0" smtClean="0"/>
              <a:t>i</a:t>
            </a:r>
            <a:r>
              <a:rPr lang="uk-UA" sz="2400" dirty="0" smtClean="0"/>
              <a:t>+1]. Зворотне перетворення: якщо син знаходиться в комірці </a:t>
            </a:r>
            <a:r>
              <a:rPr lang="uk-UA" sz="2400" i="1" dirty="0" smtClean="0"/>
              <a:t>A</a:t>
            </a:r>
            <a:r>
              <a:rPr lang="uk-UA" sz="2400" dirty="0" smtClean="0"/>
              <a:t>[</a:t>
            </a:r>
            <a:r>
              <a:rPr lang="uk-UA" sz="2400" i="1" dirty="0" smtClean="0"/>
              <a:t>i</a:t>
            </a:r>
            <a:r>
              <a:rPr lang="uk-UA" sz="2400" dirty="0" smtClean="0"/>
              <a:t>], </a:t>
            </a:r>
            <a:r>
              <a:rPr lang="uk-UA" sz="2400" i="1" dirty="0" err="1" smtClean="0"/>
              <a:t>i</a:t>
            </a:r>
            <a:r>
              <a:rPr lang="uk-UA" sz="2400" dirty="0" smtClean="0"/>
              <a:t>&gt;1, то його батько - в комірці </a:t>
            </a:r>
            <a:r>
              <a:rPr lang="uk-UA" sz="2400" i="1" dirty="0" smtClean="0"/>
              <a:t>A</a:t>
            </a:r>
            <a:r>
              <a:rPr lang="uk-UA" sz="2400" dirty="0" smtClean="0"/>
              <a:t>[</a:t>
            </a:r>
            <a:r>
              <a:rPr lang="uk-UA" sz="2400" i="1" dirty="0" smtClean="0"/>
              <a:t>i</a:t>
            </a:r>
            <a:r>
              <a:rPr lang="uk-UA" sz="2400" dirty="0" smtClean="0"/>
              <a:t> </a:t>
            </a:r>
            <a:r>
              <a:rPr lang="uk-UA" sz="2400" dirty="0" err="1" smtClean="0"/>
              <a:t>div</a:t>
            </a:r>
            <a:r>
              <a:rPr lang="uk-UA" sz="2400" dirty="0" smtClean="0"/>
              <a:t> 2]. Звідси видно, що вузли дерева заповнюють комірки </a:t>
            </a:r>
            <a:r>
              <a:rPr lang="uk-UA" sz="2400" i="1" dirty="0" smtClean="0"/>
              <a:t>А</a:t>
            </a:r>
            <a:r>
              <a:rPr lang="uk-UA" sz="2400" dirty="0" smtClean="0"/>
              <a:t>[1], </a:t>
            </a:r>
            <a:r>
              <a:rPr lang="uk-UA" sz="2400" i="1" dirty="0" err="1" smtClean="0"/>
              <a:t>А</a:t>
            </a:r>
            <a:r>
              <a:rPr lang="uk-UA" sz="2400" dirty="0" smtClean="0"/>
              <a:t>[2] ..., </a:t>
            </a:r>
            <a:r>
              <a:rPr lang="uk-UA" sz="2400" i="1" dirty="0" err="1" smtClean="0"/>
              <a:t>А</a:t>
            </a:r>
            <a:r>
              <a:rPr lang="uk-UA" sz="2400" dirty="0" smtClean="0"/>
              <a:t>[</a:t>
            </a:r>
            <a:r>
              <a:rPr lang="en-US" sz="2400" i="1" dirty="0" smtClean="0"/>
              <a:t>n</a:t>
            </a:r>
            <a:r>
              <a:rPr lang="uk-UA" sz="2400" dirty="0" smtClean="0"/>
              <a:t>] послідовно рівень за рівнем, починаючи з кореня, а усередині рівня - зліва направо. </a:t>
            </a:r>
          </a:p>
          <a:p>
            <a:pPr>
              <a:buFont typeface="Wingdings" pitchFamily="2" charset="2"/>
              <a:buNone/>
              <a:defRPr/>
            </a:pPr>
            <a:endParaRPr lang="en-GB" sz="2400" dirty="0" smtClean="0"/>
          </a:p>
          <a:p>
            <a:pPr>
              <a:buFont typeface="Wingdings" pitchFamily="2" charset="2"/>
              <a:buNone/>
              <a:defRPr/>
            </a:pPr>
            <a:r>
              <a:rPr lang="uk-UA" sz="2400" dirty="0" smtClean="0"/>
              <a:t>	З прикладом реалізації можна ознайомитись в (с.135-137  [1]). </a:t>
            </a:r>
          </a:p>
        </p:txBody>
      </p:sp>
      <p:sp>
        <p:nvSpPr>
          <p:cNvPr id="7987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body" idx="4294967295"/>
          </p:nvPr>
        </p:nvSpPr>
        <p:spPr>
          <a:xfrm>
            <a:off x="0" y="357188"/>
            <a:ext cx="8929688" cy="2286000"/>
          </a:xfrm>
        </p:spPr>
        <p:txBody>
          <a:bodyPr/>
          <a:lstStyle/>
          <a:p>
            <a:pPr marL="609600" indent="-609600">
              <a:lnSpc>
                <a:spcPct val="100000"/>
              </a:lnSpc>
              <a:buFont typeface="Wingdings" pitchFamily="2" charset="2"/>
              <a:buNone/>
            </a:pPr>
            <a:r>
              <a:rPr lang="uk-UA" sz="2800" smtClean="0"/>
              <a:t>	</a:t>
            </a:r>
            <a:r>
              <a:rPr lang="uk-UA" sz="2800" u="sng" smtClean="0"/>
              <a:t>Приклад.</a:t>
            </a:r>
            <a:r>
              <a:rPr lang="uk-UA" sz="2800" smtClean="0"/>
              <a:t> Реалізація частково впорядкованого дерева за допомогою масиву. </a:t>
            </a:r>
          </a:p>
          <a:p>
            <a:pPr marL="609600" indent="-609600">
              <a:lnSpc>
                <a:spcPct val="100000"/>
              </a:lnSpc>
              <a:buFont typeface="Wingdings" pitchFamily="2" charset="2"/>
              <a:buNone/>
            </a:pPr>
            <a:r>
              <a:rPr lang="uk-UA" sz="2800" smtClean="0"/>
              <a:t>	Дерево буде представлено в масиві наступною послідовністю своїх вузлів: 3,5,9,6,8,9,10,10,18,9.</a:t>
            </a:r>
          </a:p>
        </p:txBody>
      </p:sp>
      <p:pic>
        <p:nvPicPr>
          <p:cNvPr id="80899" name="Picture 2"/>
          <p:cNvPicPr>
            <a:picLocks noChangeAspect="1" noChangeArrowheads="1"/>
          </p:cNvPicPr>
          <p:nvPr/>
        </p:nvPicPr>
        <p:blipFill>
          <a:blip r:embed="rId3"/>
          <a:srcRect b="11951"/>
          <a:stretch>
            <a:fillRect/>
          </a:stretch>
        </p:blipFill>
        <p:spPr bwMode="auto">
          <a:xfrm>
            <a:off x="1500188" y="2786063"/>
            <a:ext cx="5572125"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defRPr/>
            </a:pPr>
            <a:r>
              <a:rPr lang="uk-UA" sz="2800" dirty="0" smtClean="0"/>
              <a:t>	</a:t>
            </a:r>
            <a:r>
              <a:rPr lang="uk-UA" sz="2400" dirty="0" smtClean="0"/>
              <a:t>Застосування множин при розробці алгоритмів не завжди вимагає таких потужних операторів, як оператори об'єднання і перетину. Часто достатньо тільки зберігати в множині "поточні" об'єкти з періодичною вставкою або видаленням деяких з них. Час від часу також виникає необхідність дізнатися, чи належить конкретний елемент даній множині. </a:t>
            </a:r>
          </a:p>
          <a:p>
            <a:pPr>
              <a:buFont typeface="Wingdings" pitchFamily="2" charset="2"/>
              <a:buNone/>
              <a:defRPr/>
            </a:pPr>
            <a:endParaRPr lang="uk-UA" sz="1100" dirty="0" smtClean="0"/>
          </a:p>
          <a:p>
            <a:pPr>
              <a:lnSpc>
                <a:spcPct val="100000"/>
              </a:lnSpc>
              <a:buFont typeface="Wingdings" pitchFamily="2" charset="2"/>
              <a:buChar char="Ø"/>
              <a:defRPr/>
            </a:pPr>
            <a:r>
              <a:rPr lang="uk-UA" sz="2800" dirty="0" smtClean="0"/>
              <a:t>Абстрактний тип даних, який включає множину з операторами вставки, видалення та пошуку елементів називається </a:t>
            </a:r>
            <a:r>
              <a:rPr lang="uk-UA" sz="2800" b="1" i="1" dirty="0" smtClean="0"/>
              <a:t>словник</a:t>
            </a:r>
            <a:r>
              <a:rPr lang="uk-UA" sz="2800" dirty="0" smtClean="0"/>
              <a:t> (DICTIONARY). </a:t>
            </a:r>
          </a:p>
          <a:p>
            <a:pPr>
              <a:lnSpc>
                <a:spcPct val="100000"/>
              </a:lnSpc>
              <a:buFont typeface="Wingdings" pitchFamily="2" charset="2"/>
              <a:buNone/>
              <a:defRPr/>
            </a:pPr>
            <a:endParaRPr lang="uk-UA" sz="1050" dirty="0" smtClean="0"/>
          </a:p>
          <a:p>
            <a:pPr>
              <a:lnSpc>
                <a:spcPct val="100000"/>
              </a:lnSpc>
              <a:buFont typeface="Wingdings" pitchFamily="2" charset="2"/>
              <a:buNone/>
              <a:defRPr/>
            </a:pPr>
            <a:r>
              <a:rPr lang="uk-UA" sz="2800" dirty="0" smtClean="0"/>
              <a:t>	Також включимо оператор присвоєння порожньої множини в набір операторів словника - він знадобиться при реалізації АТД для ініціалізації структур даних.</a:t>
            </a:r>
            <a:endParaRPr lang="en-GB" sz="2800" dirty="0"/>
          </a:p>
        </p:txBody>
      </p:sp>
      <p:sp>
        <p:nvSpPr>
          <p:cNvPr id="204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body" idx="4294967295"/>
          </p:nvPr>
        </p:nvSpPr>
        <p:spPr>
          <a:xfrm>
            <a:off x="0" y="357188"/>
            <a:ext cx="9144000" cy="1428750"/>
          </a:xfrm>
        </p:spPr>
        <p:txBody>
          <a:bodyPr/>
          <a:lstStyle/>
          <a:p>
            <a:pPr marL="609600" indent="-609600">
              <a:lnSpc>
                <a:spcPct val="100000"/>
              </a:lnSpc>
              <a:buFont typeface="Wingdings" pitchFamily="2" charset="2"/>
              <a:buNone/>
            </a:pPr>
            <a:r>
              <a:rPr lang="uk-UA" sz="2800" smtClean="0"/>
              <a:t>	Показники вартості різних операцій для черги по пріоритетам розміру N в умовах різних реалізацій (найгірший випадок) .</a:t>
            </a:r>
          </a:p>
        </p:txBody>
      </p:sp>
      <p:pic>
        <p:nvPicPr>
          <p:cNvPr id="81923" name="Рисунок 1"/>
          <p:cNvPicPr>
            <a:picLocks noChangeAspect="1" noChangeArrowheads="1"/>
          </p:cNvPicPr>
          <p:nvPr/>
        </p:nvPicPr>
        <p:blipFill>
          <a:blip r:embed="rId3"/>
          <a:srcRect/>
          <a:stretch>
            <a:fillRect/>
          </a:stretch>
        </p:blipFill>
        <p:spPr bwMode="auto">
          <a:xfrm>
            <a:off x="571500" y="1857375"/>
            <a:ext cx="8004175" cy="4548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dirty="0" smtClean="0">
                <a:solidFill>
                  <a:srgbClr val="0000CC"/>
                </a:solidFill>
                <a:latin typeface="Times New Roman" pitchFamily="18" charset="0"/>
                <a:cs typeface="Times New Roman" pitchFamily="18" charset="0"/>
              </a:rPr>
              <a:t>4.7. Мультисписки</a:t>
            </a:r>
            <a:endParaRPr lang="uk-UA" sz="4800" dirty="0" smtClean="0">
              <a:solidFill>
                <a:srgbClr val="0000CC"/>
              </a:solidFill>
              <a:latin typeface="Times New Roman" pitchFamily="18" charset="0"/>
              <a:cs typeface="Times New Roman" pitchFamily="18" charset="0"/>
            </a:endParaRPr>
          </a:p>
        </p:txBody>
      </p:sp>
      <p:sp>
        <p:nvSpPr>
          <p:cNvPr id="82947"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137-143 [1]</a:t>
            </a:r>
            <a:r>
              <a:rPr lang="ru-RU" sz="2400" smtClean="0"/>
              <a:t> </a:t>
            </a:r>
          </a:p>
        </p:txBody>
      </p:sp>
      <p:sp>
        <p:nvSpPr>
          <p:cNvPr id="82948"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ru-RU" sz="2800" smtClean="0"/>
              <a:t>	</a:t>
            </a:r>
            <a:r>
              <a:rPr lang="uk-UA" sz="2800" smtClean="0"/>
              <a:t>Простота представлення множин або відображень часто обертається складною проблемою вибору відповідної структури даних. Довільна структура даних, що представляє множину, дозволяє легко виконувати певні оператори, але на виконання інших доводиться витрачати значний час. </a:t>
            </a:r>
          </a:p>
          <a:p>
            <a:pPr>
              <a:lnSpc>
                <a:spcPct val="100000"/>
              </a:lnSpc>
              <a:buFont typeface="Wingdings" pitchFamily="2" charset="2"/>
              <a:buNone/>
            </a:pPr>
            <a:r>
              <a:rPr lang="uk-UA" sz="2800" smtClean="0"/>
              <a:t>	Мабуть, не існує однієї структури даних, що дозволяє всім операторам виконуватися швидко і просто. В цьому випадку рішенням може стати використання двох або більше структур даних для представлення однієї і тієї ж множини або відображення. </a:t>
            </a:r>
            <a:endParaRPr lang="uk-UA" sz="240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b="1" smtClean="0"/>
              <a:t>	</a:t>
            </a:r>
            <a:r>
              <a:rPr lang="uk-UA" sz="2800" smtClean="0"/>
              <a:t>У загальному випадку структура мультисписку - це сукупність записів, деякі з яких мають більш за один покажчик і тому одночасно можуть належати декільком спискам. </a:t>
            </a:r>
            <a:endParaRPr lang="en-US" sz="2800" smtClean="0"/>
          </a:p>
          <a:p>
            <a:pPr marL="609600" indent="-609600">
              <a:lnSpc>
                <a:spcPct val="100000"/>
              </a:lnSpc>
              <a:buFont typeface="Wingdings" pitchFamily="2" charset="2"/>
              <a:buNone/>
            </a:pPr>
            <a:r>
              <a:rPr lang="en-US" sz="2800" smtClean="0"/>
              <a:t>	</a:t>
            </a:r>
            <a:r>
              <a:rPr lang="uk-UA" sz="2800" smtClean="0"/>
              <a:t>Для кожного типу записів важливо розрізняти поля покажчиків різних списків, щоб можна було прослідкувати елементи одного списку, не вступаючи у суперечність з покажчиками іншого списку. </a:t>
            </a:r>
          </a:p>
        </p:txBody>
      </p:sp>
      <p:sp>
        <p:nvSpPr>
          <p:cNvPr id="849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uk-UA" kern="0">
                <a:latin typeface="+mn-lt"/>
              </a:rPr>
              <a:t>	</a:t>
            </a:r>
            <a:r>
              <a:rPr kumimoji="0" lang="uk-UA" u="sng" kern="0">
                <a:latin typeface="+mn-lt"/>
              </a:rPr>
              <a:t>Приклад.</a:t>
            </a:r>
            <a:r>
              <a:rPr kumimoji="0" lang="uk-UA" kern="0">
                <a:latin typeface="+mn-lt"/>
              </a:rPr>
              <a:t> Відношення "багато-до-багатьох" реалізоване мультисписком.</a:t>
            </a:r>
          </a:p>
          <a:p>
            <a:pPr marL="342900" indent="-342900" eaLnBrk="0" hangingPunct="0">
              <a:spcBef>
                <a:spcPct val="20000"/>
              </a:spcBef>
              <a:buClr>
                <a:schemeClr val="tx2"/>
              </a:buClr>
              <a:buSzPct val="75000"/>
              <a:defRPr/>
            </a:pPr>
            <a:r>
              <a:rPr kumimoji="0" lang="uk-UA" kern="0">
                <a:latin typeface="+mn-lt"/>
              </a:rPr>
              <a:t>	Розглянемо відношення "багато-до-багатьох" між множиною студентів і множиною навчальних курсів (учбових предметів). На кожен курс можуть записатися багато студентів (не один) і кожен студент може записатися на декілька курсів. </a:t>
            </a:r>
          </a:p>
          <a:p>
            <a:pPr marL="342900" indent="-342900" eaLnBrk="0" hangingPunct="0">
              <a:spcBef>
                <a:spcPct val="20000"/>
              </a:spcBef>
              <a:buClr>
                <a:schemeClr val="tx2"/>
              </a:buClr>
              <a:buSzPct val="75000"/>
              <a:defRPr/>
            </a:pPr>
            <a:r>
              <a:rPr kumimoji="0" lang="uk-UA" kern="0">
                <a:latin typeface="+mn-lt"/>
              </a:rPr>
              <a:t>	Час від часу може виникнути необхідність вставити або видалити студентів з якого-небудь курсу, визначити, які студенти відвідують той або інший курс або дізнатися, які курси відвідує конкретний студент. Найпростішою структурою даних, яка задовольняє цим запитам, є двовимірний масив.</a:t>
            </a:r>
            <a:endParaRPr kumimoji="0" lang="uk-UA" kern="0" dirty="0">
              <a:latin typeface="+mn-lt"/>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1000125"/>
          </a:xfrm>
          <a:prstGeom prst="rect">
            <a:avLst/>
          </a:prstGeom>
          <a:noFill/>
          <a:ln w="9525">
            <a:noFill/>
            <a:miter lim="800000"/>
            <a:headEnd/>
            <a:tailEnd/>
          </a:ln>
        </p:spPr>
        <p:txBody>
          <a:bodyPr lIns="182562" tIns="46038" rIns="182562" bIns="46038"/>
          <a:lstStyle/>
          <a:p>
            <a:pPr marL="342900" indent="-342900" algn="ctr" eaLnBrk="0" hangingPunct="0">
              <a:spcBef>
                <a:spcPct val="20000"/>
              </a:spcBef>
              <a:buClr>
                <a:schemeClr val="tx2"/>
              </a:buClr>
              <a:buSzPct val="75000"/>
              <a:defRPr/>
            </a:pPr>
            <a:r>
              <a:rPr kumimoji="0" lang="ru-RU" kern="0" dirty="0">
                <a:latin typeface="+mn-lt"/>
              </a:rPr>
              <a:t>	</a:t>
            </a:r>
            <a:r>
              <a:rPr lang="uk-UA" dirty="0">
                <a:latin typeface="Times New Roman" pitchFamily="18" charset="0"/>
              </a:rPr>
              <a:t>Приклад відношення між множиною студентів і множиною навчальних курсів</a:t>
            </a:r>
            <a:endParaRPr kumimoji="0" lang="uk-UA" sz="2400" kern="0" dirty="0">
              <a:latin typeface="+mn-lt"/>
            </a:endParaRPr>
          </a:p>
        </p:txBody>
      </p:sp>
      <p:grpSp>
        <p:nvGrpSpPr>
          <p:cNvPr id="87043" name="Группа 4"/>
          <p:cNvGrpSpPr>
            <a:grpSpLocks/>
          </p:cNvGrpSpPr>
          <p:nvPr/>
        </p:nvGrpSpPr>
        <p:grpSpPr bwMode="auto">
          <a:xfrm>
            <a:off x="285750" y="2214563"/>
            <a:ext cx="8696325" cy="2614612"/>
            <a:chOff x="285720" y="2214554"/>
            <a:chExt cx="8696550" cy="2614688"/>
          </a:xfrm>
        </p:grpSpPr>
        <p:pic>
          <p:nvPicPr>
            <p:cNvPr id="87044" name="Picture 2"/>
            <p:cNvPicPr>
              <a:picLocks noChangeAspect="1" noChangeArrowheads="1"/>
            </p:cNvPicPr>
            <p:nvPr/>
          </p:nvPicPr>
          <p:blipFill>
            <a:blip r:embed="rId3"/>
            <a:srcRect/>
            <a:stretch>
              <a:fillRect/>
            </a:stretch>
          </p:blipFill>
          <p:spPr bwMode="auto">
            <a:xfrm>
              <a:off x="285720" y="2214554"/>
              <a:ext cx="8696550" cy="2428892"/>
            </a:xfrm>
            <a:prstGeom prst="rect">
              <a:avLst/>
            </a:prstGeom>
            <a:noFill/>
            <a:ln w="9525">
              <a:noFill/>
              <a:miter lim="800000"/>
              <a:headEnd/>
              <a:tailEnd/>
            </a:ln>
          </p:spPr>
        </p:pic>
        <p:sp>
          <p:nvSpPr>
            <p:cNvPr id="87045" name="TextBox 3"/>
            <p:cNvSpPr txBox="1">
              <a:spLocks noChangeArrowheads="1"/>
            </p:cNvSpPr>
            <p:nvPr/>
          </p:nvSpPr>
          <p:spPr bwMode="auto">
            <a:xfrm>
              <a:off x="2285984" y="4429132"/>
              <a:ext cx="4566763" cy="400110"/>
            </a:xfrm>
            <a:prstGeom prst="rect">
              <a:avLst/>
            </a:prstGeom>
            <a:solidFill>
              <a:schemeClr val="bg1"/>
            </a:solidFill>
            <a:ln w="9525">
              <a:noFill/>
              <a:miter lim="800000"/>
              <a:headEnd/>
              <a:tailEnd/>
            </a:ln>
          </p:spPr>
          <p:txBody>
            <a:bodyPr wrap="none">
              <a:spAutoFit/>
            </a:bodyPr>
            <a:lstStyle/>
            <a:p>
              <a:r>
                <a:rPr lang="uk-UA" sz="2000"/>
                <a:t>Реєстрація студентів на навчальні курси</a:t>
              </a:r>
              <a:endParaRPr lang="en-GB" sz="2000"/>
            </a:p>
          </p:txBody>
        </p:sp>
      </p:gr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ru-RU" sz="2400" kern="0" dirty="0">
                <a:latin typeface="+mn-lt"/>
              </a:rPr>
              <a:t>	</a:t>
            </a:r>
            <a:r>
              <a:rPr kumimoji="0" lang="uk-UA" sz="2400" kern="0" dirty="0">
                <a:latin typeface="+mn-lt"/>
              </a:rPr>
              <a:t>Щоб приписати студента до якого-небудь курсу, треба використати відображення (назвемо його </a:t>
            </a:r>
            <a:r>
              <a:rPr kumimoji="0" lang="en-GB" sz="2400" i="1" kern="0" dirty="0">
                <a:latin typeface="+mn-lt"/>
              </a:rPr>
              <a:t>MS</a:t>
            </a:r>
            <a:r>
              <a:rPr kumimoji="0" lang="en-GB" sz="2400" kern="0" dirty="0">
                <a:latin typeface="+mn-lt"/>
              </a:rPr>
              <a:t>), </a:t>
            </a:r>
            <a:r>
              <a:rPr kumimoji="0" lang="uk-UA" sz="2400" kern="0" dirty="0">
                <a:latin typeface="+mn-lt"/>
              </a:rPr>
              <a:t>яке можна реалізувати як хеш-таблицю, для перетворення імені студента в індекс масиву, а також ще одне відображення </a:t>
            </a:r>
            <a:r>
              <a:rPr kumimoji="0" lang="uk-UA" sz="2400" i="1" kern="0" dirty="0">
                <a:latin typeface="+mn-lt"/>
              </a:rPr>
              <a:t>МС</a:t>
            </a:r>
            <a:r>
              <a:rPr kumimoji="0" lang="uk-UA" sz="2400" kern="0" dirty="0">
                <a:latin typeface="+mn-lt"/>
              </a:rPr>
              <a:t>, що переводить назву курсу в інший індекс масиву. Тоді запис студента </a:t>
            </a:r>
            <a:r>
              <a:rPr kumimoji="0" lang="en-GB" sz="2400" i="1" kern="0" dirty="0">
                <a:latin typeface="+mn-lt"/>
              </a:rPr>
              <a:t>s</a:t>
            </a:r>
            <a:r>
              <a:rPr kumimoji="0" lang="en-GB" sz="2400" kern="0" dirty="0">
                <a:latin typeface="+mn-lt"/>
              </a:rPr>
              <a:t> </a:t>
            </a:r>
            <a:r>
              <a:rPr kumimoji="0" lang="uk-UA" sz="2400" kern="0" dirty="0">
                <a:latin typeface="+mn-lt"/>
              </a:rPr>
              <a:t>на курс </a:t>
            </a:r>
            <a:r>
              <a:rPr kumimoji="0" lang="en-GB" sz="2400" i="1" kern="0" dirty="0">
                <a:latin typeface="+mn-lt"/>
              </a:rPr>
              <a:t>c</a:t>
            </a:r>
            <a:r>
              <a:rPr kumimoji="0" lang="en-GB" sz="2400" kern="0" dirty="0">
                <a:latin typeface="+mn-lt"/>
              </a:rPr>
              <a:t> </a:t>
            </a:r>
            <a:r>
              <a:rPr kumimoji="0" lang="uk-UA" sz="2400" kern="0" dirty="0">
                <a:latin typeface="+mn-lt"/>
              </a:rPr>
              <a:t>можна представити у вигляді присвоєння елементу масиву </a:t>
            </a:r>
            <a:r>
              <a:rPr kumimoji="0" lang="en-GB" sz="2400" kern="0" dirty="0" err="1">
                <a:latin typeface="+mn-lt"/>
              </a:rPr>
              <a:t>Enrollment</a:t>
            </a:r>
            <a:r>
              <a:rPr kumimoji="0" lang="en-GB" sz="2400" kern="0" dirty="0">
                <a:latin typeface="+mn-lt"/>
              </a:rPr>
              <a:t> (</a:t>
            </a:r>
            <a:r>
              <a:rPr kumimoji="0" lang="uk-UA" sz="2400" kern="0" dirty="0">
                <a:latin typeface="+mn-lt"/>
              </a:rPr>
              <a:t>Реєстрація) значення 1: </a:t>
            </a:r>
          </a:p>
          <a:p>
            <a:pPr marL="342900" indent="-342900" eaLnBrk="0" hangingPunct="0">
              <a:spcBef>
                <a:spcPct val="20000"/>
              </a:spcBef>
              <a:buClr>
                <a:schemeClr val="tx2"/>
              </a:buClr>
              <a:buSzPct val="75000"/>
              <a:defRPr/>
            </a:pPr>
            <a:r>
              <a:rPr kumimoji="0" lang="uk-UA" sz="2400" kern="0" dirty="0">
                <a:latin typeface="+mn-lt"/>
              </a:rPr>
              <a:t>		</a:t>
            </a:r>
            <a:r>
              <a:rPr kumimoji="0" lang="en-GB" sz="2400" kern="0" dirty="0" err="1">
                <a:latin typeface="+mn-lt"/>
              </a:rPr>
              <a:t>Enrollment</a:t>
            </a:r>
            <a:r>
              <a:rPr kumimoji="0" lang="en-GB" sz="2400" kern="0" dirty="0">
                <a:latin typeface="+mn-lt"/>
              </a:rPr>
              <a:t>[</a:t>
            </a:r>
            <a:r>
              <a:rPr kumimoji="0" lang="en-GB" sz="2400" i="1" kern="0" dirty="0">
                <a:latin typeface="+mn-lt"/>
              </a:rPr>
              <a:t>MS</a:t>
            </a:r>
            <a:r>
              <a:rPr kumimoji="0" lang="en-GB" sz="2400" kern="0" dirty="0">
                <a:latin typeface="+mn-lt"/>
              </a:rPr>
              <a:t>(</a:t>
            </a:r>
            <a:r>
              <a:rPr kumimoji="0" lang="en-GB" sz="2400" i="1" kern="0" dirty="0">
                <a:latin typeface="+mn-lt"/>
              </a:rPr>
              <a:t>s</a:t>
            </a:r>
            <a:r>
              <a:rPr kumimoji="0" lang="en-GB" sz="2400" kern="0" dirty="0">
                <a:latin typeface="+mn-lt"/>
              </a:rPr>
              <a:t>), </a:t>
            </a:r>
            <a:r>
              <a:rPr kumimoji="0" lang="en-GB" sz="2400" i="1" kern="0" dirty="0">
                <a:latin typeface="+mn-lt"/>
              </a:rPr>
              <a:t>MC</a:t>
            </a:r>
            <a:r>
              <a:rPr kumimoji="0" lang="en-GB" sz="2400" kern="0" dirty="0">
                <a:latin typeface="+mn-lt"/>
              </a:rPr>
              <a:t>(</a:t>
            </a:r>
            <a:r>
              <a:rPr kumimoji="0" lang="en-GB" sz="2400" i="1" kern="0" dirty="0">
                <a:latin typeface="+mn-lt"/>
              </a:rPr>
              <a:t>c</a:t>
            </a:r>
            <a:r>
              <a:rPr kumimoji="0" lang="en-GB" sz="2400" kern="0" dirty="0">
                <a:latin typeface="+mn-lt"/>
              </a:rPr>
              <a:t>)]:= 1. </a:t>
            </a:r>
          </a:p>
          <a:p>
            <a:pPr marL="342900" indent="-342900" eaLnBrk="0" hangingPunct="0">
              <a:spcBef>
                <a:spcPct val="20000"/>
              </a:spcBef>
              <a:buClr>
                <a:schemeClr val="tx2"/>
              </a:buClr>
              <a:buSzPct val="75000"/>
              <a:defRPr/>
            </a:pPr>
            <a:r>
              <a:rPr kumimoji="0" lang="uk-UA" sz="2400" kern="0" dirty="0">
                <a:latin typeface="+mn-lt"/>
              </a:rPr>
              <a:t>	Відкріплення студента з курсу виконується шляхом </a:t>
            </a:r>
            <a:r>
              <a:rPr kumimoji="0" lang="uk-UA" sz="2400" kern="0" dirty="0" err="1">
                <a:latin typeface="+mn-lt"/>
              </a:rPr>
              <a:t>задання</a:t>
            </a:r>
            <a:r>
              <a:rPr kumimoji="0" lang="uk-UA" sz="2400" kern="0" dirty="0">
                <a:latin typeface="+mn-lt"/>
              </a:rPr>
              <a:t> значення 0 відповідному елементу масиву </a:t>
            </a:r>
            <a:r>
              <a:rPr kumimoji="0" lang="en-GB" sz="2400" kern="0" dirty="0" err="1">
                <a:latin typeface="+mn-lt"/>
              </a:rPr>
              <a:t>Enrollment</a:t>
            </a:r>
            <a:r>
              <a:rPr kumimoji="0" lang="en-GB" sz="2400" kern="0" dirty="0">
                <a:latin typeface="+mn-lt"/>
              </a:rPr>
              <a:t>. </a:t>
            </a:r>
            <a:endParaRPr kumimoji="0" lang="uk-UA" sz="2400" kern="0" dirty="0">
              <a:latin typeface="+mn-lt"/>
            </a:endParaRPr>
          </a:p>
          <a:p>
            <a:pPr marL="342900" indent="-342900" eaLnBrk="0" hangingPunct="0">
              <a:spcBef>
                <a:spcPct val="20000"/>
              </a:spcBef>
              <a:buClr>
                <a:schemeClr val="tx2"/>
              </a:buClr>
              <a:buSzPct val="75000"/>
              <a:defRPr/>
            </a:pPr>
            <a:r>
              <a:rPr kumimoji="0" lang="uk-UA" sz="2400" kern="0" dirty="0">
                <a:latin typeface="+mn-lt"/>
              </a:rPr>
              <a:t>	Для визначення курсів, які відвідує студент з ім'ям </a:t>
            </a:r>
            <a:r>
              <a:rPr kumimoji="0" lang="en-GB" sz="2400" i="1" kern="0" dirty="0">
                <a:latin typeface="+mn-lt"/>
              </a:rPr>
              <a:t>s</a:t>
            </a:r>
            <a:r>
              <a:rPr kumimoji="0" lang="en-GB" sz="2400" kern="0" dirty="0">
                <a:latin typeface="+mn-lt"/>
              </a:rPr>
              <a:t>, </a:t>
            </a:r>
            <a:r>
              <a:rPr kumimoji="0" lang="uk-UA" sz="2400" kern="0" dirty="0">
                <a:latin typeface="+mn-lt"/>
              </a:rPr>
              <a:t>треба проглянути рядок </a:t>
            </a:r>
            <a:r>
              <a:rPr kumimoji="0" lang="en-GB" sz="2400" i="1" kern="0" dirty="0">
                <a:latin typeface="+mn-lt"/>
              </a:rPr>
              <a:t>MS</a:t>
            </a:r>
            <a:r>
              <a:rPr kumimoji="0" lang="en-GB" sz="2400" kern="0" dirty="0">
                <a:latin typeface="+mn-lt"/>
              </a:rPr>
              <a:t>(</a:t>
            </a:r>
            <a:r>
              <a:rPr kumimoji="0" lang="en-GB" sz="2400" i="1" kern="0" dirty="0">
                <a:latin typeface="+mn-lt"/>
              </a:rPr>
              <a:t>s</a:t>
            </a:r>
            <a:r>
              <a:rPr kumimoji="0" lang="en-GB" sz="2400" kern="0" dirty="0">
                <a:latin typeface="+mn-lt"/>
              </a:rPr>
              <a:t>), </a:t>
            </a:r>
            <a:r>
              <a:rPr kumimoji="0" lang="uk-UA" sz="2400" kern="0" dirty="0">
                <a:latin typeface="+mn-lt"/>
              </a:rPr>
              <a:t>а для отримання списку студентів, що відвідують курс </a:t>
            </a:r>
            <a:r>
              <a:rPr kumimoji="0" lang="en-GB" sz="2400" i="1" kern="0" dirty="0">
                <a:latin typeface="+mn-lt"/>
              </a:rPr>
              <a:t>c</a:t>
            </a:r>
            <a:r>
              <a:rPr kumimoji="0" lang="en-GB" sz="2400" kern="0" dirty="0">
                <a:latin typeface="+mn-lt"/>
              </a:rPr>
              <a:t>, </a:t>
            </a:r>
            <a:r>
              <a:rPr kumimoji="0" lang="uk-UA" sz="2400" kern="0" dirty="0">
                <a:latin typeface="+mn-lt"/>
              </a:rPr>
              <a:t>треба проглянути стовпець </a:t>
            </a:r>
            <a:r>
              <a:rPr kumimoji="0" lang="uk-UA" sz="2400" i="1" kern="0" dirty="0">
                <a:latin typeface="+mn-lt"/>
              </a:rPr>
              <a:t>МС</a:t>
            </a:r>
            <a:r>
              <a:rPr kumimoji="0" lang="uk-UA" sz="2400" kern="0" dirty="0">
                <a:latin typeface="+mn-lt"/>
              </a:rPr>
              <a:t>(</a:t>
            </a:r>
            <a:r>
              <a:rPr kumimoji="0" lang="uk-UA" sz="2400" i="1" kern="0" dirty="0">
                <a:latin typeface="+mn-lt"/>
              </a:rPr>
              <a:t>с</a:t>
            </a:r>
            <a:r>
              <a:rPr kumimoji="0" lang="uk-UA" sz="2400" kern="0" dirty="0">
                <a:latin typeface="+mn-lt"/>
              </a:rPr>
              <a:t>). </a:t>
            </a:r>
          </a:p>
          <a:p>
            <a:pPr marL="342900" indent="-342900" eaLnBrk="0" hangingPunct="0">
              <a:spcBef>
                <a:spcPct val="20000"/>
              </a:spcBef>
              <a:buClr>
                <a:schemeClr val="tx2"/>
              </a:buClr>
              <a:buSzPct val="75000"/>
              <a:buFont typeface="Wingdings" pitchFamily="2" charset="2"/>
              <a:buNone/>
              <a:defRPr/>
            </a:pPr>
            <a:endParaRPr kumimoji="0" lang="uk-UA" sz="2400" kern="0" dirty="0">
              <a:latin typeface="+mn-lt"/>
            </a:endParaRPr>
          </a:p>
        </p:txBody>
      </p:sp>
      <p:sp>
        <p:nvSpPr>
          <p:cNvPr id="88067" name="Овал 4"/>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ru-RU" sz="2400" kern="0" dirty="0">
                <a:latin typeface="+mn-lt"/>
              </a:rPr>
              <a:t>	</a:t>
            </a:r>
            <a:r>
              <a:rPr lang="uk-UA" sz="2400" dirty="0">
                <a:latin typeface="+mn-lt"/>
              </a:rPr>
              <a:t>Чому для представлення подібних даних треба використовувати іншу, більш відповідну структуру даних? Представимо великий університет, де вчаться приблизно 20 000 студентів і вивчається не менше 1 000 навчальних курсів, при цьому кожний студент одночасно вивчає в середньому тільки три курси. Тоді при використанні масиву, подібного табл. 4.3, цей масив складатиметься з 20 000 000 елементів, з яких тільки 60 000, або приблизно 0.3%, матимуть значення 1. Такий масив називають розрідженим, оскільки більшість його елементів мають нульові значення. </a:t>
            </a:r>
          </a:p>
          <a:p>
            <a:pPr marL="342900" indent="-342900" eaLnBrk="0" hangingPunct="0">
              <a:spcBef>
                <a:spcPct val="20000"/>
              </a:spcBef>
              <a:buClr>
                <a:schemeClr val="tx2"/>
              </a:buClr>
              <a:buSzPct val="75000"/>
              <a:defRPr/>
            </a:pPr>
            <a:r>
              <a:rPr lang="uk-UA" sz="2400" dirty="0">
                <a:latin typeface="+mn-lt"/>
              </a:rPr>
              <a:t>	Можна зекономити значний об'єм пам'яті, якщо зберігати не весь розріджений масив, а тільки його ненульові елементи. Більш того, в цьому випадку можна значно скоротити час перегляду цього масиву. Наприклад, замість перегляду стовпця з 20 000 елементів треба переглянути в середньому всього 60 елементів. Перегляд елементів по рядках займе приблизно такий же час.</a:t>
            </a:r>
            <a:endParaRPr kumimoji="0" lang="uk-UA" sz="2400" kern="0" dirty="0">
              <a:latin typeface="+mn-lt"/>
            </a:endParaRPr>
          </a:p>
        </p:txBody>
      </p:sp>
      <p:sp>
        <p:nvSpPr>
          <p:cNvPr id="89091" name="Овал 4"/>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ru-RU" kern="0" dirty="0">
                <a:latin typeface="+mn-lt"/>
              </a:rPr>
              <a:t>	</a:t>
            </a:r>
            <a:r>
              <a:rPr kumimoji="0" lang="uk-UA" kern="0" dirty="0">
                <a:latin typeface="+mn-lt"/>
              </a:rPr>
              <a:t>Ще один підхід до рішення задачі полягає в її інакшому формулюванні: замість представлення даних, подібних таблиці, у вигляді однієї множини можна створити систему підтримки набору множин і відносин між ними. </a:t>
            </a:r>
          </a:p>
          <a:p>
            <a:pPr marL="342900" indent="-342900" eaLnBrk="0" hangingPunct="0">
              <a:spcBef>
                <a:spcPct val="20000"/>
              </a:spcBef>
              <a:buClr>
                <a:schemeClr val="tx2"/>
              </a:buClr>
              <a:buSzPct val="75000"/>
              <a:defRPr/>
            </a:pPr>
            <a:r>
              <a:rPr kumimoji="0" lang="uk-UA" kern="0" dirty="0">
                <a:latin typeface="+mn-lt"/>
              </a:rPr>
              <a:t>	</a:t>
            </a:r>
            <a:r>
              <a:rPr kumimoji="0" lang="uk-UA" sz="2400" kern="0" dirty="0">
                <a:latin typeface="+mn-lt"/>
              </a:rPr>
              <a:t>У нашому випадку очевидні дві множини: імен студентів </a:t>
            </a:r>
            <a:r>
              <a:rPr kumimoji="0" lang="en-GB" sz="2400" i="1" kern="0" dirty="0">
                <a:latin typeface="+mn-lt"/>
              </a:rPr>
              <a:t>S</a:t>
            </a:r>
            <a:r>
              <a:rPr kumimoji="0" lang="en-GB" sz="2400" kern="0" dirty="0">
                <a:latin typeface="+mn-lt"/>
              </a:rPr>
              <a:t> </a:t>
            </a:r>
            <a:r>
              <a:rPr kumimoji="0" lang="uk-UA" sz="2400" kern="0" dirty="0">
                <a:latin typeface="+mn-lt"/>
              </a:rPr>
              <a:t>і назв учбових курсів </a:t>
            </a:r>
            <a:r>
              <a:rPr kumimoji="0" lang="en-GB" sz="2400" i="1" kern="0" dirty="0">
                <a:latin typeface="+mn-lt"/>
              </a:rPr>
              <a:t>C</a:t>
            </a:r>
            <a:r>
              <a:rPr kumimoji="0" lang="en-GB" sz="2400" kern="0" dirty="0">
                <a:latin typeface="+mn-lt"/>
              </a:rPr>
              <a:t>. </a:t>
            </a:r>
            <a:r>
              <a:rPr kumimoji="0" lang="uk-UA" sz="2400" kern="0" dirty="0">
                <a:latin typeface="+mn-lt"/>
              </a:rPr>
              <a:t>Кожен елемент множини </a:t>
            </a:r>
            <a:r>
              <a:rPr kumimoji="0" lang="en-GB" sz="2400" i="1" kern="0" dirty="0">
                <a:latin typeface="+mn-lt"/>
              </a:rPr>
              <a:t>S</a:t>
            </a:r>
            <a:r>
              <a:rPr kumimoji="0" lang="en-GB" sz="2400" kern="0" dirty="0">
                <a:latin typeface="+mn-lt"/>
              </a:rPr>
              <a:t> </a:t>
            </a:r>
            <a:r>
              <a:rPr kumimoji="0" lang="uk-UA" sz="2400" kern="0" dirty="0">
                <a:latin typeface="+mn-lt"/>
              </a:rPr>
              <a:t>матиме тип </a:t>
            </a:r>
            <a:r>
              <a:rPr kumimoji="0" lang="en-GB" sz="2400" kern="0" dirty="0" err="1">
                <a:latin typeface="+mn-lt"/>
              </a:rPr>
              <a:t>studenttype</a:t>
            </a:r>
            <a:r>
              <a:rPr kumimoji="0" lang="en-GB" sz="2400" kern="0" dirty="0">
                <a:latin typeface="+mn-lt"/>
              </a:rPr>
              <a:t> (</a:t>
            </a:r>
            <a:r>
              <a:rPr kumimoji="0" lang="uk-UA" sz="2400" kern="0" dirty="0">
                <a:latin typeface="+mn-lt"/>
              </a:rPr>
              <a:t>тип студента), який можна представити у вигляді записів наступного типу:</a:t>
            </a:r>
          </a:p>
          <a:p>
            <a:pPr marL="342900" indent="-342900" eaLnBrk="0" hangingPunct="0">
              <a:lnSpc>
                <a:spcPct val="80000"/>
              </a:lnSpc>
              <a:spcBef>
                <a:spcPct val="20000"/>
              </a:spcBef>
              <a:buClr>
                <a:schemeClr val="tx2"/>
              </a:buClr>
              <a:buSzPct val="75000"/>
              <a:defRPr/>
            </a:pPr>
            <a:r>
              <a:rPr kumimoji="0" lang="uk-UA" sz="2400" kern="0" dirty="0">
                <a:latin typeface="+mn-lt"/>
              </a:rPr>
              <a:t>		</a:t>
            </a:r>
            <a:r>
              <a:rPr kumimoji="0" lang="en-GB" sz="2400" kern="0" dirty="0">
                <a:latin typeface="+mn-lt"/>
              </a:rPr>
              <a:t>type </a:t>
            </a:r>
            <a:r>
              <a:rPr kumimoji="0" lang="en-GB" sz="2400" kern="0" dirty="0" err="1">
                <a:latin typeface="+mn-lt"/>
              </a:rPr>
              <a:t>studenttype</a:t>
            </a:r>
            <a:r>
              <a:rPr kumimoji="0" lang="en-GB" sz="2400" kern="0" dirty="0">
                <a:latin typeface="+mn-lt"/>
              </a:rPr>
              <a:t> = record </a:t>
            </a:r>
          </a:p>
          <a:p>
            <a:pPr marL="342900" indent="-342900" eaLnBrk="0" hangingPunct="0">
              <a:lnSpc>
                <a:spcPct val="80000"/>
              </a:lnSpc>
              <a:spcBef>
                <a:spcPct val="20000"/>
              </a:spcBef>
              <a:buClr>
                <a:schemeClr val="tx2"/>
              </a:buClr>
              <a:buSzPct val="75000"/>
              <a:defRPr/>
            </a:pPr>
            <a:r>
              <a:rPr kumimoji="0" lang="uk-UA" sz="2400" kern="0" dirty="0">
                <a:latin typeface="+mn-lt"/>
              </a:rPr>
              <a:t>			</a:t>
            </a:r>
            <a:r>
              <a:rPr kumimoji="0" lang="en-GB" sz="2400" kern="0" dirty="0">
                <a:latin typeface="+mn-lt"/>
              </a:rPr>
              <a:t>id: integer; </a:t>
            </a:r>
          </a:p>
          <a:p>
            <a:pPr marL="342900" indent="-342900" eaLnBrk="0" hangingPunct="0">
              <a:lnSpc>
                <a:spcPct val="80000"/>
              </a:lnSpc>
              <a:spcBef>
                <a:spcPct val="20000"/>
              </a:spcBef>
              <a:buClr>
                <a:schemeClr val="tx2"/>
              </a:buClr>
              <a:buSzPct val="75000"/>
              <a:defRPr/>
            </a:pPr>
            <a:r>
              <a:rPr kumimoji="0" lang="uk-UA" sz="2400" kern="0" dirty="0">
                <a:latin typeface="+mn-lt"/>
              </a:rPr>
              <a:t>			</a:t>
            </a:r>
            <a:r>
              <a:rPr kumimoji="0" lang="en-GB" sz="2400" kern="0" dirty="0">
                <a:latin typeface="+mn-lt"/>
              </a:rPr>
              <a:t>name: array[1..30] of char; </a:t>
            </a:r>
          </a:p>
          <a:p>
            <a:pPr marL="342900" indent="-342900" eaLnBrk="0" hangingPunct="0">
              <a:lnSpc>
                <a:spcPct val="80000"/>
              </a:lnSpc>
              <a:spcBef>
                <a:spcPct val="20000"/>
              </a:spcBef>
              <a:buClr>
                <a:schemeClr val="tx2"/>
              </a:buClr>
              <a:buSzPct val="75000"/>
              <a:defRPr/>
            </a:pPr>
            <a:r>
              <a:rPr kumimoji="0" lang="uk-UA" sz="2400" kern="0" dirty="0">
                <a:latin typeface="+mn-lt"/>
              </a:rPr>
              <a:t>		        </a:t>
            </a:r>
            <a:r>
              <a:rPr kumimoji="0" lang="en-GB" sz="2400" kern="0" dirty="0">
                <a:latin typeface="+mn-lt"/>
              </a:rPr>
              <a:t>end;</a:t>
            </a:r>
            <a:r>
              <a:rPr kumimoji="0" lang="uk-UA" sz="2400" kern="0" dirty="0">
                <a:latin typeface="+mn-lt"/>
              </a:rPr>
              <a:t>	</a:t>
            </a:r>
          </a:p>
          <a:p>
            <a:pPr marL="342900" indent="-342900" eaLnBrk="0" hangingPunct="0">
              <a:lnSpc>
                <a:spcPct val="90000"/>
              </a:lnSpc>
              <a:spcBef>
                <a:spcPct val="20000"/>
              </a:spcBef>
              <a:buClr>
                <a:schemeClr val="tx2"/>
              </a:buClr>
              <a:buSzPct val="75000"/>
              <a:defRPr/>
            </a:pPr>
            <a:r>
              <a:rPr kumimoji="0" lang="uk-UA" sz="2400" kern="0" dirty="0">
                <a:latin typeface="Times New Roman" pitchFamily="18" charset="0"/>
              </a:rPr>
              <a:t>	Подібне визначення можна зробити для елементів множини </a:t>
            </a:r>
            <a:r>
              <a:rPr kumimoji="0" lang="uk-UA" sz="2400" i="1" kern="0" dirty="0">
                <a:latin typeface="Times New Roman" pitchFamily="18" charset="0"/>
              </a:rPr>
              <a:t>С</a:t>
            </a:r>
            <a:r>
              <a:rPr kumimoji="0" lang="uk-UA" sz="2400" kern="0" dirty="0">
                <a:latin typeface="Times New Roman" pitchFamily="18" charset="0"/>
              </a:rPr>
              <a:t>.</a:t>
            </a:r>
            <a:endParaRPr kumimoji="0" lang="uk-UA" sz="2400" kern="0" dirty="0">
              <a:latin typeface="+mn-lt"/>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lnSpc>
                <a:spcPct val="90000"/>
              </a:lnSpc>
              <a:spcBef>
                <a:spcPct val="20000"/>
              </a:spcBef>
              <a:buClr>
                <a:schemeClr val="tx2"/>
              </a:buClr>
              <a:buSzPct val="75000"/>
              <a:defRPr/>
            </a:pPr>
            <a:r>
              <a:rPr kumimoji="0" lang="ru-RU" kern="0" dirty="0">
                <a:latin typeface="+mn-lt"/>
              </a:rPr>
              <a:t>	</a:t>
            </a:r>
            <a:r>
              <a:rPr kumimoji="0" lang="uk-UA" sz="2400" kern="0" dirty="0">
                <a:latin typeface="+mn-lt"/>
              </a:rPr>
              <a:t>Для реалізації відносин між елементами множин </a:t>
            </a:r>
            <a:r>
              <a:rPr kumimoji="0" lang="en-GB" sz="2400" i="1" kern="0" dirty="0">
                <a:latin typeface="Times New Roman" pitchFamily="18" charset="0"/>
              </a:rPr>
              <a:t>S</a:t>
            </a:r>
            <a:r>
              <a:rPr kumimoji="0" lang="en-GB" sz="2400" kern="0" dirty="0">
                <a:latin typeface="Times New Roman" pitchFamily="18" charset="0"/>
              </a:rPr>
              <a:t> </a:t>
            </a:r>
            <a:r>
              <a:rPr kumimoji="0" lang="uk-UA" sz="2400" kern="0" dirty="0">
                <a:latin typeface="Times New Roman" pitchFamily="18" charset="0"/>
              </a:rPr>
              <a:t>і </a:t>
            </a:r>
            <a:r>
              <a:rPr kumimoji="0" lang="en-GB" sz="2400" i="1" kern="0" dirty="0">
                <a:latin typeface="Times New Roman" pitchFamily="18" charset="0"/>
              </a:rPr>
              <a:t>C </a:t>
            </a:r>
            <a:r>
              <a:rPr kumimoji="0" lang="uk-UA" sz="2400" kern="0" dirty="0">
                <a:latin typeface="+mn-lt"/>
              </a:rPr>
              <a:t>необхідна третя множина </a:t>
            </a:r>
            <a:r>
              <a:rPr kumimoji="0" lang="uk-UA" sz="2400" i="1" kern="0" dirty="0">
                <a:latin typeface="+mn-lt"/>
              </a:rPr>
              <a:t>Е</a:t>
            </a:r>
            <a:r>
              <a:rPr kumimoji="0" lang="uk-UA" sz="2400" kern="0" dirty="0">
                <a:latin typeface="+mn-lt"/>
              </a:rPr>
              <a:t>, кожен елемент якої повинен відповідати одній комірці масиву реєстрації, де є знак "</a:t>
            </a:r>
            <a:r>
              <a:rPr kumimoji="0" lang="en-GB" sz="2400" kern="0" dirty="0">
                <a:latin typeface="+mn-lt"/>
              </a:rPr>
              <a:t>X”</a:t>
            </a:r>
            <a:r>
              <a:rPr kumimoji="0" lang="uk-UA" sz="2400" kern="0" dirty="0">
                <a:latin typeface="+mn-lt"/>
              </a:rPr>
              <a:t>. Елементи множини </a:t>
            </a:r>
            <a:r>
              <a:rPr kumimoji="0" lang="uk-UA" sz="2400" i="1" kern="0" dirty="0">
                <a:latin typeface="+mn-lt"/>
              </a:rPr>
              <a:t>Е</a:t>
            </a:r>
            <a:r>
              <a:rPr kumimoji="0" lang="uk-UA" sz="2400" kern="0" dirty="0">
                <a:latin typeface="+mn-lt"/>
              </a:rPr>
              <a:t> повинні бути записами фіксованого типу.</a:t>
            </a:r>
            <a:endParaRPr kumimoji="0" lang="uk-UA" kern="0" dirty="0">
              <a:latin typeface="+mn-lt"/>
            </a:endParaRPr>
          </a:p>
          <a:p>
            <a:pPr marL="342900" indent="-342900" eaLnBrk="0" hangingPunct="0">
              <a:lnSpc>
                <a:spcPct val="90000"/>
              </a:lnSpc>
              <a:spcBef>
                <a:spcPct val="20000"/>
              </a:spcBef>
              <a:buClr>
                <a:schemeClr val="tx2"/>
              </a:buClr>
              <a:buSzPct val="75000"/>
              <a:defRPr/>
            </a:pPr>
            <a:r>
              <a:rPr lang="uk-UA" sz="2400" dirty="0">
                <a:latin typeface="Times New Roman" pitchFamily="18" charset="0"/>
              </a:rPr>
              <a:t>	Також потрібні множини, відповідні відповідям на основні питання: які навчальні курси відвідує конкретний студент </a:t>
            </a:r>
            <a:r>
              <a:rPr lang="uk-UA" sz="2400" i="1" dirty="0">
                <a:latin typeface="Times New Roman" pitchFamily="18" charset="0"/>
              </a:rPr>
              <a:t>s</a:t>
            </a:r>
            <a:r>
              <a:rPr lang="uk-UA" sz="2400" dirty="0">
                <a:latin typeface="Times New Roman" pitchFamily="18" charset="0"/>
              </a:rPr>
              <a:t> (цю множину позначимо </a:t>
            </a:r>
            <a:r>
              <a:rPr lang="uk-UA" sz="2400" i="1" dirty="0" err="1">
                <a:latin typeface="Times New Roman" pitchFamily="18" charset="0"/>
              </a:rPr>
              <a:t>Сs</a:t>
            </a:r>
            <a:r>
              <a:rPr lang="uk-UA" sz="2400" dirty="0">
                <a:latin typeface="Times New Roman" pitchFamily="18" charset="0"/>
              </a:rPr>
              <a:t>) і які студенти записані на даний курс </a:t>
            </a:r>
            <a:r>
              <a:rPr lang="uk-UA" sz="2400" i="1" dirty="0">
                <a:latin typeface="Times New Roman" pitchFamily="18" charset="0"/>
              </a:rPr>
              <a:t>c</a:t>
            </a:r>
            <a:r>
              <a:rPr lang="uk-UA" sz="2400" dirty="0">
                <a:latin typeface="Times New Roman" pitchFamily="18" charset="0"/>
              </a:rPr>
              <a:t> (це множина </a:t>
            </a:r>
            <a:r>
              <a:rPr lang="uk-UA" sz="2400" i="1" dirty="0" err="1">
                <a:latin typeface="Times New Roman" pitchFamily="18" charset="0"/>
              </a:rPr>
              <a:t>Sc</a:t>
            </a:r>
            <a:r>
              <a:rPr lang="uk-UA" sz="2400" dirty="0">
                <a:latin typeface="Times New Roman" pitchFamily="18" charset="0"/>
              </a:rPr>
              <a:t>). Можна зробити множини</a:t>
            </a:r>
            <a:r>
              <a:rPr lang="uk-UA" sz="2400" i="1" dirty="0">
                <a:latin typeface="Times New Roman" pitchFamily="18" charset="0"/>
              </a:rPr>
              <a:t> </a:t>
            </a:r>
            <a:r>
              <a:rPr lang="uk-UA" sz="2400" i="1" dirty="0" err="1">
                <a:latin typeface="Times New Roman" pitchFamily="18" charset="0"/>
              </a:rPr>
              <a:t>Сs</a:t>
            </a:r>
            <a:r>
              <a:rPr lang="uk-UA" sz="2400" dirty="0">
                <a:latin typeface="Times New Roman" pitchFamily="18" charset="0"/>
              </a:rPr>
              <a:t> і </a:t>
            </a:r>
            <a:r>
              <a:rPr lang="uk-UA" sz="2400" i="1" dirty="0" err="1">
                <a:latin typeface="Times New Roman" pitchFamily="18" charset="0"/>
              </a:rPr>
              <a:t>Sc</a:t>
            </a:r>
            <a:r>
              <a:rPr lang="uk-UA" sz="2400" dirty="0">
                <a:latin typeface="Times New Roman" pitchFamily="18" charset="0"/>
              </a:rPr>
              <a:t> не множинами безпосередньо записів, а множинами покажчиків на студентські і курсові записи. </a:t>
            </a:r>
          </a:p>
          <a:p>
            <a:pPr marL="342900" indent="-342900" eaLnBrk="0" hangingPunct="0">
              <a:lnSpc>
                <a:spcPct val="90000"/>
              </a:lnSpc>
              <a:spcBef>
                <a:spcPct val="20000"/>
              </a:spcBef>
              <a:buClr>
                <a:schemeClr val="tx2"/>
              </a:buClr>
              <a:buSzPct val="75000"/>
              <a:defRPr/>
            </a:pPr>
            <a:r>
              <a:rPr kumimoji="0" lang="uk-UA" sz="2400" kern="0" dirty="0">
                <a:latin typeface="+mn-lt"/>
              </a:rPr>
              <a:t>	Якщо прийняти за реєстрацію пару (</a:t>
            </a:r>
            <a:r>
              <a:rPr kumimoji="0" lang="en-GB" sz="2400" i="1" kern="0" dirty="0" err="1">
                <a:latin typeface="+mn-lt"/>
              </a:rPr>
              <a:t>s</a:t>
            </a:r>
            <a:r>
              <a:rPr kumimoji="0" lang="en-GB" sz="2400" kern="0" dirty="0" err="1">
                <a:latin typeface="+mn-lt"/>
              </a:rPr>
              <a:t>,</a:t>
            </a:r>
            <a:r>
              <a:rPr kumimoji="0" lang="en-GB" sz="2400" i="1" kern="0" dirty="0" err="1">
                <a:latin typeface="+mn-lt"/>
              </a:rPr>
              <a:t>c</a:t>
            </a:r>
            <a:r>
              <a:rPr kumimoji="0" lang="en-GB" sz="2400" kern="0" dirty="0">
                <a:latin typeface="+mn-lt"/>
              </a:rPr>
              <a:t>), </a:t>
            </a:r>
            <a:r>
              <a:rPr kumimoji="0" lang="uk-UA" sz="2400" kern="0" dirty="0">
                <a:latin typeface="+mn-lt"/>
              </a:rPr>
              <a:t>то множину </a:t>
            </a:r>
            <a:r>
              <a:rPr kumimoji="0" lang="en-GB" sz="2400" i="1" kern="0" dirty="0">
                <a:latin typeface="+mn-lt"/>
              </a:rPr>
              <a:t>Cs</a:t>
            </a:r>
            <a:r>
              <a:rPr kumimoji="0" lang="en-GB" sz="2400" kern="0" dirty="0">
                <a:latin typeface="+mn-lt"/>
              </a:rPr>
              <a:t> </a:t>
            </a:r>
            <a:r>
              <a:rPr kumimoji="0" lang="uk-UA" sz="2400" kern="0" dirty="0">
                <a:latin typeface="+mn-lt"/>
              </a:rPr>
              <a:t>можна визначити таким чином: </a:t>
            </a:r>
          </a:p>
          <a:p>
            <a:pPr marL="342900" indent="-342900" eaLnBrk="0" hangingPunct="0">
              <a:lnSpc>
                <a:spcPct val="90000"/>
              </a:lnSpc>
              <a:spcBef>
                <a:spcPct val="20000"/>
              </a:spcBef>
              <a:buClr>
                <a:schemeClr val="tx2"/>
              </a:buClr>
              <a:buSzPct val="75000"/>
              <a:defRPr/>
            </a:pPr>
            <a:r>
              <a:rPr kumimoji="0" lang="uk-UA" sz="2400" i="1" kern="0" dirty="0">
                <a:latin typeface="+mn-lt"/>
              </a:rPr>
              <a:t>		</a:t>
            </a:r>
            <a:r>
              <a:rPr kumimoji="0" lang="en-GB" sz="2400" i="1" kern="0" dirty="0">
                <a:latin typeface="+mn-lt"/>
              </a:rPr>
              <a:t>Cs</a:t>
            </a:r>
            <a:r>
              <a:rPr kumimoji="0" lang="en-GB" sz="2400" kern="0" dirty="0">
                <a:latin typeface="+mn-lt"/>
              </a:rPr>
              <a:t> = {(</a:t>
            </a:r>
            <a:r>
              <a:rPr kumimoji="0" lang="en-GB" sz="2400" i="1" kern="0" dirty="0">
                <a:latin typeface="+mn-lt"/>
              </a:rPr>
              <a:t>s</a:t>
            </a:r>
            <a:r>
              <a:rPr kumimoji="0" lang="en-GB" sz="2400" kern="0" dirty="0">
                <a:latin typeface="+mn-lt"/>
              </a:rPr>
              <a:t>, </a:t>
            </a:r>
            <a:r>
              <a:rPr kumimoji="0" lang="en-GB" sz="2400" i="1" kern="0" dirty="0">
                <a:latin typeface="+mn-lt"/>
              </a:rPr>
              <a:t>c</a:t>
            </a:r>
            <a:r>
              <a:rPr kumimoji="0" lang="en-GB" sz="2400" kern="0" dirty="0">
                <a:latin typeface="+mn-lt"/>
              </a:rPr>
              <a:t>) | </a:t>
            </a:r>
            <a:r>
              <a:rPr kumimoji="0" lang="uk-UA" sz="2400" kern="0" dirty="0">
                <a:latin typeface="+mn-lt"/>
              </a:rPr>
              <a:t>студент </a:t>
            </a:r>
            <a:r>
              <a:rPr kumimoji="0" lang="en-GB" sz="2400" i="1" kern="0" dirty="0">
                <a:latin typeface="+mn-lt"/>
              </a:rPr>
              <a:t>s</a:t>
            </a:r>
            <a:r>
              <a:rPr kumimoji="0" lang="en-GB" sz="2400" kern="0" dirty="0">
                <a:latin typeface="+mn-lt"/>
              </a:rPr>
              <a:t> </a:t>
            </a:r>
            <a:r>
              <a:rPr kumimoji="0" lang="uk-UA" sz="2400" kern="0" dirty="0">
                <a:latin typeface="+mn-lt"/>
              </a:rPr>
              <a:t>записаний на курс </a:t>
            </a:r>
            <a:r>
              <a:rPr kumimoji="0" lang="en-GB" sz="2400" i="1" kern="0" dirty="0">
                <a:latin typeface="+mn-lt"/>
              </a:rPr>
              <a:t>c</a:t>
            </a:r>
            <a:r>
              <a:rPr kumimoji="0" lang="en-GB" sz="2400" kern="0" dirty="0">
                <a:latin typeface="+mn-lt"/>
              </a:rPr>
              <a:t>}. </a:t>
            </a:r>
          </a:p>
          <a:p>
            <a:pPr marL="342900" indent="-342900" eaLnBrk="0" hangingPunct="0">
              <a:lnSpc>
                <a:spcPct val="90000"/>
              </a:lnSpc>
              <a:spcBef>
                <a:spcPct val="20000"/>
              </a:spcBef>
              <a:buClr>
                <a:schemeClr val="tx2"/>
              </a:buClr>
              <a:buSzPct val="75000"/>
              <a:defRPr/>
            </a:pPr>
            <a:r>
              <a:rPr kumimoji="0" lang="uk-UA" sz="2400" kern="0" dirty="0">
                <a:latin typeface="+mn-lt"/>
              </a:rPr>
              <a:t>	Аналогічно визначається множина </a:t>
            </a:r>
            <a:r>
              <a:rPr kumimoji="0" lang="en-GB" sz="2400" i="1" kern="0" dirty="0">
                <a:latin typeface="+mn-lt"/>
              </a:rPr>
              <a:t>Sc</a:t>
            </a:r>
            <a:r>
              <a:rPr kumimoji="0" lang="en-GB" sz="2400" kern="0" dirty="0">
                <a:latin typeface="+mn-lt"/>
              </a:rPr>
              <a:t>: </a:t>
            </a:r>
          </a:p>
          <a:p>
            <a:pPr marL="342900" indent="-342900" eaLnBrk="0" hangingPunct="0">
              <a:lnSpc>
                <a:spcPct val="90000"/>
              </a:lnSpc>
              <a:spcBef>
                <a:spcPct val="20000"/>
              </a:spcBef>
              <a:buClr>
                <a:schemeClr val="tx2"/>
              </a:buClr>
              <a:buSzPct val="75000"/>
              <a:defRPr/>
            </a:pPr>
            <a:r>
              <a:rPr kumimoji="0" lang="uk-UA" sz="2400" i="1" kern="0" dirty="0">
                <a:latin typeface="+mn-lt"/>
              </a:rPr>
              <a:t>		</a:t>
            </a:r>
            <a:r>
              <a:rPr kumimoji="0" lang="en-GB" sz="2400" i="1" kern="0" dirty="0">
                <a:latin typeface="+mn-lt"/>
              </a:rPr>
              <a:t>Sc</a:t>
            </a:r>
            <a:r>
              <a:rPr kumimoji="0" lang="en-GB" sz="2400" kern="0" dirty="0">
                <a:latin typeface="+mn-lt"/>
              </a:rPr>
              <a:t> = {(</a:t>
            </a:r>
            <a:r>
              <a:rPr kumimoji="0" lang="en-GB" sz="2400" i="1" kern="0" dirty="0">
                <a:latin typeface="+mn-lt"/>
              </a:rPr>
              <a:t>s</a:t>
            </a:r>
            <a:r>
              <a:rPr kumimoji="0" lang="en-GB" sz="2400" kern="0" dirty="0">
                <a:latin typeface="+mn-lt"/>
              </a:rPr>
              <a:t>, </a:t>
            </a:r>
            <a:r>
              <a:rPr kumimoji="0" lang="en-GB" sz="2400" i="1" kern="0" dirty="0">
                <a:latin typeface="+mn-lt"/>
              </a:rPr>
              <a:t>c</a:t>
            </a:r>
            <a:r>
              <a:rPr kumimoji="0" lang="en-GB" sz="2400" kern="0" dirty="0">
                <a:latin typeface="+mn-lt"/>
              </a:rPr>
              <a:t>) | </a:t>
            </a:r>
            <a:r>
              <a:rPr kumimoji="0" lang="uk-UA" sz="2400" kern="0" dirty="0">
                <a:latin typeface="+mn-lt"/>
              </a:rPr>
              <a:t>студент </a:t>
            </a:r>
            <a:r>
              <a:rPr kumimoji="0" lang="en-GB" sz="2400" i="1" kern="0" dirty="0">
                <a:latin typeface="+mn-lt"/>
              </a:rPr>
              <a:t>s</a:t>
            </a:r>
            <a:r>
              <a:rPr kumimoji="0" lang="en-GB" sz="2400" kern="0" dirty="0">
                <a:latin typeface="+mn-lt"/>
              </a:rPr>
              <a:t> </a:t>
            </a:r>
            <a:r>
              <a:rPr kumimoji="0" lang="uk-UA" sz="2400" kern="0" dirty="0">
                <a:latin typeface="+mn-lt"/>
              </a:rPr>
              <a:t>записаний на курс </a:t>
            </a:r>
            <a:r>
              <a:rPr kumimoji="0" lang="en-GB" sz="2400" i="1" kern="0" dirty="0">
                <a:latin typeface="+mn-lt"/>
              </a:rPr>
              <a:t>c</a:t>
            </a:r>
            <a:r>
              <a:rPr kumimoji="0" lang="en-GB" sz="2400" kern="0" dirty="0">
                <a:latin typeface="+mn-lt"/>
              </a:rPr>
              <a:t>}. </a:t>
            </a:r>
          </a:p>
          <a:p>
            <a:pPr marL="342900" indent="-342900" eaLnBrk="0" hangingPunct="0">
              <a:lnSpc>
                <a:spcPct val="90000"/>
              </a:lnSpc>
              <a:spcBef>
                <a:spcPct val="20000"/>
              </a:spcBef>
              <a:buClr>
                <a:schemeClr val="tx2"/>
              </a:buClr>
              <a:buSzPct val="75000"/>
              <a:defRPr/>
            </a:pPr>
            <a:r>
              <a:rPr kumimoji="0" lang="uk-UA" sz="2400" kern="0" dirty="0">
                <a:latin typeface="+mn-lt"/>
              </a:rPr>
              <a:t>	У першій множині </a:t>
            </a:r>
            <a:r>
              <a:rPr kumimoji="0" lang="en-GB" sz="2400" i="1" kern="0" dirty="0">
                <a:latin typeface="+mn-lt"/>
              </a:rPr>
              <a:t>s</a:t>
            </a:r>
            <a:r>
              <a:rPr kumimoji="0" lang="en-GB" sz="2400" kern="0" dirty="0">
                <a:latin typeface="+mn-lt"/>
              </a:rPr>
              <a:t> </a:t>
            </a:r>
            <a:r>
              <a:rPr kumimoji="0" lang="uk-UA" sz="2400" kern="0" dirty="0">
                <a:latin typeface="+mn-lt"/>
              </a:rPr>
              <a:t>є константою, а в другій - </a:t>
            </a:r>
            <a:r>
              <a:rPr kumimoji="0" lang="en-GB" sz="2400" i="1" kern="0" dirty="0">
                <a:latin typeface="+mn-lt"/>
              </a:rPr>
              <a:t>c</a:t>
            </a:r>
            <a:r>
              <a:rPr kumimoji="0" lang="en-GB" sz="2400" kern="0" dirty="0">
                <a:latin typeface="+mn-lt"/>
              </a:rPr>
              <a:t>.</a:t>
            </a:r>
            <a:endParaRPr kumimoji="0" lang="uk-UA" sz="2400" kern="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400" dirty="0" smtClean="0"/>
              <a:t>	Найкраща конкретна реалізація вибирається виходячи з набору використаних операторів і розміру множини. </a:t>
            </a:r>
          </a:p>
          <a:p>
            <a:pPr marL="609600" indent="-609600">
              <a:buFont typeface="Wingdings" pitchFamily="2" charset="2"/>
              <a:buNone/>
            </a:pPr>
            <a:r>
              <a:rPr lang="uk-UA" dirty="0" smtClean="0"/>
              <a:t>	</a:t>
            </a:r>
            <a:r>
              <a:rPr lang="ru-RU" sz="2800" b="1" dirty="0" err="1" smtClean="0"/>
              <a:t>Реалізації</a:t>
            </a:r>
            <a:r>
              <a:rPr lang="ru-RU" sz="2800" b="1" dirty="0" smtClean="0"/>
              <a:t> </a:t>
            </a:r>
            <a:r>
              <a:rPr lang="ru-RU" sz="2800" b="1" dirty="0" err="1" smtClean="0"/>
              <a:t>словників</a:t>
            </a:r>
            <a:endParaRPr lang="ru-RU" sz="2800" b="1" dirty="0" smtClean="0"/>
          </a:p>
          <a:p>
            <a:pPr marL="1009650" lvl="1" indent="-609600"/>
            <a:r>
              <a:rPr lang="uk-UA" sz="2400" dirty="0" smtClean="0"/>
              <a:t>за допомогою сортованих або несортованих лінійних зв'язних списків;</a:t>
            </a:r>
          </a:p>
          <a:p>
            <a:pPr marL="1009650" lvl="1" indent="-609600"/>
            <a:r>
              <a:rPr lang="uk-UA" sz="2400" dirty="0"/>
              <a:t>за допомогою масиву фіксованої довжини з покажчиком на останній заповнений елемент цього масиву;</a:t>
            </a:r>
          </a:p>
          <a:p>
            <a:pPr marL="1009650" lvl="1" indent="-609600"/>
            <a:r>
              <a:rPr lang="uk-UA" sz="2400" dirty="0" smtClean="0"/>
              <a:t>за допомогою двійкових векторів, припускаючи, що елементи множини є цілими числами 1…</a:t>
            </a:r>
            <a:r>
              <a:rPr lang="uk-UA" sz="2400" i="1" dirty="0" smtClean="0"/>
              <a:t>N</a:t>
            </a:r>
            <a:r>
              <a:rPr lang="uk-UA" sz="2400" dirty="0" smtClean="0"/>
              <a:t> або елементи множини можна зіставити з такою множиною цілих чисел (масив, індексований по ключам);</a:t>
            </a:r>
          </a:p>
          <a:p>
            <a:pPr marL="1009650" lvl="1" indent="-609600"/>
            <a:r>
              <a:rPr lang="uk-UA" sz="2400" dirty="0" smtClean="0"/>
              <a:t>за допомогою масиву з використанням хешування;</a:t>
            </a:r>
          </a:p>
          <a:p>
            <a:pPr marL="1009650" lvl="1" indent="-609600"/>
            <a:r>
              <a:rPr lang="uk-UA" sz="2400" dirty="0" smtClean="0"/>
              <a:t>за допомогою масиву з використанням бінарного пошуку;</a:t>
            </a:r>
          </a:p>
          <a:p>
            <a:pPr marL="1009650" lvl="1" indent="-609600"/>
            <a:r>
              <a:rPr lang="uk-UA" sz="2400" dirty="0" smtClean="0"/>
              <a:t>за допомогою нелінійних зв'язних списків з використанням бінарного пошуку.</a:t>
            </a:r>
          </a:p>
        </p:txBody>
      </p:sp>
      <p:sp>
        <p:nvSpPr>
          <p:cNvPr id="215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4286250"/>
            <a:ext cx="9144000" cy="1000125"/>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lang="uk-UA" dirty="0">
                <a:latin typeface="Times New Roman" pitchFamily="18" charset="0"/>
              </a:rPr>
              <a:t>	</a:t>
            </a:r>
            <a:r>
              <a:rPr lang="uk-UA" dirty="0" err="1">
                <a:latin typeface="Times New Roman" pitchFamily="18" charset="0"/>
              </a:rPr>
              <a:t>С</a:t>
            </a:r>
            <a:r>
              <a:rPr lang="uk-UA" baseline="-25000" dirty="0" err="1">
                <a:latin typeface="Times New Roman" pitchFamily="18" charset="0"/>
              </a:rPr>
              <a:t>Alex</a:t>
            </a:r>
            <a:r>
              <a:rPr lang="uk-UA" dirty="0">
                <a:latin typeface="Times New Roman" pitchFamily="18" charset="0"/>
              </a:rPr>
              <a:t> = {(</a:t>
            </a:r>
            <a:r>
              <a:rPr lang="uk-UA" dirty="0" err="1">
                <a:latin typeface="Times New Roman" pitchFamily="18" charset="0"/>
              </a:rPr>
              <a:t>Alex</a:t>
            </a:r>
            <a:r>
              <a:rPr lang="uk-UA" dirty="0">
                <a:latin typeface="Times New Roman" pitchFamily="18" charset="0"/>
              </a:rPr>
              <a:t>, CS101), (</a:t>
            </a:r>
            <a:r>
              <a:rPr lang="uk-UA" dirty="0" err="1">
                <a:latin typeface="Times New Roman" pitchFamily="18" charset="0"/>
              </a:rPr>
              <a:t>Alex</a:t>
            </a:r>
            <a:r>
              <a:rPr lang="uk-UA" dirty="0">
                <a:latin typeface="Times New Roman" pitchFamily="18" charset="0"/>
              </a:rPr>
              <a:t>, CS202)}  </a:t>
            </a:r>
          </a:p>
          <a:p>
            <a:pPr marL="342900" indent="-342900" eaLnBrk="0" hangingPunct="0">
              <a:spcBef>
                <a:spcPct val="20000"/>
              </a:spcBef>
              <a:buClr>
                <a:schemeClr val="tx2"/>
              </a:buClr>
              <a:buSzPct val="75000"/>
              <a:defRPr/>
            </a:pPr>
            <a:r>
              <a:rPr lang="uk-UA" dirty="0">
                <a:latin typeface="Times New Roman" pitchFamily="18" charset="0"/>
              </a:rPr>
              <a:t>	S</a:t>
            </a:r>
            <a:r>
              <a:rPr lang="uk-UA" baseline="-25000" dirty="0">
                <a:latin typeface="Times New Roman" pitchFamily="18" charset="0"/>
              </a:rPr>
              <a:t>CS101</a:t>
            </a:r>
            <a:r>
              <a:rPr lang="uk-UA" dirty="0">
                <a:latin typeface="Times New Roman" pitchFamily="18" charset="0"/>
              </a:rPr>
              <a:t> = {(</a:t>
            </a:r>
            <a:r>
              <a:rPr lang="uk-UA" dirty="0" err="1">
                <a:latin typeface="Times New Roman" pitchFamily="18" charset="0"/>
              </a:rPr>
              <a:t>Alex</a:t>
            </a:r>
            <a:r>
              <a:rPr lang="uk-UA" dirty="0">
                <a:latin typeface="Times New Roman" pitchFamily="18" charset="0"/>
              </a:rPr>
              <a:t>, CS101), (</a:t>
            </a:r>
            <a:r>
              <a:rPr lang="uk-UA" dirty="0" err="1">
                <a:latin typeface="Times New Roman" pitchFamily="18" charset="0"/>
              </a:rPr>
              <a:t>Amy</a:t>
            </a:r>
            <a:r>
              <a:rPr lang="uk-UA" dirty="0">
                <a:latin typeface="Times New Roman" pitchFamily="18" charset="0"/>
              </a:rPr>
              <a:t>, CS101), (</a:t>
            </a:r>
            <a:r>
              <a:rPr lang="uk-UA" dirty="0" err="1">
                <a:latin typeface="Times New Roman" pitchFamily="18" charset="0"/>
              </a:rPr>
              <a:t>Ann</a:t>
            </a:r>
            <a:r>
              <a:rPr lang="uk-UA" dirty="0">
                <a:latin typeface="Times New Roman" pitchFamily="18" charset="0"/>
              </a:rPr>
              <a:t>, CS101)}</a:t>
            </a:r>
            <a:endParaRPr kumimoji="0" lang="uk-UA" sz="2400" kern="0" dirty="0">
              <a:latin typeface="+mn-lt"/>
            </a:endParaRPr>
          </a:p>
        </p:txBody>
      </p:sp>
      <p:grpSp>
        <p:nvGrpSpPr>
          <p:cNvPr id="92163" name="Группа 4"/>
          <p:cNvGrpSpPr>
            <a:grpSpLocks/>
          </p:cNvGrpSpPr>
          <p:nvPr/>
        </p:nvGrpSpPr>
        <p:grpSpPr bwMode="auto">
          <a:xfrm>
            <a:off x="285750" y="571500"/>
            <a:ext cx="8696325" cy="2614613"/>
            <a:chOff x="285720" y="2214554"/>
            <a:chExt cx="8696550" cy="2614688"/>
          </a:xfrm>
        </p:grpSpPr>
        <p:pic>
          <p:nvPicPr>
            <p:cNvPr id="92164" name="Picture 2"/>
            <p:cNvPicPr>
              <a:picLocks noChangeAspect="1" noChangeArrowheads="1"/>
            </p:cNvPicPr>
            <p:nvPr/>
          </p:nvPicPr>
          <p:blipFill>
            <a:blip r:embed="rId3"/>
            <a:srcRect/>
            <a:stretch>
              <a:fillRect/>
            </a:stretch>
          </p:blipFill>
          <p:spPr bwMode="auto">
            <a:xfrm>
              <a:off x="285720" y="2214554"/>
              <a:ext cx="8696550" cy="2428892"/>
            </a:xfrm>
            <a:prstGeom prst="rect">
              <a:avLst/>
            </a:prstGeom>
            <a:noFill/>
            <a:ln w="9525">
              <a:noFill/>
              <a:miter lim="800000"/>
              <a:headEnd/>
              <a:tailEnd/>
            </a:ln>
          </p:spPr>
        </p:pic>
        <p:sp>
          <p:nvSpPr>
            <p:cNvPr id="92165" name="TextBox 3"/>
            <p:cNvSpPr txBox="1">
              <a:spLocks noChangeArrowheads="1"/>
            </p:cNvSpPr>
            <p:nvPr/>
          </p:nvSpPr>
          <p:spPr bwMode="auto">
            <a:xfrm>
              <a:off x="2285984" y="4429132"/>
              <a:ext cx="4566763" cy="400110"/>
            </a:xfrm>
            <a:prstGeom prst="rect">
              <a:avLst/>
            </a:prstGeom>
            <a:solidFill>
              <a:schemeClr val="bg1"/>
            </a:solidFill>
            <a:ln w="9525">
              <a:noFill/>
              <a:miter lim="800000"/>
              <a:headEnd/>
              <a:tailEnd/>
            </a:ln>
          </p:spPr>
          <p:txBody>
            <a:bodyPr wrap="none">
              <a:spAutoFit/>
            </a:bodyPr>
            <a:lstStyle/>
            <a:p>
              <a:r>
                <a:rPr lang="uk-UA" sz="2000"/>
                <a:t>Реєстрація студентів на навчальні курси</a:t>
              </a:r>
              <a:endParaRPr lang="en-GB" sz="2000"/>
            </a:p>
          </p:txBody>
        </p:sp>
      </p:gr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defRPr/>
            </a:pPr>
            <a:r>
              <a:rPr kumimoji="0" lang="ru-RU" kern="0" dirty="0">
                <a:latin typeface="+mn-lt"/>
              </a:rPr>
              <a:t>	</a:t>
            </a:r>
            <a:r>
              <a:rPr kumimoji="0" lang="uk-UA" kern="0" dirty="0">
                <a:latin typeface="+mn-lt"/>
              </a:rPr>
              <a:t>Для організації </a:t>
            </a:r>
            <a:r>
              <a:rPr kumimoji="0" lang="uk-UA" kern="0" dirty="0" err="1">
                <a:latin typeface="+mn-lt"/>
              </a:rPr>
              <a:t>мультисписку</a:t>
            </a:r>
            <a:r>
              <a:rPr kumimoji="0" lang="uk-UA" kern="0" dirty="0">
                <a:latin typeface="+mn-lt"/>
              </a:rPr>
              <a:t> </a:t>
            </a:r>
            <a:r>
              <a:rPr lang="uk-UA" dirty="0">
                <a:latin typeface="Times New Roman" pitchFamily="18" charset="0"/>
              </a:rPr>
              <a:t>введемо поля покажчика в кожному записі для студента і для курсу, які вказували б на перші реєстраційні записи множин </a:t>
            </a:r>
            <a:r>
              <a:rPr lang="uk-UA" i="1" dirty="0" err="1">
                <a:latin typeface="Times New Roman" pitchFamily="18" charset="0"/>
              </a:rPr>
              <a:t>Cs</a:t>
            </a:r>
            <a:r>
              <a:rPr lang="uk-UA" dirty="0">
                <a:latin typeface="Times New Roman" pitchFamily="18" charset="0"/>
              </a:rPr>
              <a:t> і </a:t>
            </a:r>
            <a:r>
              <a:rPr lang="uk-UA" i="1" dirty="0" err="1">
                <a:latin typeface="Times New Roman" pitchFamily="18" charset="0"/>
              </a:rPr>
              <a:t>Sc</a:t>
            </a:r>
            <a:r>
              <a:rPr lang="uk-UA" dirty="0">
                <a:latin typeface="Times New Roman" pitchFamily="18" charset="0"/>
              </a:rPr>
              <a:t> відповідно. </a:t>
            </a:r>
          </a:p>
          <a:p>
            <a:pPr marL="342900" indent="-342900" eaLnBrk="0" hangingPunct="0">
              <a:spcBef>
                <a:spcPct val="20000"/>
              </a:spcBef>
              <a:buClr>
                <a:schemeClr val="tx2"/>
              </a:buClr>
              <a:buSzPct val="75000"/>
              <a:defRPr/>
            </a:pPr>
            <a:r>
              <a:rPr lang="uk-UA" dirty="0">
                <a:latin typeface="Times New Roman" pitchFamily="18" charset="0"/>
              </a:rPr>
              <a:t>	Кожен реєстраційний запис повинен мати два поля покажчиків, одне з них, назвемо його </a:t>
            </a:r>
            <a:r>
              <a:rPr lang="uk-UA" dirty="0" err="1">
                <a:latin typeface="Times New Roman" pitchFamily="18" charset="0"/>
              </a:rPr>
              <a:t>cnext</a:t>
            </a:r>
            <a:r>
              <a:rPr lang="uk-UA" dirty="0">
                <a:latin typeface="Times New Roman" pitchFamily="18" charset="0"/>
              </a:rPr>
              <a:t>, вказуватиме на наступний реєстраційний запис списку множини </a:t>
            </a:r>
            <a:r>
              <a:rPr lang="uk-UA" i="1" dirty="0" err="1">
                <a:latin typeface="Times New Roman" pitchFamily="18" charset="0"/>
              </a:rPr>
              <a:t>Cs</a:t>
            </a:r>
            <a:r>
              <a:rPr lang="uk-UA" dirty="0">
                <a:latin typeface="Times New Roman" pitchFamily="18" charset="0"/>
              </a:rPr>
              <a:t>, якій він належить, а друге поле, </a:t>
            </a:r>
            <a:r>
              <a:rPr lang="uk-UA" dirty="0" err="1">
                <a:latin typeface="Times New Roman" pitchFamily="18" charset="0"/>
              </a:rPr>
              <a:t>snext</a:t>
            </a:r>
            <a:r>
              <a:rPr lang="uk-UA" dirty="0">
                <a:latin typeface="Times New Roman" pitchFamily="18" charset="0"/>
              </a:rPr>
              <a:t>, вказуватиме на наступний реєстраційний запис списку множини </a:t>
            </a:r>
            <a:r>
              <a:rPr lang="uk-UA" i="1" dirty="0" err="1">
                <a:latin typeface="Times New Roman" pitchFamily="18" charset="0"/>
              </a:rPr>
              <a:t>Sc</a:t>
            </a:r>
            <a:r>
              <a:rPr lang="uk-UA" dirty="0">
                <a:latin typeface="Times New Roman" pitchFamily="18" charset="0"/>
              </a:rPr>
              <a:t>, якому він також належить.</a:t>
            </a:r>
            <a:endParaRPr kumimoji="0" lang="uk-UA" kern="0" dirty="0">
              <a:latin typeface="+mn-lt"/>
            </a:endParaRPr>
          </a:p>
        </p:txBody>
      </p:sp>
      <p:sp>
        <p:nvSpPr>
          <p:cNvPr id="93187" name="Овал 4"/>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a:defRPr/>
            </a:pPr>
            <a:r>
              <a:rPr lang="uk-UA" dirty="0">
                <a:latin typeface="Times New Roman" pitchFamily="18" charset="0"/>
              </a:rPr>
              <a:t>Виявляється, що при такому </a:t>
            </a:r>
            <a:r>
              <a:rPr lang="uk-UA" dirty="0" err="1">
                <a:latin typeface="Times New Roman" pitchFamily="18" charset="0"/>
              </a:rPr>
              <a:t>заданні</a:t>
            </a:r>
            <a:r>
              <a:rPr lang="uk-UA" dirty="0">
                <a:latin typeface="Times New Roman" pitchFamily="18" charset="0"/>
              </a:rPr>
              <a:t> полів покажчиків в реєстраційних записах вони можуть не вказувати безпосередньо ні на студента, ні на курс, яким він (реєстраційний запис) відповідає. Ця інформація неявно міститься в списках, яким належить реєстраційний запис. </a:t>
            </a:r>
          </a:p>
          <a:p>
            <a:pPr>
              <a:defRPr/>
            </a:pPr>
            <a:r>
              <a:rPr lang="uk-UA" dirty="0">
                <a:latin typeface="Times New Roman" pitchFamily="18" charset="0"/>
              </a:rPr>
              <a:t>Назвемо студентські і курсові записи, що починають такі списки, власниками реєстраційного запису. </a:t>
            </a:r>
          </a:p>
          <a:p>
            <a:pPr>
              <a:defRPr/>
            </a:pPr>
            <a:r>
              <a:rPr lang="uk-UA" dirty="0">
                <a:latin typeface="Times New Roman" pitchFamily="18" charset="0"/>
              </a:rPr>
              <a:t>Так, щоб знайти ті курси, які відвідує студент </a:t>
            </a:r>
            <a:r>
              <a:rPr lang="uk-UA" i="1" dirty="0">
                <a:latin typeface="Times New Roman" pitchFamily="18" charset="0"/>
              </a:rPr>
              <a:t>s</a:t>
            </a:r>
            <a:r>
              <a:rPr lang="uk-UA" dirty="0">
                <a:latin typeface="Times New Roman" pitchFamily="18" charset="0"/>
              </a:rPr>
              <a:t>, треба переглянути всі реєстраційні записи з </a:t>
            </a:r>
            <a:r>
              <a:rPr lang="uk-UA" i="1" dirty="0" err="1">
                <a:latin typeface="Times New Roman" pitchFamily="18" charset="0"/>
              </a:rPr>
              <a:t>Cs</a:t>
            </a:r>
            <a:r>
              <a:rPr lang="uk-UA" dirty="0">
                <a:latin typeface="Times New Roman" pitchFamily="18" charset="0"/>
              </a:rPr>
              <a:t> і для кожного з них знайти власника серед курсових записів. Для цього досить помістити в кожний реєстраційний запис покажчики на обох власників.</a:t>
            </a:r>
            <a:endParaRPr lang="en-GB" dirty="0">
              <a:latin typeface="Times New Roman" pitchFamily="18" charset="0"/>
            </a:endParaRPr>
          </a:p>
          <a:p>
            <a:pPr>
              <a:defRPr/>
            </a:pPr>
            <a:r>
              <a:rPr lang="uk-UA" dirty="0">
                <a:latin typeface="Times New Roman" pitchFamily="18" charset="0"/>
              </a:rPr>
              <a:t>Завдяки таким покажчикам можна отримати відповіді на питання, що нас цікавлять, за мінімально можливий час. </a:t>
            </a:r>
            <a:endParaRPr kumimoji="0" lang="uk-UA" sz="2400" kern="0" dirty="0">
              <a:latin typeface="+mn-lt"/>
            </a:endParaRPr>
          </a:p>
        </p:txBody>
      </p:sp>
      <p:sp>
        <p:nvSpPr>
          <p:cNvPr id="94211" name="Овал 4"/>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a:defRPr/>
            </a:pPr>
            <a:r>
              <a:rPr lang="uk-UA" dirty="0">
                <a:latin typeface="Times New Roman" pitchFamily="18" charset="0"/>
              </a:rPr>
              <a:t>(відзначимо, що, як правило, реєстраційних записів значно більше, чим записів про студентів і курсів, тому, навіть трохи скорочуючи обсяг, що займає один реєстраційний запис, ми істотно скорочуємо загальний потрібний обсяг пам'яті)</a:t>
            </a:r>
          </a:p>
          <a:p>
            <a:pPr>
              <a:defRPr/>
            </a:pPr>
            <a:r>
              <a:rPr lang="uk-UA" dirty="0">
                <a:latin typeface="Times New Roman" pitchFamily="18" charset="0"/>
              </a:rPr>
              <a:t>Можна значно скоротити обсяг пам’яті, що займає така структура, якщо виключити описані вище покажчики власників з реєстраційних записів, залишивши їх тільки в кінцевих записах кожного із списків </a:t>
            </a:r>
            <a:r>
              <a:rPr lang="uk-UA" i="1" dirty="0" err="1">
                <a:latin typeface="Times New Roman" pitchFamily="18" charset="0"/>
              </a:rPr>
              <a:t>Cs</a:t>
            </a:r>
            <a:r>
              <a:rPr lang="uk-UA" dirty="0">
                <a:latin typeface="Times New Roman" pitchFamily="18" charset="0"/>
              </a:rPr>
              <a:t> і </a:t>
            </a:r>
            <a:r>
              <a:rPr lang="uk-UA" i="1" dirty="0" err="1">
                <a:latin typeface="Times New Roman" pitchFamily="18" charset="0"/>
              </a:rPr>
              <a:t>Sc</a:t>
            </a:r>
            <a:r>
              <a:rPr lang="uk-UA" dirty="0">
                <a:latin typeface="Times New Roman" pitchFamily="18" charset="0"/>
              </a:rPr>
              <a:t>. Таким чином, кожен запис про студента або курс стає частиною кільця, що включає всі реєстраційні записи, для яких даний запис про студента або курс є власником.</a:t>
            </a:r>
            <a:endParaRPr kumimoji="0" lang="uk-UA" sz="2400" kern="0" dirty="0">
              <a:latin typeface="+mn-lt"/>
            </a:endParaRPr>
          </a:p>
        </p:txBody>
      </p:sp>
      <p:sp>
        <p:nvSpPr>
          <p:cNvPr id="95235" name="Овал 4"/>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258" name="Группа 7"/>
          <p:cNvGrpSpPr>
            <a:grpSpLocks/>
          </p:cNvGrpSpPr>
          <p:nvPr/>
        </p:nvGrpSpPr>
        <p:grpSpPr bwMode="auto">
          <a:xfrm>
            <a:off x="0" y="1714500"/>
            <a:ext cx="8937625" cy="3357563"/>
            <a:chOff x="0" y="1714488"/>
            <a:chExt cx="8936922" cy="3357586"/>
          </a:xfrm>
        </p:grpSpPr>
        <p:pic>
          <p:nvPicPr>
            <p:cNvPr id="96260" name="Picture 2"/>
            <p:cNvPicPr>
              <a:picLocks noChangeAspect="1" noChangeArrowheads="1"/>
            </p:cNvPicPr>
            <p:nvPr/>
          </p:nvPicPr>
          <p:blipFill>
            <a:blip r:embed="rId3"/>
            <a:srcRect b="6000"/>
            <a:stretch>
              <a:fillRect/>
            </a:stretch>
          </p:blipFill>
          <p:spPr bwMode="auto">
            <a:xfrm>
              <a:off x="0" y="1714488"/>
              <a:ext cx="8936922" cy="3357586"/>
            </a:xfrm>
            <a:prstGeom prst="rect">
              <a:avLst/>
            </a:prstGeom>
            <a:noFill/>
            <a:ln w="9525">
              <a:noFill/>
              <a:miter lim="800000"/>
              <a:headEnd/>
              <a:tailEnd/>
            </a:ln>
          </p:spPr>
        </p:pic>
        <p:sp>
          <p:nvSpPr>
            <p:cNvPr id="96261" name="TextBox 3"/>
            <p:cNvSpPr txBox="1">
              <a:spLocks noChangeArrowheads="1"/>
            </p:cNvSpPr>
            <p:nvPr/>
          </p:nvSpPr>
          <p:spPr bwMode="auto">
            <a:xfrm>
              <a:off x="0" y="2714620"/>
              <a:ext cx="1857356" cy="707886"/>
            </a:xfrm>
            <a:prstGeom prst="rect">
              <a:avLst/>
            </a:prstGeom>
            <a:solidFill>
              <a:schemeClr val="bg1"/>
            </a:solidFill>
            <a:ln w="9525">
              <a:noFill/>
              <a:miter lim="800000"/>
              <a:headEnd/>
              <a:tailEnd/>
            </a:ln>
          </p:spPr>
          <p:txBody>
            <a:bodyPr>
              <a:spAutoFit/>
            </a:bodyPr>
            <a:lstStyle/>
            <a:p>
              <a:pPr algn="r"/>
              <a:r>
                <a:rPr lang="uk-UA" sz="2000"/>
                <a:t>реєстраційні записи</a:t>
              </a:r>
              <a:endParaRPr lang="en-GB" sz="2000"/>
            </a:p>
          </p:txBody>
        </p:sp>
        <p:sp>
          <p:nvSpPr>
            <p:cNvPr id="96262" name="TextBox 4"/>
            <p:cNvSpPr txBox="1">
              <a:spLocks noChangeArrowheads="1"/>
            </p:cNvSpPr>
            <p:nvPr/>
          </p:nvSpPr>
          <p:spPr bwMode="auto">
            <a:xfrm>
              <a:off x="357190" y="1720982"/>
              <a:ext cx="1857356" cy="707886"/>
            </a:xfrm>
            <a:prstGeom prst="rect">
              <a:avLst/>
            </a:prstGeom>
            <a:solidFill>
              <a:schemeClr val="bg1"/>
            </a:solidFill>
            <a:ln w="9525">
              <a:noFill/>
              <a:miter lim="800000"/>
              <a:headEnd/>
              <a:tailEnd/>
            </a:ln>
          </p:spPr>
          <p:txBody>
            <a:bodyPr>
              <a:spAutoFit/>
            </a:bodyPr>
            <a:lstStyle/>
            <a:p>
              <a:pPr algn="r"/>
              <a:r>
                <a:rPr lang="uk-UA" sz="2000"/>
                <a:t>записи про студентів</a:t>
              </a:r>
              <a:endParaRPr lang="en-GB" sz="2000"/>
            </a:p>
          </p:txBody>
        </p:sp>
        <p:sp>
          <p:nvSpPr>
            <p:cNvPr id="96263" name="TextBox 5"/>
            <p:cNvSpPr txBox="1">
              <a:spLocks noChangeArrowheads="1"/>
            </p:cNvSpPr>
            <p:nvPr/>
          </p:nvSpPr>
          <p:spPr bwMode="auto">
            <a:xfrm>
              <a:off x="1714480" y="3915795"/>
              <a:ext cx="1643042" cy="523220"/>
            </a:xfrm>
            <a:prstGeom prst="rect">
              <a:avLst/>
            </a:prstGeom>
            <a:solidFill>
              <a:schemeClr val="bg1"/>
            </a:solidFill>
            <a:ln w="9525">
              <a:noFill/>
              <a:miter lim="800000"/>
              <a:headEnd/>
              <a:tailEnd/>
            </a:ln>
          </p:spPr>
          <p:txBody>
            <a:bodyPr>
              <a:spAutoFit/>
            </a:bodyPr>
            <a:lstStyle/>
            <a:p>
              <a:pPr algn="r"/>
              <a:endParaRPr lang="uk-UA" sz="1400"/>
            </a:p>
            <a:p>
              <a:pPr algn="r"/>
              <a:r>
                <a:rPr lang="uk-UA" sz="1400"/>
                <a:t>   </a:t>
              </a:r>
              <a:endParaRPr lang="en-GB" sz="1400"/>
            </a:p>
          </p:txBody>
        </p:sp>
        <p:sp>
          <p:nvSpPr>
            <p:cNvPr id="96264" name="TextBox 6"/>
            <p:cNvSpPr txBox="1">
              <a:spLocks noChangeArrowheads="1"/>
            </p:cNvSpPr>
            <p:nvPr/>
          </p:nvSpPr>
          <p:spPr bwMode="auto">
            <a:xfrm>
              <a:off x="1714480" y="3714752"/>
              <a:ext cx="1643042" cy="1015663"/>
            </a:xfrm>
            <a:prstGeom prst="rect">
              <a:avLst/>
            </a:prstGeom>
            <a:noFill/>
            <a:ln w="9525">
              <a:noFill/>
              <a:miter lim="800000"/>
              <a:headEnd/>
              <a:tailEnd/>
            </a:ln>
          </p:spPr>
          <p:txBody>
            <a:bodyPr>
              <a:spAutoFit/>
            </a:bodyPr>
            <a:lstStyle/>
            <a:p>
              <a:pPr algn="r"/>
              <a:r>
                <a:rPr lang="uk-UA" sz="2000"/>
                <a:t>записи про навчальні курси</a:t>
              </a:r>
              <a:endParaRPr lang="en-GB" sz="2000"/>
            </a:p>
          </p:txBody>
        </p:sp>
      </p:grpSp>
      <p:sp>
        <p:nvSpPr>
          <p:cNvPr id="96259" name="Овал 4"/>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pPr>
              <a:defRPr/>
            </a:pPr>
            <a:r>
              <a:rPr lang="uk-UA" sz="2400" u="sng" dirty="0">
                <a:latin typeface="Times New Roman" pitchFamily="18" charset="0"/>
              </a:rPr>
              <a:t>Приклад </a:t>
            </a:r>
            <a:r>
              <a:rPr lang="uk-UA" sz="2400" dirty="0">
                <a:latin typeface="Times New Roman" pitchFamily="18" charset="0"/>
              </a:rPr>
              <a:t>. Для відповіді на питання, які студенти зареєстровані на курсі CS101, спочатку знаходимо запис для цього курсу. Як знайти цей запис, залежить від організації множини курсів. Наприклад, це може бути хеш-таблиця, що містить всі курсові записи, тоді визначити потрібний запис можна за допомогою хеш-функції, застосованої до "CS101". </a:t>
            </a:r>
            <a:endParaRPr lang="en-GB" sz="2400" dirty="0">
              <a:latin typeface="Times New Roman" pitchFamily="18" charset="0"/>
            </a:endParaRPr>
          </a:p>
          <a:p>
            <a:pPr>
              <a:defRPr/>
            </a:pPr>
            <a:r>
              <a:rPr lang="uk-UA" sz="2400" dirty="0">
                <a:latin typeface="Times New Roman" pitchFamily="18" charset="0"/>
              </a:rPr>
              <a:t>Далі слідуємо за покажчиком із запису курсу CS101 на перший реєстраційний запис кільця для цього курсу. На мал. це другий зліва реєстраційний запис. Тепер треба знайти власника-запис студента, якому належить даний реєстраційний запис. Для цього ми слідуємо за покажчиками </a:t>
            </a:r>
            <a:r>
              <a:rPr lang="uk-UA" sz="2400" dirty="0" err="1">
                <a:latin typeface="Times New Roman" pitchFamily="18" charset="0"/>
              </a:rPr>
              <a:t>cnext</a:t>
            </a:r>
            <a:r>
              <a:rPr lang="uk-UA" sz="2400" dirty="0">
                <a:latin typeface="Times New Roman" pitchFamily="18" charset="0"/>
              </a:rPr>
              <a:t> (перший покажчик в реєстраційному записі), поки не досягнемо покажчика на запис студента (щоб відрізнити покажчик на реєстраційний запис від покажчика на запис студента треба якось відрізняти тип записів). В даному випадку зупинимося на третьому реєстраційному записі, який вказує на запис студента </a:t>
            </a:r>
            <a:r>
              <a:rPr lang="uk-UA" sz="2400" dirty="0" err="1">
                <a:latin typeface="Times New Roman" pitchFamily="18" charset="0"/>
              </a:rPr>
              <a:t>Alex</a:t>
            </a:r>
            <a:r>
              <a:rPr lang="uk-UA" sz="2400" dirty="0">
                <a:latin typeface="Times New Roman" pitchFamily="18" charset="0"/>
              </a:rPr>
              <a:t>. Таким чином, ми дізналися, що </a:t>
            </a:r>
            <a:r>
              <a:rPr lang="uk-UA" sz="2400" dirty="0" err="1">
                <a:latin typeface="Times New Roman" pitchFamily="18" charset="0"/>
              </a:rPr>
              <a:t>Alex</a:t>
            </a:r>
            <a:r>
              <a:rPr lang="uk-UA" sz="2400" dirty="0">
                <a:latin typeface="Times New Roman" pitchFamily="18" charset="0"/>
              </a:rPr>
              <a:t> відвідує учбовий курс CS101.</a:t>
            </a:r>
            <a:endParaRPr kumimoji="0" lang="uk-UA" sz="2000" kern="0" dirty="0">
              <a:latin typeface="+mn-lt"/>
            </a:endParaRPr>
          </a:p>
        </p:txBody>
      </p:sp>
      <p:sp>
        <p:nvSpPr>
          <p:cNvPr id="97283" name="Овал 4"/>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306" name="Rectangle 3"/>
          <p:cNvSpPr txBox="1">
            <a:spLocks noChangeArrowheads="1"/>
          </p:cNvSpPr>
          <p:nvPr/>
        </p:nvSpPr>
        <p:spPr bwMode="auto">
          <a:xfrm>
            <a:off x="0" y="357188"/>
            <a:ext cx="9144000" cy="6500812"/>
          </a:xfrm>
          <a:prstGeom prst="rect">
            <a:avLst/>
          </a:prstGeom>
          <a:noFill/>
          <a:ln w="9525">
            <a:noFill/>
            <a:miter lim="800000"/>
            <a:headEnd/>
            <a:tailEnd/>
          </a:ln>
        </p:spPr>
        <p:txBody>
          <a:bodyPr lIns="182562" tIns="46038" rIns="182562" bIns="46038"/>
          <a:lstStyle/>
          <a:p>
            <a:r>
              <a:rPr lang="uk-UA" sz="2400"/>
              <a:t>Тепер треба знайти наступного студента, що відвідує курс CS101. Для цього треба слідувати за покажчиком snext (другий покажчик в реєстраційному записі), починаючи з другого реєстраційного запису. В даному випадку він приведе до п'ятого реєстраційного запису. У цьому записі покажчик cnext безпосередньо вказує на власника-запис студента, яка відповідає студентові Amy. Таким чином студент Amy також відвідує курс CS101. Слідуючи далі за покажчиком snext п'ятого реєстраційного запису, перейдемо до восьмого реєстраційного запису. Кільце покажчиків cnext приведе від цього запису до дев'ятого реєстраційного запису, власником якого є запис, відповідний студентці Ann, що також відвідує курс CS101. Покажчик snext восьмого реєстраційного запису повертає нас на запис курсу CS101. Це означає, що множина </a:t>
            </a:r>
            <a:r>
              <a:rPr lang="uk-UA" sz="2400" i="1"/>
              <a:t>Sc</a:t>
            </a:r>
            <a:r>
              <a:rPr lang="uk-UA" sz="2400"/>
              <a:t> вичерпана.</a:t>
            </a:r>
            <a:endParaRPr lang="en-GB" sz="2400"/>
          </a:p>
          <a:p>
            <a:endParaRPr lang="uk-UA" sz="2400"/>
          </a:p>
          <a:p>
            <a:r>
              <a:rPr lang="uk-UA" sz="2400"/>
              <a:t>З прикладом реалізації можна ознайомитись в (с.140-142  [1]). Ще один приклад (с.142-143  [1]).</a:t>
            </a:r>
          </a:p>
        </p:txBody>
      </p:sp>
      <p:sp>
        <p:nvSpPr>
          <p:cNvPr id="98307" name="Овал 4"/>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kumimoji="1" lang="uk-UA" sz="2800" b="1" smtClean="0"/>
              <a:t>Домашнє завдання</a:t>
            </a:r>
          </a:p>
          <a:p>
            <a:pPr>
              <a:buFont typeface="Wingdings" pitchFamily="2" charset="2"/>
              <a:buNone/>
            </a:pPr>
            <a:endParaRPr kumimoji="1" lang="uk-UA" sz="2800" b="1" smtClean="0"/>
          </a:p>
          <a:p>
            <a:pPr marL="342900" lvl="1" indent="-342900">
              <a:lnSpc>
                <a:spcPct val="90000"/>
              </a:lnSpc>
              <a:buClr>
                <a:schemeClr val="tx2"/>
              </a:buClr>
              <a:buSzPct val="75000"/>
              <a:buFontTx/>
              <a:buNone/>
            </a:pPr>
            <a:r>
              <a:rPr kumimoji="1" lang="uk-UA" smtClean="0"/>
              <a:t>	Прочитати </a:t>
            </a:r>
            <a:r>
              <a:rPr lang="ru-RU" sz="2400" smtClean="0"/>
              <a:t>		</a:t>
            </a:r>
            <a:r>
              <a:rPr lang="ru-RU" smtClean="0"/>
              <a:t>   с.103-143 [1], с. 567-601 [</a:t>
            </a:r>
            <a:r>
              <a:rPr lang="en-US" smtClean="0"/>
              <a:t>3</a:t>
            </a:r>
            <a:r>
              <a:rPr lang="ru-RU" smtClean="0"/>
              <a:t>]</a:t>
            </a:r>
          </a:p>
          <a:p>
            <a:pPr>
              <a:buFont typeface="Wingdings" pitchFamily="2" charset="2"/>
              <a:buNone/>
            </a:pPr>
            <a:endParaRPr kumimoji="1" lang="uk-UA" sz="2800" smtClean="0"/>
          </a:p>
          <a:p>
            <a:pPr>
              <a:buFont typeface="Wingdings" pitchFamily="2" charset="2"/>
              <a:buNone/>
            </a:pPr>
            <a:r>
              <a:rPr kumimoji="1" lang="uk-UA" sz="2800" smtClean="0"/>
              <a:t>	Підготуватися до виконання практичної роботи  №4.</a:t>
            </a:r>
            <a:endParaRPr kumimoji="1" lang="uk-UA"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dirty="0" smtClean="0"/>
              <a:t>	</a:t>
            </a:r>
            <a:r>
              <a:rPr lang="ru-RU" sz="2800" b="1" i="1" dirty="0" err="1" smtClean="0"/>
              <a:t>Реалізація</a:t>
            </a:r>
            <a:r>
              <a:rPr lang="ru-RU" sz="2800" b="1" i="1" dirty="0" smtClean="0"/>
              <a:t> словника </a:t>
            </a:r>
            <a:r>
              <a:rPr lang="uk-UA" sz="2800" b="1" i="1" dirty="0" smtClean="0"/>
              <a:t>за допомогою сортованих або несортованих зв'язних списків </a:t>
            </a:r>
            <a:r>
              <a:rPr lang="uk-UA" sz="2800" dirty="0" smtClean="0"/>
              <a:t>(елементи списку є елементами множини)</a:t>
            </a:r>
            <a:endParaRPr lang="ru-RU" sz="2800" dirty="0" smtClean="0"/>
          </a:p>
          <a:p>
            <a:pPr lvl="1">
              <a:lnSpc>
                <a:spcPct val="110000"/>
              </a:lnSpc>
            </a:pPr>
            <a:r>
              <a:rPr lang="uk-UA" sz="2400" dirty="0" smtClean="0"/>
              <a:t>простір, що займає множина, пропорційний розміру множини, що представляється, а не розміру універсальної множини;</a:t>
            </a:r>
          </a:p>
          <a:p>
            <a:pPr lvl="1">
              <a:lnSpc>
                <a:spcPct val="110000"/>
              </a:lnSpc>
            </a:pPr>
            <a:r>
              <a:rPr lang="uk-UA" sz="2400" dirty="0" smtClean="0"/>
              <a:t>представлення є досить загальним, оскільки множини не зобов'язані бути підмножинами деякої кінцевої універсальної множини. </a:t>
            </a:r>
          </a:p>
          <a:p>
            <a:pPr lvl="1">
              <a:lnSpc>
                <a:spcPct val="110000"/>
              </a:lnSpc>
            </a:pPr>
            <a:r>
              <a:rPr lang="uk-UA" sz="2400" dirty="0" smtClean="0"/>
              <a:t>оператори пошуку, додавання та видалення елемента можна виконати за час, пропорційний розміру множини;</a:t>
            </a:r>
          </a:p>
          <a:p>
            <a:pPr lvl="1">
              <a:lnSpc>
                <a:spcPct val="110000"/>
              </a:lnSpc>
            </a:pPr>
            <a:r>
              <a:rPr lang="uk-UA" sz="2400" dirty="0" smtClean="0"/>
              <a:t>оператори об’єднання, перетину та різниці виконуються за час, пропорційний </a:t>
            </a:r>
            <a:r>
              <a:rPr lang="uk-UA" sz="2400" i="1" dirty="0" smtClean="0"/>
              <a:t>О</a:t>
            </a:r>
            <a:r>
              <a:rPr lang="uk-UA" sz="2400" dirty="0" smtClean="0"/>
              <a:t>(</a:t>
            </a:r>
            <a:r>
              <a:rPr lang="uk-UA" sz="2400" i="1" dirty="0" smtClean="0"/>
              <a:t>N</a:t>
            </a:r>
            <a:r>
              <a:rPr lang="uk-UA" sz="2400" baseline="30000" dirty="0" smtClean="0"/>
              <a:t>2</a:t>
            </a:r>
            <a:r>
              <a:rPr lang="uk-UA" sz="2400" dirty="0" smtClean="0"/>
              <a:t>) для невпорядкованих множин і </a:t>
            </a:r>
            <a:r>
              <a:rPr lang="uk-UA" sz="2400" i="1" dirty="0" smtClean="0"/>
              <a:t>О</a:t>
            </a:r>
            <a:r>
              <a:rPr lang="uk-UA" sz="2400" dirty="0" smtClean="0"/>
              <a:t>(</a:t>
            </a:r>
            <a:r>
              <a:rPr lang="uk-UA" sz="2400" i="1" dirty="0" smtClean="0"/>
              <a:t>N</a:t>
            </a:r>
            <a:r>
              <a:rPr lang="uk-UA" sz="2400" dirty="0" smtClean="0"/>
              <a:t>) для впорядкованих.</a:t>
            </a:r>
            <a:endParaRPr lang="uk-UA" dirty="0" smtClean="0"/>
          </a:p>
        </p:txBody>
      </p:sp>
      <p:sp>
        <p:nvSpPr>
          <p:cNvPr id="2253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22532"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Учебный курс">
  <a:themeElements>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fontScheme name="Учебный курс">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Учебный курс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Учебный курс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Учебный курс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Учебный курс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Office\Templates\1049\Учебный курс.pot</Template>
  <TotalTime>4648</TotalTime>
  <Words>1207</Words>
  <Application>Microsoft Office PowerPoint</Application>
  <PresentationFormat>Экран (4:3)</PresentationFormat>
  <Paragraphs>382</Paragraphs>
  <Slides>87</Slides>
  <Notes>87</Notes>
  <HiddenSlides>12</HiddenSlides>
  <MMClips>0</MMClips>
  <ScaleCrop>false</ScaleCrop>
  <HeadingPairs>
    <vt:vector size="4" baseType="variant">
      <vt:variant>
        <vt:lpstr>Тема</vt:lpstr>
      </vt:variant>
      <vt:variant>
        <vt:i4>1</vt:i4>
      </vt:variant>
      <vt:variant>
        <vt:lpstr>Заголовки слайдов</vt:lpstr>
      </vt:variant>
      <vt:variant>
        <vt:i4>87</vt:i4>
      </vt:variant>
    </vt:vector>
  </HeadingPairs>
  <TitlesOfParts>
    <vt:vector size="88" baseType="lpstr">
      <vt:lpstr>Учебный курс</vt:lpstr>
      <vt:lpstr>Розділ 4.  АТД  засновані на множинах. Задача пошуку</vt:lpstr>
      <vt:lpstr>4.1. Основні оператори множин </vt:lpstr>
      <vt:lpstr>Презентация PowerPoint</vt:lpstr>
      <vt:lpstr>Презентация PowerPoint</vt:lpstr>
      <vt:lpstr>4.2. Словники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4.3. Хешування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4.5. Відображення</vt:lpstr>
      <vt:lpstr>Презентация PowerPoint</vt:lpstr>
      <vt:lpstr>Презентация PowerPoint</vt:lpstr>
      <vt:lpstr>4.6. Черги з пріоритетами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4.7. Мультисписки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КПИ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Спецрозділи математики ч.1</dc:title>
  <dc:creator>Лихоузова</dc:creator>
  <cp:lastModifiedBy>Admin</cp:lastModifiedBy>
  <cp:revision>265</cp:revision>
  <cp:lastPrinted>1601-01-01T00:00:00Z</cp:lastPrinted>
  <dcterms:created xsi:type="dcterms:W3CDTF">2007-04-03T07:44:40Z</dcterms:created>
  <dcterms:modified xsi:type="dcterms:W3CDTF">2017-03-27T08:46:47Z</dcterms:modified>
</cp:coreProperties>
</file>