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86" r:id="rId1"/>
  </p:sldMasterIdLst>
  <p:sldIdLst>
    <p:sldId id="256" r:id="rId2"/>
    <p:sldId id="257" r:id="rId3"/>
    <p:sldId id="291" r:id="rId4"/>
    <p:sldId id="258" r:id="rId5"/>
    <p:sldId id="261" r:id="rId6"/>
    <p:sldId id="262" r:id="rId7"/>
    <p:sldId id="263" r:id="rId8"/>
    <p:sldId id="264" r:id="rId9"/>
    <p:sldId id="265" r:id="rId10"/>
    <p:sldId id="266" r:id="rId11"/>
    <p:sldId id="267" r:id="rId12"/>
    <p:sldId id="268" r:id="rId13"/>
    <p:sldId id="269" r:id="rId14"/>
    <p:sldId id="270" r:id="rId15"/>
    <p:sldId id="271" r:id="rId16"/>
    <p:sldId id="273"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88" autoAdjust="0"/>
    <p:restoredTop sz="94660"/>
  </p:normalViewPr>
  <p:slideViewPr>
    <p:cSldViewPr snapToGrid="0">
      <p:cViewPr varScale="1">
        <p:scale>
          <a:sx n="70" d="100"/>
          <a:sy n="70" d="100"/>
        </p:scale>
        <p:origin x="9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CD19FB2-3AAB-4D03-B13A-2960828C78E3}" type="datetimeFigureOut">
              <a:rPr lang="en-US" smtClean="0"/>
              <a:t>8/29/2021</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05213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DED02AE-B9A4-47BD-AF8E-97E16144138B}" type="datetimeFigureOut">
              <a:rPr lang="en-US" smtClean="0"/>
              <a:t>8/29/2021</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47668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0FD78B-DB02-4362-BCDC-98A55456977C}" type="datetimeFigureOut">
              <a:rPr lang="en-US" smtClean="0"/>
              <a:t>8/29/2021</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26834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9916976-5D93-46E4-A98A-FAD63E4D0EA8}" type="datetimeFigureOut">
              <a:rPr lang="en-US" smtClean="0"/>
              <a:t>8/29/2021</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01074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F39F4F5-F4D2-4D2A-AB60-88D37ADCB869}" type="datetimeFigureOut">
              <a:rPr lang="en-US" smtClean="0"/>
              <a:t>8/29/2021</a:t>
            </a:fld>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41163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23BC6CE-6D1E-47E5-8859-F31AC5380EB2}" type="datetimeFigureOut">
              <a:rPr lang="en-US" smtClean="0"/>
              <a:t>8/29/2021</a:t>
            </a:fld>
            <a:endParaRPr lang="en-US" dirty="0"/>
          </a:p>
        </p:txBody>
      </p:sp>
      <p:sp>
        <p:nvSpPr>
          <p:cNvPr id="6" name="Нижний колонтитул 5"/>
          <p:cNvSpPr>
            <a:spLocks noGrp="1"/>
          </p:cNvSpPr>
          <p:nvPr>
            <p:ph type="ftr" sz="quarter" idx="11"/>
          </p:nvPr>
        </p:nvSpPr>
        <p:spPr/>
        <p:txBody>
          <a:bodyPr/>
          <a:lstStyle/>
          <a:p>
            <a:endParaRPr lang="en-US" dirty="0"/>
          </a:p>
        </p:txBody>
      </p:sp>
      <p:sp>
        <p:nvSpPr>
          <p:cNvPr id="7" name="Номер слайда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94906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1B4E7C4-4DA4-404D-9965-B13F2DD7D8BF}" type="datetimeFigureOut">
              <a:rPr lang="en-US" smtClean="0"/>
              <a:t>8/29/2021</a:t>
            </a:fld>
            <a:endParaRPr lang="en-US" dirty="0"/>
          </a:p>
        </p:txBody>
      </p:sp>
      <p:sp>
        <p:nvSpPr>
          <p:cNvPr id="8" name="Нижний колонтитул 7"/>
          <p:cNvSpPr>
            <a:spLocks noGrp="1"/>
          </p:cNvSpPr>
          <p:nvPr>
            <p:ph type="ftr" sz="quarter" idx="11"/>
          </p:nvPr>
        </p:nvSpPr>
        <p:spPr/>
        <p:txBody>
          <a:bodyPr/>
          <a:lstStyle/>
          <a:p>
            <a:endParaRPr lang="en-US" dirty="0"/>
          </a:p>
        </p:txBody>
      </p:sp>
      <p:sp>
        <p:nvSpPr>
          <p:cNvPr id="9" name="Номер слайда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60126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76FB7AA-4A53-424F-AD41-70827B6504BA}" type="datetimeFigureOut">
              <a:rPr lang="en-US" smtClean="0"/>
              <a:t>8/29/2021</a:t>
            </a:fld>
            <a:endParaRPr lang="en-US" dirty="0"/>
          </a:p>
        </p:txBody>
      </p:sp>
      <p:sp>
        <p:nvSpPr>
          <p:cNvPr id="4" name="Нижний колонтитул 3"/>
          <p:cNvSpPr>
            <a:spLocks noGrp="1"/>
          </p:cNvSpPr>
          <p:nvPr>
            <p:ph type="ftr" sz="quarter" idx="11"/>
          </p:nvPr>
        </p:nvSpPr>
        <p:spPr/>
        <p:txBody>
          <a:bodyPr/>
          <a:lstStyle/>
          <a:p>
            <a:endParaRPr lang="en-US" dirty="0"/>
          </a:p>
        </p:txBody>
      </p:sp>
      <p:sp>
        <p:nvSpPr>
          <p:cNvPr id="5" name="Номер слайда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0655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7884882-FB12-4BC8-9960-9AD8104D7FAE}" type="datetimeFigureOut">
              <a:rPr lang="en-US" smtClean="0"/>
              <a:t>8/29/2021</a:t>
            </a:fld>
            <a:endParaRPr lang="en-US" dirty="0"/>
          </a:p>
        </p:txBody>
      </p:sp>
      <p:sp>
        <p:nvSpPr>
          <p:cNvPr id="3" name="Нижний колонтитул 2"/>
          <p:cNvSpPr>
            <a:spLocks noGrp="1"/>
          </p:cNvSpPr>
          <p:nvPr>
            <p:ph type="ftr" sz="quarter" idx="11"/>
          </p:nvPr>
        </p:nvSpPr>
        <p:spPr/>
        <p:txBody>
          <a:bodyPr/>
          <a:lstStyle/>
          <a:p>
            <a:endParaRPr lang="en-US" dirty="0"/>
          </a:p>
        </p:txBody>
      </p:sp>
      <p:sp>
        <p:nvSpPr>
          <p:cNvPr id="4" name="Номер слайда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58583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7D1BD23-6E54-4D9D-AD88-A2813C73CC25}" type="datetimeFigureOut">
              <a:rPr lang="en-US" smtClean="0"/>
              <a:t>8/29/2021</a:t>
            </a:fld>
            <a:endParaRPr lang="en-US" dirty="0"/>
          </a:p>
        </p:txBody>
      </p:sp>
      <p:sp>
        <p:nvSpPr>
          <p:cNvPr id="6" name="Нижний колонтитул 5"/>
          <p:cNvSpPr>
            <a:spLocks noGrp="1"/>
          </p:cNvSpPr>
          <p:nvPr>
            <p:ph type="ftr" sz="quarter" idx="11"/>
          </p:nvPr>
        </p:nvSpPr>
        <p:spPr/>
        <p:txBody>
          <a:bodyPr/>
          <a:lstStyle/>
          <a:p>
            <a:endParaRPr lang="en-US" dirty="0"/>
          </a:p>
        </p:txBody>
      </p:sp>
      <p:sp>
        <p:nvSpPr>
          <p:cNvPr id="7" name="Номер слайда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65450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471A834-4F3C-4AF9-9C74-05EC35A0F292}" type="datetimeFigureOut">
              <a:rPr lang="en-US" smtClean="0"/>
              <a:t>8/29/2021</a:t>
            </a:fld>
            <a:endParaRPr lang="en-US" dirty="0"/>
          </a:p>
        </p:txBody>
      </p:sp>
      <p:sp>
        <p:nvSpPr>
          <p:cNvPr id="6" name="Нижний колонтитул 5"/>
          <p:cNvSpPr>
            <a:spLocks noGrp="1"/>
          </p:cNvSpPr>
          <p:nvPr>
            <p:ph type="ftr" sz="quarter" idx="11"/>
          </p:nvPr>
        </p:nvSpPr>
        <p:spPr/>
        <p:txBody>
          <a:bodyPr/>
          <a:lstStyle/>
          <a:p>
            <a:endParaRPr lang="en-US" dirty="0"/>
          </a:p>
        </p:txBody>
      </p:sp>
      <p:sp>
        <p:nvSpPr>
          <p:cNvPr id="7" name="Номер слайда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96670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F1133-3259-4C45-BABA-5B62D9C6F78D}" type="datetimeFigureOut">
              <a:rPr lang="en-US" smtClean="0"/>
              <a:t>8/29/2021</a:t>
            </a:fld>
            <a:endParaRPr lang="en-US"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8374588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78674" y="1322691"/>
            <a:ext cx="8443699" cy="1446550"/>
          </a:xfrm>
          <a:prstGeom prst="rect">
            <a:avLst/>
          </a:prstGeom>
        </p:spPr>
        <p:txBody>
          <a:bodyPr wrap="square">
            <a:spAutoFit/>
          </a:bodyPr>
          <a:lstStyle/>
          <a:p>
            <a:pPr algn="ctr">
              <a:spcAft>
                <a:spcPts val="0"/>
              </a:spcAft>
            </a:pPr>
            <a:r>
              <a:rPr lang="uk-UA" sz="4400" b="1" dirty="0" smtClean="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Тема 6. </a:t>
            </a:r>
            <a:r>
              <a:rPr lang="uk-UA" sz="4400" b="1" dirty="0" smtClean="0">
                <a:solidFill>
                  <a:srgbClr val="000000"/>
                </a:solidFill>
                <a:latin typeface="Times New Roman" panose="02020603050405020304" pitchFamily="18" charset="0"/>
                <a:ea typeface="Courier New" panose="02070309020205020404" pitchFamily="49" charset="0"/>
              </a:rPr>
              <a:t>Оплата </a:t>
            </a:r>
            <a:r>
              <a:rPr lang="uk-UA" sz="4400" b="1" dirty="0">
                <a:solidFill>
                  <a:srgbClr val="000000"/>
                </a:solidFill>
                <a:latin typeface="Times New Roman" panose="02020603050405020304" pitchFamily="18" charset="0"/>
                <a:ea typeface="Courier New" panose="02070309020205020404" pitchFamily="49" charset="0"/>
              </a:rPr>
              <a:t>праці персоналу </a:t>
            </a:r>
            <a:r>
              <a:rPr lang="uk-UA" sz="4400" b="1" dirty="0" smtClean="0">
                <a:solidFill>
                  <a:srgbClr val="000000"/>
                </a:solidFill>
                <a:latin typeface="Times New Roman" panose="02020603050405020304" pitchFamily="18" charset="0"/>
                <a:ea typeface="Courier New" panose="02070309020205020404" pitchFamily="49" charset="0"/>
              </a:rPr>
              <a:t>підприємства</a:t>
            </a:r>
            <a:endParaRPr lang="ru-RU" sz="4400" dirty="0">
              <a:solidFill>
                <a:srgbClr val="000000"/>
              </a:solidFill>
              <a:effectLst/>
              <a:latin typeface="Courier New" panose="02070309020205020404" pitchFamily="49" charset="0"/>
              <a:ea typeface="Courier New" panose="02070309020205020404" pitchFamily="49" charset="0"/>
            </a:endParaRPr>
          </a:p>
        </p:txBody>
      </p:sp>
      <p:sp>
        <p:nvSpPr>
          <p:cNvPr id="3" name="Прямоугольник 2"/>
          <p:cNvSpPr/>
          <p:nvPr/>
        </p:nvSpPr>
        <p:spPr>
          <a:xfrm>
            <a:off x="5372669" y="4053091"/>
            <a:ext cx="6096000" cy="1754326"/>
          </a:xfrm>
          <a:prstGeom prst="rect">
            <a:avLst/>
          </a:prstGeom>
        </p:spPr>
        <p:txBody>
          <a:bodyPr>
            <a:spAutoFit/>
          </a:bodyPr>
          <a:lstStyle/>
          <a:p>
            <a:pPr indent="269875" algn="just">
              <a:spcAft>
                <a:spcPts val="0"/>
              </a:spcAft>
            </a:pPr>
            <a:r>
              <a:rPr lang="uk-UA" b="1" dirty="0">
                <a:latin typeface="Times New Roman" panose="02020603050405020304" pitchFamily="18" charset="0"/>
                <a:ea typeface="Times New Roman" panose="02020603050405020304" pitchFamily="18" charset="0"/>
              </a:rPr>
              <a:t>Презентація лекції підготована</a:t>
            </a:r>
          </a:p>
          <a:p>
            <a:pPr indent="269875" algn="just">
              <a:spcAft>
                <a:spcPts val="0"/>
              </a:spcAft>
            </a:pPr>
            <a:r>
              <a:rPr lang="uk-UA" b="1" dirty="0">
                <a:latin typeface="Times New Roman" panose="02020603050405020304" pitchFamily="18" charset="0"/>
                <a:ea typeface="Times New Roman" panose="02020603050405020304" pitchFamily="18" charset="0"/>
              </a:rPr>
              <a:t>доцентом кафедри економіки і підприємництва</a:t>
            </a:r>
          </a:p>
          <a:p>
            <a:pPr indent="269875" algn="just">
              <a:spcAft>
                <a:spcPts val="0"/>
              </a:spcAft>
            </a:pPr>
            <a:r>
              <a:rPr lang="uk-UA" b="1" dirty="0">
                <a:latin typeface="Times New Roman" panose="02020603050405020304" pitchFamily="18" charset="0"/>
                <a:ea typeface="Times New Roman" panose="02020603050405020304" pitchFamily="18" charset="0"/>
              </a:rPr>
              <a:t> Андрусь Ольгою Іванівною</a:t>
            </a:r>
          </a:p>
          <a:p>
            <a:pPr indent="269875" algn="just">
              <a:spcAft>
                <a:spcPts val="0"/>
              </a:spcAft>
            </a:pPr>
            <a:r>
              <a:rPr lang="uk-UA" b="1" dirty="0">
                <a:latin typeface="Times New Roman" panose="02020603050405020304" pitchFamily="18" charset="0"/>
                <a:ea typeface="Times New Roman" panose="02020603050405020304" pitchFamily="18" charset="0"/>
              </a:rPr>
              <a:t>Навчально-методичні матеріали затверджені на засіданні кафедри економіки і підприємництва, протокол </a:t>
            </a:r>
            <a:r>
              <a:rPr lang="uk-UA" b="1" dirty="0">
                <a:latin typeface="Times New Roman" panose="02020603050405020304" pitchFamily="18" charset="0"/>
                <a:cs typeface="Times New Roman" panose="02020603050405020304" pitchFamily="18" charset="0"/>
              </a:rPr>
              <a:t>№ 2 від 22.09.2020 р.</a:t>
            </a:r>
            <a:endParaRPr lang="uk-UA" b="1"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1391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0557" y="837054"/>
            <a:ext cx="11518006" cy="4870564"/>
          </a:xfrm>
          <a:prstGeom prst="rect">
            <a:avLst/>
          </a:prstGeom>
        </p:spPr>
        <p:txBody>
          <a:bodyPr wrap="square">
            <a:spAutoFit/>
          </a:bodyPr>
          <a:lstStyle/>
          <a:p>
            <a:pPr indent="270510">
              <a:lnSpc>
                <a:spcPct val="115000"/>
              </a:lnSpc>
              <a:spcAft>
                <a:spcPts val="0"/>
              </a:spcAft>
            </a:pPr>
            <a:r>
              <a:rPr lang="uk-UA" sz="3000" dirty="0">
                <a:solidFill>
                  <a:srgbClr val="000000"/>
                </a:solidFill>
                <a:latin typeface="Times New Roman" panose="02020603050405020304" pitchFamily="18" charset="0"/>
                <a:ea typeface="TimesNewRomanPSMT"/>
              </a:rPr>
              <a:t>Водночас, з огляду </a:t>
            </a:r>
            <a:r>
              <a:rPr lang="uk-UA" sz="3000" dirty="0" smtClean="0">
                <a:solidFill>
                  <a:srgbClr val="000000"/>
                </a:solidFill>
                <a:latin typeface="Times New Roman" panose="02020603050405020304" pitchFamily="18" charset="0"/>
                <a:ea typeface="TimesNewRomanPSMT"/>
              </a:rPr>
              <a:t>податкового законодавства </a:t>
            </a:r>
            <a:r>
              <a:rPr lang="uk-UA" sz="3000" b="1" dirty="0" smtClean="0">
                <a:solidFill>
                  <a:srgbClr val="000000"/>
                </a:solidFill>
                <a:latin typeface="Times New Roman" panose="02020603050405020304" pitchFamily="18" charset="0"/>
                <a:ea typeface="TimesNewRomanPSMT"/>
              </a:rPr>
              <a:t>фонд </a:t>
            </a:r>
            <a:r>
              <a:rPr lang="uk-UA" sz="3000" b="1" dirty="0">
                <a:solidFill>
                  <a:srgbClr val="000000"/>
                </a:solidFill>
                <a:latin typeface="Times New Roman" panose="02020603050405020304" pitchFamily="18" charset="0"/>
                <a:ea typeface="TimesNewRomanPSMT"/>
              </a:rPr>
              <a:t>оплати праці (ФОП)</a:t>
            </a:r>
            <a:r>
              <a:rPr lang="uk-UA" sz="3000" dirty="0">
                <a:solidFill>
                  <a:srgbClr val="000000"/>
                </a:solidFill>
                <a:latin typeface="Times New Roman" panose="02020603050405020304" pitchFamily="18" charset="0"/>
                <a:ea typeface="TimesNewRomanPSMT"/>
              </a:rPr>
              <a:t> складається із заробітної плати та єдиного соціального внеску (ЄСВ</a:t>
            </a:r>
            <a:r>
              <a:rPr lang="uk-UA" sz="3000" dirty="0" smtClean="0">
                <a:solidFill>
                  <a:srgbClr val="000000"/>
                </a:solidFill>
                <a:latin typeface="Times New Roman" panose="02020603050405020304" pitchFamily="18" charset="0"/>
                <a:ea typeface="TimesNewRomanPSMT"/>
              </a:rPr>
              <a:t>):</a:t>
            </a:r>
            <a:endParaRPr lang="ru-RU" sz="3000" dirty="0">
              <a:solidFill>
                <a:srgbClr val="000000"/>
              </a:solidFill>
              <a:latin typeface="Courier New" panose="02070309020205020404" pitchFamily="49" charset="0"/>
              <a:ea typeface="Courier New" panose="02070309020205020404" pitchFamily="49" charset="0"/>
            </a:endParaRPr>
          </a:p>
          <a:p>
            <a:pPr indent="270510" algn="r">
              <a:lnSpc>
                <a:spcPct val="115000"/>
              </a:lnSpc>
              <a:spcAft>
                <a:spcPts val="0"/>
              </a:spcAft>
            </a:pPr>
            <a:r>
              <a:rPr lang="uk-UA" sz="3000" dirty="0">
                <a:solidFill>
                  <a:srgbClr val="000000"/>
                </a:solidFill>
                <a:latin typeface="Times New Roman" panose="02020603050405020304" pitchFamily="18" charset="0"/>
                <a:ea typeface="TimesNewRomanPSMT"/>
              </a:rPr>
              <a:t>ФОП = ЗП + ЄСВ, [грн</a:t>
            </a:r>
            <a:r>
              <a:rPr lang="uk-UA" sz="3000" dirty="0" smtClean="0">
                <a:solidFill>
                  <a:srgbClr val="000000"/>
                </a:solidFill>
                <a:latin typeface="Times New Roman" panose="02020603050405020304" pitchFamily="18" charset="0"/>
                <a:ea typeface="TimesNewRomanPSMT"/>
              </a:rPr>
              <a:t>],				(9)</a:t>
            </a:r>
            <a:endParaRPr lang="ru-RU" sz="3000" dirty="0">
              <a:solidFill>
                <a:srgbClr val="000000"/>
              </a:solidFill>
              <a:latin typeface="Courier New" panose="02070309020205020404" pitchFamily="49" charset="0"/>
              <a:ea typeface="Courier New" panose="02070309020205020404" pitchFamily="49" charset="0"/>
            </a:endParaRPr>
          </a:p>
          <a:p>
            <a:pPr indent="270510">
              <a:lnSpc>
                <a:spcPct val="115000"/>
              </a:lnSpc>
              <a:spcAft>
                <a:spcPts val="0"/>
              </a:spcAft>
            </a:pPr>
            <a:r>
              <a:rPr lang="uk-UA" sz="3000" dirty="0">
                <a:solidFill>
                  <a:srgbClr val="000000"/>
                </a:solidFill>
                <a:latin typeface="Times New Roman" panose="02020603050405020304" pitchFamily="18" charset="0"/>
                <a:ea typeface="TimesNewRomanPSMT"/>
              </a:rPr>
              <a:t>де ЗП – заробітна плата підприємства в цілому як </a:t>
            </a:r>
            <a:r>
              <a:rPr lang="uk-UA" sz="3000" dirty="0" smtClean="0">
                <a:solidFill>
                  <a:srgbClr val="000000"/>
                </a:solidFill>
                <a:latin typeface="Times New Roman" panose="02020603050405020304" pitchFamily="18" charset="0"/>
                <a:ea typeface="TimesNewRomanPSMT"/>
              </a:rPr>
              <a:t>сума заробітних </a:t>
            </a:r>
            <a:r>
              <a:rPr lang="uk-UA" sz="3000" dirty="0">
                <a:solidFill>
                  <a:srgbClr val="000000"/>
                </a:solidFill>
                <a:latin typeface="Times New Roman" panose="02020603050405020304" pitchFamily="18" charset="0"/>
                <a:ea typeface="TimesNewRomanPSMT"/>
              </a:rPr>
              <a:t>плат працівників всіх підрозділів підприємства, грн.</a:t>
            </a:r>
            <a:endParaRPr lang="ru-RU" sz="3000" dirty="0">
              <a:solidFill>
                <a:srgbClr val="000000"/>
              </a:solidFill>
              <a:latin typeface="Courier New" panose="02070309020205020404" pitchFamily="49" charset="0"/>
              <a:ea typeface="Courier New" panose="02070309020205020404" pitchFamily="49" charset="0"/>
            </a:endParaRPr>
          </a:p>
          <a:p>
            <a:pPr indent="270510">
              <a:lnSpc>
                <a:spcPct val="115000"/>
              </a:lnSpc>
              <a:spcAft>
                <a:spcPts val="0"/>
              </a:spcAft>
            </a:pPr>
            <a:r>
              <a:rPr lang="uk-UA" sz="3000" dirty="0">
                <a:solidFill>
                  <a:srgbClr val="000000"/>
                </a:solidFill>
                <a:latin typeface="Times New Roman" panose="02020603050405020304" pitchFamily="18" charset="0"/>
                <a:ea typeface="TimesNewRomanPSMT"/>
              </a:rPr>
              <a:t>ЄСВ – єдиний соціальний внесок по ЗП – обов’язкові соціальні відрахування підприємства до Пенсійного фонду України, які складають 22% по ЗП, грн.</a:t>
            </a:r>
            <a:endParaRPr lang="ru-RU" sz="3000" dirty="0">
              <a:solidFill>
                <a:srgbClr val="000000"/>
              </a:solidFill>
              <a:effectLst/>
              <a:latin typeface="Courier New" panose="02070309020205020404" pitchFamily="49" charset="0"/>
              <a:ea typeface="Courier New" panose="02070309020205020404" pitchFamily="49" charset="0"/>
            </a:endParaRPr>
          </a:p>
        </p:txBody>
      </p:sp>
    </p:spTree>
    <p:extLst>
      <p:ext uri="{BB962C8B-B14F-4D97-AF65-F5344CB8AC3E}">
        <p14:creationId xmlns:p14="http://schemas.microsoft.com/office/powerpoint/2010/main" val="641485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1667" y="0"/>
            <a:ext cx="11694017" cy="6868483"/>
          </a:xfrm>
          <a:prstGeom prst="rect">
            <a:avLst/>
          </a:prstGeom>
        </p:spPr>
        <p:txBody>
          <a:bodyPr wrap="square">
            <a:spAutoFit/>
          </a:bodyPr>
          <a:lstStyle/>
          <a:p>
            <a:pPr indent="323850" algn="just">
              <a:lnSpc>
                <a:spcPct val="115000"/>
              </a:lnSpc>
              <a:spcAft>
                <a:spcPts val="0"/>
              </a:spcAft>
            </a:pPr>
            <a:r>
              <a:rPr lang="uk-UA" sz="3200" b="1"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Мінімальна </a:t>
            </a:r>
            <a:r>
              <a:rPr lang="uk-UA" sz="3200" b="1" dirty="0">
                <a:solidFill>
                  <a:srgbClr val="000000"/>
                </a:solidFill>
                <a:latin typeface="Times New Roman" panose="02020603050405020304" pitchFamily="18" charset="0"/>
                <a:ea typeface="Courier New" panose="02070309020205020404" pitchFamily="49" charset="0"/>
              </a:rPr>
              <a:t>величина заробітної плати</a:t>
            </a:r>
            <a:r>
              <a:rPr lang="uk-UA" sz="3200" dirty="0">
                <a:solidFill>
                  <a:srgbClr val="000000"/>
                </a:solidFill>
                <a:latin typeface="Times New Roman" panose="02020603050405020304" pitchFamily="18" charset="0"/>
                <a:ea typeface="Courier New" panose="02070309020205020404" pitchFamily="49" charset="0"/>
              </a:rPr>
              <a:t> встановлюється державою та враховує прожитковий мінімум, рівень оподаткування доходів працівників, середньогалузеву заробітну плату, умови оплати праці в бюджетних установах.</a:t>
            </a:r>
            <a:endParaRPr lang="ru-RU" sz="3200" dirty="0">
              <a:solidFill>
                <a:srgbClr val="000000"/>
              </a:solidFill>
              <a:latin typeface="Courier New" panose="02070309020205020404" pitchFamily="49" charset="0"/>
              <a:ea typeface="Courier New" panose="02070309020205020404" pitchFamily="49" charset="0"/>
            </a:endParaRPr>
          </a:p>
          <a:p>
            <a:pPr indent="270510" algn="just">
              <a:lnSpc>
                <a:spcPct val="115000"/>
              </a:lnSpc>
              <a:spcAft>
                <a:spcPts val="0"/>
              </a:spcAft>
            </a:pPr>
            <a:r>
              <a:rPr lang="uk-UA" sz="3200" dirty="0">
                <a:solidFill>
                  <a:srgbClr val="000000"/>
                </a:solidFill>
                <a:latin typeface="Times New Roman" panose="02020603050405020304" pitchFamily="18" charset="0"/>
                <a:ea typeface="Courier New" panose="02070309020205020404" pitchFamily="49" charset="0"/>
              </a:rPr>
              <a:t>Зазначимо, що з 1 вересня 2020 року мінімальна заробітна плата в Україні становить 5000 грн/міс., відповідно мінімальна тарифна ставка оплати праці становить:</a:t>
            </a:r>
            <a:endParaRPr lang="ru-RU" sz="3200" dirty="0">
              <a:solidFill>
                <a:srgbClr val="000000"/>
              </a:solidFill>
              <a:latin typeface="Courier New" panose="02070309020205020404" pitchFamily="49" charset="0"/>
              <a:ea typeface="Courier New" panose="02070309020205020404" pitchFamily="49" charset="0"/>
            </a:endParaRPr>
          </a:p>
          <a:p>
            <a:pPr indent="270510" algn="r">
              <a:lnSpc>
                <a:spcPct val="115000"/>
              </a:lnSpc>
              <a:spcAft>
                <a:spcPts val="0"/>
              </a:spcAft>
            </a:pPr>
            <a:r>
              <a:rPr lang="uk-UA" sz="3200" dirty="0" err="1">
                <a:solidFill>
                  <a:srgbClr val="000000"/>
                </a:solidFill>
                <a:latin typeface="Times New Roman" panose="02020603050405020304" pitchFamily="18" charset="0"/>
                <a:ea typeface="Courier New" panose="02070309020205020404" pitchFamily="49" charset="0"/>
              </a:rPr>
              <a:t>ТС</a:t>
            </a:r>
            <a:r>
              <a:rPr lang="uk-UA" sz="3200" baseline="-25000" dirty="0" err="1">
                <a:solidFill>
                  <a:srgbClr val="000000"/>
                </a:solidFill>
                <a:latin typeface="Times New Roman" panose="02020603050405020304" pitchFamily="18" charset="0"/>
                <a:ea typeface="Courier New" panose="02070309020205020404" pitchFamily="49" charset="0"/>
              </a:rPr>
              <a:t>min</a:t>
            </a:r>
            <a:r>
              <a:rPr lang="uk-UA" sz="3200" baseline="-25000" dirty="0">
                <a:solidFill>
                  <a:srgbClr val="000000"/>
                </a:solidFill>
                <a:latin typeface="Times New Roman" panose="02020603050405020304" pitchFamily="18" charset="0"/>
                <a:ea typeface="Courier New" panose="02070309020205020404" pitchFamily="49" charset="0"/>
              </a:rPr>
              <a:t> </a:t>
            </a:r>
            <a:r>
              <a:rPr lang="uk-UA" sz="3200" baseline="-25000" dirty="0" err="1">
                <a:solidFill>
                  <a:srgbClr val="000000"/>
                </a:solidFill>
                <a:latin typeface="Times New Roman" panose="02020603050405020304" pitchFamily="18" charset="0"/>
                <a:ea typeface="Courier New" panose="02070309020205020404" pitchFamily="49" charset="0"/>
              </a:rPr>
              <a:t>погод</a:t>
            </a:r>
            <a:r>
              <a:rPr lang="uk-UA" sz="3200" dirty="0">
                <a:solidFill>
                  <a:srgbClr val="000000"/>
                </a:solidFill>
                <a:latin typeface="Times New Roman" panose="02020603050405020304" pitchFamily="18" charset="0"/>
                <a:ea typeface="Courier New" panose="02070309020205020404" pitchFamily="49" charset="0"/>
              </a:rPr>
              <a:t>= 5000 /21/8  = </a:t>
            </a:r>
            <a:r>
              <a:rPr lang="uk-UA" sz="3200" dirty="0" smtClean="0">
                <a:solidFill>
                  <a:srgbClr val="000000"/>
                </a:solidFill>
                <a:latin typeface="Times New Roman" panose="02020603050405020304" pitchFamily="18" charset="0"/>
                <a:ea typeface="Courier New" panose="02070309020205020404" pitchFamily="49" charset="0"/>
              </a:rPr>
              <a:t>29,20 [</a:t>
            </a:r>
            <a:r>
              <a:rPr lang="uk-UA" sz="3200" dirty="0">
                <a:solidFill>
                  <a:srgbClr val="000000"/>
                </a:solidFill>
                <a:latin typeface="Times New Roman" panose="02020603050405020304" pitchFamily="18" charset="0"/>
                <a:ea typeface="Courier New" panose="02070309020205020404" pitchFamily="49" charset="0"/>
              </a:rPr>
              <a:t>грн/год]		</a:t>
            </a:r>
            <a:r>
              <a:rPr lang="uk-UA" sz="3200" dirty="0" smtClean="0">
                <a:solidFill>
                  <a:srgbClr val="000000"/>
                </a:solidFill>
                <a:latin typeface="Times New Roman" panose="02020603050405020304" pitchFamily="18" charset="0"/>
                <a:ea typeface="Courier New" panose="02070309020205020404" pitchFamily="49" charset="0"/>
              </a:rPr>
              <a:t>(10)</a:t>
            </a:r>
            <a:endParaRPr lang="ru-RU" sz="3200" dirty="0">
              <a:solidFill>
                <a:srgbClr val="000000"/>
              </a:solidFill>
              <a:latin typeface="Courier New" panose="02070309020205020404" pitchFamily="49" charset="0"/>
              <a:ea typeface="Courier New" panose="02070309020205020404" pitchFamily="49" charset="0"/>
            </a:endParaRPr>
          </a:p>
          <a:p>
            <a:pPr indent="270510" algn="just">
              <a:lnSpc>
                <a:spcPct val="115000"/>
              </a:lnSpc>
              <a:spcAft>
                <a:spcPts val="0"/>
              </a:spcAft>
            </a:pPr>
            <a:r>
              <a:rPr lang="uk-UA" sz="3200" dirty="0">
                <a:solidFill>
                  <a:srgbClr val="000000"/>
                </a:solidFill>
                <a:latin typeface="Times New Roman" panose="02020603050405020304" pitchFamily="18" charset="0"/>
                <a:ea typeface="Courier New" panose="02070309020205020404" pitchFamily="49" charset="0"/>
              </a:rPr>
              <a:t>де 5000 грн. – діюча мінімальна заробітна </a:t>
            </a:r>
            <a:r>
              <a:rPr lang="uk-UA" sz="3200" dirty="0" smtClean="0">
                <a:solidFill>
                  <a:srgbClr val="000000"/>
                </a:solidFill>
                <a:latin typeface="Times New Roman" panose="02020603050405020304" pitchFamily="18" charset="0"/>
                <a:ea typeface="Courier New" panose="02070309020205020404" pitchFamily="49" charset="0"/>
              </a:rPr>
              <a:t>плата, </a:t>
            </a:r>
            <a:r>
              <a:rPr lang="uk-UA" sz="3200" dirty="0">
                <a:solidFill>
                  <a:srgbClr val="000000"/>
                </a:solidFill>
                <a:latin typeface="Times New Roman" panose="02020603050405020304" pitchFamily="18" charset="0"/>
                <a:ea typeface="Courier New" panose="02070309020205020404" pitchFamily="49" charset="0"/>
              </a:rPr>
              <a:t>(щороку Кабінет Міністрів України переглядає мінімальну заробітну плату); 21 – кількість робочих днів місяця; 8 – нормативна тривалість робочого дня, годин.</a:t>
            </a:r>
            <a:endParaRPr lang="ru-RU" sz="3200" dirty="0">
              <a:solidFill>
                <a:srgbClr val="000000"/>
              </a:solidFill>
              <a:effectLst/>
              <a:latin typeface="Courier New" panose="02070309020205020404" pitchFamily="49" charset="0"/>
              <a:ea typeface="Courier New" panose="02070309020205020404" pitchFamily="49" charset="0"/>
            </a:endParaRPr>
          </a:p>
        </p:txBody>
      </p:sp>
    </p:spTree>
    <p:extLst>
      <p:ext uri="{BB962C8B-B14F-4D97-AF65-F5344CB8AC3E}">
        <p14:creationId xmlns:p14="http://schemas.microsoft.com/office/powerpoint/2010/main" val="2221341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33341" y="1441547"/>
            <a:ext cx="9800821" cy="1791260"/>
          </a:xfrm>
          <a:prstGeom prst="rect">
            <a:avLst/>
          </a:prstGeom>
        </p:spPr>
        <p:txBody>
          <a:bodyPr wrap="square">
            <a:spAutoFit/>
          </a:bodyPr>
          <a:lstStyle/>
          <a:p>
            <a:pPr indent="323850">
              <a:lnSpc>
                <a:spcPct val="115000"/>
              </a:lnSpc>
            </a:pPr>
            <a:r>
              <a:rPr lang="uk-UA" sz="4800" dirty="0">
                <a:latin typeface="Times New Roman" panose="02020603050405020304" pitchFamily="18" charset="0"/>
                <a:ea typeface="MS Mincho"/>
                <a:cs typeface="Times New Roman" panose="02020603050405020304" pitchFamily="18" charset="0"/>
              </a:rPr>
              <a:t>Розрізняють </a:t>
            </a:r>
            <a:r>
              <a:rPr lang="uk-UA" sz="4800" b="1" dirty="0">
                <a:latin typeface="Times New Roman" panose="02020603050405020304" pitchFamily="18" charset="0"/>
                <a:ea typeface="MS Mincho"/>
                <a:cs typeface="Times New Roman" panose="02020603050405020304" pitchFamily="18" charset="0"/>
              </a:rPr>
              <a:t>тарифну і безтарифну системи оплати праці</a:t>
            </a:r>
            <a:r>
              <a:rPr lang="uk-UA" sz="4800" dirty="0">
                <a:latin typeface="Times New Roman" panose="02020603050405020304" pitchFamily="18" charset="0"/>
                <a:ea typeface="MS Mincho"/>
                <a:cs typeface="Times New Roman" panose="02020603050405020304" pitchFamily="18" charset="0"/>
              </a:rPr>
              <a:t>.</a:t>
            </a:r>
            <a:endParaRPr lang="ru-RU" sz="48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6463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46466" y="577357"/>
            <a:ext cx="11376340" cy="4339650"/>
          </a:xfrm>
          <a:prstGeom prst="rect">
            <a:avLst/>
          </a:prstGeom>
        </p:spPr>
        <p:txBody>
          <a:bodyPr wrap="square">
            <a:spAutoFit/>
          </a:bodyPr>
          <a:lstStyle/>
          <a:p>
            <a:pPr indent="323850" algn="just">
              <a:lnSpc>
                <a:spcPct val="115000"/>
              </a:lnSpc>
              <a:spcAft>
                <a:spcPts val="0"/>
              </a:spcAft>
            </a:pPr>
            <a:r>
              <a:rPr lang="uk-UA" sz="4000" b="1" dirty="0">
                <a:solidFill>
                  <a:srgbClr val="000000"/>
                </a:solidFill>
                <a:latin typeface="Times New Roman" panose="02020603050405020304" pitchFamily="18" charset="0"/>
                <a:ea typeface="Courier New" panose="02070309020205020404" pitchFamily="49" charset="0"/>
              </a:rPr>
              <a:t>Тарифна система оплати праці </a:t>
            </a:r>
            <a:r>
              <a:rPr lang="uk-UA" sz="4000" dirty="0">
                <a:solidFill>
                  <a:srgbClr val="000000"/>
                </a:solidFill>
                <a:latin typeface="Times New Roman" panose="02020603050405020304" pitchFamily="18" charset="0"/>
                <a:ea typeface="Courier New" panose="02070309020205020404" pitchFamily="49" charset="0"/>
              </a:rPr>
              <a:t>охоплює такі елементи:</a:t>
            </a:r>
            <a:endParaRPr lang="ru-RU" sz="4000"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sz="4000" dirty="0">
                <a:solidFill>
                  <a:srgbClr val="000000"/>
                </a:solidFill>
                <a:latin typeface="Times New Roman" panose="02020603050405020304" pitchFamily="18" charset="0"/>
                <a:ea typeface="Courier New" panose="02070309020205020404" pitchFamily="49" charset="0"/>
              </a:rPr>
              <a:t>тарифно-кваліфікаційні довідники;</a:t>
            </a:r>
            <a:endParaRPr lang="ru-RU" sz="4000"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sz="4000" dirty="0">
                <a:solidFill>
                  <a:srgbClr val="000000"/>
                </a:solidFill>
                <a:latin typeface="Times New Roman" panose="02020603050405020304" pitchFamily="18" charset="0"/>
                <a:ea typeface="Courier New" panose="02070309020205020404" pitchFamily="49" charset="0"/>
              </a:rPr>
              <a:t>тарифні сітки;</a:t>
            </a:r>
            <a:endParaRPr lang="ru-RU" sz="4000"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sz="4000" dirty="0">
                <a:solidFill>
                  <a:srgbClr val="000000"/>
                </a:solidFill>
                <a:latin typeface="Times New Roman" panose="02020603050405020304" pitchFamily="18" charset="0"/>
                <a:ea typeface="Courier New" panose="02070309020205020404" pitchFamily="49" charset="0"/>
              </a:rPr>
              <a:t>тарифні ставки;</a:t>
            </a:r>
            <a:endParaRPr lang="ru-RU" sz="4000"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sz="4000" dirty="0">
                <a:solidFill>
                  <a:srgbClr val="000000"/>
                </a:solidFill>
                <a:latin typeface="Times New Roman" panose="02020603050405020304" pitchFamily="18" charset="0"/>
                <a:ea typeface="Courier New" panose="02070309020205020404" pitchFamily="49" charset="0"/>
              </a:rPr>
              <a:t>систему посадових окладів.</a:t>
            </a:r>
            <a:endParaRPr lang="ru-RU" sz="4000" dirty="0">
              <a:solidFill>
                <a:srgbClr val="000000"/>
              </a:solidFill>
              <a:effectLst/>
              <a:latin typeface="Courier New" panose="02070309020205020404" pitchFamily="49" charset="0"/>
              <a:ea typeface="Courier New" panose="02070309020205020404" pitchFamily="49" charset="0"/>
            </a:endParaRPr>
          </a:p>
        </p:txBody>
      </p:sp>
    </p:spTree>
    <p:extLst>
      <p:ext uri="{BB962C8B-B14F-4D97-AF65-F5344CB8AC3E}">
        <p14:creationId xmlns:p14="http://schemas.microsoft.com/office/powerpoint/2010/main" val="1686104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0710" y="1229453"/>
            <a:ext cx="11427854" cy="5047536"/>
          </a:xfrm>
          <a:prstGeom prst="rect">
            <a:avLst/>
          </a:prstGeom>
        </p:spPr>
        <p:txBody>
          <a:bodyPr wrap="square">
            <a:spAutoFit/>
          </a:bodyPr>
          <a:lstStyle/>
          <a:p>
            <a:pPr indent="323850" algn="just">
              <a:lnSpc>
                <a:spcPct val="115000"/>
              </a:lnSpc>
              <a:spcAft>
                <a:spcPts val="0"/>
              </a:spcAft>
            </a:pPr>
            <a:r>
              <a:rPr lang="uk-UA" sz="4000" b="1" dirty="0">
                <a:solidFill>
                  <a:srgbClr val="000000"/>
                </a:solidFill>
                <a:latin typeface="Times New Roman" panose="02020603050405020304" pitchFamily="18" charset="0"/>
                <a:ea typeface="Times New Roman" panose="02020603050405020304" pitchFamily="18" charset="0"/>
              </a:rPr>
              <a:t>Тарифно-кваліфікаційний довідник</a:t>
            </a:r>
            <a:r>
              <a:rPr lang="uk-UA" sz="4000" dirty="0">
                <a:solidFill>
                  <a:srgbClr val="000000"/>
                </a:solidFill>
                <a:latin typeface="Times New Roman" panose="02020603050405020304" pitchFamily="18" charset="0"/>
                <a:ea typeface="Times New Roman" panose="02020603050405020304" pitchFamily="18" charset="0"/>
              </a:rPr>
              <a:t> – це нормативний документ, який систематизує професії за видами економічної діяльності та охоплює перелік основних виробничих навичок, знань, прийомів працівника по виконанню конкретних робіт, враховуючи їх складність, точність та відповідальність.</a:t>
            </a:r>
            <a:endParaRPr lang="ru-RU" sz="4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35065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9195" y="245930"/>
            <a:ext cx="11389216" cy="6406562"/>
          </a:xfrm>
          <a:prstGeom prst="rect">
            <a:avLst/>
          </a:prstGeom>
        </p:spPr>
        <p:txBody>
          <a:bodyPr wrap="square">
            <a:spAutoFit/>
          </a:bodyPr>
          <a:lstStyle/>
          <a:p>
            <a:pPr indent="323850" algn="just">
              <a:lnSpc>
                <a:spcPct val="115000"/>
              </a:lnSpc>
              <a:spcAft>
                <a:spcPts val="0"/>
              </a:spcAft>
            </a:pPr>
            <a:r>
              <a:rPr lang="uk-UA" sz="4000" b="1" dirty="0">
                <a:solidFill>
                  <a:srgbClr val="000000"/>
                </a:solidFill>
                <a:latin typeface="Times New Roman" panose="02020603050405020304" pitchFamily="18" charset="0"/>
                <a:ea typeface="Times New Roman" panose="02020603050405020304" pitchFamily="18" charset="0"/>
              </a:rPr>
              <a:t>Тарифна сітка</a:t>
            </a:r>
            <a:r>
              <a:rPr lang="uk-UA" sz="4000" dirty="0">
                <a:solidFill>
                  <a:srgbClr val="000000"/>
                </a:solidFill>
                <a:latin typeface="Times New Roman" panose="02020603050405020304" pitchFamily="18" charset="0"/>
                <a:ea typeface="Times New Roman" panose="02020603050405020304" pitchFamily="18" charset="0"/>
              </a:rPr>
              <a:t> це – сукупність кваліфікаційних розрядів і відповідних тарифних коефіцієнтів, які </a:t>
            </a:r>
            <a:r>
              <a:rPr lang="uk-UA" sz="4000" dirty="0" smtClean="0">
                <a:solidFill>
                  <a:srgbClr val="000000"/>
                </a:solidFill>
                <a:latin typeface="Times New Roman" panose="02020603050405020304" pitchFamily="18" charset="0"/>
                <a:ea typeface="Times New Roman" panose="02020603050405020304" pitchFamily="18" charset="0"/>
              </a:rPr>
              <a:t>визначають величину </a:t>
            </a:r>
            <a:r>
              <a:rPr lang="uk-UA" sz="4000" dirty="0">
                <a:solidFill>
                  <a:srgbClr val="000000"/>
                </a:solidFill>
                <a:latin typeface="Times New Roman" panose="02020603050405020304" pitchFamily="18" charset="0"/>
                <a:ea typeface="Times New Roman" panose="02020603050405020304" pitchFamily="18" charset="0"/>
              </a:rPr>
              <a:t>тарифних ставок </a:t>
            </a:r>
            <a:r>
              <a:rPr lang="uk-UA" sz="4000" dirty="0" smtClean="0">
                <a:solidFill>
                  <a:srgbClr val="000000"/>
                </a:solidFill>
                <a:latin typeface="Times New Roman" panose="02020603050405020304" pitchFamily="18" charset="0"/>
                <a:ea typeface="Times New Roman" panose="02020603050405020304" pitchFamily="18" charset="0"/>
              </a:rPr>
              <a:t>залежно </a:t>
            </a:r>
            <a:r>
              <a:rPr lang="uk-UA" sz="4000" dirty="0">
                <a:solidFill>
                  <a:srgbClr val="000000"/>
                </a:solidFill>
                <a:latin typeface="Times New Roman" panose="02020603050405020304" pitchFamily="18" charset="0"/>
                <a:ea typeface="Times New Roman" panose="02020603050405020304" pitchFamily="18" charset="0"/>
              </a:rPr>
              <a:t>від </a:t>
            </a:r>
            <a:r>
              <a:rPr lang="uk-UA" sz="4000" dirty="0" smtClean="0">
                <a:solidFill>
                  <a:srgbClr val="000000"/>
                </a:solidFill>
                <a:latin typeface="Times New Roman" panose="02020603050405020304" pitchFamily="18" charset="0"/>
                <a:ea typeface="Times New Roman" panose="02020603050405020304" pitchFamily="18" charset="0"/>
              </a:rPr>
              <a:t>кваліфікації працівника </a:t>
            </a:r>
            <a:r>
              <a:rPr lang="uk-UA" sz="4000" dirty="0">
                <a:solidFill>
                  <a:srgbClr val="000000"/>
                </a:solidFill>
                <a:latin typeface="Times New Roman" panose="02020603050405020304" pitchFamily="18" charset="0"/>
                <a:ea typeface="Times New Roman" panose="02020603050405020304" pitchFamily="18" charset="0"/>
              </a:rPr>
              <a:t>та складності виконання </a:t>
            </a:r>
            <a:r>
              <a:rPr lang="uk-UA" sz="4000" dirty="0" smtClean="0">
                <a:solidFill>
                  <a:srgbClr val="000000"/>
                </a:solidFill>
                <a:latin typeface="Times New Roman" panose="02020603050405020304" pitchFamily="18" charset="0"/>
                <a:ea typeface="Times New Roman" panose="02020603050405020304" pitchFamily="18" charset="0"/>
              </a:rPr>
              <a:t>робіт.</a:t>
            </a:r>
          </a:p>
          <a:p>
            <a:pPr indent="323850" algn="just">
              <a:lnSpc>
                <a:spcPct val="115000"/>
              </a:lnSpc>
              <a:spcAft>
                <a:spcPts val="0"/>
              </a:spcAft>
            </a:pPr>
            <a:r>
              <a:rPr lang="uk-UA" sz="4000" dirty="0" smtClean="0">
                <a:solidFill>
                  <a:srgbClr val="000000"/>
                </a:solidFill>
                <a:latin typeface="Times New Roman" panose="02020603050405020304" pitchFamily="18" charset="0"/>
                <a:ea typeface="Times New Roman" panose="02020603050405020304" pitchFamily="18" charset="0"/>
              </a:rPr>
              <a:t>В </a:t>
            </a:r>
            <a:r>
              <a:rPr lang="uk-UA" sz="4000" dirty="0">
                <a:solidFill>
                  <a:srgbClr val="000000"/>
                </a:solidFill>
                <a:latin typeface="Times New Roman" panose="02020603050405020304" pitchFamily="18" charset="0"/>
                <a:ea typeface="Times New Roman" panose="02020603050405020304" pitchFamily="18" charset="0"/>
              </a:rPr>
              <a:t>основу розробки тарифної сітки покладена тарифна ставка робітника 1-го розряду, яка законодавчо не може бути меншою за мінімальну заробітну плату.</a:t>
            </a:r>
            <a:endParaRPr lang="ru-RU" sz="4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04124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3261014551"/>
              </p:ext>
            </p:extLst>
          </p:nvPr>
        </p:nvGraphicFramePr>
        <p:xfrm>
          <a:off x="337245" y="447588"/>
          <a:ext cx="11292378" cy="6321354"/>
        </p:xfrm>
        <a:graphic>
          <a:graphicData uri="http://schemas.openxmlformats.org/drawingml/2006/table">
            <a:tbl>
              <a:tblPr firstRow="1" firstCol="1" bandRow="1">
                <a:tableStyleId>{5C22544A-7EE6-4342-B048-85BDC9FD1C3A}</a:tableStyleId>
              </a:tblPr>
              <a:tblGrid>
                <a:gridCol w="6045939"/>
                <a:gridCol w="5246439"/>
              </a:tblGrid>
              <a:tr h="241353">
                <a:tc>
                  <a:txBody>
                    <a:bodyPr/>
                    <a:lstStyle/>
                    <a:p>
                      <a:pPr algn="ctr">
                        <a:lnSpc>
                          <a:spcPct val="107000"/>
                        </a:lnSpc>
                        <a:spcAft>
                          <a:spcPts val="0"/>
                        </a:spcAft>
                      </a:pPr>
                      <a:r>
                        <a:rPr lang="ru-RU" sz="1400" dirty="0" err="1">
                          <a:effectLst/>
                          <a:latin typeface="Times New Roman" panose="02020603050405020304" pitchFamily="18" charset="0"/>
                          <a:cs typeface="Times New Roman" panose="02020603050405020304" pitchFamily="18" charset="0"/>
                        </a:rPr>
                        <a:t>Тарифні</a:t>
                      </a:r>
                      <a:r>
                        <a:rPr lang="ru-RU" sz="1400" dirty="0">
                          <a:effectLst/>
                          <a:latin typeface="Times New Roman" panose="02020603050405020304" pitchFamily="18" charset="0"/>
                          <a:cs typeface="Times New Roman" panose="02020603050405020304" pitchFamily="18" charset="0"/>
                        </a:rPr>
                        <a:t> </a:t>
                      </a:r>
                      <a:r>
                        <a:rPr lang="ru-RU" sz="1400" dirty="0" err="1">
                          <a:effectLst/>
                          <a:latin typeface="Times New Roman" panose="02020603050405020304" pitchFamily="18" charset="0"/>
                          <a:cs typeface="Times New Roman" panose="02020603050405020304" pitchFamily="18" charset="0"/>
                        </a:rPr>
                        <a:t>розряди</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Тарифні коефіцієнти</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2</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1,09</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3</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1,18</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4</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1,27</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5</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1,36</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6</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1,45</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7</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1,54</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8</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1,64</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9</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1,73</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10</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1,82</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11</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1,97</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12</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2,12</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13</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2,27</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14</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2,42</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15</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2,58</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16</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2,79</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17</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3</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18</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3,21</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19</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3,42</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20</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3,64</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21</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3,85</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22</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4,06</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23</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4,27</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24</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4,36</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r h="241353">
                <a:tc>
                  <a:txBody>
                    <a:bodyPr/>
                    <a:lstStyle/>
                    <a:p>
                      <a:pPr algn="ctr">
                        <a:lnSpc>
                          <a:spcPct val="107000"/>
                        </a:lnSpc>
                        <a:spcAft>
                          <a:spcPts val="0"/>
                        </a:spcAft>
                      </a:pPr>
                      <a:r>
                        <a:rPr lang="ru-RU" sz="1400">
                          <a:effectLst/>
                          <a:latin typeface="Times New Roman" panose="02020603050405020304" pitchFamily="18" charset="0"/>
                          <a:cs typeface="Times New Roman" panose="02020603050405020304" pitchFamily="18" charset="0"/>
                        </a:rPr>
                        <a:t>25</a:t>
                      </a:r>
                      <a:endParaRPr lang="ru-RU" sz="140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c>
                  <a:txBody>
                    <a:bodyPr/>
                    <a:lstStyle/>
                    <a:p>
                      <a:pPr algn="ctr">
                        <a:lnSpc>
                          <a:spcPct val="107000"/>
                        </a:lnSpc>
                        <a:spcAft>
                          <a:spcPts val="0"/>
                        </a:spcAft>
                      </a:pPr>
                      <a:r>
                        <a:rPr lang="ru-RU" sz="1400" dirty="0">
                          <a:effectLst/>
                          <a:latin typeface="Times New Roman" panose="02020603050405020304" pitchFamily="18" charset="0"/>
                          <a:cs typeface="Times New Roman" panose="02020603050405020304" pitchFamily="18" charset="0"/>
                        </a:rPr>
                        <a:t>4,51</a:t>
                      </a:r>
                      <a:endParaRPr lang="ru-RU" sz="1400" dirty="0">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endParaRPr>
                    </a:p>
                  </a:txBody>
                  <a:tcPr marL="7423" marR="7423" marT="7423" marB="7423"/>
                </a:tc>
              </a:tr>
            </a:tbl>
          </a:graphicData>
        </a:graphic>
      </p:graphicFrame>
      <p:sp>
        <p:nvSpPr>
          <p:cNvPr id="5" name="Rectangle 1"/>
          <p:cNvSpPr>
            <a:spLocks noChangeArrowheads="1"/>
          </p:cNvSpPr>
          <p:nvPr/>
        </p:nvSpPr>
        <p:spPr bwMode="auto">
          <a:xfrm>
            <a:off x="752" y="-152576"/>
            <a:ext cx="11165232" cy="5847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23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23850" algn="ctr" defTabSz="914400" rtl="0" eaLnBrk="0" fontAlgn="base" latinLnBrk="0" hangingPunct="0">
              <a:lnSpc>
                <a:spcPct val="100000"/>
              </a:lnSpc>
              <a:spcBef>
                <a:spcPct val="0"/>
              </a:spcBef>
              <a:spcAft>
                <a:spcPct val="0"/>
              </a:spcAft>
              <a:buClrTx/>
              <a:buSzTx/>
              <a:buFontTx/>
              <a:buNone/>
              <a:tabLst/>
            </a:pPr>
            <a:r>
              <a:rPr kumimoji="0" lang="uk-UA" altLang="ru-RU" sz="1400" b="1"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ЄДИНА ТАРИФНА СІТКА розрядів і коефіцієнтів з оплати праці працівників установ, закладів </a:t>
            </a:r>
            <a:r>
              <a:rPr kumimoji="0" lang="uk-UA" altLang="ru-RU" sz="1600" b="1"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 організацій окремих галузей</a:t>
            </a:r>
            <a:endParaRPr kumimoji="0" lang="ru-RU" altLang="ru-RU" sz="11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9329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2479542465"/>
              </p:ext>
            </p:extLst>
          </p:nvPr>
        </p:nvGraphicFramePr>
        <p:xfrm>
          <a:off x="838202" y="3755930"/>
          <a:ext cx="5289230" cy="490728"/>
        </p:xfrm>
        <a:graphic>
          <a:graphicData uri="http://schemas.openxmlformats.org/drawingml/2006/table">
            <a:tbl>
              <a:tblPr firstRow="1" firstCol="1" bandRow="1">
                <a:tableStyleId>{5C22544A-7EE6-4342-B048-85BDC9FD1C3A}</a:tableStyleId>
              </a:tblPr>
              <a:tblGrid>
                <a:gridCol w="2523468"/>
                <a:gridCol w="460255"/>
                <a:gridCol w="461313"/>
                <a:gridCol w="461313"/>
                <a:gridCol w="460255"/>
                <a:gridCol w="461313"/>
                <a:gridCol w="461313"/>
              </a:tblGrid>
              <a:tr h="0">
                <a:tc>
                  <a:txBody>
                    <a:bodyPr/>
                    <a:lstStyle/>
                    <a:p>
                      <a:pPr algn="just">
                        <a:lnSpc>
                          <a:spcPct val="115000"/>
                        </a:lnSpc>
                        <a:spcAft>
                          <a:spcPts val="0"/>
                        </a:spcAft>
                      </a:pPr>
                      <a:r>
                        <a:rPr lang="uk-UA" sz="1400" u="sng" strike="noStrike" spc="0">
                          <a:effectLst/>
                        </a:rPr>
                        <a:t>Тарифний розряд (Р)</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1</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2</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3</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4</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5</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6</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r>
              <a:tr h="0">
                <a:tc>
                  <a:txBody>
                    <a:bodyPr/>
                    <a:lstStyle/>
                    <a:p>
                      <a:pPr algn="just">
                        <a:lnSpc>
                          <a:spcPct val="115000"/>
                        </a:lnSpc>
                        <a:spcAft>
                          <a:spcPts val="0"/>
                        </a:spcAft>
                      </a:pPr>
                      <a:r>
                        <a:rPr lang="uk-UA" sz="1400" u="sng" strike="noStrike" spc="0">
                          <a:effectLst/>
                        </a:rPr>
                        <a:t>Тарифний коефіцієнт (К)</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1,0</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1,2</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1,35</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1,5</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a:effectLst/>
                        </a:rPr>
                        <a:t>1,7</a:t>
                      </a:r>
                      <a:endParaRPr lang="ru-RU" sz="120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c>
                  <a:txBody>
                    <a:bodyPr/>
                    <a:lstStyle/>
                    <a:p>
                      <a:pPr algn="ctr">
                        <a:lnSpc>
                          <a:spcPct val="115000"/>
                        </a:lnSpc>
                        <a:spcAft>
                          <a:spcPts val="0"/>
                        </a:spcAft>
                      </a:pPr>
                      <a:r>
                        <a:rPr lang="uk-UA" sz="1400" u="sng" strike="noStrike" spc="0" dirty="0">
                          <a:effectLst/>
                        </a:rPr>
                        <a:t>2,0</a:t>
                      </a:r>
                      <a:endParaRPr lang="ru-RU" sz="1200" dirty="0">
                        <a:solidFill>
                          <a:srgbClr val="000000"/>
                        </a:solidFill>
                        <a:effectLst/>
                        <a:latin typeface="Courier New" panose="02070309020205020404" pitchFamily="49" charset="0"/>
                        <a:ea typeface="Courier New" panose="02070309020205020404" pitchFamily="49" charset="0"/>
                        <a:cs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400318" y="345208"/>
            <a:ext cx="11177789" cy="609397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23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23850" algn="just" defTabSz="914400" rtl="0" eaLnBrk="0" fontAlgn="base" latinLnBrk="0" hangingPunct="0">
              <a:lnSpc>
                <a:spcPct val="100000"/>
              </a:lnSpc>
              <a:spcBef>
                <a:spcPct val="0"/>
              </a:spcBef>
              <a:spcAft>
                <a:spcPct val="0"/>
              </a:spcAft>
              <a:buClrTx/>
              <a:buSzTx/>
              <a:buFontTx/>
              <a:buNone/>
              <a:tabLst/>
            </a:pPr>
            <a:r>
              <a:rPr kumimoji="0" lang="uk-UA" altLang="ru-RU" sz="3000" b="1" i="0" u="none" strike="noStrike" cap="none" normalizeH="0" baseline="0" dirty="0" smtClean="0">
                <a:ln>
                  <a:noFill/>
                </a:ln>
                <a:solidFill>
                  <a:schemeClr val="tx1"/>
                </a:solidFill>
                <a:effectLst/>
                <a:latin typeface="Times New Roman" panose="02020603050405020304" pitchFamily="18" charset="0"/>
                <a:ea typeface="Courier New" panose="02070309020205020404" pitchFamily="49" charset="0"/>
                <a:cs typeface="Times New Roman" panose="02020603050405020304" pitchFamily="18" charset="0"/>
              </a:rPr>
              <a:t>Тарифна ставка</a:t>
            </a:r>
            <a:r>
              <a:rPr kumimoji="0" lang="uk-UA" altLang="ru-RU" sz="3000" b="0" i="1" u="none" strike="noStrike" cap="none" normalizeH="0" baseline="0" dirty="0" smtClean="0">
                <a:ln>
                  <a:noFill/>
                </a:ln>
                <a:solidFill>
                  <a:schemeClr val="tx1"/>
                </a:solidFill>
                <a:effectLst/>
                <a:latin typeface="Times New Roman" panose="02020603050405020304" pitchFamily="18" charset="0"/>
                <a:ea typeface="Courier New" panose="02070309020205020404" pitchFamily="49" charset="0"/>
                <a:cs typeface="Times New Roman" panose="02020603050405020304" pitchFamily="18" charset="0"/>
              </a:rPr>
              <a:t> –</a:t>
            </a:r>
            <a:r>
              <a:rPr kumimoji="0" lang="uk-UA" altLang="ru-RU" sz="3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величина винагороди за роботу певної складності, ви­конаної в одиницю часу (година, день, місяць). Величина тарифної ставки першого розряду визначається на рівні мінімальної заробітної плати, нижче якої не може здійснюватися оплата за фактично виконану працівником норму праці.</a:t>
            </a:r>
            <a:endParaRPr kumimoji="0" lang="ru-RU" altLang="ru-RU" sz="3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323850" algn="just" defTabSz="914400" rtl="0" eaLnBrk="0" fontAlgn="base" latinLnBrk="0" hangingPunct="0">
              <a:lnSpc>
                <a:spcPct val="100000"/>
              </a:lnSpc>
              <a:spcBef>
                <a:spcPct val="0"/>
              </a:spcBef>
              <a:spcAft>
                <a:spcPct val="0"/>
              </a:spcAft>
              <a:buClrTx/>
              <a:buSzTx/>
              <a:buFontTx/>
              <a:buNone/>
              <a:tabLst/>
            </a:pPr>
            <a:r>
              <a:rPr kumimoji="0" lang="uk-UA" altLang="ru-RU" sz="3000" b="0" i="0"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Тарифні ставки будь-якого розряду (</a:t>
            </a:r>
            <a:r>
              <a:rPr kumimoji="0" lang="uk-UA" altLang="ru-RU" sz="3000" b="0" i="1"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С</a:t>
            </a:r>
            <a:r>
              <a:rPr kumimoji="0" lang="uk-UA" altLang="ru-RU" sz="3000" b="0" i="1" u="none" strike="noStrike" cap="none" normalizeH="0" baseline="-3000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і</a:t>
            </a:r>
            <a:r>
              <a:rPr kumimoji="0" lang="uk-UA" altLang="ru-RU" sz="3000" b="0" i="0"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 визначаються множенням ставки мінімальної ставки заробітної плати (</a:t>
            </a:r>
            <a:r>
              <a:rPr kumimoji="0" lang="uk-UA" altLang="ru-RU" sz="3000" b="0" i="1" u="none" strike="noStrike" cap="none" normalizeH="0" baseline="0" dirty="0" err="1"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С</a:t>
            </a:r>
            <a:r>
              <a:rPr kumimoji="0" lang="uk-UA" altLang="ru-RU" sz="3000" b="0" i="1" u="none" strike="noStrike" cap="none" normalizeH="0" baseline="-30000" dirty="0" err="1"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мін</a:t>
            </a:r>
            <a:r>
              <a:rPr kumimoji="0" lang="uk-UA" altLang="ru-RU" sz="3000" b="0" i="0"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 на тарифний коефіцієнт відповідного тарифного розряду</a:t>
            </a:r>
            <a:r>
              <a:rPr kumimoji="0" lang="uk-UA" altLang="ru-RU" sz="3000" b="0" i="1"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 </a:t>
            </a:r>
            <a:r>
              <a:rPr kumimoji="0" lang="uk-UA" altLang="ru-RU" sz="3000" b="0" i="0"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a:t>
            </a:r>
            <a:r>
              <a:rPr kumimoji="0" lang="uk-UA" altLang="ru-RU" sz="3000" b="0" i="1" u="none" strike="noStrike" cap="none" normalizeH="0" baseline="0" dirty="0" err="1"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К</a:t>
            </a:r>
            <a:r>
              <a:rPr kumimoji="0" lang="uk-UA" altLang="ru-RU" sz="3000" b="0" i="1" u="none" strike="noStrike" cap="none" normalizeH="0" baseline="-30000" dirty="0" err="1"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і</a:t>
            </a:r>
            <a:r>
              <a:rPr kumimoji="0" lang="uk-UA" altLang="ru-RU" sz="3000" b="0" i="0"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a:t>
            </a:r>
            <a:endParaRPr kumimoji="0" lang="ru-RU" altLang="ru-RU" sz="3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323850" algn="r" defTabSz="914400" rtl="0" eaLnBrk="0" fontAlgn="base" latinLnBrk="0" hangingPunct="0">
              <a:lnSpc>
                <a:spcPct val="100000"/>
              </a:lnSpc>
              <a:spcBef>
                <a:spcPct val="0"/>
              </a:spcBef>
              <a:spcAft>
                <a:spcPct val="0"/>
              </a:spcAft>
              <a:buClrTx/>
              <a:buSzTx/>
              <a:buFontTx/>
              <a:buNone/>
              <a:tabLst/>
            </a:pPr>
            <a:r>
              <a:rPr kumimoji="0" lang="uk-UA" altLang="ru-RU" sz="3000" b="0" i="1"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С</a:t>
            </a:r>
            <a:r>
              <a:rPr kumimoji="0" lang="uk-UA" altLang="ru-RU" sz="1200" b="0" i="1"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і</a:t>
            </a:r>
            <a:r>
              <a:rPr kumimoji="0" lang="uk-UA" altLang="ru-RU" sz="3000" b="0" i="1"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 = С</a:t>
            </a:r>
            <a:r>
              <a:rPr kumimoji="0" lang="uk-UA" altLang="ru-RU" sz="1200" b="0" i="1"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1</a:t>
            </a:r>
            <a:r>
              <a:rPr kumimoji="0" lang="uk-UA" altLang="ru-RU" sz="3000" b="0" i="1"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∙К</a:t>
            </a:r>
            <a:r>
              <a:rPr kumimoji="0" lang="uk-UA" altLang="ru-RU" sz="1200" b="0" i="1"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і</a:t>
            </a:r>
            <a:r>
              <a:rPr kumimoji="0" lang="uk-UA" altLang="ru-RU" sz="3000" b="0" i="0"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 ,				(11)</a:t>
            </a:r>
            <a:endParaRPr kumimoji="0" lang="ru-RU" altLang="ru-RU" sz="3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323850" algn="just" defTabSz="914400" rtl="0" eaLnBrk="0" fontAlgn="base" latinLnBrk="0" hangingPunct="0">
              <a:lnSpc>
                <a:spcPct val="100000"/>
              </a:lnSpc>
              <a:spcBef>
                <a:spcPct val="0"/>
              </a:spcBef>
              <a:spcAft>
                <a:spcPct val="0"/>
              </a:spcAft>
              <a:buClrTx/>
              <a:buSzTx/>
              <a:buFontTx/>
              <a:buNone/>
              <a:tabLst/>
            </a:pPr>
            <a:r>
              <a:rPr kumimoji="0" lang="uk-UA" altLang="ru-RU" sz="3000" b="0" i="0"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де </a:t>
            </a:r>
            <a:r>
              <a:rPr kumimoji="0" lang="uk-UA" altLang="ru-RU" sz="3000" b="0" i="1" u="none" strike="noStrike" cap="none" normalizeH="0" baseline="0" dirty="0" err="1"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К</a:t>
            </a:r>
            <a:r>
              <a:rPr kumimoji="0" lang="uk-UA" altLang="ru-RU" sz="3000" b="0" i="1" u="none" strike="noStrike" cap="none" normalizeH="0" baseline="-30000" dirty="0" err="1"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і</a:t>
            </a:r>
            <a:r>
              <a:rPr kumimoji="0" lang="uk-UA" altLang="ru-RU" sz="3000" b="0" i="0"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 – тарифний коефіцієнт, який відповідає тарифному розряду;</a:t>
            </a:r>
            <a:endParaRPr kumimoji="0" lang="ru-RU" altLang="ru-RU" sz="3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323850" algn="just" defTabSz="914400" rtl="0" eaLnBrk="0" fontAlgn="base" latinLnBrk="0" hangingPunct="0">
              <a:lnSpc>
                <a:spcPct val="100000"/>
              </a:lnSpc>
              <a:spcBef>
                <a:spcPct val="0"/>
              </a:spcBef>
              <a:spcAft>
                <a:spcPct val="0"/>
              </a:spcAft>
              <a:buClrTx/>
              <a:buSzTx/>
              <a:buFontTx/>
              <a:buNone/>
              <a:tabLst/>
            </a:pPr>
            <a:r>
              <a:rPr kumimoji="0" lang="uk-UA" altLang="ru-RU" sz="3000" b="0" i="1"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С</a:t>
            </a:r>
            <a:r>
              <a:rPr kumimoji="0" lang="uk-UA" altLang="ru-RU" sz="3000" b="0" i="0" u="none" strike="noStrike" cap="none" normalizeH="0" baseline="-3000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1</a:t>
            </a:r>
            <a:r>
              <a:rPr kumimoji="0" lang="uk-UA" altLang="ru-RU" sz="3000" b="0" i="0" u="none" strike="noStrike" cap="none" normalizeH="0" baseline="0" dirty="0" smtClean="0">
                <a:ln>
                  <a:noFill/>
                </a:ln>
                <a:solidFill>
                  <a:srgbClr val="000000"/>
                </a:solidFill>
                <a:effectLst/>
                <a:latin typeface="Times New Roman" panose="02020603050405020304" pitchFamily="18" charset="0"/>
                <a:ea typeface="Courier New" panose="02070309020205020404" pitchFamily="49" charset="0"/>
                <a:cs typeface="Times New Roman" panose="02020603050405020304" pitchFamily="18" charset="0"/>
              </a:rPr>
              <a:t> – тарифна ставка першого розряду, яка відповідає мінімальній заробітній платі у поточному періоді.</a:t>
            </a:r>
            <a:endParaRPr kumimoji="0" lang="ru-RU" altLang="ru-RU" sz="3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1075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619" y="1001056"/>
            <a:ext cx="11376338" cy="4056495"/>
          </a:xfrm>
          <a:prstGeom prst="rect">
            <a:avLst/>
          </a:prstGeom>
        </p:spPr>
        <p:txBody>
          <a:bodyPr wrap="square">
            <a:spAutoFit/>
          </a:bodyPr>
          <a:lstStyle/>
          <a:p>
            <a:pPr indent="323850">
              <a:lnSpc>
                <a:spcPct val="115000"/>
              </a:lnSpc>
            </a:pPr>
            <a:r>
              <a:rPr lang="uk-UA" sz="3200" b="1" dirty="0" smtClean="0">
                <a:latin typeface="Times New Roman" panose="02020603050405020304" pitchFamily="18" charset="0"/>
                <a:ea typeface="MS Mincho"/>
                <a:cs typeface="Times New Roman" panose="02020603050405020304" pitchFamily="18" charset="0"/>
              </a:rPr>
              <a:t>Тарифна система </a:t>
            </a:r>
            <a:r>
              <a:rPr lang="uk-UA" sz="3200" b="1" dirty="0">
                <a:latin typeface="Times New Roman" panose="02020603050405020304" pitchFamily="18" charset="0"/>
                <a:ea typeface="MS Mincho"/>
                <a:cs typeface="Times New Roman" panose="02020603050405020304" pitchFamily="18" charset="0"/>
              </a:rPr>
              <a:t>оплати праці </a:t>
            </a:r>
            <a:r>
              <a:rPr lang="uk-UA" sz="3200" dirty="0">
                <a:latin typeface="Times New Roman" panose="02020603050405020304" pitchFamily="18" charset="0"/>
                <a:ea typeface="MS Mincho"/>
                <a:cs typeface="Times New Roman" panose="02020603050405020304" pitchFamily="18" charset="0"/>
              </a:rPr>
              <a:t> має дві </a:t>
            </a:r>
            <a:r>
              <a:rPr lang="uk-UA" sz="3200" dirty="0" smtClean="0">
                <a:latin typeface="Times New Roman" panose="02020603050405020304" pitchFamily="18" charset="0"/>
                <a:ea typeface="MS Mincho"/>
                <a:cs typeface="Times New Roman" panose="02020603050405020304" pitchFamily="18" charset="0"/>
              </a:rPr>
              <a:t>форми: </a:t>
            </a:r>
            <a:r>
              <a:rPr lang="uk-UA" sz="3200" b="1" dirty="0">
                <a:latin typeface="Times New Roman" panose="02020603050405020304" pitchFamily="18" charset="0"/>
                <a:ea typeface="MS Mincho"/>
                <a:cs typeface="Times New Roman" panose="02020603050405020304" pitchFamily="18" charset="0"/>
              </a:rPr>
              <a:t>погодинну</a:t>
            </a:r>
            <a:r>
              <a:rPr lang="uk-UA" sz="3200" dirty="0">
                <a:latin typeface="Times New Roman" panose="02020603050405020304" pitchFamily="18" charset="0"/>
                <a:ea typeface="MS Mincho"/>
                <a:cs typeface="Times New Roman" panose="02020603050405020304" pitchFamily="18" charset="0"/>
              </a:rPr>
              <a:t> і</a:t>
            </a:r>
            <a:r>
              <a:rPr lang="uk-UA" sz="3200" b="1" dirty="0">
                <a:latin typeface="Times New Roman" panose="02020603050405020304" pitchFamily="18" charset="0"/>
                <a:ea typeface="MS Mincho"/>
                <a:cs typeface="Times New Roman" panose="02020603050405020304" pitchFamily="18" charset="0"/>
              </a:rPr>
              <a:t> відрядну</a:t>
            </a:r>
            <a:r>
              <a:rPr lang="uk-UA" sz="3200" dirty="0" smtClean="0">
                <a:latin typeface="Times New Roman" panose="02020603050405020304" pitchFamily="18" charset="0"/>
                <a:ea typeface="MS Mincho"/>
                <a:cs typeface="Times New Roman" panose="02020603050405020304" pitchFamily="18" charset="0"/>
              </a:rPr>
              <a:t>.</a:t>
            </a:r>
          </a:p>
          <a:p>
            <a:pPr indent="323850">
              <a:lnSpc>
                <a:spcPct val="115000"/>
              </a:lnSpc>
            </a:pPr>
            <a:endParaRPr lang="ru-RU" sz="3200" dirty="0">
              <a:latin typeface="Times New Roman" panose="02020603050405020304" pitchFamily="18" charset="0"/>
              <a:ea typeface="Times New Roman" panose="02020603050405020304" pitchFamily="18" charset="0"/>
              <a:cs typeface="Times New Roman" panose="02020603050405020304" pitchFamily="18" charset="0"/>
            </a:endParaRPr>
          </a:p>
          <a:p>
            <a:pPr indent="323850" algn="just">
              <a:lnSpc>
                <a:spcPct val="115000"/>
              </a:lnSpc>
            </a:pPr>
            <a:r>
              <a:rPr lang="uk-UA" sz="3200" b="1" dirty="0" smtClean="0">
                <a:latin typeface="Times New Roman" panose="02020603050405020304" pitchFamily="18" charset="0"/>
                <a:ea typeface="MS Mincho"/>
                <a:cs typeface="Times New Roman" panose="02020603050405020304" pitchFamily="18" charset="0"/>
              </a:rPr>
              <a:t>І. Погодинна </a:t>
            </a:r>
            <a:r>
              <a:rPr lang="uk-UA" sz="3200" b="1" dirty="0">
                <a:latin typeface="Times New Roman" panose="02020603050405020304" pitchFamily="18" charset="0"/>
                <a:ea typeface="MS Mincho"/>
                <a:cs typeface="Times New Roman" panose="02020603050405020304" pitchFamily="18" charset="0"/>
              </a:rPr>
              <a:t>форма оплати праці</a:t>
            </a:r>
            <a:r>
              <a:rPr lang="uk-UA" sz="3200" dirty="0">
                <a:latin typeface="Times New Roman" panose="02020603050405020304" pitchFamily="18" charset="0"/>
                <a:ea typeface="MS Mincho"/>
                <a:cs typeface="Times New Roman" panose="02020603050405020304" pitchFamily="18" charset="0"/>
              </a:rPr>
              <a:t> враховує відпрацьований час і рівень кваліфікації та використовується тоді, коли роботи не піддаються нормуванню. </a:t>
            </a:r>
            <a:r>
              <a:rPr lang="uk-UA" sz="3200" b="1" dirty="0" smtClean="0">
                <a:latin typeface="Times New Roman" panose="02020603050405020304" pitchFamily="18" charset="0"/>
                <a:ea typeface="MS Mincho"/>
                <a:cs typeface="Times New Roman" panose="02020603050405020304" pitchFamily="18" charset="0"/>
              </a:rPr>
              <a:t>Погодинна </a:t>
            </a:r>
            <a:r>
              <a:rPr lang="uk-UA" sz="3200" b="1" dirty="0">
                <a:latin typeface="Times New Roman" panose="02020603050405020304" pitchFamily="18" charset="0"/>
                <a:ea typeface="MS Mincho"/>
                <a:cs typeface="Times New Roman" panose="02020603050405020304" pitchFamily="18" charset="0"/>
              </a:rPr>
              <a:t>форма</a:t>
            </a:r>
            <a:r>
              <a:rPr lang="uk-UA" sz="3200" dirty="0">
                <a:latin typeface="Times New Roman" panose="02020603050405020304" pitchFamily="18" charset="0"/>
                <a:ea typeface="MS Mincho"/>
                <a:cs typeface="Times New Roman" panose="02020603050405020304" pitchFamily="18" charset="0"/>
              </a:rPr>
              <a:t> оплати праці має декілька різновидів.</a:t>
            </a:r>
            <a:endParaRPr lang="ru-RU" sz="3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7576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330558" y="376733"/>
                <a:ext cx="11324822" cy="5163914"/>
              </a:xfrm>
              <a:prstGeom prst="rect">
                <a:avLst/>
              </a:prstGeom>
            </p:spPr>
            <p:txBody>
              <a:bodyPr wrap="square">
                <a:spAutoFit/>
              </a:bodyPr>
              <a:lstStyle/>
              <a:p>
                <a:pPr lvl="0">
                  <a:lnSpc>
                    <a:spcPct val="115000"/>
                  </a:lnSpc>
                </a:pPr>
                <a:r>
                  <a:rPr lang="uk-UA" sz="2600" b="1" dirty="0" smtClean="0">
                    <a:latin typeface="Times New Roman" panose="02020603050405020304" pitchFamily="18" charset="0"/>
                    <a:ea typeface="MS Mincho"/>
                  </a:rPr>
                  <a:t>1.1. Пряма </a:t>
                </a:r>
                <a:r>
                  <a:rPr lang="uk-UA" sz="2600" b="1" dirty="0">
                    <a:latin typeface="Times New Roman" panose="02020603050405020304" pitchFamily="18" charset="0"/>
                    <a:ea typeface="MS Mincho"/>
                  </a:rPr>
                  <a:t>погодинна</a:t>
                </a:r>
                <a:r>
                  <a:rPr lang="uk-UA" sz="2600" dirty="0">
                    <a:effectLst/>
                    <a:latin typeface="Times New Roman" panose="02020603050405020304" pitchFamily="18" charset="0"/>
                    <a:ea typeface="MS Mincho"/>
                  </a:rPr>
                  <a:t> </a:t>
                </a:r>
                <a:r>
                  <a:rPr lang="uk-UA" sz="2600" b="1" dirty="0">
                    <a:effectLst/>
                    <a:latin typeface="Times New Roman" panose="02020603050405020304" pitchFamily="18" charset="0"/>
                    <a:ea typeface="MS Mincho"/>
                  </a:rPr>
                  <a:t>форма оплати праці</a:t>
                </a:r>
                <a:r>
                  <a:rPr lang="uk-UA" sz="2600" dirty="0">
                    <a:effectLst/>
                    <a:latin typeface="Times New Roman" panose="02020603050405020304" pitchFamily="18" charset="0"/>
                    <a:ea typeface="MS Mincho"/>
                  </a:rPr>
                  <a:t> робітника передбачає визначення заробітної плати працівника </a:t>
                </a:r>
                <a:r>
                  <a:rPr lang="uk-UA" sz="2600" dirty="0" smtClean="0">
                    <a:effectLst/>
                    <a:latin typeface="Times New Roman" panose="02020603050405020304" pitchFamily="18" charset="0"/>
                    <a:ea typeface="MS Mincho"/>
                  </a:rPr>
                  <a:t>як </a:t>
                </a:r>
                <a:r>
                  <a:rPr lang="uk-UA" sz="2600" dirty="0">
                    <a:effectLst/>
                    <a:latin typeface="Times New Roman" panose="02020603050405020304" pitchFamily="18" charset="0"/>
                    <a:ea typeface="MS Mincho"/>
                  </a:rPr>
                  <a:t>добутку денної ставки оплати праці на кількість фактично відпрацьованих годин (днів):</a:t>
                </a:r>
                <a:endParaRPr lang="ru-RU" sz="2600" dirty="0">
                  <a:effectLst/>
                  <a:latin typeface="Times New Roman" panose="02020603050405020304" pitchFamily="18" charset="0"/>
                  <a:ea typeface="Times New Roman" panose="02020603050405020304" pitchFamily="18" charset="0"/>
                </a:endParaRPr>
              </a:p>
              <a:p>
                <a:pPr indent="270510" algn="r">
                  <a:lnSpc>
                    <a:spcPct val="115000"/>
                  </a:lnSpc>
                  <a:spcAft>
                    <a:spcPts val="0"/>
                  </a:spcAft>
                </a:pPr>
                <a14:m>
                  <m:oMath xmlns:m="http://schemas.openxmlformats.org/officeDocument/2006/math">
                    <m:sSub>
                      <m:sSubPr>
                        <m:ctrlPr>
                          <a:rPr lang="ru-RU" sz="2600" i="1" spc="-100">
                            <a:effectLst/>
                            <a:latin typeface="Cambria Math" panose="02040503050406030204" pitchFamily="18" charset="0"/>
                            <a:ea typeface="Courier New" panose="02070309020205020404" pitchFamily="49" charset="0"/>
                          </a:rPr>
                        </m:ctrlPr>
                      </m:sSubPr>
                      <m:e>
                        <m:r>
                          <m:rPr>
                            <m:nor/>
                          </m:rPr>
                          <a:rPr lang="uk-UA" sz="2600" b="0" i="1"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З</m:t>
                        </m:r>
                      </m:e>
                      <m:sub>
                        <m:r>
                          <m:rPr>
                            <m:nor/>
                          </m:rPr>
                          <a:rPr lang="uk-UA" sz="2600" b="0" i="1"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п.пог </m:t>
                        </m:r>
                      </m:sub>
                    </m:sSub>
                    <m:r>
                      <m:rPr>
                        <m:nor/>
                      </m:rPr>
                      <a:rPr lang="uk-UA" sz="2600" b="0" i="1"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 </m:t>
                    </m:r>
                    <m:sSub>
                      <m:sSubPr>
                        <m:ctrlPr>
                          <a:rPr lang="ru-RU" sz="2600" i="1" spc="-100">
                            <a:effectLst/>
                            <a:latin typeface="Cambria Math" panose="02040503050406030204" pitchFamily="18" charset="0"/>
                            <a:ea typeface="Courier New" panose="02070309020205020404" pitchFamily="49" charset="0"/>
                          </a:rPr>
                        </m:ctrlPr>
                      </m:sSubPr>
                      <m:e>
                        <m:r>
                          <m:rPr>
                            <m:nor/>
                          </m:rPr>
                          <a:rPr lang="uk-UA" sz="2600" b="0" i="1"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Ф</m:t>
                        </m:r>
                      </m:e>
                      <m:sub>
                        <m:r>
                          <m:rPr>
                            <m:nor/>
                          </m:rPr>
                          <a:rPr lang="uk-UA" sz="2600" b="0" i="1"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міс</m:t>
                        </m:r>
                      </m:sub>
                    </m:sSub>
                    <m:r>
                      <m:rPr>
                        <m:nor/>
                      </m:rPr>
                      <a:rPr lang="uk-UA" sz="2600" b="0" i="1"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 </m:t>
                    </m:r>
                    <m:sSub>
                      <m:sSubPr>
                        <m:ctrlPr>
                          <a:rPr lang="ru-RU" sz="2600" i="1" spc="-100">
                            <a:effectLst/>
                            <a:latin typeface="Cambria Math" panose="02040503050406030204" pitchFamily="18" charset="0"/>
                            <a:ea typeface="Courier New" panose="02070309020205020404" pitchFamily="49" charset="0"/>
                          </a:rPr>
                        </m:ctrlPr>
                      </m:sSubPr>
                      <m:e>
                        <m:r>
                          <m:rPr>
                            <m:nor/>
                          </m:rPr>
                          <a:rPr lang="uk-UA" sz="2600" b="0" i="1"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С</m:t>
                        </m:r>
                      </m:e>
                      <m:sub>
                        <m:r>
                          <m:rPr>
                            <m:nor/>
                          </m:rPr>
                          <a:rPr lang="uk-UA" sz="2600" b="0" i="1"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і</m:t>
                        </m:r>
                      </m:sub>
                    </m:sSub>
                  </m:oMath>
                </a14:m>
                <a:r>
                  <a:rPr lang="uk-UA" sz="2600" b="0" i="0" u="none" strike="noStrike" spc="-100" dirty="0">
                    <a:effectLst/>
                    <a:latin typeface="Times New Roman" panose="02020603050405020304" pitchFamily="18" charset="0"/>
                    <a:ea typeface="MS Mincho"/>
                    <a:cs typeface="Times New Roman" panose="02020603050405020304" pitchFamily="18" charset="0"/>
                  </a:rPr>
                  <a:t>					(12),</a:t>
                </a:r>
                <a:endParaRPr lang="ru-RU" sz="26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600" dirty="0">
                    <a:effectLst/>
                    <a:latin typeface="Times New Roman" panose="02020603050405020304" pitchFamily="18" charset="0"/>
                    <a:ea typeface="MS Mincho"/>
                  </a:rPr>
                  <a:t>де </a:t>
                </a:r>
                <a:r>
                  <a:rPr lang="uk-UA" sz="2600" i="1" dirty="0" err="1">
                    <a:effectLst/>
                    <a:latin typeface="Times New Roman" panose="02020603050405020304" pitchFamily="18" charset="0"/>
                    <a:ea typeface="MS Mincho"/>
                  </a:rPr>
                  <a:t>Ф</a:t>
                </a:r>
                <a:r>
                  <a:rPr lang="uk-UA" sz="2600" i="1" baseline="-25000" dirty="0" err="1">
                    <a:effectLst/>
                    <a:latin typeface="Times New Roman" panose="02020603050405020304" pitchFamily="18" charset="0"/>
                    <a:ea typeface="MS Mincho"/>
                  </a:rPr>
                  <a:t>міс</a:t>
                </a:r>
                <a:r>
                  <a:rPr lang="uk-UA" sz="2600" dirty="0">
                    <a:effectLst/>
                    <a:latin typeface="Times New Roman" panose="02020603050405020304" pitchFamily="18" charset="0"/>
                    <a:ea typeface="MS Mincho"/>
                  </a:rPr>
                  <a:t> – фактично відпрацьований за місяць час, год./міс.;</a:t>
                </a:r>
                <a:endParaRPr lang="ru-RU" sz="26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600" i="1" dirty="0">
                    <a:effectLst/>
                    <a:latin typeface="Times New Roman" panose="02020603050405020304" pitchFamily="18" charset="0"/>
                    <a:ea typeface="MS Mincho"/>
                  </a:rPr>
                  <a:t>С</a:t>
                </a:r>
                <a:r>
                  <a:rPr lang="uk-UA" sz="2600" i="1" baseline="-25000" dirty="0">
                    <a:effectLst/>
                    <a:latin typeface="Times New Roman" panose="02020603050405020304" pitchFamily="18" charset="0"/>
                    <a:ea typeface="MS Mincho"/>
                  </a:rPr>
                  <a:t>і</a:t>
                </a:r>
                <a:r>
                  <a:rPr lang="uk-UA" sz="2600" dirty="0">
                    <a:effectLst/>
                    <a:latin typeface="Times New Roman" panose="02020603050405020304" pitchFamily="18" charset="0"/>
                    <a:ea typeface="MS Mincho"/>
                  </a:rPr>
                  <a:t> – годинна тарифна ставка за розрядами робітника, </a:t>
                </a:r>
                <a:r>
                  <a:rPr lang="uk-UA" sz="2600" i="1" dirty="0">
                    <a:effectLst/>
                    <a:latin typeface="Times New Roman" panose="02020603050405020304" pitchFamily="18" charset="0"/>
                    <a:ea typeface="MS Mincho"/>
                  </a:rPr>
                  <a:t>грн./год.</a:t>
                </a:r>
                <a:endParaRPr lang="ru-RU" sz="26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endParaRPr lang="uk-UA" sz="2600" b="1" dirty="0" smtClean="0">
                  <a:effectLst/>
                  <a:latin typeface="Times New Roman" panose="02020603050405020304" pitchFamily="18" charset="0"/>
                  <a:ea typeface="MS Mincho"/>
                </a:endParaRPr>
              </a:p>
              <a:p>
                <a:pPr indent="270510" algn="just">
                  <a:lnSpc>
                    <a:spcPct val="115000"/>
                  </a:lnSpc>
                  <a:spcAft>
                    <a:spcPts val="0"/>
                  </a:spcAft>
                </a:pPr>
                <a:r>
                  <a:rPr lang="uk-UA" sz="2600" b="1" dirty="0" smtClean="0">
                    <a:effectLst/>
                    <a:latin typeface="Times New Roman" panose="02020603050405020304" pitchFamily="18" charset="0"/>
                    <a:ea typeface="MS Mincho"/>
                  </a:rPr>
                  <a:t>Приклад </a:t>
                </a:r>
                <a:r>
                  <a:rPr lang="uk-UA" sz="2600" b="1" dirty="0">
                    <a:effectLst/>
                    <a:latin typeface="Times New Roman" panose="02020603050405020304" pitchFamily="18" charset="0"/>
                    <a:ea typeface="MS Mincho"/>
                  </a:rPr>
                  <a:t>1.</a:t>
                </a:r>
                <a:r>
                  <a:rPr lang="uk-UA" sz="2600" dirty="0">
                    <a:effectLst/>
                    <a:latin typeface="Times New Roman" panose="02020603050405020304" pitchFamily="18" charset="0"/>
                    <a:ea typeface="MS Mincho"/>
                  </a:rPr>
                  <a:t> Обчислити величину заробітної плати працівника 3-го розряду при прямій погодинній оплаті праці, якщо в місяці 22 робочих дні при 8-годинному робочому дні, умови праці нормальні.</a:t>
                </a:r>
                <a:endParaRPr lang="ru-RU" sz="26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ru-RU" sz="2600" i="1" spc="-100">
                              <a:effectLst/>
                              <a:latin typeface="Cambria Math" panose="02040503050406030204" pitchFamily="18" charset="0"/>
                              <a:ea typeface="Courier New" panose="02070309020205020404" pitchFamily="49" charset="0"/>
                            </a:rPr>
                          </m:ctrlPr>
                        </m:sSubPr>
                        <m:e>
                          <m:r>
                            <m:rPr>
                              <m:nor/>
                            </m:rPr>
                            <a:rPr lang="uk-UA" sz="26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З</m:t>
                          </m:r>
                        </m:e>
                        <m:sub>
                          <m:r>
                            <m:rPr>
                              <m:nor/>
                            </m:rPr>
                            <a:rPr lang="uk-UA" sz="26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п.пог </m:t>
                          </m:r>
                        </m:sub>
                      </m:sSub>
                      <m:r>
                        <m:rPr>
                          <m:nor/>
                        </m:rPr>
                        <a:rPr lang="uk-UA" sz="26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 1,</m:t>
                      </m:r>
                      <m:r>
                        <m:rPr>
                          <m:nor/>
                        </m:rPr>
                        <a:rPr lang="en-US" sz="2600" b="0" i="0" u="none" strike="noStrike" spc="-100" smtClean="0">
                          <a:effectLst/>
                          <a:latin typeface="Times New Roman" panose="02020603050405020304" pitchFamily="18" charset="0"/>
                          <a:ea typeface="Courier New" panose="02070309020205020404" pitchFamily="49" charset="0"/>
                          <a:cs typeface="Times New Roman" panose="02020603050405020304" pitchFamily="18" charset="0"/>
                        </a:rPr>
                        <m:t>18</m:t>
                      </m:r>
                      <m:r>
                        <m:rPr>
                          <m:nor/>
                        </m:rPr>
                        <a:rPr lang="uk-UA" sz="26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m:t>
                      </m:r>
                      <m:r>
                        <m:rPr>
                          <m:nor/>
                        </m:rPr>
                        <a:rPr lang="uk-UA" sz="26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5000 = </m:t>
                      </m:r>
                    </m:oMath>
                  </m:oMathPara>
                </a14:m>
                <a:endParaRPr lang="ru-RU" sz="2600" dirty="0">
                  <a:effectLst/>
                  <a:latin typeface="Times New Roman" panose="02020603050405020304" pitchFamily="18" charset="0"/>
                  <a:ea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330558" y="376733"/>
                <a:ext cx="11324822" cy="5163914"/>
              </a:xfrm>
              <a:prstGeom prst="rect">
                <a:avLst/>
              </a:prstGeom>
              <a:blipFill rotWithShape="0">
                <a:blip r:embed="rId2"/>
                <a:stretch>
                  <a:fillRect l="-969" t="-590" r="-1184"/>
                </a:stretch>
              </a:blipFill>
            </p:spPr>
            <p:txBody>
              <a:bodyPr/>
              <a:lstStyle/>
              <a:p>
                <a:r>
                  <a:rPr lang="ru-RU">
                    <a:noFill/>
                  </a:rPr>
                  <a:t> </a:t>
                </a:r>
              </a:p>
            </p:txBody>
          </p:sp>
        </mc:Fallback>
      </mc:AlternateContent>
    </p:spTree>
    <p:extLst>
      <p:ext uri="{BB962C8B-B14F-4D97-AF65-F5344CB8AC3E}">
        <p14:creationId xmlns:p14="http://schemas.microsoft.com/office/powerpoint/2010/main" val="3078802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6316" y="1195544"/>
            <a:ext cx="11530884" cy="3985706"/>
          </a:xfrm>
          <a:prstGeom prst="rect">
            <a:avLst/>
          </a:prstGeom>
        </p:spPr>
        <p:txBody>
          <a:bodyPr wrap="square">
            <a:spAutoFit/>
          </a:bodyPr>
          <a:lstStyle/>
          <a:p>
            <a:pPr indent="323850" algn="just">
              <a:lnSpc>
                <a:spcPct val="115000"/>
              </a:lnSpc>
              <a:spcAft>
                <a:spcPts val="0"/>
              </a:spcAft>
            </a:pPr>
            <a:r>
              <a:rPr lang="uk-UA" sz="4400" b="1" dirty="0" smtClean="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Оплата праці </a:t>
            </a:r>
            <a:r>
              <a:rPr lang="en-US" sz="4400" dirty="0" smtClean="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a:t>
            </a:r>
            <a:r>
              <a:rPr lang="uk-UA" sz="4400" dirty="0" smtClean="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 грошовий </a:t>
            </a:r>
            <a:r>
              <a:rPr lang="uk-UA" sz="4400"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вираз ціни робочої </a:t>
            </a:r>
            <a:r>
              <a:rPr lang="uk-UA" sz="4400" dirty="0" smtClean="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сили, який вмотивовує працівника досягати бажаного рівня продуктивності </a:t>
            </a:r>
            <a:r>
              <a:rPr lang="uk-UA" sz="4400"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його праці та уособлюється виплаченою йому </a:t>
            </a:r>
            <a:r>
              <a:rPr lang="uk-UA" sz="4400" b="1"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заробітною платою</a:t>
            </a:r>
            <a:r>
              <a:rPr lang="uk-UA" sz="4400"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 за виконані роботи, надані послуги.</a:t>
            </a:r>
            <a:endParaRPr lang="ru-RU" sz="4400" dirty="0">
              <a:solidFill>
                <a:srgbClr val="000000"/>
              </a:solidFill>
              <a:effectLst/>
              <a:latin typeface="Courier New" panose="02070309020205020404" pitchFamily="49" charset="0"/>
              <a:ea typeface="Courier New" panose="02070309020205020404" pitchFamily="49" charset="0"/>
            </a:endParaRPr>
          </a:p>
        </p:txBody>
      </p:sp>
    </p:spTree>
    <p:extLst>
      <p:ext uri="{BB962C8B-B14F-4D97-AF65-F5344CB8AC3E}">
        <p14:creationId xmlns:p14="http://schemas.microsoft.com/office/powerpoint/2010/main" val="36417437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253285" y="116902"/>
                <a:ext cx="11646794" cy="6417141"/>
              </a:xfrm>
              <a:prstGeom prst="rect">
                <a:avLst/>
              </a:prstGeom>
            </p:spPr>
            <p:txBody>
              <a:bodyPr wrap="square">
                <a:spAutoFit/>
              </a:bodyPr>
              <a:lstStyle/>
              <a:p>
                <a:pPr lvl="0" algn="just">
                  <a:lnSpc>
                    <a:spcPct val="115000"/>
                  </a:lnSpc>
                  <a:spcAft>
                    <a:spcPts val="0"/>
                  </a:spcAft>
                </a:pPr>
                <a:r>
                  <a:rPr lang="uk-UA" sz="2800" b="1" dirty="0" smtClean="0">
                    <a:latin typeface="Times New Roman" panose="02020603050405020304" pitchFamily="18" charset="0"/>
                    <a:ea typeface="MS Mincho"/>
                  </a:rPr>
                  <a:t>1.2. Погодинно-преміальна</a:t>
                </a:r>
                <a:r>
                  <a:rPr lang="uk-UA" sz="2800" i="1" dirty="0" smtClean="0">
                    <a:effectLst/>
                    <a:latin typeface="Times New Roman" panose="02020603050405020304" pitchFamily="18" charset="0"/>
                    <a:ea typeface="MS Mincho"/>
                  </a:rPr>
                  <a:t> </a:t>
                </a:r>
                <a:r>
                  <a:rPr lang="uk-UA" sz="2800" b="1" dirty="0">
                    <a:effectLst/>
                    <a:latin typeface="Times New Roman" panose="02020603050405020304" pitchFamily="18" charset="0"/>
                    <a:ea typeface="MS Mincho"/>
                  </a:rPr>
                  <a:t>форма оплати праці</a:t>
                </a:r>
                <a:r>
                  <a:rPr lang="uk-UA" sz="2800" dirty="0">
                    <a:effectLst/>
                    <a:latin typeface="Times New Roman" panose="02020603050405020304" pitchFamily="18" charset="0"/>
                    <a:ea typeface="MS Mincho"/>
                  </a:rPr>
                  <a:t> передбачає отримання працівником не тільки основної заробітної плати, але й додаткової премії, яка визначається як відсоток надбавки до основної заробітної плати за фактично відпрацьований час за формулою:</a:t>
                </a:r>
                <a:endParaRPr lang="ru-RU" sz="2800" dirty="0">
                  <a:effectLst/>
                  <a:latin typeface="Times New Roman" panose="02020603050405020304" pitchFamily="18" charset="0"/>
                  <a:ea typeface="Times New Roman" panose="02020603050405020304" pitchFamily="18" charset="0"/>
                </a:endParaRPr>
              </a:p>
              <a:p>
                <a:pPr indent="270510" algn="r">
                  <a:lnSpc>
                    <a:spcPct val="115000"/>
                  </a:lnSpc>
                  <a:spcAft>
                    <a:spcPts val="0"/>
                  </a:spcAft>
                </a:pPr>
                <a14:m>
                  <m:oMath xmlns:m="http://schemas.openxmlformats.org/officeDocument/2006/math">
                    <m:sSub>
                      <m:sSubPr>
                        <m:ctrlPr>
                          <a:rPr lang="ru-RU" sz="2800" i="1">
                            <a:effectLst/>
                            <a:latin typeface="Cambria Math" panose="02040503050406030204" pitchFamily="18" charset="0"/>
                            <a:ea typeface="Times New Roman" panose="02020603050405020304" pitchFamily="18" charset="0"/>
                          </a:rPr>
                        </m:ctrlPr>
                      </m:sSubPr>
                      <m:e>
                        <m:r>
                          <m:rPr>
                            <m:nor/>
                          </m:rPr>
                          <a:rPr lang="uk-UA" sz="2800" i="1">
                            <a:effectLst/>
                            <a:latin typeface="Times New Roman" panose="02020603050405020304" pitchFamily="18" charset="0"/>
                            <a:ea typeface="Times New Roman" panose="02020603050405020304" pitchFamily="18" charset="0"/>
                          </a:rPr>
                          <m:t>З</m:t>
                        </m:r>
                      </m:e>
                      <m:sub>
                        <m:r>
                          <m:rPr>
                            <m:nor/>
                          </m:rPr>
                          <a:rPr lang="uk-UA" sz="2800" i="1">
                            <a:effectLst/>
                            <a:latin typeface="Times New Roman" panose="02020603050405020304" pitchFamily="18" charset="0"/>
                            <a:ea typeface="Times New Roman" panose="02020603050405020304" pitchFamily="18" charset="0"/>
                          </a:rPr>
                          <m:t>п.прем</m:t>
                        </m:r>
                      </m:sub>
                    </m:sSub>
                    <m:r>
                      <a:rPr lang="uk-UA" sz="2800" i="1">
                        <a:effectLst/>
                        <a:latin typeface="Cambria Math" panose="02040503050406030204" pitchFamily="18" charset="0"/>
                        <a:ea typeface="Times New Roman" panose="02020603050405020304" pitchFamily="18" charset="0"/>
                      </a:rPr>
                      <m:t> =</m:t>
                    </m:r>
                    <m:r>
                      <m:rPr>
                        <m:nor/>
                      </m:rPr>
                      <a:rPr lang="uk-UA" sz="2800" i="1">
                        <a:effectLst/>
                        <a:latin typeface="Times New Roman" panose="02020603050405020304" pitchFamily="18" charset="0"/>
                        <a:ea typeface="Times New Roman" panose="02020603050405020304" pitchFamily="18" charset="0"/>
                      </a:rPr>
                      <m:t> </m:t>
                    </m:r>
                    <m:sSub>
                      <m:sSubPr>
                        <m:ctrlPr>
                          <a:rPr lang="ru-RU" sz="2800" i="1">
                            <a:effectLst/>
                            <a:latin typeface="Cambria Math" panose="02040503050406030204" pitchFamily="18" charset="0"/>
                            <a:ea typeface="Times New Roman" panose="02020603050405020304" pitchFamily="18" charset="0"/>
                          </a:rPr>
                        </m:ctrlPr>
                      </m:sSubPr>
                      <m:e>
                        <m:r>
                          <m:rPr>
                            <m:nor/>
                          </m:rPr>
                          <a:rPr lang="uk-UA" sz="2800" i="1">
                            <a:effectLst/>
                            <a:latin typeface="Times New Roman" panose="02020603050405020304" pitchFamily="18" charset="0"/>
                            <a:ea typeface="Times New Roman" panose="02020603050405020304" pitchFamily="18" charset="0"/>
                          </a:rPr>
                          <m:t>З</m:t>
                        </m:r>
                      </m:e>
                      <m:sub>
                        <m:r>
                          <m:rPr>
                            <m:nor/>
                          </m:rPr>
                          <a:rPr lang="uk-UA" sz="2800" i="1">
                            <a:effectLst/>
                            <a:latin typeface="Times New Roman" panose="02020603050405020304" pitchFamily="18" charset="0"/>
                            <a:ea typeface="Times New Roman" panose="02020603050405020304" pitchFamily="18" charset="0"/>
                          </a:rPr>
                          <m:t>п.пог.</m:t>
                        </m:r>
                      </m:sub>
                    </m:sSub>
                    <m:r>
                      <a:rPr lang="uk-UA" sz="2800" i="1">
                        <a:effectLst/>
                        <a:latin typeface="Cambria Math" panose="02040503050406030204" pitchFamily="18" charset="0"/>
                        <a:ea typeface="Times New Roman" panose="02020603050405020304" pitchFamily="18" charset="0"/>
                      </a:rPr>
                      <m:t>∙</m:t>
                    </m:r>
                    <m:d>
                      <m:dPr>
                        <m:ctrlPr>
                          <a:rPr lang="ru-RU" sz="2800" i="1">
                            <a:effectLst/>
                            <a:latin typeface="Cambria Math" panose="02040503050406030204" pitchFamily="18" charset="0"/>
                            <a:ea typeface="Times New Roman" panose="02020603050405020304" pitchFamily="18" charset="0"/>
                          </a:rPr>
                        </m:ctrlPr>
                      </m:dPr>
                      <m:e>
                        <m:r>
                          <a:rPr lang="uk-UA" sz="2800" i="1">
                            <a:effectLst/>
                            <a:latin typeface="Cambria Math" panose="02040503050406030204" pitchFamily="18" charset="0"/>
                            <a:ea typeface="Times New Roman" panose="02020603050405020304" pitchFamily="18" charset="0"/>
                          </a:rPr>
                          <m:t>1+</m:t>
                        </m:r>
                        <m:f>
                          <m:fPr>
                            <m:ctrlPr>
                              <a:rPr lang="ru-RU" sz="2800" i="1">
                                <a:effectLst/>
                                <a:latin typeface="Cambria Math" panose="02040503050406030204" pitchFamily="18" charset="0"/>
                                <a:ea typeface="Times New Roman" panose="02020603050405020304" pitchFamily="18" charset="0"/>
                              </a:rPr>
                            </m:ctrlPr>
                          </m:fPr>
                          <m:num>
                            <m:r>
                              <m:rPr>
                                <m:nor/>
                              </m:rPr>
                              <a:rPr lang="uk-UA" sz="2800" i="1">
                                <a:effectLst/>
                                <a:latin typeface="Times New Roman" panose="02020603050405020304" pitchFamily="18" charset="0"/>
                                <a:ea typeface="Times New Roman" panose="02020603050405020304" pitchFamily="18" charset="0"/>
                              </a:rPr>
                              <m:t>П %</m:t>
                            </m:r>
                          </m:num>
                          <m:den>
                            <m:r>
                              <m:rPr>
                                <m:nor/>
                              </m:rPr>
                              <a:rPr lang="uk-UA" sz="2800" i="1">
                                <a:effectLst/>
                                <a:latin typeface="Times New Roman" panose="02020603050405020304" pitchFamily="18" charset="0"/>
                                <a:ea typeface="Times New Roman" panose="02020603050405020304" pitchFamily="18" charset="0"/>
                              </a:rPr>
                              <m:t>100%</m:t>
                            </m:r>
                          </m:den>
                        </m:f>
                      </m:e>
                    </m:d>
                  </m:oMath>
                </a14:m>
                <a:r>
                  <a:rPr lang="uk-UA" sz="2800" dirty="0">
                    <a:effectLst/>
                    <a:latin typeface="Times New Roman" panose="02020603050405020304" pitchFamily="18" charset="0"/>
                    <a:ea typeface="MS Mincho"/>
                  </a:rPr>
                  <a:t>			(13)</a:t>
                </a:r>
                <a:endParaRPr lang="ru-RU" sz="28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800" dirty="0">
                    <a:effectLst/>
                    <a:latin typeface="Times New Roman" panose="02020603050405020304" pitchFamily="18" charset="0"/>
                    <a:ea typeface="MS Mincho"/>
                  </a:rPr>
                  <a:t>де </a:t>
                </a:r>
                <a:r>
                  <a:rPr lang="uk-UA" sz="2800" i="1" dirty="0">
                    <a:effectLst/>
                    <a:latin typeface="Times New Roman" panose="02020603050405020304" pitchFamily="18" charset="0"/>
                    <a:ea typeface="MS Mincho"/>
                  </a:rPr>
                  <a:t>П%</a:t>
                </a:r>
                <a:r>
                  <a:rPr lang="uk-UA" sz="2800" dirty="0">
                    <a:effectLst/>
                    <a:latin typeface="Times New Roman" panose="02020603050405020304" pitchFamily="18" charset="0"/>
                    <a:ea typeface="MS Mincho"/>
                  </a:rPr>
                  <a:t> - відсоток нарахованої премії, %;</a:t>
                </a:r>
                <a:endParaRPr lang="ru-RU" sz="28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800" i="1" dirty="0" err="1">
                    <a:effectLst/>
                    <a:latin typeface="Times New Roman" panose="02020603050405020304" pitchFamily="18" charset="0"/>
                    <a:ea typeface="MS Mincho"/>
                  </a:rPr>
                  <a:t>З</a:t>
                </a:r>
                <a:r>
                  <a:rPr lang="uk-UA" sz="2800" i="1" baseline="-25000" dirty="0" err="1">
                    <a:effectLst/>
                    <a:latin typeface="Times New Roman" panose="02020603050405020304" pitchFamily="18" charset="0"/>
                    <a:ea typeface="MS Mincho"/>
                  </a:rPr>
                  <a:t>п.пог</a:t>
                </a:r>
                <a:r>
                  <a:rPr lang="uk-UA" sz="2800" dirty="0">
                    <a:effectLst/>
                    <a:latin typeface="Times New Roman" panose="02020603050405020304" pitchFamily="18" charset="0"/>
                    <a:ea typeface="MS Mincho"/>
                  </a:rPr>
                  <a:t> – заробіток працівника при прямій погодинній оплаті праці, грн.</a:t>
                </a:r>
                <a:endParaRPr lang="ru-RU" sz="28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800" b="1" dirty="0">
                    <a:effectLst/>
                    <a:latin typeface="Times New Roman" panose="02020603050405020304" pitchFamily="18" charset="0"/>
                    <a:ea typeface="MS Mincho"/>
                  </a:rPr>
                  <a:t>Приклад 2.</a:t>
                </a:r>
                <a:r>
                  <a:rPr lang="uk-UA" sz="2800" dirty="0">
                    <a:effectLst/>
                    <a:latin typeface="Times New Roman" panose="02020603050405020304" pitchFamily="18" charset="0"/>
                    <a:ea typeface="MS Mincho"/>
                  </a:rPr>
                  <a:t> Обчислити величину заробітної плати працівника 3-го розряду при погодинно-преміальній оплаті праці, якщо в місяці 22 робочих дні при 8-годинному робочому дні, умови праці нормальні. Величина премії 30% від прямої погодинної оплати праці.</a:t>
                </a:r>
                <a:endParaRPr lang="ru-RU" sz="28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ru-RU" sz="2800" i="1" spc="-100">
                              <a:effectLst/>
                              <a:latin typeface="Cambria Math" panose="02040503050406030204" pitchFamily="18" charset="0"/>
                              <a:ea typeface="Courier New" panose="02070309020205020404" pitchFamily="49" charset="0"/>
                            </a:rPr>
                          </m:ctrlPr>
                        </m:sSubPr>
                        <m:e>
                          <m:r>
                            <m:rPr>
                              <m:nor/>
                            </m:rPr>
                            <a:rPr lang="uk-UA" sz="28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З</m:t>
                          </m:r>
                        </m:e>
                        <m:sub>
                          <m:r>
                            <m:rPr>
                              <m:nor/>
                            </m:rPr>
                            <a:rPr lang="uk-UA" sz="28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п</m:t>
                          </m:r>
                          <m:r>
                            <m:rPr>
                              <m:nor/>
                            </m:rPr>
                            <a:rPr lang="uk-UA" sz="2800" b="0" i="0" u="none" strike="noStrike" spc="-100" smtClean="0">
                              <a:effectLst/>
                              <a:latin typeface="Times New Roman" panose="02020603050405020304" pitchFamily="18" charset="0"/>
                              <a:ea typeface="Courier New" panose="02070309020205020404" pitchFamily="49" charset="0"/>
                              <a:cs typeface="Times New Roman" panose="02020603050405020304" pitchFamily="18" charset="0"/>
                            </a:rPr>
                            <m:t>ог</m:t>
                          </m:r>
                          <m:r>
                            <m:rPr>
                              <m:nor/>
                            </m:rPr>
                            <a:rPr lang="uk-UA" sz="28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m:t>
                          </m:r>
                          <m:r>
                            <m:rPr>
                              <m:nor/>
                            </m:rPr>
                            <a:rPr lang="uk-UA" sz="2800" b="0" i="0" u="none" strike="noStrike" spc="-100" smtClean="0">
                              <a:effectLst/>
                              <a:latin typeface="Times New Roman" panose="02020603050405020304" pitchFamily="18" charset="0"/>
                              <a:ea typeface="Courier New" panose="02070309020205020404" pitchFamily="49" charset="0"/>
                              <a:cs typeface="Times New Roman" panose="02020603050405020304" pitchFamily="18" charset="0"/>
                            </a:rPr>
                            <m:t>−</m:t>
                          </m:r>
                          <m:r>
                            <m:rPr>
                              <m:nor/>
                            </m:rPr>
                            <a:rPr lang="uk-UA" sz="28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п</m:t>
                          </m:r>
                          <m:r>
                            <m:rPr>
                              <m:nor/>
                            </m:rPr>
                            <a:rPr lang="uk-UA" sz="2800" b="0" i="0" u="none" strike="noStrike" spc="-100" smtClean="0">
                              <a:effectLst/>
                              <a:latin typeface="Times New Roman" panose="02020603050405020304" pitchFamily="18" charset="0"/>
                              <a:ea typeface="Courier New" panose="02070309020205020404" pitchFamily="49" charset="0"/>
                              <a:cs typeface="Times New Roman" panose="02020603050405020304" pitchFamily="18" charset="0"/>
                            </a:rPr>
                            <m:t>рем.</m:t>
                          </m:r>
                          <m:r>
                            <m:rPr>
                              <m:nor/>
                            </m:rPr>
                            <a:rPr lang="uk-UA" sz="28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 </m:t>
                          </m:r>
                        </m:sub>
                      </m:sSub>
                      <m:r>
                        <m:rPr>
                          <m:nor/>
                        </m:rPr>
                        <a:rPr lang="uk-UA" sz="28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=1,</m:t>
                      </m:r>
                      <m:r>
                        <m:rPr>
                          <m:nor/>
                        </m:rPr>
                        <a:rPr lang="uk-UA" sz="28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m:t>
                      </m:r>
                      <m:r>
                        <m:rPr>
                          <m:nor/>
                        </m:rPr>
                        <a:rPr lang="uk-UA" sz="28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5000</m:t>
                      </m:r>
                      <m:r>
                        <m:rPr>
                          <m:nor/>
                        </m:rPr>
                        <a:rPr lang="uk-UA" sz="2800" b="0" i="0" u="none" strike="noStrike" spc="-100">
                          <a:effectLst/>
                          <a:latin typeface="Cambria Math" panose="02040503050406030204" pitchFamily="18" charset="0"/>
                          <a:ea typeface="Courier New" panose="02070309020205020404" pitchFamily="49" charset="0"/>
                          <a:cs typeface="Times New Roman" panose="02020603050405020304" pitchFamily="18" charset="0"/>
                        </a:rPr>
                        <m:t>×</m:t>
                      </m:r>
                      <m:r>
                        <m:rPr>
                          <m:nor/>
                        </m:rPr>
                        <a:rPr lang="uk-UA" sz="2800" b="0" i="0" u="none" strike="noStrike" spc="-100">
                          <a:effectLst/>
                          <a:latin typeface="Cambria Math" panose="02040503050406030204" pitchFamily="18" charset="0"/>
                          <a:ea typeface="Courier New" panose="02070309020205020404" pitchFamily="49" charset="0"/>
                          <a:cs typeface="Times New Roman" panose="02020603050405020304" pitchFamily="18" charset="0"/>
                        </a:rPr>
                        <m:t>1,3</m:t>
                      </m:r>
                      <m:r>
                        <m:rPr>
                          <m:nor/>
                        </m:rPr>
                        <a:rPr lang="uk-UA" sz="2800" b="0" i="0" u="none" strike="noStrike" spc="-100">
                          <a:effectLst/>
                          <a:latin typeface="Times New Roman" panose="02020603050405020304" pitchFamily="18" charset="0"/>
                          <a:ea typeface="Courier New" panose="02070309020205020404" pitchFamily="49" charset="0"/>
                          <a:cs typeface="Times New Roman" panose="02020603050405020304" pitchFamily="18" charset="0"/>
                        </a:rPr>
                        <m:t> = грн. </m:t>
                      </m:r>
                    </m:oMath>
                  </m:oMathPara>
                </a14:m>
                <a:endParaRPr lang="ru-RU" sz="2800" dirty="0">
                  <a:effectLst/>
                  <a:latin typeface="Times New Roman" panose="02020603050405020304" pitchFamily="18" charset="0"/>
                  <a:ea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53285" y="116902"/>
                <a:ext cx="11646794" cy="6417141"/>
              </a:xfrm>
              <a:prstGeom prst="rect">
                <a:avLst/>
              </a:prstGeom>
              <a:blipFill rotWithShape="0">
                <a:blip r:embed="rId2"/>
                <a:stretch>
                  <a:fillRect l="-1099" t="-570" r="-1047"/>
                </a:stretch>
              </a:blipFill>
            </p:spPr>
            <p:txBody>
              <a:bodyPr/>
              <a:lstStyle/>
              <a:p>
                <a:r>
                  <a:rPr lang="ru-RU">
                    <a:noFill/>
                  </a:rPr>
                  <a:t> </a:t>
                </a:r>
              </a:p>
            </p:txBody>
          </p:sp>
        </mc:Fallback>
      </mc:AlternateContent>
    </p:spTree>
    <p:extLst>
      <p:ext uri="{BB962C8B-B14F-4D97-AF65-F5344CB8AC3E}">
        <p14:creationId xmlns:p14="http://schemas.microsoft.com/office/powerpoint/2010/main" val="29006382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141667" y="263863"/>
                <a:ext cx="11835685" cy="6216254"/>
              </a:xfrm>
              <a:prstGeom prst="rect">
                <a:avLst/>
              </a:prstGeom>
            </p:spPr>
            <p:txBody>
              <a:bodyPr wrap="square">
                <a:spAutoFit/>
              </a:bodyPr>
              <a:lstStyle/>
              <a:p>
                <a:pPr lvl="0" algn="just">
                  <a:lnSpc>
                    <a:spcPct val="115000"/>
                  </a:lnSpc>
                  <a:spcAft>
                    <a:spcPts val="0"/>
                  </a:spcAft>
                </a:pPr>
                <a:r>
                  <a:rPr lang="uk-UA" sz="2400" b="1" dirty="0" smtClean="0">
                    <a:latin typeface="Times New Roman" panose="02020603050405020304" pitchFamily="18" charset="0"/>
                    <a:ea typeface="MS Mincho"/>
                  </a:rPr>
                  <a:t>1.3. Система </a:t>
                </a:r>
                <a:r>
                  <a:rPr lang="uk-UA" sz="2400" b="1" dirty="0">
                    <a:latin typeface="Times New Roman" panose="02020603050405020304" pitchFamily="18" charset="0"/>
                    <a:ea typeface="MS Mincho"/>
                  </a:rPr>
                  <a:t>посадових ставок</a:t>
                </a:r>
                <a:r>
                  <a:rPr lang="uk-UA" sz="2400" dirty="0">
                    <a:effectLst/>
                    <a:latin typeface="Times New Roman" panose="02020603050405020304" pitchFamily="18" charset="0"/>
                    <a:ea typeface="MS Mincho"/>
                  </a:rPr>
                  <a:t> – різновид погодинно-преміальної системи, який передбачає оплату праці працівників, робота яких має стабільний характер. Система посадових ставок, передбачає тарифне регулювання заробітної плати керівників, фахівців та службовців. Система посадових ставок має перелік посад та величини їх місячних ставок, яка визначається за формулою:</a:t>
                </a:r>
                <a:endParaRPr lang="ru-RU" sz="2400" dirty="0">
                  <a:effectLst/>
                  <a:latin typeface="Times New Roman" panose="02020603050405020304" pitchFamily="18" charset="0"/>
                  <a:ea typeface="Times New Roman" panose="02020603050405020304" pitchFamily="18" charset="0"/>
                </a:endParaRPr>
              </a:p>
              <a:p>
                <a:pPr algn="r">
                  <a:lnSpc>
                    <a:spcPts val="1535"/>
                  </a:lnSpc>
                  <a:spcAft>
                    <a:spcPts val="0"/>
                  </a:spcAft>
                </a:pPr>
                <a14:m>
                  <m:oMath xmlns:m="http://schemas.openxmlformats.org/officeDocument/2006/math">
                    <m:sSub>
                      <m:sSubPr>
                        <m:ctrlPr>
                          <a:rPr lang="ru-RU" sz="2400" i="1">
                            <a:effectLst/>
                            <a:latin typeface="Cambria Math" panose="02040503050406030204" pitchFamily="18" charset="0"/>
                            <a:ea typeface="MS Mincho"/>
                          </a:rPr>
                        </m:ctrlPr>
                      </m:sSubPr>
                      <m:e>
                        <m:r>
                          <a:rPr lang="uk-UA" sz="2400" i="1">
                            <a:effectLst/>
                            <a:latin typeface="Cambria Math" panose="02040503050406030204" pitchFamily="18" charset="0"/>
                            <a:ea typeface="MS Mincho"/>
                          </a:rPr>
                          <m:t>З</m:t>
                        </m:r>
                      </m:e>
                      <m:sub>
                        <m:r>
                          <a:rPr lang="uk-UA" sz="2400" i="1">
                            <a:effectLst/>
                            <a:latin typeface="Cambria Math" panose="02040503050406030204" pitchFamily="18" charset="0"/>
                            <a:ea typeface="MS Mincho"/>
                          </a:rPr>
                          <m:t>п</m:t>
                        </m:r>
                        <m:r>
                          <a:rPr lang="uk-UA" sz="2400" b="0" i="1" smtClean="0">
                            <a:effectLst/>
                            <a:latin typeface="Cambria Math" panose="02040503050406030204" pitchFamily="18" charset="0"/>
                            <a:ea typeface="MS Mincho"/>
                          </a:rPr>
                          <m:t>ог</m:t>
                        </m:r>
                        <m:r>
                          <a:rPr lang="uk-UA" sz="2400" i="1">
                            <a:effectLst/>
                            <a:latin typeface="Cambria Math" panose="02040503050406030204" pitchFamily="18" charset="0"/>
                            <a:ea typeface="MS Mincho"/>
                          </a:rPr>
                          <m:t>.</m:t>
                        </m:r>
                        <m:r>
                          <a:rPr lang="uk-UA" sz="2400" b="0" i="1" smtClean="0">
                            <a:effectLst/>
                            <a:latin typeface="Cambria Math" panose="02040503050406030204" pitchFamily="18" charset="0"/>
                            <a:ea typeface="MS Mincho"/>
                          </a:rPr>
                          <m:t>−</m:t>
                        </m:r>
                        <m:r>
                          <a:rPr lang="uk-UA" sz="2400" i="1">
                            <a:effectLst/>
                            <a:latin typeface="Cambria Math" panose="02040503050406030204" pitchFamily="18" charset="0"/>
                            <a:ea typeface="MS Mincho"/>
                          </a:rPr>
                          <m:t>прем</m:t>
                        </m:r>
                      </m:sub>
                    </m:sSub>
                    <m:r>
                      <a:rPr lang="uk-UA" sz="2400" i="1">
                        <a:effectLst/>
                        <a:latin typeface="Cambria Math" panose="02040503050406030204" pitchFamily="18" charset="0"/>
                        <a:ea typeface="MS Mincho"/>
                      </a:rPr>
                      <m:t>= </m:t>
                    </m:r>
                    <m:f>
                      <m:fPr>
                        <m:ctrlPr>
                          <a:rPr lang="ru-RU" sz="2400" i="1">
                            <a:effectLst/>
                            <a:latin typeface="Cambria Math" panose="02040503050406030204" pitchFamily="18" charset="0"/>
                            <a:ea typeface="MS Mincho"/>
                          </a:rPr>
                        </m:ctrlPr>
                      </m:fPr>
                      <m:num>
                        <m:sSub>
                          <m:sSubPr>
                            <m:ctrlPr>
                              <a:rPr lang="ru-RU" sz="2400" i="1">
                                <a:effectLst/>
                                <a:latin typeface="Cambria Math" panose="02040503050406030204" pitchFamily="18" charset="0"/>
                                <a:ea typeface="MS Mincho"/>
                              </a:rPr>
                            </m:ctrlPr>
                          </m:sSubPr>
                          <m:e>
                            <m:r>
                              <a:rPr lang="uk-UA" sz="2400" i="1">
                                <a:effectLst/>
                                <a:latin typeface="Cambria Math" panose="02040503050406030204" pitchFamily="18" charset="0"/>
                                <a:ea typeface="MS Mincho"/>
                              </a:rPr>
                              <m:t>С</m:t>
                            </m:r>
                          </m:e>
                          <m:sub>
                            <m:r>
                              <a:rPr lang="uk-UA" sz="2400" i="1">
                                <a:effectLst/>
                                <a:latin typeface="Cambria Math" panose="02040503050406030204" pitchFamily="18" charset="0"/>
                                <a:ea typeface="MS Mincho"/>
                              </a:rPr>
                              <m:t>прац</m:t>
                            </m:r>
                          </m:sub>
                        </m:sSub>
                      </m:num>
                      <m:den>
                        <m:sSub>
                          <m:sSubPr>
                            <m:ctrlPr>
                              <a:rPr lang="ru-RU" sz="2400" i="1">
                                <a:effectLst/>
                                <a:latin typeface="Cambria Math" panose="02040503050406030204" pitchFamily="18" charset="0"/>
                                <a:ea typeface="MS Mincho"/>
                              </a:rPr>
                            </m:ctrlPr>
                          </m:sSubPr>
                          <m:e>
                            <m:r>
                              <a:rPr lang="uk-UA" sz="2400" i="1">
                                <a:effectLst/>
                                <a:latin typeface="Cambria Math" panose="02040503050406030204" pitchFamily="18" charset="0"/>
                                <a:ea typeface="MS Mincho"/>
                              </a:rPr>
                              <m:t>Д</m:t>
                            </m:r>
                          </m:e>
                          <m:sub>
                            <m:r>
                              <a:rPr lang="uk-UA" sz="2400" i="1">
                                <a:effectLst/>
                                <a:latin typeface="Cambria Math" panose="02040503050406030204" pitchFamily="18" charset="0"/>
                                <a:ea typeface="MS Mincho"/>
                              </a:rPr>
                              <m:t>пл</m:t>
                            </m:r>
                          </m:sub>
                        </m:sSub>
                      </m:den>
                    </m:f>
                    <m:r>
                      <a:rPr lang="uk-UA" sz="2400" i="1">
                        <a:effectLst/>
                        <a:latin typeface="Cambria Math" panose="02040503050406030204" pitchFamily="18" charset="0"/>
                        <a:ea typeface="MS Mincho"/>
                      </a:rPr>
                      <m:t>×</m:t>
                    </m:r>
                    <m:sSub>
                      <m:sSubPr>
                        <m:ctrlPr>
                          <a:rPr lang="ru-RU" sz="2400" i="1">
                            <a:effectLst/>
                            <a:latin typeface="Cambria Math" panose="02040503050406030204" pitchFamily="18" charset="0"/>
                            <a:ea typeface="MS Mincho"/>
                          </a:rPr>
                        </m:ctrlPr>
                      </m:sSubPr>
                      <m:e>
                        <m:r>
                          <a:rPr lang="uk-UA" sz="2400" i="1">
                            <a:effectLst/>
                            <a:latin typeface="Cambria Math" panose="02040503050406030204" pitchFamily="18" charset="0"/>
                            <a:ea typeface="MS Mincho"/>
                          </a:rPr>
                          <m:t>Д</m:t>
                        </m:r>
                      </m:e>
                      <m:sub>
                        <m:r>
                          <a:rPr lang="uk-UA" sz="2400" i="1">
                            <a:effectLst/>
                            <a:latin typeface="Cambria Math" panose="02040503050406030204" pitchFamily="18" charset="0"/>
                            <a:ea typeface="MS Mincho"/>
                          </a:rPr>
                          <m:t>факт</m:t>
                        </m:r>
                      </m:sub>
                    </m:sSub>
                  </m:oMath>
                </a14:m>
                <a:r>
                  <a:rPr lang="uk-UA" sz="2400" dirty="0">
                    <a:effectLst/>
                    <a:latin typeface="Times New Roman" panose="02020603050405020304" pitchFamily="18" charset="0"/>
                    <a:ea typeface="MS Mincho"/>
                  </a:rPr>
                  <a:t>			(14)</a:t>
                </a:r>
                <a:endParaRPr lang="ru-RU" sz="24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400" dirty="0">
                    <a:effectLst/>
                    <a:latin typeface="Times New Roman" panose="02020603050405020304" pitchFamily="18" charset="0"/>
                    <a:ea typeface="MS Mincho"/>
                  </a:rPr>
                  <a:t>де </a:t>
                </a:r>
                <a:r>
                  <a:rPr lang="uk-UA" sz="2400" dirty="0" err="1">
                    <a:effectLst/>
                    <a:latin typeface="Times New Roman" panose="02020603050405020304" pitchFamily="18" charset="0"/>
                    <a:ea typeface="MS Mincho"/>
                  </a:rPr>
                  <a:t>С</a:t>
                </a:r>
                <a:r>
                  <a:rPr lang="uk-UA" sz="2400" baseline="-25000" dirty="0" err="1">
                    <a:effectLst/>
                    <a:latin typeface="Times New Roman" panose="02020603050405020304" pitchFamily="18" charset="0"/>
                    <a:ea typeface="MS Mincho"/>
                  </a:rPr>
                  <a:t>прац</a:t>
                </a:r>
                <a:r>
                  <a:rPr lang="uk-UA" sz="2400" dirty="0">
                    <a:effectLst/>
                    <a:latin typeface="Times New Roman" panose="02020603050405020304" pitchFamily="18" charset="0"/>
                    <a:ea typeface="MS Mincho"/>
                  </a:rPr>
                  <a:t> – величина ставки, грн.;</a:t>
                </a:r>
                <a:endParaRPr lang="ru-RU" sz="24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400" dirty="0" err="1">
                    <a:effectLst/>
                    <a:latin typeface="Times New Roman" panose="02020603050405020304" pitchFamily="18" charset="0"/>
                    <a:ea typeface="MS Mincho"/>
                  </a:rPr>
                  <a:t>Д</a:t>
                </a:r>
                <a:r>
                  <a:rPr lang="uk-UA" sz="2400" baseline="-25000" dirty="0" err="1">
                    <a:effectLst/>
                    <a:latin typeface="Times New Roman" panose="02020603050405020304" pitchFamily="18" charset="0"/>
                    <a:ea typeface="MS Mincho"/>
                  </a:rPr>
                  <a:t>р</a:t>
                </a:r>
                <a:r>
                  <a:rPr lang="uk-UA" sz="2400" dirty="0">
                    <a:effectLst/>
                    <a:latin typeface="Times New Roman" panose="02020603050405020304" pitchFamily="18" charset="0"/>
                    <a:ea typeface="MS Mincho"/>
                  </a:rPr>
                  <a:t> – кількість днів (змін) за планом;</a:t>
                </a:r>
                <a:endParaRPr lang="ru-RU" sz="2400"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400" dirty="0" err="1">
                    <a:effectLst/>
                    <a:latin typeface="Times New Roman" panose="02020603050405020304" pitchFamily="18" charset="0"/>
                    <a:ea typeface="MS Mincho"/>
                  </a:rPr>
                  <a:t>Д</a:t>
                </a:r>
                <a:r>
                  <a:rPr lang="uk-UA" sz="2400" baseline="-25000" dirty="0" err="1">
                    <a:effectLst/>
                    <a:latin typeface="Times New Roman" panose="02020603050405020304" pitchFamily="18" charset="0"/>
                    <a:ea typeface="MS Mincho"/>
                  </a:rPr>
                  <a:t>факт</a:t>
                </a:r>
                <a:r>
                  <a:rPr lang="uk-UA" sz="2400" dirty="0">
                    <a:effectLst/>
                    <a:latin typeface="Times New Roman" panose="02020603050405020304" pitchFamily="18" charset="0"/>
                    <a:ea typeface="MS Mincho"/>
                  </a:rPr>
                  <a:t> – кількість фактично відпрацьованих днів (змін).</a:t>
                </a:r>
                <a:endParaRPr lang="ru-RU" sz="2400" dirty="0">
                  <a:effectLst/>
                  <a:latin typeface="Times New Roman" panose="02020603050405020304" pitchFamily="18" charset="0"/>
                  <a:ea typeface="Times New Roman" panose="02020603050405020304" pitchFamily="18" charset="0"/>
                </a:endParaRPr>
              </a:p>
              <a:p>
                <a:pPr indent="190500" algn="just" fontAlgn="base">
                  <a:lnSpc>
                    <a:spcPct val="115000"/>
                  </a:lnSpc>
                  <a:spcAft>
                    <a:spcPts val="0"/>
                  </a:spcAft>
                </a:pPr>
                <a:r>
                  <a:rPr lang="uk-UA" sz="2400" b="1" dirty="0">
                    <a:solidFill>
                      <a:srgbClr val="000000"/>
                    </a:solidFill>
                    <a:effectLst/>
                    <a:latin typeface="Times New Roman" panose="02020603050405020304" pitchFamily="18" charset="0"/>
                    <a:ea typeface="Times New Roman" panose="02020603050405020304" pitchFamily="18" charset="0"/>
                  </a:rPr>
                  <a:t>Приклад 3.</a:t>
                </a:r>
                <a:r>
                  <a:rPr lang="uk-UA" sz="2400" dirty="0">
                    <a:solidFill>
                      <a:srgbClr val="000000"/>
                    </a:solidFill>
                    <a:effectLst/>
                    <a:latin typeface="Times New Roman" panose="02020603050405020304" pitchFamily="18" charset="0"/>
                    <a:ea typeface="Times New Roman" panose="02020603050405020304" pitchFamily="18" charset="0"/>
                  </a:rPr>
                  <a:t> Посадова ставка працівника становить 9000,00 грн. Кількість робочих днів за графіком роботи у травні 2020 року </a:t>
                </a:r>
                <a:r>
                  <a:rPr lang="uk-UA" sz="2400" dirty="0" smtClean="0">
                    <a:solidFill>
                      <a:srgbClr val="000000"/>
                    </a:solidFill>
                    <a:effectLst/>
                    <a:latin typeface="Times New Roman" panose="02020603050405020304" pitchFamily="18" charset="0"/>
                    <a:ea typeface="Times New Roman" panose="02020603050405020304" pitchFamily="18" charset="0"/>
                  </a:rPr>
                  <a:t>– 19. </a:t>
                </a:r>
                <a:r>
                  <a:rPr lang="uk-UA" sz="2400" dirty="0">
                    <a:solidFill>
                      <a:srgbClr val="000000"/>
                    </a:solidFill>
                    <a:effectLst/>
                    <a:latin typeface="Times New Roman" panose="02020603050405020304" pitchFamily="18" charset="0"/>
                    <a:ea typeface="Times New Roman" panose="02020603050405020304" pitchFamily="18" charset="0"/>
                  </a:rPr>
                  <a:t>З 4 по 6 травня 2020 року працівник перебував у відпустці без збереження заробітної плати на підставі ст. 26 Закону про відпустки. Відтак, фактично відпрацьований працівником час становить 16 днів.</a:t>
                </a:r>
                <a:endParaRPr lang="ru-RU" sz="2400" dirty="0">
                  <a:solidFill>
                    <a:srgbClr val="000000"/>
                  </a:solidFill>
                  <a:effectLst/>
                  <a:latin typeface="Courier New" panose="02070309020205020404" pitchFamily="49" charset="0"/>
                  <a:ea typeface="Courier New" panose="02070309020205020404" pitchFamily="49" charset="0"/>
                </a:endParaRPr>
              </a:p>
              <a:p>
                <a:pPr indent="190500" fontAlgn="base">
                  <a:lnSpc>
                    <a:spcPct val="115000"/>
                  </a:lnSpc>
                  <a:spcAft>
                    <a:spcPts val="0"/>
                  </a:spcAft>
                </a:pPr>
                <a:r>
                  <a:rPr lang="uk-UA" sz="2400" dirty="0">
                    <a:solidFill>
                      <a:srgbClr val="000000"/>
                    </a:solidFill>
                    <a:effectLst/>
                    <a:latin typeface="Times New Roman" panose="02020603050405020304" pitchFamily="18" charset="0"/>
                    <a:ea typeface="Times New Roman" panose="02020603050405020304" pitchFamily="18" charset="0"/>
                  </a:rPr>
                  <a:t>Заробітна плата працівника за травень 2020року становить:</a:t>
                </a:r>
                <a:endParaRPr lang="ru-RU" sz="2400" dirty="0">
                  <a:solidFill>
                    <a:srgbClr val="000000"/>
                  </a:solidFill>
                  <a:effectLst/>
                  <a:latin typeface="Courier New" panose="02070309020205020404" pitchFamily="49" charset="0"/>
                  <a:ea typeface="Courier New" panose="02070309020205020404" pitchFamily="49" charset="0"/>
                </a:endParaRPr>
              </a:p>
              <a:p>
                <a:pPr indent="190500" algn="ctr" fontAlgn="base">
                  <a:lnSpc>
                    <a:spcPct val="115000"/>
                  </a:lnSpc>
                  <a:spcAft>
                    <a:spcPts val="0"/>
                  </a:spcAft>
                </a:pPr>
                <a:r>
                  <a:rPr lang="uk-UA" sz="2400" dirty="0" err="1">
                    <a:solidFill>
                      <a:srgbClr val="000000"/>
                    </a:solidFill>
                    <a:effectLst/>
                    <a:latin typeface="Times New Roman" panose="02020603050405020304" pitchFamily="18" charset="0"/>
                    <a:ea typeface="Times New Roman" panose="02020603050405020304" pitchFamily="18" charset="0"/>
                  </a:rPr>
                  <a:t>З</a:t>
                </a:r>
                <a:r>
                  <a:rPr lang="uk-UA" sz="2400" baseline="-25000" dirty="0" err="1">
                    <a:solidFill>
                      <a:srgbClr val="000000"/>
                    </a:solidFill>
                    <a:effectLst/>
                    <a:latin typeface="Times New Roman" panose="02020603050405020304" pitchFamily="18" charset="0"/>
                    <a:ea typeface="Times New Roman" panose="02020603050405020304" pitchFamily="18" charset="0"/>
                  </a:rPr>
                  <a:t>травень</a:t>
                </a:r>
                <a:r>
                  <a:rPr lang="uk-UA" sz="2400" dirty="0">
                    <a:solidFill>
                      <a:srgbClr val="000000"/>
                    </a:solidFill>
                    <a:effectLst/>
                    <a:latin typeface="Times New Roman" panose="02020603050405020304" pitchFamily="18" charset="0"/>
                    <a:ea typeface="Times New Roman" panose="02020603050405020304" pitchFamily="18" charset="0"/>
                  </a:rPr>
                  <a:t> = 9000,00 грн. : 19 роб. </a:t>
                </a:r>
                <a:r>
                  <a:rPr lang="uk-UA" sz="2400" dirty="0" err="1">
                    <a:solidFill>
                      <a:srgbClr val="000000"/>
                    </a:solidFill>
                    <a:effectLst/>
                    <a:latin typeface="Times New Roman" panose="02020603050405020304" pitchFamily="18" charset="0"/>
                    <a:ea typeface="Times New Roman" panose="02020603050405020304" pitchFamily="18" charset="0"/>
                  </a:rPr>
                  <a:t>дн</a:t>
                </a:r>
                <a:r>
                  <a:rPr lang="uk-UA" sz="2400" dirty="0">
                    <a:solidFill>
                      <a:srgbClr val="000000"/>
                    </a:solidFill>
                    <a:effectLst/>
                    <a:latin typeface="Times New Roman" panose="02020603050405020304" pitchFamily="18" charset="0"/>
                    <a:ea typeface="Times New Roman" panose="02020603050405020304" pitchFamily="18" charset="0"/>
                  </a:rPr>
                  <a:t>. × 16 роб. </a:t>
                </a:r>
                <a:r>
                  <a:rPr lang="uk-UA" sz="2400" dirty="0" err="1">
                    <a:solidFill>
                      <a:srgbClr val="000000"/>
                    </a:solidFill>
                    <a:effectLst/>
                    <a:latin typeface="Times New Roman" panose="02020603050405020304" pitchFamily="18" charset="0"/>
                    <a:ea typeface="Times New Roman" panose="02020603050405020304" pitchFamily="18" charset="0"/>
                  </a:rPr>
                  <a:t>дн</a:t>
                </a:r>
                <a:r>
                  <a:rPr lang="uk-UA" sz="2400" dirty="0">
                    <a:solidFill>
                      <a:srgbClr val="000000"/>
                    </a:solidFill>
                    <a:effectLst/>
                    <a:latin typeface="Times New Roman" panose="02020603050405020304" pitchFamily="18" charset="0"/>
                    <a:ea typeface="Times New Roman" panose="02020603050405020304" pitchFamily="18" charset="0"/>
                  </a:rPr>
                  <a:t>. = 7578,95 грн.</a:t>
                </a:r>
                <a:endParaRPr lang="ru-RU" sz="2400" dirty="0">
                  <a:solidFill>
                    <a:srgbClr val="000000"/>
                  </a:solidFill>
                  <a:effectLst/>
                  <a:latin typeface="Courier New" panose="02070309020205020404" pitchFamily="49" charset="0"/>
                  <a:ea typeface="Courier New" panose="02070309020205020404" pitchFamily="49"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141667" y="263863"/>
                <a:ext cx="11835685" cy="6216254"/>
              </a:xfrm>
              <a:prstGeom prst="rect">
                <a:avLst/>
              </a:prstGeom>
              <a:blipFill rotWithShape="0">
                <a:blip r:embed="rId2"/>
                <a:stretch>
                  <a:fillRect l="-772" t="-392" r="-772" b="-980"/>
                </a:stretch>
              </a:blipFill>
            </p:spPr>
            <p:txBody>
              <a:bodyPr/>
              <a:lstStyle/>
              <a:p>
                <a:r>
                  <a:rPr lang="ru-RU">
                    <a:noFill/>
                  </a:rPr>
                  <a:t> </a:t>
                </a:r>
              </a:p>
            </p:txBody>
          </p:sp>
        </mc:Fallback>
      </mc:AlternateContent>
    </p:spTree>
    <p:extLst>
      <p:ext uri="{BB962C8B-B14F-4D97-AF65-F5344CB8AC3E}">
        <p14:creationId xmlns:p14="http://schemas.microsoft.com/office/powerpoint/2010/main" val="1828977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3435" y="898025"/>
            <a:ext cx="11440733" cy="4011098"/>
          </a:xfrm>
          <a:prstGeom prst="rect">
            <a:avLst/>
          </a:prstGeom>
        </p:spPr>
        <p:txBody>
          <a:bodyPr wrap="square">
            <a:spAutoFit/>
          </a:bodyPr>
          <a:lstStyle/>
          <a:p>
            <a:pPr indent="323850" algn="just">
              <a:lnSpc>
                <a:spcPct val="115000"/>
              </a:lnSpc>
              <a:spcAft>
                <a:spcPts val="0"/>
              </a:spcAft>
            </a:pPr>
            <a:r>
              <a:rPr lang="uk-UA" sz="3200" b="1" dirty="0" smtClean="0">
                <a:latin typeface="Times New Roman" panose="02020603050405020304" pitchFamily="18" charset="0"/>
                <a:ea typeface="MS Mincho"/>
              </a:rPr>
              <a:t>ІІ. Відрядна</a:t>
            </a:r>
            <a:r>
              <a:rPr lang="uk-UA" sz="3200" b="1" i="1" dirty="0" smtClean="0">
                <a:latin typeface="Times New Roman" panose="02020603050405020304" pitchFamily="18" charset="0"/>
                <a:ea typeface="MS Mincho"/>
              </a:rPr>
              <a:t> </a:t>
            </a:r>
            <a:r>
              <a:rPr lang="uk-UA" sz="3200" b="1" dirty="0">
                <a:latin typeface="Times New Roman" panose="02020603050405020304" pitchFamily="18" charset="0"/>
                <a:ea typeface="MS Mincho"/>
              </a:rPr>
              <a:t>система оплати праці</a:t>
            </a:r>
            <a:r>
              <a:rPr lang="uk-UA" sz="3200" dirty="0">
                <a:latin typeface="Times New Roman" panose="02020603050405020304" pitchFamily="18" charset="0"/>
                <a:ea typeface="MS Mincho"/>
              </a:rPr>
              <a:t> передбачає залежність суми заробітку від кількості виготовлених виробів або обсягу виконаних робіт. Відрядна форма оплати праці передбачає наявність кількісних показників виконаної роботи, які безпосередньо залежать від конкретного працівника і піддаються точному обліку. Відрядна форма оплати праці може бути індивідуальною або колективною (бригадною).</a:t>
            </a:r>
            <a:endParaRPr lang="ru-RU"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773942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309091" y="463639"/>
                <a:ext cx="11629623" cy="5484322"/>
              </a:xfrm>
              <a:prstGeom prst="rect">
                <a:avLst/>
              </a:prstGeom>
            </p:spPr>
            <p:txBody>
              <a:bodyPr wrap="square">
                <a:spAutoFit/>
              </a:bodyPr>
              <a:lstStyle/>
              <a:p>
                <a:pPr indent="323850" algn="just">
                  <a:lnSpc>
                    <a:spcPct val="115000"/>
                  </a:lnSpc>
                  <a:spcAft>
                    <a:spcPts val="0"/>
                  </a:spcAft>
                </a:pPr>
                <a:r>
                  <a:rPr lang="uk-UA" sz="2400" b="1" dirty="0" smtClean="0">
                    <a:latin typeface="Times New Roman" panose="02020603050405020304" pitchFamily="18" charset="0"/>
                    <a:ea typeface="MS Mincho"/>
                  </a:rPr>
                  <a:t>2.1.Пряма </a:t>
                </a:r>
                <a:r>
                  <a:rPr lang="uk-UA" sz="2400" b="1" dirty="0">
                    <a:latin typeface="Times New Roman" panose="02020603050405020304" pitchFamily="18" charset="0"/>
                    <a:ea typeface="MS Mincho"/>
                  </a:rPr>
                  <a:t>відрядна</a:t>
                </a:r>
                <a:r>
                  <a:rPr lang="uk-UA" sz="2400" dirty="0">
                    <a:effectLst/>
                    <a:latin typeface="Times New Roman" panose="02020603050405020304" pitchFamily="18" charset="0"/>
                    <a:ea typeface="MS Mincho"/>
                  </a:rPr>
                  <a:t> </a:t>
                </a:r>
                <a:r>
                  <a:rPr lang="uk-UA" sz="2400" b="1" dirty="0">
                    <a:effectLst/>
                    <a:latin typeface="Times New Roman" panose="02020603050405020304" pitchFamily="18" charset="0"/>
                    <a:ea typeface="MS Mincho"/>
                  </a:rPr>
                  <a:t>система оплати праці</a:t>
                </a:r>
                <a:r>
                  <a:rPr lang="uk-UA" sz="2400" dirty="0">
                    <a:effectLst/>
                    <a:latin typeface="Times New Roman" panose="02020603050405020304" pitchFamily="18" charset="0"/>
                    <a:ea typeface="MS Mincho"/>
                  </a:rPr>
                  <a:t> передбачає нарахування заробітної плати за фактично виконану роботу – виготовлення будь-якої кількості продукції за встановленими відрядними розцінками за формулою:</a:t>
                </a:r>
                <a:endParaRPr lang="ru-RU" sz="2400" dirty="0">
                  <a:effectLst/>
                  <a:latin typeface="Times New Roman" panose="02020603050405020304" pitchFamily="18" charset="0"/>
                  <a:ea typeface="Times New Roman" panose="02020603050405020304" pitchFamily="18" charset="0"/>
                </a:endParaRPr>
              </a:p>
              <a:p>
                <a:pPr indent="323850" algn="r">
                  <a:lnSpc>
                    <a:spcPct val="115000"/>
                  </a:lnSpc>
                  <a:spcAft>
                    <a:spcPts val="0"/>
                  </a:spcAft>
                </a:pPr>
                <a14:m>
                  <m:oMath xmlns:m="http://schemas.openxmlformats.org/officeDocument/2006/math">
                    <m:sSub>
                      <m:sSubPr>
                        <m:ctrlPr>
                          <a:rPr lang="ru-RU" sz="2400" i="1">
                            <a:effectLst/>
                            <a:latin typeface="Cambria Math" panose="02040503050406030204" pitchFamily="18" charset="0"/>
                            <a:ea typeface="MS Mincho"/>
                          </a:rPr>
                        </m:ctrlPr>
                      </m:sSubPr>
                      <m:e>
                        <m:r>
                          <m:rPr>
                            <m:nor/>
                          </m:rPr>
                          <a:rPr lang="uk-UA" sz="2400">
                            <a:effectLst/>
                            <a:latin typeface="Times New Roman" panose="02020603050405020304" pitchFamily="18" charset="0"/>
                            <a:ea typeface="MS Mincho"/>
                          </a:rPr>
                          <m:t>З</m:t>
                        </m:r>
                      </m:e>
                      <m:sub>
                        <m:r>
                          <m:rPr>
                            <m:nor/>
                          </m:rPr>
                          <a:rPr lang="uk-UA" sz="2400">
                            <a:effectLst/>
                            <a:latin typeface="Times New Roman" panose="02020603050405020304" pitchFamily="18" charset="0"/>
                            <a:ea typeface="MS Mincho"/>
                          </a:rPr>
                          <m:t>п.підр.</m:t>
                        </m:r>
                      </m:sub>
                    </m:sSub>
                    <m:r>
                      <m:rPr>
                        <m:nor/>
                      </m:rPr>
                      <a:rPr lang="uk-UA" sz="2400">
                        <a:effectLst/>
                        <a:latin typeface="Times New Roman" panose="02020603050405020304" pitchFamily="18" charset="0"/>
                        <a:ea typeface="MS Mincho"/>
                      </a:rPr>
                      <m:t>=</m:t>
                    </m:r>
                    <m:r>
                      <a:rPr lang="uk-UA" sz="2400">
                        <a:effectLst/>
                        <a:latin typeface="Cambria Math" panose="02040503050406030204" pitchFamily="18" charset="0"/>
                        <a:ea typeface="MS Mincho"/>
                      </a:rPr>
                      <m:t> </m:t>
                    </m:r>
                    <m:nary>
                      <m:naryPr>
                        <m:chr m:val="∑"/>
                        <m:limLoc m:val="undOvr"/>
                        <m:ctrlPr>
                          <a:rPr lang="ru-RU" sz="2400" i="1">
                            <a:effectLst/>
                            <a:latin typeface="Cambria Math" panose="02040503050406030204" pitchFamily="18" charset="0"/>
                            <a:ea typeface="MS Mincho"/>
                          </a:rPr>
                        </m:ctrlPr>
                      </m:naryPr>
                      <m:sub>
                        <m:r>
                          <m:rPr>
                            <m:nor/>
                          </m:rPr>
                          <a:rPr lang="uk-UA" sz="2400">
                            <a:effectLst/>
                            <a:latin typeface="Times New Roman" panose="02020603050405020304" pitchFamily="18" charset="0"/>
                            <a:ea typeface="MS Mincho"/>
                          </a:rPr>
                          <m:t>і=1</m:t>
                        </m:r>
                      </m:sub>
                      <m:sup>
                        <m:r>
                          <m:rPr>
                            <m:nor/>
                          </m:rPr>
                          <a:rPr lang="uk-UA" sz="2400">
                            <a:effectLst/>
                            <a:latin typeface="Times New Roman" panose="02020603050405020304" pitchFamily="18" charset="0"/>
                            <a:ea typeface="MS Mincho"/>
                          </a:rPr>
                          <m:t>n</m:t>
                        </m:r>
                      </m:sup>
                      <m:e>
                        <m:sSub>
                          <m:sSubPr>
                            <m:ctrlPr>
                              <a:rPr lang="ru-RU" sz="2400" i="1">
                                <a:effectLst/>
                                <a:latin typeface="Cambria Math" panose="02040503050406030204" pitchFamily="18" charset="0"/>
                                <a:ea typeface="MS Mincho"/>
                              </a:rPr>
                            </m:ctrlPr>
                          </m:sSubPr>
                          <m:e>
                            <m:r>
                              <m:rPr>
                                <m:nor/>
                              </m:rPr>
                              <a:rPr lang="uk-UA" sz="2400">
                                <a:effectLst/>
                                <a:latin typeface="Times New Roman" panose="02020603050405020304" pitchFamily="18" charset="0"/>
                                <a:ea typeface="MS Mincho"/>
                              </a:rPr>
                              <m:t>Р</m:t>
                            </m:r>
                          </m:e>
                          <m:sub>
                            <m:r>
                              <m:rPr>
                                <m:nor/>
                              </m:rPr>
                              <a:rPr lang="uk-UA" sz="2400">
                                <a:effectLst/>
                                <a:latin typeface="Times New Roman" panose="02020603050405020304" pitchFamily="18" charset="0"/>
                                <a:ea typeface="MS Mincho"/>
                              </a:rPr>
                              <m:t>і</m:t>
                            </m:r>
                          </m:sub>
                        </m:sSub>
                        <m:r>
                          <m:rPr>
                            <m:nor/>
                          </m:rPr>
                          <a:rPr lang="uk-UA" sz="2400">
                            <a:effectLst/>
                            <a:latin typeface="Times New Roman" panose="02020603050405020304" pitchFamily="18" charset="0"/>
                            <a:ea typeface="MS Mincho"/>
                          </a:rPr>
                          <m:t>∙</m:t>
                        </m:r>
                      </m:e>
                    </m:nary>
                    <m:sSub>
                      <m:sSubPr>
                        <m:ctrlPr>
                          <a:rPr lang="ru-RU" sz="2400" i="1">
                            <a:effectLst/>
                            <a:latin typeface="Cambria Math" panose="02040503050406030204" pitchFamily="18" charset="0"/>
                            <a:ea typeface="MS Mincho"/>
                          </a:rPr>
                        </m:ctrlPr>
                      </m:sSubPr>
                      <m:e>
                        <m:r>
                          <m:rPr>
                            <m:nor/>
                          </m:rPr>
                          <a:rPr lang="uk-UA" sz="2400">
                            <a:effectLst/>
                            <a:latin typeface="Times New Roman" panose="02020603050405020304" pitchFamily="18" charset="0"/>
                            <a:ea typeface="MS Mincho"/>
                          </a:rPr>
                          <m:t>N</m:t>
                        </m:r>
                      </m:e>
                      <m:sub>
                        <m:r>
                          <m:rPr>
                            <m:nor/>
                          </m:rPr>
                          <a:rPr lang="uk-UA" sz="2400">
                            <a:effectLst/>
                            <a:latin typeface="Times New Roman" panose="02020603050405020304" pitchFamily="18" charset="0"/>
                            <a:ea typeface="MS Mincho"/>
                          </a:rPr>
                          <m:t>ф.і</m:t>
                        </m:r>
                      </m:sub>
                    </m:sSub>
                  </m:oMath>
                </a14:m>
                <a:r>
                  <a:rPr lang="uk-UA" sz="2400" dirty="0">
                    <a:effectLst/>
                    <a:latin typeface="Times New Roman" panose="02020603050405020304" pitchFamily="18" charset="0"/>
                    <a:ea typeface="MS Mincho"/>
                  </a:rPr>
                  <a:t>			(</a:t>
                </a:r>
                <a:r>
                  <a:rPr lang="uk-UA" sz="2400" dirty="0" smtClean="0">
                    <a:effectLst/>
                    <a:latin typeface="Times New Roman" panose="02020603050405020304" pitchFamily="18" charset="0"/>
                    <a:ea typeface="MS Mincho"/>
                  </a:rPr>
                  <a:t>15)</a:t>
                </a:r>
                <a:endParaRPr lang="ru-RU" sz="2400" dirty="0">
                  <a:effectLst/>
                  <a:latin typeface="Times New Roman" panose="02020603050405020304" pitchFamily="18" charset="0"/>
                  <a:ea typeface="Times New Roman" panose="02020603050405020304" pitchFamily="18" charset="0"/>
                </a:endParaRPr>
              </a:p>
              <a:p>
                <a:pPr indent="323850" algn="just">
                  <a:lnSpc>
                    <a:spcPct val="115000"/>
                  </a:lnSpc>
                  <a:spcAft>
                    <a:spcPts val="0"/>
                  </a:spcAft>
                </a:pPr>
                <a:r>
                  <a:rPr lang="uk-UA" sz="2400" dirty="0">
                    <a:effectLst/>
                    <a:latin typeface="Times New Roman" panose="02020603050405020304" pitchFamily="18" charset="0"/>
                    <a:ea typeface="MS Mincho"/>
                  </a:rPr>
                  <a:t>де </a:t>
                </a:r>
                <a:r>
                  <a:rPr lang="uk-UA" sz="2400" dirty="0" err="1">
                    <a:effectLst/>
                    <a:latin typeface="Times New Roman" panose="02020603050405020304" pitchFamily="18" charset="0"/>
                    <a:ea typeface="MS Mincho"/>
                  </a:rPr>
                  <a:t>Р</a:t>
                </a:r>
                <a:r>
                  <a:rPr lang="uk-UA" sz="2400" baseline="-25000" dirty="0" err="1">
                    <a:effectLst/>
                    <a:latin typeface="Times New Roman" panose="02020603050405020304" pitchFamily="18" charset="0"/>
                    <a:ea typeface="MS Mincho"/>
                  </a:rPr>
                  <a:t>і</a:t>
                </a:r>
                <a:r>
                  <a:rPr lang="uk-UA" sz="2400" dirty="0">
                    <a:effectLst/>
                    <a:latin typeface="Times New Roman" panose="02020603050405020304" pitchFamily="18" charset="0"/>
                    <a:ea typeface="MS Mincho"/>
                  </a:rPr>
                  <a:t> – відрядна розцінка виготовлення одного виробу і – го виду, грн./од.;</a:t>
                </a:r>
                <a:endParaRPr lang="ru-RU" sz="2400" dirty="0">
                  <a:effectLst/>
                  <a:latin typeface="Times New Roman" panose="02020603050405020304" pitchFamily="18" charset="0"/>
                  <a:ea typeface="Times New Roman" panose="02020603050405020304" pitchFamily="18" charset="0"/>
                </a:endParaRPr>
              </a:p>
              <a:p>
                <a:pPr indent="323850" algn="just">
                  <a:lnSpc>
                    <a:spcPct val="115000"/>
                  </a:lnSpc>
                  <a:spcAft>
                    <a:spcPts val="0"/>
                  </a:spcAft>
                </a:pPr>
                <a14:m>
                  <m:oMath xmlns:m="http://schemas.openxmlformats.org/officeDocument/2006/math">
                    <m:sSub>
                      <m:sSubPr>
                        <m:ctrlPr>
                          <a:rPr lang="ru-RU" sz="2400" i="1">
                            <a:effectLst/>
                            <a:latin typeface="Cambria Math" panose="02040503050406030204" pitchFamily="18" charset="0"/>
                            <a:ea typeface="MS Mincho"/>
                          </a:rPr>
                        </m:ctrlPr>
                      </m:sSubPr>
                      <m:e>
                        <m:r>
                          <m:rPr>
                            <m:nor/>
                          </m:rPr>
                          <a:rPr lang="uk-UA" sz="2400">
                            <a:effectLst/>
                            <a:latin typeface="Times New Roman" panose="02020603050405020304" pitchFamily="18" charset="0"/>
                            <a:ea typeface="MS Mincho"/>
                          </a:rPr>
                          <m:t>N</m:t>
                        </m:r>
                      </m:e>
                      <m:sub>
                        <m:r>
                          <m:rPr>
                            <m:nor/>
                          </m:rPr>
                          <a:rPr lang="uk-UA" sz="2400">
                            <a:effectLst/>
                            <a:latin typeface="Times New Roman" panose="02020603050405020304" pitchFamily="18" charset="0"/>
                            <a:ea typeface="MS Mincho"/>
                          </a:rPr>
                          <m:t>ф.і</m:t>
                        </m:r>
                      </m:sub>
                    </m:sSub>
                  </m:oMath>
                </a14:m>
                <a:r>
                  <a:rPr lang="uk-UA" sz="2400" dirty="0">
                    <a:effectLst/>
                    <a:latin typeface="Times New Roman" panose="02020603050405020304" pitchFamily="18" charset="0"/>
                    <a:ea typeface="MS Mincho"/>
                  </a:rPr>
                  <a:t> – фактична кількість виготовлених робітником виробів і-го виду у певну одиницю часу, од./год, од./міс.;</a:t>
                </a:r>
                <a:endParaRPr lang="ru-RU" sz="2400" dirty="0">
                  <a:effectLst/>
                  <a:latin typeface="Times New Roman" panose="02020603050405020304" pitchFamily="18" charset="0"/>
                  <a:ea typeface="Times New Roman" panose="02020603050405020304" pitchFamily="18" charset="0"/>
                </a:endParaRPr>
              </a:p>
              <a:p>
                <a:pPr indent="323850" algn="just">
                  <a:lnSpc>
                    <a:spcPct val="115000"/>
                  </a:lnSpc>
                  <a:spcAft>
                    <a:spcPts val="0"/>
                  </a:spcAft>
                </a:pPr>
                <a14:m>
                  <m:oMath xmlns:m="http://schemas.openxmlformats.org/officeDocument/2006/math">
                    <m:r>
                      <m:rPr>
                        <m:nor/>
                      </m:rPr>
                      <a:rPr lang="en-US" sz="2400">
                        <a:effectLst/>
                        <a:latin typeface="Times New Roman" panose="02020603050405020304" pitchFamily="18" charset="0"/>
                        <a:ea typeface="MS Mincho"/>
                      </a:rPr>
                      <m:t>n</m:t>
                    </m:r>
                  </m:oMath>
                </a14:m>
                <a:r>
                  <a:rPr lang="ru-RU" sz="2400" dirty="0">
                    <a:effectLst/>
                    <a:latin typeface="Times New Roman" panose="02020603050405020304" pitchFamily="18" charset="0"/>
                    <a:ea typeface="MS Mincho"/>
                  </a:rPr>
                  <a:t> – </a:t>
                </a:r>
                <a:r>
                  <a:rPr lang="uk-UA" sz="2400" dirty="0">
                    <a:effectLst/>
                    <a:latin typeface="Times New Roman" panose="02020603050405020304" pitchFamily="18" charset="0"/>
                    <a:ea typeface="MS Mincho"/>
                  </a:rPr>
                  <a:t>кількість видів виробів.</a:t>
                </a:r>
                <a:endParaRPr lang="ru-RU" sz="2400" dirty="0">
                  <a:effectLst/>
                  <a:latin typeface="Times New Roman" panose="02020603050405020304" pitchFamily="18" charset="0"/>
                  <a:ea typeface="Times New Roman" panose="02020603050405020304" pitchFamily="18" charset="0"/>
                </a:endParaRPr>
              </a:p>
              <a:p>
                <a:pPr indent="323850" algn="just">
                  <a:lnSpc>
                    <a:spcPct val="115000"/>
                  </a:lnSpc>
                  <a:spcAft>
                    <a:spcPts val="0"/>
                  </a:spcAft>
                </a:pPr>
                <a:r>
                  <a:rPr lang="uk-UA" sz="2400" b="1" dirty="0">
                    <a:effectLst/>
                    <a:latin typeface="Times New Roman" panose="02020603050405020304" pitchFamily="18" charset="0"/>
                    <a:ea typeface="MS Mincho"/>
                  </a:rPr>
                  <a:t>Розцінка </a:t>
                </a:r>
                <a:r>
                  <a:rPr lang="uk-UA" sz="2400" dirty="0">
                    <a:effectLst/>
                    <a:latin typeface="Times New Roman" panose="02020603050405020304" pitchFamily="18" charset="0"/>
                    <a:ea typeface="MS Mincho"/>
                  </a:rPr>
                  <a:t>– кількість грошових одиниць, які нараховуються за виготовлення одного виробу, грн./шт.:</a:t>
                </a:r>
                <a:endParaRPr lang="ru-RU" sz="2400" dirty="0">
                  <a:effectLst/>
                  <a:latin typeface="Times New Roman" panose="02020603050405020304" pitchFamily="18" charset="0"/>
                  <a:ea typeface="Times New Roman" panose="02020603050405020304" pitchFamily="18" charset="0"/>
                </a:endParaRPr>
              </a:p>
              <a:p>
                <a:pPr indent="323850" algn="r">
                  <a:lnSpc>
                    <a:spcPct val="115000"/>
                  </a:lnSpc>
                  <a:spcAft>
                    <a:spcPts val="0"/>
                  </a:spcAft>
                </a:pPr>
                <a14:m>
                  <m:oMath xmlns:m="http://schemas.openxmlformats.org/officeDocument/2006/math">
                    <m:sSub>
                      <m:sSubPr>
                        <m:ctrlPr>
                          <a:rPr lang="ru-RU" sz="2400" i="1">
                            <a:effectLst/>
                            <a:latin typeface="Cambria Math" panose="02040503050406030204" pitchFamily="18" charset="0"/>
                            <a:ea typeface="MS Mincho"/>
                          </a:rPr>
                        </m:ctrlPr>
                      </m:sSubPr>
                      <m:e>
                        <m:r>
                          <m:rPr>
                            <m:nor/>
                          </m:rPr>
                          <a:rPr lang="uk-UA" sz="2400">
                            <a:effectLst/>
                            <a:latin typeface="Times New Roman" panose="02020603050405020304" pitchFamily="18" charset="0"/>
                            <a:ea typeface="MS Mincho"/>
                          </a:rPr>
                          <m:t>Р</m:t>
                        </m:r>
                      </m:e>
                      <m:sub>
                        <m:r>
                          <m:rPr>
                            <m:nor/>
                          </m:rPr>
                          <a:rPr lang="uk-UA" sz="2400">
                            <a:effectLst/>
                            <a:latin typeface="Times New Roman" panose="02020603050405020304" pitchFamily="18" charset="0"/>
                            <a:ea typeface="MS Mincho"/>
                          </a:rPr>
                          <m:t>зв</m:t>
                        </m:r>
                      </m:sub>
                    </m:sSub>
                    <m:r>
                      <m:rPr>
                        <m:nor/>
                      </m:rPr>
                      <a:rPr lang="uk-UA" sz="2400">
                        <a:effectLst/>
                        <a:latin typeface="Times New Roman" panose="02020603050405020304" pitchFamily="18" charset="0"/>
                        <a:ea typeface="MS Mincho"/>
                      </a:rPr>
                      <m:t>= </m:t>
                    </m:r>
                    <m:sSub>
                      <m:sSubPr>
                        <m:ctrlPr>
                          <a:rPr lang="ru-RU" sz="2400" i="1">
                            <a:effectLst/>
                            <a:latin typeface="Cambria Math" panose="02040503050406030204" pitchFamily="18" charset="0"/>
                            <a:ea typeface="MS Mincho"/>
                          </a:rPr>
                        </m:ctrlPr>
                      </m:sSubPr>
                      <m:e>
                        <m:r>
                          <m:rPr>
                            <m:nor/>
                          </m:rPr>
                          <a:rPr lang="uk-UA" sz="2400">
                            <a:effectLst/>
                            <a:latin typeface="Times New Roman" panose="02020603050405020304" pitchFamily="18" charset="0"/>
                            <a:ea typeface="MS Mincho"/>
                          </a:rPr>
                          <m:t>Т</m:t>
                        </m:r>
                      </m:e>
                      <m:sub>
                        <m:r>
                          <m:rPr>
                            <m:nor/>
                          </m:rPr>
                          <a:rPr lang="uk-UA" sz="2400">
                            <a:effectLst/>
                            <a:latin typeface="Times New Roman" panose="02020603050405020304" pitchFamily="18" charset="0"/>
                            <a:ea typeface="MS Mincho"/>
                          </a:rPr>
                          <m:t>шт.і</m:t>
                        </m:r>
                      </m:sub>
                    </m:sSub>
                    <m:r>
                      <m:rPr>
                        <m:nor/>
                      </m:rPr>
                      <a:rPr lang="uk-UA" sz="2400">
                        <a:effectLst/>
                        <a:latin typeface="Times New Roman" panose="02020603050405020304" pitchFamily="18" charset="0"/>
                        <a:ea typeface="MS Mincho"/>
                      </a:rPr>
                      <m:t>∙</m:t>
                    </m:r>
                    <m:sSub>
                      <m:sSubPr>
                        <m:ctrlPr>
                          <a:rPr lang="ru-RU" sz="2400" i="1">
                            <a:effectLst/>
                            <a:latin typeface="Cambria Math" panose="02040503050406030204" pitchFamily="18" charset="0"/>
                            <a:ea typeface="MS Mincho"/>
                          </a:rPr>
                        </m:ctrlPr>
                      </m:sSubPr>
                      <m:e>
                        <m:r>
                          <m:rPr>
                            <m:nor/>
                          </m:rPr>
                          <a:rPr lang="uk-UA" sz="2400">
                            <a:effectLst/>
                            <a:latin typeface="Times New Roman" panose="02020603050405020304" pitchFamily="18" charset="0"/>
                            <a:ea typeface="MS Mincho"/>
                          </a:rPr>
                          <m:t>С</m:t>
                        </m:r>
                      </m:e>
                      <m:sub>
                        <m:r>
                          <m:rPr>
                            <m:nor/>
                          </m:rPr>
                          <a:rPr lang="uk-UA" sz="2400">
                            <a:effectLst/>
                            <a:latin typeface="Times New Roman" panose="02020603050405020304" pitchFamily="18" charset="0"/>
                            <a:ea typeface="MS Mincho"/>
                          </a:rPr>
                          <m:t>і</m:t>
                        </m:r>
                      </m:sub>
                    </m:sSub>
                  </m:oMath>
                </a14:m>
                <a:r>
                  <a:rPr lang="uk-UA" sz="2400" dirty="0">
                    <a:effectLst/>
                    <a:latin typeface="Times New Roman" panose="02020603050405020304" pitchFamily="18" charset="0"/>
                    <a:ea typeface="MS Mincho"/>
                  </a:rPr>
                  <a:t>				(</a:t>
                </a:r>
                <a:r>
                  <a:rPr lang="uk-UA" sz="2400" dirty="0" smtClean="0">
                    <a:effectLst/>
                    <a:latin typeface="Times New Roman" panose="02020603050405020304" pitchFamily="18" charset="0"/>
                    <a:ea typeface="MS Mincho"/>
                  </a:rPr>
                  <a:t>16),</a:t>
                </a:r>
                <a:endParaRPr lang="ru-RU" sz="2400" dirty="0">
                  <a:effectLst/>
                  <a:latin typeface="Times New Roman" panose="02020603050405020304" pitchFamily="18" charset="0"/>
                  <a:ea typeface="Times New Roman" panose="02020603050405020304" pitchFamily="18" charset="0"/>
                </a:endParaRPr>
              </a:p>
              <a:p>
                <a:pPr indent="323850" algn="just">
                  <a:lnSpc>
                    <a:spcPct val="115000"/>
                  </a:lnSpc>
                  <a:spcAft>
                    <a:spcPts val="0"/>
                  </a:spcAft>
                </a:pPr>
                <a14:m>
                  <m:oMath xmlns:m="http://schemas.openxmlformats.org/officeDocument/2006/math">
                    <m:sSub>
                      <m:sSubPr>
                        <m:ctrlPr>
                          <a:rPr lang="ru-RU" sz="2400" i="1">
                            <a:effectLst/>
                            <a:latin typeface="Cambria Math" panose="02040503050406030204" pitchFamily="18" charset="0"/>
                            <a:ea typeface="MS Mincho"/>
                          </a:rPr>
                        </m:ctrlPr>
                      </m:sSubPr>
                      <m:e>
                        <m:r>
                          <m:rPr>
                            <m:nor/>
                          </m:rPr>
                          <a:rPr lang="uk-UA" sz="2400">
                            <a:effectLst/>
                            <a:latin typeface="Times New Roman" panose="02020603050405020304" pitchFamily="18" charset="0"/>
                            <a:ea typeface="MS Mincho"/>
                          </a:rPr>
                          <m:t>С</m:t>
                        </m:r>
                      </m:e>
                      <m:sub>
                        <m:r>
                          <m:rPr>
                            <m:nor/>
                          </m:rPr>
                          <a:rPr lang="uk-UA" sz="2400">
                            <a:effectLst/>
                            <a:latin typeface="Times New Roman" panose="02020603050405020304" pitchFamily="18" charset="0"/>
                            <a:ea typeface="MS Mincho"/>
                          </a:rPr>
                          <m:t>і</m:t>
                        </m:r>
                      </m:sub>
                    </m:sSub>
                  </m:oMath>
                </a14:m>
                <a:r>
                  <a:rPr lang="uk-UA" sz="2400" dirty="0">
                    <a:effectLst/>
                    <a:latin typeface="Times New Roman" panose="02020603050405020304" pitchFamily="18" charset="0"/>
                    <a:ea typeface="MS Mincho"/>
                  </a:rPr>
                  <a:t> – тарифна ставка за виготовлення одного виробу і-го виду, грн/год</a:t>
                </a:r>
                <a:r>
                  <a:rPr lang="uk-UA" sz="2400" dirty="0" smtClean="0">
                    <a:effectLst/>
                    <a:latin typeface="Times New Roman" panose="02020603050405020304" pitchFamily="18" charset="0"/>
                    <a:ea typeface="MS Mincho"/>
                  </a:rPr>
                  <a:t>.</a:t>
                </a:r>
                <a:endParaRPr lang="ru-RU" sz="2400" dirty="0">
                  <a:effectLst/>
                  <a:latin typeface="Times New Roman" panose="02020603050405020304" pitchFamily="18" charset="0"/>
                  <a:ea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309091" y="463639"/>
                <a:ext cx="11629623" cy="5484322"/>
              </a:xfrm>
              <a:prstGeom prst="rect">
                <a:avLst/>
              </a:prstGeom>
              <a:blipFill rotWithShape="0">
                <a:blip r:embed="rId2"/>
                <a:stretch>
                  <a:fillRect l="-839" t="-444" r="-839" b="-889"/>
                </a:stretch>
              </a:blipFill>
            </p:spPr>
            <p:txBody>
              <a:bodyPr/>
              <a:lstStyle/>
              <a:p>
                <a:r>
                  <a:rPr lang="ru-RU">
                    <a:noFill/>
                  </a:rPr>
                  <a:t> </a:t>
                </a:r>
              </a:p>
            </p:txBody>
          </p:sp>
        </mc:Fallback>
      </mc:AlternateContent>
    </p:spTree>
    <p:extLst>
      <p:ext uri="{BB962C8B-B14F-4D97-AF65-F5344CB8AC3E}">
        <p14:creationId xmlns:p14="http://schemas.microsoft.com/office/powerpoint/2010/main" val="25092099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0708" y="425003"/>
            <a:ext cx="11376339" cy="5755422"/>
          </a:xfrm>
          <a:prstGeom prst="rect">
            <a:avLst/>
          </a:prstGeom>
        </p:spPr>
        <p:txBody>
          <a:bodyPr wrap="square">
            <a:spAutoFit/>
          </a:bodyPr>
          <a:lstStyle/>
          <a:p>
            <a:pPr indent="190500" fontAlgn="base">
              <a:lnSpc>
                <a:spcPct val="115000"/>
              </a:lnSpc>
              <a:spcAft>
                <a:spcPts val="0"/>
              </a:spcAft>
            </a:pPr>
            <a:r>
              <a:rPr lang="uk-UA" sz="3200" b="1" dirty="0">
                <a:solidFill>
                  <a:srgbClr val="000000"/>
                </a:solidFill>
                <a:latin typeface="Times New Roman" panose="02020603050405020304" pitchFamily="18" charset="0"/>
                <a:ea typeface="Times New Roman" panose="02020603050405020304" pitchFamily="18" charset="0"/>
              </a:rPr>
              <a:t>Приклад 4.</a:t>
            </a:r>
            <a:r>
              <a:rPr lang="uk-UA" sz="3200" dirty="0">
                <a:solidFill>
                  <a:srgbClr val="000000"/>
                </a:solidFill>
                <a:latin typeface="Times New Roman" panose="02020603050405020304" pitchFamily="18" charset="0"/>
                <a:ea typeface="Times New Roman" panose="02020603050405020304" pitchFamily="18" charset="0"/>
              </a:rPr>
              <a:t> Відрядна розцінка виробництва деталі А становить </a:t>
            </a:r>
            <a:r>
              <a:rPr lang="uk-UA" sz="3200" dirty="0" smtClean="0">
                <a:solidFill>
                  <a:srgbClr val="000000"/>
                </a:solidFill>
                <a:latin typeface="Times New Roman" panose="02020603050405020304" pitchFamily="18" charset="0"/>
                <a:ea typeface="Times New Roman" panose="02020603050405020304" pitchFamily="18" charset="0"/>
              </a:rPr>
              <a:t>36,00 </a:t>
            </a:r>
            <a:r>
              <a:rPr lang="uk-UA" sz="3200" dirty="0">
                <a:solidFill>
                  <a:srgbClr val="000000"/>
                </a:solidFill>
                <a:latin typeface="Times New Roman" panose="02020603050405020304" pitchFamily="18" charset="0"/>
                <a:ea typeface="Times New Roman" panose="02020603050405020304" pitchFamily="18" charset="0"/>
              </a:rPr>
              <a:t>грн./од., а деталі Б – </a:t>
            </a:r>
            <a:r>
              <a:rPr lang="uk-UA" sz="3200" dirty="0" smtClean="0">
                <a:solidFill>
                  <a:srgbClr val="000000"/>
                </a:solidFill>
                <a:latin typeface="Times New Roman" panose="02020603050405020304" pitchFamily="18" charset="0"/>
                <a:ea typeface="Times New Roman" panose="02020603050405020304" pitchFamily="18" charset="0"/>
              </a:rPr>
              <a:t>45,00 </a:t>
            </a:r>
            <a:r>
              <a:rPr lang="uk-UA" sz="3200" dirty="0">
                <a:solidFill>
                  <a:srgbClr val="000000"/>
                </a:solidFill>
                <a:latin typeface="Times New Roman" panose="02020603050405020304" pitchFamily="18" charset="0"/>
                <a:ea typeface="Times New Roman" panose="02020603050405020304" pitchFamily="18" charset="0"/>
              </a:rPr>
              <a:t>грн./од. Фактично робітник виготовив за зміну 10 деталей А та  9 деталей Б. Якою буде </a:t>
            </a:r>
            <a:r>
              <a:rPr lang="uk-UA" sz="3200" dirty="0" smtClean="0">
                <a:solidFill>
                  <a:srgbClr val="000000"/>
                </a:solidFill>
                <a:latin typeface="Times New Roman" panose="02020603050405020304" pitchFamily="18" charset="0"/>
                <a:ea typeface="Times New Roman" panose="02020603050405020304" pitchFamily="18" charset="0"/>
              </a:rPr>
              <a:t>денна заробітна </a:t>
            </a:r>
            <a:r>
              <a:rPr lang="uk-UA" sz="3200" dirty="0">
                <a:solidFill>
                  <a:srgbClr val="000000"/>
                </a:solidFill>
                <a:latin typeface="Times New Roman" panose="02020603050405020304" pitchFamily="18" charset="0"/>
                <a:ea typeface="Times New Roman" panose="02020603050405020304" pitchFamily="18" charset="0"/>
              </a:rPr>
              <a:t>плата робітника при прямій відрядній формі оплати праці?</a:t>
            </a:r>
            <a:endParaRPr lang="ru-RU" sz="3200" dirty="0">
              <a:latin typeface="Times New Roman" panose="02020603050405020304" pitchFamily="18" charset="0"/>
              <a:ea typeface="Times New Roman" panose="02020603050405020304" pitchFamily="18" charset="0"/>
            </a:endParaRPr>
          </a:p>
          <a:p>
            <a:pPr indent="190500" fontAlgn="base">
              <a:lnSpc>
                <a:spcPct val="115000"/>
              </a:lnSpc>
              <a:spcAft>
                <a:spcPts val="0"/>
              </a:spcAft>
            </a:pPr>
            <a:r>
              <a:rPr lang="uk-UA" sz="3200" dirty="0">
                <a:solidFill>
                  <a:srgbClr val="000000"/>
                </a:solidFill>
                <a:latin typeface="Times New Roman" panose="02020603050405020304" pitchFamily="18" charset="0"/>
                <a:ea typeface="Times New Roman" panose="02020603050405020304" pitchFamily="18" charset="0"/>
              </a:rPr>
              <a:t>Денний заробіток робітника складе:</a:t>
            </a:r>
            <a:endParaRPr lang="ru-RU" sz="3200" dirty="0">
              <a:latin typeface="Times New Roman" panose="02020603050405020304" pitchFamily="18" charset="0"/>
              <a:ea typeface="Times New Roman" panose="02020603050405020304" pitchFamily="18" charset="0"/>
            </a:endParaRPr>
          </a:p>
          <a:p>
            <a:pPr indent="190500" fontAlgn="base">
              <a:lnSpc>
                <a:spcPct val="115000"/>
              </a:lnSpc>
              <a:spcAft>
                <a:spcPts val="0"/>
              </a:spcAft>
            </a:pPr>
            <a:r>
              <a:rPr lang="uk-UA" sz="3200" dirty="0">
                <a:solidFill>
                  <a:srgbClr val="000000"/>
                </a:solidFill>
                <a:latin typeface="Times New Roman" panose="02020603050405020304" pitchFamily="18" charset="0"/>
                <a:ea typeface="Times New Roman" panose="02020603050405020304" pitchFamily="18" charset="0"/>
              </a:rPr>
              <a:t>З </a:t>
            </a:r>
            <a:r>
              <a:rPr lang="uk-UA" sz="3200" baseline="-25000" dirty="0" err="1">
                <a:solidFill>
                  <a:srgbClr val="000000"/>
                </a:solidFill>
                <a:latin typeface="Times New Roman" panose="02020603050405020304" pitchFamily="18" charset="0"/>
                <a:ea typeface="Times New Roman" panose="02020603050405020304" pitchFamily="18" charset="0"/>
              </a:rPr>
              <a:t>п.відряд</a:t>
            </a:r>
            <a:r>
              <a:rPr lang="uk-UA" sz="3200" baseline="-25000" dirty="0">
                <a:solidFill>
                  <a:srgbClr val="000000"/>
                </a:solidFill>
                <a:latin typeface="Times New Roman" panose="02020603050405020304" pitchFamily="18" charset="0"/>
                <a:ea typeface="Times New Roman" panose="02020603050405020304" pitchFamily="18" charset="0"/>
              </a:rPr>
              <a:t>.</a:t>
            </a:r>
            <a:r>
              <a:rPr lang="uk-UA" sz="3200" dirty="0">
                <a:solidFill>
                  <a:srgbClr val="000000"/>
                </a:solidFill>
                <a:latin typeface="Times New Roman" panose="02020603050405020304" pitchFamily="18" charset="0"/>
                <a:ea typeface="Times New Roman" panose="02020603050405020304" pitchFamily="18" charset="0"/>
              </a:rPr>
              <a:t> = 36,00 грн./од. х 10 од. + 45,00 грн./од. х 9 од. = </a:t>
            </a:r>
            <a:r>
              <a:rPr lang="uk-UA" sz="3200" dirty="0" smtClean="0">
                <a:solidFill>
                  <a:srgbClr val="000000"/>
                </a:solidFill>
                <a:latin typeface="Times New Roman" panose="02020603050405020304" pitchFamily="18" charset="0"/>
                <a:ea typeface="Times New Roman" panose="02020603050405020304" pitchFamily="18" charset="0"/>
              </a:rPr>
              <a:t>765 </a:t>
            </a:r>
            <a:r>
              <a:rPr lang="uk-UA" sz="3200" dirty="0">
                <a:solidFill>
                  <a:srgbClr val="000000"/>
                </a:solidFill>
                <a:latin typeface="Times New Roman" panose="02020603050405020304" pitchFamily="18" charset="0"/>
                <a:ea typeface="Times New Roman" panose="02020603050405020304" pitchFamily="18" charset="0"/>
              </a:rPr>
              <a:t>грн</a:t>
            </a:r>
            <a:r>
              <a:rPr lang="uk-UA" sz="3200" dirty="0" smtClean="0">
                <a:solidFill>
                  <a:srgbClr val="000000"/>
                </a:solidFill>
                <a:latin typeface="Times New Roman" panose="02020603050405020304" pitchFamily="18" charset="0"/>
                <a:ea typeface="Times New Roman" panose="02020603050405020304" pitchFamily="18" charset="0"/>
              </a:rPr>
              <a:t>./день.</a:t>
            </a:r>
          </a:p>
          <a:p>
            <a:pPr indent="190500" fontAlgn="base">
              <a:lnSpc>
                <a:spcPct val="115000"/>
              </a:lnSpc>
              <a:spcAft>
                <a:spcPts val="0"/>
              </a:spcAft>
            </a:pPr>
            <a:r>
              <a:rPr lang="uk-UA" sz="3200" dirty="0" smtClean="0">
                <a:solidFill>
                  <a:srgbClr val="000000"/>
                </a:solidFill>
                <a:latin typeface="Times New Roman" panose="02020603050405020304" pitchFamily="18" charset="0"/>
                <a:ea typeface="Times New Roman" panose="02020603050405020304" pitchFamily="18" charset="0"/>
              </a:rPr>
              <a:t>Відповідно за місяць заробітна плата працівника складе:</a:t>
            </a:r>
          </a:p>
          <a:p>
            <a:pPr indent="190500" fontAlgn="base">
              <a:lnSpc>
                <a:spcPct val="115000"/>
              </a:lnSpc>
              <a:spcAft>
                <a:spcPts val="0"/>
              </a:spcAft>
            </a:pPr>
            <a:r>
              <a:rPr lang="uk-UA" sz="3200" dirty="0" smtClean="0">
                <a:solidFill>
                  <a:srgbClr val="000000"/>
                </a:solidFill>
                <a:latin typeface="Times New Roman" panose="02020603050405020304" pitchFamily="18" charset="0"/>
                <a:ea typeface="Times New Roman" panose="02020603050405020304" pitchFamily="18" charset="0"/>
              </a:rPr>
              <a:t>765*21 = 16065 грн./міс.</a:t>
            </a:r>
            <a:endParaRPr lang="ru-RU" sz="3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563265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82073" y="288529"/>
            <a:ext cx="11518006" cy="954107"/>
          </a:xfrm>
          <a:prstGeom prst="rect">
            <a:avLst/>
          </a:prstGeom>
        </p:spPr>
        <p:txBody>
          <a:bodyPr wrap="square">
            <a:spAutoFit/>
          </a:bodyPr>
          <a:lstStyle/>
          <a:p>
            <a:r>
              <a:rPr lang="uk-UA" sz="2800" b="1" dirty="0" smtClean="0">
                <a:solidFill>
                  <a:srgbClr val="000000"/>
                </a:solidFill>
                <a:latin typeface="Times New Roman" panose="02020603050405020304" pitchFamily="18" charset="0"/>
                <a:ea typeface="MS Mincho"/>
                <a:cs typeface="Times New Roman" panose="02020603050405020304" pitchFamily="18" charset="0"/>
              </a:rPr>
              <a:t>2.2.</a:t>
            </a:r>
            <a:r>
              <a:rPr lang="uk-UA" sz="2800" dirty="0" smtClean="0">
                <a:solidFill>
                  <a:srgbClr val="000000"/>
                </a:solidFill>
                <a:latin typeface="Times New Roman" panose="02020603050405020304" pitchFamily="18" charset="0"/>
                <a:ea typeface="MS Mincho"/>
                <a:cs typeface="Times New Roman" panose="02020603050405020304" pitchFamily="18" charset="0"/>
              </a:rPr>
              <a:t> </a:t>
            </a:r>
            <a:r>
              <a:rPr lang="uk-UA" sz="2800" b="1" dirty="0">
                <a:solidFill>
                  <a:srgbClr val="000000"/>
                </a:solidFill>
                <a:latin typeface="Times New Roman" panose="02020603050405020304" pitchFamily="18" charset="0"/>
                <a:ea typeface="MS Mincho"/>
                <a:cs typeface="Times New Roman" panose="02020603050405020304" pitchFamily="18" charset="0"/>
              </a:rPr>
              <a:t>Відрядно-преміальна</a:t>
            </a:r>
            <a:r>
              <a:rPr lang="uk-UA" sz="2800" dirty="0">
                <a:solidFill>
                  <a:srgbClr val="000000"/>
                </a:solidFill>
                <a:latin typeface="Times New Roman" panose="02020603050405020304" pitchFamily="18" charset="0"/>
                <a:ea typeface="MS Mincho"/>
                <a:cs typeface="Times New Roman" panose="02020603050405020304" pitchFamily="18" charset="0"/>
              </a:rPr>
              <a:t> </a:t>
            </a:r>
            <a:r>
              <a:rPr lang="uk-UA" sz="2800" b="1" dirty="0" smtClean="0">
                <a:solidFill>
                  <a:srgbClr val="000000"/>
                </a:solidFill>
                <a:latin typeface="Times New Roman" panose="02020603050405020304" pitchFamily="18" charset="0"/>
                <a:ea typeface="MS Mincho"/>
                <a:cs typeface="Times New Roman" panose="02020603050405020304" pitchFamily="18" charset="0"/>
              </a:rPr>
              <a:t>форма </a:t>
            </a:r>
            <a:r>
              <a:rPr lang="uk-UA" sz="2800" b="1" dirty="0">
                <a:solidFill>
                  <a:srgbClr val="000000"/>
                </a:solidFill>
                <a:latin typeface="Times New Roman" panose="02020603050405020304" pitchFamily="18" charset="0"/>
                <a:ea typeface="MS Mincho"/>
                <a:cs typeface="Times New Roman" panose="02020603050405020304" pitchFamily="18" charset="0"/>
              </a:rPr>
              <a:t>оплати праці</a:t>
            </a:r>
            <a:r>
              <a:rPr lang="uk-UA" sz="2800" dirty="0">
                <a:solidFill>
                  <a:srgbClr val="000000"/>
                </a:solidFill>
                <a:latin typeface="Times New Roman" panose="02020603050405020304" pitchFamily="18" charset="0"/>
                <a:ea typeface="MS Mincho"/>
                <a:cs typeface="Times New Roman" panose="02020603050405020304" pitchFamily="18" charset="0"/>
              </a:rPr>
              <a:t> працівникам додатково нараховується премія за виконання умов і показників преміювання.</a:t>
            </a:r>
            <a:endParaRPr lang="ru-RU" sz="28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66163" y="1435819"/>
            <a:ext cx="11402096" cy="3431709"/>
          </a:xfrm>
          <a:prstGeom prst="rect">
            <a:avLst/>
          </a:prstGeom>
        </p:spPr>
        <p:txBody>
          <a:bodyPr wrap="square">
            <a:spAutoFit/>
          </a:bodyPr>
          <a:lstStyle/>
          <a:p>
            <a:pPr indent="270510" algn="just">
              <a:lnSpc>
                <a:spcPct val="115000"/>
              </a:lnSpc>
              <a:spcAft>
                <a:spcPts val="0"/>
              </a:spcAft>
            </a:pPr>
            <a:r>
              <a:rPr lang="uk-UA" sz="2800" dirty="0">
                <a:latin typeface="Times New Roman" panose="02020603050405020304" pitchFamily="18" charset="0"/>
                <a:ea typeface="MS Mincho"/>
              </a:rPr>
              <a:t>Заробітна плата при даній формі обчислюється за формулою:</a:t>
            </a:r>
            <a:endParaRPr lang="ru-RU" sz="2800" dirty="0">
              <a:latin typeface="Times New Roman" panose="02020603050405020304" pitchFamily="18" charset="0"/>
              <a:ea typeface="Times New Roman" panose="02020603050405020304" pitchFamily="18" charset="0"/>
            </a:endParaRPr>
          </a:p>
          <a:p>
            <a:pPr indent="270510" algn="r">
              <a:lnSpc>
                <a:spcPct val="115000"/>
              </a:lnSpc>
              <a:spcAft>
                <a:spcPts val="0"/>
              </a:spcAft>
            </a:pPr>
            <a:r>
              <a:rPr lang="uk-UA" sz="2800" dirty="0" err="1">
                <a:latin typeface="Times New Roman" panose="02020603050405020304" pitchFamily="18" charset="0"/>
                <a:ea typeface="MS Mincho"/>
              </a:rPr>
              <a:t>З</a:t>
            </a:r>
            <a:r>
              <a:rPr lang="uk-UA" sz="2800" baseline="-25000" dirty="0" err="1">
                <a:latin typeface="Times New Roman" panose="02020603050405020304" pitchFamily="18" charset="0"/>
                <a:ea typeface="MS Mincho"/>
              </a:rPr>
              <a:t>в.прем</a:t>
            </a:r>
            <a:r>
              <a:rPr lang="uk-UA" sz="2800" baseline="-25000" dirty="0">
                <a:latin typeface="Times New Roman" panose="02020603050405020304" pitchFamily="18" charset="0"/>
                <a:ea typeface="MS Mincho"/>
              </a:rPr>
              <a:t>. </a:t>
            </a:r>
            <a:r>
              <a:rPr lang="uk-UA" sz="2800" dirty="0">
                <a:latin typeface="Times New Roman" panose="02020603050405020304" pitchFamily="18" charset="0"/>
                <a:ea typeface="MS Mincho"/>
              </a:rPr>
              <a:t>= </a:t>
            </a:r>
            <a:r>
              <a:rPr lang="uk-UA" sz="2800" dirty="0" err="1">
                <a:latin typeface="Times New Roman" panose="02020603050405020304" pitchFamily="18" charset="0"/>
                <a:ea typeface="MS Mincho"/>
              </a:rPr>
              <a:t>З</a:t>
            </a:r>
            <a:r>
              <a:rPr lang="uk-UA" sz="2800" baseline="-25000" dirty="0" err="1">
                <a:latin typeface="Times New Roman" panose="02020603050405020304" pitchFamily="18" charset="0"/>
                <a:ea typeface="MS Mincho"/>
              </a:rPr>
              <a:t>відр</a:t>
            </a:r>
            <a:r>
              <a:rPr lang="uk-UA" sz="2800" baseline="-25000" dirty="0">
                <a:latin typeface="Times New Roman" panose="02020603050405020304" pitchFamily="18" charset="0"/>
                <a:ea typeface="MS Mincho"/>
              </a:rPr>
              <a:t> </a:t>
            </a:r>
            <a:r>
              <a:rPr lang="uk-UA" sz="2800" dirty="0">
                <a:latin typeface="Times New Roman" panose="02020603050405020304" pitchFamily="18" charset="0"/>
                <a:ea typeface="MS Mincho"/>
              </a:rPr>
              <a:t>+ </a:t>
            </a:r>
            <a:r>
              <a:rPr lang="uk-UA" sz="2800" dirty="0" err="1">
                <a:latin typeface="Times New Roman" panose="02020603050405020304" pitchFamily="18" charset="0"/>
                <a:ea typeface="MS Mincho"/>
              </a:rPr>
              <a:t>З</a:t>
            </a:r>
            <a:r>
              <a:rPr lang="uk-UA" sz="2800" baseline="-25000" dirty="0" err="1">
                <a:latin typeface="Times New Roman" panose="02020603050405020304" pitchFamily="18" charset="0"/>
                <a:ea typeface="MS Mincho"/>
              </a:rPr>
              <a:t>прем</a:t>
            </a:r>
            <a:r>
              <a:rPr lang="uk-UA" sz="2800" baseline="-25000" dirty="0">
                <a:latin typeface="Times New Roman" panose="02020603050405020304" pitchFamily="18" charset="0"/>
                <a:ea typeface="MS Mincho"/>
              </a:rPr>
              <a:t> </a:t>
            </a:r>
            <a:r>
              <a:rPr lang="uk-UA" sz="2800" dirty="0">
                <a:latin typeface="Times New Roman" panose="02020603050405020304" pitchFamily="18" charset="0"/>
                <a:ea typeface="MS Mincho"/>
              </a:rPr>
              <a:t>,			(</a:t>
            </a:r>
            <a:r>
              <a:rPr lang="uk-UA" sz="2800" dirty="0" smtClean="0">
                <a:latin typeface="Times New Roman" panose="02020603050405020304" pitchFamily="18" charset="0"/>
                <a:ea typeface="MS Mincho"/>
              </a:rPr>
              <a:t>17)</a:t>
            </a:r>
            <a:endParaRPr lang="ru-RU" sz="2800" dirty="0">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800" dirty="0">
                <a:latin typeface="Times New Roman" panose="02020603050405020304" pitchFamily="18" charset="0"/>
                <a:ea typeface="MS Mincho"/>
              </a:rPr>
              <a:t>де </a:t>
            </a:r>
            <a:r>
              <a:rPr lang="uk-UA" sz="2800" dirty="0" err="1">
                <a:latin typeface="Times New Roman" panose="02020603050405020304" pitchFamily="18" charset="0"/>
                <a:ea typeface="MS Mincho"/>
              </a:rPr>
              <a:t>З</a:t>
            </a:r>
            <a:r>
              <a:rPr lang="uk-UA" sz="2800" baseline="-25000" dirty="0" err="1">
                <a:latin typeface="Times New Roman" panose="02020603050405020304" pitchFamily="18" charset="0"/>
                <a:ea typeface="MS Mincho"/>
              </a:rPr>
              <a:t>відр</a:t>
            </a:r>
            <a:r>
              <a:rPr lang="uk-UA" sz="2800" baseline="-25000" dirty="0">
                <a:latin typeface="Times New Roman" panose="02020603050405020304" pitchFamily="18" charset="0"/>
                <a:ea typeface="MS Mincho"/>
              </a:rPr>
              <a:t> </a:t>
            </a:r>
            <a:r>
              <a:rPr lang="uk-UA" sz="2800" dirty="0">
                <a:latin typeface="Times New Roman" panose="02020603050405020304" pitchFamily="18" charset="0"/>
                <a:ea typeface="MS Mincho"/>
              </a:rPr>
              <a:t>–</a:t>
            </a:r>
            <a:r>
              <a:rPr lang="uk-UA" sz="2800" baseline="-25000" dirty="0">
                <a:latin typeface="Times New Roman" panose="02020603050405020304" pitchFamily="18" charset="0"/>
                <a:ea typeface="MS Mincho"/>
              </a:rPr>
              <a:t> </a:t>
            </a:r>
            <a:r>
              <a:rPr lang="uk-UA" sz="2800" dirty="0">
                <a:latin typeface="Times New Roman" panose="02020603050405020304" pitchFamily="18" charset="0"/>
                <a:ea typeface="MS Mincho"/>
              </a:rPr>
              <a:t>відрядна заробітна плата, грн.; </a:t>
            </a:r>
            <a:endParaRPr lang="ru-RU" sz="2800" dirty="0">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sz="2800" dirty="0" err="1">
                <a:latin typeface="Times New Roman" panose="02020603050405020304" pitchFamily="18" charset="0"/>
                <a:ea typeface="MS Mincho"/>
              </a:rPr>
              <a:t>З</a:t>
            </a:r>
            <a:r>
              <a:rPr lang="uk-UA" sz="2800" baseline="-25000" dirty="0" err="1">
                <a:latin typeface="Times New Roman" panose="02020603050405020304" pitchFamily="18" charset="0"/>
                <a:ea typeface="MS Mincho"/>
              </a:rPr>
              <a:t>прем</a:t>
            </a:r>
            <a:r>
              <a:rPr lang="uk-UA" sz="2800" dirty="0">
                <a:latin typeface="Times New Roman" panose="02020603050405020304" pitchFamily="18" charset="0"/>
                <a:ea typeface="Times New Roman" panose="02020603050405020304" pitchFamily="18" charset="0"/>
              </a:rPr>
              <a:t> – величина премії за виконання встановлених показників;</a:t>
            </a:r>
            <a:endParaRPr lang="ru-RU" sz="2800" dirty="0">
              <a:latin typeface="Times New Roman" panose="02020603050405020304" pitchFamily="18" charset="0"/>
              <a:ea typeface="Times New Roman" panose="02020603050405020304" pitchFamily="18" charset="0"/>
            </a:endParaRPr>
          </a:p>
          <a:p>
            <a:pPr indent="270510" fontAlgn="base">
              <a:spcAft>
                <a:spcPts val="0"/>
              </a:spcAft>
            </a:pPr>
            <a:r>
              <a:rPr lang="uk-UA" sz="2800" dirty="0">
                <a:solidFill>
                  <a:srgbClr val="000000"/>
                </a:solidFill>
                <a:latin typeface="Times New Roman" panose="02020603050405020304" pitchFamily="18" charset="0"/>
                <a:ea typeface="Times New Roman" panose="02020603050405020304" pitchFamily="18" charset="0"/>
              </a:rPr>
              <a:t>Або:</a:t>
            </a:r>
            <a:endParaRPr lang="ru-RU" sz="2800" dirty="0">
              <a:solidFill>
                <a:srgbClr val="000000"/>
              </a:solidFill>
              <a:latin typeface="Courier New" panose="02070309020205020404" pitchFamily="49" charset="0"/>
              <a:ea typeface="Courier New" panose="02070309020205020404" pitchFamily="49" charset="0"/>
            </a:endParaRPr>
          </a:p>
          <a:p>
            <a:pPr indent="323850" algn="r">
              <a:lnSpc>
                <a:spcPct val="115000"/>
              </a:lnSpc>
              <a:spcAft>
                <a:spcPts val="0"/>
              </a:spcAft>
            </a:pPr>
            <a:r>
              <a:rPr lang="uk-UA" sz="2800" dirty="0" err="1">
                <a:latin typeface="Times New Roman" panose="02020603050405020304" pitchFamily="18" charset="0"/>
                <a:ea typeface="MS Mincho"/>
              </a:rPr>
              <a:t>З</a:t>
            </a:r>
            <a:r>
              <a:rPr lang="uk-UA" sz="2800" baseline="-25000" dirty="0" err="1">
                <a:latin typeface="Times New Roman" panose="02020603050405020304" pitchFamily="18" charset="0"/>
                <a:ea typeface="MS Mincho"/>
              </a:rPr>
              <a:t>в.прем</a:t>
            </a:r>
            <a:r>
              <a:rPr lang="uk-UA" sz="2800" baseline="-25000" dirty="0">
                <a:latin typeface="Times New Roman" panose="02020603050405020304" pitchFamily="18" charset="0"/>
                <a:ea typeface="MS Mincho"/>
              </a:rPr>
              <a:t>. </a:t>
            </a:r>
            <a:r>
              <a:rPr lang="uk-UA" sz="2800" dirty="0">
                <a:latin typeface="Times New Roman" panose="02020603050405020304" pitchFamily="18" charset="0"/>
                <a:ea typeface="MS Mincho"/>
              </a:rPr>
              <a:t>= </a:t>
            </a:r>
            <a:r>
              <a:rPr lang="uk-UA" sz="2800" dirty="0" err="1">
                <a:latin typeface="Times New Roman" panose="02020603050405020304" pitchFamily="18" charset="0"/>
                <a:ea typeface="MS Mincho"/>
              </a:rPr>
              <a:t>З</a:t>
            </a:r>
            <a:r>
              <a:rPr lang="uk-UA" sz="2800" baseline="-25000" dirty="0" err="1">
                <a:latin typeface="Times New Roman" panose="02020603050405020304" pitchFamily="18" charset="0"/>
                <a:ea typeface="MS Mincho"/>
              </a:rPr>
              <a:t>відр</a:t>
            </a:r>
            <a:r>
              <a:rPr lang="uk-UA" sz="2800" baseline="-25000" dirty="0">
                <a:latin typeface="Times New Roman" panose="02020603050405020304" pitchFamily="18" charset="0"/>
                <a:ea typeface="MS Mincho"/>
              </a:rPr>
              <a:t> </a:t>
            </a:r>
            <a:r>
              <a:rPr lang="uk-UA" sz="2800" dirty="0">
                <a:latin typeface="Times New Roman" panose="02020603050405020304" pitchFamily="18" charset="0"/>
                <a:ea typeface="MS Mincho"/>
              </a:rPr>
              <a:t>× (1 + </a:t>
            </a:r>
            <a:r>
              <a:rPr lang="uk-UA" sz="2800" dirty="0" err="1">
                <a:latin typeface="Times New Roman" panose="02020603050405020304" pitchFamily="18" charset="0"/>
                <a:ea typeface="MS Mincho"/>
              </a:rPr>
              <a:t>В</a:t>
            </a:r>
            <a:r>
              <a:rPr lang="uk-UA" sz="2800" baseline="-25000" dirty="0" err="1">
                <a:latin typeface="Times New Roman" panose="02020603050405020304" pitchFamily="18" charset="0"/>
                <a:ea typeface="MS Mincho"/>
              </a:rPr>
              <a:t>пр</a:t>
            </a:r>
            <a:r>
              <a:rPr lang="uk-UA" sz="2800" dirty="0">
                <a:latin typeface="Times New Roman" panose="02020603050405020304" pitchFamily="18" charset="0"/>
                <a:ea typeface="MS Mincho"/>
              </a:rPr>
              <a:t>)/100</a:t>
            </a:r>
            <a:r>
              <a:rPr lang="uk-UA" sz="2800" baseline="-25000" dirty="0">
                <a:latin typeface="Times New Roman" panose="02020603050405020304" pitchFamily="18" charset="0"/>
                <a:ea typeface="MS Mincho"/>
              </a:rPr>
              <a:t> </a:t>
            </a:r>
            <a:r>
              <a:rPr lang="uk-UA" sz="2800" dirty="0">
                <a:latin typeface="Times New Roman" panose="02020603050405020304" pitchFamily="18" charset="0"/>
                <a:ea typeface="MS Mincho"/>
              </a:rPr>
              <a:t>, грн.,				(</a:t>
            </a:r>
            <a:r>
              <a:rPr lang="uk-UA" sz="2800" dirty="0" smtClean="0">
                <a:latin typeface="Times New Roman" panose="02020603050405020304" pitchFamily="18" charset="0"/>
                <a:ea typeface="MS Mincho"/>
              </a:rPr>
              <a:t>18)</a:t>
            </a:r>
            <a:endParaRPr lang="ru-RU" sz="2800" dirty="0">
              <a:latin typeface="Times New Roman" panose="02020603050405020304" pitchFamily="18" charset="0"/>
              <a:ea typeface="Times New Roman" panose="02020603050405020304" pitchFamily="18" charset="0"/>
            </a:endParaRPr>
          </a:p>
          <a:p>
            <a:pPr indent="190500" fontAlgn="base">
              <a:spcAft>
                <a:spcPts val="0"/>
              </a:spcAft>
            </a:pPr>
            <a:r>
              <a:rPr lang="uk-UA" sz="2800" dirty="0">
                <a:solidFill>
                  <a:srgbClr val="000000"/>
                </a:solidFill>
                <a:latin typeface="Times New Roman" panose="02020603050405020304" pitchFamily="18" charset="0"/>
                <a:ea typeface="MS Mincho"/>
              </a:rPr>
              <a:t>де</a:t>
            </a:r>
            <a:r>
              <a:rPr lang="uk-UA" sz="2800" dirty="0">
                <a:solidFill>
                  <a:srgbClr val="000000"/>
                </a:solidFill>
                <a:latin typeface="Times New Roman" panose="02020603050405020304" pitchFamily="18" charset="0"/>
                <a:ea typeface="Times New Roman" panose="02020603050405020304" pitchFamily="18" charset="0"/>
              </a:rPr>
              <a:t> </a:t>
            </a:r>
            <a:r>
              <a:rPr lang="uk-UA" sz="2800" dirty="0" err="1">
                <a:solidFill>
                  <a:srgbClr val="000000"/>
                </a:solidFill>
                <a:latin typeface="Times New Roman" panose="02020603050405020304" pitchFamily="18" charset="0"/>
                <a:ea typeface="Times New Roman" panose="02020603050405020304" pitchFamily="18" charset="0"/>
              </a:rPr>
              <a:t>В</a:t>
            </a:r>
            <a:r>
              <a:rPr lang="uk-UA" sz="2800" baseline="-25000" dirty="0" err="1">
                <a:solidFill>
                  <a:srgbClr val="000000"/>
                </a:solidFill>
                <a:latin typeface="Times New Roman" panose="02020603050405020304" pitchFamily="18" charset="0"/>
                <a:ea typeface="Times New Roman" panose="02020603050405020304" pitchFamily="18" charset="0"/>
              </a:rPr>
              <a:t>пр</a:t>
            </a:r>
            <a:r>
              <a:rPr lang="uk-UA" sz="2800" dirty="0">
                <a:solidFill>
                  <a:srgbClr val="000000"/>
                </a:solidFill>
                <a:latin typeface="Times New Roman" panose="02020603050405020304" pitchFamily="18" charset="0"/>
                <a:ea typeface="Times New Roman" panose="02020603050405020304" pitchFamily="18" charset="0"/>
              </a:rPr>
              <a:t> – відсоток премії за виконання показників преміювання.</a:t>
            </a:r>
            <a:endParaRPr lang="ru-RU" sz="2800" dirty="0">
              <a:solidFill>
                <a:srgbClr val="000000"/>
              </a:solidFill>
              <a:effectLst/>
              <a:latin typeface="Courier New" panose="02070309020205020404" pitchFamily="49" charset="0"/>
              <a:ea typeface="Courier New" panose="02070309020205020404" pitchFamily="49" charset="0"/>
            </a:endParaRPr>
          </a:p>
        </p:txBody>
      </p:sp>
    </p:spTree>
    <p:extLst>
      <p:ext uri="{BB962C8B-B14F-4D97-AF65-F5344CB8AC3E}">
        <p14:creationId xmlns:p14="http://schemas.microsoft.com/office/powerpoint/2010/main" val="34117920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304799" y="468216"/>
                <a:ext cx="11569521" cy="5693866"/>
              </a:xfrm>
              <a:prstGeom prst="rect">
                <a:avLst/>
              </a:prstGeom>
            </p:spPr>
            <p:txBody>
              <a:bodyPr wrap="square">
                <a:spAutoFit/>
              </a:bodyPr>
              <a:lstStyle/>
              <a:p>
                <a:pPr indent="190500" algn="just" fontAlgn="base">
                  <a:spcAft>
                    <a:spcPts val="0"/>
                  </a:spcAft>
                </a:pPr>
                <a:r>
                  <a:rPr lang="uk-UA" sz="2800" b="1" dirty="0">
                    <a:solidFill>
                      <a:srgbClr val="000000"/>
                    </a:solidFill>
                    <a:latin typeface="Times New Roman" panose="02020603050405020304" pitchFamily="18" charset="0"/>
                    <a:ea typeface="Times New Roman" panose="02020603050405020304" pitchFamily="18" charset="0"/>
                  </a:rPr>
                  <a:t>Приклад 5.</a:t>
                </a:r>
                <a:r>
                  <a:rPr lang="uk-UA" sz="2800" dirty="0">
                    <a:solidFill>
                      <a:srgbClr val="000000"/>
                    </a:solidFill>
                    <a:effectLst/>
                    <a:latin typeface="Times New Roman" panose="02020603050405020304" pitchFamily="18" charset="0"/>
                    <a:ea typeface="Times New Roman" panose="02020603050405020304" pitchFamily="18" charset="0"/>
                  </a:rPr>
                  <a:t> Робітник-відрядник 4-го розряду у травні 2020 року виконав норми виробітку – виготовив 500 виробів без браку. Відрядна розцінка складає 16,50 грн./од. Положенням про оплату праці визначено, що за виконання норм без браку виплачується премія обсягом 25 % місячного заробітку.</a:t>
                </a:r>
                <a:endParaRPr lang="ru-RU" sz="2800" dirty="0">
                  <a:effectLst/>
                  <a:latin typeface="Times New Roman" panose="02020603050405020304" pitchFamily="18" charset="0"/>
                  <a:ea typeface="Times New Roman" panose="02020603050405020304" pitchFamily="18" charset="0"/>
                </a:endParaRPr>
              </a:p>
              <a:p>
                <a:pPr indent="190500" fontAlgn="base">
                  <a:spcAft>
                    <a:spcPts val="0"/>
                  </a:spcAft>
                </a:pPr>
                <a:r>
                  <a:rPr lang="uk-UA" sz="2800" dirty="0">
                    <a:solidFill>
                      <a:srgbClr val="000000"/>
                    </a:solidFill>
                    <a:effectLst/>
                    <a:latin typeface="Times New Roman" panose="02020603050405020304" pitchFamily="18" charset="0"/>
                    <a:ea typeface="Times New Roman" panose="02020603050405020304" pitchFamily="18" charset="0"/>
                  </a:rPr>
                  <a:t>Основна заробітна плата робітника становить:</a:t>
                </a:r>
                <a:endParaRPr lang="ru-RU" sz="2800" dirty="0">
                  <a:effectLst/>
                  <a:latin typeface="Times New Roman" panose="02020603050405020304" pitchFamily="18" charset="0"/>
                  <a:ea typeface="Times New Roman" panose="02020603050405020304" pitchFamily="18" charset="0"/>
                </a:endParaRPr>
              </a:p>
              <a:p>
                <a:pPr indent="190500" fontAlgn="base">
                  <a:spcAft>
                    <a:spcPts val="0"/>
                  </a:spcAft>
                </a:pPr>
                <a:r>
                  <a:rPr lang="uk-UA" sz="2800" dirty="0">
                    <a:solidFill>
                      <a:srgbClr val="000000"/>
                    </a:solidFill>
                    <a:effectLst/>
                    <a:latin typeface="Times New Roman" panose="02020603050405020304" pitchFamily="18" charset="0"/>
                    <a:ea typeface="Times New Roman" panose="02020603050405020304" pitchFamily="18" charset="0"/>
                  </a:rPr>
                  <a:t>26,50 грн./од. </a:t>
                </a:r>
                <a14:m>
                  <m:oMath xmlns:m="http://schemas.openxmlformats.org/officeDocument/2006/math">
                    <m:r>
                      <a:rPr lang="uk-UA" sz="2800">
                        <a:effectLst/>
                        <a:latin typeface="Cambria Math" panose="02040503050406030204" pitchFamily="18" charset="0"/>
                        <a:ea typeface="MS Mincho"/>
                      </a:rPr>
                      <m:t>×</m:t>
                    </m:r>
                  </m:oMath>
                </a14:m>
                <a:r>
                  <a:rPr lang="uk-UA" sz="2800" dirty="0">
                    <a:solidFill>
                      <a:srgbClr val="000000"/>
                    </a:solidFill>
                    <a:effectLst/>
                    <a:latin typeface="Times New Roman" panose="02020603050405020304" pitchFamily="18" charset="0"/>
                    <a:ea typeface="Times New Roman" panose="02020603050405020304" pitchFamily="18" charset="0"/>
                  </a:rPr>
                  <a:t> 500 од. = 13250,00 грн.</a:t>
                </a:r>
                <a:endParaRPr lang="ru-RU" sz="2800" dirty="0">
                  <a:effectLst/>
                  <a:latin typeface="Times New Roman" panose="02020603050405020304" pitchFamily="18" charset="0"/>
                  <a:ea typeface="Times New Roman" panose="02020603050405020304" pitchFamily="18" charset="0"/>
                </a:endParaRPr>
              </a:p>
              <a:p>
                <a:pPr indent="190500" fontAlgn="base">
                  <a:spcAft>
                    <a:spcPts val="0"/>
                  </a:spcAft>
                </a:pPr>
                <a:r>
                  <a:rPr lang="uk-UA" sz="2800" dirty="0">
                    <a:solidFill>
                      <a:srgbClr val="000000"/>
                    </a:solidFill>
                    <a:effectLst/>
                    <a:latin typeface="Times New Roman" panose="02020603050405020304" pitchFamily="18" charset="0"/>
                    <a:ea typeface="Times New Roman" panose="02020603050405020304" pitchFamily="18" charset="0"/>
                  </a:rPr>
                  <a:t>Визначимо величину премії:</a:t>
                </a:r>
                <a:endParaRPr lang="ru-RU" sz="2800" dirty="0">
                  <a:effectLst/>
                  <a:latin typeface="Times New Roman" panose="02020603050405020304" pitchFamily="18" charset="0"/>
                  <a:ea typeface="Times New Roman" panose="02020603050405020304" pitchFamily="18" charset="0"/>
                </a:endParaRPr>
              </a:p>
              <a:p>
                <a:pPr indent="190500" fontAlgn="base">
                  <a:spcAft>
                    <a:spcPts val="0"/>
                  </a:spcAft>
                </a:pPr>
                <a:r>
                  <a:rPr lang="uk-UA" sz="2800" dirty="0">
                    <a:solidFill>
                      <a:srgbClr val="000000"/>
                    </a:solidFill>
                    <a:effectLst/>
                    <a:latin typeface="Times New Roman" panose="02020603050405020304" pitchFamily="18" charset="0"/>
                    <a:ea typeface="Times New Roman" panose="02020603050405020304" pitchFamily="18" charset="0"/>
                  </a:rPr>
                  <a:t>13250 грн. </a:t>
                </a:r>
                <a14:m>
                  <m:oMath xmlns:m="http://schemas.openxmlformats.org/officeDocument/2006/math">
                    <m:r>
                      <a:rPr lang="uk-UA" sz="2800">
                        <a:effectLst/>
                        <a:latin typeface="Cambria Math" panose="02040503050406030204" pitchFamily="18" charset="0"/>
                        <a:ea typeface="MS Mincho"/>
                      </a:rPr>
                      <m:t>×</m:t>
                    </m:r>
                  </m:oMath>
                </a14:m>
                <a:r>
                  <a:rPr lang="uk-UA" sz="2800" dirty="0">
                    <a:solidFill>
                      <a:srgbClr val="000000"/>
                    </a:solidFill>
                    <a:effectLst/>
                    <a:latin typeface="Times New Roman" panose="02020603050405020304" pitchFamily="18" charset="0"/>
                    <a:ea typeface="Times New Roman" panose="02020603050405020304" pitchFamily="18" charset="0"/>
                  </a:rPr>
                  <a:t> 25 % : 100 % = 3312,5 грн.</a:t>
                </a:r>
                <a:endParaRPr lang="ru-RU" sz="2800" dirty="0">
                  <a:effectLst/>
                  <a:latin typeface="Times New Roman" panose="02020603050405020304" pitchFamily="18" charset="0"/>
                  <a:ea typeface="Times New Roman" panose="02020603050405020304" pitchFamily="18" charset="0"/>
                </a:endParaRPr>
              </a:p>
              <a:p>
                <a:pPr indent="190500" fontAlgn="base">
                  <a:spcAft>
                    <a:spcPts val="0"/>
                  </a:spcAft>
                </a:pPr>
                <a:r>
                  <a:rPr lang="uk-UA" sz="2800" dirty="0">
                    <a:solidFill>
                      <a:srgbClr val="000000"/>
                    </a:solidFill>
                    <a:effectLst/>
                    <a:latin typeface="Times New Roman" panose="02020603050405020304" pitchFamily="18" charset="0"/>
                    <a:ea typeface="Times New Roman" panose="02020603050405020304" pitchFamily="18" charset="0"/>
                  </a:rPr>
                  <a:t>Загальна величина заробітної плати за травень 2020 року складе:</a:t>
                </a:r>
                <a:endParaRPr lang="ru-RU" sz="2800" dirty="0">
                  <a:effectLst/>
                  <a:latin typeface="Times New Roman" panose="02020603050405020304" pitchFamily="18" charset="0"/>
                  <a:ea typeface="Times New Roman" panose="02020603050405020304" pitchFamily="18" charset="0"/>
                </a:endParaRPr>
              </a:p>
              <a:p>
                <a:pPr indent="190500" fontAlgn="base">
                  <a:spcAft>
                    <a:spcPts val="0"/>
                  </a:spcAft>
                </a:pPr>
                <a:r>
                  <a:rPr lang="uk-UA" sz="2800" dirty="0">
                    <a:solidFill>
                      <a:srgbClr val="000000"/>
                    </a:solidFill>
                    <a:effectLst/>
                    <a:latin typeface="Times New Roman" panose="02020603050405020304" pitchFamily="18" charset="0"/>
                    <a:ea typeface="Times New Roman" panose="02020603050405020304" pitchFamily="18" charset="0"/>
                  </a:rPr>
                  <a:t>13250,00 грн. + 3312,5 грн. = 16562,5 грн.</a:t>
                </a:r>
                <a:endParaRPr lang="ru-RU" sz="2800" dirty="0">
                  <a:effectLst/>
                  <a:latin typeface="Times New Roman" panose="02020603050405020304" pitchFamily="18" charset="0"/>
                  <a:ea typeface="Times New Roman" panose="02020603050405020304" pitchFamily="18" charset="0"/>
                </a:endParaRPr>
              </a:p>
              <a:p>
                <a:pPr indent="190500" fontAlgn="base">
                  <a:spcAft>
                    <a:spcPts val="0"/>
                  </a:spcAft>
                </a:pPr>
                <a:r>
                  <a:rPr lang="uk-UA" sz="2800" dirty="0">
                    <a:solidFill>
                      <a:srgbClr val="000000"/>
                    </a:solidFill>
                    <a:effectLst/>
                    <a:latin typeface="Times New Roman" panose="02020603050405020304" pitchFamily="18" charset="0"/>
                    <a:ea typeface="Times New Roman" panose="02020603050405020304" pitchFamily="18" charset="0"/>
                  </a:rPr>
                  <a:t>або:</a:t>
                </a:r>
                <a:endParaRPr lang="ru-RU" sz="2800" dirty="0">
                  <a:effectLst/>
                  <a:latin typeface="Times New Roman" panose="02020603050405020304" pitchFamily="18" charset="0"/>
                  <a:ea typeface="Times New Roman" panose="02020603050405020304" pitchFamily="18" charset="0"/>
                </a:endParaRPr>
              </a:p>
              <a:p>
                <a:pPr indent="190500" fontAlgn="base">
                  <a:spcAft>
                    <a:spcPts val="0"/>
                  </a:spcAft>
                </a:pPr>
                <a:r>
                  <a:rPr lang="uk-UA" sz="2800" dirty="0">
                    <a:solidFill>
                      <a:srgbClr val="000000"/>
                    </a:solidFill>
                    <a:effectLst/>
                    <a:latin typeface="Times New Roman" panose="02020603050405020304" pitchFamily="18" charset="0"/>
                    <a:ea typeface="Times New Roman" panose="02020603050405020304" pitchFamily="18" charset="0"/>
                  </a:rPr>
                  <a:t>13250 грн. </a:t>
                </a:r>
                <a14:m>
                  <m:oMath xmlns:m="http://schemas.openxmlformats.org/officeDocument/2006/math">
                    <m:r>
                      <a:rPr lang="uk-UA" sz="2800">
                        <a:effectLst/>
                        <a:latin typeface="Cambria Math" panose="02040503050406030204" pitchFamily="18" charset="0"/>
                        <a:ea typeface="MS Mincho"/>
                      </a:rPr>
                      <m:t>×</m:t>
                    </m:r>
                  </m:oMath>
                </a14:m>
                <a:r>
                  <a:rPr lang="uk-UA" sz="2800" dirty="0">
                    <a:solidFill>
                      <a:srgbClr val="000000"/>
                    </a:solidFill>
                    <a:effectLst/>
                    <a:latin typeface="Times New Roman" panose="02020603050405020304" pitchFamily="18" charset="0"/>
                    <a:ea typeface="Times New Roman" panose="02020603050405020304" pitchFamily="18" charset="0"/>
                  </a:rPr>
                  <a:t> 1,25 = 16562,5 грн.</a:t>
                </a:r>
                <a:endParaRPr lang="ru-RU" sz="2800" dirty="0">
                  <a:effectLst/>
                  <a:latin typeface="Times New Roman" panose="02020603050405020304" pitchFamily="18" charset="0"/>
                  <a:ea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304799" y="468216"/>
                <a:ext cx="11569521" cy="5693866"/>
              </a:xfrm>
              <a:prstGeom prst="rect">
                <a:avLst/>
              </a:prstGeom>
              <a:blipFill rotWithShape="0">
                <a:blip r:embed="rId2"/>
                <a:stretch>
                  <a:fillRect l="-1054" t="-1178" r="-1054" b="-2034"/>
                </a:stretch>
              </a:blipFill>
            </p:spPr>
            <p:txBody>
              <a:bodyPr/>
              <a:lstStyle/>
              <a:p>
                <a:r>
                  <a:rPr lang="ru-RU">
                    <a:noFill/>
                  </a:rPr>
                  <a:t> </a:t>
                </a:r>
              </a:p>
            </p:txBody>
          </p:sp>
        </mc:Fallback>
      </mc:AlternateContent>
    </p:spTree>
    <p:extLst>
      <p:ext uri="{BB962C8B-B14F-4D97-AF65-F5344CB8AC3E}">
        <p14:creationId xmlns:p14="http://schemas.microsoft.com/office/powerpoint/2010/main" val="3752963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1769" y="185772"/>
            <a:ext cx="11633916" cy="6517040"/>
          </a:xfrm>
          <a:prstGeom prst="rect">
            <a:avLst/>
          </a:prstGeom>
        </p:spPr>
        <p:txBody>
          <a:bodyPr wrap="square">
            <a:spAutoFit/>
          </a:bodyPr>
          <a:lstStyle/>
          <a:p>
            <a:pPr indent="190500" algn="just" fontAlgn="base">
              <a:lnSpc>
                <a:spcPct val="115000"/>
              </a:lnSpc>
              <a:spcAft>
                <a:spcPts val="0"/>
              </a:spcAft>
            </a:pPr>
            <a:r>
              <a:rPr lang="ru-RU" sz="2800" b="1" dirty="0">
                <a:solidFill>
                  <a:srgbClr val="000000"/>
                </a:solidFill>
                <a:latin typeface="Times New Roman" panose="02020603050405020304" pitchFamily="18" charset="0"/>
                <a:ea typeface="MS Mincho"/>
              </a:rPr>
              <a:t> </a:t>
            </a:r>
            <a:r>
              <a:rPr lang="ru-RU" sz="2800" b="1" dirty="0" smtClean="0">
                <a:solidFill>
                  <a:srgbClr val="000000"/>
                </a:solidFill>
                <a:latin typeface="Times New Roman" panose="02020603050405020304" pitchFamily="18" charset="0"/>
                <a:ea typeface="MS Mincho"/>
              </a:rPr>
              <a:t>2.</a:t>
            </a:r>
            <a:r>
              <a:rPr lang="uk-UA" sz="2800" b="1" dirty="0" smtClean="0">
                <a:solidFill>
                  <a:srgbClr val="000000"/>
                </a:solidFill>
                <a:latin typeface="Times New Roman" panose="02020603050405020304" pitchFamily="18" charset="0"/>
                <a:ea typeface="MS Mincho"/>
              </a:rPr>
              <a:t>3</a:t>
            </a:r>
            <a:r>
              <a:rPr lang="uk-UA" sz="2800" b="1" dirty="0">
                <a:solidFill>
                  <a:srgbClr val="000000"/>
                </a:solidFill>
                <a:latin typeface="Times New Roman" panose="02020603050405020304" pitchFamily="18" charset="0"/>
                <a:ea typeface="MS Mincho"/>
              </a:rPr>
              <a:t>. Відрядно-прогресивна форма оплати праці</a:t>
            </a:r>
            <a:r>
              <a:rPr lang="uk-UA" sz="2800" dirty="0">
                <a:solidFill>
                  <a:srgbClr val="000000"/>
                </a:solidFill>
                <a:latin typeface="Times New Roman" panose="02020603050405020304" pitchFamily="18" charset="0"/>
                <a:ea typeface="MS Mincho"/>
              </a:rPr>
              <a:t> </a:t>
            </a:r>
            <a:r>
              <a:rPr lang="uk-UA" sz="2800" dirty="0">
                <a:solidFill>
                  <a:srgbClr val="000000"/>
                </a:solidFill>
                <a:latin typeface="Times New Roman" panose="02020603050405020304" pitchFamily="18" charset="0"/>
                <a:ea typeface="Times New Roman" panose="02020603050405020304" pitchFamily="18" charset="0"/>
              </a:rPr>
              <a:t>доцільна тоді, коли умови виробництва потребують перевиконання норм виробітку та виробничих завдань. Термін впровадження відрядно-прогресивної форми оплати праці визначається виробничою необхідністю. Його в кожному окремому випадку встановлює керівник підприємства за погодженням з профспілковою організацією в межах Колективної трудової угоди. Ця форма оплати праці нерідко зумовлює зростання витрат оплати праці, а, значить, збільшення собівартості продукції. Тому відрядно-прогресивну форму оплати праці використовують рідко, як тимчасовий захід.</a:t>
            </a:r>
            <a:endParaRPr lang="ru-RU" sz="2800" dirty="0">
              <a:solidFill>
                <a:srgbClr val="000000"/>
              </a:solidFill>
              <a:latin typeface="Courier New" panose="02070309020205020404" pitchFamily="49" charset="0"/>
              <a:ea typeface="Courier New" panose="02070309020205020404" pitchFamily="49" charset="0"/>
            </a:endParaRPr>
          </a:p>
          <a:p>
            <a:pPr indent="190500" algn="just" fontAlgn="base">
              <a:lnSpc>
                <a:spcPct val="115000"/>
              </a:lnSpc>
              <a:spcAft>
                <a:spcPts val="0"/>
              </a:spcAft>
            </a:pPr>
            <a:r>
              <a:rPr lang="uk-UA" sz="2800" dirty="0">
                <a:solidFill>
                  <a:srgbClr val="000000"/>
                </a:solidFill>
                <a:latin typeface="Times New Roman" panose="02020603050405020304" pitchFamily="18" charset="0"/>
                <a:ea typeface="Times New Roman" panose="02020603050405020304" pitchFamily="18" charset="0"/>
              </a:rPr>
              <a:t>Відтак, при </a:t>
            </a:r>
            <a:r>
              <a:rPr lang="uk-UA" sz="2800" b="1" dirty="0">
                <a:solidFill>
                  <a:srgbClr val="000000"/>
                </a:solidFill>
                <a:latin typeface="Times New Roman" panose="02020603050405020304" pitchFamily="18" charset="0"/>
                <a:ea typeface="Times New Roman" panose="02020603050405020304" pitchFamily="18" charset="0"/>
              </a:rPr>
              <a:t>відрядно-прогресивній системі оплату праці</a:t>
            </a:r>
            <a:r>
              <a:rPr lang="uk-UA" sz="2800" dirty="0">
                <a:solidFill>
                  <a:srgbClr val="000000"/>
                </a:solidFill>
                <a:latin typeface="Times New Roman" panose="02020603050405020304" pitchFamily="18" charset="0"/>
                <a:ea typeface="Times New Roman" panose="02020603050405020304" pitchFamily="18" charset="0"/>
              </a:rPr>
              <a:t> робітника в межах установленої норми (бази) здійснюють </a:t>
            </a:r>
            <a:r>
              <a:rPr lang="uk-UA" sz="2800" b="1" dirty="0">
                <a:solidFill>
                  <a:srgbClr val="000000"/>
                </a:solidFill>
                <a:latin typeface="Times New Roman" panose="02020603050405020304" pitchFamily="18" charset="0"/>
                <a:ea typeface="Times New Roman" panose="02020603050405020304" pitchFamily="18" charset="0"/>
              </a:rPr>
              <a:t>за основними відрядними розцінками</a:t>
            </a:r>
            <a:r>
              <a:rPr lang="uk-UA" sz="2800" dirty="0">
                <a:solidFill>
                  <a:srgbClr val="000000"/>
                </a:solidFill>
                <a:latin typeface="Times New Roman" panose="02020603050405020304" pitchFamily="18" charset="0"/>
                <a:ea typeface="Times New Roman" panose="02020603050405020304" pitchFamily="18" charset="0"/>
              </a:rPr>
              <a:t>, а понад установлену норму – </a:t>
            </a:r>
            <a:r>
              <a:rPr lang="uk-UA" sz="2800" b="1" dirty="0">
                <a:solidFill>
                  <a:srgbClr val="000000"/>
                </a:solidFill>
                <a:latin typeface="Times New Roman" panose="02020603050405020304" pitchFamily="18" charset="0"/>
                <a:ea typeface="Times New Roman" panose="02020603050405020304" pitchFamily="18" charset="0"/>
              </a:rPr>
              <a:t>за підвищеними відрядними розцінками</a:t>
            </a:r>
            <a:r>
              <a:rPr lang="uk-UA" sz="2800" dirty="0">
                <a:solidFill>
                  <a:srgbClr val="000000"/>
                </a:solidFill>
                <a:latin typeface="Times New Roman" panose="02020603050405020304" pitchFamily="18" charset="0"/>
                <a:ea typeface="Times New Roman" panose="02020603050405020304" pitchFamily="18" charset="0"/>
              </a:rPr>
              <a:t>. </a:t>
            </a:r>
            <a:endParaRPr lang="ru-RU" sz="2800" dirty="0">
              <a:solidFill>
                <a:srgbClr val="000000"/>
              </a:solidFill>
              <a:effectLst/>
              <a:latin typeface="Courier New" panose="02070309020205020404" pitchFamily="49" charset="0"/>
              <a:ea typeface="Courier New" panose="02070309020205020404" pitchFamily="49" charset="0"/>
            </a:endParaRPr>
          </a:p>
        </p:txBody>
      </p:sp>
    </p:spTree>
    <p:extLst>
      <p:ext uri="{BB962C8B-B14F-4D97-AF65-F5344CB8AC3E}">
        <p14:creationId xmlns:p14="http://schemas.microsoft.com/office/powerpoint/2010/main" val="130847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233825" y="163859"/>
            <a:ext cx="11473070" cy="664797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98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ru-RU" sz="2200" b="1"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Приклад 6.</a:t>
            </a:r>
            <a:r>
              <a:rPr kumimoji="0" lang="uk-UA" altLang="ru-RU" sz="2200" b="0" i="1"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2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Робітник-відрядник 3-го розряду при місячній нормі виробітку 200 виробів у травні 2020 року виготовив 250 виробів. Відрядну розцінку встановлено обсягом 58,5 грн./од. Положенням про оплату праці визначено, що за виробіток понад норму відрядні розцінки збільшуються відповідно до таблиці:</a:t>
            </a:r>
          </a:p>
          <a:p>
            <a:pPr marL="0" marR="0" lvl="0" indent="269875" algn="just" defTabSz="914400" rtl="0" eaLnBrk="0" fontAlgn="base" latinLnBrk="0" hangingPunct="0">
              <a:lnSpc>
                <a:spcPct val="100000"/>
              </a:lnSpc>
              <a:spcBef>
                <a:spcPct val="0"/>
              </a:spcBef>
              <a:spcAft>
                <a:spcPct val="0"/>
              </a:spcAft>
              <a:buClrTx/>
              <a:buSzTx/>
              <a:buFontTx/>
              <a:buNone/>
              <a:tabLst/>
            </a:pPr>
            <a:endParaRPr lang="uk-UA" altLang="ru-RU" sz="2400" dirty="0">
              <a:solidFill>
                <a:srgbClr val="000000"/>
              </a:solidFill>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endParaRPr kumimoji="0" lang="uk-UA" altLang="ru-RU" sz="24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endParaRPr kumimoji="0" lang="uk-UA" altLang="ru-RU" sz="24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ru-RU" sz="22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Визначимо основну заробітну плату за обсяг виробітку в межах норми відповідно до основних відрядних розцінок:</a:t>
            </a:r>
            <a:endParaRPr kumimoji="0" lang="ru-RU" altLang="ru-RU" sz="2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ru-RU" sz="22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58,5 грн./од. × 200 од. = 11700 грн.</a:t>
            </a:r>
            <a:endParaRPr kumimoji="0" lang="ru-RU" altLang="ru-RU" sz="2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ru-RU" sz="22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Визначимо відсоток виконання норми виробітку:</a:t>
            </a:r>
            <a:endParaRPr kumimoji="0" lang="ru-RU" altLang="ru-RU" sz="2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ru-RU" sz="22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250 од. : 200 од. × 100 % = 125 %.</a:t>
            </a:r>
            <a:endParaRPr kumimoji="0" lang="ru-RU" altLang="ru-RU" sz="2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ru-RU" sz="22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Отже, виробіток склав 125 %. Відповідно до Положення про оплату праці за виробіток понад установлену норму в межах від 121 до 130 % відрядна розцінка збільшується на 15 %. Визначимо заробітну плату за перевиконання норми виробітку:</a:t>
            </a:r>
            <a:endParaRPr kumimoji="0" lang="ru-RU" altLang="ru-RU" sz="2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ru-RU" sz="22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(250 од. – 200 од.) × (58,5 грн./од. × 1,15) = 3363,75 грн.</a:t>
            </a:r>
            <a:endParaRPr kumimoji="0" lang="ru-RU" altLang="ru-RU" sz="2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ru-RU" sz="22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Загальна зарплата за травень 2020 року становить:</a:t>
            </a:r>
            <a:endParaRPr kumimoji="0" lang="ru-RU" altLang="ru-RU" sz="2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269875" algn="just" defTabSz="914400" rtl="0" eaLnBrk="0" fontAlgn="base" latinLnBrk="0" hangingPunct="0">
              <a:lnSpc>
                <a:spcPct val="100000"/>
              </a:lnSpc>
              <a:spcBef>
                <a:spcPct val="0"/>
              </a:spcBef>
              <a:spcAft>
                <a:spcPct val="0"/>
              </a:spcAft>
              <a:buClrTx/>
              <a:buSzTx/>
              <a:buFontTx/>
              <a:buNone/>
              <a:tabLst/>
            </a:pPr>
            <a:r>
              <a:rPr kumimoji="0" lang="uk-UA" altLang="ru-RU" sz="22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11700 грн. + 3363,75 грн. = 15063,75 грн.</a:t>
            </a:r>
            <a:endParaRPr kumimoji="0" lang="uk-UA" altLang="ru-RU" sz="2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97078561"/>
              </p:ext>
            </p:extLst>
          </p:nvPr>
        </p:nvGraphicFramePr>
        <p:xfrm>
          <a:off x="367932" y="1685581"/>
          <a:ext cx="11204855" cy="1170882"/>
        </p:xfrm>
        <a:graphic>
          <a:graphicData uri="http://schemas.openxmlformats.org/drawingml/2006/table">
            <a:tbl>
              <a:tblPr firstRow="1" bandRow="1">
                <a:tableStyleId>{5C22544A-7EE6-4342-B048-85BDC9FD1C3A}</a:tableStyleId>
              </a:tblPr>
              <a:tblGrid>
                <a:gridCol w="5968474"/>
                <a:gridCol w="1184856"/>
                <a:gridCol w="1184856"/>
                <a:gridCol w="1262130"/>
                <a:gridCol w="1604539"/>
              </a:tblGrid>
              <a:tr h="800042">
                <a:tc>
                  <a:txBody>
                    <a:bodyPr/>
                    <a:lstStyle/>
                    <a:p>
                      <a:pPr algn="just">
                        <a:lnSpc>
                          <a:spcPts val="1535"/>
                        </a:lnSpc>
                        <a:spcAft>
                          <a:spcPts val="0"/>
                        </a:spcAft>
                      </a:pPr>
                      <a:r>
                        <a:rPr lang="uk-UA" sz="1800" dirty="0">
                          <a:solidFill>
                            <a:schemeClr val="bg2">
                              <a:lumMod val="25000"/>
                            </a:schemeClr>
                          </a:solidFill>
                          <a:effectLst/>
                          <a:latin typeface="Times New Roman" panose="02020603050405020304" pitchFamily="18" charset="0"/>
                          <a:cs typeface="Times New Roman" panose="02020603050405020304" pitchFamily="18" charset="0"/>
                        </a:rPr>
                        <a:t>Відсоток перевиконання вихідної бази для доплат (</a:t>
                      </a:r>
                      <a:r>
                        <a:rPr lang="uk-UA" sz="1800" dirty="0" err="1">
                          <a:solidFill>
                            <a:schemeClr val="bg2">
                              <a:lumMod val="25000"/>
                            </a:schemeClr>
                          </a:solidFill>
                          <a:effectLst/>
                          <a:latin typeface="Times New Roman" panose="02020603050405020304" pitchFamily="18" charset="0"/>
                          <a:cs typeface="Times New Roman" panose="02020603050405020304" pitchFamily="18" charset="0"/>
                        </a:rPr>
                        <a:t>П</a:t>
                      </a:r>
                      <a:r>
                        <a:rPr lang="uk-UA" sz="1800" baseline="-25000" dirty="0" err="1">
                          <a:solidFill>
                            <a:schemeClr val="bg2">
                              <a:lumMod val="25000"/>
                            </a:schemeClr>
                          </a:solidFill>
                          <a:effectLst/>
                          <a:latin typeface="Times New Roman" panose="02020603050405020304" pitchFamily="18" charset="0"/>
                          <a:cs typeface="Times New Roman" panose="02020603050405020304" pitchFamily="18" charset="0"/>
                        </a:rPr>
                        <a:t>в.б</a:t>
                      </a:r>
                      <a:r>
                        <a:rPr lang="uk-UA" sz="1800" baseline="-25000" dirty="0">
                          <a:solidFill>
                            <a:schemeClr val="bg2">
                              <a:lumMod val="25000"/>
                            </a:schemeClr>
                          </a:solidFill>
                          <a:effectLst/>
                          <a:latin typeface="Times New Roman" panose="02020603050405020304" pitchFamily="18" charset="0"/>
                          <a:cs typeface="Times New Roman" panose="02020603050405020304" pitchFamily="18" charset="0"/>
                        </a:rPr>
                        <a:t>.</a:t>
                      </a:r>
                      <a:r>
                        <a:rPr lang="uk-UA" sz="1800" dirty="0">
                          <a:solidFill>
                            <a:schemeClr val="bg2">
                              <a:lumMod val="25000"/>
                            </a:schemeClr>
                          </a:solidFill>
                          <a:effectLst/>
                          <a:latin typeface="Times New Roman" panose="02020603050405020304" pitchFamily="18" charset="0"/>
                          <a:cs typeface="Times New Roman" panose="02020603050405020304" pitchFamily="18" charset="0"/>
                        </a:rPr>
                        <a:t>), %</a:t>
                      </a:r>
                      <a:endParaRPr lang="ru-RU" sz="1800" dirty="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535"/>
                        </a:lnSpc>
                        <a:spcAft>
                          <a:spcPts val="0"/>
                        </a:spcAft>
                      </a:pPr>
                      <a:r>
                        <a:rPr lang="uk-UA" sz="1800">
                          <a:solidFill>
                            <a:schemeClr val="bg2">
                              <a:lumMod val="25000"/>
                            </a:schemeClr>
                          </a:solidFill>
                          <a:effectLst/>
                          <a:latin typeface="Times New Roman" panose="02020603050405020304" pitchFamily="18" charset="0"/>
                          <a:cs typeface="Times New Roman" panose="02020603050405020304" pitchFamily="18" charset="0"/>
                        </a:rPr>
                        <a:t>1…10%</a:t>
                      </a:r>
                      <a:endParaRPr lang="ru-RU" sz="180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535"/>
                        </a:lnSpc>
                        <a:spcAft>
                          <a:spcPts val="0"/>
                        </a:spcAft>
                      </a:pPr>
                      <a:r>
                        <a:rPr lang="uk-UA" sz="1800">
                          <a:solidFill>
                            <a:schemeClr val="bg2">
                              <a:lumMod val="25000"/>
                            </a:schemeClr>
                          </a:solidFill>
                          <a:effectLst/>
                          <a:latin typeface="Times New Roman" panose="02020603050405020304" pitchFamily="18" charset="0"/>
                          <a:cs typeface="Times New Roman" panose="02020603050405020304" pitchFamily="18" charset="0"/>
                        </a:rPr>
                        <a:t>11…20%</a:t>
                      </a:r>
                      <a:endParaRPr lang="ru-RU" sz="180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535"/>
                        </a:lnSpc>
                        <a:spcAft>
                          <a:spcPts val="0"/>
                        </a:spcAft>
                      </a:pPr>
                      <a:r>
                        <a:rPr lang="uk-UA" sz="1800" dirty="0">
                          <a:solidFill>
                            <a:schemeClr val="bg2">
                              <a:lumMod val="25000"/>
                            </a:schemeClr>
                          </a:solidFill>
                          <a:effectLst/>
                          <a:latin typeface="Times New Roman" panose="02020603050405020304" pitchFamily="18" charset="0"/>
                          <a:cs typeface="Times New Roman" panose="02020603050405020304" pitchFamily="18" charset="0"/>
                        </a:rPr>
                        <a:t>21…30%</a:t>
                      </a:r>
                      <a:endParaRPr lang="ru-RU" sz="1800" dirty="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535"/>
                        </a:lnSpc>
                        <a:spcAft>
                          <a:spcPts val="0"/>
                        </a:spcAft>
                      </a:pPr>
                      <a:r>
                        <a:rPr lang="uk-UA" sz="1800" dirty="0">
                          <a:solidFill>
                            <a:schemeClr val="bg2">
                              <a:lumMod val="25000"/>
                            </a:schemeClr>
                          </a:solidFill>
                          <a:effectLst/>
                          <a:latin typeface="Times New Roman" panose="02020603050405020304" pitchFamily="18" charset="0"/>
                          <a:cs typeface="Times New Roman" panose="02020603050405020304" pitchFamily="18" charset="0"/>
                        </a:rPr>
                        <a:t>31 і більше%</a:t>
                      </a:r>
                      <a:endParaRPr lang="ru-RU" sz="1800" dirty="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370840">
                <a:tc>
                  <a:txBody>
                    <a:bodyPr/>
                    <a:lstStyle/>
                    <a:p>
                      <a:pPr algn="just">
                        <a:lnSpc>
                          <a:spcPts val="1535"/>
                        </a:lnSpc>
                        <a:spcAft>
                          <a:spcPts val="0"/>
                        </a:spcAft>
                      </a:pPr>
                      <a:r>
                        <a:rPr lang="uk-UA" sz="1800" dirty="0">
                          <a:solidFill>
                            <a:schemeClr val="bg2">
                              <a:lumMod val="25000"/>
                            </a:schemeClr>
                          </a:solidFill>
                          <a:effectLst/>
                          <a:latin typeface="Times New Roman" panose="02020603050405020304" pitchFamily="18" charset="0"/>
                          <a:cs typeface="Times New Roman" panose="02020603050405020304" pitchFamily="18" charset="0"/>
                        </a:rPr>
                        <a:t>Збільшення розцінки, %</a:t>
                      </a:r>
                      <a:endParaRPr lang="ru-RU" sz="1800" dirty="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535"/>
                        </a:lnSpc>
                        <a:spcAft>
                          <a:spcPts val="0"/>
                        </a:spcAft>
                      </a:pPr>
                      <a:r>
                        <a:rPr lang="uk-UA" sz="1800" dirty="0">
                          <a:solidFill>
                            <a:schemeClr val="bg2">
                              <a:lumMod val="25000"/>
                            </a:schemeClr>
                          </a:solidFill>
                          <a:effectLst/>
                          <a:latin typeface="Times New Roman" panose="02020603050405020304" pitchFamily="18" charset="0"/>
                          <a:cs typeface="Times New Roman" panose="02020603050405020304" pitchFamily="18" charset="0"/>
                        </a:rPr>
                        <a:t>5</a:t>
                      </a:r>
                      <a:endParaRPr lang="ru-RU" sz="1800" dirty="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535"/>
                        </a:lnSpc>
                        <a:spcAft>
                          <a:spcPts val="0"/>
                        </a:spcAft>
                      </a:pPr>
                      <a:r>
                        <a:rPr lang="uk-UA" sz="1800" dirty="0">
                          <a:solidFill>
                            <a:schemeClr val="bg2">
                              <a:lumMod val="25000"/>
                            </a:schemeClr>
                          </a:solidFill>
                          <a:effectLst/>
                          <a:latin typeface="Times New Roman" panose="02020603050405020304" pitchFamily="18" charset="0"/>
                          <a:cs typeface="Times New Roman" panose="02020603050405020304" pitchFamily="18" charset="0"/>
                        </a:rPr>
                        <a:t>10</a:t>
                      </a:r>
                      <a:endParaRPr lang="ru-RU" sz="1800" dirty="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535"/>
                        </a:lnSpc>
                        <a:spcAft>
                          <a:spcPts val="0"/>
                        </a:spcAft>
                      </a:pPr>
                      <a:r>
                        <a:rPr lang="uk-UA" sz="1800" dirty="0">
                          <a:solidFill>
                            <a:schemeClr val="bg2">
                              <a:lumMod val="25000"/>
                            </a:schemeClr>
                          </a:solidFill>
                          <a:effectLst/>
                          <a:latin typeface="Times New Roman" panose="02020603050405020304" pitchFamily="18" charset="0"/>
                          <a:cs typeface="Times New Roman" panose="02020603050405020304" pitchFamily="18" charset="0"/>
                        </a:rPr>
                        <a:t>15</a:t>
                      </a:r>
                      <a:endParaRPr lang="ru-RU" sz="1800" dirty="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535"/>
                        </a:lnSpc>
                        <a:spcAft>
                          <a:spcPts val="0"/>
                        </a:spcAft>
                      </a:pPr>
                      <a:r>
                        <a:rPr lang="uk-UA" sz="1800" dirty="0">
                          <a:solidFill>
                            <a:schemeClr val="bg2">
                              <a:lumMod val="25000"/>
                            </a:schemeClr>
                          </a:solidFill>
                          <a:effectLst/>
                          <a:latin typeface="Times New Roman" panose="02020603050405020304" pitchFamily="18" charset="0"/>
                          <a:cs typeface="Times New Roman" panose="02020603050405020304" pitchFamily="18" charset="0"/>
                        </a:rPr>
                        <a:t>20</a:t>
                      </a:r>
                      <a:endParaRPr lang="ru-RU" sz="1800" dirty="0">
                        <a:solidFill>
                          <a:schemeClr val="bg2">
                            <a:lumMod val="2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4657554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0" y="145987"/>
                <a:ext cx="11912958" cy="6519092"/>
              </a:xfrm>
              <a:prstGeom prst="rect">
                <a:avLst/>
              </a:prstGeom>
            </p:spPr>
            <p:txBody>
              <a:bodyPr wrap="square">
                <a:spAutoFit/>
              </a:bodyPr>
              <a:lstStyle/>
              <a:p>
                <a:pPr indent="323850" algn="just">
                  <a:lnSpc>
                    <a:spcPct val="115000"/>
                  </a:lnSpc>
                  <a:spcAft>
                    <a:spcPts val="0"/>
                  </a:spcAft>
                  <a:tabLst>
                    <a:tab pos="1084580" algn="l"/>
                  </a:tabLst>
                </a:pPr>
                <a:r>
                  <a:rPr lang="uk-UA" sz="2100" b="1" dirty="0" smtClean="0">
                    <a:latin typeface="Times New Roman" panose="02020603050405020304" pitchFamily="18" charset="0"/>
                    <a:ea typeface="MS Mincho"/>
                  </a:rPr>
                  <a:t>2.4. Непряма </a:t>
                </a:r>
                <a:r>
                  <a:rPr lang="uk-UA" sz="2100" b="1" dirty="0">
                    <a:latin typeface="Times New Roman" panose="02020603050405020304" pitchFamily="18" charset="0"/>
                    <a:ea typeface="MS Mincho"/>
                  </a:rPr>
                  <a:t>відрядна система оплати праці</a:t>
                </a:r>
                <a:r>
                  <a:rPr lang="uk-UA" sz="2100" dirty="0">
                    <a:effectLst/>
                    <a:latin typeface="Times New Roman" panose="02020603050405020304" pitchFamily="18" charset="0"/>
                    <a:ea typeface="MS Mincho"/>
                  </a:rPr>
                  <a:t> застосовуються передусім для робітників, які виконують допоміжні роботи або роботи, які забезпечують основне виробництво.</a:t>
                </a:r>
                <a:endParaRPr lang="ru-RU" sz="2100" dirty="0">
                  <a:effectLst/>
                  <a:latin typeface="Times New Roman" panose="02020603050405020304" pitchFamily="18" charset="0"/>
                  <a:ea typeface="Times New Roman" panose="02020603050405020304" pitchFamily="18" charset="0"/>
                </a:endParaRPr>
              </a:p>
              <a:p>
                <a:pPr indent="323850" algn="just">
                  <a:lnSpc>
                    <a:spcPct val="115000"/>
                  </a:lnSpc>
                  <a:spcAft>
                    <a:spcPts val="0"/>
                  </a:spcAft>
                  <a:tabLst>
                    <a:tab pos="1084580" algn="l"/>
                  </a:tabLst>
                </a:pPr>
                <a:r>
                  <a:rPr lang="uk-UA" sz="2100" dirty="0">
                    <a:effectLst/>
                    <a:latin typeface="Times New Roman" panose="02020603050405020304" pitchFamily="18" charset="0"/>
                    <a:ea typeface="Times New Roman" panose="02020603050405020304" pitchFamily="18" charset="0"/>
                  </a:rPr>
                  <a:t>При непрямій відрядній системі оплати праці розмір заробітної плати працівників ставиться у пряму залежність від результатів праці інших працівників, безпосередньо зайнятих випуском продукції. При цьому встановлюють непрямі відрядні розцінки за одиницю продукції, виробленої основними робітниками-відрядниками, яких обслуговує допоміжний персонал. Для визначення непрямих відрядних розцінок використовують таку формулу:</a:t>
                </a:r>
                <a:endParaRPr lang="ru-RU" sz="2100" dirty="0">
                  <a:effectLst/>
                  <a:latin typeface="Times New Roman" panose="02020603050405020304" pitchFamily="18" charset="0"/>
                  <a:ea typeface="Times New Roman" panose="02020603050405020304" pitchFamily="18" charset="0"/>
                </a:endParaRPr>
              </a:p>
              <a:p>
                <a:pPr indent="323850" algn="r">
                  <a:lnSpc>
                    <a:spcPct val="115000"/>
                  </a:lnSpc>
                  <a:spcAft>
                    <a:spcPts val="0"/>
                  </a:spcAft>
                  <a:tabLst>
                    <a:tab pos="1084580" algn="l"/>
                  </a:tabLst>
                </a:pPr>
                <a14:m>
                  <m:oMath xmlns:m="http://schemas.openxmlformats.org/officeDocument/2006/math">
                    <m:sSub>
                      <m:sSubPr>
                        <m:ctrlPr>
                          <a:rPr lang="ru-RU" sz="2100" i="1">
                            <a:effectLst/>
                            <a:latin typeface="Cambria Math" panose="02040503050406030204" pitchFamily="18" charset="0"/>
                            <a:ea typeface="Times New Roman" panose="02020603050405020304" pitchFamily="18" charset="0"/>
                          </a:rPr>
                        </m:ctrlPr>
                      </m:sSubPr>
                      <m:e>
                        <m:r>
                          <a:rPr lang="uk-UA" sz="2100" i="1">
                            <a:effectLst/>
                            <a:latin typeface="Cambria Math" panose="02040503050406030204" pitchFamily="18" charset="0"/>
                            <a:ea typeface="Times New Roman" panose="02020603050405020304" pitchFamily="18" charset="0"/>
                          </a:rPr>
                          <m:t>Р</m:t>
                        </m:r>
                      </m:e>
                      <m:sub>
                        <m:r>
                          <a:rPr lang="uk-UA" sz="2100" i="1">
                            <a:effectLst/>
                            <a:latin typeface="Cambria Math" panose="02040503050406030204" pitchFamily="18" charset="0"/>
                            <a:ea typeface="Times New Roman" panose="02020603050405020304" pitchFamily="18" charset="0"/>
                          </a:rPr>
                          <m:t>непр. відр.</m:t>
                        </m:r>
                      </m:sub>
                    </m:sSub>
                    <m:r>
                      <a:rPr lang="uk-UA" sz="2100" i="1">
                        <a:effectLst/>
                        <a:latin typeface="Cambria Math" panose="02040503050406030204" pitchFamily="18" charset="0"/>
                        <a:ea typeface="Times New Roman" panose="02020603050405020304" pitchFamily="18" charset="0"/>
                      </a:rPr>
                      <m:t>=</m:t>
                    </m:r>
                    <m:f>
                      <m:fPr>
                        <m:ctrlPr>
                          <a:rPr lang="ru-RU" sz="2100" i="1">
                            <a:effectLst/>
                            <a:latin typeface="Cambria Math" panose="02040503050406030204" pitchFamily="18" charset="0"/>
                            <a:ea typeface="Times New Roman" panose="02020603050405020304" pitchFamily="18" charset="0"/>
                          </a:rPr>
                        </m:ctrlPr>
                      </m:fPr>
                      <m:num>
                        <m:sSub>
                          <m:sSubPr>
                            <m:ctrlPr>
                              <a:rPr lang="ru-RU" sz="2100" i="1">
                                <a:effectLst/>
                                <a:latin typeface="Cambria Math" panose="02040503050406030204" pitchFamily="18" charset="0"/>
                                <a:ea typeface="Times New Roman" panose="02020603050405020304" pitchFamily="18" charset="0"/>
                              </a:rPr>
                            </m:ctrlPr>
                          </m:sSubPr>
                          <m:e>
                            <m:r>
                              <a:rPr lang="uk-UA" sz="2100" i="1">
                                <a:effectLst/>
                                <a:latin typeface="Cambria Math" panose="02040503050406030204" pitchFamily="18" charset="0"/>
                                <a:ea typeface="Times New Roman" panose="02020603050405020304" pitchFamily="18" charset="0"/>
                              </a:rPr>
                              <m:t>Т</m:t>
                            </m:r>
                          </m:e>
                          <m:sub>
                            <m:r>
                              <a:rPr lang="uk-UA" sz="2100" i="1">
                                <a:effectLst/>
                                <a:latin typeface="Cambria Math" panose="02040503050406030204" pitchFamily="18" charset="0"/>
                                <a:ea typeface="Times New Roman" panose="02020603050405020304" pitchFamily="18" charset="0"/>
                              </a:rPr>
                              <m:t>д</m:t>
                            </m:r>
                          </m:sub>
                        </m:sSub>
                      </m:num>
                      <m:den>
                        <m:sSub>
                          <m:sSubPr>
                            <m:ctrlPr>
                              <a:rPr lang="ru-RU" sz="2100" i="1">
                                <a:effectLst/>
                                <a:latin typeface="Cambria Math" panose="02040503050406030204" pitchFamily="18" charset="0"/>
                                <a:ea typeface="Times New Roman" panose="02020603050405020304" pitchFamily="18" charset="0"/>
                              </a:rPr>
                            </m:ctrlPr>
                          </m:sSubPr>
                          <m:e>
                            <m:r>
                              <a:rPr lang="uk-UA" sz="2100" i="1">
                                <a:effectLst/>
                                <a:latin typeface="Cambria Math" panose="02040503050406030204" pitchFamily="18" charset="0"/>
                                <a:ea typeface="Times New Roman" panose="02020603050405020304" pitchFamily="18" charset="0"/>
                              </a:rPr>
                              <m:t>Н</m:t>
                            </m:r>
                          </m:e>
                          <m:sub>
                            <m:r>
                              <a:rPr lang="uk-UA" sz="2100" i="1">
                                <a:effectLst/>
                                <a:latin typeface="Cambria Math" panose="02040503050406030204" pitchFamily="18" charset="0"/>
                                <a:ea typeface="Times New Roman" panose="02020603050405020304" pitchFamily="18" charset="0"/>
                              </a:rPr>
                              <m:t>обсл.</m:t>
                            </m:r>
                          </m:sub>
                        </m:sSub>
                        <m:r>
                          <a:rPr lang="uk-UA" sz="2100" i="1">
                            <a:effectLst/>
                            <a:latin typeface="Cambria Math" panose="02040503050406030204" pitchFamily="18" charset="0"/>
                            <a:ea typeface="Times New Roman" panose="02020603050405020304" pitchFamily="18" charset="0"/>
                          </a:rPr>
                          <m:t>×</m:t>
                        </m:r>
                        <m:sSub>
                          <m:sSubPr>
                            <m:ctrlPr>
                              <a:rPr lang="ru-RU" sz="2100" i="1">
                                <a:effectLst/>
                                <a:latin typeface="Cambria Math" panose="02040503050406030204" pitchFamily="18" charset="0"/>
                                <a:ea typeface="Times New Roman" panose="02020603050405020304" pitchFamily="18" charset="0"/>
                              </a:rPr>
                            </m:ctrlPr>
                          </m:sSubPr>
                          <m:e>
                            <m:r>
                              <a:rPr lang="uk-UA" sz="2100" i="1">
                                <a:effectLst/>
                                <a:latin typeface="Cambria Math" panose="02040503050406030204" pitchFamily="18" charset="0"/>
                                <a:ea typeface="Times New Roman" panose="02020603050405020304" pitchFamily="18" charset="0"/>
                              </a:rPr>
                              <m:t>О</m:t>
                            </m:r>
                          </m:e>
                          <m:sub>
                            <m:r>
                              <a:rPr lang="uk-UA" sz="2100" i="1">
                                <a:effectLst/>
                                <a:latin typeface="Cambria Math" panose="02040503050406030204" pitchFamily="18" charset="0"/>
                                <a:ea typeface="Times New Roman" panose="02020603050405020304" pitchFamily="18" charset="0"/>
                              </a:rPr>
                              <m:t>н</m:t>
                            </m:r>
                          </m:sub>
                        </m:sSub>
                      </m:den>
                    </m:f>
                  </m:oMath>
                </a14:m>
                <a:r>
                  <a:rPr lang="uk-UA" sz="2100" dirty="0">
                    <a:effectLst/>
                    <a:latin typeface="Times New Roman" panose="02020603050405020304" pitchFamily="18" charset="0"/>
                    <a:ea typeface="Times New Roman" panose="02020603050405020304" pitchFamily="18" charset="0"/>
                  </a:rPr>
                  <a:t>,				</a:t>
                </a:r>
                <a:r>
                  <a:rPr lang="uk-UA" sz="2100" dirty="0" smtClean="0">
                    <a:effectLst/>
                    <a:latin typeface="Times New Roman" panose="02020603050405020304" pitchFamily="18" charset="0"/>
                    <a:ea typeface="Times New Roman" panose="02020603050405020304" pitchFamily="18" charset="0"/>
                  </a:rPr>
                  <a:t>(19)</a:t>
                </a:r>
                <a:endParaRPr lang="ru-RU" sz="2100" dirty="0">
                  <a:effectLst/>
                  <a:latin typeface="Times New Roman" panose="02020603050405020304" pitchFamily="18" charset="0"/>
                  <a:ea typeface="Times New Roman" panose="02020603050405020304" pitchFamily="18" charset="0"/>
                </a:endParaRPr>
              </a:p>
              <a:p>
                <a:pPr indent="190500" algn="just" fontAlgn="base">
                  <a:spcAft>
                    <a:spcPts val="0"/>
                  </a:spcAft>
                </a:pPr>
                <a:r>
                  <a:rPr lang="uk-UA" sz="2100" dirty="0">
                    <a:solidFill>
                      <a:srgbClr val="000000"/>
                    </a:solidFill>
                    <a:effectLst/>
                    <a:latin typeface="Times New Roman" panose="02020603050405020304" pitchFamily="18" charset="0"/>
                    <a:ea typeface="Times New Roman" panose="02020603050405020304" pitchFamily="18" charset="0"/>
                  </a:rPr>
                  <a:t>де </a:t>
                </a:r>
                <a:r>
                  <a:rPr lang="uk-UA" sz="2100" dirty="0" err="1">
                    <a:solidFill>
                      <a:srgbClr val="000000"/>
                    </a:solidFill>
                    <a:effectLst/>
                    <a:latin typeface="Times New Roman" panose="02020603050405020304" pitchFamily="18" charset="0"/>
                    <a:ea typeface="Times New Roman" panose="02020603050405020304" pitchFamily="18" charset="0"/>
                  </a:rPr>
                  <a:t>Р</a:t>
                </a:r>
                <a:r>
                  <a:rPr lang="uk-UA" sz="2100" baseline="-25000" dirty="0" err="1">
                    <a:solidFill>
                      <a:srgbClr val="000000"/>
                    </a:solidFill>
                    <a:effectLst/>
                    <a:latin typeface="Times New Roman" panose="02020603050405020304" pitchFamily="18" charset="0"/>
                    <a:ea typeface="Times New Roman" panose="02020603050405020304" pitchFamily="18" charset="0"/>
                  </a:rPr>
                  <a:t>н</a:t>
                </a:r>
                <a:r>
                  <a:rPr lang="uk-UA" sz="2100" baseline="-25000" dirty="0">
                    <a:solidFill>
                      <a:srgbClr val="000000"/>
                    </a:solidFill>
                    <a:effectLst/>
                    <a:latin typeface="Times New Roman" panose="02020603050405020304" pitchFamily="18" charset="0"/>
                    <a:ea typeface="Times New Roman" panose="02020603050405020304" pitchFamily="18" charset="0"/>
                  </a:rPr>
                  <a:t>. </a:t>
                </a:r>
                <a:r>
                  <a:rPr lang="uk-UA" sz="2100" baseline="-25000" dirty="0" err="1">
                    <a:solidFill>
                      <a:srgbClr val="000000"/>
                    </a:solidFill>
                    <a:effectLst/>
                    <a:latin typeface="Times New Roman" panose="02020603050405020304" pitchFamily="18" charset="0"/>
                    <a:ea typeface="Times New Roman" panose="02020603050405020304" pitchFamily="18" charset="0"/>
                  </a:rPr>
                  <a:t>відр</a:t>
                </a:r>
                <a:r>
                  <a:rPr lang="uk-UA" sz="2100" dirty="0">
                    <a:solidFill>
                      <a:srgbClr val="000000"/>
                    </a:solidFill>
                    <a:effectLst/>
                    <a:latin typeface="Times New Roman" panose="02020603050405020304" pitchFamily="18" charset="0"/>
                    <a:ea typeface="Times New Roman" panose="02020603050405020304" pitchFamily="18" charset="0"/>
                  </a:rPr>
                  <a:t> – непряма відрядна розцінка;</a:t>
                </a:r>
                <a:endParaRPr lang="ru-RU" sz="2100" dirty="0">
                  <a:solidFill>
                    <a:srgbClr val="000000"/>
                  </a:solidFill>
                  <a:effectLst/>
                  <a:latin typeface="Courier New" panose="02070309020205020404" pitchFamily="49" charset="0"/>
                  <a:ea typeface="Courier New" panose="02070309020205020404" pitchFamily="49" charset="0"/>
                </a:endParaRPr>
              </a:p>
              <a:p>
                <a:pPr indent="190500" algn="just" fontAlgn="base">
                  <a:spcAft>
                    <a:spcPts val="0"/>
                  </a:spcAft>
                </a:pPr>
                <a:r>
                  <a:rPr lang="uk-UA" sz="2100" dirty="0" err="1">
                    <a:solidFill>
                      <a:srgbClr val="000000"/>
                    </a:solidFill>
                    <a:effectLst/>
                    <a:latin typeface="Times New Roman" panose="02020603050405020304" pitchFamily="18" charset="0"/>
                    <a:ea typeface="Times New Roman" panose="02020603050405020304" pitchFamily="18" charset="0"/>
                  </a:rPr>
                  <a:t>Т</a:t>
                </a:r>
                <a:r>
                  <a:rPr lang="uk-UA" sz="2100" baseline="-25000" dirty="0" err="1">
                    <a:solidFill>
                      <a:srgbClr val="000000"/>
                    </a:solidFill>
                    <a:effectLst/>
                    <a:latin typeface="Times New Roman" panose="02020603050405020304" pitchFamily="18" charset="0"/>
                    <a:ea typeface="Times New Roman" panose="02020603050405020304" pitchFamily="18" charset="0"/>
                  </a:rPr>
                  <a:t>д</a:t>
                </a:r>
                <a:r>
                  <a:rPr lang="uk-UA" sz="2100" dirty="0">
                    <a:solidFill>
                      <a:srgbClr val="000000"/>
                    </a:solidFill>
                    <a:effectLst/>
                    <a:latin typeface="Times New Roman" panose="02020603050405020304" pitchFamily="18" charset="0"/>
                    <a:ea typeface="Times New Roman" panose="02020603050405020304" pitchFamily="18" charset="0"/>
                  </a:rPr>
                  <a:t> – денна тарифна ставка допоміжного робітника, переведеного на непряму відрядну систему оплати праці;</a:t>
                </a:r>
                <a:endParaRPr lang="ru-RU" sz="2100" dirty="0">
                  <a:solidFill>
                    <a:srgbClr val="000000"/>
                  </a:solidFill>
                  <a:effectLst/>
                  <a:latin typeface="Courier New" panose="02070309020205020404" pitchFamily="49" charset="0"/>
                  <a:ea typeface="Courier New" panose="02070309020205020404" pitchFamily="49" charset="0"/>
                </a:endParaRPr>
              </a:p>
              <a:p>
                <a:pPr indent="190500" algn="just" fontAlgn="base">
                  <a:spcAft>
                    <a:spcPts val="0"/>
                  </a:spcAft>
                </a:pPr>
                <a:r>
                  <a:rPr lang="uk-UA" sz="2100" dirty="0" err="1">
                    <a:solidFill>
                      <a:srgbClr val="000000"/>
                    </a:solidFill>
                    <a:effectLst/>
                    <a:latin typeface="Times New Roman" panose="02020603050405020304" pitchFamily="18" charset="0"/>
                    <a:ea typeface="Times New Roman" panose="02020603050405020304" pitchFamily="18" charset="0"/>
                  </a:rPr>
                  <a:t>Н</a:t>
                </a:r>
                <a:r>
                  <a:rPr lang="uk-UA" sz="2100" baseline="-25000" dirty="0" err="1">
                    <a:solidFill>
                      <a:srgbClr val="000000"/>
                    </a:solidFill>
                    <a:effectLst/>
                    <a:latin typeface="Times New Roman" panose="02020603050405020304" pitchFamily="18" charset="0"/>
                    <a:ea typeface="Times New Roman" panose="02020603050405020304" pitchFamily="18" charset="0"/>
                  </a:rPr>
                  <a:t>обсл</a:t>
                </a:r>
                <a:r>
                  <a:rPr lang="uk-UA" sz="2100" baseline="-25000" dirty="0">
                    <a:solidFill>
                      <a:srgbClr val="000000"/>
                    </a:solidFill>
                    <a:effectLst/>
                    <a:latin typeface="Times New Roman" panose="02020603050405020304" pitchFamily="18" charset="0"/>
                    <a:ea typeface="Times New Roman" panose="02020603050405020304" pitchFamily="18" charset="0"/>
                  </a:rPr>
                  <a:t>.</a:t>
                </a:r>
                <a:r>
                  <a:rPr lang="uk-UA" sz="2100" b="1" dirty="0">
                    <a:solidFill>
                      <a:srgbClr val="000000"/>
                    </a:solidFill>
                    <a:effectLst/>
                    <a:latin typeface="Times New Roman" panose="02020603050405020304" pitchFamily="18" charset="0"/>
                    <a:ea typeface="Times New Roman" panose="02020603050405020304" pitchFamily="18" charset="0"/>
                  </a:rPr>
                  <a:t> </a:t>
                </a:r>
                <a:r>
                  <a:rPr lang="uk-UA" sz="2100" dirty="0">
                    <a:solidFill>
                      <a:srgbClr val="000000"/>
                    </a:solidFill>
                    <a:effectLst/>
                    <a:latin typeface="Times New Roman" panose="02020603050405020304" pitchFamily="18" charset="0"/>
                    <a:ea typeface="Times New Roman" panose="02020603050405020304" pitchFamily="18" charset="0"/>
                  </a:rPr>
                  <a:t>– кількість об’єктів (робочих місць), які обслуговує допоміжний робітник за встановленою нормою;</a:t>
                </a:r>
                <a:endParaRPr lang="ru-RU" sz="2100" dirty="0">
                  <a:solidFill>
                    <a:srgbClr val="000000"/>
                  </a:solidFill>
                  <a:effectLst/>
                  <a:latin typeface="Courier New" panose="02070309020205020404" pitchFamily="49" charset="0"/>
                  <a:ea typeface="Courier New" panose="02070309020205020404" pitchFamily="49" charset="0"/>
                </a:endParaRPr>
              </a:p>
              <a:p>
                <a:pPr indent="190500" algn="just" fontAlgn="base">
                  <a:spcAft>
                    <a:spcPts val="0"/>
                  </a:spcAft>
                </a:pPr>
                <a:r>
                  <a:rPr lang="uk-UA" sz="2100" dirty="0">
                    <a:solidFill>
                      <a:srgbClr val="000000"/>
                    </a:solidFill>
                    <a:effectLst/>
                    <a:latin typeface="Times New Roman" panose="02020603050405020304" pitchFamily="18" charset="0"/>
                    <a:ea typeface="Times New Roman" panose="02020603050405020304" pitchFamily="18" charset="0"/>
                  </a:rPr>
                  <a:t>О</a:t>
                </a:r>
                <a:r>
                  <a:rPr lang="uk-UA" sz="2100" baseline="-25000" dirty="0">
                    <a:solidFill>
                      <a:srgbClr val="000000"/>
                    </a:solidFill>
                    <a:effectLst/>
                    <a:latin typeface="Times New Roman" panose="02020603050405020304" pitchFamily="18" charset="0"/>
                    <a:ea typeface="Times New Roman" panose="02020603050405020304" pitchFamily="18" charset="0"/>
                  </a:rPr>
                  <a:t>н</a:t>
                </a:r>
                <a:r>
                  <a:rPr lang="uk-UA" sz="2100" b="1" dirty="0">
                    <a:solidFill>
                      <a:srgbClr val="000000"/>
                    </a:solidFill>
                    <a:effectLst/>
                    <a:latin typeface="Times New Roman" panose="02020603050405020304" pitchFamily="18" charset="0"/>
                    <a:ea typeface="Times New Roman" panose="02020603050405020304" pitchFamily="18" charset="0"/>
                  </a:rPr>
                  <a:t> </a:t>
                </a:r>
                <a:r>
                  <a:rPr lang="uk-UA" sz="2100" dirty="0">
                    <a:solidFill>
                      <a:srgbClr val="000000"/>
                    </a:solidFill>
                    <a:effectLst/>
                    <a:latin typeface="Times New Roman" panose="02020603050405020304" pitchFamily="18" charset="0"/>
                    <a:ea typeface="Times New Roman" panose="02020603050405020304" pitchFamily="18" charset="0"/>
                  </a:rPr>
                  <a:t>– обсяг виробництва за нормою для кожного об’єкта обслуговування.</a:t>
                </a:r>
                <a:endParaRPr lang="ru-RU" sz="2100" dirty="0">
                  <a:solidFill>
                    <a:srgbClr val="000000"/>
                  </a:solidFill>
                  <a:effectLst/>
                  <a:latin typeface="Courier New" panose="02070309020205020404" pitchFamily="49" charset="0"/>
                  <a:ea typeface="Courier New" panose="02070309020205020404" pitchFamily="49" charset="0"/>
                </a:endParaRPr>
              </a:p>
              <a:p>
                <a:pPr indent="190500" algn="just" fontAlgn="base">
                  <a:spcAft>
                    <a:spcPts val="0"/>
                  </a:spcAft>
                </a:pPr>
                <a:r>
                  <a:rPr lang="uk-UA" sz="2100" dirty="0">
                    <a:solidFill>
                      <a:srgbClr val="000000"/>
                    </a:solidFill>
                    <a:effectLst/>
                    <a:latin typeface="Times New Roman" panose="02020603050405020304" pitchFamily="18" charset="0"/>
                    <a:ea typeface="Times New Roman" panose="02020603050405020304" pitchFamily="18" charset="0"/>
                  </a:rPr>
                  <a:t>Загальний заробіток допоміжного робітника, праця якого оплачується за непрямою відрядною системою (</a:t>
                </a:r>
                <a:r>
                  <a:rPr lang="uk-UA" sz="2100" dirty="0" err="1">
                    <a:solidFill>
                      <a:srgbClr val="000000"/>
                    </a:solidFill>
                    <a:effectLst/>
                    <a:latin typeface="Times New Roman" panose="02020603050405020304" pitchFamily="18" charset="0"/>
                    <a:ea typeface="Times New Roman" panose="02020603050405020304" pitchFamily="18" charset="0"/>
                  </a:rPr>
                  <a:t>З</a:t>
                </a:r>
                <a:r>
                  <a:rPr lang="uk-UA" sz="2100" baseline="-25000" dirty="0" err="1">
                    <a:solidFill>
                      <a:srgbClr val="000000"/>
                    </a:solidFill>
                    <a:effectLst/>
                    <a:latin typeface="Times New Roman" panose="02020603050405020304" pitchFamily="18" charset="0"/>
                    <a:ea typeface="Times New Roman" panose="02020603050405020304" pitchFamily="18" charset="0"/>
                  </a:rPr>
                  <a:t>н</a:t>
                </a:r>
                <a:r>
                  <a:rPr lang="uk-UA" sz="2100" baseline="-25000" dirty="0">
                    <a:solidFill>
                      <a:srgbClr val="000000"/>
                    </a:solidFill>
                    <a:effectLst/>
                    <a:latin typeface="Times New Roman" panose="02020603050405020304" pitchFamily="18" charset="0"/>
                    <a:ea typeface="Times New Roman" panose="02020603050405020304" pitchFamily="18" charset="0"/>
                  </a:rPr>
                  <a:t>. </a:t>
                </a:r>
                <a:r>
                  <a:rPr lang="uk-UA" sz="2100" baseline="-25000" dirty="0" err="1">
                    <a:solidFill>
                      <a:srgbClr val="000000"/>
                    </a:solidFill>
                    <a:effectLst/>
                    <a:latin typeface="Times New Roman" panose="02020603050405020304" pitchFamily="18" charset="0"/>
                    <a:ea typeface="Times New Roman" panose="02020603050405020304" pitchFamily="18" charset="0"/>
                  </a:rPr>
                  <a:t>відр</a:t>
                </a:r>
                <a:r>
                  <a:rPr lang="uk-UA" sz="2100" dirty="0">
                    <a:solidFill>
                      <a:srgbClr val="000000"/>
                    </a:solidFill>
                    <a:effectLst/>
                    <a:latin typeface="Times New Roman" panose="02020603050405020304" pitchFamily="18" charset="0"/>
                    <a:ea typeface="Times New Roman" panose="02020603050405020304" pitchFamily="18" charset="0"/>
                  </a:rPr>
                  <a:t>), визначають за формулою:</a:t>
                </a:r>
                <a:endParaRPr lang="ru-RU" sz="2100" dirty="0">
                  <a:solidFill>
                    <a:srgbClr val="000000"/>
                  </a:solidFill>
                  <a:effectLst/>
                  <a:latin typeface="Courier New" panose="02070309020205020404" pitchFamily="49" charset="0"/>
                  <a:ea typeface="Courier New" panose="02070309020205020404" pitchFamily="49" charset="0"/>
                </a:endParaRPr>
              </a:p>
              <a:p>
                <a:pPr indent="190500" algn="r" fontAlgn="base">
                  <a:spcAft>
                    <a:spcPts val="0"/>
                  </a:spcAft>
                </a:pPr>
                <a:r>
                  <a:rPr lang="uk-UA" sz="2100" dirty="0" err="1">
                    <a:solidFill>
                      <a:srgbClr val="000000"/>
                    </a:solidFill>
                    <a:effectLst/>
                    <a:latin typeface="Times New Roman" panose="02020603050405020304" pitchFamily="18" charset="0"/>
                    <a:ea typeface="Times New Roman" panose="02020603050405020304" pitchFamily="18" charset="0"/>
                  </a:rPr>
                  <a:t>З</a:t>
                </a:r>
                <a:r>
                  <a:rPr lang="uk-UA" sz="2100" baseline="-25000" dirty="0" err="1">
                    <a:solidFill>
                      <a:srgbClr val="000000"/>
                    </a:solidFill>
                    <a:effectLst/>
                    <a:latin typeface="Times New Roman" panose="02020603050405020304" pitchFamily="18" charset="0"/>
                    <a:ea typeface="Times New Roman" panose="02020603050405020304" pitchFamily="18" charset="0"/>
                  </a:rPr>
                  <a:t>н</a:t>
                </a:r>
                <a:r>
                  <a:rPr lang="uk-UA" sz="2100" baseline="-25000" dirty="0">
                    <a:solidFill>
                      <a:srgbClr val="000000"/>
                    </a:solidFill>
                    <a:effectLst/>
                    <a:latin typeface="Times New Roman" panose="02020603050405020304" pitchFamily="18" charset="0"/>
                    <a:ea typeface="Times New Roman" panose="02020603050405020304" pitchFamily="18" charset="0"/>
                  </a:rPr>
                  <a:t>. </a:t>
                </a:r>
                <a:r>
                  <a:rPr lang="uk-UA" sz="2100" baseline="-25000" dirty="0" err="1">
                    <a:solidFill>
                      <a:srgbClr val="000000"/>
                    </a:solidFill>
                    <a:effectLst/>
                    <a:latin typeface="Times New Roman" panose="02020603050405020304" pitchFamily="18" charset="0"/>
                    <a:ea typeface="Times New Roman" panose="02020603050405020304" pitchFamily="18" charset="0"/>
                  </a:rPr>
                  <a:t>відр</a:t>
                </a:r>
                <a:r>
                  <a:rPr lang="uk-UA" sz="2100" dirty="0">
                    <a:solidFill>
                      <a:srgbClr val="000000"/>
                    </a:solidFill>
                    <a:effectLst/>
                    <a:latin typeface="Times New Roman" panose="02020603050405020304" pitchFamily="18" charset="0"/>
                    <a:ea typeface="Times New Roman" panose="02020603050405020304" pitchFamily="18" charset="0"/>
                  </a:rPr>
                  <a:t> = </a:t>
                </a:r>
                <a:r>
                  <a:rPr lang="uk-UA" sz="2100" dirty="0" err="1">
                    <a:solidFill>
                      <a:srgbClr val="000000"/>
                    </a:solidFill>
                    <a:effectLst/>
                    <a:latin typeface="Times New Roman" panose="02020603050405020304" pitchFamily="18" charset="0"/>
                    <a:ea typeface="Times New Roman" panose="02020603050405020304" pitchFamily="18" charset="0"/>
                  </a:rPr>
                  <a:t>Р</a:t>
                </a:r>
                <a:r>
                  <a:rPr lang="uk-UA" sz="2100" baseline="-25000" dirty="0" err="1">
                    <a:solidFill>
                      <a:srgbClr val="000000"/>
                    </a:solidFill>
                    <a:effectLst/>
                    <a:latin typeface="Times New Roman" panose="02020603050405020304" pitchFamily="18" charset="0"/>
                    <a:ea typeface="Times New Roman" panose="02020603050405020304" pitchFamily="18" charset="0"/>
                  </a:rPr>
                  <a:t>н</a:t>
                </a:r>
                <a:r>
                  <a:rPr lang="uk-UA" sz="2100" baseline="-25000" dirty="0">
                    <a:solidFill>
                      <a:srgbClr val="000000"/>
                    </a:solidFill>
                    <a:effectLst/>
                    <a:latin typeface="Times New Roman" panose="02020603050405020304" pitchFamily="18" charset="0"/>
                    <a:ea typeface="Times New Roman" panose="02020603050405020304" pitchFamily="18" charset="0"/>
                  </a:rPr>
                  <a:t>. </a:t>
                </a:r>
                <a:r>
                  <a:rPr lang="uk-UA" sz="2100" baseline="-25000" dirty="0" err="1">
                    <a:solidFill>
                      <a:srgbClr val="000000"/>
                    </a:solidFill>
                    <a:effectLst/>
                    <a:latin typeface="Times New Roman" panose="02020603050405020304" pitchFamily="18" charset="0"/>
                    <a:ea typeface="Times New Roman" panose="02020603050405020304" pitchFamily="18" charset="0"/>
                  </a:rPr>
                  <a:t>відр</a:t>
                </a:r>
                <a:r>
                  <a:rPr lang="uk-UA" sz="2100" dirty="0">
                    <a:solidFill>
                      <a:srgbClr val="000000"/>
                    </a:solidFill>
                    <a:effectLst/>
                    <a:latin typeface="Times New Roman" panose="02020603050405020304" pitchFamily="18" charset="0"/>
                    <a:ea typeface="Times New Roman" panose="02020603050405020304" pitchFamily="18" charset="0"/>
                  </a:rPr>
                  <a:t> </a:t>
                </a:r>
                <a14:m>
                  <m:oMath xmlns:m="http://schemas.openxmlformats.org/officeDocument/2006/math">
                    <m:r>
                      <a:rPr lang="uk-UA" sz="2100" i="1">
                        <a:solidFill>
                          <a:srgbClr val="000000"/>
                        </a:solidFill>
                        <a:effectLst/>
                        <a:latin typeface="Cambria Math" panose="02040503050406030204" pitchFamily="18" charset="0"/>
                        <a:ea typeface="Courier New" panose="02070309020205020404" pitchFamily="49" charset="0"/>
                      </a:rPr>
                      <m:t>×</m:t>
                    </m:r>
                  </m:oMath>
                </a14:m>
                <a:r>
                  <a:rPr lang="uk-UA" sz="2100" dirty="0">
                    <a:solidFill>
                      <a:srgbClr val="000000"/>
                    </a:solidFill>
                    <a:effectLst/>
                    <a:latin typeface="Times New Roman" panose="02020603050405020304" pitchFamily="18" charset="0"/>
                    <a:ea typeface="Times New Roman" panose="02020603050405020304" pitchFamily="18" charset="0"/>
                  </a:rPr>
                  <a:t> О</a:t>
                </a:r>
                <a:r>
                  <a:rPr lang="uk-UA" sz="2100" baseline="-25000" dirty="0">
                    <a:solidFill>
                      <a:srgbClr val="000000"/>
                    </a:solidFill>
                    <a:effectLst/>
                    <a:latin typeface="Times New Roman" panose="02020603050405020304" pitchFamily="18" charset="0"/>
                    <a:ea typeface="Times New Roman" panose="02020603050405020304" pitchFamily="18" charset="0"/>
                  </a:rPr>
                  <a:t>ф</a:t>
                </a:r>
                <a:r>
                  <a:rPr lang="uk-UA" sz="2100" dirty="0">
                    <a:solidFill>
                      <a:srgbClr val="000000"/>
                    </a:solidFill>
                    <a:effectLst/>
                    <a:latin typeface="Times New Roman" panose="02020603050405020304" pitchFamily="18" charset="0"/>
                    <a:ea typeface="Times New Roman" panose="02020603050405020304" pitchFamily="18" charset="0"/>
                  </a:rPr>
                  <a:t>,				(</a:t>
                </a:r>
                <a:r>
                  <a:rPr lang="uk-UA" sz="2100" dirty="0" smtClean="0">
                    <a:solidFill>
                      <a:srgbClr val="000000"/>
                    </a:solidFill>
                    <a:effectLst/>
                    <a:latin typeface="Times New Roman" panose="02020603050405020304" pitchFamily="18" charset="0"/>
                    <a:ea typeface="Times New Roman" panose="02020603050405020304" pitchFamily="18" charset="0"/>
                  </a:rPr>
                  <a:t>20)</a:t>
                </a:r>
                <a:endParaRPr lang="ru-RU" sz="2100" dirty="0">
                  <a:solidFill>
                    <a:srgbClr val="000000"/>
                  </a:solidFill>
                  <a:effectLst/>
                  <a:latin typeface="Courier New" panose="02070309020205020404" pitchFamily="49" charset="0"/>
                  <a:ea typeface="Courier New" panose="02070309020205020404" pitchFamily="49" charset="0"/>
                </a:endParaRPr>
              </a:p>
              <a:p>
                <a:pPr indent="190500" algn="just" fontAlgn="base">
                  <a:spcAft>
                    <a:spcPts val="0"/>
                  </a:spcAft>
                </a:pPr>
                <a:r>
                  <a:rPr lang="uk-UA" sz="2100" dirty="0">
                    <a:solidFill>
                      <a:srgbClr val="000000"/>
                    </a:solidFill>
                    <a:effectLst/>
                    <a:latin typeface="Times New Roman" panose="02020603050405020304" pitchFamily="18" charset="0"/>
                    <a:ea typeface="Times New Roman" panose="02020603050405020304" pitchFamily="18" charset="0"/>
                  </a:rPr>
                  <a:t>де О</a:t>
                </a:r>
                <a:r>
                  <a:rPr lang="uk-UA" sz="2100" baseline="-25000" dirty="0">
                    <a:solidFill>
                      <a:srgbClr val="000000"/>
                    </a:solidFill>
                    <a:effectLst/>
                    <a:latin typeface="Times New Roman" panose="02020603050405020304" pitchFamily="18" charset="0"/>
                    <a:ea typeface="Times New Roman" panose="02020603050405020304" pitchFamily="18" charset="0"/>
                  </a:rPr>
                  <a:t>ф</a:t>
                </a:r>
                <a:r>
                  <a:rPr lang="uk-UA" sz="2100" dirty="0">
                    <a:solidFill>
                      <a:srgbClr val="000000"/>
                    </a:solidFill>
                    <a:effectLst/>
                    <a:latin typeface="Times New Roman" panose="02020603050405020304" pitchFamily="18" charset="0"/>
                    <a:ea typeface="Times New Roman" panose="02020603050405020304" pitchFamily="18" charset="0"/>
                  </a:rPr>
                  <a:t> – фактичний обсяг виробів (робіт), вироблений (виконаний) усіма об’єктами обслуговування.</a:t>
                </a:r>
                <a:endParaRPr lang="ru-RU" sz="2100" dirty="0">
                  <a:solidFill>
                    <a:srgbClr val="000000"/>
                  </a:solidFill>
                  <a:effectLst/>
                  <a:latin typeface="Courier New" panose="02070309020205020404" pitchFamily="49" charset="0"/>
                  <a:ea typeface="Courier New" panose="02070309020205020404" pitchFamily="49"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0" y="145987"/>
                <a:ext cx="11912958" cy="6519092"/>
              </a:xfrm>
              <a:prstGeom prst="rect">
                <a:avLst/>
              </a:prstGeom>
              <a:blipFill rotWithShape="0">
                <a:blip r:embed="rId2"/>
                <a:stretch>
                  <a:fillRect l="-614" t="-281" r="-614" b="-655"/>
                </a:stretch>
              </a:blipFill>
            </p:spPr>
            <p:txBody>
              <a:bodyPr/>
              <a:lstStyle/>
              <a:p>
                <a:r>
                  <a:rPr lang="ru-RU">
                    <a:noFill/>
                  </a:rPr>
                  <a:t> </a:t>
                </a:r>
              </a:p>
            </p:txBody>
          </p:sp>
        </mc:Fallback>
      </mc:AlternateContent>
    </p:spTree>
    <p:extLst>
      <p:ext uri="{BB962C8B-B14F-4D97-AF65-F5344CB8AC3E}">
        <p14:creationId xmlns:p14="http://schemas.microsoft.com/office/powerpoint/2010/main" val="490544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344" y="758757"/>
            <a:ext cx="11601855" cy="5047536"/>
          </a:xfrm>
          <a:prstGeom prst="rect">
            <a:avLst/>
          </a:prstGeom>
        </p:spPr>
        <p:txBody>
          <a:bodyPr wrap="square">
            <a:spAutoFit/>
          </a:bodyPr>
          <a:lstStyle/>
          <a:p>
            <a:pPr indent="323850" algn="just">
              <a:lnSpc>
                <a:spcPct val="115000"/>
              </a:lnSpc>
              <a:spcAft>
                <a:spcPts val="0"/>
              </a:spcAft>
            </a:pPr>
            <a:r>
              <a:rPr lang="uk-UA" sz="4000" b="1" dirty="0">
                <a:latin typeface="Times New Roman" panose="02020603050405020304" pitchFamily="18" charset="0"/>
                <a:ea typeface="Courier New" panose="02070309020205020404" pitchFamily="49" charset="0"/>
                <a:cs typeface="Times New Roman" panose="02020603050405020304" pitchFamily="18" charset="0"/>
              </a:rPr>
              <a:t>Заробітна плата</a:t>
            </a:r>
            <a:r>
              <a:rPr lang="uk-UA" sz="4000" dirty="0">
                <a:latin typeface="Times New Roman" panose="02020603050405020304" pitchFamily="18" charset="0"/>
                <a:ea typeface="Courier New" panose="02070309020205020404" pitchFamily="49" charset="0"/>
                <a:cs typeface="Times New Roman" panose="02020603050405020304" pitchFamily="18" charset="0"/>
              </a:rPr>
              <a:t> як соціально-економічна категорія, є основним засобом задоволення особистих потреб працівників, економічним стимулятором розвитку суспільного виробництва, зростання продуктивності праці, скорочення витрат виробництва та засобом перерозподілу трудових ресурсів в межах національної економіки.</a:t>
            </a:r>
            <a:endParaRPr lang="ru-RU" sz="4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55729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266163" y="1208854"/>
                <a:ext cx="11659674" cy="3477875"/>
              </a:xfrm>
              <a:prstGeom prst="rect">
                <a:avLst/>
              </a:prstGeom>
            </p:spPr>
            <p:txBody>
              <a:bodyPr wrap="square">
                <a:spAutoFit/>
              </a:bodyPr>
              <a:lstStyle/>
              <a:p>
                <a:pPr indent="190500" algn="just" fontAlgn="base">
                  <a:spcAft>
                    <a:spcPts val="0"/>
                  </a:spcAft>
                </a:pPr>
                <a:r>
                  <a:rPr lang="uk-UA" sz="2200" b="1" dirty="0">
                    <a:solidFill>
                      <a:srgbClr val="000000"/>
                    </a:solidFill>
                    <a:latin typeface="Times New Roman" panose="02020603050405020304" pitchFamily="18" charset="0"/>
                    <a:ea typeface="Times New Roman" panose="02020603050405020304" pitchFamily="18" charset="0"/>
                  </a:rPr>
                  <a:t>Приклад 7.</a:t>
                </a:r>
                <a:r>
                  <a:rPr lang="uk-UA" sz="2200" i="1" dirty="0">
                    <a:solidFill>
                      <a:srgbClr val="000000"/>
                    </a:solidFill>
                    <a:effectLst/>
                    <a:latin typeface="Times New Roman" panose="02020603050405020304" pitchFamily="18" charset="0"/>
                    <a:ea typeface="Times New Roman" panose="02020603050405020304" pitchFamily="18" charset="0"/>
                  </a:rPr>
                  <a:t> </a:t>
                </a:r>
                <a:r>
                  <a:rPr lang="uk-UA" sz="2200" dirty="0">
                    <a:solidFill>
                      <a:srgbClr val="000000"/>
                    </a:solidFill>
                    <a:effectLst/>
                    <a:latin typeface="Times New Roman" panose="02020603050405020304" pitchFamily="18" charset="0"/>
                    <a:ea typeface="Times New Roman" panose="02020603050405020304" pitchFamily="18" charset="0"/>
                  </a:rPr>
                  <a:t>Денна тарифна ставка допоміжного робітника, оплата праці якого здійснюється за непрямою відрядною системою, складає 480,00 грн. Допоміжний робітник обслуговує обладнання, на якому працюють 4 основні робітники, кожен з яких за нормою повинен виготовити 15 деталей за зміну. Фактично основними робітниками виготовлено за зміну 65 деталей.</a:t>
                </a:r>
                <a:endParaRPr lang="ru-RU" sz="2200" dirty="0">
                  <a:solidFill>
                    <a:srgbClr val="000000"/>
                  </a:solidFill>
                  <a:effectLst/>
                  <a:latin typeface="Courier New" panose="02070309020205020404" pitchFamily="49" charset="0"/>
                  <a:ea typeface="Courier New" panose="02070309020205020404" pitchFamily="49" charset="0"/>
                </a:endParaRPr>
              </a:p>
              <a:p>
                <a:pPr indent="190500" algn="just" fontAlgn="base">
                  <a:spcAft>
                    <a:spcPts val="0"/>
                  </a:spcAft>
                </a:pPr>
                <a:r>
                  <a:rPr lang="uk-UA" sz="2200" dirty="0">
                    <a:solidFill>
                      <a:srgbClr val="000000"/>
                    </a:solidFill>
                    <a:effectLst/>
                    <a:latin typeface="Times New Roman" panose="02020603050405020304" pitchFamily="18" charset="0"/>
                    <a:ea typeface="Times New Roman" panose="02020603050405020304" pitchFamily="18" charset="0"/>
                  </a:rPr>
                  <a:t>Визначимо розмір непрямої відрядної розцінки:</a:t>
                </a:r>
                <a:endParaRPr lang="ru-RU" sz="2200" dirty="0">
                  <a:solidFill>
                    <a:srgbClr val="000000"/>
                  </a:solidFill>
                  <a:effectLst/>
                  <a:latin typeface="Courier New" panose="02070309020205020404" pitchFamily="49" charset="0"/>
                  <a:ea typeface="Courier New" panose="02070309020205020404" pitchFamily="49" charset="0"/>
                </a:endParaRPr>
              </a:p>
              <a:p>
                <a:pPr indent="190500" algn="just" fontAlgn="base">
                  <a:spcAft>
                    <a:spcPts val="0"/>
                  </a:spcAft>
                </a:pPr>
                <a:r>
                  <a:rPr lang="uk-UA" sz="2200" dirty="0">
                    <a:solidFill>
                      <a:srgbClr val="000000"/>
                    </a:solidFill>
                    <a:effectLst/>
                    <a:latin typeface="Times New Roman" panose="02020603050405020304" pitchFamily="18" charset="0"/>
                    <a:ea typeface="Times New Roman" panose="02020603050405020304" pitchFamily="18" charset="0"/>
                  </a:rPr>
                  <a:t>480,00 грн. : 4 : 15 од. = 8 грн./од.</a:t>
                </a:r>
                <a:endParaRPr lang="ru-RU" sz="2200" dirty="0">
                  <a:solidFill>
                    <a:srgbClr val="000000"/>
                  </a:solidFill>
                  <a:effectLst/>
                  <a:latin typeface="Courier New" panose="02070309020205020404" pitchFamily="49" charset="0"/>
                  <a:ea typeface="Courier New" panose="02070309020205020404" pitchFamily="49" charset="0"/>
                </a:endParaRPr>
              </a:p>
              <a:p>
                <a:pPr indent="190500" algn="just" fontAlgn="base">
                  <a:spcAft>
                    <a:spcPts val="0"/>
                  </a:spcAft>
                </a:pPr>
                <a:r>
                  <a:rPr lang="uk-UA" sz="2200" dirty="0">
                    <a:solidFill>
                      <a:srgbClr val="000000"/>
                    </a:solidFill>
                    <a:effectLst/>
                    <a:latin typeface="Times New Roman" panose="02020603050405020304" pitchFamily="18" charset="0"/>
                    <a:ea typeface="Times New Roman" panose="02020603050405020304" pitchFamily="18" charset="0"/>
                  </a:rPr>
                  <a:t>Денний заробіток допоміжного робітника за фактичний обсяг продукції, виробленої основними робітниками, становить:</a:t>
                </a:r>
                <a:endParaRPr lang="ru-RU" sz="2200" dirty="0">
                  <a:solidFill>
                    <a:srgbClr val="000000"/>
                  </a:solidFill>
                  <a:effectLst/>
                  <a:latin typeface="Courier New" panose="02070309020205020404" pitchFamily="49" charset="0"/>
                  <a:ea typeface="Courier New" panose="02070309020205020404" pitchFamily="49" charset="0"/>
                </a:endParaRPr>
              </a:p>
              <a:p>
                <a:pPr indent="190500" algn="just" fontAlgn="base">
                  <a:spcAft>
                    <a:spcPts val="0"/>
                  </a:spcAft>
                </a:pPr>
                <a:r>
                  <a:rPr lang="uk-UA" sz="2200" dirty="0">
                    <a:solidFill>
                      <a:srgbClr val="000000"/>
                    </a:solidFill>
                    <a:effectLst/>
                    <a:latin typeface="Times New Roman" panose="02020603050405020304" pitchFamily="18" charset="0"/>
                    <a:ea typeface="Times New Roman" panose="02020603050405020304" pitchFamily="18" charset="0"/>
                  </a:rPr>
                  <a:t>8 грн./од. </a:t>
                </a:r>
                <a14:m>
                  <m:oMath xmlns:m="http://schemas.openxmlformats.org/officeDocument/2006/math">
                    <m:r>
                      <a:rPr lang="uk-UA" sz="2200" i="1">
                        <a:solidFill>
                          <a:srgbClr val="000000"/>
                        </a:solidFill>
                        <a:effectLst/>
                        <a:latin typeface="Cambria Math" panose="02040503050406030204" pitchFamily="18" charset="0"/>
                        <a:ea typeface="Courier New" panose="02070309020205020404" pitchFamily="49" charset="0"/>
                      </a:rPr>
                      <m:t>×</m:t>
                    </m:r>
                  </m:oMath>
                </a14:m>
                <a:r>
                  <a:rPr lang="uk-UA" sz="2200" dirty="0">
                    <a:solidFill>
                      <a:srgbClr val="000000"/>
                    </a:solidFill>
                    <a:effectLst/>
                    <a:latin typeface="Times New Roman" panose="02020603050405020304" pitchFamily="18" charset="0"/>
                    <a:ea typeface="Times New Roman" panose="02020603050405020304" pitchFamily="18" charset="0"/>
                  </a:rPr>
                  <a:t> 65 од. = 10920 грн.</a:t>
                </a:r>
                <a:endParaRPr lang="ru-RU" sz="2200" dirty="0">
                  <a:solidFill>
                    <a:srgbClr val="000000"/>
                  </a:solidFill>
                  <a:effectLst/>
                  <a:latin typeface="Courier New" panose="02070309020205020404" pitchFamily="49" charset="0"/>
                  <a:ea typeface="Courier New" panose="02070309020205020404" pitchFamily="49"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66163" y="1208854"/>
                <a:ext cx="11659674" cy="3477875"/>
              </a:xfrm>
              <a:prstGeom prst="rect">
                <a:avLst/>
              </a:prstGeom>
              <a:blipFill rotWithShape="0">
                <a:blip r:embed="rId2"/>
                <a:stretch>
                  <a:fillRect l="-680" t="-1051" r="-732" b="-2102"/>
                </a:stretch>
              </a:blipFill>
            </p:spPr>
            <p:txBody>
              <a:bodyPr/>
              <a:lstStyle/>
              <a:p>
                <a:r>
                  <a:rPr lang="ru-RU">
                    <a:noFill/>
                  </a:rPr>
                  <a:t> </a:t>
                </a:r>
              </a:p>
            </p:txBody>
          </p:sp>
        </mc:Fallback>
      </mc:AlternateContent>
    </p:spTree>
    <p:extLst>
      <p:ext uri="{BB962C8B-B14F-4D97-AF65-F5344CB8AC3E}">
        <p14:creationId xmlns:p14="http://schemas.microsoft.com/office/powerpoint/2010/main" val="20920718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1920" y="1437634"/>
            <a:ext cx="11569521" cy="3490186"/>
          </a:xfrm>
          <a:prstGeom prst="rect">
            <a:avLst/>
          </a:prstGeom>
        </p:spPr>
        <p:txBody>
          <a:bodyPr wrap="square">
            <a:spAutoFit/>
          </a:bodyPr>
          <a:lstStyle/>
          <a:p>
            <a:pPr indent="323850" algn="just">
              <a:lnSpc>
                <a:spcPct val="115000"/>
              </a:lnSpc>
              <a:spcAft>
                <a:spcPts val="0"/>
              </a:spcAft>
              <a:tabLst>
                <a:tab pos="1084580" algn="l"/>
              </a:tabLst>
            </a:pPr>
            <a:r>
              <a:rPr lang="uk-UA" sz="2400" b="1" dirty="0" smtClean="0">
                <a:latin typeface="Times New Roman" panose="02020603050405020304" pitchFamily="18" charset="0"/>
                <a:ea typeface="MS Mincho"/>
              </a:rPr>
              <a:t>2.5. Колективна </a:t>
            </a:r>
            <a:r>
              <a:rPr lang="uk-UA" sz="2400" b="1" dirty="0">
                <a:latin typeface="Times New Roman" panose="02020603050405020304" pitchFamily="18" charset="0"/>
                <a:ea typeface="MS Mincho"/>
              </a:rPr>
              <a:t>система оплати праці (бригадна)</a:t>
            </a:r>
            <a:r>
              <a:rPr lang="uk-UA" sz="2400" dirty="0">
                <a:latin typeface="Times New Roman" panose="02020603050405020304" pitchFamily="18" charset="0"/>
                <a:ea typeface="MS Mincho"/>
              </a:rPr>
              <a:t> використовується в умовах особливої специфіки обладнання або технології, яка потребує зусиль групи працівників різної кваліфікації (бригади). В умовах колективної системи оплати праці спочатку визначається загальний заробіток бригади як при прямій відрядній системі, використовуючи бригадні розцінки. В подальшому визначений заробіток розподіляється між членами бригади одним із методів:</a:t>
            </a:r>
            <a:endParaRPr lang="ru-RU" sz="2400" dirty="0">
              <a:latin typeface="Times New Roman" panose="02020603050405020304" pitchFamily="18" charset="0"/>
              <a:ea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a:latin typeface="Times New Roman" panose="02020603050405020304" pitchFamily="18" charset="0"/>
                <a:ea typeface="MS Mincho"/>
              </a:rPr>
              <a:t>метод коефіцієнтів відпрацьованого часу;</a:t>
            </a:r>
            <a:endParaRPr lang="ru-RU" sz="2400" dirty="0">
              <a:latin typeface="Times New Roman" panose="02020603050405020304" pitchFamily="18" charset="0"/>
              <a:ea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uk-UA" sz="2400" dirty="0">
                <a:latin typeface="Times New Roman" panose="02020603050405020304" pitchFamily="18" charset="0"/>
                <a:ea typeface="MS Mincho"/>
              </a:rPr>
              <a:t>метод коефіцієнтів виконання норм.</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556656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103031" y="0"/>
                <a:ext cx="11861442" cy="6810519"/>
              </a:xfrm>
              <a:prstGeom prst="rect">
                <a:avLst/>
              </a:prstGeom>
            </p:spPr>
            <p:txBody>
              <a:bodyPr wrap="square">
                <a:spAutoFit/>
              </a:bodyPr>
              <a:lstStyle/>
              <a:p>
                <a:pPr indent="270510" algn="just">
                  <a:lnSpc>
                    <a:spcPct val="115000"/>
                  </a:lnSpc>
                  <a:spcAft>
                    <a:spcPts val="0"/>
                  </a:spcAft>
                </a:pPr>
                <a:r>
                  <a:rPr lang="uk-UA" b="1" dirty="0" smtClean="0">
                    <a:latin typeface="Times New Roman" panose="02020603050405020304" pitchFamily="18" charset="0"/>
                    <a:ea typeface="MS Mincho"/>
                  </a:rPr>
                  <a:t>Приклад 8.</a:t>
                </a:r>
                <a:r>
                  <a:rPr lang="uk-UA" dirty="0">
                    <a:effectLst/>
                    <a:latin typeface="Times New Roman" panose="02020603050405020304" pitchFamily="18" charset="0"/>
                    <a:ea typeface="MS Mincho"/>
                  </a:rPr>
                  <a:t> Обчислити заробітну плату кожного члена бригади з 5 робітників (5, 7, 18, 10 та 11 розрядів) у виконанні єдиного наряду. Фактично відпрацьований час кожним членом бригади склав 125, 100, 25, 125 та 100 годин відповідно. Коефіцієнти трудової участі – 1,2, 1,1, 0,8, 1,0, 0,9 відповідно. Підрядний заробіток бригади склав 100000 грн. за виконання єдиного наряду.</a:t>
                </a:r>
                <a:endParaRPr lang="ru-RU" dirty="0">
                  <a:effectLst/>
                  <a:latin typeface="Times New Roman" panose="02020603050405020304" pitchFamily="18" charset="0"/>
                  <a:ea typeface="Times New Roman" panose="02020603050405020304" pitchFamily="18" charset="0"/>
                </a:endParaRPr>
              </a:p>
              <a:p>
                <a:pPr indent="270510" algn="r">
                  <a:lnSpc>
                    <a:spcPct val="115000"/>
                  </a:lnSpc>
                  <a:spcAft>
                    <a:spcPts val="0"/>
                  </a:spcAft>
                </a:pPr>
                <a:r>
                  <a:rPr lang="uk-UA" dirty="0" err="1">
                    <a:effectLst/>
                    <a:latin typeface="Times New Roman" panose="02020603050405020304" pitchFamily="18" charset="0"/>
                    <a:ea typeface="MS Mincho"/>
                  </a:rPr>
                  <a:t>ЗП</a:t>
                </a:r>
                <a:r>
                  <a:rPr lang="uk-UA" baseline="-25000" dirty="0" err="1">
                    <a:effectLst/>
                    <a:latin typeface="Times New Roman" panose="02020603050405020304" pitchFamily="18" charset="0"/>
                    <a:ea typeface="MS Mincho"/>
                  </a:rPr>
                  <a:t>бриг</a:t>
                </a:r>
                <a:r>
                  <a:rPr lang="uk-UA" dirty="0">
                    <a:effectLst/>
                    <a:latin typeface="Times New Roman" panose="02020603050405020304" pitchFamily="18" charset="0"/>
                    <a:ea typeface="MS Mincho"/>
                  </a:rPr>
                  <a:t> = </a:t>
                </a:r>
                <a14:m>
                  <m:oMath xmlns:m="http://schemas.openxmlformats.org/officeDocument/2006/math">
                    <m:sSub>
                      <m:sSubPr>
                        <m:ctrlPr>
                          <a:rPr lang="ru-RU" i="1">
                            <a:effectLst/>
                            <a:latin typeface="Cambria Math" panose="02040503050406030204" pitchFamily="18" charset="0"/>
                            <a:ea typeface="MS Mincho"/>
                          </a:rPr>
                        </m:ctrlPr>
                      </m:sSubPr>
                      <m:e>
                        <m:r>
                          <a:rPr lang="uk-UA" i="1">
                            <a:effectLst/>
                            <a:latin typeface="Cambria Math" panose="02040503050406030204" pitchFamily="18" charset="0"/>
                            <a:ea typeface="MS Mincho"/>
                          </a:rPr>
                          <m:t>Т</m:t>
                        </m:r>
                      </m:e>
                      <m:sub>
                        <m:r>
                          <a:rPr lang="uk-UA" i="1">
                            <a:effectLst/>
                            <a:latin typeface="Cambria Math" panose="02040503050406030204" pitchFamily="18" charset="0"/>
                            <a:ea typeface="MS Mincho"/>
                          </a:rPr>
                          <m:t>фі</m:t>
                        </m:r>
                      </m:sub>
                    </m:sSub>
                    <m:r>
                      <a:rPr lang="uk-UA" i="1">
                        <a:effectLst/>
                        <a:latin typeface="Cambria Math" panose="02040503050406030204" pitchFamily="18" charset="0"/>
                        <a:ea typeface="MS Mincho"/>
                      </a:rPr>
                      <m:t>×</m:t>
                    </m:r>
                    <m:sSub>
                      <m:sSubPr>
                        <m:ctrlPr>
                          <a:rPr lang="ru-RU" i="1">
                            <a:effectLst/>
                            <a:latin typeface="Cambria Math" panose="02040503050406030204" pitchFamily="18" charset="0"/>
                            <a:ea typeface="MS Mincho"/>
                          </a:rPr>
                        </m:ctrlPr>
                      </m:sSubPr>
                      <m:e>
                        <m:r>
                          <a:rPr lang="uk-UA" i="1">
                            <a:effectLst/>
                            <a:latin typeface="Cambria Math" panose="02040503050406030204" pitchFamily="18" charset="0"/>
                            <a:ea typeface="MS Mincho"/>
                          </a:rPr>
                          <m:t>КТУ</m:t>
                        </m:r>
                      </m:e>
                      <m:sub>
                        <m:r>
                          <a:rPr lang="uk-UA" i="1">
                            <a:effectLst/>
                            <a:latin typeface="Cambria Math" panose="02040503050406030204" pitchFamily="18" charset="0"/>
                            <a:ea typeface="MS Mincho"/>
                          </a:rPr>
                          <m:t>і</m:t>
                        </m:r>
                      </m:sub>
                    </m:sSub>
                    <m:r>
                      <a:rPr lang="uk-UA" i="1">
                        <a:effectLst/>
                        <a:latin typeface="Cambria Math" panose="02040503050406030204" pitchFamily="18" charset="0"/>
                        <a:ea typeface="MS Mincho"/>
                      </a:rPr>
                      <m:t>×</m:t>
                    </m:r>
                    <m:sSub>
                      <m:sSubPr>
                        <m:ctrlPr>
                          <a:rPr lang="ru-RU" i="1">
                            <a:effectLst/>
                            <a:latin typeface="Cambria Math" panose="02040503050406030204" pitchFamily="18" charset="0"/>
                            <a:ea typeface="MS Mincho"/>
                          </a:rPr>
                        </m:ctrlPr>
                      </m:sSubPr>
                      <m:e>
                        <m:r>
                          <a:rPr lang="uk-UA" i="1">
                            <a:effectLst/>
                            <a:latin typeface="Cambria Math" panose="02040503050406030204" pitchFamily="18" charset="0"/>
                            <a:ea typeface="MS Mincho"/>
                          </a:rPr>
                          <m:t>ТС</m:t>
                        </m:r>
                      </m:e>
                      <m:sub>
                        <m:r>
                          <a:rPr lang="uk-UA" i="1">
                            <a:effectLst/>
                            <a:latin typeface="Cambria Math" panose="02040503050406030204" pitchFamily="18" charset="0"/>
                            <a:ea typeface="MS Mincho"/>
                          </a:rPr>
                          <m:t>і</m:t>
                        </m:r>
                      </m:sub>
                    </m:sSub>
                  </m:oMath>
                </a14:m>
                <a:r>
                  <a:rPr lang="uk-UA" dirty="0">
                    <a:effectLst/>
                    <a:latin typeface="Times New Roman" panose="02020603050405020304" pitchFamily="18" charset="0"/>
                    <a:ea typeface="MS Mincho"/>
                  </a:rPr>
                  <a:t>		</a:t>
                </a:r>
                <a:r>
                  <a:rPr lang="uk-UA" dirty="0" smtClean="0">
                    <a:effectLst/>
                    <a:latin typeface="Times New Roman" panose="02020603050405020304" pitchFamily="18" charset="0"/>
                    <a:ea typeface="MS Mincho"/>
                  </a:rPr>
                  <a:t>			</a:t>
                </a:r>
                <a:r>
                  <a:rPr lang="uk-UA" dirty="0">
                    <a:effectLst/>
                    <a:latin typeface="Times New Roman" panose="02020603050405020304" pitchFamily="18" charset="0"/>
                    <a:ea typeface="MS Mincho"/>
                  </a:rPr>
                  <a:t>		(</a:t>
                </a:r>
                <a:r>
                  <a:rPr lang="uk-UA" dirty="0" smtClean="0">
                    <a:effectLst/>
                    <a:latin typeface="Times New Roman" panose="02020603050405020304" pitchFamily="18" charset="0"/>
                    <a:ea typeface="MS Mincho"/>
                  </a:rPr>
                  <a:t>21)</a:t>
                </a:r>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Обчислимо частки кожного члена бригади:</a:t>
                </a:r>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Ч</a:t>
                </a:r>
                <a:r>
                  <a:rPr lang="uk-UA" baseline="-25000" dirty="0">
                    <a:effectLst/>
                    <a:latin typeface="Times New Roman" panose="02020603050405020304" pitchFamily="18" charset="0"/>
                    <a:ea typeface="MS Mincho"/>
                  </a:rPr>
                  <a:t>ЗП1</a:t>
                </a:r>
                <a:r>
                  <a:rPr lang="uk-UA" dirty="0">
                    <a:effectLst/>
                    <a:latin typeface="Times New Roman" panose="02020603050405020304" pitchFamily="18" charset="0"/>
                    <a:ea typeface="MS Mincho"/>
                  </a:rPr>
                  <a:t> = </a:t>
                </a:r>
                <a14:m>
                  <m:oMath xmlns:m="http://schemas.openxmlformats.org/officeDocument/2006/math">
                    <m:r>
                      <a:rPr lang="uk-UA" i="1">
                        <a:effectLst/>
                        <a:latin typeface="Cambria Math" panose="02040503050406030204" pitchFamily="18" charset="0"/>
                        <a:ea typeface="MS Mincho"/>
                      </a:rPr>
                      <m:t>125×1,2×1,36=204</m:t>
                    </m:r>
                  </m:oMath>
                </a14:m>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Ч</a:t>
                </a:r>
                <a:r>
                  <a:rPr lang="uk-UA" baseline="-25000" dirty="0">
                    <a:effectLst/>
                    <a:latin typeface="Times New Roman" panose="02020603050405020304" pitchFamily="18" charset="0"/>
                    <a:ea typeface="MS Mincho"/>
                  </a:rPr>
                  <a:t>ЗП2</a:t>
                </a:r>
                <a:r>
                  <a:rPr lang="uk-UA" dirty="0">
                    <a:effectLst/>
                    <a:latin typeface="Times New Roman" panose="02020603050405020304" pitchFamily="18" charset="0"/>
                    <a:ea typeface="MS Mincho"/>
                  </a:rPr>
                  <a:t> = </a:t>
                </a:r>
                <a14:m>
                  <m:oMath xmlns:m="http://schemas.openxmlformats.org/officeDocument/2006/math">
                    <m:r>
                      <a:rPr lang="uk-UA" i="1">
                        <a:effectLst/>
                        <a:latin typeface="Cambria Math" panose="02040503050406030204" pitchFamily="18" charset="0"/>
                        <a:ea typeface="MS Mincho"/>
                      </a:rPr>
                      <m:t>100×1,1×1,54=169,4</m:t>
                    </m:r>
                  </m:oMath>
                </a14:m>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Ч</a:t>
                </a:r>
                <a:r>
                  <a:rPr lang="uk-UA" baseline="-25000" dirty="0">
                    <a:effectLst/>
                    <a:latin typeface="Times New Roman" panose="02020603050405020304" pitchFamily="18" charset="0"/>
                    <a:ea typeface="MS Mincho"/>
                  </a:rPr>
                  <a:t>ЗП3</a:t>
                </a:r>
                <a:r>
                  <a:rPr lang="uk-UA" dirty="0">
                    <a:effectLst/>
                    <a:latin typeface="Times New Roman" panose="02020603050405020304" pitchFamily="18" charset="0"/>
                    <a:ea typeface="MS Mincho"/>
                  </a:rPr>
                  <a:t> = </a:t>
                </a:r>
                <a14:m>
                  <m:oMath xmlns:m="http://schemas.openxmlformats.org/officeDocument/2006/math">
                    <m:r>
                      <a:rPr lang="uk-UA" i="1">
                        <a:effectLst/>
                        <a:latin typeface="Cambria Math" panose="02040503050406030204" pitchFamily="18" charset="0"/>
                        <a:ea typeface="MS Mincho"/>
                      </a:rPr>
                      <m:t>25×0,8×3,21=64,2</m:t>
                    </m:r>
                  </m:oMath>
                </a14:m>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Ч</a:t>
                </a:r>
                <a:r>
                  <a:rPr lang="uk-UA" baseline="-25000" dirty="0">
                    <a:effectLst/>
                    <a:latin typeface="Times New Roman" panose="02020603050405020304" pitchFamily="18" charset="0"/>
                    <a:ea typeface="MS Mincho"/>
                  </a:rPr>
                  <a:t>ЗП1</a:t>
                </a:r>
                <a:r>
                  <a:rPr lang="uk-UA" dirty="0">
                    <a:effectLst/>
                    <a:latin typeface="Times New Roman" panose="02020603050405020304" pitchFamily="18" charset="0"/>
                    <a:ea typeface="MS Mincho"/>
                  </a:rPr>
                  <a:t> = </a:t>
                </a:r>
                <a14:m>
                  <m:oMath xmlns:m="http://schemas.openxmlformats.org/officeDocument/2006/math">
                    <m:r>
                      <a:rPr lang="uk-UA" i="1">
                        <a:effectLst/>
                        <a:latin typeface="Cambria Math" panose="02040503050406030204" pitchFamily="18" charset="0"/>
                        <a:ea typeface="MS Mincho"/>
                      </a:rPr>
                      <m:t>125×1,0×1,82=207,5</m:t>
                    </m:r>
                  </m:oMath>
                </a14:m>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Ч</a:t>
                </a:r>
                <a:r>
                  <a:rPr lang="uk-UA" baseline="-25000" dirty="0">
                    <a:effectLst/>
                    <a:latin typeface="Times New Roman" panose="02020603050405020304" pitchFamily="18" charset="0"/>
                    <a:ea typeface="MS Mincho"/>
                  </a:rPr>
                  <a:t>ЗП1</a:t>
                </a:r>
                <a:r>
                  <a:rPr lang="uk-UA" dirty="0">
                    <a:effectLst/>
                    <a:latin typeface="Times New Roman" panose="02020603050405020304" pitchFamily="18" charset="0"/>
                    <a:ea typeface="MS Mincho"/>
                  </a:rPr>
                  <a:t> = </a:t>
                </a:r>
                <a14:m>
                  <m:oMath xmlns:m="http://schemas.openxmlformats.org/officeDocument/2006/math">
                    <m:r>
                      <a:rPr lang="uk-UA" i="1">
                        <a:effectLst/>
                        <a:latin typeface="Cambria Math" panose="02040503050406030204" pitchFamily="18" charset="0"/>
                        <a:ea typeface="MS Mincho"/>
                      </a:rPr>
                      <m:t>100×0,9×1,97=177,5</m:t>
                    </m:r>
                  </m:oMath>
                </a14:m>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Визначимо суму часток всіх членів бригади:</a:t>
                </a:r>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	</a:t>
                </a:r>
                <a14:m>
                  <m:oMath xmlns:m="http://schemas.openxmlformats.org/officeDocument/2006/math">
                    <m:nary>
                      <m:naryPr>
                        <m:chr m:val="∑"/>
                        <m:limLoc m:val="undOvr"/>
                        <m:subHide m:val="on"/>
                        <m:supHide m:val="on"/>
                        <m:ctrlPr>
                          <a:rPr lang="ru-RU" i="1">
                            <a:effectLst/>
                            <a:latin typeface="Cambria Math" panose="02040503050406030204" pitchFamily="18" charset="0"/>
                            <a:ea typeface="MS Mincho"/>
                          </a:rPr>
                        </m:ctrlPr>
                      </m:naryPr>
                      <m:sub/>
                      <m:sup/>
                      <m:e>
                        <m:sSub>
                          <m:sSubPr>
                            <m:ctrlPr>
                              <a:rPr lang="ru-RU" i="1">
                                <a:effectLst/>
                                <a:latin typeface="Cambria Math" panose="02040503050406030204" pitchFamily="18" charset="0"/>
                                <a:ea typeface="MS Mincho"/>
                              </a:rPr>
                            </m:ctrlPr>
                          </m:sSubPr>
                          <m:e>
                            <m:r>
                              <a:rPr lang="uk-UA" i="1">
                                <a:effectLst/>
                                <a:latin typeface="Cambria Math" panose="02040503050406030204" pitchFamily="18" charset="0"/>
                                <a:ea typeface="MS Mincho"/>
                              </a:rPr>
                              <m:t>Ч</m:t>
                            </m:r>
                          </m:e>
                          <m:sub>
                            <m:r>
                              <a:rPr lang="uk-UA" i="1">
                                <a:effectLst/>
                                <a:latin typeface="Cambria Math" panose="02040503050406030204" pitchFamily="18" charset="0"/>
                                <a:ea typeface="MS Mincho"/>
                              </a:rPr>
                              <m:t>ЗП</m:t>
                            </m:r>
                            <m:r>
                              <a:rPr lang="en-US" i="1">
                                <a:effectLst/>
                                <a:latin typeface="Cambria Math" panose="02040503050406030204" pitchFamily="18" charset="0"/>
                                <a:ea typeface="MS Mincho"/>
                              </a:rPr>
                              <m:t>𝑛</m:t>
                            </m:r>
                          </m:sub>
                        </m:sSub>
                      </m:e>
                    </m:nary>
                    <m:r>
                      <a:rPr lang="uk-UA" i="1">
                        <a:effectLst/>
                        <a:latin typeface="Cambria Math" panose="02040503050406030204" pitchFamily="18" charset="0"/>
                        <a:ea typeface="MS Mincho"/>
                      </a:rPr>
                      <m:t>=842.4</m:t>
                    </m:r>
                  </m:oMath>
                </a14:m>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Визначимо кількість грошей, яка припадає на одну частку:</a:t>
                </a:r>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100000 / 842,4 = 118,71 грн./частка</a:t>
                </a:r>
                <a:endParaRPr lang="ru-RU" dirty="0">
                  <a:effectLst/>
                  <a:latin typeface="Times New Roman" panose="02020603050405020304" pitchFamily="18" charset="0"/>
                  <a:ea typeface="Times New Roman" panose="02020603050405020304" pitchFamily="18" charset="0"/>
                </a:endParaRPr>
              </a:p>
              <a:p>
                <a:pPr indent="270510" algn="just">
                  <a:lnSpc>
                    <a:spcPct val="115000"/>
                  </a:lnSpc>
                  <a:spcAft>
                    <a:spcPts val="0"/>
                  </a:spcAft>
                </a:pPr>
                <a:r>
                  <a:rPr lang="uk-UA" dirty="0">
                    <a:effectLst/>
                    <a:latin typeface="Times New Roman" panose="02020603050405020304" pitchFamily="18" charset="0"/>
                    <a:ea typeface="MS Mincho"/>
                  </a:rPr>
                  <a:t>Визначимо заробітну плату кожного члена бригади відповідно його внеску у виконання наряду.</a:t>
                </a:r>
                <a:endParaRPr lang="ru-RU" dirty="0">
                  <a:effectLst/>
                  <a:latin typeface="Times New Roman" panose="02020603050405020304" pitchFamily="18" charset="0"/>
                  <a:ea typeface="Times New Roman" panose="02020603050405020304" pitchFamily="18" charset="0"/>
                </a:endParaRPr>
              </a:p>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ru-RU" i="1">
                              <a:effectLst/>
                              <a:latin typeface="Cambria Math" panose="02040503050406030204" pitchFamily="18" charset="0"/>
                              <a:ea typeface="MS Mincho"/>
                            </a:rPr>
                          </m:ctrlPr>
                        </m:sSubPr>
                        <m:e>
                          <m:r>
                            <a:rPr lang="uk-UA" i="1">
                              <a:effectLst/>
                              <a:latin typeface="Cambria Math" panose="02040503050406030204" pitchFamily="18" charset="0"/>
                              <a:ea typeface="MS Mincho"/>
                            </a:rPr>
                            <m:t>ЗП</m:t>
                          </m:r>
                        </m:e>
                        <m:sub>
                          <m:r>
                            <a:rPr lang="uk-UA" i="1">
                              <a:effectLst/>
                              <a:latin typeface="Cambria Math" panose="02040503050406030204" pitchFamily="18" charset="0"/>
                              <a:ea typeface="MS Mincho"/>
                            </a:rPr>
                            <m:t>1</m:t>
                          </m:r>
                        </m:sub>
                      </m:sSub>
                      <m:r>
                        <a:rPr lang="uk-UA" i="1">
                          <a:effectLst/>
                          <a:latin typeface="Cambria Math" panose="02040503050406030204" pitchFamily="18" charset="0"/>
                          <a:ea typeface="MS Mincho"/>
                        </a:rPr>
                        <m:t>= 118,71×204= 24216,84 грн.</m:t>
                      </m:r>
                    </m:oMath>
                  </m:oMathPara>
                </a14:m>
                <a:endParaRPr lang="ru-RU" dirty="0">
                  <a:effectLst/>
                  <a:latin typeface="Times New Roman" panose="02020603050405020304" pitchFamily="18" charset="0"/>
                  <a:ea typeface="Times New Roman" panose="02020603050405020304" pitchFamily="18" charset="0"/>
                </a:endParaRPr>
              </a:p>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ru-RU" i="1">
                              <a:effectLst/>
                              <a:latin typeface="Cambria Math" panose="02040503050406030204" pitchFamily="18" charset="0"/>
                              <a:ea typeface="MS Mincho"/>
                            </a:rPr>
                          </m:ctrlPr>
                        </m:sSubPr>
                        <m:e>
                          <m:r>
                            <a:rPr lang="uk-UA" i="1">
                              <a:effectLst/>
                              <a:latin typeface="Cambria Math" panose="02040503050406030204" pitchFamily="18" charset="0"/>
                              <a:ea typeface="MS Mincho"/>
                            </a:rPr>
                            <m:t>ЗП</m:t>
                          </m:r>
                        </m:e>
                        <m:sub>
                          <m:r>
                            <a:rPr lang="uk-UA" i="1">
                              <a:effectLst/>
                              <a:latin typeface="Cambria Math" panose="02040503050406030204" pitchFamily="18" charset="0"/>
                              <a:ea typeface="MS Mincho"/>
                            </a:rPr>
                            <m:t>2</m:t>
                          </m:r>
                        </m:sub>
                      </m:sSub>
                      <m:r>
                        <a:rPr lang="uk-UA" i="1">
                          <a:effectLst/>
                          <a:latin typeface="Cambria Math" panose="02040503050406030204" pitchFamily="18" charset="0"/>
                          <a:ea typeface="MS Mincho"/>
                        </a:rPr>
                        <m:t>= 118,71×169,4=20109,47 грн. </m:t>
                      </m:r>
                    </m:oMath>
                  </m:oMathPara>
                </a14:m>
                <a:endParaRPr lang="ru-RU" dirty="0">
                  <a:effectLst/>
                  <a:latin typeface="Times New Roman" panose="02020603050405020304" pitchFamily="18" charset="0"/>
                  <a:ea typeface="Times New Roman" panose="02020603050405020304" pitchFamily="18" charset="0"/>
                </a:endParaRPr>
              </a:p>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ru-RU" i="1">
                              <a:effectLst/>
                              <a:latin typeface="Cambria Math" panose="02040503050406030204" pitchFamily="18" charset="0"/>
                              <a:ea typeface="MS Mincho"/>
                            </a:rPr>
                          </m:ctrlPr>
                        </m:sSubPr>
                        <m:e>
                          <m:r>
                            <a:rPr lang="uk-UA" i="1">
                              <a:effectLst/>
                              <a:latin typeface="Cambria Math" panose="02040503050406030204" pitchFamily="18" charset="0"/>
                              <a:ea typeface="MS Mincho"/>
                            </a:rPr>
                            <m:t>ЗП</m:t>
                          </m:r>
                        </m:e>
                        <m:sub>
                          <m:r>
                            <a:rPr lang="uk-UA" b="0" i="1" smtClean="0">
                              <a:effectLst/>
                              <a:latin typeface="Cambria Math" panose="02040503050406030204" pitchFamily="18" charset="0"/>
                              <a:ea typeface="MS Mincho"/>
                            </a:rPr>
                            <m:t>3</m:t>
                          </m:r>
                        </m:sub>
                      </m:sSub>
                      <m:r>
                        <a:rPr lang="uk-UA" i="1">
                          <a:effectLst/>
                          <a:latin typeface="Cambria Math" panose="02040503050406030204" pitchFamily="18" charset="0"/>
                          <a:ea typeface="MS Mincho"/>
                        </a:rPr>
                        <m:t>= 118,71×64,2= 7621,18 грн.</m:t>
                      </m:r>
                    </m:oMath>
                  </m:oMathPara>
                </a14:m>
                <a:endParaRPr lang="ru-RU" dirty="0">
                  <a:effectLst/>
                  <a:latin typeface="Times New Roman" panose="02020603050405020304" pitchFamily="18" charset="0"/>
                  <a:ea typeface="Times New Roman" panose="02020603050405020304" pitchFamily="18" charset="0"/>
                </a:endParaRPr>
              </a:p>
              <a:p>
                <a:pPr algn="ctr">
                  <a:lnSpc>
                    <a:spcPct val="115000"/>
                  </a:lnSpc>
                  <a:spcAft>
                    <a:spcPts val="0"/>
                  </a:spcAft>
                </a:pPr>
                <a14:m>
                  <m:oMath xmlns:m="http://schemas.openxmlformats.org/officeDocument/2006/math">
                    <m:sSub>
                      <m:sSubPr>
                        <m:ctrlPr>
                          <a:rPr lang="ru-RU" i="1">
                            <a:effectLst/>
                            <a:latin typeface="Cambria Math" panose="02040503050406030204" pitchFamily="18" charset="0"/>
                            <a:ea typeface="MS Mincho"/>
                          </a:rPr>
                        </m:ctrlPr>
                      </m:sSubPr>
                      <m:e>
                        <m:r>
                          <a:rPr lang="uk-UA" i="1">
                            <a:effectLst/>
                            <a:latin typeface="Cambria Math" panose="02040503050406030204" pitchFamily="18" charset="0"/>
                            <a:ea typeface="MS Mincho"/>
                          </a:rPr>
                          <m:t>ЗП</m:t>
                        </m:r>
                      </m:e>
                      <m:sub>
                        <m:r>
                          <a:rPr lang="uk-UA" b="0" i="1" smtClean="0">
                            <a:effectLst/>
                            <a:latin typeface="Cambria Math" panose="02040503050406030204" pitchFamily="18" charset="0"/>
                            <a:ea typeface="MS Mincho"/>
                          </a:rPr>
                          <m:t>4</m:t>
                        </m:r>
                      </m:sub>
                    </m:sSub>
                    <m:r>
                      <a:rPr lang="uk-UA" i="1">
                        <a:effectLst/>
                        <a:latin typeface="Cambria Math" panose="02040503050406030204" pitchFamily="18" charset="0"/>
                        <a:ea typeface="MS Mincho"/>
                      </a:rPr>
                      <m:t>= 118,71×207,5= </m:t>
                    </m:r>
                  </m:oMath>
                </a14:m>
                <a:r>
                  <a:rPr lang="uk-UA" dirty="0">
                    <a:effectLst/>
                    <a:latin typeface="Times New Roman" panose="02020603050405020304" pitchFamily="18" charset="0"/>
                    <a:ea typeface="MS Mincho"/>
                  </a:rPr>
                  <a:t>24632,33 грн.</a:t>
                </a:r>
                <a:endParaRPr lang="ru-RU" dirty="0">
                  <a:effectLst/>
                  <a:latin typeface="Times New Roman" panose="02020603050405020304" pitchFamily="18" charset="0"/>
                  <a:ea typeface="Times New Roman" panose="02020603050405020304" pitchFamily="18" charset="0"/>
                </a:endParaRPr>
              </a:p>
              <a:p>
                <a:pPr algn="ctr">
                  <a:lnSpc>
                    <a:spcPct val="115000"/>
                  </a:lnSpc>
                  <a:spcAft>
                    <a:spcPts val="0"/>
                  </a:spcAft>
                </a:pPr>
                <a14:m>
                  <m:oMath xmlns:m="http://schemas.openxmlformats.org/officeDocument/2006/math">
                    <m:sSub>
                      <m:sSubPr>
                        <m:ctrlPr>
                          <a:rPr lang="ru-RU" i="1">
                            <a:effectLst/>
                            <a:latin typeface="Cambria Math" panose="02040503050406030204" pitchFamily="18" charset="0"/>
                            <a:ea typeface="MS Mincho"/>
                          </a:rPr>
                        </m:ctrlPr>
                      </m:sSubPr>
                      <m:e>
                        <m:r>
                          <a:rPr lang="uk-UA" i="1">
                            <a:effectLst/>
                            <a:latin typeface="Cambria Math" panose="02040503050406030204" pitchFamily="18" charset="0"/>
                            <a:ea typeface="MS Mincho"/>
                          </a:rPr>
                          <m:t>ЗП</m:t>
                        </m:r>
                      </m:e>
                      <m:sub>
                        <m:r>
                          <a:rPr lang="uk-UA" b="0" i="1" smtClean="0">
                            <a:effectLst/>
                            <a:latin typeface="Cambria Math" panose="02040503050406030204" pitchFamily="18" charset="0"/>
                            <a:ea typeface="MS Mincho"/>
                          </a:rPr>
                          <m:t>5</m:t>
                        </m:r>
                      </m:sub>
                    </m:sSub>
                    <m:r>
                      <a:rPr lang="uk-UA" i="1">
                        <a:effectLst/>
                        <a:latin typeface="Cambria Math" panose="02040503050406030204" pitchFamily="18" charset="0"/>
                        <a:ea typeface="MS Mincho"/>
                      </a:rPr>
                      <m:t>= 118,71×177,5= </m:t>
                    </m:r>
                  </m:oMath>
                </a14:m>
                <a:r>
                  <a:rPr lang="uk-UA" dirty="0">
                    <a:effectLst/>
                    <a:latin typeface="Times New Roman" panose="02020603050405020304" pitchFamily="18" charset="0"/>
                    <a:ea typeface="MS Mincho"/>
                  </a:rPr>
                  <a:t>21071,03 грн.</a:t>
                </a:r>
                <a:endParaRPr lang="ru-RU" dirty="0">
                  <a:effectLst/>
                  <a:latin typeface="Times New Roman" panose="02020603050405020304" pitchFamily="18" charset="0"/>
                  <a:ea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103031" y="0"/>
                <a:ext cx="11861442" cy="6810519"/>
              </a:xfrm>
              <a:prstGeom prst="rect">
                <a:avLst/>
              </a:prstGeom>
              <a:blipFill rotWithShape="0">
                <a:blip r:embed="rId2"/>
                <a:stretch>
                  <a:fillRect l="-462" t="-179" r="-411" b="-90"/>
                </a:stretch>
              </a:blipFill>
            </p:spPr>
            <p:txBody>
              <a:bodyPr/>
              <a:lstStyle/>
              <a:p>
                <a:r>
                  <a:rPr lang="ru-RU">
                    <a:noFill/>
                  </a:rPr>
                  <a:t> </a:t>
                </a:r>
              </a:p>
            </p:txBody>
          </p:sp>
        </mc:Fallback>
      </mc:AlternateContent>
    </p:spTree>
    <p:extLst>
      <p:ext uri="{BB962C8B-B14F-4D97-AF65-F5344CB8AC3E}">
        <p14:creationId xmlns:p14="http://schemas.microsoft.com/office/powerpoint/2010/main" val="11793759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82073" y="1392531"/>
            <a:ext cx="11505127" cy="3539430"/>
          </a:xfrm>
          <a:prstGeom prst="rect">
            <a:avLst/>
          </a:prstGeom>
        </p:spPr>
        <p:txBody>
          <a:bodyPr wrap="square">
            <a:spAutoFit/>
          </a:bodyPr>
          <a:lstStyle/>
          <a:p>
            <a:pPr algn="just"/>
            <a:r>
              <a:rPr lang="uk-UA" sz="3200" b="1" dirty="0" smtClean="0">
                <a:solidFill>
                  <a:srgbClr val="000000"/>
                </a:solidFill>
                <a:latin typeface="Times New Roman" panose="02020603050405020304" pitchFamily="18" charset="0"/>
                <a:ea typeface="MS Mincho"/>
                <a:cs typeface="Times New Roman" panose="02020603050405020304" pitchFamily="18" charset="0"/>
              </a:rPr>
              <a:t>2.6. Акордна </a:t>
            </a:r>
            <a:r>
              <a:rPr lang="uk-UA" sz="3200" b="1" dirty="0">
                <a:solidFill>
                  <a:srgbClr val="000000"/>
                </a:solidFill>
                <a:latin typeface="Times New Roman" panose="02020603050405020304" pitchFamily="18" charset="0"/>
                <a:ea typeface="MS Mincho"/>
                <a:cs typeface="Times New Roman" panose="02020603050405020304" pitchFamily="18" charset="0"/>
              </a:rPr>
              <a:t>система оплати праці</a:t>
            </a:r>
            <a:r>
              <a:rPr lang="uk-UA" sz="3200" dirty="0">
                <a:solidFill>
                  <a:srgbClr val="000000"/>
                </a:solidFill>
                <a:latin typeface="Times New Roman" panose="02020603050405020304" pitchFamily="18" charset="0"/>
                <a:ea typeface="MS Mincho"/>
                <a:cs typeface="Times New Roman" panose="02020603050405020304" pitchFamily="18" charset="0"/>
              </a:rPr>
              <a:t> передбачає формування розцінки на певний обсяг робіт з визначенням терміну їх виконання. Фактична заробітна плата кожного працівника визначається як частка від загального фонду оплати праці всього колективу або його окремого підрозділу та залежить від кваліфікації працівника, коефіцієнта його трудової участі та фактично відпрацьованого часу.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65114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8489" y="545627"/>
            <a:ext cx="11621037" cy="3025700"/>
          </a:xfrm>
          <a:prstGeom prst="rect">
            <a:avLst/>
          </a:prstGeom>
        </p:spPr>
        <p:txBody>
          <a:bodyPr wrap="square">
            <a:spAutoFit/>
          </a:bodyPr>
          <a:lstStyle/>
          <a:p>
            <a:pPr indent="323850" algn="just">
              <a:lnSpc>
                <a:spcPct val="115000"/>
              </a:lnSpc>
              <a:spcAft>
                <a:spcPts val="0"/>
              </a:spcAft>
              <a:tabLst>
                <a:tab pos="1084580" algn="l"/>
              </a:tabLst>
            </a:pPr>
            <a:r>
              <a:rPr lang="uk-UA" sz="2800" b="1" dirty="0" smtClean="0">
                <a:latin typeface="Times New Roman" panose="02020603050405020304" pitchFamily="18" charset="0"/>
                <a:ea typeface="MS Mincho"/>
              </a:rPr>
              <a:t>2.7</a:t>
            </a:r>
            <a:r>
              <a:rPr lang="uk-UA" sz="2800" b="1" dirty="0">
                <a:latin typeface="Times New Roman" panose="02020603050405020304" pitchFamily="18" charset="0"/>
                <a:ea typeface="MS Mincho"/>
              </a:rPr>
              <a:t>. Контрактна система оплати </a:t>
            </a:r>
            <a:r>
              <a:rPr lang="uk-UA" sz="2800" dirty="0">
                <a:latin typeface="Times New Roman" panose="02020603050405020304" pitchFamily="18" charset="0"/>
                <a:ea typeface="MS Mincho"/>
              </a:rPr>
              <a:t>праці ґрунтується на укладанні угоди між роботодавцем і виконавцем, в якій обумовлюються умови праці, права і обов’язки сторін, рівень оплати праці та інше. Відповідно угоди може оплачуватися час робочий час працівника (погодинна оплата праці), так і обсяг виконання покладених на працівника службових обов’язків (відрядна оплата).</a:t>
            </a:r>
            <a:endParaRPr lang="ru-RU" sz="2800" dirty="0">
              <a:effectLst/>
              <a:latin typeface="Times New Roman" panose="02020603050405020304" pitchFamily="18" charset="0"/>
              <a:ea typeface="Times New Roman" panose="02020603050405020304" pitchFamily="18" charset="0"/>
            </a:endParaRPr>
          </a:p>
        </p:txBody>
      </p:sp>
      <p:sp>
        <p:nvSpPr>
          <p:cNvPr id="5" name="Прямоугольник 4"/>
          <p:cNvSpPr/>
          <p:nvPr/>
        </p:nvSpPr>
        <p:spPr>
          <a:xfrm>
            <a:off x="338489" y="3842268"/>
            <a:ext cx="11408535" cy="2034660"/>
          </a:xfrm>
          <a:prstGeom prst="rect">
            <a:avLst/>
          </a:prstGeom>
        </p:spPr>
        <p:txBody>
          <a:bodyPr wrap="square">
            <a:spAutoFit/>
          </a:bodyPr>
          <a:lstStyle/>
          <a:p>
            <a:pPr indent="323850" algn="just">
              <a:lnSpc>
                <a:spcPct val="115000"/>
              </a:lnSpc>
              <a:spcAft>
                <a:spcPts val="0"/>
              </a:spcAft>
              <a:tabLst>
                <a:tab pos="1084580" algn="l"/>
              </a:tabLst>
            </a:pPr>
            <a:r>
              <a:rPr lang="uk-UA" sz="2800" dirty="0">
                <a:latin typeface="Times New Roman" panose="02020603050405020304" pitchFamily="18" charset="0"/>
                <a:ea typeface="MS Mincho"/>
              </a:rPr>
              <a:t>Для оплати праці управлінського персоналу в </a:t>
            </a:r>
            <a:r>
              <a:rPr lang="uk-UA" sz="2800" b="1" dirty="0">
                <a:latin typeface="Times New Roman" panose="02020603050405020304" pitchFamily="18" charset="0"/>
                <a:ea typeface="MS Mincho"/>
              </a:rPr>
              <a:t>умовах ринкових відносин </a:t>
            </a:r>
            <a:r>
              <a:rPr lang="uk-UA" sz="2800" dirty="0">
                <a:latin typeface="Times New Roman" panose="02020603050405020304" pitchFamily="18" charset="0"/>
                <a:ea typeface="MS Mincho"/>
              </a:rPr>
              <a:t>численні підприємства використовують </a:t>
            </a:r>
            <a:r>
              <a:rPr lang="uk-UA" sz="2800" b="1" dirty="0">
                <a:latin typeface="Times New Roman" panose="02020603050405020304" pitchFamily="18" charset="0"/>
                <a:ea typeface="MS Mincho"/>
              </a:rPr>
              <a:t>безтарифну систему оплати праці</a:t>
            </a:r>
            <a:r>
              <a:rPr lang="uk-UA" sz="2800" dirty="0">
                <a:latin typeface="Times New Roman" panose="02020603050405020304" pitchFamily="18" charset="0"/>
                <a:ea typeface="MS Mincho"/>
              </a:rPr>
              <a:t>, яка передбачає коригування їх заробітної плати залежно від обсягу реалізації продукції.</a:t>
            </a:r>
            <a:endParaRPr lang="ru-RU"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72343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4547" y="109804"/>
            <a:ext cx="11681138" cy="6463308"/>
          </a:xfrm>
          <a:prstGeom prst="rect">
            <a:avLst/>
          </a:prstGeom>
        </p:spPr>
        <p:txBody>
          <a:bodyPr wrap="square">
            <a:spAutoFit/>
          </a:bodyPr>
          <a:lstStyle/>
          <a:p>
            <a:pPr indent="323850" algn="just">
              <a:lnSpc>
                <a:spcPct val="115000"/>
              </a:lnSpc>
              <a:spcAft>
                <a:spcPts val="0"/>
              </a:spcAft>
            </a:pPr>
            <a:r>
              <a:rPr lang="uk-UA" sz="3000" dirty="0">
                <a:latin typeface="Times New Roman" panose="02020603050405020304" pitchFamily="18" charset="0"/>
                <a:ea typeface="Times New Roman" panose="02020603050405020304" pitchFamily="18" charset="0"/>
              </a:rPr>
              <a:t>Заробітна плата </a:t>
            </a:r>
            <a:r>
              <a:rPr lang="uk-UA" sz="3000" dirty="0" smtClean="0">
                <a:latin typeface="Times New Roman" panose="02020603050405020304" pitchFamily="18" charset="0"/>
                <a:ea typeface="Times New Roman" panose="02020603050405020304" pitchFamily="18" charset="0"/>
              </a:rPr>
              <a:t>виконує ряд </a:t>
            </a:r>
            <a:r>
              <a:rPr lang="uk-UA" sz="3000" b="1" dirty="0" smtClean="0">
                <a:latin typeface="Times New Roman" panose="02020603050405020304" pitchFamily="18" charset="0"/>
                <a:ea typeface="Times New Roman" panose="02020603050405020304" pitchFamily="18" charset="0"/>
              </a:rPr>
              <a:t>функцій</a:t>
            </a:r>
            <a:r>
              <a:rPr lang="uk-UA" sz="3000" dirty="0">
                <a:latin typeface="Times New Roman" panose="02020603050405020304" pitchFamily="18" charset="0"/>
                <a:ea typeface="Times New Roman" panose="02020603050405020304" pitchFamily="18" charset="0"/>
              </a:rPr>
              <a:t>:</a:t>
            </a:r>
            <a:endParaRPr lang="ru-RU" sz="3000" dirty="0">
              <a:latin typeface="Times New Roman" panose="02020603050405020304" pitchFamily="18" charset="0"/>
              <a:ea typeface="Times New Roman" panose="02020603050405020304" pitchFamily="18" charset="0"/>
            </a:endParaRPr>
          </a:p>
          <a:p>
            <a:pPr marL="342900" lvl="0" indent="-342900" algn="just">
              <a:lnSpc>
                <a:spcPct val="115000"/>
              </a:lnSpc>
              <a:spcAft>
                <a:spcPts val="0"/>
              </a:spcAft>
              <a:buClr>
                <a:srgbClr val="000000"/>
              </a:buClr>
              <a:buSzPts val="1250"/>
              <a:buFont typeface="+mj-lt"/>
              <a:buAutoNum type="arabicPeriod"/>
              <a:tabLst>
                <a:tab pos="664845" algn="l"/>
              </a:tabLst>
            </a:pPr>
            <a:r>
              <a:rPr lang="uk-UA" sz="3000" b="1" dirty="0">
                <a:latin typeface="Times New Roman" panose="02020603050405020304" pitchFamily="18" charset="0"/>
                <a:ea typeface="Times New Roman" panose="02020603050405020304" pitchFamily="18" charset="0"/>
                <a:cs typeface="Times New Roman" panose="02020603050405020304" pitchFamily="18" charset="0"/>
              </a:rPr>
              <a:t>Відтворювальна </a:t>
            </a:r>
            <a:r>
              <a:rPr lang="uk-UA" sz="3000" dirty="0">
                <a:latin typeface="Times New Roman" panose="02020603050405020304" pitchFamily="18" charset="0"/>
                <a:ea typeface="Times New Roman" panose="02020603050405020304" pitchFamily="18" charset="0"/>
                <a:cs typeface="Times New Roman" panose="02020603050405020304" pitchFamily="18" charset="0"/>
              </a:rPr>
              <a:t>функція заробітної плати полягає в забезпеченні нормального відтворення робочої сили відповідної кваліфікації.</a:t>
            </a:r>
            <a:endParaRPr lang="ru-RU" sz="30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Clr>
                <a:srgbClr val="000000"/>
              </a:buClr>
              <a:buSzPts val="1250"/>
              <a:buFont typeface="+mj-lt"/>
              <a:buAutoNum type="arabicPeriod"/>
              <a:tabLst>
                <a:tab pos="676910" algn="l"/>
              </a:tabLst>
            </a:pPr>
            <a:r>
              <a:rPr lang="uk-UA" sz="3000" b="1" dirty="0">
                <a:latin typeface="Times New Roman" panose="02020603050405020304" pitchFamily="18" charset="0"/>
                <a:ea typeface="Times New Roman" panose="02020603050405020304" pitchFamily="18" charset="0"/>
                <a:cs typeface="Times New Roman" panose="02020603050405020304" pitchFamily="18" charset="0"/>
              </a:rPr>
              <a:t>Стимулююча</a:t>
            </a:r>
            <a:r>
              <a:rPr lang="uk-UA" sz="3000" dirty="0">
                <a:latin typeface="Times New Roman" panose="02020603050405020304" pitchFamily="18" charset="0"/>
                <a:ea typeface="Times New Roman" panose="02020603050405020304" pitchFamily="18" charset="0"/>
                <a:cs typeface="Times New Roman" panose="02020603050405020304" pitchFamily="18" charset="0"/>
              </a:rPr>
              <a:t> функція зумовлює формування такої величини оплати праці, які б спонукала працівників підвищувати продуктивність праці, прагнути високих результатів праці на кожному робочому місці.</a:t>
            </a:r>
            <a:endParaRPr lang="ru-RU" sz="30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Clr>
                <a:srgbClr val="000000"/>
              </a:buClr>
              <a:buSzPts val="1250"/>
              <a:buFont typeface="+mj-lt"/>
              <a:buAutoNum type="arabicPeriod"/>
              <a:tabLst>
                <a:tab pos="664845" algn="l"/>
              </a:tabLst>
            </a:pPr>
            <a:r>
              <a:rPr lang="uk-UA" sz="3000" b="1" dirty="0">
                <a:latin typeface="Times New Roman" panose="02020603050405020304" pitchFamily="18" charset="0"/>
                <a:ea typeface="Times New Roman" panose="02020603050405020304" pitchFamily="18" charset="0"/>
                <a:cs typeface="Times New Roman" panose="02020603050405020304" pitchFamily="18" charset="0"/>
              </a:rPr>
              <a:t>Регулююча</a:t>
            </a:r>
            <a:r>
              <a:rPr lang="uk-UA" sz="3000" dirty="0">
                <a:latin typeface="Times New Roman" panose="02020603050405020304" pitchFamily="18" charset="0"/>
                <a:ea typeface="Times New Roman" panose="02020603050405020304" pitchFamily="18" charset="0"/>
                <a:cs typeface="Times New Roman" panose="02020603050405020304" pitchFamily="18" charset="0"/>
              </a:rPr>
              <a:t> функція оплати праці визначає диференціацію рівнів заробітної плати залежно від кваліфікації, складності, напруженості праці.</a:t>
            </a:r>
            <a:endParaRPr lang="ru-RU" sz="30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Clr>
                <a:srgbClr val="000000"/>
              </a:buClr>
              <a:buSzPts val="1250"/>
              <a:buFont typeface="+mj-lt"/>
              <a:buAutoNum type="arabicPeriod"/>
              <a:tabLst>
                <a:tab pos="680085" algn="l"/>
              </a:tabLst>
            </a:pPr>
            <a:r>
              <a:rPr lang="uk-UA" sz="3000" b="1" dirty="0">
                <a:latin typeface="Times New Roman" panose="02020603050405020304" pitchFamily="18" charset="0"/>
                <a:ea typeface="Times New Roman" panose="02020603050405020304" pitchFamily="18" charset="0"/>
                <a:cs typeface="Times New Roman" panose="02020603050405020304" pitchFamily="18" charset="0"/>
              </a:rPr>
              <a:t>Соціальна</a:t>
            </a:r>
            <a:r>
              <a:rPr lang="uk-UA" sz="3000" dirty="0">
                <a:latin typeface="Times New Roman" panose="02020603050405020304" pitchFamily="18" charset="0"/>
                <a:ea typeface="Times New Roman" panose="02020603050405020304" pitchFamily="18" charset="0"/>
                <a:cs typeface="Times New Roman" panose="02020603050405020304" pitchFamily="18" charset="0"/>
              </a:rPr>
              <a:t> функція сприяє забезпеченню соціальної справедливості стосовно однакової оплати праці за однакову роботу.</a:t>
            </a:r>
            <a:endParaRPr lang="ru-RU" sz="30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3773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12123" y="213326"/>
            <a:ext cx="11024316" cy="941796"/>
          </a:xfrm>
          <a:prstGeom prst="rect">
            <a:avLst/>
          </a:prstGeom>
        </p:spPr>
        <p:txBody>
          <a:bodyPr wrap="square">
            <a:spAutoFit/>
          </a:bodyPr>
          <a:lstStyle/>
          <a:p>
            <a:pPr indent="323850" algn="just">
              <a:lnSpc>
                <a:spcPct val="115000"/>
              </a:lnSpc>
              <a:spcAft>
                <a:spcPts val="0"/>
              </a:spcAft>
            </a:pPr>
            <a:r>
              <a:rPr lang="uk-UA" sz="2400" b="1"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Кодекс законів про працю України </a:t>
            </a:r>
            <a:r>
              <a:rPr lang="uk-UA" sz="2400" b="1" dirty="0" smtClean="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(КЗПУ)</a:t>
            </a:r>
            <a:r>
              <a:rPr lang="uk-UA" sz="2400" dirty="0" smtClean="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 регламентує </a:t>
            </a:r>
            <a:r>
              <a:rPr lang="uk-UA" sz="2400"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самостійний вибір систем, форм та обсягів оплати праці працівників підприємства.</a:t>
            </a:r>
            <a:endParaRPr lang="ru-RU" sz="2400" dirty="0">
              <a:solidFill>
                <a:srgbClr val="000000"/>
              </a:solidFill>
              <a:effectLst/>
              <a:latin typeface="Courier New" panose="02070309020205020404" pitchFamily="49" charset="0"/>
              <a:ea typeface="Courier New" panose="02070309020205020404" pitchFamily="49" charset="0"/>
            </a:endParaRPr>
          </a:p>
        </p:txBody>
      </p:sp>
      <p:sp>
        <p:nvSpPr>
          <p:cNvPr id="5" name="Прямоугольник 4"/>
          <p:cNvSpPr/>
          <p:nvPr/>
        </p:nvSpPr>
        <p:spPr>
          <a:xfrm>
            <a:off x="283335" y="1566744"/>
            <a:ext cx="11681138" cy="4552015"/>
          </a:xfrm>
          <a:prstGeom prst="rect">
            <a:avLst/>
          </a:prstGeom>
        </p:spPr>
        <p:txBody>
          <a:bodyPr wrap="square">
            <a:spAutoFit/>
          </a:bodyPr>
          <a:lstStyle/>
          <a:p>
            <a:pPr indent="270510" algn="just">
              <a:lnSpc>
                <a:spcPct val="115000"/>
              </a:lnSpc>
              <a:spcAft>
                <a:spcPts val="0"/>
              </a:spcAft>
            </a:pPr>
            <a:r>
              <a:rPr lang="uk-UA" dirty="0">
                <a:solidFill>
                  <a:srgbClr val="000000"/>
                </a:solidFill>
                <a:latin typeface="Times New Roman" panose="02020603050405020304" pitchFamily="18" charset="0"/>
                <a:ea typeface="Times New Roman" panose="02020603050405020304" pitchFamily="18" charset="0"/>
              </a:rPr>
              <a:t>Відповідно до КЗпП України мінімальні державні гарантії і </a:t>
            </a:r>
            <a:r>
              <a:rPr lang="uk-UA" dirty="0" smtClean="0">
                <a:solidFill>
                  <a:srgbClr val="000000"/>
                </a:solidFill>
                <a:latin typeface="Times New Roman" panose="02020603050405020304" pitchFamily="18" charset="0"/>
                <a:ea typeface="Times New Roman" panose="02020603050405020304" pitchFamily="18" charset="0"/>
              </a:rPr>
              <a:t>компенсації такі:</a:t>
            </a:r>
          </a:p>
          <a:p>
            <a:pPr indent="270510" algn="just">
              <a:lnSpc>
                <a:spcPct val="115000"/>
              </a:lnSpc>
              <a:spcAft>
                <a:spcPts val="0"/>
              </a:spcAft>
            </a:pPr>
            <a:r>
              <a:rPr lang="uk-UA" b="1" dirty="0" smtClean="0">
                <a:solidFill>
                  <a:srgbClr val="000000"/>
                </a:solidFill>
                <a:latin typeface="Times New Roman" panose="02020603050405020304" pitchFamily="18" charset="0"/>
                <a:ea typeface="Times New Roman" panose="02020603050405020304" pitchFamily="18" charset="0"/>
              </a:rPr>
              <a:t>Гарантії </a:t>
            </a:r>
            <a:r>
              <a:rPr lang="uk-UA" b="1" dirty="0">
                <a:solidFill>
                  <a:srgbClr val="000000"/>
                </a:solidFill>
                <a:latin typeface="Times New Roman" panose="02020603050405020304" pitchFamily="18" charset="0"/>
                <a:ea typeface="Times New Roman" panose="02020603050405020304" pitchFamily="18" charset="0"/>
              </a:rPr>
              <a:t>відносно діючих норм оплати </a:t>
            </a:r>
            <a:r>
              <a:rPr lang="uk-UA" b="1" dirty="0" smtClean="0">
                <a:solidFill>
                  <a:srgbClr val="000000"/>
                </a:solidFill>
                <a:latin typeface="Times New Roman" panose="02020603050405020304" pitchFamily="18" charset="0"/>
                <a:ea typeface="Times New Roman" panose="02020603050405020304" pitchFamily="18" charset="0"/>
              </a:rPr>
              <a:t>праці</a:t>
            </a:r>
            <a:r>
              <a:rPr lang="uk-UA" b="1" dirty="0">
                <a:solidFill>
                  <a:srgbClr val="000000"/>
                </a:solidFill>
                <a:latin typeface="Times New Roman" panose="02020603050405020304" pitchFamily="18" charset="0"/>
                <a:ea typeface="Times New Roman" panose="02020603050405020304" pitchFamily="18" charset="0"/>
              </a:rPr>
              <a:t>:</a:t>
            </a:r>
            <a:endParaRPr lang="ru-RU" sz="1600" b="1"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dirty="0">
                <a:solidFill>
                  <a:srgbClr val="000000"/>
                </a:solidFill>
                <a:latin typeface="Times New Roman" panose="02020603050405020304" pitchFamily="18" charset="0"/>
                <a:ea typeface="Times New Roman" panose="02020603050405020304" pitchFamily="18" charset="0"/>
              </a:rPr>
              <a:t>за роботу в понаднормовий час;</a:t>
            </a:r>
            <a:endParaRPr lang="ru-RU" sz="1600"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dirty="0">
                <a:solidFill>
                  <a:srgbClr val="000000"/>
                </a:solidFill>
                <a:latin typeface="Times New Roman" panose="02020603050405020304" pitchFamily="18" charset="0"/>
                <a:ea typeface="Times New Roman" panose="02020603050405020304" pitchFamily="18" charset="0"/>
              </a:rPr>
              <a:t>за роботу в святкові, неробочі і вихідні дні;</a:t>
            </a:r>
            <a:endParaRPr lang="ru-RU" sz="1600"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dirty="0">
                <a:solidFill>
                  <a:srgbClr val="000000"/>
                </a:solidFill>
                <a:latin typeface="Times New Roman" panose="02020603050405020304" pitchFamily="18" charset="0"/>
                <a:ea typeface="Times New Roman" panose="02020603050405020304" pitchFamily="18" charset="0"/>
              </a:rPr>
              <a:t>за роботу в нічний час;</a:t>
            </a:r>
            <a:endParaRPr lang="ru-RU" sz="1600"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dirty="0">
                <a:solidFill>
                  <a:srgbClr val="000000"/>
                </a:solidFill>
                <a:latin typeface="Times New Roman" panose="02020603050405020304" pitchFamily="18" charset="0"/>
                <a:ea typeface="Times New Roman" panose="02020603050405020304" pitchFamily="18" charset="0"/>
              </a:rPr>
              <a:t>за час простою, що мав місце не з вини працівника;</a:t>
            </a:r>
            <a:endParaRPr lang="ru-RU" sz="1600"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dirty="0">
                <a:solidFill>
                  <a:srgbClr val="000000"/>
                </a:solidFill>
                <a:latin typeface="Times New Roman" panose="02020603050405020304" pitchFamily="18" charset="0"/>
                <a:ea typeface="Times New Roman" panose="02020603050405020304" pitchFamily="18" charset="0"/>
              </a:rPr>
              <a:t>при виготовленні продукції, що виявилася браком не з вини працівника;</a:t>
            </a:r>
            <a:endParaRPr lang="ru-RU" sz="1600" dirty="0">
              <a:solidFill>
                <a:srgbClr val="000000"/>
              </a:solidFill>
              <a:latin typeface="Courier New" panose="02070309020205020404" pitchFamily="49" charset="0"/>
              <a:ea typeface="Courier New" panose="02070309020205020404" pitchFamily="49" charset="0"/>
            </a:endParaRPr>
          </a:p>
          <a:p>
            <a:pPr marL="342900" lvl="0" indent="-342900" algn="just">
              <a:lnSpc>
                <a:spcPct val="115000"/>
              </a:lnSpc>
              <a:spcAft>
                <a:spcPts val="0"/>
              </a:spcAft>
              <a:buFont typeface="Symbol" panose="05050102010706020507" pitchFamily="18" charset="2"/>
              <a:buChar char=""/>
            </a:pPr>
            <a:r>
              <a:rPr lang="uk-UA" dirty="0">
                <a:solidFill>
                  <a:srgbClr val="000000"/>
                </a:solidFill>
                <a:latin typeface="Times New Roman" panose="02020603050405020304" pitchFamily="18" charset="0"/>
                <a:ea typeface="Times New Roman" panose="02020603050405020304" pitchFamily="18" charset="0"/>
              </a:rPr>
              <a:t>працівників, молодших вісімнадцяти років, при скороченій тривалості їх щоденної роботи.</a:t>
            </a:r>
            <a:endParaRPr lang="ru-RU" sz="1600" dirty="0">
              <a:solidFill>
                <a:srgbClr val="000000"/>
              </a:solidFill>
              <a:latin typeface="Courier New" panose="02070309020205020404" pitchFamily="49" charset="0"/>
              <a:ea typeface="Courier New" panose="02070309020205020404" pitchFamily="49" charset="0"/>
            </a:endParaRPr>
          </a:p>
          <a:p>
            <a:pPr indent="270510" algn="just">
              <a:lnSpc>
                <a:spcPct val="115000"/>
              </a:lnSpc>
              <a:spcAft>
                <a:spcPts val="0"/>
              </a:spcAft>
            </a:pPr>
            <a:r>
              <a:rPr lang="uk-UA" b="1" dirty="0">
                <a:solidFill>
                  <a:srgbClr val="000000"/>
                </a:solidFill>
                <a:latin typeface="Times New Roman" panose="02020603050405020304" pitchFamily="18" charset="0"/>
                <a:ea typeface="Times New Roman" panose="02020603050405020304" pitchFamily="18" charset="0"/>
              </a:rPr>
              <a:t>Гарантії оплати </a:t>
            </a:r>
            <a:r>
              <a:rPr lang="uk-UA" b="1" dirty="0" smtClean="0">
                <a:solidFill>
                  <a:srgbClr val="000000"/>
                </a:solidFill>
                <a:latin typeface="Times New Roman" panose="02020603050405020304" pitchFamily="18" charset="0"/>
                <a:ea typeface="Times New Roman" panose="02020603050405020304" pitchFamily="18" charset="0"/>
              </a:rPr>
              <a:t>працівникам часу</a:t>
            </a:r>
            <a:r>
              <a:rPr lang="uk-UA" dirty="0" smtClean="0">
                <a:solidFill>
                  <a:srgbClr val="000000"/>
                </a:solidFill>
                <a:latin typeface="Times New Roman" panose="02020603050405020304" pitchFamily="18" charset="0"/>
                <a:ea typeface="Times New Roman" panose="02020603050405020304" pitchFamily="18" charset="0"/>
              </a:rPr>
              <a:t>: щорічних </a:t>
            </a:r>
            <a:r>
              <a:rPr lang="uk-UA" dirty="0">
                <a:solidFill>
                  <a:srgbClr val="000000"/>
                </a:solidFill>
                <a:latin typeface="Times New Roman" panose="02020603050405020304" pitchFamily="18" charset="0"/>
                <a:ea typeface="Times New Roman" panose="02020603050405020304" pitchFamily="18" charset="0"/>
              </a:rPr>
              <a:t>відпусток</a:t>
            </a:r>
            <a:r>
              <a:rPr lang="uk-UA" dirty="0" smtClean="0">
                <a:solidFill>
                  <a:srgbClr val="000000"/>
                </a:solidFill>
                <a:latin typeface="Times New Roman" panose="02020603050405020304" pitchFamily="18" charset="0"/>
                <a:ea typeface="Times New Roman" panose="02020603050405020304" pitchFamily="18" charset="0"/>
              </a:rPr>
              <a:t>; виконання </a:t>
            </a:r>
            <a:r>
              <a:rPr lang="uk-UA" dirty="0">
                <a:solidFill>
                  <a:srgbClr val="000000"/>
                </a:solidFill>
                <a:latin typeface="Times New Roman" panose="02020603050405020304" pitchFamily="18" charset="0"/>
                <a:ea typeface="Times New Roman" panose="02020603050405020304" pitchFamily="18" charset="0"/>
              </a:rPr>
              <a:t>державних обов'язків</a:t>
            </a:r>
            <a:r>
              <a:rPr lang="uk-UA" dirty="0" smtClean="0">
                <a:solidFill>
                  <a:srgbClr val="000000"/>
                </a:solidFill>
                <a:latin typeface="Times New Roman" panose="02020603050405020304" pitchFamily="18" charset="0"/>
                <a:ea typeface="Times New Roman" panose="02020603050405020304" pitchFamily="18" charset="0"/>
              </a:rPr>
              <a:t>; </a:t>
            </a:r>
            <a:r>
              <a:rPr lang="uk-UA" dirty="0">
                <a:solidFill>
                  <a:srgbClr val="000000"/>
                </a:solidFill>
                <a:latin typeface="Times New Roman" panose="02020603050405020304" pitchFamily="18" charset="0"/>
                <a:ea typeface="Times New Roman" panose="02020603050405020304" pitchFamily="18" charset="0"/>
              </a:rPr>
              <a:t>підвищення </a:t>
            </a:r>
            <a:r>
              <a:rPr lang="uk-UA" dirty="0" smtClean="0">
                <a:solidFill>
                  <a:srgbClr val="000000"/>
                </a:solidFill>
                <a:latin typeface="Times New Roman" panose="02020603050405020304" pitchFamily="18" charset="0"/>
                <a:ea typeface="Times New Roman" panose="02020603050405020304" pitchFamily="18" charset="0"/>
              </a:rPr>
              <a:t>кваліфікації, виробничого </a:t>
            </a:r>
            <a:r>
              <a:rPr lang="uk-UA" dirty="0">
                <a:solidFill>
                  <a:srgbClr val="000000"/>
                </a:solidFill>
                <a:latin typeface="Times New Roman" panose="02020603050405020304" pitchFamily="18" charset="0"/>
                <a:ea typeface="Times New Roman" panose="02020603050405020304" pitchFamily="18" charset="0"/>
              </a:rPr>
              <a:t>навчання, </a:t>
            </a:r>
            <a:r>
              <a:rPr lang="uk-UA" dirty="0" smtClean="0">
                <a:solidFill>
                  <a:srgbClr val="000000"/>
                </a:solidFill>
                <a:latin typeface="Times New Roman" panose="02020603050405020304" pitchFamily="18" charset="0"/>
                <a:ea typeface="Times New Roman" panose="02020603050405020304" pitchFamily="18" charset="0"/>
              </a:rPr>
              <a:t>перекваліфікації </a:t>
            </a:r>
            <a:r>
              <a:rPr lang="uk-UA" dirty="0">
                <a:solidFill>
                  <a:srgbClr val="000000"/>
                </a:solidFill>
                <a:latin typeface="Times New Roman" panose="02020603050405020304" pitchFamily="18" charset="0"/>
                <a:ea typeface="Times New Roman" panose="02020603050405020304" pitchFamily="18" charset="0"/>
              </a:rPr>
              <a:t>або навчання інших спеціальностей; </a:t>
            </a:r>
            <a:r>
              <a:rPr lang="uk-UA" dirty="0" smtClean="0">
                <a:solidFill>
                  <a:srgbClr val="000000"/>
                </a:solidFill>
                <a:latin typeface="Times New Roman" panose="02020603050405020304" pitchFamily="18" charset="0"/>
                <a:ea typeface="Times New Roman" panose="02020603050405020304" pitchFamily="18" charset="0"/>
              </a:rPr>
              <a:t>хвороби або обстеження </a:t>
            </a:r>
            <a:r>
              <a:rPr lang="uk-UA" dirty="0">
                <a:solidFill>
                  <a:srgbClr val="000000"/>
                </a:solidFill>
                <a:latin typeface="Times New Roman" panose="02020603050405020304" pitchFamily="18" charset="0"/>
                <a:ea typeface="Times New Roman" panose="02020603050405020304" pitchFamily="18" charset="0"/>
              </a:rPr>
              <a:t>в </a:t>
            </a:r>
            <a:r>
              <a:rPr lang="uk-UA" dirty="0" smtClean="0">
                <a:solidFill>
                  <a:srgbClr val="000000"/>
                </a:solidFill>
                <a:latin typeface="Times New Roman" panose="02020603050405020304" pitchFamily="18" charset="0"/>
                <a:ea typeface="Times New Roman" panose="02020603050405020304" pitchFamily="18" charset="0"/>
              </a:rPr>
              <a:t>медичних установах</a:t>
            </a:r>
            <a:r>
              <a:rPr lang="uk-UA" dirty="0">
                <a:solidFill>
                  <a:srgbClr val="000000"/>
                </a:solidFill>
                <a:latin typeface="Times New Roman" panose="02020603050405020304" pitchFamily="18" charset="0"/>
                <a:ea typeface="Times New Roman" panose="02020603050405020304" pitchFamily="18" charset="0"/>
              </a:rPr>
              <a:t>; іншої тимчасової  роботи на в зв'язку з виробничою необхідністю; переведених за станом здоров'я на легшу </a:t>
            </a:r>
            <a:r>
              <a:rPr lang="uk-UA" dirty="0" err="1">
                <a:solidFill>
                  <a:srgbClr val="000000"/>
                </a:solidFill>
                <a:latin typeface="Times New Roman" panose="02020603050405020304" pitchFamily="18" charset="0"/>
                <a:ea typeface="Times New Roman" panose="02020603050405020304" pitchFamily="18" charset="0"/>
              </a:rPr>
              <a:t>нижчеоплачувану</a:t>
            </a:r>
            <a:r>
              <a:rPr lang="uk-UA" dirty="0">
                <a:solidFill>
                  <a:srgbClr val="000000"/>
                </a:solidFill>
                <a:latin typeface="Times New Roman" panose="02020603050405020304" pitchFamily="18" charset="0"/>
                <a:ea typeface="Times New Roman" panose="02020603050405020304" pitchFamily="18" charset="0"/>
              </a:rPr>
              <a:t> роботу</a:t>
            </a:r>
            <a:r>
              <a:rPr lang="uk-UA" dirty="0" smtClean="0">
                <a:solidFill>
                  <a:srgbClr val="000000"/>
                </a:solidFill>
                <a:latin typeface="Times New Roman" panose="02020603050405020304" pitchFamily="18" charset="0"/>
                <a:ea typeface="Times New Roman" panose="02020603050405020304" pitchFamily="18" charset="0"/>
              </a:rPr>
              <a:t>; відпусток по догляду за дитиною </a:t>
            </a:r>
            <a:r>
              <a:rPr lang="uk-UA" dirty="0">
                <a:solidFill>
                  <a:srgbClr val="000000"/>
                </a:solidFill>
                <a:latin typeface="Times New Roman" panose="02020603050405020304" pitchFamily="18" charset="0"/>
                <a:ea typeface="Times New Roman" panose="02020603050405020304" pitchFamily="18" charset="0"/>
              </a:rPr>
              <a:t>до трьох </a:t>
            </a:r>
            <a:r>
              <a:rPr lang="uk-UA" dirty="0" smtClean="0">
                <a:solidFill>
                  <a:srgbClr val="000000"/>
                </a:solidFill>
                <a:latin typeface="Times New Roman" panose="02020603050405020304" pitchFamily="18" charset="0"/>
                <a:ea typeface="Times New Roman" panose="02020603050405020304" pitchFamily="18" charset="0"/>
              </a:rPr>
              <a:t>років; </a:t>
            </a:r>
            <a:r>
              <a:rPr lang="uk-UA" dirty="0">
                <a:solidFill>
                  <a:srgbClr val="000000"/>
                </a:solidFill>
                <a:latin typeface="Times New Roman" panose="02020603050405020304" pitchFamily="18" charset="0"/>
                <a:ea typeface="Times New Roman" panose="02020603050405020304" pitchFamily="18" charset="0"/>
              </a:rPr>
              <a:t>донорів.</a:t>
            </a:r>
            <a:endParaRPr lang="ru-RU" sz="1600" dirty="0">
              <a:solidFill>
                <a:srgbClr val="000000"/>
              </a:solidFill>
              <a:latin typeface="Courier New" panose="02070309020205020404" pitchFamily="49" charset="0"/>
              <a:ea typeface="Courier New" panose="02070309020205020404" pitchFamily="49" charset="0"/>
            </a:endParaRPr>
          </a:p>
          <a:p>
            <a:pPr indent="270510" algn="just">
              <a:lnSpc>
                <a:spcPct val="115000"/>
              </a:lnSpc>
              <a:spcAft>
                <a:spcPts val="0"/>
              </a:spcAft>
            </a:pPr>
            <a:r>
              <a:rPr lang="uk-UA" b="1" dirty="0">
                <a:solidFill>
                  <a:srgbClr val="000000"/>
                </a:solidFill>
                <a:latin typeface="Times New Roman" panose="02020603050405020304" pitchFamily="18" charset="0"/>
                <a:ea typeface="Times New Roman" panose="02020603050405020304" pitchFamily="18" charset="0"/>
              </a:rPr>
              <a:t>Гарантії і компенсації працівникам </a:t>
            </a:r>
            <a:r>
              <a:rPr lang="uk-UA" dirty="0">
                <a:solidFill>
                  <a:srgbClr val="000000"/>
                </a:solidFill>
                <a:latin typeface="Times New Roman" panose="02020603050405020304" pitchFamily="18" charset="0"/>
                <a:ea typeface="Times New Roman" panose="02020603050405020304" pitchFamily="18" charset="0"/>
              </a:rPr>
              <a:t>при</a:t>
            </a:r>
            <a:r>
              <a:rPr lang="uk-UA" dirty="0" smtClean="0">
                <a:solidFill>
                  <a:srgbClr val="000000"/>
                </a:solidFill>
                <a:latin typeface="Times New Roman" panose="02020603050405020304" pitchFamily="18" charset="0"/>
                <a:ea typeface="Times New Roman" panose="02020603050405020304" pitchFamily="18" charset="0"/>
              </a:rPr>
              <a:t>: переїзді </a:t>
            </a:r>
            <a:r>
              <a:rPr lang="uk-UA" dirty="0">
                <a:solidFill>
                  <a:srgbClr val="000000"/>
                </a:solidFill>
                <a:latin typeface="Times New Roman" panose="02020603050405020304" pitchFamily="18" charset="0"/>
                <a:ea typeface="Times New Roman" panose="02020603050405020304" pitchFamily="18" charset="0"/>
              </a:rPr>
              <a:t>на роботу в іншу місцевість</a:t>
            </a:r>
            <a:r>
              <a:rPr lang="uk-UA" dirty="0" smtClean="0">
                <a:solidFill>
                  <a:srgbClr val="000000"/>
                </a:solidFill>
                <a:latin typeface="Times New Roman" panose="02020603050405020304" pitchFamily="18" charset="0"/>
                <a:ea typeface="Times New Roman" panose="02020603050405020304" pitchFamily="18" charset="0"/>
              </a:rPr>
              <a:t>; службових </a:t>
            </a:r>
            <a:r>
              <a:rPr lang="uk-UA" dirty="0">
                <a:solidFill>
                  <a:srgbClr val="000000"/>
                </a:solidFill>
                <a:latin typeface="Times New Roman" panose="02020603050405020304" pitchFamily="18" charset="0"/>
                <a:ea typeface="Times New Roman" panose="02020603050405020304" pitchFamily="18" charset="0"/>
              </a:rPr>
              <a:t>відрядженнях</a:t>
            </a:r>
            <a:r>
              <a:rPr lang="uk-UA" dirty="0" smtClean="0">
                <a:solidFill>
                  <a:srgbClr val="000000"/>
                </a:solidFill>
                <a:latin typeface="Times New Roman" panose="02020603050405020304" pitchFamily="18" charset="0"/>
                <a:ea typeface="Times New Roman" panose="02020603050405020304" pitchFamily="18" charset="0"/>
              </a:rPr>
              <a:t>; роботі </a:t>
            </a:r>
            <a:r>
              <a:rPr lang="uk-UA" dirty="0">
                <a:solidFill>
                  <a:srgbClr val="000000"/>
                </a:solidFill>
                <a:latin typeface="Times New Roman" panose="02020603050405020304" pitchFamily="18" charset="0"/>
                <a:ea typeface="Times New Roman" panose="02020603050405020304" pitchFamily="18" charset="0"/>
              </a:rPr>
              <a:t>у польових умовах.</a:t>
            </a:r>
            <a:endParaRPr lang="ru-RU" sz="1600" dirty="0">
              <a:solidFill>
                <a:srgbClr val="000000"/>
              </a:solidFill>
              <a:effectLst/>
              <a:latin typeface="Courier New" panose="02070309020205020404" pitchFamily="49" charset="0"/>
              <a:ea typeface="Courier New" panose="02070309020205020404" pitchFamily="49" charset="0"/>
            </a:endParaRPr>
          </a:p>
        </p:txBody>
      </p:sp>
    </p:spTree>
    <p:extLst>
      <p:ext uri="{BB962C8B-B14F-4D97-AF65-F5344CB8AC3E}">
        <p14:creationId xmlns:p14="http://schemas.microsoft.com/office/powerpoint/2010/main" val="2463295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73486" y="290600"/>
            <a:ext cx="11449320" cy="1083374"/>
          </a:xfrm>
          <a:prstGeom prst="rect">
            <a:avLst/>
          </a:prstGeom>
        </p:spPr>
        <p:txBody>
          <a:bodyPr wrap="square">
            <a:spAutoFit/>
          </a:bodyPr>
          <a:lstStyle/>
          <a:p>
            <a:pPr indent="270510">
              <a:lnSpc>
                <a:spcPct val="115000"/>
              </a:lnSpc>
              <a:spcAft>
                <a:spcPts val="0"/>
              </a:spcAft>
            </a:pPr>
            <a:r>
              <a:rPr lang="uk-UA" sz="2800" dirty="0">
                <a:solidFill>
                  <a:srgbClr val="000000"/>
                </a:solidFill>
                <a:latin typeface="Times New Roman" panose="02020603050405020304" pitchFamily="18" charset="0"/>
                <a:ea typeface="Courier New" panose="02070309020205020404" pitchFamily="49" charset="0"/>
              </a:rPr>
              <a:t>Заробітна плата формується </a:t>
            </a:r>
            <a:r>
              <a:rPr lang="uk-UA" sz="2800" dirty="0" smtClean="0">
                <a:solidFill>
                  <a:srgbClr val="000000"/>
                </a:solidFill>
                <a:latin typeface="Times New Roman" panose="02020603050405020304" pitchFamily="18" charset="0"/>
                <a:ea typeface="Courier New" panose="02070309020205020404" pitchFamily="49" charset="0"/>
              </a:rPr>
              <a:t>з: </a:t>
            </a:r>
            <a:r>
              <a:rPr lang="uk-UA" sz="2800" b="1" dirty="0" smtClean="0">
                <a:solidFill>
                  <a:srgbClr val="000000"/>
                </a:solidFill>
                <a:latin typeface="Times New Roman" panose="02020603050405020304" pitchFamily="18" charset="0"/>
                <a:ea typeface="Courier New" panose="02070309020205020404" pitchFamily="49" charset="0"/>
              </a:rPr>
              <a:t>основної</a:t>
            </a:r>
            <a:r>
              <a:rPr lang="uk-UA" sz="2800" dirty="0" smtClean="0">
                <a:solidFill>
                  <a:srgbClr val="000000"/>
                </a:solidFill>
                <a:latin typeface="Times New Roman" panose="02020603050405020304" pitchFamily="18" charset="0"/>
                <a:ea typeface="Courier New" panose="02070309020205020404" pitchFamily="49" charset="0"/>
              </a:rPr>
              <a:t>  </a:t>
            </a:r>
            <a:r>
              <a:rPr lang="uk-UA" sz="2800" dirty="0" smtClean="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та </a:t>
            </a:r>
            <a:r>
              <a:rPr lang="uk-UA" sz="2800" b="1" dirty="0" smtClean="0">
                <a:solidFill>
                  <a:srgbClr val="000000"/>
                </a:solidFill>
                <a:latin typeface="Times New Roman" panose="02020603050405020304" pitchFamily="18" charset="0"/>
                <a:ea typeface="Courier New" panose="02070309020205020404" pitchFamily="49" charset="0"/>
              </a:rPr>
              <a:t> додаткової заробітної плати</a:t>
            </a:r>
            <a:r>
              <a:rPr lang="uk-UA" sz="2800" dirty="0" smtClean="0">
                <a:solidFill>
                  <a:srgbClr val="000000"/>
                </a:solidFill>
                <a:latin typeface="Times New Roman" panose="02020603050405020304" pitchFamily="18" charset="0"/>
                <a:ea typeface="Courier New" panose="02070309020205020404" pitchFamily="49" charset="0"/>
              </a:rPr>
              <a:t>. </a:t>
            </a:r>
            <a:endParaRPr lang="ru-RU" sz="2800" dirty="0">
              <a:solidFill>
                <a:srgbClr val="000000"/>
              </a:solidFill>
              <a:effectLst/>
              <a:latin typeface="Courier New" panose="02070309020205020404" pitchFamily="49" charset="0"/>
              <a:ea typeface="Courier New" panose="02070309020205020404" pitchFamily="49" charset="0"/>
            </a:endParaRPr>
          </a:p>
        </p:txBody>
      </p:sp>
      <p:sp>
        <p:nvSpPr>
          <p:cNvPr id="5" name="Прямоугольник 4"/>
          <p:cNvSpPr/>
          <p:nvPr/>
        </p:nvSpPr>
        <p:spPr>
          <a:xfrm>
            <a:off x="373486" y="1366529"/>
            <a:ext cx="11539471" cy="2414892"/>
          </a:xfrm>
          <a:prstGeom prst="rect">
            <a:avLst/>
          </a:prstGeom>
        </p:spPr>
        <p:txBody>
          <a:bodyPr wrap="square">
            <a:spAutoFit/>
          </a:bodyPr>
          <a:lstStyle/>
          <a:p>
            <a:pPr indent="323850" algn="just">
              <a:lnSpc>
                <a:spcPct val="115000"/>
              </a:lnSpc>
              <a:spcAft>
                <a:spcPts val="0"/>
              </a:spcAft>
            </a:pPr>
            <a:r>
              <a:rPr lang="uk-UA" sz="2200" b="1"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Основна заробітна</a:t>
            </a:r>
            <a:r>
              <a:rPr lang="uk-UA" sz="2200"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 </a:t>
            </a:r>
            <a:r>
              <a:rPr lang="uk-UA" sz="2200" b="1"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плата працівника</a:t>
            </a:r>
            <a:r>
              <a:rPr lang="uk-UA" sz="2200"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 визначається тарифними ставками, посадовими окладами, відрядними розцінками, а також доплатами відповідно до чинного законодавства. Її величина відображає також особистий внесок працівника в результати діяльності підприємства за певний період. Відповідно до чинного законодавства о</a:t>
            </a:r>
            <a:r>
              <a:rPr lang="uk-UA" sz="2200" dirty="0">
                <a:solidFill>
                  <a:srgbClr val="000000"/>
                </a:solidFill>
                <a:latin typeface="Times New Roman" panose="02020603050405020304" pitchFamily="18" charset="0"/>
                <a:ea typeface="Courier New" panose="02070309020205020404" pitchFamily="49" charset="0"/>
              </a:rPr>
              <a:t>сновна заробітна плата охоплює оплату чергових, декретних відпусток, оплату роботи неповнолітніх, час виконання державних і суспільних обов'язків, вихідної допомоги при звільненні тощо.</a:t>
            </a:r>
            <a:endParaRPr lang="ru-RU" sz="2200" dirty="0">
              <a:solidFill>
                <a:srgbClr val="000000"/>
              </a:solidFill>
              <a:effectLst/>
              <a:latin typeface="Courier New" panose="02070309020205020404" pitchFamily="49" charset="0"/>
              <a:ea typeface="Courier New" panose="02070309020205020404" pitchFamily="49" charset="0"/>
            </a:endParaRPr>
          </a:p>
        </p:txBody>
      </p:sp>
      <p:sp>
        <p:nvSpPr>
          <p:cNvPr id="6" name="Прямоугольник 5"/>
          <p:cNvSpPr/>
          <p:nvPr/>
        </p:nvSpPr>
        <p:spPr>
          <a:xfrm>
            <a:off x="373486" y="3773975"/>
            <a:ext cx="11539471" cy="2039020"/>
          </a:xfrm>
          <a:prstGeom prst="rect">
            <a:avLst/>
          </a:prstGeom>
        </p:spPr>
        <p:txBody>
          <a:bodyPr wrap="square">
            <a:spAutoFit/>
          </a:bodyPr>
          <a:lstStyle/>
          <a:p>
            <a:pPr indent="323850" algn="just">
              <a:lnSpc>
                <a:spcPct val="115000"/>
              </a:lnSpc>
              <a:spcAft>
                <a:spcPts val="0"/>
              </a:spcAft>
            </a:pPr>
            <a:r>
              <a:rPr lang="uk-UA" sz="2200" b="1" dirty="0">
                <a:solidFill>
                  <a:srgbClr val="000000"/>
                </a:solidFill>
                <a:latin typeface="Times New Roman" panose="02020603050405020304" pitchFamily="18" charset="0"/>
                <a:ea typeface="Courier New" panose="02070309020205020404" pitchFamily="49" charset="0"/>
                <a:cs typeface="Times New Roman" panose="02020603050405020304" pitchFamily="18" charset="0"/>
              </a:rPr>
              <a:t>Додаткова заробітна плата</a:t>
            </a:r>
            <a:r>
              <a:rPr lang="uk-UA" sz="2200" dirty="0">
                <a:solidFill>
                  <a:srgbClr val="000000"/>
                </a:solidFill>
                <a:latin typeface="Times New Roman" panose="02020603050405020304" pitchFamily="18" charset="0"/>
                <a:ea typeface="Courier New" panose="02070309020205020404" pitchFamily="49" charset="0"/>
              </a:rPr>
              <a:t> визначає кінцеві результати діяльності підприємства в умовах ринку та виявляється преміями, винагородами, заохочувальними виплатами понад діючих окладів і тарифних ставок основної заробітної плати. Додаткова заробітна плата нараховується працівникам за кількість та якість виконаних робіт, роботу в нічний час, понаднормову роботу, бригадирство тощо</a:t>
            </a:r>
            <a:r>
              <a:rPr lang="uk-UA" dirty="0">
                <a:solidFill>
                  <a:srgbClr val="000000"/>
                </a:solidFill>
                <a:latin typeface="Times New Roman" panose="02020603050405020304" pitchFamily="18" charset="0"/>
                <a:ea typeface="Courier New" panose="02070309020205020404" pitchFamily="49" charset="0"/>
              </a:rPr>
              <a:t>.</a:t>
            </a:r>
            <a:endParaRPr lang="ru-RU" sz="1600" dirty="0">
              <a:solidFill>
                <a:srgbClr val="000000"/>
              </a:solidFill>
              <a:effectLst/>
              <a:latin typeface="Courier New" panose="02070309020205020404" pitchFamily="49" charset="0"/>
              <a:ea typeface="Courier New" panose="02070309020205020404" pitchFamily="49" charset="0"/>
            </a:endParaRPr>
          </a:p>
        </p:txBody>
      </p:sp>
    </p:spTree>
    <p:extLst>
      <p:ext uri="{BB962C8B-B14F-4D97-AF65-F5344CB8AC3E}">
        <p14:creationId xmlns:p14="http://schemas.microsoft.com/office/powerpoint/2010/main" val="3250018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1" y="232655"/>
                <a:ext cx="11874321" cy="5898474"/>
              </a:xfrm>
              <a:prstGeom prst="rect">
                <a:avLst/>
              </a:prstGeom>
            </p:spPr>
            <p:txBody>
              <a:bodyPr wrap="square">
                <a:spAutoFit/>
              </a:bodyPr>
              <a:lstStyle/>
              <a:p>
                <a:pPr indent="323850" algn="just">
                  <a:lnSpc>
                    <a:spcPct val="115000"/>
                  </a:lnSpc>
                  <a:spcAft>
                    <a:spcPts val="0"/>
                  </a:spcAft>
                </a:pPr>
                <a:r>
                  <a:rPr lang="uk-UA" sz="3200" b="1" dirty="0">
                    <a:solidFill>
                      <a:srgbClr val="000000"/>
                    </a:solidFill>
                    <a:latin typeface="Times New Roman" panose="02020603050405020304" pitchFamily="18" charset="0"/>
                    <a:ea typeface="Courier New" panose="02070309020205020404" pitchFamily="49" charset="0"/>
                  </a:rPr>
                  <a:t>Загальний фонд заробітної плати (</a:t>
                </a:r>
                <a14:m>
                  <m:oMath xmlns:m="http://schemas.openxmlformats.org/officeDocument/2006/math">
                    <m:r>
                      <a:rPr lang="uk-UA" sz="3200" i="1">
                        <a:solidFill>
                          <a:srgbClr val="000000"/>
                        </a:solidFill>
                        <a:effectLst/>
                        <a:latin typeface="Cambria Math" panose="02040503050406030204" pitchFamily="18" charset="0"/>
                        <a:ea typeface="Courier New" panose="02070309020205020404" pitchFamily="49" charset="0"/>
                        <a:cs typeface="Times New Roman" panose="02020603050405020304" pitchFamily="18" charset="0"/>
                      </a:rPr>
                      <m:t>ФЗП</m:t>
                    </m:r>
                  </m:oMath>
                </a14:m>
                <a:r>
                  <a:rPr lang="uk-UA" sz="3200" b="1" dirty="0">
                    <a:solidFill>
                      <a:srgbClr val="000000"/>
                    </a:solidFill>
                    <a:effectLst/>
                    <a:latin typeface="Times New Roman" panose="02020603050405020304" pitchFamily="18" charset="0"/>
                    <a:ea typeface="Courier New" panose="02070309020205020404" pitchFamily="49" charset="0"/>
                  </a:rPr>
                  <a:t>):</a:t>
                </a:r>
                <a:endParaRPr lang="ru-RU" sz="3200" dirty="0">
                  <a:solidFill>
                    <a:srgbClr val="000000"/>
                  </a:solidFill>
                  <a:effectLst/>
                  <a:latin typeface="Courier New" panose="02070309020205020404" pitchFamily="49" charset="0"/>
                  <a:ea typeface="Courier New" panose="02070309020205020404" pitchFamily="49" charset="0"/>
                </a:endParaRPr>
              </a:p>
              <a:p>
                <a:pPr marL="781050" algn="r">
                  <a:lnSpc>
                    <a:spcPct val="115000"/>
                  </a:lnSpc>
                  <a:spcAft>
                    <a:spcPts val="0"/>
                  </a:spcAft>
                </a:pPr>
                <a14:m>
                  <m:oMath xmlns:m="http://schemas.openxmlformats.org/officeDocument/2006/math">
                    <m:r>
                      <a:rPr lang="uk-UA" sz="3200">
                        <a:solidFill>
                          <a:srgbClr val="000000"/>
                        </a:solidFill>
                        <a:effectLst/>
                        <a:latin typeface="Cambria Math" panose="02040503050406030204" pitchFamily="18" charset="0"/>
                        <a:ea typeface="Courier New" panose="02070309020205020404" pitchFamily="49" charset="0"/>
                        <a:cs typeface="Times New Roman" panose="02020603050405020304" pitchFamily="18" charset="0"/>
                      </a:rPr>
                      <m:t>ФЗП=ФОЗП+ФДЗП</m:t>
                    </m:r>
                  </m:oMath>
                </a14:m>
                <a:r>
                  <a:rPr lang="uk-UA" sz="3200" dirty="0">
                    <a:solidFill>
                      <a:srgbClr val="000000"/>
                    </a:solidFill>
                    <a:effectLst/>
                    <a:latin typeface="Times New Roman" panose="02020603050405020304" pitchFamily="18" charset="0"/>
                    <a:ea typeface="Times New Roman" panose="02020603050405020304" pitchFamily="18" charset="0"/>
                  </a:rPr>
                  <a:t> 				</a:t>
                </a:r>
                <a:r>
                  <a:rPr lang="uk-UA" sz="3200" dirty="0" smtClean="0">
                    <a:solidFill>
                      <a:srgbClr val="000000"/>
                    </a:solidFill>
                    <a:effectLst/>
                    <a:latin typeface="Times New Roman" panose="02020603050405020304" pitchFamily="18" charset="0"/>
                    <a:ea typeface="Times New Roman" panose="02020603050405020304" pitchFamily="18" charset="0"/>
                  </a:rPr>
                  <a:t>(1),</a:t>
                </a:r>
                <a:endParaRPr lang="ru-RU" sz="3200" dirty="0">
                  <a:solidFill>
                    <a:srgbClr val="000000"/>
                  </a:solidFill>
                  <a:effectLst/>
                  <a:latin typeface="Courier New" panose="02070309020205020404" pitchFamily="49" charset="0"/>
                  <a:ea typeface="Courier New" panose="02070309020205020404" pitchFamily="49" charset="0"/>
                </a:endParaRPr>
              </a:p>
              <a:p>
                <a:pPr marL="323850" algn="just">
                  <a:lnSpc>
                    <a:spcPct val="115000"/>
                  </a:lnSpc>
                  <a:spcAft>
                    <a:spcPts val="0"/>
                  </a:spcAft>
                </a:pPr>
                <a:r>
                  <a:rPr lang="uk-UA" sz="3200" dirty="0">
                    <a:solidFill>
                      <a:srgbClr val="000000"/>
                    </a:solidFill>
                    <a:effectLst/>
                    <a:latin typeface="Times New Roman" panose="02020603050405020304" pitchFamily="18" charset="0"/>
                    <a:ea typeface="Times New Roman" panose="02020603050405020304" pitchFamily="18" charset="0"/>
                  </a:rPr>
                  <a:t>де </a:t>
                </a:r>
                <a14:m>
                  <m:oMath xmlns:m="http://schemas.openxmlformats.org/officeDocument/2006/math">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ФОЗП</m:t>
                    </m:r>
                  </m:oMath>
                </a14:m>
                <a:r>
                  <a:rPr lang="uk-UA" sz="3200" dirty="0">
                    <a:solidFill>
                      <a:srgbClr val="000000"/>
                    </a:solidFill>
                    <a:effectLst/>
                    <a:latin typeface="Times New Roman" panose="02020603050405020304" pitchFamily="18" charset="0"/>
                    <a:ea typeface="Times New Roman" panose="02020603050405020304" pitchFamily="18" charset="0"/>
                  </a:rPr>
                  <a:t> – фонд основної заробітної плати, грн.;</a:t>
                </a:r>
                <a:endParaRPr lang="ru-RU" sz="3200" dirty="0">
                  <a:solidFill>
                    <a:srgbClr val="000000"/>
                  </a:solidFill>
                  <a:effectLst/>
                  <a:latin typeface="Courier New" panose="02070309020205020404" pitchFamily="49" charset="0"/>
                  <a:ea typeface="Courier New" panose="02070309020205020404" pitchFamily="49" charset="0"/>
                </a:endParaRPr>
              </a:p>
              <a:p>
                <a:pPr marL="323850" algn="just">
                  <a:lnSpc>
                    <a:spcPct val="115000"/>
                  </a:lnSpc>
                  <a:spcAft>
                    <a:spcPts val="0"/>
                  </a:spcAft>
                </a:pPr>
                <a14:m>
                  <m:oMath xmlns:m="http://schemas.openxmlformats.org/officeDocument/2006/math">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ФДЗП</m:t>
                    </m:r>
                  </m:oMath>
                </a14:m>
                <a:r>
                  <a:rPr lang="uk-UA" sz="3200" dirty="0">
                    <a:solidFill>
                      <a:srgbClr val="000000"/>
                    </a:solidFill>
                    <a:effectLst/>
                    <a:latin typeface="Times New Roman" panose="02020603050405020304" pitchFamily="18" charset="0"/>
                    <a:ea typeface="Times New Roman" panose="02020603050405020304" pitchFamily="18" charset="0"/>
                  </a:rPr>
                  <a:t> – фонд додаткової заробітної плати, грн.</a:t>
                </a:r>
                <a:endParaRPr lang="ru-RU" sz="3200" dirty="0">
                  <a:solidFill>
                    <a:srgbClr val="000000"/>
                  </a:solidFill>
                  <a:effectLst/>
                  <a:latin typeface="Courier New" panose="02070309020205020404" pitchFamily="49" charset="0"/>
                  <a:ea typeface="Courier New" panose="02070309020205020404" pitchFamily="49" charset="0"/>
                </a:endParaRPr>
              </a:p>
              <a:p>
                <a:pPr marL="323850" algn="just">
                  <a:lnSpc>
                    <a:spcPct val="115000"/>
                  </a:lnSpc>
                  <a:spcAft>
                    <a:spcPts val="0"/>
                  </a:spcAft>
                </a:pPr>
                <a:r>
                  <a:rPr lang="uk-UA" sz="3200" b="1" dirty="0">
                    <a:solidFill>
                      <a:srgbClr val="000000"/>
                    </a:solidFill>
                    <a:effectLst/>
                    <a:latin typeface="Times New Roman" panose="02020603050405020304" pitchFamily="18" charset="0"/>
                    <a:ea typeface="Times New Roman" panose="02020603050405020304" pitchFamily="18" charset="0"/>
                  </a:rPr>
                  <a:t>Фонд основної заробітної плати (</a:t>
                </a:r>
                <a14:m>
                  <m:oMath xmlns:m="http://schemas.openxmlformats.org/officeDocument/2006/math">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ФОЗП</m:t>
                    </m:r>
                  </m:oMath>
                </a14:m>
                <a:r>
                  <a:rPr lang="uk-UA" sz="3200" b="1" dirty="0">
                    <a:solidFill>
                      <a:srgbClr val="000000"/>
                    </a:solidFill>
                    <a:effectLst/>
                    <a:latin typeface="Times New Roman" panose="02020603050405020304" pitchFamily="18" charset="0"/>
                    <a:ea typeface="Times New Roman" panose="02020603050405020304" pitchFamily="18" charset="0"/>
                  </a:rPr>
                  <a:t>):</a:t>
                </a:r>
                <a:endParaRPr lang="ru-RU" sz="3200" dirty="0">
                  <a:solidFill>
                    <a:srgbClr val="000000"/>
                  </a:solidFill>
                  <a:effectLst/>
                  <a:latin typeface="Courier New" panose="02070309020205020404" pitchFamily="49" charset="0"/>
                  <a:ea typeface="Courier New" panose="02070309020205020404" pitchFamily="49" charset="0"/>
                </a:endParaRPr>
              </a:p>
              <a:p>
                <a:pPr algn="r">
                  <a:lnSpc>
                    <a:spcPct val="115000"/>
                  </a:lnSpc>
                  <a:spcAft>
                    <a:spcPts val="0"/>
                  </a:spcAft>
                </a:pPr>
                <a14:m>
                  <m:oMath xmlns:m="http://schemas.openxmlformats.org/officeDocument/2006/math">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ФОЗП=</m:t>
                    </m:r>
                    <m:sSub>
                      <m:sSubPr>
                        <m:ctrlPr>
                          <a:rPr lang="ru-RU"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З</m:t>
                        </m:r>
                      </m:e>
                      <m:sub>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тар</m:t>
                        </m:r>
                      </m:sub>
                    </m:sSub>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ru-RU"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accPr>
                      <m:e>
                        <m:sSub>
                          <m:sSubPr>
                            <m:ctrlPr>
                              <a:rPr lang="ru-RU"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m:t>
                            </m:r>
                          </m:e>
                          <m:sub>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г</m:t>
                            </m:r>
                          </m:sub>
                        </m:sSub>
                      </m:e>
                    </m:acc>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∗Ч∗</m:t>
                    </m:r>
                    <m:sSub>
                      <m:sSubPr>
                        <m:ctrlPr>
                          <a:rPr lang="ru-RU"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m:t>
                        </m:r>
                      </m:e>
                      <m:sub>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еф</m:t>
                        </m:r>
                      </m:sub>
                    </m:sSub>
                  </m:oMath>
                </a14:m>
                <a:r>
                  <a:rPr lang="uk-UA" sz="3200" dirty="0">
                    <a:solidFill>
                      <a:srgbClr val="000000"/>
                    </a:solidFill>
                    <a:effectLst/>
                    <a:latin typeface="Times New Roman" panose="02020603050405020304" pitchFamily="18" charset="0"/>
                    <a:ea typeface="Times New Roman" panose="02020603050405020304" pitchFamily="18" charset="0"/>
                  </a:rPr>
                  <a:t> 			</a:t>
                </a:r>
                <a:r>
                  <a:rPr lang="uk-UA" sz="3200" dirty="0" smtClean="0">
                    <a:solidFill>
                      <a:srgbClr val="000000"/>
                    </a:solidFill>
                    <a:effectLst/>
                    <a:latin typeface="Times New Roman" panose="02020603050405020304" pitchFamily="18" charset="0"/>
                    <a:ea typeface="Times New Roman" panose="02020603050405020304" pitchFamily="18" charset="0"/>
                  </a:rPr>
                  <a:t>(2),</a:t>
                </a:r>
                <a:endParaRPr lang="ru-RU" sz="3200" dirty="0">
                  <a:solidFill>
                    <a:srgbClr val="000000"/>
                  </a:solidFill>
                  <a:effectLst/>
                  <a:latin typeface="Courier New" panose="02070309020205020404" pitchFamily="49" charset="0"/>
                  <a:ea typeface="Courier New" panose="02070309020205020404" pitchFamily="49" charset="0"/>
                </a:endParaRPr>
              </a:p>
              <a:p>
                <a:pPr marL="323850">
                  <a:lnSpc>
                    <a:spcPct val="115000"/>
                  </a:lnSpc>
                  <a:spcAft>
                    <a:spcPts val="0"/>
                  </a:spcAft>
                </a:pPr>
                <a:r>
                  <a:rPr lang="uk-UA" sz="3200" dirty="0">
                    <a:solidFill>
                      <a:srgbClr val="000000"/>
                    </a:solidFill>
                    <a:effectLst/>
                    <a:latin typeface="Times New Roman" panose="02020603050405020304" pitchFamily="18" charset="0"/>
                    <a:ea typeface="Times New Roman" panose="02020603050405020304" pitchFamily="18" charset="0"/>
                  </a:rPr>
                  <a:t>де </a:t>
                </a:r>
                <a14:m>
                  <m:oMath xmlns:m="http://schemas.openxmlformats.org/officeDocument/2006/math">
                    <m:sSub>
                      <m:sSubPr>
                        <m:ctrlPr>
                          <a:rPr lang="ru-RU"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З</m:t>
                        </m:r>
                      </m:e>
                      <m:sub>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тар</m:t>
                        </m:r>
                      </m:sub>
                    </m:sSub>
                  </m:oMath>
                </a14:m>
                <a:r>
                  <a:rPr lang="uk-UA" sz="3200" dirty="0">
                    <a:solidFill>
                      <a:srgbClr val="000000"/>
                    </a:solidFill>
                    <a:effectLst/>
                    <a:latin typeface="Times New Roman" panose="02020603050405020304" pitchFamily="18" charset="0"/>
                    <a:ea typeface="Times New Roman" panose="02020603050405020304" pitchFamily="18" charset="0"/>
                  </a:rPr>
                  <a:t> – заробітна плата по тарифу, грн.;</a:t>
                </a:r>
                <a:endParaRPr lang="ru-RU" sz="3200" dirty="0">
                  <a:solidFill>
                    <a:srgbClr val="000000"/>
                  </a:solidFill>
                  <a:effectLst/>
                  <a:latin typeface="Courier New" panose="02070309020205020404" pitchFamily="49" charset="0"/>
                  <a:ea typeface="Courier New" panose="02070309020205020404" pitchFamily="49" charset="0"/>
                </a:endParaRPr>
              </a:p>
              <a:p>
                <a:pPr marL="323850">
                  <a:lnSpc>
                    <a:spcPct val="115000"/>
                  </a:lnSpc>
                  <a:spcAft>
                    <a:spcPts val="0"/>
                  </a:spcAft>
                </a:pPr>
                <a14:m>
                  <m:oMath xmlns:m="http://schemas.openxmlformats.org/officeDocument/2006/math">
                    <m:acc>
                      <m:accPr>
                        <m:chr m:val="̅"/>
                        <m:ctrlPr>
                          <a:rPr lang="ru-RU"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accPr>
                      <m:e>
                        <m:sSub>
                          <m:sSubPr>
                            <m:ctrlPr>
                              <a:rPr lang="ru-RU"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m:t>
                            </m:r>
                          </m:e>
                          <m:sub>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г</m:t>
                            </m:r>
                          </m:sub>
                        </m:sSub>
                      </m:e>
                    </m:acc>
                  </m:oMath>
                </a14:m>
                <a:r>
                  <a:rPr lang="uk-UA" sz="3200" dirty="0">
                    <a:solidFill>
                      <a:srgbClr val="000000"/>
                    </a:solidFill>
                    <a:effectLst/>
                    <a:latin typeface="Times New Roman" panose="02020603050405020304" pitchFamily="18" charset="0"/>
                    <a:ea typeface="Times New Roman" panose="02020603050405020304" pitchFamily="18" charset="0"/>
                  </a:rPr>
                  <a:t> – годинна тарифна ставка, грн.</a:t>
                </a:r>
                <a:r>
                  <a:rPr lang="ru-RU" sz="3200" dirty="0">
                    <a:solidFill>
                      <a:srgbClr val="000000"/>
                    </a:solidFill>
                    <a:effectLst/>
                    <a:latin typeface="Times New Roman" panose="02020603050405020304" pitchFamily="18" charset="0"/>
                    <a:ea typeface="Times New Roman" panose="02020603050405020304" pitchFamily="18" charset="0"/>
                  </a:rPr>
                  <a:t>/</a:t>
                </a:r>
                <a:r>
                  <a:rPr lang="uk-UA" sz="3200" dirty="0">
                    <a:solidFill>
                      <a:srgbClr val="000000"/>
                    </a:solidFill>
                    <a:effectLst/>
                    <a:latin typeface="Times New Roman" panose="02020603050405020304" pitchFamily="18" charset="0"/>
                    <a:ea typeface="Times New Roman" panose="02020603050405020304" pitchFamily="18" charset="0"/>
                  </a:rPr>
                  <a:t>год.;</a:t>
                </a:r>
                <a:endParaRPr lang="ru-RU" sz="3200" dirty="0">
                  <a:solidFill>
                    <a:srgbClr val="000000"/>
                  </a:solidFill>
                  <a:effectLst/>
                  <a:latin typeface="Courier New" panose="02070309020205020404" pitchFamily="49" charset="0"/>
                  <a:ea typeface="Courier New" panose="02070309020205020404" pitchFamily="49" charset="0"/>
                </a:endParaRPr>
              </a:p>
              <a:p>
                <a:pPr marL="323850">
                  <a:lnSpc>
                    <a:spcPct val="115000"/>
                  </a:lnSpc>
                  <a:spcAft>
                    <a:spcPts val="0"/>
                  </a:spcAft>
                </a:pPr>
                <a14:m>
                  <m:oMath xmlns:m="http://schemas.openxmlformats.org/officeDocument/2006/math">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Ч</m:t>
                    </m:r>
                  </m:oMath>
                </a14:m>
                <a:r>
                  <a:rPr lang="uk-UA" sz="3200" dirty="0">
                    <a:solidFill>
                      <a:srgbClr val="000000"/>
                    </a:solidFill>
                    <a:effectLst/>
                    <a:latin typeface="Times New Roman" panose="02020603050405020304" pitchFamily="18" charset="0"/>
                    <a:ea typeface="Times New Roman" panose="02020603050405020304" pitchFamily="18" charset="0"/>
                  </a:rPr>
                  <a:t> – чисельність робітників відповідно штатному розкладу, ос.;</a:t>
                </a:r>
                <a:endParaRPr lang="ru-RU" sz="3200" dirty="0">
                  <a:solidFill>
                    <a:srgbClr val="000000"/>
                  </a:solidFill>
                  <a:effectLst/>
                  <a:latin typeface="Courier New" panose="02070309020205020404" pitchFamily="49" charset="0"/>
                  <a:ea typeface="Courier New" panose="02070309020205020404" pitchFamily="49" charset="0"/>
                </a:endParaRPr>
              </a:p>
              <a:p>
                <a:pPr marL="323850">
                  <a:lnSpc>
                    <a:spcPct val="115000"/>
                  </a:lnSpc>
                  <a:spcAft>
                    <a:spcPts val="0"/>
                  </a:spcAft>
                </a:pPr>
                <a14:m>
                  <m:oMath xmlns:m="http://schemas.openxmlformats.org/officeDocument/2006/math">
                    <m:sSub>
                      <m:sSubPr>
                        <m:ctrlPr>
                          <a:rPr lang="ru-RU"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m:t>
                        </m:r>
                      </m:e>
                      <m:sub>
                        <m:r>
                          <a:rPr lang="uk-UA" sz="3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еф</m:t>
                        </m:r>
                      </m:sub>
                    </m:sSub>
                  </m:oMath>
                </a14:m>
                <a:r>
                  <a:rPr lang="uk-UA" sz="3200" dirty="0">
                    <a:solidFill>
                      <a:srgbClr val="000000"/>
                    </a:solidFill>
                    <a:effectLst/>
                    <a:latin typeface="Times New Roman" panose="02020603050405020304" pitchFamily="18" charset="0"/>
                    <a:ea typeface="Times New Roman" panose="02020603050405020304" pitchFamily="18" charset="0"/>
                  </a:rPr>
                  <a:t> – ефективний фонд робочого часу, міс.</a:t>
                </a:r>
                <a:endParaRPr lang="ru-RU" sz="3200" dirty="0">
                  <a:solidFill>
                    <a:srgbClr val="000000"/>
                  </a:solidFill>
                  <a:effectLst/>
                  <a:latin typeface="Courier New" panose="02070309020205020404" pitchFamily="49" charset="0"/>
                  <a:ea typeface="Courier New" panose="02070309020205020404" pitchFamily="49"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1" y="232655"/>
                <a:ext cx="11874321" cy="5898474"/>
              </a:xfrm>
              <a:prstGeom prst="rect">
                <a:avLst/>
              </a:prstGeom>
              <a:blipFill rotWithShape="0">
                <a:blip r:embed="rId2"/>
                <a:stretch>
                  <a:fillRect t="-930" r="-1283" b="-1550"/>
                </a:stretch>
              </a:blipFill>
            </p:spPr>
            <p:txBody>
              <a:bodyPr/>
              <a:lstStyle/>
              <a:p>
                <a:r>
                  <a:rPr lang="ru-RU">
                    <a:noFill/>
                  </a:rPr>
                  <a:t> </a:t>
                </a:r>
              </a:p>
            </p:txBody>
          </p:sp>
        </mc:Fallback>
      </mc:AlternateContent>
    </p:spTree>
    <p:extLst>
      <p:ext uri="{BB962C8B-B14F-4D97-AF65-F5344CB8AC3E}">
        <p14:creationId xmlns:p14="http://schemas.microsoft.com/office/powerpoint/2010/main" val="2877802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489397" y="537548"/>
                <a:ext cx="11101589" cy="4742773"/>
              </a:xfrm>
              <a:prstGeom prst="rect">
                <a:avLst/>
              </a:prstGeom>
            </p:spPr>
            <p:txBody>
              <a:bodyPr wrap="square">
                <a:spAutoFit/>
              </a:bodyPr>
              <a:lstStyle/>
              <a:p>
                <a:pPr marL="323850">
                  <a:lnSpc>
                    <a:spcPct val="115000"/>
                  </a:lnSpc>
                  <a:spcAft>
                    <a:spcPts val="0"/>
                  </a:spcAft>
                </a:pPr>
                <a:r>
                  <a:rPr lang="uk-UA" sz="4000" b="1" dirty="0" err="1">
                    <a:solidFill>
                      <a:srgbClr val="000000"/>
                    </a:solidFill>
                    <a:latin typeface="Times New Roman" panose="02020603050405020304" pitchFamily="18" charset="0"/>
                    <a:ea typeface="Times New Roman" panose="02020603050405020304" pitchFamily="18" charset="0"/>
                  </a:rPr>
                  <a:t>Середньогодинна</a:t>
                </a:r>
                <a:r>
                  <a:rPr lang="uk-UA" sz="4000" b="1" dirty="0">
                    <a:solidFill>
                      <a:srgbClr val="000000"/>
                    </a:solidFill>
                    <a:latin typeface="Times New Roman" panose="02020603050405020304" pitchFamily="18" charset="0"/>
                    <a:ea typeface="Times New Roman" panose="02020603050405020304" pitchFamily="18" charset="0"/>
                  </a:rPr>
                  <a:t> тарифна ставка (</a:t>
                </a:r>
                <a14:m>
                  <m:oMath xmlns:m="http://schemas.openxmlformats.org/officeDocument/2006/math">
                    <m:acc>
                      <m:accPr>
                        <m:chr m:val="̅"/>
                        <m:ctrlPr>
                          <a:rPr lang="ru-RU"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accPr>
                      <m:e>
                        <m:sSub>
                          <m:sSubPr>
                            <m:ctrlPr>
                              <a:rPr lang="ru-RU"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m:t>
                            </m:r>
                          </m:e>
                          <m:sub>
                            <m:r>
                              <a:rPr lang="uk-UA"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г</m:t>
                            </m:r>
                          </m:sub>
                        </m:sSub>
                      </m:e>
                    </m:acc>
                  </m:oMath>
                </a14:m>
                <a:r>
                  <a:rPr lang="uk-UA" sz="4000" b="1" dirty="0">
                    <a:solidFill>
                      <a:srgbClr val="000000"/>
                    </a:solidFill>
                    <a:effectLst/>
                    <a:latin typeface="Times New Roman" panose="02020603050405020304" pitchFamily="18" charset="0"/>
                    <a:ea typeface="Times New Roman" panose="02020603050405020304" pitchFamily="18" charset="0"/>
                  </a:rPr>
                  <a:t>):</a:t>
                </a:r>
                <a:endParaRPr lang="ru-RU" sz="4000" dirty="0">
                  <a:solidFill>
                    <a:srgbClr val="000000"/>
                  </a:solidFill>
                  <a:effectLst/>
                  <a:latin typeface="Courier New" panose="02070309020205020404" pitchFamily="49" charset="0"/>
                  <a:ea typeface="Courier New" panose="02070309020205020404" pitchFamily="49" charset="0"/>
                </a:endParaRPr>
              </a:p>
              <a:p>
                <a:pPr marL="323850" algn="r">
                  <a:lnSpc>
                    <a:spcPct val="115000"/>
                  </a:lnSpc>
                  <a:spcAft>
                    <a:spcPts val="0"/>
                  </a:spcAft>
                </a:pPr>
                <a14:m>
                  <m:oMath xmlns:m="http://schemas.openxmlformats.org/officeDocument/2006/math">
                    <m:acc>
                      <m:accPr>
                        <m:chr m:val="̅"/>
                        <m:ctrlPr>
                          <a:rPr lang="ru-RU"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accPr>
                      <m:e>
                        <m:sSub>
                          <m:sSubPr>
                            <m:ctrlPr>
                              <a:rPr lang="ru-RU"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m:t>
                            </m:r>
                          </m:e>
                          <m:sub>
                            <m:r>
                              <a:rPr lang="uk-UA"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г</m:t>
                            </m:r>
                          </m:sub>
                        </m:sSub>
                      </m:e>
                    </m:acc>
                    <m:r>
                      <a:rPr lang="uk-UA"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nary>
                          <m:naryPr>
                            <m:chr m:val="∑"/>
                            <m:limLoc m:val="undOvr"/>
                            <m:subHide m:val="on"/>
                            <m:supHide m:val="on"/>
                            <m:ctrlPr>
                              <a:rPr lang="ru-RU"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naryPr>
                          <m:sub/>
                          <m:sup/>
                          <m:e>
                            <m:sSub>
                              <m:sSubPr>
                                <m:ctrlPr>
                                  <a:rPr lang="ru-RU"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m:t>
                                </m:r>
                              </m:e>
                              <m:sub>
                                <m:r>
                                  <a:rPr lang="uk-UA"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і</m:t>
                                </m:r>
                              </m:sub>
                            </m:sSub>
                            <m:r>
                              <a:rPr lang="uk-UA"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ru-RU"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Ч</m:t>
                                </m:r>
                              </m:e>
                              <m:sub>
                                <m:r>
                                  <a:rPr lang="uk-UA"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і</m:t>
                                </m:r>
                              </m:sub>
                            </m:sSub>
                          </m:e>
                        </m:nary>
                      </m:num>
                      <m:den>
                        <m:nary>
                          <m:naryPr>
                            <m:chr m:val="∑"/>
                            <m:limLoc m:val="undOvr"/>
                            <m:subHide m:val="on"/>
                            <m:supHide m:val="on"/>
                            <m:ctrlPr>
                              <a:rPr lang="ru-RU"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naryPr>
                          <m:sub/>
                          <m:sup/>
                          <m:e>
                            <m:sSub>
                              <m:sSubPr>
                                <m:ctrlPr>
                                  <a:rPr lang="ru-RU"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Ч</m:t>
                                </m:r>
                              </m:e>
                              <m:sub>
                                <m:r>
                                  <a:rPr lang="uk-UA" sz="40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і</m:t>
                                </m:r>
                              </m:sub>
                            </m:sSub>
                          </m:e>
                        </m:nary>
                      </m:den>
                    </m:f>
                  </m:oMath>
                </a14:m>
                <a:r>
                  <a:rPr lang="uk-UA" sz="4000" dirty="0">
                    <a:solidFill>
                      <a:srgbClr val="000000"/>
                    </a:solidFill>
                    <a:effectLst/>
                    <a:latin typeface="Times New Roman" panose="02020603050405020304" pitchFamily="18" charset="0"/>
                    <a:ea typeface="Times New Roman" panose="02020603050405020304" pitchFamily="18" charset="0"/>
                  </a:rPr>
                  <a:t> 					</a:t>
                </a:r>
                <a:r>
                  <a:rPr lang="uk-UA" sz="4000" dirty="0" smtClean="0">
                    <a:solidFill>
                      <a:srgbClr val="000000"/>
                    </a:solidFill>
                    <a:effectLst/>
                    <a:latin typeface="Times New Roman" panose="02020603050405020304" pitchFamily="18" charset="0"/>
                    <a:ea typeface="Times New Roman" panose="02020603050405020304" pitchFamily="18" charset="0"/>
                  </a:rPr>
                  <a:t>(3),</a:t>
                </a:r>
                <a:endParaRPr lang="ru-RU" sz="4000" dirty="0">
                  <a:solidFill>
                    <a:srgbClr val="000000"/>
                  </a:solidFill>
                  <a:effectLst/>
                  <a:latin typeface="Courier New" panose="02070309020205020404" pitchFamily="49" charset="0"/>
                  <a:ea typeface="Courier New" panose="02070309020205020404" pitchFamily="49" charset="0"/>
                </a:endParaRPr>
              </a:p>
              <a:p>
                <a:pPr indent="270510">
                  <a:lnSpc>
                    <a:spcPct val="115000"/>
                  </a:lnSpc>
                  <a:spcAft>
                    <a:spcPts val="0"/>
                  </a:spcAft>
                </a:pPr>
                <a:r>
                  <a:rPr lang="uk-UA" sz="4000" dirty="0">
                    <a:solidFill>
                      <a:srgbClr val="000000"/>
                    </a:solidFill>
                    <a:effectLst/>
                    <a:latin typeface="Times New Roman" panose="02020603050405020304" pitchFamily="18" charset="0"/>
                    <a:ea typeface="Times New Roman" panose="02020603050405020304" pitchFamily="18" charset="0"/>
                  </a:rPr>
                  <a:t>де </a:t>
                </a:r>
                <a14:m>
                  <m:oMath xmlns:m="http://schemas.openxmlformats.org/officeDocument/2006/math">
                    <m:sSub>
                      <m:sSubPr>
                        <m:ctrlPr>
                          <a:rPr lang="ru-RU"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m:t>
                        </m:r>
                      </m:e>
                      <m:sub>
                        <m:r>
                          <a:rPr lang="uk-UA"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і</m:t>
                        </m:r>
                      </m:sub>
                    </m:sSub>
                  </m:oMath>
                </a14:m>
                <a:r>
                  <a:rPr lang="uk-UA" sz="4000" b="1" dirty="0">
                    <a:solidFill>
                      <a:srgbClr val="000000"/>
                    </a:solidFill>
                    <a:effectLst/>
                    <a:latin typeface="Times New Roman" panose="02020603050405020304" pitchFamily="18" charset="0"/>
                    <a:ea typeface="Times New Roman" panose="02020603050405020304" pitchFamily="18" charset="0"/>
                  </a:rPr>
                  <a:t> – </a:t>
                </a:r>
                <a:r>
                  <a:rPr lang="uk-UA" sz="4000" dirty="0">
                    <a:solidFill>
                      <a:srgbClr val="000000"/>
                    </a:solidFill>
                    <a:effectLst/>
                    <a:latin typeface="Times New Roman" panose="02020603050405020304" pitchFamily="18" charset="0"/>
                    <a:ea typeface="Times New Roman" panose="02020603050405020304" pitchFamily="18" charset="0"/>
                  </a:rPr>
                  <a:t>годинна тарифна ставка і-го розряду, грн./год.;</a:t>
                </a:r>
                <a:endParaRPr lang="ru-RU" sz="4000" dirty="0">
                  <a:solidFill>
                    <a:srgbClr val="000000"/>
                  </a:solidFill>
                  <a:effectLst/>
                  <a:latin typeface="Courier New" panose="02070309020205020404" pitchFamily="49" charset="0"/>
                  <a:ea typeface="Courier New" panose="02070309020205020404" pitchFamily="49" charset="0"/>
                </a:endParaRPr>
              </a:p>
              <a:p>
                <a:pPr indent="270510">
                  <a:lnSpc>
                    <a:spcPct val="115000"/>
                  </a:lnSpc>
                  <a:spcAft>
                    <a:spcPts val="0"/>
                  </a:spcAft>
                </a:pPr>
                <a14:m>
                  <m:oMath xmlns:m="http://schemas.openxmlformats.org/officeDocument/2006/math">
                    <m:sSub>
                      <m:sSubPr>
                        <m:ctrlPr>
                          <a:rPr lang="ru-RU"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Ч</m:t>
                        </m:r>
                      </m:e>
                      <m:sub>
                        <m:r>
                          <a:rPr lang="uk-UA" sz="4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і</m:t>
                        </m:r>
                      </m:sub>
                    </m:sSub>
                  </m:oMath>
                </a14:m>
                <a:r>
                  <a:rPr lang="uk-UA" sz="4000" b="1" dirty="0">
                    <a:solidFill>
                      <a:srgbClr val="000000"/>
                    </a:solidFill>
                    <a:effectLst/>
                    <a:latin typeface="Times New Roman" panose="02020603050405020304" pitchFamily="18" charset="0"/>
                    <a:ea typeface="Times New Roman" panose="02020603050405020304" pitchFamily="18" charset="0"/>
                  </a:rPr>
                  <a:t> – </a:t>
                </a:r>
                <a:r>
                  <a:rPr lang="uk-UA" sz="4000" dirty="0">
                    <a:solidFill>
                      <a:srgbClr val="000000"/>
                    </a:solidFill>
                    <a:effectLst/>
                    <a:latin typeface="Times New Roman" panose="02020603050405020304" pitchFamily="18" charset="0"/>
                    <a:ea typeface="Times New Roman" panose="02020603050405020304" pitchFamily="18" charset="0"/>
                  </a:rPr>
                  <a:t>чисельність робітників, що мають і-й розряд, ос.</a:t>
                </a:r>
                <a:endParaRPr lang="ru-RU" sz="4000" dirty="0">
                  <a:solidFill>
                    <a:srgbClr val="000000"/>
                  </a:solidFill>
                  <a:effectLst/>
                  <a:latin typeface="Courier New" panose="02070309020205020404" pitchFamily="49" charset="0"/>
                  <a:ea typeface="Courier New" panose="02070309020205020404" pitchFamily="49"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489397" y="537548"/>
                <a:ext cx="11101589" cy="4742773"/>
              </a:xfrm>
              <a:prstGeom prst="rect">
                <a:avLst/>
              </a:prstGeom>
              <a:blipFill rotWithShape="0">
                <a:blip r:embed="rId2"/>
                <a:stretch>
                  <a:fillRect l="-1922" t="-1542" r="-1977" b="-3985"/>
                </a:stretch>
              </a:blipFill>
            </p:spPr>
            <p:txBody>
              <a:bodyPr/>
              <a:lstStyle/>
              <a:p>
                <a:r>
                  <a:rPr lang="ru-RU">
                    <a:noFill/>
                  </a:rPr>
                  <a:t> </a:t>
                </a:r>
              </a:p>
            </p:txBody>
          </p:sp>
        </mc:Fallback>
      </mc:AlternateContent>
    </p:spTree>
    <p:extLst>
      <p:ext uri="{BB962C8B-B14F-4D97-AF65-F5344CB8AC3E}">
        <p14:creationId xmlns:p14="http://schemas.microsoft.com/office/powerpoint/2010/main" val="3812145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0" y="208880"/>
                <a:ext cx="11642501" cy="6231258"/>
              </a:xfrm>
              <a:prstGeom prst="rect">
                <a:avLst/>
              </a:prstGeom>
            </p:spPr>
            <p:txBody>
              <a:bodyPr wrap="square">
                <a:spAutoFit/>
              </a:bodyPr>
              <a:lstStyle/>
              <a:p>
                <a:pPr indent="270510">
                  <a:lnSpc>
                    <a:spcPct val="115000"/>
                  </a:lnSpc>
                  <a:spcAft>
                    <a:spcPts val="0"/>
                  </a:spcAft>
                </a:pPr>
                <a:r>
                  <a:rPr lang="uk-UA" sz="2200" b="1" dirty="0">
                    <a:solidFill>
                      <a:srgbClr val="000000"/>
                    </a:solidFill>
                    <a:latin typeface="Times New Roman" panose="02020603050405020304" pitchFamily="18" charset="0"/>
                    <a:ea typeface="Times New Roman" panose="02020603050405020304" pitchFamily="18" charset="0"/>
                  </a:rPr>
                  <a:t>Фонд додаткової заробітної плати (</a:t>
                </a:r>
                <a14:m>
                  <m:oMath xmlns:m="http://schemas.openxmlformats.org/officeDocument/2006/math">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ФДЗП</m:t>
                    </m:r>
                  </m:oMath>
                </a14:m>
                <a:r>
                  <a:rPr lang="uk-UA" sz="2200" b="1" dirty="0">
                    <a:solidFill>
                      <a:srgbClr val="000000"/>
                    </a:solidFill>
                    <a:effectLst/>
                    <a:latin typeface="Times New Roman" panose="02020603050405020304" pitchFamily="18" charset="0"/>
                    <a:ea typeface="Times New Roman" panose="02020603050405020304" pitchFamily="18" charset="0"/>
                  </a:rPr>
                  <a:t>):</a:t>
                </a:r>
                <a:endParaRPr lang="ru-RU" sz="2200" dirty="0">
                  <a:solidFill>
                    <a:srgbClr val="000000"/>
                  </a:solidFill>
                  <a:effectLst/>
                  <a:latin typeface="Courier New" panose="02070309020205020404" pitchFamily="49" charset="0"/>
                  <a:ea typeface="Courier New" panose="02070309020205020404" pitchFamily="49" charset="0"/>
                </a:endParaRPr>
              </a:p>
              <a:p>
                <a:pPr indent="270510" algn="r">
                  <a:lnSpc>
                    <a:spcPct val="115000"/>
                  </a:lnSpc>
                  <a:spcAft>
                    <a:spcPts val="0"/>
                  </a:spcAft>
                </a:pPr>
                <a14:m>
                  <m:oMath xmlns:m="http://schemas.openxmlformats.org/officeDocument/2006/math">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ФДЗП=</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н</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св</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пр</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ін</m:t>
                        </m:r>
                      </m:sub>
                    </m:sSub>
                  </m:oMath>
                </a14:m>
                <a:r>
                  <a:rPr lang="uk-UA" sz="2200" dirty="0">
                    <a:solidFill>
                      <a:srgbClr val="000000"/>
                    </a:solidFill>
                    <a:effectLst/>
                    <a:latin typeface="Times New Roman" panose="02020603050405020304" pitchFamily="18" charset="0"/>
                    <a:ea typeface="Times New Roman" panose="02020603050405020304" pitchFamily="18" charset="0"/>
                  </a:rPr>
                  <a:t>			</a:t>
                </a:r>
                <a:r>
                  <a:rPr lang="uk-UA" sz="2200" dirty="0" smtClean="0">
                    <a:solidFill>
                      <a:srgbClr val="000000"/>
                    </a:solidFill>
                    <a:effectLst/>
                    <a:latin typeface="Times New Roman" panose="02020603050405020304" pitchFamily="18" charset="0"/>
                    <a:ea typeface="Times New Roman" panose="02020603050405020304" pitchFamily="18" charset="0"/>
                  </a:rPr>
                  <a:t>(4),</a:t>
                </a:r>
                <a:endParaRPr lang="ru-RU" sz="2200" dirty="0">
                  <a:solidFill>
                    <a:srgbClr val="000000"/>
                  </a:solidFill>
                  <a:effectLst/>
                  <a:latin typeface="Courier New" panose="02070309020205020404" pitchFamily="49" charset="0"/>
                  <a:ea typeface="Courier New" panose="02070309020205020404" pitchFamily="49" charset="0"/>
                </a:endParaRPr>
              </a:p>
              <a:p>
                <a:pPr indent="270510" algn="just">
                  <a:lnSpc>
                    <a:spcPct val="115000"/>
                  </a:lnSpc>
                  <a:spcAft>
                    <a:spcPts val="0"/>
                  </a:spcAft>
                </a:pPr>
                <a:r>
                  <a:rPr lang="uk-UA" sz="2200" dirty="0">
                    <a:solidFill>
                      <a:srgbClr val="000000"/>
                    </a:solidFill>
                    <a:effectLst/>
                    <a:latin typeface="Times New Roman" panose="02020603050405020304" pitchFamily="18" charset="0"/>
                    <a:ea typeface="Times New Roman" panose="02020603050405020304" pitchFamily="18" charset="0"/>
                  </a:rPr>
                  <a:t>де </a:t>
                </a:r>
                <a14:m>
                  <m:oMath xmlns:m="http://schemas.openxmlformats.org/officeDocument/2006/math">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н</m:t>
                        </m:r>
                      </m:sub>
                    </m:sSub>
                  </m:oMath>
                </a14:m>
                <a:r>
                  <a:rPr lang="uk-UA" sz="2200" dirty="0">
                    <a:solidFill>
                      <a:srgbClr val="000000"/>
                    </a:solidFill>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св</m:t>
                        </m:r>
                      </m:sub>
                    </m:sSub>
                  </m:oMath>
                </a14:m>
                <a:r>
                  <a:rPr lang="uk-UA" sz="2200" dirty="0">
                    <a:solidFill>
                      <a:srgbClr val="000000"/>
                    </a:solidFill>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пр</m:t>
                        </m:r>
                      </m:sub>
                    </m:sSub>
                  </m:oMath>
                </a14:m>
                <a:r>
                  <a:rPr lang="uk-UA" sz="2200" dirty="0">
                    <a:solidFill>
                      <a:srgbClr val="000000"/>
                    </a:solidFill>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ін</m:t>
                        </m:r>
                      </m:sub>
                    </m:sSub>
                  </m:oMath>
                </a14:m>
                <a:r>
                  <a:rPr lang="uk-UA" sz="2200" dirty="0">
                    <a:solidFill>
                      <a:srgbClr val="000000"/>
                    </a:solidFill>
                    <a:effectLst/>
                    <a:latin typeface="Times New Roman" panose="02020603050405020304" pitchFamily="18" charset="0"/>
                    <a:ea typeface="Times New Roman" panose="02020603050405020304" pitchFamily="18" charset="0"/>
                  </a:rPr>
                  <a:t> – доплата за роботу нічний час, святкові дні, преміальні, інші доплати відповідно, грн.</a:t>
                </a:r>
                <a:endParaRPr lang="ru-RU" sz="2200" dirty="0">
                  <a:solidFill>
                    <a:srgbClr val="000000"/>
                  </a:solidFill>
                  <a:effectLst/>
                  <a:latin typeface="Courier New" panose="02070309020205020404" pitchFamily="49" charset="0"/>
                  <a:ea typeface="Courier New" panose="02070309020205020404" pitchFamily="49" charset="0"/>
                </a:endParaRPr>
              </a:p>
              <a:p>
                <a:pPr indent="270510">
                  <a:lnSpc>
                    <a:spcPct val="115000"/>
                  </a:lnSpc>
                  <a:spcAft>
                    <a:spcPts val="0"/>
                  </a:spcAft>
                </a:pPr>
                <a:r>
                  <a:rPr lang="uk-UA" sz="2200" b="1" dirty="0">
                    <a:solidFill>
                      <a:srgbClr val="000000"/>
                    </a:solidFill>
                    <a:effectLst/>
                    <a:latin typeface="Times New Roman" panose="02020603050405020304" pitchFamily="18" charset="0"/>
                    <a:ea typeface="Times New Roman" panose="02020603050405020304" pitchFamily="18" charset="0"/>
                  </a:rPr>
                  <a:t>Доплата за роботу у нічний час (</a:t>
                </a:r>
                <a14:m>
                  <m:oMath xmlns:m="http://schemas.openxmlformats.org/officeDocument/2006/math">
                    <m:sSub>
                      <m:sSubPr>
                        <m:ctrlPr>
                          <a:rPr lang="ru-RU"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н</m:t>
                        </m:r>
                      </m:sub>
                    </m:sSub>
                  </m:oMath>
                </a14:m>
                <a:r>
                  <a:rPr lang="uk-UA" sz="2200" b="1" dirty="0">
                    <a:solidFill>
                      <a:srgbClr val="000000"/>
                    </a:solidFill>
                    <a:effectLst/>
                    <a:latin typeface="Times New Roman" panose="02020603050405020304" pitchFamily="18" charset="0"/>
                    <a:ea typeface="Times New Roman" panose="02020603050405020304" pitchFamily="18" charset="0"/>
                  </a:rPr>
                  <a:t>):</a:t>
                </a:r>
                <a:endParaRPr lang="ru-RU" sz="2200" dirty="0">
                  <a:solidFill>
                    <a:srgbClr val="000000"/>
                  </a:solidFill>
                  <a:effectLst/>
                  <a:latin typeface="Courier New" panose="02070309020205020404" pitchFamily="49" charset="0"/>
                  <a:ea typeface="Courier New" panose="02070309020205020404" pitchFamily="49" charset="0"/>
                </a:endParaRPr>
              </a:p>
              <a:p>
                <a:pPr indent="270510" algn="r">
                  <a:lnSpc>
                    <a:spcPct val="115000"/>
                  </a:lnSpc>
                  <a:spcAft>
                    <a:spcPts val="0"/>
                  </a:spcAft>
                </a:pPr>
                <a14:m>
                  <m:oMath xmlns:m="http://schemas.openxmlformats.org/officeDocument/2006/math">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н</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З</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тар</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∗0,4∗</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𝑡</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н</m:t>
                        </m:r>
                      </m:sub>
                    </m:sSub>
                  </m:oMath>
                </a14:m>
                <a:r>
                  <a:rPr lang="uk-UA" sz="2200" dirty="0">
                    <a:solidFill>
                      <a:srgbClr val="000000"/>
                    </a:solidFill>
                    <a:effectLst/>
                    <a:latin typeface="Times New Roman" panose="02020603050405020304" pitchFamily="18" charset="0"/>
                    <a:ea typeface="Times New Roman" panose="02020603050405020304" pitchFamily="18" charset="0"/>
                  </a:rPr>
                  <a:t>				</a:t>
                </a:r>
                <a:r>
                  <a:rPr lang="uk-UA" sz="2200" dirty="0" smtClean="0">
                    <a:solidFill>
                      <a:srgbClr val="000000"/>
                    </a:solidFill>
                    <a:effectLst/>
                    <a:latin typeface="Times New Roman" panose="02020603050405020304" pitchFamily="18" charset="0"/>
                    <a:ea typeface="Times New Roman" panose="02020603050405020304" pitchFamily="18" charset="0"/>
                  </a:rPr>
                  <a:t>(5),</a:t>
                </a:r>
                <a:endParaRPr lang="ru-RU" sz="2200" dirty="0">
                  <a:solidFill>
                    <a:srgbClr val="000000"/>
                  </a:solidFill>
                  <a:effectLst/>
                  <a:latin typeface="Courier New" panose="02070309020205020404" pitchFamily="49" charset="0"/>
                  <a:ea typeface="Courier New" panose="02070309020205020404" pitchFamily="49" charset="0"/>
                </a:endParaRPr>
              </a:p>
              <a:p>
                <a:pPr indent="270510">
                  <a:lnSpc>
                    <a:spcPct val="115000"/>
                  </a:lnSpc>
                  <a:spcAft>
                    <a:spcPts val="0"/>
                  </a:spcAft>
                </a:pPr>
                <a:r>
                  <a:rPr lang="uk-UA" sz="2200" dirty="0">
                    <a:solidFill>
                      <a:srgbClr val="000000"/>
                    </a:solidFill>
                    <a:effectLst/>
                    <a:latin typeface="Times New Roman" panose="02020603050405020304" pitchFamily="18" charset="0"/>
                    <a:ea typeface="Times New Roman" panose="02020603050405020304" pitchFamily="18" charset="0"/>
                  </a:rPr>
                  <a:t>де </a:t>
                </a:r>
                <a14:m>
                  <m:oMath xmlns:m="http://schemas.openxmlformats.org/officeDocument/2006/math">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𝑡</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н</m:t>
                        </m:r>
                      </m:sub>
                    </m:sSub>
                  </m:oMath>
                </a14:m>
                <a:r>
                  <a:rPr lang="uk-UA" sz="2200" dirty="0">
                    <a:solidFill>
                      <a:srgbClr val="000000"/>
                    </a:solidFill>
                    <a:effectLst/>
                    <a:latin typeface="Times New Roman" panose="02020603050405020304" pitchFamily="18" charset="0"/>
                    <a:ea typeface="Times New Roman" panose="02020603050405020304" pitchFamily="18" charset="0"/>
                  </a:rPr>
                  <a:t> – час нічної роботи, </a:t>
                </a:r>
                <a14:m>
                  <m:oMath xmlns:m="http://schemas.openxmlformats.org/officeDocument/2006/math">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𝑡</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н</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m:t>
                        </m:r>
                      </m:den>
                    </m:f>
                  </m:oMath>
                </a14:m>
                <a:r>
                  <a:rPr lang="uk-UA" sz="2200" dirty="0">
                    <a:solidFill>
                      <a:srgbClr val="000000"/>
                    </a:solidFill>
                    <a:effectLst/>
                    <a:latin typeface="Times New Roman" panose="02020603050405020304" pitchFamily="18" charset="0"/>
                    <a:ea typeface="Times New Roman" panose="02020603050405020304" pitchFamily="18" charset="0"/>
                  </a:rPr>
                  <a:t>.</a:t>
                </a:r>
                <a:endParaRPr lang="ru-RU" sz="2200" dirty="0">
                  <a:solidFill>
                    <a:srgbClr val="000000"/>
                  </a:solidFill>
                  <a:effectLst/>
                  <a:latin typeface="Courier New" panose="02070309020205020404" pitchFamily="49" charset="0"/>
                  <a:ea typeface="Courier New" panose="02070309020205020404" pitchFamily="49" charset="0"/>
                </a:endParaRPr>
              </a:p>
              <a:p>
                <a:pPr indent="270510">
                  <a:lnSpc>
                    <a:spcPct val="115000"/>
                  </a:lnSpc>
                  <a:spcAft>
                    <a:spcPts val="0"/>
                  </a:spcAft>
                </a:pPr>
                <a:r>
                  <a:rPr lang="uk-UA" sz="2200" b="1" dirty="0">
                    <a:solidFill>
                      <a:srgbClr val="000000"/>
                    </a:solidFill>
                    <a:effectLst/>
                    <a:latin typeface="Times New Roman" panose="02020603050405020304" pitchFamily="18" charset="0"/>
                    <a:ea typeface="Times New Roman" panose="02020603050405020304" pitchFamily="18" charset="0"/>
                  </a:rPr>
                  <a:t>Доплата за роботу у святкові дні (</a:t>
                </a:r>
                <a14:m>
                  <m:oMath xmlns:m="http://schemas.openxmlformats.org/officeDocument/2006/math">
                    <m:sSub>
                      <m:sSubPr>
                        <m:ctrlPr>
                          <a:rPr lang="ru-RU"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св</m:t>
                        </m:r>
                      </m:sub>
                    </m:sSub>
                  </m:oMath>
                </a14:m>
                <a:r>
                  <a:rPr lang="uk-UA" sz="2200" b="1" dirty="0">
                    <a:solidFill>
                      <a:srgbClr val="000000"/>
                    </a:solidFill>
                    <a:effectLst/>
                    <a:latin typeface="Times New Roman" panose="02020603050405020304" pitchFamily="18" charset="0"/>
                    <a:ea typeface="Times New Roman" panose="02020603050405020304" pitchFamily="18" charset="0"/>
                  </a:rPr>
                  <a:t>):</a:t>
                </a:r>
                <a:endParaRPr lang="ru-RU" sz="2200" dirty="0">
                  <a:solidFill>
                    <a:srgbClr val="000000"/>
                  </a:solidFill>
                  <a:effectLst/>
                  <a:latin typeface="Courier New" panose="02070309020205020404" pitchFamily="49" charset="0"/>
                  <a:ea typeface="Courier New" panose="02070309020205020404" pitchFamily="49" charset="0"/>
                </a:endParaRPr>
              </a:p>
              <a:p>
                <a:pPr marL="323850" algn="r">
                  <a:lnSpc>
                    <a:spcPct val="115000"/>
                  </a:lnSpc>
                  <a:spcAft>
                    <a:spcPts val="0"/>
                  </a:spcAft>
                </a:pPr>
                <a14:m>
                  <m:oMath xmlns:m="http://schemas.openxmlformats.org/officeDocument/2006/math">
                    <m:sSub>
                      <m:sSubPr>
                        <m:ctrlPr>
                          <a:rPr lang="ru-RU"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св</m:t>
                        </m:r>
                      </m:sub>
                    </m:sSub>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З</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тар</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8</m:t>
                            </m:r>
                          </m:num>
                          <m:den>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365</m:t>
                            </m:r>
                          </m:den>
                        </m:f>
                      </m:e>
                    </m:d>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∗2</m:t>
                    </m:r>
                  </m:oMath>
                </a14:m>
                <a:r>
                  <a:rPr lang="uk-UA" sz="2200" dirty="0">
                    <a:solidFill>
                      <a:srgbClr val="000000"/>
                    </a:solidFill>
                    <a:effectLst/>
                    <a:latin typeface="Times New Roman" panose="02020603050405020304" pitchFamily="18" charset="0"/>
                    <a:ea typeface="Times New Roman" panose="02020603050405020304" pitchFamily="18" charset="0"/>
                  </a:rPr>
                  <a:t>			</a:t>
                </a:r>
                <a:r>
                  <a:rPr lang="uk-UA" sz="2200" dirty="0" smtClean="0">
                    <a:solidFill>
                      <a:srgbClr val="000000"/>
                    </a:solidFill>
                    <a:effectLst/>
                    <a:latin typeface="Times New Roman" panose="02020603050405020304" pitchFamily="18" charset="0"/>
                    <a:ea typeface="Times New Roman" panose="02020603050405020304" pitchFamily="18" charset="0"/>
                  </a:rPr>
                  <a:t>(6)</a:t>
                </a:r>
                <a:endParaRPr lang="ru-RU" sz="2200" dirty="0">
                  <a:solidFill>
                    <a:srgbClr val="000000"/>
                  </a:solidFill>
                  <a:effectLst/>
                  <a:latin typeface="Courier New" panose="02070309020205020404" pitchFamily="49" charset="0"/>
                  <a:ea typeface="Courier New" panose="02070309020205020404" pitchFamily="49" charset="0"/>
                </a:endParaRPr>
              </a:p>
              <a:p>
                <a:pPr indent="270510">
                  <a:lnSpc>
                    <a:spcPct val="115000"/>
                  </a:lnSpc>
                  <a:spcAft>
                    <a:spcPts val="0"/>
                  </a:spcAft>
                </a:pPr>
                <a:r>
                  <a:rPr lang="uk-UA" sz="2200" b="1" dirty="0">
                    <a:solidFill>
                      <a:srgbClr val="000000"/>
                    </a:solidFill>
                    <a:effectLst/>
                    <a:latin typeface="Times New Roman" panose="02020603050405020304" pitchFamily="18" charset="0"/>
                    <a:ea typeface="Times New Roman" panose="02020603050405020304" pitchFamily="18" charset="0"/>
                  </a:rPr>
                  <a:t>Преміальні виплати (</a:t>
                </a:r>
                <a14:m>
                  <m:oMath xmlns:m="http://schemas.openxmlformats.org/officeDocument/2006/math">
                    <m:sSub>
                      <m:sSubPr>
                        <m:ctrlPr>
                          <a:rPr lang="ru-RU"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пр</m:t>
                        </m:r>
                      </m:sub>
                    </m:sSub>
                  </m:oMath>
                </a14:m>
                <a:r>
                  <a:rPr lang="uk-UA" sz="2200" b="1" dirty="0">
                    <a:solidFill>
                      <a:srgbClr val="000000"/>
                    </a:solidFill>
                    <a:effectLst/>
                    <a:latin typeface="Times New Roman" panose="02020603050405020304" pitchFamily="18" charset="0"/>
                    <a:ea typeface="Times New Roman" panose="02020603050405020304" pitchFamily="18" charset="0"/>
                  </a:rPr>
                  <a:t>):</a:t>
                </a:r>
                <a:endParaRPr lang="ru-RU" sz="2200" dirty="0">
                  <a:solidFill>
                    <a:srgbClr val="000000"/>
                  </a:solidFill>
                  <a:effectLst/>
                  <a:latin typeface="Courier New" panose="02070309020205020404" pitchFamily="49" charset="0"/>
                  <a:ea typeface="Courier New" panose="02070309020205020404" pitchFamily="49" charset="0"/>
                </a:endParaRPr>
              </a:p>
              <a:p>
                <a:pPr marL="323850" algn="r">
                  <a:lnSpc>
                    <a:spcPct val="115000"/>
                  </a:lnSpc>
                  <a:spcAft>
                    <a:spcPts val="0"/>
                  </a:spcAft>
                </a:pPr>
                <a14:m>
                  <m:oMath xmlns:m="http://schemas.openxmlformats.org/officeDocument/2006/math">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пр</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З</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тар</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Х</m:t>
                        </m:r>
                      </m:num>
                      <m:den>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100</m:t>
                        </m:r>
                      </m:den>
                    </m:f>
                  </m:oMath>
                </a14:m>
                <a:r>
                  <a:rPr lang="uk-UA" sz="2200" dirty="0">
                    <a:solidFill>
                      <a:srgbClr val="000000"/>
                    </a:solidFill>
                    <a:effectLst/>
                    <a:latin typeface="Times New Roman" panose="02020603050405020304" pitchFamily="18" charset="0"/>
                    <a:ea typeface="Times New Roman" panose="02020603050405020304" pitchFamily="18" charset="0"/>
                  </a:rPr>
                  <a:t>				</a:t>
                </a:r>
                <a:r>
                  <a:rPr lang="uk-UA" sz="2200" dirty="0" smtClean="0">
                    <a:solidFill>
                      <a:srgbClr val="000000"/>
                    </a:solidFill>
                    <a:effectLst/>
                    <a:latin typeface="Times New Roman" panose="02020603050405020304" pitchFamily="18" charset="0"/>
                    <a:ea typeface="Times New Roman" panose="02020603050405020304" pitchFamily="18" charset="0"/>
                  </a:rPr>
                  <a:t>(7)</a:t>
                </a:r>
                <a:endParaRPr lang="ru-RU" sz="2200" dirty="0">
                  <a:solidFill>
                    <a:srgbClr val="000000"/>
                  </a:solidFill>
                  <a:effectLst/>
                  <a:latin typeface="Courier New" panose="02070309020205020404" pitchFamily="49" charset="0"/>
                  <a:ea typeface="Courier New" panose="02070309020205020404" pitchFamily="49" charset="0"/>
                </a:endParaRPr>
              </a:p>
              <a:p>
                <a:pPr marL="323850">
                  <a:lnSpc>
                    <a:spcPct val="115000"/>
                  </a:lnSpc>
                  <a:spcAft>
                    <a:spcPts val="0"/>
                  </a:spcAft>
                </a:pPr>
                <a:r>
                  <a:rPr lang="uk-UA" sz="2200" dirty="0">
                    <a:solidFill>
                      <a:srgbClr val="000000"/>
                    </a:solidFill>
                    <a:effectLst/>
                    <a:latin typeface="Times New Roman" panose="02020603050405020304" pitchFamily="18" charset="0"/>
                    <a:ea typeface="Times New Roman" panose="02020603050405020304" pitchFamily="18" charset="0"/>
                  </a:rPr>
                  <a:t>де </a:t>
                </a:r>
                <a14:m>
                  <m:oMath xmlns:m="http://schemas.openxmlformats.org/officeDocument/2006/math">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Х</m:t>
                    </m:r>
                  </m:oMath>
                </a14:m>
                <a:r>
                  <a:rPr lang="uk-UA" sz="2200" dirty="0">
                    <a:solidFill>
                      <a:srgbClr val="000000"/>
                    </a:solidFill>
                    <a:effectLst/>
                    <a:latin typeface="Times New Roman" panose="02020603050405020304" pitchFamily="18" charset="0"/>
                    <a:ea typeface="Times New Roman" panose="02020603050405020304" pitchFamily="18" charset="0"/>
                  </a:rPr>
                  <a:t> – розмір преміальних виплат, %.</a:t>
                </a:r>
                <a:endParaRPr lang="ru-RU" sz="2200" dirty="0">
                  <a:solidFill>
                    <a:srgbClr val="000000"/>
                  </a:solidFill>
                  <a:effectLst/>
                  <a:latin typeface="Courier New" panose="02070309020205020404" pitchFamily="49" charset="0"/>
                  <a:ea typeface="Courier New" panose="02070309020205020404" pitchFamily="49" charset="0"/>
                </a:endParaRPr>
              </a:p>
              <a:p>
                <a:pPr marL="323850">
                  <a:lnSpc>
                    <a:spcPct val="115000"/>
                  </a:lnSpc>
                  <a:spcAft>
                    <a:spcPts val="0"/>
                  </a:spcAft>
                </a:pPr>
                <a:r>
                  <a:rPr lang="uk-UA" sz="2200" b="1" dirty="0">
                    <a:solidFill>
                      <a:srgbClr val="000000"/>
                    </a:solidFill>
                    <a:effectLst/>
                    <a:latin typeface="Times New Roman" panose="02020603050405020304" pitchFamily="18" charset="0"/>
                    <a:ea typeface="Times New Roman" panose="02020603050405020304" pitchFamily="18" charset="0"/>
                  </a:rPr>
                  <a:t>Інші доплати (</a:t>
                </a:r>
                <a14:m>
                  <m:oMath xmlns:m="http://schemas.openxmlformats.org/officeDocument/2006/math">
                    <m:sSub>
                      <m:sSubPr>
                        <m:ctrlPr>
                          <a:rPr lang="ru-RU"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Д</m:t>
                        </m:r>
                      </m:e>
                      <m:sub>
                        <m:r>
                          <a:rPr lang="uk-UA" sz="22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ін</m:t>
                        </m:r>
                      </m:sub>
                    </m:sSub>
                  </m:oMath>
                </a14:m>
                <a:r>
                  <a:rPr lang="uk-UA" sz="2200" b="1" dirty="0">
                    <a:solidFill>
                      <a:srgbClr val="000000"/>
                    </a:solidFill>
                    <a:effectLst/>
                    <a:latin typeface="Times New Roman" panose="02020603050405020304" pitchFamily="18" charset="0"/>
                    <a:ea typeface="Times New Roman" panose="02020603050405020304" pitchFamily="18" charset="0"/>
                  </a:rPr>
                  <a:t>):</a:t>
                </a:r>
                <a:endParaRPr lang="ru-RU" sz="2200" dirty="0">
                  <a:solidFill>
                    <a:srgbClr val="000000"/>
                  </a:solidFill>
                  <a:effectLst/>
                  <a:latin typeface="Courier New" panose="02070309020205020404" pitchFamily="49" charset="0"/>
                  <a:ea typeface="Courier New" panose="02070309020205020404" pitchFamily="49" charset="0"/>
                </a:endParaRPr>
              </a:p>
              <a:p>
                <a:pPr marL="323850" algn="r">
                  <a:lnSpc>
                    <a:spcPct val="115000"/>
                  </a:lnSpc>
                  <a:spcAft>
                    <a:spcPts val="0"/>
                  </a:spcAft>
                </a:pPr>
                <a14:m>
                  <m:oMath xmlns:m="http://schemas.openxmlformats.org/officeDocument/2006/math">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Д</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ін</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ru-RU"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З</m:t>
                        </m:r>
                      </m:e>
                      <m: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тар</m:t>
                        </m:r>
                      </m:sub>
                    </m:sSub>
                    <m:r>
                      <a:rPr lang="uk-UA" sz="22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∗0,14</m:t>
                    </m:r>
                  </m:oMath>
                </a14:m>
                <a:r>
                  <a:rPr lang="uk-UA" sz="2200" dirty="0">
                    <a:solidFill>
                      <a:srgbClr val="000000"/>
                    </a:solidFill>
                    <a:effectLst/>
                    <a:latin typeface="Times New Roman" panose="02020603050405020304" pitchFamily="18" charset="0"/>
                    <a:ea typeface="Times New Roman" panose="02020603050405020304" pitchFamily="18" charset="0"/>
                  </a:rPr>
                  <a:t>				</a:t>
                </a:r>
                <a:r>
                  <a:rPr lang="uk-UA" sz="2200" dirty="0" smtClean="0">
                    <a:solidFill>
                      <a:srgbClr val="000000"/>
                    </a:solidFill>
                    <a:effectLst/>
                    <a:latin typeface="Times New Roman" panose="02020603050405020304" pitchFamily="18" charset="0"/>
                    <a:ea typeface="Times New Roman" panose="02020603050405020304" pitchFamily="18" charset="0"/>
                  </a:rPr>
                  <a:t>(8)</a:t>
                </a:r>
                <a:endParaRPr lang="ru-RU" sz="2200" dirty="0">
                  <a:solidFill>
                    <a:srgbClr val="000000"/>
                  </a:solidFill>
                  <a:effectLst/>
                  <a:latin typeface="Courier New" panose="02070309020205020404" pitchFamily="49" charset="0"/>
                  <a:ea typeface="Courier New" panose="02070309020205020404" pitchFamily="49"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0" y="208880"/>
                <a:ext cx="11642501" cy="6231258"/>
              </a:xfrm>
              <a:prstGeom prst="rect">
                <a:avLst/>
              </a:prstGeom>
              <a:blipFill rotWithShape="0">
                <a:blip r:embed="rId2"/>
                <a:stretch>
                  <a:fillRect l="-681" t="-294" r="-681" b="-587"/>
                </a:stretch>
              </a:blipFill>
            </p:spPr>
            <p:txBody>
              <a:bodyPr/>
              <a:lstStyle/>
              <a:p>
                <a:r>
                  <a:rPr lang="ru-RU">
                    <a:noFill/>
                  </a:rPr>
                  <a:t> </a:t>
                </a:r>
              </a:p>
            </p:txBody>
          </p:sp>
        </mc:Fallback>
      </mc:AlternateContent>
    </p:spTree>
    <p:extLst>
      <p:ext uri="{BB962C8B-B14F-4D97-AF65-F5344CB8AC3E}">
        <p14:creationId xmlns:p14="http://schemas.microsoft.com/office/powerpoint/2010/main" val="173740379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388</TotalTime>
  <Words>1782</Words>
  <Application>Microsoft Office PowerPoint</Application>
  <PresentationFormat>Широкоэкранный</PresentationFormat>
  <Paragraphs>261</Paragraphs>
  <Slides>34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34</vt:i4>
      </vt:variant>
    </vt:vector>
  </HeadingPairs>
  <TitlesOfParts>
    <vt:vector size="44" baseType="lpstr">
      <vt:lpstr>Arial</vt:lpstr>
      <vt:lpstr>Calibri</vt:lpstr>
      <vt:lpstr>Calibri Light</vt:lpstr>
      <vt:lpstr>Cambria Math</vt:lpstr>
      <vt:lpstr>Courier New</vt:lpstr>
      <vt:lpstr>MS Mincho</vt:lpstr>
      <vt:lpstr>Symbol</vt:lpstr>
      <vt:lpstr>Times New Roman</vt:lpstr>
      <vt:lpstr>TimesNewRomanPSMT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Olga Andrus</dc:creator>
  <cp:lastModifiedBy>Olga Andrus</cp:lastModifiedBy>
  <cp:revision>26</cp:revision>
  <dcterms:created xsi:type="dcterms:W3CDTF">2020-10-04T19:24:49Z</dcterms:created>
  <dcterms:modified xsi:type="dcterms:W3CDTF">2021-08-29T13:01:28Z</dcterms:modified>
</cp:coreProperties>
</file>