
<file path=[Content_Types].xml><?xml version="1.0" encoding="utf-8"?>
<Types xmlns="http://schemas.openxmlformats.org/package/2006/content-types">
  <Default Extension="bin" ContentType="application/vnd.openxmlformats-officedocument.oleObject"/>
  <Default Extension="png" ContentType="image/png"/>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Lst>
  <p:notesMasterIdLst>
    <p:notesMasterId r:id="rId94"/>
  </p:notesMasterIdLst>
  <p:handoutMasterIdLst>
    <p:handoutMasterId r:id="rId95"/>
  </p:handoutMasterIdLst>
  <p:sldIdLst>
    <p:sldId id="261" r:id="rId2"/>
    <p:sldId id="277" r:id="rId3"/>
    <p:sldId id="282" r:id="rId4"/>
    <p:sldId id="412" r:id="rId5"/>
    <p:sldId id="315" r:id="rId6"/>
    <p:sldId id="316" r:id="rId7"/>
    <p:sldId id="413" r:id="rId8"/>
    <p:sldId id="317" r:id="rId9"/>
    <p:sldId id="414" r:id="rId10"/>
    <p:sldId id="318" r:id="rId11"/>
    <p:sldId id="415" r:id="rId12"/>
    <p:sldId id="319" r:id="rId13"/>
    <p:sldId id="320" r:id="rId14"/>
    <p:sldId id="321" r:id="rId15"/>
    <p:sldId id="416" r:id="rId16"/>
    <p:sldId id="434" r:id="rId17"/>
    <p:sldId id="324" r:id="rId18"/>
    <p:sldId id="325" r:id="rId19"/>
    <p:sldId id="326" r:id="rId20"/>
    <p:sldId id="380" r:id="rId21"/>
    <p:sldId id="407" r:id="rId22"/>
    <p:sldId id="408" r:id="rId23"/>
    <p:sldId id="381" r:id="rId24"/>
    <p:sldId id="339" r:id="rId25"/>
    <p:sldId id="327" r:id="rId26"/>
    <p:sldId id="328" r:id="rId27"/>
    <p:sldId id="417" r:id="rId28"/>
    <p:sldId id="329" r:id="rId29"/>
    <p:sldId id="409" r:id="rId30"/>
    <p:sldId id="330" r:id="rId31"/>
    <p:sldId id="331" r:id="rId32"/>
    <p:sldId id="332" r:id="rId33"/>
    <p:sldId id="333" r:id="rId34"/>
    <p:sldId id="418" r:id="rId35"/>
    <p:sldId id="394" r:id="rId36"/>
    <p:sldId id="433" r:id="rId37"/>
    <p:sldId id="334" r:id="rId38"/>
    <p:sldId id="336" r:id="rId39"/>
    <p:sldId id="337" r:id="rId40"/>
    <p:sldId id="340" r:id="rId41"/>
    <p:sldId id="420" r:id="rId42"/>
    <p:sldId id="421" r:id="rId43"/>
    <p:sldId id="335" r:id="rId44"/>
    <p:sldId id="435" r:id="rId45"/>
    <p:sldId id="436" r:id="rId46"/>
    <p:sldId id="341" r:id="rId47"/>
    <p:sldId id="342" r:id="rId48"/>
    <p:sldId id="343" r:id="rId49"/>
    <p:sldId id="344" r:id="rId50"/>
    <p:sldId id="383" r:id="rId51"/>
    <p:sldId id="424" r:id="rId52"/>
    <p:sldId id="384" r:id="rId53"/>
    <p:sldId id="385" r:id="rId54"/>
    <p:sldId id="422" r:id="rId55"/>
    <p:sldId id="423" r:id="rId56"/>
    <p:sldId id="425" r:id="rId57"/>
    <p:sldId id="426" r:id="rId58"/>
    <p:sldId id="346" r:id="rId59"/>
    <p:sldId id="347" r:id="rId60"/>
    <p:sldId id="404" r:id="rId61"/>
    <p:sldId id="348" r:id="rId62"/>
    <p:sldId id="349" r:id="rId63"/>
    <p:sldId id="350" r:id="rId64"/>
    <p:sldId id="351" r:id="rId65"/>
    <p:sldId id="352" r:id="rId66"/>
    <p:sldId id="353" r:id="rId67"/>
    <p:sldId id="354" r:id="rId68"/>
    <p:sldId id="355" r:id="rId69"/>
    <p:sldId id="356" r:id="rId70"/>
    <p:sldId id="357" r:id="rId71"/>
    <p:sldId id="427" r:id="rId72"/>
    <p:sldId id="358" r:id="rId73"/>
    <p:sldId id="405" r:id="rId74"/>
    <p:sldId id="359" r:id="rId75"/>
    <p:sldId id="360" r:id="rId76"/>
    <p:sldId id="361" r:id="rId77"/>
    <p:sldId id="362" r:id="rId78"/>
    <p:sldId id="428" r:id="rId79"/>
    <p:sldId id="363" r:id="rId80"/>
    <p:sldId id="429" r:id="rId81"/>
    <p:sldId id="364" r:id="rId82"/>
    <p:sldId id="365" r:id="rId83"/>
    <p:sldId id="406" r:id="rId84"/>
    <p:sldId id="366" r:id="rId85"/>
    <p:sldId id="367" r:id="rId86"/>
    <p:sldId id="368" r:id="rId87"/>
    <p:sldId id="369" r:id="rId88"/>
    <p:sldId id="370" r:id="rId89"/>
    <p:sldId id="371" r:id="rId90"/>
    <p:sldId id="430" r:id="rId91"/>
    <p:sldId id="372" r:id="rId92"/>
    <p:sldId id="431" r:id="rId93"/>
  </p:sldIdLst>
  <p:sldSz cx="9144000" cy="6858000" type="screen4x3"/>
  <p:notesSz cx="6858000" cy="9144000"/>
  <p:defaultTextStyle>
    <a:defPPr>
      <a:defRPr lang="en-US"/>
    </a:defPPr>
    <a:lvl1pPr algn="l" rtl="0" fontAlgn="base">
      <a:spcBef>
        <a:spcPct val="0"/>
      </a:spcBef>
      <a:spcAft>
        <a:spcPct val="0"/>
      </a:spcAft>
      <a:defRPr kumimoji="1" sz="2400" kern="1200">
        <a:solidFill>
          <a:schemeClr val="tx1"/>
        </a:solidFill>
        <a:latin typeface="Times New Roman" charset="0"/>
        <a:ea typeface="+mn-ea"/>
        <a:cs typeface="+mn-cs"/>
      </a:defRPr>
    </a:lvl1pPr>
    <a:lvl2pPr marL="457200" algn="l" rtl="0" fontAlgn="base">
      <a:spcBef>
        <a:spcPct val="0"/>
      </a:spcBef>
      <a:spcAft>
        <a:spcPct val="0"/>
      </a:spcAft>
      <a:defRPr kumimoji="1" sz="2400" kern="1200">
        <a:solidFill>
          <a:schemeClr val="tx1"/>
        </a:solidFill>
        <a:latin typeface="Times New Roman" charset="0"/>
        <a:ea typeface="+mn-ea"/>
        <a:cs typeface="+mn-cs"/>
      </a:defRPr>
    </a:lvl2pPr>
    <a:lvl3pPr marL="914400" algn="l" rtl="0" fontAlgn="base">
      <a:spcBef>
        <a:spcPct val="0"/>
      </a:spcBef>
      <a:spcAft>
        <a:spcPct val="0"/>
      </a:spcAft>
      <a:defRPr kumimoji="1" sz="2400" kern="1200">
        <a:solidFill>
          <a:schemeClr val="tx1"/>
        </a:solidFill>
        <a:latin typeface="Times New Roman" charset="0"/>
        <a:ea typeface="+mn-ea"/>
        <a:cs typeface="+mn-cs"/>
      </a:defRPr>
    </a:lvl3pPr>
    <a:lvl4pPr marL="1371600" algn="l" rtl="0" fontAlgn="base">
      <a:spcBef>
        <a:spcPct val="0"/>
      </a:spcBef>
      <a:spcAft>
        <a:spcPct val="0"/>
      </a:spcAft>
      <a:defRPr kumimoji="1" sz="2400" kern="1200">
        <a:solidFill>
          <a:schemeClr val="tx1"/>
        </a:solidFill>
        <a:latin typeface="Times New Roman" charset="0"/>
        <a:ea typeface="+mn-ea"/>
        <a:cs typeface="+mn-cs"/>
      </a:defRPr>
    </a:lvl4pPr>
    <a:lvl5pPr marL="1828800" algn="l" rtl="0" fontAlgn="base">
      <a:spcBef>
        <a:spcPct val="0"/>
      </a:spcBef>
      <a:spcAft>
        <a:spcPct val="0"/>
      </a:spcAft>
      <a:defRPr kumimoji="1" sz="2400" kern="1200">
        <a:solidFill>
          <a:schemeClr val="tx1"/>
        </a:solidFill>
        <a:latin typeface="Times New Roman" charset="0"/>
        <a:ea typeface="+mn-ea"/>
        <a:cs typeface="+mn-cs"/>
      </a:defRPr>
    </a:lvl5pPr>
    <a:lvl6pPr marL="2286000" algn="l" defTabSz="914400" rtl="0" eaLnBrk="1" latinLnBrk="0" hangingPunct="1">
      <a:defRPr kumimoji="1" sz="2400" kern="1200">
        <a:solidFill>
          <a:schemeClr val="tx1"/>
        </a:solidFill>
        <a:latin typeface="Times New Roman" charset="0"/>
        <a:ea typeface="+mn-ea"/>
        <a:cs typeface="+mn-cs"/>
      </a:defRPr>
    </a:lvl6pPr>
    <a:lvl7pPr marL="2743200" algn="l" defTabSz="914400" rtl="0" eaLnBrk="1" latinLnBrk="0" hangingPunct="1">
      <a:defRPr kumimoji="1" sz="2400" kern="1200">
        <a:solidFill>
          <a:schemeClr val="tx1"/>
        </a:solidFill>
        <a:latin typeface="Times New Roman" charset="0"/>
        <a:ea typeface="+mn-ea"/>
        <a:cs typeface="+mn-cs"/>
      </a:defRPr>
    </a:lvl7pPr>
    <a:lvl8pPr marL="3200400" algn="l" defTabSz="914400" rtl="0" eaLnBrk="1" latinLnBrk="0" hangingPunct="1">
      <a:defRPr kumimoji="1" sz="2400" kern="1200">
        <a:solidFill>
          <a:schemeClr val="tx1"/>
        </a:solidFill>
        <a:latin typeface="Times New Roman" charset="0"/>
        <a:ea typeface="+mn-ea"/>
        <a:cs typeface="+mn-cs"/>
      </a:defRPr>
    </a:lvl8pPr>
    <a:lvl9pPr marL="3657600" algn="l" defTabSz="914400" rtl="0" eaLnBrk="1" latinLnBrk="0" hangingPunct="1">
      <a:defRPr kumimoji="1" sz="2400" kern="1200">
        <a:solidFill>
          <a:schemeClr val="tx1"/>
        </a:solidFill>
        <a:latin typeface="Times New Roman"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a:srgbClr val="FFFF66"/>
    <a:srgbClr val="FFCC00"/>
    <a:srgbClr val="00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37" autoAdjust="0"/>
    <p:restoredTop sz="87322" autoAdjust="0"/>
  </p:normalViewPr>
  <p:slideViewPr>
    <p:cSldViewPr>
      <p:cViewPr varScale="1">
        <p:scale>
          <a:sx n="77" d="100"/>
          <a:sy n="77" d="100"/>
        </p:scale>
        <p:origin x="-1680"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handoutMaster" Target="handoutMasters/handout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notesMaster" Target="notesMasters/notesMaster1.xml"/><Relationship Id="rId9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4.v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8.wmf"/><Relationship Id="rId1" Type="http://schemas.openxmlformats.org/officeDocument/2006/relationships/image" Target="../media/image7.wmf"/><Relationship Id="rId4" Type="http://schemas.openxmlformats.org/officeDocument/2006/relationships/image" Target="../media/image10.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eaLnBrk="0" hangingPunct="0">
              <a:defRPr kumimoji="0" sz="1200">
                <a:latin typeface="Times New Roman" charset="0"/>
              </a:defRPr>
            </a:lvl1pPr>
          </a:lstStyle>
          <a:p>
            <a:pPr>
              <a:defRPr/>
            </a:pPr>
            <a:endParaRPr lang="ru-RU"/>
          </a:p>
        </p:txBody>
      </p:sp>
      <p:sp>
        <p:nvSpPr>
          <p:cNvPr id="15363" name="Rectangle 3"/>
          <p:cNvSpPr>
            <a:spLocks noGrp="1" noChangeArrowheads="1"/>
          </p:cNvSpPr>
          <p:nvPr>
            <p:ph type="dt" sz="quarter" idx="1"/>
          </p:nvPr>
        </p:nvSpPr>
        <p:spPr bwMode="auto">
          <a:xfrm>
            <a:off x="388620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lgn="r" eaLnBrk="0" hangingPunct="0">
              <a:defRPr kumimoji="0" sz="1200">
                <a:latin typeface="Times New Roman" charset="0"/>
              </a:defRPr>
            </a:lvl1pPr>
          </a:lstStyle>
          <a:p>
            <a:pPr>
              <a:defRPr/>
            </a:pPr>
            <a:endParaRPr lang="ru-RU"/>
          </a:p>
        </p:txBody>
      </p:sp>
      <p:sp>
        <p:nvSpPr>
          <p:cNvPr id="15364" name="Rectangle 4"/>
          <p:cNvSpPr>
            <a:spLocks noGrp="1" noChangeArrowheads="1"/>
          </p:cNvSpPr>
          <p:nvPr>
            <p:ph type="ftr" sz="quarter" idx="2"/>
          </p:nvPr>
        </p:nvSpPr>
        <p:spPr bwMode="auto">
          <a:xfrm>
            <a:off x="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eaLnBrk="0" hangingPunct="0">
              <a:defRPr kumimoji="0" sz="1200">
                <a:latin typeface="Times New Roman" charset="0"/>
              </a:defRPr>
            </a:lvl1pPr>
          </a:lstStyle>
          <a:p>
            <a:pPr>
              <a:defRPr/>
            </a:pPr>
            <a:endParaRPr lang="ru-RU"/>
          </a:p>
        </p:txBody>
      </p:sp>
      <p:sp>
        <p:nvSpPr>
          <p:cNvPr id="15365" name="Rectangle 5"/>
          <p:cNvSpPr>
            <a:spLocks noGrp="1" noChangeArrowheads="1"/>
          </p:cNvSpPr>
          <p:nvPr>
            <p:ph type="sldNum" sz="quarter" idx="3"/>
          </p:nvPr>
        </p:nvSpPr>
        <p:spPr bwMode="auto">
          <a:xfrm>
            <a:off x="388620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lgn="r" eaLnBrk="0" hangingPunct="0">
              <a:defRPr kumimoji="0" sz="1200">
                <a:latin typeface="Times New Roman" charset="0"/>
              </a:defRPr>
            </a:lvl1pPr>
          </a:lstStyle>
          <a:p>
            <a:pPr>
              <a:defRPr/>
            </a:pPr>
            <a:fld id="{585AC51F-894E-41F6-A6B9-5F8CB0C56300}" type="slidenum">
              <a:rPr lang="ru-RU"/>
              <a:pPr>
                <a:defRPr/>
              </a:pPr>
              <a:t>‹#›</a:t>
            </a:fld>
            <a:endParaRPr lang="ru-RU"/>
          </a:p>
        </p:txBody>
      </p:sp>
    </p:spTree>
    <p:extLst>
      <p:ext uri="{BB962C8B-B14F-4D97-AF65-F5344CB8AC3E}">
        <p14:creationId xmlns:p14="http://schemas.microsoft.com/office/powerpoint/2010/main" val="34030716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bwMode="auto">
          <a:xfrm>
            <a:off x="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eaLnBrk="0" hangingPunct="0">
              <a:defRPr kumimoji="0" sz="1200">
                <a:latin typeface="Times New Roman" charset="0"/>
              </a:defRPr>
            </a:lvl1pPr>
          </a:lstStyle>
          <a:p>
            <a:pPr>
              <a:defRPr/>
            </a:pPr>
            <a:endParaRPr lang="ru-RU"/>
          </a:p>
        </p:txBody>
      </p:sp>
      <p:sp>
        <p:nvSpPr>
          <p:cNvPr id="17411" name="Rectangle 3"/>
          <p:cNvSpPr>
            <a:spLocks noGrp="1" noChangeArrowheads="1"/>
          </p:cNvSpPr>
          <p:nvPr>
            <p:ph type="dt" idx="1"/>
          </p:nvPr>
        </p:nvSpPr>
        <p:spPr bwMode="auto">
          <a:xfrm>
            <a:off x="388620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lgn="r" eaLnBrk="0" hangingPunct="0">
              <a:defRPr kumimoji="0" sz="1200">
                <a:latin typeface="Times New Roman" charset="0"/>
              </a:defRPr>
            </a:lvl1pPr>
          </a:lstStyle>
          <a:p>
            <a:pPr>
              <a:defRPr/>
            </a:pPr>
            <a:endParaRPr lang="ru-RU"/>
          </a:p>
        </p:txBody>
      </p:sp>
      <p:sp>
        <p:nvSpPr>
          <p:cNvPr id="11981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7413" name="Rectangle 5"/>
          <p:cNvSpPr>
            <a:spLocks noGrp="1" noChangeArrowheads="1"/>
          </p:cNvSpPr>
          <p:nvPr>
            <p:ph type="body" sz="quarter" idx="3"/>
          </p:nvPr>
        </p:nvSpPr>
        <p:spPr bwMode="auto">
          <a:xfrm>
            <a:off x="914400" y="4343400"/>
            <a:ext cx="5029200" cy="41148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17414" name="Rectangle 6"/>
          <p:cNvSpPr>
            <a:spLocks noGrp="1" noChangeArrowheads="1"/>
          </p:cNvSpPr>
          <p:nvPr>
            <p:ph type="ftr" sz="quarter" idx="4"/>
          </p:nvPr>
        </p:nvSpPr>
        <p:spPr bwMode="auto">
          <a:xfrm>
            <a:off x="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eaLnBrk="0" hangingPunct="0">
              <a:defRPr kumimoji="0" sz="1200">
                <a:latin typeface="Times New Roman" charset="0"/>
              </a:defRPr>
            </a:lvl1pPr>
          </a:lstStyle>
          <a:p>
            <a:pPr>
              <a:defRPr/>
            </a:pPr>
            <a:endParaRPr lang="ru-RU"/>
          </a:p>
        </p:txBody>
      </p:sp>
      <p:sp>
        <p:nvSpPr>
          <p:cNvPr id="17415" name="Rectangle 7"/>
          <p:cNvSpPr>
            <a:spLocks noGrp="1" noChangeArrowheads="1"/>
          </p:cNvSpPr>
          <p:nvPr>
            <p:ph type="sldNum" sz="quarter" idx="5"/>
          </p:nvPr>
        </p:nvSpPr>
        <p:spPr bwMode="auto">
          <a:xfrm>
            <a:off x="388620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lgn="r" eaLnBrk="0" hangingPunct="0">
              <a:defRPr kumimoji="0" sz="1200">
                <a:latin typeface="Times New Roman" charset="0"/>
              </a:defRPr>
            </a:lvl1pPr>
          </a:lstStyle>
          <a:p>
            <a:pPr>
              <a:defRPr/>
            </a:pPr>
            <a:fld id="{4FA624D5-3FB7-427B-91A3-F3A8008BF3F0}" type="slidenum">
              <a:rPr lang="ru-RU"/>
              <a:pPr>
                <a:defRPr/>
              </a:pPr>
              <a:t>‹#›</a:t>
            </a:fld>
            <a:endParaRPr lang="ru-RU"/>
          </a:p>
        </p:txBody>
      </p:sp>
    </p:spTree>
    <p:extLst>
      <p:ext uri="{BB962C8B-B14F-4D97-AF65-F5344CB8AC3E}">
        <p14:creationId xmlns:p14="http://schemas.microsoft.com/office/powerpoint/2010/main" val="260012008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imes New Roman"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imes New Roman"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imes New Roman"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imes New Roman"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7"/>
          <p:cNvSpPr>
            <a:spLocks noGrp="1" noChangeArrowheads="1"/>
          </p:cNvSpPr>
          <p:nvPr>
            <p:ph type="sldNum" sz="quarter" idx="5"/>
          </p:nvPr>
        </p:nvSpPr>
        <p:spPr>
          <a:noFill/>
        </p:spPr>
        <p:txBody>
          <a:bodyPr/>
          <a:lstStyle/>
          <a:p>
            <a:fld id="{A27186FC-5260-4404-886C-2EAE2D991772}" type="slidenum">
              <a:rPr lang="ru-RU" smtClean="0"/>
              <a:pPr/>
              <a:t>1</a:t>
            </a:fld>
            <a:endParaRPr lang="ru-RU" smtClean="0"/>
          </a:p>
        </p:txBody>
      </p:sp>
      <p:sp>
        <p:nvSpPr>
          <p:cNvPr id="120835" name="Rectangle 2"/>
          <p:cNvSpPr>
            <a:spLocks noGrp="1" noRot="1" noChangeAspect="1" noChangeArrowheads="1" noTextEdit="1"/>
          </p:cNvSpPr>
          <p:nvPr>
            <p:ph type="sldImg"/>
          </p:nvPr>
        </p:nvSpPr>
        <p:spPr>
          <a:ln/>
        </p:spPr>
      </p:sp>
      <p:sp>
        <p:nvSpPr>
          <p:cNvPr id="120836" name="Rectangle 3"/>
          <p:cNvSpPr>
            <a:spLocks noGrp="1" noChangeArrowheads="1"/>
          </p:cNvSpPr>
          <p:nvPr>
            <p:ph type="body" idx="1"/>
          </p:nvPr>
        </p:nvSpPr>
        <p:spPr>
          <a:noFill/>
          <a:ln w="9525"/>
        </p:spPr>
        <p:txBody>
          <a:bodyPr/>
          <a:lstStyle/>
          <a:p>
            <a:pPr eaLnBrk="1" hangingPunct="1"/>
            <a:endParaRPr lang="ru-RU"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Образ слайда 1"/>
          <p:cNvSpPr>
            <a:spLocks noGrp="1" noRot="1" noChangeAspect="1" noTextEdit="1"/>
          </p:cNvSpPr>
          <p:nvPr>
            <p:ph type="sldImg"/>
          </p:nvPr>
        </p:nvSpPr>
        <p:spPr>
          <a:ln/>
        </p:spPr>
      </p:sp>
      <p:sp>
        <p:nvSpPr>
          <p:cNvPr id="124931" name="Заметки 2"/>
          <p:cNvSpPr>
            <a:spLocks noGrp="1"/>
          </p:cNvSpPr>
          <p:nvPr>
            <p:ph type="body" idx="1"/>
          </p:nvPr>
        </p:nvSpPr>
        <p:spPr>
          <a:noFill/>
          <a:ln w="9525"/>
        </p:spPr>
        <p:txBody>
          <a:bodyPr/>
          <a:lstStyle/>
          <a:p>
            <a:endParaRPr lang="en-GB" smtClean="0"/>
          </a:p>
        </p:txBody>
      </p:sp>
      <p:sp>
        <p:nvSpPr>
          <p:cNvPr id="124932" name="Номер слайда 3"/>
          <p:cNvSpPr>
            <a:spLocks noGrp="1"/>
          </p:cNvSpPr>
          <p:nvPr>
            <p:ph type="sldNum" sz="quarter" idx="5"/>
          </p:nvPr>
        </p:nvSpPr>
        <p:spPr>
          <a:noFill/>
        </p:spPr>
        <p:txBody>
          <a:bodyPr/>
          <a:lstStyle/>
          <a:p>
            <a:fld id="{474C0D14-1795-4CC6-8670-943C422CE9A1}" type="slidenum">
              <a:rPr lang="ru-RU" smtClean="0"/>
              <a:pPr/>
              <a:t>36</a:t>
            </a:fld>
            <a:endParaRPr lang="ru-RU"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uk-UA" sz="1200" dirty="0" smtClean="0"/>
              <a:t>«Експериментальна» основа критерію якості </a:t>
            </a:r>
            <a:r>
              <a:rPr lang="uk-UA" sz="1200" dirty="0" err="1" smtClean="0"/>
              <a:t>заключається</a:t>
            </a:r>
            <a:r>
              <a:rPr lang="uk-UA" sz="1200" dirty="0" smtClean="0"/>
              <a:t> в тому, що обчислювальні машини більш-менш здатні сприймати поліноміальні алгоритми для великих задач, а на </a:t>
            </a:r>
            <a:r>
              <a:rPr lang="uk-UA" sz="1200" dirty="0" err="1" smtClean="0"/>
              <a:t>експоненційних</a:t>
            </a:r>
            <a:r>
              <a:rPr lang="uk-UA" sz="1200" dirty="0" smtClean="0"/>
              <a:t> алгоритмах вони швидко «задихаються».</a:t>
            </a:r>
            <a:endParaRPr lang="en-GB" sz="1200" dirty="0" smtClean="0"/>
          </a:p>
          <a:p>
            <a:endParaRPr lang="ru-RU" dirty="0"/>
          </a:p>
        </p:txBody>
      </p:sp>
      <p:sp>
        <p:nvSpPr>
          <p:cNvPr id="4" name="Місце для номера слайда 3"/>
          <p:cNvSpPr>
            <a:spLocks noGrp="1"/>
          </p:cNvSpPr>
          <p:nvPr>
            <p:ph type="sldNum" sz="quarter" idx="10"/>
          </p:nvPr>
        </p:nvSpPr>
        <p:spPr/>
        <p:txBody>
          <a:bodyPr/>
          <a:lstStyle/>
          <a:p>
            <a:pPr>
              <a:defRPr/>
            </a:pPr>
            <a:fld id="{4FA624D5-3FB7-427B-91A3-F3A8008BF3F0}" type="slidenum">
              <a:rPr lang="ru-RU" smtClean="0"/>
              <a:pPr>
                <a:defRPr/>
              </a:pPr>
              <a:t>43</a:t>
            </a:fld>
            <a:endParaRPr lang="ru-RU"/>
          </a:p>
        </p:txBody>
      </p:sp>
    </p:spTree>
    <p:extLst>
      <p:ext uri="{BB962C8B-B14F-4D97-AF65-F5344CB8AC3E}">
        <p14:creationId xmlns:p14="http://schemas.microsoft.com/office/powerpoint/2010/main" val="2939225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ru-RU" dirty="0"/>
          </a:p>
        </p:txBody>
      </p:sp>
      <p:sp>
        <p:nvSpPr>
          <p:cNvPr id="4" name="Місце для номера слайда 3"/>
          <p:cNvSpPr>
            <a:spLocks noGrp="1"/>
          </p:cNvSpPr>
          <p:nvPr>
            <p:ph type="sldNum" sz="quarter" idx="10"/>
          </p:nvPr>
        </p:nvSpPr>
        <p:spPr/>
        <p:txBody>
          <a:bodyPr/>
          <a:lstStyle/>
          <a:p>
            <a:pPr>
              <a:defRPr/>
            </a:pPr>
            <a:fld id="{4FA624D5-3FB7-427B-91A3-F3A8008BF3F0}" type="slidenum">
              <a:rPr lang="ru-RU" smtClean="0"/>
              <a:pPr>
                <a:defRPr/>
              </a:pPr>
              <a:t>44</a:t>
            </a:fld>
            <a:endParaRPr lang="ru-RU"/>
          </a:p>
        </p:txBody>
      </p:sp>
    </p:spTree>
    <p:extLst>
      <p:ext uri="{BB962C8B-B14F-4D97-AF65-F5344CB8AC3E}">
        <p14:creationId xmlns:p14="http://schemas.microsoft.com/office/powerpoint/2010/main" val="2939225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ru-RU" dirty="0"/>
          </a:p>
        </p:txBody>
      </p:sp>
      <p:sp>
        <p:nvSpPr>
          <p:cNvPr id="4" name="Місце для номера слайда 3"/>
          <p:cNvSpPr>
            <a:spLocks noGrp="1"/>
          </p:cNvSpPr>
          <p:nvPr>
            <p:ph type="sldNum" sz="quarter" idx="10"/>
          </p:nvPr>
        </p:nvSpPr>
        <p:spPr/>
        <p:txBody>
          <a:bodyPr/>
          <a:lstStyle/>
          <a:p>
            <a:pPr>
              <a:defRPr/>
            </a:pPr>
            <a:fld id="{4FA624D5-3FB7-427B-91A3-F3A8008BF3F0}" type="slidenum">
              <a:rPr lang="ru-RU" smtClean="0"/>
              <a:pPr>
                <a:defRPr/>
              </a:pPr>
              <a:t>45</a:t>
            </a:fld>
            <a:endParaRPr lang="ru-RU"/>
          </a:p>
        </p:txBody>
      </p:sp>
    </p:spTree>
    <p:extLst>
      <p:ext uri="{BB962C8B-B14F-4D97-AF65-F5344CB8AC3E}">
        <p14:creationId xmlns:p14="http://schemas.microsoft.com/office/powerpoint/2010/main" val="2939225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uk-UA" sz="1200" dirty="0" smtClean="0"/>
              <a:t>Важливо розуміти, що математична бездоганність алгоритму не гарантує правильності перекладу його в програму. Аналогічно ні відсутність діагностичних повідомлень компілятора, ні «розумний вигляд» результатів прогону не дають достатньої гарантії правильності програми. Це часто ілюструють приклади багатьох програм, які працюють місяці або навіть роки до того як в них виявляються помилки.</a:t>
            </a:r>
          </a:p>
          <a:p>
            <a:endParaRPr lang="ru-RU" dirty="0"/>
          </a:p>
        </p:txBody>
      </p:sp>
      <p:sp>
        <p:nvSpPr>
          <p:cNvPr id="4" name="Місце для номера слайда 3"/>
          <p:cNvSpPr>
            <a:spLocks noGrp="1"/>
          </p:cNvSpPr>
          <p:nvPr>
            <p:ph type="sldNum" sz="quarter" idx="10"/>
          </p:nvPr>
        </p:nvSpPr>
        <p:spPr/>
        <p:txBody>
          <a:bodyPr/>
          <a:lstStyle/>
          <a:p>
            <a:pPr>
              <a:defRPr/>
            </a:pPr>
            <a:fld id="{4FA624D5-3FB7-427B-91A3-F3A8008BF3F0}" type="slidenum">
              <a:rPr lang="ru-RU" smtClean="0"/>
              <a:pPr>
                <a:defRPr/>
              </a:pPr>
              <a:t>59</a:t>
            </a:fld>
            <a:endParaRPr lang="ru-RU"/>
          </a:p>
        </p:txBody>
      </p:sp>
    </p:spTree>
    <p:extLst>
      <p:ext uri="{BB962C8B-B14F-4D97-AF65-F5344CB8AC3E}">
        <p14:creationId xmlns:p14="http://schemas.microsoft.com/office/powerpoint/2010/main" val="102180206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Образ слайда 1"/>
          <p:cNvSpPr>
            <a:spLocks noGrp="1" noRot="1" noChangeAspect="1" noTextEdit="1"/>
          </p:cNvSpPr>
          <p:nvPr>
            <p:ph type="sldImg"/>
          </p:nvPr>
        </p:nvSpPr>
        <p:spPr>
          <a:ln/>
        </p:spPr>
      </p:sp>
      <p:sp>
        <p:nvSpPr>
          <p:cNvPr id="125955" name="Заметки 2"/>
          <p:cNvSpPr>
            <a:spLocks noGrp="1"/>
          </p:cNvSpPr>
          <p:nvPr>
            <p:ph type="body" idx="1"/>
          </p:nvPr>
        </p:nvSpPr>
        <p:spPr>
          <a:noFill/>
          <a:ln w="9525"/>
        </p:spPr>
        <p:txBody>
          <a:bodyPr/>
          <a:lstStyle/>
          <a:p>
            <a:pPr>
              <a:lnSpc>
                <a:spcPct val="100000"/>
              </a:lnSpc>
              <a:buFont typeface="Wingdings" pitchFamily="2" charset="2"/>
              <a:buNone/>
              <a:defRPr/>
            </a:pPr>
            <a:r>
              <a:rPr lang="ru-RU" sz="1200" dirty="0" err="1" smtClean="0"/>
              <a:t>Насправді</a:t>
            </a:r>
            <a:r>
              <a:rPr lang="uk-UA" sz="1200" dirty="0" smtClean="0"/>
              <a:t> етап документації не є останнім в процесі повної побудови алгоритму. Зокрема, він не складається в додаванні коментарів в програму, коли ви закінчили решту робіт. Процес документації має переплітатися з усім процесом побудови алгоритму, і особливо з етапами розробки та реалізації. </a:t>
            </a:r>
            <a:endParaRPr lang="en-GB" sz="1400" dirty="0" smtClean="0"/>
          </a:p>
          <a:p>
            <a:endParaRPr lang="en-GB" dirty="0" smtClean="0"/>
          </a:p>
        </p:txBody>
      </p:sp>
      <p:sp>
        <p:nvSpPr>
          <p:cNvPr id="125956" name="Номер слайда 3"/>
          <p:cNvSpPr>
            <a:spLocks noGrp="1"/>
          </p:cNvSpPr>
          <p:nvPr>
            <p:ph type="sldNum" sz="quarter" idx="5"/>
          </p:nvPr>
        </p:nvSpPr>
        <p:spPr>
          <a:noFill/>
        </p:spPr>
        <p:txBody>
          <a:bodyPr/>
          <a:lstStyle/>
          <a:p>
            <a:fld id="{8978DB8C-E15D-4E25-AB21-CC62D7278B9F}" type="slidenum">
              <a:rPr lang="ru-RU" smtClean="0"/>
              <a:pPr/>
              <a:t>79</a:t>
            </a:fld>
            <a:endParaRPr lang="ru-RU"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Образ слайда 1"/>
          <p:cNvSpPr>
            <a:spLocks noGrp="1" noRot="1" noChangeAspect="1" noTextEdit="1"/>
          </p:cNvSpPr>
          <p:nvPr>
            <p:ph type="sldImg"/>
          </p:nvPr>
        </p:nvSpPr>
        <p:spPr>
          <a:ln/>
        </p:spPr>
      </p:sp>
      <p:sp>
        <p:nvSpPr>
          <p:cNvPr id="125955" name="Заметки 2"/>
          <p:cNvSpPr>
            <a:spLocks noGrp="1"/>
          </p:cNvSpPr>
          <p:nvPr>
            <p:ph type="body" idx="1"/>
          </p:nvPr>
        </p:nvSpPr>
        <p:spPr>
          <a:noFill/>
          <a:ln w="9525"/>
        </p:spPr>
        <p:txBody>
          <a:bodyPr/>
          <a:lstStyle/>
          <a:p>
            <a:r>
              <a:rPr lang="uk-UA" dirty="0" smtClean="0"/>
              <a:t>Одним з показників кваліфікації програміста є степінь розуміння ним всього процесу програмування. При цьому важливим аспектом є передача іншим програмістам нюансів даної програми.</a:t>
            </a:r>
            <a:endParaRPr lang="en-GB" dirty="0" smtClean="0"/>
          </a:p>
          <a:p>
            <a:r>
              <a:rPr lang="uk-UA" dirty="0" smtClean="0"/>
              <a:t>Багато програмістів вчаться цінувати документацію тільки пройшовши важкий шлях. Розповсюджена наступна ситуація: першим завданням програміста на новій роботі виявляється оновлення важливої програми, з автором якої зв'язок відсутній. В програмі дуже мало коментарів, відсутні блок схеми і немає інших видів документації або інструкції. </a:t>
            </a:r>
            <a:endParaRPr lang="en-GB" dirty="0" smtClean="0"/>
          </a:p>
          <a:p>
            <a:r>
              <a:rPr lang="uk-UA" dirty="0" smtClean="0"/>
              <a:t>Головна мета документації складається в тому, щоб допомогти читачу, або навіть самому автору, зрозуміти програму. Це важливо для того, щоб програмою можна було зручно користуватися, щоб вона могла проіснувати довго. Дуже часто документація допомагає зекономити час та дозволяє уникнути багатьох непорозумінь. В ідеалі програма повинна бути написана таким чином, щоб вона була самодостатньою для розуміння, але це рідко вдається в програмах середнього та великого розміру. </a:t>
            </a:r>
            <a:endParaRPr lang="en-GB" dirty="0" smtClean="0"/>
          </a:p>
        </p:txBody>
      </p:sp>
      <p:sp>
        <p:nvSpPr>
          <p:cNvPr id="125956" name="Номер слайда 3"/>
          <p:cNvSpPr>
            <a:spLocks noGrp="1"/>
          </p:cNvSpPr>
          <p:nvPr>
            <p:ph type="sldNum" sz="quarter" idx="5"/>
          </p:nvPr>
        </p:nvSpPr>
        <p:spPr>
          <a:noFill/>
        </p:spPr>
        <p:txBody>
          <a:bodyPr/>
          <a:lstStyle/>
          <a:p>
            <a:fld id="{8978DB8C-E15D-4E25-AB21-CC62D7278B9F}" type="slidenum">
              <a:rPr lang="ru-RU" smtClean="0"/>
              <a:pPr/>
              <a:t>80</a:t>
            </a:fld>
            <a:endParaRPr lang="ru-RU"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uk-UA" dirty="0" smtClean="0"/>
              <a:t>Для деяких програм перераховане вище може бути не обов’язковим – немає потреби для програми в 10 рядків писати 100 рядковий коментар. Але міні-прологами слід супроводжувати більшість підпрограм, особливу увагу приділяючи документуванню зв’язків між підпрограмами.</a:t>
            </a:r>
            <a:endParaRPr lang="en-GB" dirty="0" smtClean="0"/>
          </a:p>
          <a:p>
            <a:endParaRPr lang="ru-RU" dirty="0"/>
          </a:p>
        </p:txBody>
      </p:sp>
      <p:sp>
        <p:nvSpPr>
          <p:cNvPr id="4" name="Місце для номера слайда 3"/>
          <p:cNvSpPr>
            <a:spLocks noGrp="1"/>
          </p:cNvSpPr>
          <p:nvPr>
            <p:ph type="sldNum" sz="quarter" idx="10"/>
          </p:nvPr>
        </p:nvSpPr>
        <p:spPr/>
        <p:txBody>
          <a:bodyPr/>
          <a:lstStyle/>
          <a:p>
            <a:pPr>
              <a:defRPr/>
            </a:pPr>
            <a:fld id="{4FA624D5-3FB7-427B-91A3-F3A8008BF3F0}" type="slidenum">
              <a:rPr lang="ru-RU" smtClean="0"/>
              <a:pPr>
                <a:defRPr/>
              </a:pPr>
              <a:t>83</a:t>
            </a:fld>
            <a:endParaRPr lang="ru-RU"/>
          </a:p>
        </p:txBody>
      </p:sp>
    </p:spTree>
    <p:extLst>
      <p:ext uri="{BB962C8B-B14F-4D97-AF65-F5344CB8AC3E}">
        <p14:creationId xmlns:p14="http://schemas.microsoft.com/office/powerpoint/2010/main" val="353547011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Образ слайда 1"/>
          <p:cNvSpPr>
            <a:spLocks noGrp="1" noRot="1" noChangeAspect="1" noTextEdit="1"/>
          </p:cNvSpPr>
          <p:nvPr>
            <p:ph type="sldImg"/>
          </p:nvPr>
        </p:nvSpPr>
        <p:spPr>
          <a:ln/>
        </p:spPr>
      </p:sp>
      <p:sp>
        <p:nvSpPr>
          <p:cNvPr id="126979" name="Заметки 2"/>
          <p:cNvSpPr>
            <a:spLocks noGrp="1"/>
          </p:cNvSpPr>
          <p:nvPr>
            <p:ph type="body" idx="1"/>
          </p:nvPr>
        </p:nvSpPr>
        <p:spPr>
          <a:noFill/>
          <a:ln w="9525"/>
        </p:spPr>
        <p:txBody>
          <a:bodyPr/>
          <a:lstStyle/>
          <a:p>
            <a:endParaRPr lang="en-GB" dirty="0" smtClean="0"/>
          </a:p>
        </p:txBody>
      </p:sp>
      <p:sp>
        <p:nvSpPr>
          <p:cNvPr id="126980" name="Номер слайда 3"/>
          <p:cNvSpPr>
            <a:spLocks noGrp="1"/>
          </p:cNvSpPr>
          <p:nvPr>
            <p:ph type="sldNum" sz="quarter" idx="5"/>
          </p:nvPr>
        </p:nvSpPr>
        <p:spPr>
          <a:noFill/>
        </p:spPr>
        <p:txBody>
          <a:bodyPr/>
          <a:lstStyle/>
          <a:p>
            <a:fld id="{BDC67C7C-606D-4A2E-A47B-B2D5761340E0}" type="slidenum">
              <a:rPr lang="ru-RU" smtClean="0"/>
              <a:pPr/>
              <a:t>84</a:t>
            </a:fld>
            <a:endParaRPr lang="ru-RU"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uk-UA" sz="1200" dirty="0" smtClean="0"/>
              <a:t>Тому ми повертаємося до Андрія і вимагаємо в нього додаткову інформацію. Він повідомляє, що хотів би мати маршрут, який починається та закінчується в його базовому місті та проходить по одному разу через усі міста на його території. </a:t>
            </a:r>
            <a:endParaRPr lang="uk-UA" sz="1400" dirty="0" smtClean="0"/>
          </a:p>
          <a:p>
            <a:endParaRPr lang="ru-RU" dirty="0"/>
          </a:p>
        </p:txBody>
      </p:sp>
      <p:sp>
        <p:nvSpPr>
          <p:cNvPr id="4" name="Місце для номера слайда 3"/>
          <p:cNvSpPr>
            <a:spLocks noGrp="1"/>
          </p:cNvSpPr>
          <p:nvPr>
            <p:ph type="sldNum" sz="quarter" idx="10"/>
          </p:nvPr>
        </p:nvSpPr>
        <p:spPr/>
        <p:txBody>
          <a:bodyPr/>
          <a:lstStyle/>
          <a:p>
            <a:pPr>
              <a:defRPr/>
            </a:pPr>
            <a:fld id="{4FA624D5-3FB7-427B-91A3-F3A8008BF3F0}" type="slidenum">
              <a:rPr lang="ru-RU" smtClean="0"/>
              <a:pPr>
                <a:defRPr/>
              </a:pPr>
              <a:t>9</a:t>
            </a:fld>
            <a:endParaRPr lang="ru-RU"/>
          </a:p>
        </p:txBody>
      </p:sp>
    </p:spTree>
    <p:extLst>
      <p:ext uri="{BB962C8B-B14F-4D97-AF65-F5344CB8AC3E}">
        <p14:creationId xmlns:p14="http://schemas.microsoft.com/office/powerpoint/2010/main" val="197288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Образ слайда 1"/>
          <p:cNvSpPr>
            <a:spLocks noGrp="1" noRot="1" noChangeAspect="1" noTextEdit="1"/>
          </p:cNvSpPr>
          <p:nvPr>
            <p:ph type="sldImg"/>
          </p:nvPr>
        </p:nvSpPr>
        <p:spPr>
          <a:ln/>
        </p:spPr>
      </p:sp>
      <p:sp>
        <p:nvSpPr>
          <p:cNvPr id="121859" name="Заметки 2"/>
          <p:cNvSpPr>
            <a:spLocks noGrp="1"/>
          </p:cNvSpPr>
          <p:nvPr>
            <p:ph type="body" idx="1"/>
          </p:nvPr>
        </p:nvSpPr>
        <p:spPr>
          <a:noFill/>
          <a:ln w="9525"/>
        </p:spPr>
        <p:txBody>
          <a:bodyPr/>
          <a:lstStyle/>
          <a:p>
            <a:endParaRPr lang="en-GB" dirty="0" smtClean="0"/>
          </a:p>
        </p:txBody>
      </p:sp>
      <p:sp>
        <p:nvSpPr>
          <p:cNvPr id="121860" name="Номер слайда 3"/>
          <p:cNvSpPr>
            <a:spLocks noGrp="1"/>
          </p:cNvSpPr>
          <p:nvPr>
            <p:ph type="sldNum" sz="quarter" idx="5"/>
          </p:nvPr>
        </p:nvSpPr>
        <p:spPr>
          <a:noFill/>
        </p:spPr>
        <p:txBody>
          <a:bodyPr/>
          <a:lstStyle/>
          <a:p>
            <a:fld id="{9DCBAB93-5AFA-4C0A-8A01-E93EB3D3F8D2}" type="slidenum">
              <a:rPr lang="ru-RU" smtClean="0"/>
              <a:pPr/>
              <a:t>11</a:t>
            </a:fld>
            <a:endParaRPr lang="ru-RU"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Образ слайда 1"/>
          <p:cNvSpPr>
            <a:spLocks noGrp="1" noRot="1" noChangeAspect="1" noTextEdit="1"/>
          </p:cNvSpPr>
          <p:nvPr>
            <p:ph type="sldImg"/>
          </p:nvPr>
        </p:nvSpPr>
        <p:spPr>
          <a:ln/>
        </p:spPr>
      </p:sp>
      <p:sp>
        <p:nvSpPr>
          <p:cNvPr id="121859" name="Заметки 2"/>
          <p:cNvSpPr>
            <a:spLocks noGrp="1"/>
          </p:cNvSpPr>
          <p:nvPr>
            <p:ph type="body" idx="1"/>
          </p:nvPr>
        </p:nvSpPr>
        <p:spPr>
          <a:noFill/>
          <a:ln w="9525"/>
        </p:spPr>
        <p:txBody>
          <a:bodyPr/>
          <a:lstStyle/>
          <a:p>
            <a:r>
              <a:rPr lang="uk-UA" smtClean="0"/>
              <a:t>Друге питання, можливо, найкорисніше у всій математиці – в контексті моделювання воно часто дає відповідь на перше, бо більшість задач, що розв’язуються в математиці, як правило, є модифікаціями розв’язаних раніше. Для програміста, особливо не дуже досвідченого, це теж найкоротших шлях до розв’язку задачі.</a:t>
            </a:r>
            <a:endParaRPr lang="en-GB" smtClean="0"/>
          </a:p>
          <a:p>
            <a:endParaRPr lang="en-GB" smtClean="0"/>
          </a:p>
        </p:txBody>
      </p:sp>
      <p:sp>
        <p:nvSpPr>
          <p:cNvPr id="121860" name="Номер слайда 3"/>
          <p:cNvSpPr>
            <a:spLocks noGrp="1"/>
          </p:cNvSpPr>
          <p:nvPr>
            <p:ph type="sldNum" sz="quarter" idx="5"/>
          </p:nvPr>
        </p:nvSpPr>
        <p:spPr>
          <a:noFill/>
        </p:spPr>
        <p:txBody>
          <a:bodyPr/>
          <a:lstStyle/>
          <a:p>
            <a:fld id="{9DCBAB93-5AFA-4C0A-8A01-E93EB3D3F8D2}" type="slidenum">
              <a:rPr lang="ru-RU" smtClean="0"/>
              <a:pPr/>
              <a:t>12</a:t>
            </a:fld>
            <a:endParaRPr lang="ru-RU"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uk-UA" sz="1200" dirty="0" smtClean="0"/>
              <a:t>Чи розв’язували ми раніше аналогічні задачі? Усім нам траплялися задачі вибору шляху по картам доріг або в лабіринті. Чи можемо ми прийти до зручного представлення нашої задачі на зразок карти? Так, можемо. Для цього використаємо граф, вершини якого будуть позначати міста, а зважені ребра – шляхи між ними. Для простоти покладемо, що у Андрія тільки 5 міст. Припустимо також, що вартість проїзду з міста </a:t>
            </a:r>
            <a:r>
              <a:rPr lang="en-US" sz="1200" i="1" dirty="0" err="1" smtClean="0"/>
              <a:t>i</a:t>
            </a:r>
            <a:r>
              <a:rPr lang="uk-UA" sz="1200" dirty="0" smtClean="0"/>
              <a:t> в місто </a:t>
            </a:r>
            <a:r>
              <a:rPr lang="en-US" sz="1200" i="1" dirty="0" smtClean="0"/>
              <a:t>j</a:t>
            </a:r>
            <a:r>
              <a:rPr lang="uk-UA" sz="1200" dirty="0" smtClean="0"/>
              <a:t> така сама, як і з міста </a:t>
            </a:r>
            <a:r>
              <a:rPr lang="en-US" sz="1200" i="1" dirty="0" smtClean="0"/>
              <a:t>j</a:t>
            </a:r>
            <a:r>
              <a:rPr lang="uk-UA" sz="1200" dirty="0" smtClean="0"/>
              <a:t> в місто </a:t>
            </a:r>
            <a:r>
              <a:rPr lang="en-US" sz="1200" i="1" dirty="0" err="1" smtClean="0"/>
              <a:t>i</a:t>
            </a:r>
            <a:r>
              <a:rPr lang="uk-UA" sz="1200" dirty="0" smtClean="0"/>
              <a:t>, хоча це не обов’язково. Для зручності замість назв міст використовуємо цифри.</a:t>
            </a:r>
            <a:endParaRPr lang="en-GB" sz="1200" dirty="0" smtClean="0"/>
          </a:p>
          <a:p>
            <a:endParaRPr lang="uk-UA" dirty="0"/>
          </a:p>
        </p:txBody>
      </p:sp>
      <p:sp>
        <p:nvSpPr>
          <p:cNvPr id="4" name="Номер слайда 3"/>
          <p:cNvSpPr>
            <a:spLocks noGrp="1"/>
          </p:cNvSpPr>
          <p:nvPr>
            <p:ph type="sldNum" sz="quarter" idx="10"/>
          </p:nvPr>
        </p:nvSpPr>
        <p:spPr/>
        <p:txBody>
          <a:bodyPr/>
          <a:lstStyle/>
          <a:p>
            <a:pPr>
              <a:defRPr/>
            </a:pPr>
            <a:fld id="{4FA624D5-3FB7-427B-91A3-F3A8008BF3F0}" type="slidenum">
              <a:rPr lang="ru-RU" smtClean="0"/>
              <a:pPr>
                <a:defRPr/>
              </a:pPr>
              <a:t>16</a:t>
            </a:fld>
            <a:endParaRPr lang="ru-R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Образ слайда 1"/>
          <p:cNvSpPr>
            <a:spLocks noGrp="1" noRot="1" noChangeAspect="1" noTextEdit="1"/>
          </p:cNvSpPr>
          <p:nvPr>
            <p:ph type="sldImg"/>
          </p:nvPr>
        </p:nvSpPr>
        <p:spPr>
          <a:ln/>
        </p:spPr>
      </p:sp>
      <p:sp>
        <p:nvSpPr>
          <p:cNvPr id="122883" name="Заметки 2"/>
          <p:cNvSpPr>
            <a:spLocks noGrp="1"/>
          </p:cNvSpPr>
          <p:nvPr>
            <p:ph type="body" idx="1"/>
          </p:nvPr>
        </p:nvSpPr>
        <p:spPr>
          <a:noFill/>
          <a:ln w="9525"/>
        </p:spPr>
        <p:txBody>
          <a:bodyPr/>
          <a:lstStyle/>
          <a:p>
            <a:r>
              <a:rPr lang="ru-RU" smtClean="0"/>
              <a:t>Алгоритм </a:t>
            </a:r>
            <a:r>
              <a:rPr lang="en-US" smtClean="0"/>
              <a:t>ETS</a:t>
            </a:r>
            <a:r>
              <a:rPr lang="uk-UA" smtClean="0"/>
              <a:t> – непогане перше наближення до точного алгоритму. Йому не вистачає деяких важливих підалгоритмів і він недостатньо близький до остаточної програми. Ці недоліки будуть ліквідовані пізніше.</a:t>
            </a:r>
            <a:endParaRPr lang="en-GB" smtClean="0"/>
          </a:p>
          <a:p>
            <a:endParaRPr lang="en-GB" smtClean="0"/>
          </a:p>
        </p:txBody>
      </p:sp>
      <p:sp>
        <p:nvSpPr>
          <p:cNvPr id="122884" name="Номер слайда 3"/>
          <p:cNvSpPr>
            <a:spLocks noGrp="1"/>
          </p:cNvSpPr>
          <p:nvPr>
            <p:ph type="sldNum" sz="quarter" idx="5"/>
          </p:nvPr>
        </p:nvSpPr>
        <p:spPr>
          <a:noFill/>
        </p:spPr>
        <p:txBody>
          <a:bodyPr/>
          <a:lstStyle/>
          <a:p>
            <a:fld id="{E275E653-70AF-4538-9198-7F5AE262CEFB}" type="slidenum">
              <a:rPr lang="ru-RU" smtClean="0"/>
              <a:pPr/>
              <a:t>25</a:t>
            </a:fld>
            <a:endParaRPr lang="ru-RU"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Образ слайда 1"/>
          <p:cNvSpPr>
            <a:spLocks noGrp="1" noRot="1" noChangeAspect="1" noTextEdit="1"/>
          </p:cNvSpPr>
          <p:nvPr>
            <p:ph type="sldImg"/>
          </p:nvPr>
        </p:nvSpPr>
        <p:spPr>
          <a:ln/>
        </p:spPr>
      </p:sp>
      <p:sp>
        <p:nvSpPr>
          <p:cNvPr id="123907" name="Заметки 2"/>
          <p:cNvSpPr>
            <a:spLocks noGrp="1"/>
          </p:cNvSpPr>
          <p:nvPr>
            <p:ph type="body" idx="1"/>
          </p:nvPr>
        </p:nvSpPr>
        <p:spPr>
          <a:noFill/>
          <a:ln w="9525"/>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uk-UA" sz="1200" dirty="0" smtClean="0"/>
              <a:t>Хоча у нас немає можливості проводити вичерпні експерименти і глибокий математичний аналіз кожної програми, ми будемо працювати на основі і емпіричного тестування, і наближеного аналізу, які допоможуть вивчити основні характеристики продуктивності алгоритмів, щоб можна було порівнювати різні алгоритми і застосовувати їх для практичних цілей. 	</a:t>
            </a:r>
          </a:p>
          <a:p>
            <a:endParaRPr lang="en-GB" dirty="0" smtClean="0"/>
          </a:p>
        </p:txBody>
      </p:sp>
      <p:sp>
        <p:nvSpPr>
          <p:cNvPr id="123908" name="Номер слайда 3"/>
          <p:cNvSpPr>
            <a:spLocks noGrp="1"/>
          </p:cNvSpPr>
          <p:nvPr>
            <p:ph type="sldNum" sz="quarter" idx="5"/>
          </p:nvPr>
        </p:nvSpPr>
        <p:spPr>
          <a:noFill/>
        </p:spPr>
        <p:txBody>
          <a:bodyPr/>
          <a:lstStyle/>
          <a:p>
            <a:fld id="{17166416-812D-4B4F-BBDB-54BF3591DD43}" type="slidenum">
              <a:rPr lang="ru-RU" smtClean="0"/>
              <a:pPr/>
              <a:t>33</a:t>
            </a:fld>
            <a:endParaRPr lang="ru-RU"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Образ слайда 1"/>
          <p:cNvSpPr>
            <a:spLocks noGrp="1" noRot="1" noChangeAspect="1" noTextEdit="1"/>
          </p:cNvSpPr>
          <p:nvPr>
            <p:ph type="sldImg"/>
          </p:nvPr>
        </p:nvSpPr>
        <p:spPr>
          <a:ln/>
        </p:spPr>
      </p:sp>
      <p:sp>
        <p:nvSpPr>
          <p:cNvPr id="123907" name="Заметки 2"/>
          <p:cNvSpPr>
            <a:spLocks noGrp="1"/>
          </p:cNvSpPr>
          <p:nvPr>
            <p:ph type="body" idx="1"/>
          </p:nvPr>
        </p:nvSpPr>
        <p:spPr>
          <a:noFill/>
          <a:ln w="9525"/>
        </p:spPr>
        <p:txBody>
          <a:bodyPr/>
          <a:lstStyle/>
          <a:p>
            <a:r>
              <a:rPr lang="uk-UA" dirty="0" smtClean="0"/>
              <a:t>Однією з них є необхідність отримання оцінок або границь для обсягу пам’яті або часу роботи, котрі знадобляться алгоритму для успішної обробки конкретних даних. Машинний час та пам'ять – відносно дефіцитні та дорогі ресурси, на які зазвичай одночасно претендують багато користувачів. Завжди слід уникати прогонів програми, що вимагають забагато часу. </a:t>
            </a:r>
            <a:endParaRPr lang="en-GB" dirty="0" smtClean="0"/>
          </a:p>
          <a:p>
            <a:r>
              <a:rPr lang="uk-UA" dirty="0" smtClean="0"/>
              <a:t>Існують </a:t>
            </a:r>
            <a:r>
              <a:rPr lang="ru-RU" dirty="0" err="1" smtClean="0"/>
              <a:t>також</a:t>
            </a:r>
            <a:r>
              <a:rPr lang="uk-UA" dirty="0" smtClean="0"/>
              <a:t> важливі теоретичні причини для аналізу алгоритмів. Хотілось би мати деякий кількісний критерій для порівняння двох алгоритмів, що претендують на розв’язок однієї і тої ж задачі. Слабший алгоритм повинен бути відкинутий або покращений. Бажано також мати механізм для виявлення найбільш ефективних алгоритмів та заміни застарілих. Іноді неможливо скласти чітку уяву щодо відносної ефективності двох алгоритмів. Один може в середньому краще працювати, наприклад, на випадкових вхідних даних, в той час як інший краще працює на якихось спеціальних вхідних даних. Хотілось би мати можливість робити аналогічні висновки щодо відносних переваг двох алгоритмів.</a:t>
            </a:r>
            <a:endParaRPr lang="en-GB" dirty="0" smtClean="0"/>
          </a:p>
          <a:p>
            <a:r>
              <a:rPr lang="uk-UA" dirty="0" smtClean="0"/>
              <a:t>Важливо також встановити абсолютний критерій: коли можна вважати розв’язок задачі </a:t>
            </a:r>
            <a:r>
              <a:rPr lang="ru-RU" dirty="0" err="1" smtClean="0"/>
              <a:t>оптимальним</a:t>
            </a:r>
            <a:r>
              <a:rPr lang="uk-UA" dirty="0" smtClean="0"/>
              <a:t>? Іншими словами, коли наш алгоритм настільки хороший, що неможливо (незалежно від наших зусиль) суттєво його покращити?</a:t>
            </a:r>
            <a:endParaRPr lang="en-GB" dirty="0" smtClean="0"/>
          </a:p>
          <a:p>
            <a:endParaRPr lang="en-GB" dirty="0" smtClean="0"/>
          </a:p>
        </p:txBody>
      </p:sp>
      <p:sp>
        <p:nvSpPr>
          <p:cNvPr id="123908" name="Номер слайда 3"/>
          <p:cNvSpPr>
            <a:spLocks noGrp="1"/>
          </p:cNvSpPr>
          <p:nvPr>
            <p:ph type="sldNum" sz="quarter" idx="5"/>
          </p:nvPr>
        </p:nvSpPr>
        <p:spPr>
          <a:noFill/>
        </p:spPr>
        <p:txBody>
          <a:bodyPr/>
          <a:lstStyle/>
          <a:p>
            <a:fld id="{17166416-812D-4B4F-BBDB-54BF3591DD43}" type="slidenum">
              <a:rPr lang="ru-RU" smtClean="0"/>
              <a:pPr/>
              <a:t>34</a:t>
            </a:fld>
            <a:endParaRPr lang="ru-RU"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Образ слайда 1"/>
          <p:cNvSpPr>
            <a:spLocks noGrp="1" noRot="1" noChangeAspect="1" noTextEdit="1"/>
          </p:cNvSpPr>
          <p:nvPr>
            <p:ph type="sldImg"/>
          </p:nvPr>
        </p:nvSpPr>
        <p:spPr>
          <a:ln/>
        </p:spPr>
      </p:sp>
      <p:sp>
        <p:nvSpPr>
          <p:cNvPr id="124931" name="Заметки 2"/>
          <p:cNvSpPr>
            <a:spLocks noGrp="1"/>
          </p:cNvSpPr>
          <p:nvPr>
            <p:ph type="body" idx="1"/>
          </p:nvPr>
        </p:nvSpPr>
        <p:spPr>
          <a:noFill/>
          <a:ln w="9525"/>
        </p:spPr>
        <p:txBody>
          <a:bodyPr/>
          <a:lstStyle/>
          <a:p>
            <a:endParaRPr lang="en-GB" smtClean="0"/>
          </a:p>
        </p:txBody>
      </p:sp>
      <p:sp>
        <p:nvSpPr>
          <p:cNvPr id="124932" name="Номер слайда 3"/>
          <p:cNvSpPr>
            <a:spLocks noGrp="1"/>
          </p:cNvSpPr>
          <p:nvPr>
            <p:ph type="sldNum" sz="quarter" idx="5"/>
          </p:nvPr>
        </p:nvSpPr>
        <p:spPr>
          <a:noFill/>
        </p:spPr>
        <p:txBody>
          <a:bodyPr/>
          <a:lstStyle/>
          <a:p>
            <a:fld id="{474C0D14-1795-4CC6-8670-943C422CE9A1}" type="slidenum">
              <a:rPr lang="ru-RU" smtClean="0"/>
              <a:pPr/>
              <a:t>35</a:t>
            </a:fld>
            <a:endParaRPr lang="ru-RU"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 name="Group 1026"/>
          <p:cNvGrpSpPr>
            <a:grpSpLocks/>
          </p:cNvGrpSpPr>
          <p:nvPr/>
        </p:nvGrpSpPr>
        <p:grpSpPr bwMode="auto">
          <a:xfrm>
            <a:off x="-7758113" y="1463675"/>
            <a:ext cx="16902113" cy="10795000"/>
            <a:chOff x="-4887" y="922"/>
            <a:chExt cx="10647" cy="6800"/>
          </a:xfrm>
        </p:grpSpPr>
        <p:sp>
          <p:nvSpPr>
            <p:cNvPr id="5" name="Freeform 1027"/>
            <p:cNvSpPr>
              <a:spLocks/>
            </p:cNvSpPr>
            <p:nvPr/>
          </p:nvSpPr>
          <p:spPr bwMode="auto">
            <a:xfrm>
              <a:off x="2061" y="1707"/>
              <a:ext cx="3699" cy="2613"/>
            </a:xfrm>
            <a:custGeom>
              <a:avLst/>
              <a:gdLst/>
              <a:ahLst/>
              <a:cxnLst>
                <a:cxn ang="0">
                  <a:pos x="1523" y="2611"/>
                </a:cxn>
                <a:cxn ang="0">
                  <a:pos x="3698" y="2612"/>
                </a:cxn>
                <a:cxn ang="0">
                  <a:pos x="3698" y="2228"/>
                </a:cxn>
                <a:cxn ang="0">
                  <a:pos x="0" y="0"/>
                </a:cxn>
                <a:cxn ang="0">
                  <a:pos x="160" y="118"/>
                </a:cxn>
                <a:cxn ang="0">
                  <a:pos x="292" y="219"/>
                </a:cxn>
                <a:cxn ang="0">
                  <a:pos x="441" y="347"/>
                </a:cxn>
                <a:cxn ang="0">
                  <a:pos x="585" y="482"/>
                </a:cxn>
                <a:cxn ang="0">
                  <a:pos x="796" y="711"/>
                </a:cxn>
                <a:cxn ang="0">
                  <a:pos x="983" y="955"/>
                </a:cxn>
                <a:cxn ang="0">
                  <a:pos x="1119" y="1168"/>
                </a:cxn>
                <a:cxn ang="0">
                  <a:pos x="1238" y="1388"/>
                </a:cxn>
                <a:cxn ang="0">
                  <a:pos x="1331" y="1608"/>
                </a:cxn>
                <a:cxn ang="0">
                  <a:pos x="1400" y="1809"/>
                </a:cxn>
                <a:cxn ang="0">
                  <a:pos x="1447" y="1979"/>
                </a:cxn>
                <a:cxn ang="0">
                  <a:pos x="1490" y="2190"/>
                </a:cxn>
                <a:cxn ang="0">
                  <a:pos x="1511" y="2374"/>
                </a:cxn>
                <a:cxn ang="0">
                  <a:pos x="1523" y="2611"/>
                </a:cxn>
              </a:cxnLst>
              <a:rect l="0" t="0" r="r" b="b"/>
              <a:pathLst>
                <a:path w="3699" h="2613">
                  <a:moveTo>
                    <a:pt x="1523" y="2611"/>
                  </a:moveTo>
                  <a:lnTo>
                    <a:pt x="3698" y="2612"/>
                  </a:lnTo>
                  <a:lnTo>
                    <a:pt x="3698" y="2228"/>
                  </a:lnTo>
                  <a:lnTo>
                    <a:pt x="0" y="0"/>
                  </a:lnTo>
                  <a:lnTo>
                    <a:pt x="160" y="118"/>
                  </a:lnTo>
                  <a:lnTo>
                    <a:pt x="292" y="219"/>
                  </a:lnTo>
                  <a:lnTo>
                    <a:pt x="441" y="347"/>
                  </a:lnTo>
                  <a:lnTo>
                    <a:pt x="585" y="482"/>
                  </a:lnTo>
                  <a:lnTo>
                    <a:pt x="796" y="711"/>
                  </a:lnTo>
                  <a:lnTo>
                    <a:pt x="983" y="955"/>
                  </a:lnTo>
                  <a:lnTo>
                    <a:pt x="1119" y="1168"/>
                  </a:lnTo>
                  <a:lnTo>
                    <a:pt x="1238" y="1388"/>
                  </a:lnTo>
                  <a:lnTo>
                    <a:pt x="1331" y="1608"/>
                  </a:lnTo>
                  <a:lnTo>
                    <a:pt x="1400" y="1809"/>
                  </a:lnTo>
                  <a:lnTo>
                    <a:pt x="1447" y="1979"/>
                  </a:lnTo>
                  <a:lnTo>
                    <a:pt x="1490" y="2190"/>
                  </a:lnTo>
                  <a:lnTo>
                    <a:pt x="1511" y="2374"/>
                  </a:lnTo>
                  <a:lnTo>
                    <a:pt x="1523" y="2611"/>
                  </a:lnTo>
                </a:path>
              </a:pathLst>
            </a:custGeom>
            <a:gradFill rotWithShape="0">
              <a:gsLst>
                <a:gs pos="0">
                  <a:schemeClr val="folHlink">
                    <a:gamma/>
                    <a:shade val="46275"/>
                    <a:invGamma/>
                  </a:schemeClr>
                </a:gs>
                <a:gs pos="100000">
                  <a:schemeClr val="folHlink"/>
                </a:gs>
              </a:gsLst>
              <a:lin ang="0" scaled="1"/>
            </a:gradFill>
            <a:ln w="9525">
              <a:noFill/>
              <a:round/>
              <a:headEnd type="none" w="sm" len="sm"/>
              <a:tailEnd type="none" w="sm" len="sm"/>
            </a:ln>
            <a:effectLst/>
          </p:spPr>
          <p:txBody>
            <a:bodyPr/>
            <a:lstStyle/>
            <a:p>
              <a:pPr>
                <a:defRPr/>
              </a:pPr>
              <a:endParaRPr lang="ru-RU"/>
            </a:p>
          </p:txBody>
        </p:sp>
        <p:sp>
          <p:nvSpPr>
            <p:cNvPr id="6" name="Arc 1028"/>
            <p:cNvSpPr>
              <a:spLocks/>
            </p:cNvSpPr>
            <p:nvPr/>
          </p:nvSpPr>
          <p:spPr bwMode="auto">
            <a:xfrm>
              <a:off x="-4887" y="922"/>
              <a:ext cx="8474" cy="6800"/>
            </a:xfrm>
            <a:custGeom>
              <a:avLst/>
              <a:gdLst>
                <a:gd name="T0" fmla="*/ 1662 w 43200"/>
                <a:gd name="T1" fmla="*/ 535 h 43200"/>
                <a:gd name="T2" fmla="*/ 961 w 43200"/>
                <a:gd name="T3" fmla="*/ 7 h 43200"/>
                <a:gd name="T4" fmla="*/ 831 w 43200"/>
                <a:gd name="T5" fmla="*/ 535 h 43200"/>
                <a:gd name="T6" fmla="*/ 0 60000 65536"/>
                <a:gd name="T7" fmla="*/ 0 60000 65536"/>
                <a:gd name="T8" fmla="*/ 0 60000 65536"/>
              </a:gdLst>
              <a:ahLst/>
              <a:cxnLst>
                <a:cxn ang="T6">
                  <a:pos x="T0" y="T1"/>
                </a:cxn>
                <a:cxn ang="T7">
                  <a:pos x="T2" y="T3"/>
                </a:cxn>
                <a:cxn ang="T8">
                  <a:pos x="T4" y="T5"/>
                </a:cxn>
              </a:cxnLst>
              <a:rect l="0" t="0" r="r" b="b"/>
              <a:pathLst>
                <a:path w="43200" h="43200" fill="none" extrusionOk="0">
                  <a:moveTo>
                    <a:pt x="43200" y="21600"/>
                  </a:moveTo>
                  <a:cubicBezTo>
                    <a:pt x="43200" y="33529"/>
                    <a:pt x="33529" y="43200"/>
                    <a:pt x="21600" y="43200"/>
                  </a:cubicBezTo>
                  <a:cubicBezTo>
                    <a:pt x="9670" y="43200"/>
                    <a:pt x="0" y="33529"/>
                    <a:pt x="0" y="21600"/>
                  </a:cubicBezTo>
                  <a:cubicBezTo>
                    <a:pt x="0" y="9670"/>
                    <a:pt x="9670" y="0"/>
                    <a:pt x="21600" y="0"/>
                  </a:cubicBezTo>
                  <a:cubicBezTo>
                    <a:pt x="22731" y="-1"/>
                    <a:pt x="23861" y="88"/>
                    <a:pt x="24979" y="265"/>
                  </a:cubicBezTo>
                </a:path>
                <a:path w="43200" h="43200" stroke="0" extrusionOk="0">
                  <a:moveTo>
                    <a:pt x="43200" y="21600"/>
                  </a:moveTo>
                  <a:cubicBezTo>
                    <a:pt x="43200" y="33529"/>
                    <a:pt x="33529" y="43200"/>
                    <a:pt x="21600" y="43200"/>
                  </a:cubicBezTo>
                  <a:cubicBezTo>
                    <a:pt x="9670" y="43200"/>
                    <a:pt x="0" y="33529"/>
                    <a:pt x="0" y="21600"/>
                  </a:cubicBezTo>
                  <a:cubicBezTo>
                    <a:pt x="0" y="9670"/>
                    <a:pt x="9670" y="0"/>
                    <a:pt x="21600" y="0"/>
                  </a:cubicBezTo>
                  <a:cubicBezTo>
                    <a:pt x="22731" y="-1"/>
                    <a:pt x="23861" y="88"/>
                    <a:pt x="24979" y="265"/>
                  </a:cubicBezTo>
                  <a:lnTo>
                    <a:pt x="21600" y="21600"/>
                  </a:lnTo>
                  <a:lnTo>
                    <a:pt x="43200" y="21600"/>
                  </a:lnTo>
                  <a:close/>
                </a:path>
              </a:pathLst>
            </a:custGeom>
            <a:noFill/>
            <a:ln w="12700" cap="sq">
              <a:solidFill>
                <a:schemeClr val="folHlink"/>
              </a:solidFill>
              <a:round/>
              <a:headEnd type="none" w="sm" len="sm"/>
              <a:tailEnd type="none" w="sm" len="sm"/>
            </a:ln>
          </p:spPr>
          <p:txBody>
            <a:bodyPr/>
            <a:lstStyle/>
            <a:p>
              <a:endParaRPr lang="uk-UA"/>
            </a:p>
          </p:txBody>
        </p:sp>
      </p:grpSp>
      <p:sp>
        <p:nvSpPr>
          <p:cNvPr id="20485" name="Rectangle 1029"/>
          <p:cNvSpPr>
            <a:spLocks noGrp="1" noChangeArrowheads="1"/>
          </p:cNvSpPr>
          <p:nvPr>
            <p:ph type="ctrTitle" sz="quarter"/>
          </p:nvPr>
        </p:nvSpPr>
        <p:spPr>
          <a:xfrm>
            <a:off x="1293813" y="762000"/>
            <a:ext cx="7772400" cy="1143000"/>
          </a:xfrm>
        </p:spPr>
        <p:txBody>
          <a:bodyPr anchor="b"/>
          <a:lstStyle>
            <a:lvl1pPr>
              <a:defRPr/>
            </a:lvl1pPr>
          </a:lstStyle>
          <a:p>
            <a:r>
              <a:rPr lang="ru-RU"/>
              <a:t>Образец заголовка</a:t>
            </a:r>
          </a:p>
        </p:txBody>
      </p:sp>
      <p:sp>
        <p:nvSpPr>
          <p:cNvPr id="20486" name="Rectangle 1030"/>
          <p:cNvSpPr>
            <a:spLocks noGrp="1" noChangeArrowheads="1"/>
          </p:cNvSpPr>
          <p:nvPr>
            <p:ph type="subTitle" sz="quarter" idx="1"/>
          </p:nvPr>
        </p:nvSpPr>
        <p:spPr>
          <a:xfrm>
            <a:off x="3429000" y="2085975"/>
            <a:ext cx="5638800" cy="1038225"/>
          </a:xfrm>
        </p:spPr>
        <p:txBody>
          <a:bodyPr lIns="92075" rIns="92075"/>
          <a:lstStyle>
            <a:lvl1pPr marL="0" indent="0">
              <a:lnSpc>
                <a:spcPct val="70000"/>
              </a:lnSpc>
              <a:buFont typeface="Wingdings" pitchFamily="2" charset="2"/>
              <a:buNone/>
              <a:defRPr/>
            </a:lvl1pPr>
          </a:lstStyle>
          <a:p>
            <a:r>
              <a:rPr lang="ru-RU"/>
              <a:t>Образец подзаголовка</a:t>
            </a:r>
          </a:p>
        </p:txBody>
      </p:sp>
      <p:sp>
        <p:nvSpPr>
          <p:cNvPr id="7" name="Rectangle 1031"/>
          <p:cNvSpPr>
            <a:spLocks noGrp="1" noChangeArrowheads="1"/>
          </p:cNvSpPr>
          <p:nvPr>
            <p:ph type="dt" sz="quarter" idx="10"/>
          </p:nvPr>
        </p:nvSpPr>
        <p:spPr/>
        <p:txBody>
          <a:bodyPr/>
          <a:lstStyle>
            <a:lvl1pPr>
              <a:defRPr/>
            </a:lvl1pPr>
          </a:lstStyle>
          <a:p>
            <a:pPr>
              <a:defRPr/>
            </a:pPr>
            <a:endParaRPr lang="ru-RU"/>
          </a:p>
        </p:txBody>
      </p:sp>
      <p:sp>
        <p:nvSpPr>
          <p:cNvPr id="8" name="Rectangle 1032"/>
          <p:cNvSpPr>
            <a:spLocks noGrp="1" noChangeArrowheads="1"/>
          </p:cNvSpPr>
          <p:nvPr>
            <p:ph type="ftr" sz="quarter" idx="11"/>
          </p:nvPr>
        </p:nvSpPr>
        <p:spPr>
          <a:xfrm>
            <a:off x="1295400" y="6365875"/>
            <a:ext cx="4267200" cy="457200"/>
          </a:xfrm>
        </p:spPr>
        <p:txBody>
          <a:bodyPr/>
          <a:lstStyle>
            <a:lvl1pPr>
              <a:defRPr/>
            </a:lvl1pPr>
          </a:lstStyle>
          <a:p>
            <a:pPr>
              <a:defRPr/>
            </a:pPr>
            <a:endParaRPr lang="ru-RU"/>
          </a:p>
        </p:txBody>
      </p:sp>
      <p:sp>
        <p:nvSpPr>
          <p:cNvPr id="9" name="Rectangle 1033"/>
          <p:cNvSpPr>
            <a:spLocks noGrp="1" noChangeArrowheads="1"/>
          </p:cNvSpPr>
          <p:nvPr>
            <p:ph type="sldNum" sz="quarter" idx="12"/>
          </p:nvPr>
        </p:nvSpPr>
        <p:spPr/>
        <p:txBody>
          <a:bodyPr/>
          <a:lstStyle>
            <a:lvl2pPr lvl="1">
              <a:defRPr>
                <a:latin typeface="+mn-lt"/>
              </a:defRPr>
            </a:lvl2pPr>
          </a:lstStyle>
          <a:p>
            <a:pPr lvl="1">
              <a:defRPr/>
            </a:pPr>
            <a:fld id="{11E85480-A214-4209-B138-A55406BA8EAF}" type="slidenum">
              <a:rPr lang="ru-RU"/>
              <a:pPr lvl="1">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2pPr lvl="1">
              <a:defRPr/>
            </a:lvl2pPr>
          </a:lstStyle>
          <a:p>
            <a:pPr lvl="1">
              <a:defRPr/>
            </a:pPr>
            <a:fld id="{3E776854-C5A2-40D1-ADD6-7FE9F3354C69}" type="slidenum">
              <a:rPr lang="ru-RU"/>
              <a:pPr lvl="1">
                <a:defRPr/>
              </a:pPr>
              <a:t>‹#›</a:t>
            </a:fld>
            <a:endParaRPr lang="ru-RU">
              <a:latin typeface="+mn-lt"/>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43700" y="609600"/>
            <a:ext cx="2019300" cy="54864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682625" y="609600"/>
            <a:ext cx="5908675" cy="54864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2pPr lvl="1">
              <a:defRPr/>
            </a:lvl2pPr>
          </a:lstStyle>
          <a:p>
            <a:pPr lvl="1">
              <a:defRPr/>
            </a:pPr>
            <a:fld id="{FAFC1B5D-541D-41D1-94E8-6402B7065CA7}" type="slidenum">
              <a:rPr lang="ru-RU"/>
              <a:pPr lvl="1">
                <a:defRPr/>
              </a:pPr>
              <a:t>‹#›</a:t>
            </a:fld>
            <a:endParaRPr lang="ru-RU">
              <a:latin typeface="+mn-lt"/>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bl" preserve="1">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2625" y="609600"/>
            <a:ext cx="8080375" cy="1143000"/>
          </a:xfrm>
        </p:spPr>
        <p:txBody>
          <a:bodyPr/>
          <a:lstStyle/>
          <a:p>
            <a:r>
              <a:rPr lang="ru-RU" smtClean="0"/>
              <a:t>Образец заголовка</a:t>
            </a:r>
            <a:endParaRPr lang="ru-RU"/>
          </a:p>
        </p:txBody>
      </p:sp>
      <p:sp>
        <p:nvSpPr>
          <p:cNvPr id="3" name="Таблица 2"/>
          <p:cNvSpPr>
            <a:spLocks noGrp="1"/>
          </p:cNvSpPr>
          <p:nvPr>
            <p:ph type="tbl" idx="1"/>
          </p:nvPr>
        </p:nvSpPr>
        <p:spPr>
          <a:xfrm>
            <a:off x="682625" y="1981200"/>
            <a:ext cx="7772400" cy="4114800"/>
          </a:xfrm>
        </p:spPr>
        <p:txBody>
          <a:bodyPr/>
          <a:lstStyle/>
          <a:p>
            <a:pPr lvl="0"/>
            <a:endParaRPr lang="ru-RU" noProof="0" smtClean="0"/>
          </a:p>
        </p:txBody>
      </p:sp>
      <p:sp>
        <p:nvSpPr>
          <p:cNvPr id="4" name="Дата 3"/>
          <p:cNvSpPr>
            <a:spLocks noGrp="1"/>
          </p:cNvSpPr>
          <p:nvPr>
            <p:ph type="dt" sz="half" idx="10"/>
          </p:nvPr>
        </p:nvSpPr>
        <p:spPr/>
        <p:txBody>
          <a:bodyPr/>
          <a:lstStyle>
            <a:lvl1pPr>
              <a:defRPr/>
            </a:lvl1pPr>
          </a:lstStyle>
          <a:p>
            <a:pPr>
              <a:defRPr/>
            </a:pPr>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2pPr lvl="1">
              <a:defRPr/>
            </a:lvl2pPr>
          </a:lstStyle>
          <a:p>
            <a:pPr lvl="1">
              <a:defRPr/>
            </a:pPr>
            <a:fld id="{7850CC62-B271-49BF-8053-197A59141356}" type="slidenum">
              <a:rPr lang="ru-RU"/>
              <a:pPr lvl="1">
                <a:defRPr/>
              </a:pPr>
              <a:t>‹#›</a:t>
            </a:fld>
            <a:endParaRPr lang="ru-RU">
              <a:latin typeface="+mn-lt"/>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clipArtAndTx" preserve="1">
  <p:cSld name="Заголовок, клип и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2625" y="609600"/>
            <a:ext cx="8080375" cy="1143000"/>
          </a:xfrm>
        </p:spPr>
        <p:txBody>
          <a:bodyPr/>
          <a:lstStyle/>
          <a:p>
            <a:r>
              <a:rPr lang="ru-RU" smtClean="0"/>
              <a:t>Образец заголовка</a:t>
            </a:r>
            <a:endParaRPr lang="ru-RU"/>
          </a:p>
        </p:txBody>
      </p:sp>
      <p:sp>
        <p:nvSpPr>
          <p:cNvPr id="3" name="Клип 2"/>
          <p:cNvSpPr>
            <a:spLocks noGrp="1"/>
          </p:cNvSpPr>
          <p:nvPr>
            <p:ph type="clipArt" sz="half" idx="1"/>
          </p:nvPr>
        </p:nvSpPr>
        <p:spPr>
          <a:xfrm>
            <a:off x="682625" y="1981200"/>
            <a:ext cx="3810000" cy="4114800"/>
          </a:xfrm>
        </p:spPr>
        <p:txBody>
          <a:bodyPr/>
          <a:lstStyle/>
          <a:p>
            <a:pPr lvl="0"/>
            <a:endParaRPr lang="ru-RU" noProof="0" smtClean="0"/>
          </a:p>
        </p:txBody>
      </p:sp>
      <p:sp>
        <p:nvSpPr>
          <p:cNvPr id="4" name="Текст 3"/>
          <p:cNvSpPr>
            <a:spLocks noGrp="1"/>
          </p:cNvSpPr>
          <p:nvPr>
            <p:ph type="body" sz="half" idx="2"/>
          </p:nvPr>
        </p:nvSpPr>
        <p:spPr>
          <a:xfrm>
            <a:off x="4645025" y="1981200"/>
            <a:ext cx="38100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pPr>
              <a:defRPr/>
            </a:pPr>
            <a:endParaRPr lang="ru-RU"/>
          </a:p>
        </p:txBody>
      </p:sp>
      <p:sp>
        <p:nvSpPr>
          <p:cNvPr id="6" name="Нижний колонтитул 5"/>
          <p:cNvSpPr>
            <a:spLocks noGrp="1"/>
          </p:cNvSpPr>
          <p:nvPr>
            <p:ph type="ftr" sz="quarter" idx="11"/>
          </p:nvPr>
        </p:nvSpPr>
        <p:spPr/>
        <p:txBody>
          <a:bodyPr/>
          <a:lstStyle>
            <a:lvl1pPr>
              <a:defRPr/>
            </a:lvl1pPr>
          </a:lstStyle>
          <a:p>
            <a:pPr>
              <a:defRPr/>
            </a:pPr>
            <a:endParaRPr lang="ru-RU"/>
          </a:p>
        </p:txBody>
      </p:sp>
      <p:sp>
        <p:nvSpPr>
          <p:cNvPr id="7" name="Номер слайда 6"/>
          <p:cNvSpPr>
            <a:spLocks noGrp="1"/>
          </p:cNvSpPr>
          <p:nvPr>
            <p:ph type="sldNum" sz="quarter" idx="12"/>
          </p:nvPr>
        </p:nvSpPr>
        <p:spPr/>
        <p:txBody>
          <a:bodyPr/>
          <a:lstStyle>
            <a:lvl2pPr lvl="1">
              <a:defRPr/>
            </a:lvl2pPr>
          </a:lstStyle>
          <a:p>
            <a:pPr lvl="1">
              <a:defRPr/>
            </a:pPr>
            <a:fld id="{1F32426A-7BD3-4820-A26C-3894C758680D}" type="slidenum">
              <a:rPr lang="ru-RU"/>
              <a:pPr lvl="1">
                <a:defRPr/>
              </a:pPr>
              <a:t>‹#›</a:t>
            </a:fld>
            <a:endParaRPr lang="ru-RU">
              <a:latin typeface="+mn-lt"/>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2pPr lvl="1">
              <a:defRPr/>
            </a:lvl2pPr>
          </a:lstStyle>
          <a:p>
            <a:pPr lvl="1">
              <a:defRPr/>
            </a:pPr>
            <a:fld id="{B85D9AEF-89B9-4492-888A-0E7CA4CFA405}" type="slidenum">
              <a:rPr lang="ru-RU"/>
              <a:pPr lvl="1">
                <a:defRPr/>
              </a:pPr>
              <a:t>‹#›</a:t>
            </a:fld>
            <a:endParaRPr lang="ru-RU">
              <a:latin typeface="+mn-lt"/>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2pPr lvl="1">
              <a:defRPr/>
            </a:lvl2pPr>
          </a:lstStyle>
          <a:p>
            <a:pPr lvl="1">
              <a:defRPr/>
            </a:pPr>
            <a:fld id="{2BEAD255-3EA5-4B01-B535-32DE0F319E8F}" type="slidenum">
              <a:rPr lang="ru-RU"/>
              <a:pPr lvl="1">
                <a:defRPr/>
              </a:pPr>
              <a:t>‹#›</a:t>
            </a:fld>
            <a:endParaRPr lang="ru-RU">
              <a:latin typeface="+mn-lt"/>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682625"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5025"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pPr>
              <a:defRPr/>
            </a:pPr>
            <a:endParaRPr lang="ru-RU"/>
          </a:p>
        </p:txBody>
      </p:sp>
      <p:sp>
        <p:nvSpPr>
          <p:cNvPr id="6" name="Нижний колонтитул 5"/>
          <p:cNvSpPr>
            <a:spLocks noGrp="1"/>
          </p:cNvSpPr>
          <p:nvPr>
            <p:ph type="ftr" sz="quarter" idx="11"/>
          </p:nvPr>
        </p:nvSpPr>
        <p:spPr/>
        <p:txBody>
          <a:bodyPr/>
          <a:lstStyle>
            <a:lvl1pPr>
              <a:defRPr/>
            </a:lvl1pPr>
          </a:lstStyle>
          <a:p>
            <a:pPr>
              <a:defRPr/>
            </a:pPr>
            <a:endParaRPr lang="ru-RU"/>
          </a:p>
        </p:txBody>
      </p:sp>
      <p:sp>
        <p:nvSpPr>
          <p:cNvPr id="7" name="Номер слайда 6"/>
          <p:cNvSpPr>
            <a:spLocks noGrp="1"/>
          </p:cNvSpPr>
          <p:nvPr>
            <p:ph type="sldNum" sz="quarter" idx="12"/>
          </p:nvPr>
        </p:nvSpPr>
        <p:spPr/>
        <p:txBody>
          <a:bodyPr/>
          <a:lstStyle>
            <a:lvl2pPr lvl="1">
              <a:defRPr/>
            </a:lvl2pPr>
          </a:lstStyle>
          <a:p>
            <a:pPr lvl="1">
              <a:defRPr/>
            </a:pPr>
            <a:fld id="{A4ADE4AF-1C99-4BAE-831A-9248DCAF83BC}" type="slidenum">
              <a:rPr lang="ru-RU"/>
              <a:pPr lvl="1">
                <a:defRPr/>
              </a:pPr>
              <a:t>‹#›</a:t>
            </a:fld>
            <a:endParaRPr lang="ru-RU">
              <a:latin typeface="+mn-lt"/>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pPr>
              <a:defRPr/>
            </a:pPr>
            <a:endParaRPr lang="ru-RU"/>
          </a:p>
        </p:txBody>
      </p:sp>
      <p:sp>
        <p:nvSpPr>
          <p:cNvPr id="8" name="Нижний колонтитул 7"/>
          <p:cNvSpPr>
            <a:spLocks noGrp="1"/>
          </p:cNvSpPr>
          <p:nvPr>
            <p:ph type="ftr" sz="quarter" idx="11"/>
          </p:nvPr>
        </p:nvSpPr>
        <p:spPr/>
        <p:txBody>
          <a:bodyPr/>
          <a:lstStyle>
            <a:lvl1pPr>
              <a:defRPr/>
            </a:lvl1pPr>
          </a:lstStyle>
          <a:p>
            <a:pPr>
              <a:defRPr/>
            </a:pPr>
            <a:endParaRPr lang="ru-RU"/>
          </a:p>
        </p:txBody>
      </p:sp>
      <p:sp>
        <p:nvSpPr>
          <p:cNvPr id="9" name="Номер слайда 8"/>
          <p:cNvSpPr>
            <a:spLocks noGrp="1"/>
          </p:cNvSpPr>
          <p:nvPr>
            <p:ph type="sldNum" sz="quarter" idx="12"/>
          </p:nvPr>
        </p:nvSpPr>
        <p:spPr/>
        <p:txBody>
          <a:bodyPr/>
          <a:lstStyle>
            <a:lvl2pPr lvl="1">
              <a:defRPr/>
            </a:lvl2pPr>
          </a:lstStyle>
          <a:p>
            <a:pPr lvl="1">
              <a:defRPr/>
            </a:pPr>
            <a:fld id="{43E44D43-E8C5-472F-A44D-C1DD28B86A7E}" type="slidenum">
              <a:rPr lang="ru-RU"/>
              <a:pPr lvl="1">
                <a:defRPr/>
              </a:pPr>
              <a:t>‹#›</a:t>
            </a:fld>
            <a:endParaRPr lang="ru-RU">
              <a:latin typeface="+mn-lt"/>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pPr>
              <a:defRPr/>
            </a:pPr>
            <a:endParaRPr lang="ru-RU"/>
          </a:p>
        </p:txBody>
      </p:sp>
      <p:sp>
        <p:nvSpPr>
          <p:cNvPr id="4" name="Нижний колонтитул 3"/>
          <p:cNvSpPr>
            <a:spLocks noGrp="1"/>
          </p:cNvSpPr>
          <p:nvPr>
            <p:ph type="ftr" sz="quarter" idx="11"/>
          </p:nvPr>
        </p:nvSpPr>
        <p:spPr/>
        <p:txBody>
          <a:bodyPr/>
          <a:lstStyle>
            <a:lvl1pPr>
              <a:defRPr/>
            </a:lvl1pPr>
          </a:lstStyle>
          <a:p>
            <a:pPr>
              <a:defRPr/>
            </a:pPr>
            <a:endParaRPr lang="ru-RU"/>
          </a:p>
        </p:txBody>
      </p:sp>
      <p:sp>
        <p:nvSpPr>
          <p:cNvPr id="5" name="Номер слайда 4"/>
          <p:cNvSpPr>
            <a:spLocks noGrp="1"/>
          </p:cNvSpPr>
          <p:nvPr>
            <p:ph type="sldNum" sz="quarter" idx="12"/>
          </p:nvPr>
        </p:nvSpPr>
        <p:spPr/>
        <p:txBody>
          <a:bodyPr/>
          <a:lstStyle>
            <a:lvl2pPr lvl="1">
              <a:defRPr/>
            </a:lvl2pPr>
          </a:lstStyle>
          <a:p>
            <a:pPr lvl="1">
              <a:defRPr/>
            </a:pPr>
            <a:fld id="{C5A808AB-0C51-4969-A6C4-A4B5ECC03E30}" type="slidenum">
              <a:rPr lang="ru-RU"/>
              <a:pPr lvl="1">
                <a:defRPr/>
              </a:pPr>
              <a:t>‹#›</a:t>
            </a:fld>
            <a:endParaRPr lang="ru-RU">
              <a:latin typeface="+mn-lt"/>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pPr>
              <a:defRPr/>
            </a:pPr>
            <a:endParaRPr lang="ru-RU"/>
          </a:p>
        </p:txBody>
      </p:sp>
      <p:sp>
        <p:nvSpPr>
          <p:cNvPr id="3" name="Нижний колонтитул 2"/>
          <p:cNvSpPr>
            <a:spLocks noGrp="1"/>
          </p:cNvSpPr>
          <p:nvPr>
            <p:ph type="ftr" sz="quarter" idx="11"/>
          </p:nvPr>
        </p:nvSpPr>
        <p:spPr/>
        <p:txBody>
          <a:bodyPr/>
          <a:lstStyle>
            <a:lvl1pPr>
              <a:defRPr/>
            </a:lvl1pPr>
          </a:lstStyle>
          <a:p>
            <a:pPr>
              <a:defRPr/>
            </a:pPr>
            <a:endParaRPr lang="ru-RU"/>
          </a:p>
        </p:txBody>
      </p:sp>
      <p:sp>
        <p:nvSpPr>
          <p:cNvPr id="4" name="Номер слайда 3"/>
          <p:cNvSpPr>
            <a:spLocks noGrp="1"/>
          </p:cNvSpPr>
          <p:nvPr>
            <p:ph type="sldNum" sz="quarter" idx="12"/>
          </p:nvPr>
        </p:nvSpPr>
        <p:spPr/>
        <p:txBody>
          <a:bodyPr/>
          <a:lstStyle>
            <a:lvl2pPr lvl="1">
              <a:defRPr/>
            </a:lvl2pPr>
          </a:lstStyle>
          <a:p>
            <a:pPr lvl="1">
              <a:defRPr/>
            </a:pPr>
            <a:fld id="{4BDEA7F9-353F-410C-83F2-1000D6795051}" type="slidenum">
              <a:rPr lang="ru-RU"/>
              <a:pPr lvl="1">
                <a:defRPr/>
              </a:pPr>
              <a:t>‹#›</a:t>
            </a:fld>
            <a:endParaRPr lang="ru-RU">
              <a:latin typeface="+mn-lt"/>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pPr>
              <a:defRPr/>
            </a:pPr>
            <a:endParaRPr lang="ru-RU"/>
          </a:p>
        </p:txBody>
      </p:sp>
      <p:sp>
        <p:nvSpPr>
          <p:cNvPr id="6" name="Нижний колонтитул 5"/>
          <p:cNvSpPr>
            <a:spLocks noGrp="1"/>
          </p:cNvSpPr>
          <p:nvPr>
            <p:ph type="ftr" sz="quarter" idx="11"/>
          </p:nvPr>
        </p:nvSpPr>
        <p:spPr/>
        <p:txBody>
          <a:bodyPr/>
          <a:lstStyle>
            <a:lvl1pPr>
              <a:defRPr/>
            </a:lvl1pPr>
          </a:lstStyle>
          <a:p>
            <a:pPr>
              <a:defRPr/>
            </a:pPr>
            <a:endParaRPr lang="ru-RU"/>
          </a:p>
        </p:txBody>
      </p:sp>
      <p:sp>
        <p:nvSpPr>
          <p:cNvPr id="7" name="Номер слайда 6"/>
          <p:cNvSpPr>
            <a:spLocks noGrp="1"/>
          </p:cNvSpPr>
          <p:nvPr>
            <p:ph type="sldNum" sz="quarter" idx="12"/>
          </p:nvPr>
        </p:nvSpPr>
        <p:spPr/>
        <p:txBody>
          <a:bodyPr/>
          <a:lstStyle>
            <a:lvl2pPr lvl="1">
              <a:defRPr/>
            </a:lvl2pPr>
          </a:lstStyle>
          <a:p>
            <a:pPr lvl="1">
              <a:defRPr/>
            </a:pPr>
            <a:fld id="{77949F69-2C52-4629-9E78-B46FBDB6238E}" type="slidenum">
              <a:rPr lang="ru-RU"/>
              <a:pPr lvl="1">
                <a:defRPr/>
              </a:pPr>
              <a:t>‹#›</a:t>
            </a:fld>
            <a:endParaRPr lang="ru-RU">
              <a:latin typeface="+mn-lt"/>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pPr>
              <a:defRPr/>
            </a:pPr>
            <a:endParaRPr lang="ru-RU"/>
          </a:p>
        </p:txBody>
      </p:sp>
      <p:sp>
        <p:nvSpPr>
          <p:cNvPr id="6" name="Нижний колонтитул 5"/>
          <p:cNvSpPr>
            <a:spLocks noGrp="1"/>
          </p:cNvSpPr>
          <p:nvPr>
            <p:ph type="ftr" sz="quarter" idx="11"/>
          </p:nvPr>
        </p:nvSpPr>
        <p:spPr/>
        <p:txBody>
          <a:bodyPr/>
          <a:lstStyle>
            <a:lvl1pPr>
              <a:defRPr/>
            </a:lvl1pPr>
          </a:lstStyle>
          <a:p>
            <a:pPr>
              <a:defRPr/>
            </a:pPr>
            <a:endParaRPr lang="ru-RU"/>
          </a:p>
        </p:txBody>
      </p:sp>
      <p:sp>
        <p:nvSpPr>
          <p:cNvPr id="7" name="Номер слайда 6"/>
          <p:cNvSpPr>
            <a:spLocks noGrp="1"/>
          </p:cNvSpPr>
          <p:nvPr>
            <p:ph type="sldNum" sz="quarter" idx="12"/>
          </p:nvPr>
        </p:nvSpPr>
        <p:spPr/>
        <p:txBody>
          <a:bodyPr/>
          <a:lstStyle>
            <a:lvl2pPr lvl="1">
              <a:defRPr/>
            </a:lvl2pPr>
          </a:lstStyle>
          <a:p>
            <a:pPr lvl="1">
              <a:defRPr/>
            </a:pPr>
            <a:fld id="{3E8226BF-4E4F-4A67-B62E-32FDC3D4A0C7}" type="slidenum">
              <a:rPr lang="ru-RU"/>
              <a:pPr lvl="1">
                <a:defRPr/>
              </a:pPr>
              <a:t>‹#›</a:t>
            </a:fld>
            <a:endParaRPr lang="ru-RU">
              <a:latin typeface="+mn-lt"/>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2"/>
            </a:gs>
          </a:gsLst>
          <a:lin ang="0" scaled="1"/>
        </a:gradFill>
        <a:effectLst/>
      </p:bgPr>
    </p:bg>
    <p:spTree>
      <p:nvGrpSpPr>
        <p:cNvPr id="1" name=""/>
        <p:cNvGrpSpPr/>
        <p:nvPr/>
      </p:nvGrpSpPr>
      <p:grpSpPr>
        <a:xfrm>
          <a:off x="0" y="0"/>
          <a:ext cx="0" cy="0"/>
          <a:chOff x="0" y="0"/>
          <a:chExt cx="0" cy="0"/>
        </a:xfrm>
      </p:grpSpPr>
      <p:grpSp>
        <p:nvGrpSpPr>
          <p:cNvPr id="1026" name="Group 2050"/>
          <p:cNvGrpSpPr>
            <a:grpSpLocks/>
          </p:cNvGrpSpPr>
          <p:nvPr/>
        </p:nvGrpSpPr>
        <p:grpSpPr bwMode="auto">
          <a:xfrm>
            <a:off x="-8405813" y="4763"/>
            <a:ext cx="17538701" cy="13690600"/>
            <a:chOff x="-5295" y="3"/>
            <a:chExt cx="11048" cy="8624"/>
          </a:xfrm>
        </p:grpSpPr>
        <p:sp>
          <p:nvSpPr>
            <p:cNvPr id="19459" name="Freeform 2051"/>
            <p:cNvSpPr>
              <a:spLocks/>
            </p:cNvSpPr>
            <p:nvPr/>
          </p:nvSpPr>
          <p:spPr bwMode="auto">
            <a:xfrm>
              <a:off x="3394" y="999"/>
              <a:ext cx="2359" cy="3314"/>
            </a:xfrm>
            <a:custGeom>
              <a:avLst/>
              <a:gdLst/>
              <a:ahLst/>
              <a:cxnLst>
                <a:cxn ang="0">
                  <a:pos x="1905" y="3312"/>
                </a:cxn>
                <a:cxn ang="0">
                  <a:pos x="2358" y="3313"/>
                </a:cxn>
                <a:cxn ang="0">
                  <a:pos x="2358" y="1437"/>
                </a:cxn>
                <a:cxn ang="0">
                  <a:pos x="0" y="0"/>
                </a:cxn>
                <a:cxn ang="0">
                  <a:pos x="201" y="150"/>
                </a:cxn>
                <a:cxn ang="0">
                  <a:pos x="366" y="279"/>
                </a:cxn>
                <a:cxn ang="0">
                  <a:pos x="552" y="441"/>
                </a:cxn>
                <a:cxn ang="0">
                  <a:pos x="732" y="612"/>
                </a:cxn>
                <a:cxn ang="0">
                  <a:pos x="996" y="903"/>
                </a:cxn>
                <a:cxn ang="0">
                  <a:pos x="1230" y="1212"/>
                </a:cxn>
                <a:cxn ang="0">
                  <a:pos x="1400" y="1482"/>
                </a:cxn>
                <a:cxn ang="0">
                  <a:pos x="1548" y="1761"/>
                </a:cxn>
                <a:cxn ang="0">
                  <a:pos x="1665" y="2040"/>
                </a:cxn>
                <a:cxn ang="0">
                  <a:pos x="1751" y="2295"/>
                </a:cxn>
                <a:cxn ang="0">
                  <a:pos x="1809" y="2511"/>
                </a:cxn>
                <a:cxn ang="0">
                  <a:pos x="1863" y="2778"/>
                </a:cxn>
                <a:cxn ang="0">
                  <a:pos x="1890" y="3012"/>
                </a:cxn>
                <a:cxn ang="0">
                  <a:pos x="1905" y="3312"/>
                </a:cxn>
              </a:cxnLst>
              <a:rect l="0" t="0" r="r" b="b"/>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chemeClr val="folHlink">
                    <a:gamma/>
                    <a:shade val="46275"/>
                    <a:invGamma/>
                  </a:schemeClr>
                </a:gs>
                <a:gs pos="100000">
                  <a:schemeClr val="folHlink"/>
                </a:gs>
              </a:gsLst>
              <a:lin ang="0" scaled="1"/>
            </a:gradFill>
            <a:ln w="9525">
              <a:noFill/>
              <a:round/>
              <a:headEnd type="none" w="sm" len="sm"/>
              <a:tailEnd type="none" w="sm" len="sm"/>
            </a:ln>
            <a:effectLst/>
          </p:spPr>
          <p:txBody>
            <a:bodyPr/>
            <a:lstStyle/>
            <a:p>
              <a:pPr>
                <a:defRPr/>
              </a:pPr>
              <a:endParaRPr lang="ru-RU"/>
            </a:p>
          </p:txBody>
        </p:sp>
        <p:sp>
          <p:nvSpPr>
            <p:cNvPr id="1033" name="Arc 2052"/>
            <p:cNvSpPr>
              <a:spLocks/>
            </p:cNvSpPr>
            <p:nvPr/>
          </p:nvSpPr>
          <p:spPr bwMode="auto">
            <a:xfrm>
              <a:off x="-5295" y="3"/>
              <a:ext cx="10596" cy="8624"/>
            </a:xfrm>
            <a:custGeom>
              <a:avLst/>
              <a:gdLst>
                <a:gd name="T0" fmla="*/ 2599 w 43200"/>
                <a:gd name="T1" fmla="*/ 861 h 43200"/>
                <a:gd name="T2" fmla="*/ 1299 w 43200"/>
                <a:gd name="T3" fmla="*/ 0 h 43200"/>
                <a:gd name="T4" fmla="*/ 1299 w 43200"/>
                <a:gd name="T5" fmla="*/ 861 h 43200"/>
                <a:gd name="T6" fmla="*/ 0 60000 65536"/>
                <a:gd name="T7" fmla="*/ 0 60000 65536"/>
                <a:gd name="T8" fmla="*/ 0 60000 65536"/>
              </a:gdLst>
              <a:ahLst/>
              <a:cxnLst>
                <a:cxn ang="T6">
                  <a:pos x="T0" y="T1"/>
                </a:cxn>
                <a:cxn ang="T7">
                  <a:pos x="T2" y="T3"/>
                </a:cxn>
                <a:cxn ang="T8">
                  <a:pos x="T4" y="T5"/>
                </a:cxn>
              </a:cxnLst>
              <a:rect l="0" t="0" r="r" b="b"/>
              <a:pathLst>
                <a:path w="43200" h="43200" fill="none" extrusionOk="0">
                  <a:moveTo>
                    <a:pt x="43200" y="21600"/>
                  </a:moveTo>
                  <a:cubicBezTo>
                    <a:pt x="43200" y="33529"/>
                    <a:pt x="33529" y="43200"/>
                    <a:pt x="21600" y="43200"/>
                  </a:cubicBezTo>
                  <a:cubicBezTo>
                    <a:pt x="9670" y="43200"/>
                    <a:pt x="0" y="33529"/>
                    <a:pt x="0" y="21600"/>
                  </a:cubicBezTo>
                  <a:cubicBezTo>
                    <a:pt x="-1" y="9670"/>
                    <a:pt x="9670" y="0"/>
                    <a:pt x="21599" y="0"/>
                  </a:cubicBezTo>
                </a:path>
                <a:path w="43200" h="43200" stroke="0" extrusionOk="0">
                  <a:moveTo>
                    <a:pt x="43200" y="21600"/>
                  </a:moveTo>
                  <a:cubicBezTo>
                    <a:pt x="43200" y="33529"/>
                    <a:pt x="33529" y="43200"/>
                    <a:pt x="21600" y="43200"/>
                  </a:cubicBezTo>
                  <a:cubicBezTo>
                    <a:pt x="9670" y="43200"/>
                    <a:pt x="0" y="33529"/>
                    <a:pt x="0" y="21600"/>
                  </a:cubicBezTo>
                  <a:cubicBezTo>
                    <a:pt x="-1" y="9670"/>
                    <a:pt x="9670" y="0"/>
                    <a:pt x="21599" y="0"/>
                  </a:cubicBezTo>
                  <a:lnTo>
                    <a:pt x="21600" y="21600"/>
                  </a:lnTo>
                  <a:lnTo>
                    <a:pt x="43200" y="21600"/>
                  </a:lnTo>
                  <a:close/>
                </a:path>
              </a:pathLst>
            </a:custGeom>
            <a:noFill/>
            <a:ln w="12700" cap="sq">
              <a:solidFill>
                <a:schemeClr val="folHlink"/>
              </a:solidFill>
              <a:round/>
              <a:headEnd type="none" w="sm" len="sm"/>
              <a:tailEnd type="none" w="sm" len="sm"/>
            </a:ln>
          </p:spPr>
          <p:txBody>
            <a:bodyPr/>
            <a:lstStyle/>
            <a:p>
              <a:endParaRPr lang="uk-UA"/>
            </a:p>
          </p:txBody>
        </p:sp>
      </p:grpSp>
      <p:sp>
        <p:nvSpPr>
          <p:cNvPr id="19461" name="Rectangle 2053"/>
          <p:cNvSpPr>
            <a:spLocks noGrp="1" noChangeArrowheads="1"/>
          </p:cNvSpPr>
          <p:nvPr>
            <p:ph type="title"/>
          </p:nvPr>
        </p:nvSpPr>
        <p:spPr bwMode="auto">
          <a:xfrm>
            <a:off x="682625" y="609600"/>
            <a:ext cx="8080375" cy="11430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ru-RU" smtClean="0"/>
              <a:t>Образец заголовка</a:t>
            </a:r>
          </a:p>
        </p:txBody>
      </p:sp>
      <p:sp>
        <p:nvSpPr>
          <p:cNvPr id="1028" name="Rectangle 2054"/>
          <p:cNvSpPr>
            <a:spLocks noGrp="1" noChangeArrowheads="1"/>
          </p:cNvSpPr>
          <p:nvPr>
            <p:ph type="body" idx="1"/>
          </p:nvPr>
        </p:nvSpPr>
        <p:spPr bwMode="auto">
          <a:xfrm>
            <a:off x="682625" y="1981200"/>
            <a:ext cx="7772400" cy="4114800"/>
          </a:xfrm>
          <a:prstGeom prst="rect">
            <a:avLst/>
          </a:prstGeom>
          <a:noFill/>
          <a:ln w="9525">
            <a:noFill/>
            <a:miter lim="800000"/>
            <a:headEnd/>
            <a:tailEnd/>
          </a:ln>
        </p:spPr>
        <p:txBody>
          <a:bodyPr vert="horz" wrap="square" lIns="182562" tIns="46038" rIns="182562" bIns="46038"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19463" name="Rectangle 2055"/>
          <p:cNvSpPr>
            <a:spLocks noGrp="1" noChangeArrowheads="1"/>
          </p:cNvSpPr>
          <p:nvPr>
            <p:ph type="dt" sz="half" idx="2"/>
          </p:nvPr>
        </p:nvSpPr>
        <p:spPr bwMode="auto">
          <a:xfrm>
            <a:off x="7215188" y="6442075"/>
            <a:ext cx="1905000" cy="3810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kumimoji="0" sz="1400">
                <a:latin typeface="Times New Roman" charset="0"/>
              </a:defRPr>
            </a:lvl1pPr>
          </a:lstStyle>
          <a:p>
            <a:pPr>
              <a:defRPr/>
            </a:pPr>
            <a:endParaRPr lang="ru-RU"/>
          </a:p>
        </p:txBody>
      </p:sp>
      <p:sp>
        <p:nvSpPr>
          <p:cNvPr id="19464" name="Rectangle 2056"/>
          <p:cNvSpPr>
            <a:spLocks noGrp="1" noChangeArrowheads="1"/>
          </p:cNvSpPr>
          <p:nvPr>
            <p:ph type="ftr" sz="quarter" idx="3"/>
          </p:nvPr>
        </p:nvSpPr>
        <p:spPr bwMode="auto">
          <a:xfrm>
            <a:off x="682625" y="6365875"/>
            <a:ext cx="42672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defRPr kumimoji="0" sz="1400">
                <a:latin typeface="Times New Roman" charset="0"/>
              </a:defRPr>
            </a:lvl1pPr>
          </a:lstStyle>
          <a:p>
            <a:pPr>
              <a:defRPr/>
            </a:pPr>
            <a:endParaRPr lang="ru-RU"/>
          </a:p>
        </p:txBody>
      </p:sp>
      <p:sp>
        <p:nvSpPr>
          <p:cNvPr id="19465" name="Rectangle 2057"/>
          <p:cNvSpPr>
            <a:spLocks noGrp="1" noChangeArrowheads="1"/>
          </p:cNvSpPr>
          <p:nvPr>
            <p:ph type="sldNum" sz="quarter" idx="4"/>
          </p:nvPr>
        </p:nvSpPr>
        <p:spPr bwMode="auto">
          <a:xfrm>
            <a:off x="7199313" y="6148388"/>
            <a:ext cx="1905000" cy="381000"/>
          </a:xfrm>
          <a:prstGeom prst="rect">
            <a:avLst/>
          </a:prstGeom>
          <a:noFill/>
          <a:ln w="9525">
            <a:noFill/>
            <a:miter lim="800000"/>
            <a:headEnd/>
            <a:tailEnd/>
          </a:ln>
          <a:effectLst/>
        </p:spPr>
        <p:txBody>
          <a:bodyPr vert="horz" wrap="none" lIns="92075" tIns="0" rIns="92075" bIns="0" numCol="1" anchor="b" anchorCtr="0" compatLnSpc="1">
            <a:prstTxWarp prst="textNoShape">
              <a:avLst/>
            </a:prstTxWarp>
          </a:bodyPr>
          <a:lstStyle>
            <a:lvl2pPr lvl="1" algn="r">
              <a:defRPr kumimoji="0" sz="1400">
                <a:latin typeface="+mj-lt"/>
              </a:defRPr>
            </a:lvl2pPr>
          </a:lstStyle>
          <a:p>
            <a:pPr lvl="1">
              <a:defRPr/>
            </a:pPr>
            <a:fld id="{7F20E292-E335-4D8D-B4E7-C1EC684334D1}" type="slidenum">
              <a:rPr lang="ru-RU"/>
              <a:pPr lvl="1">
                <a:defRPr/>
              </a:pPr>
              <a:t>‹#›</a:t>
            </a:fld>
            <a:endParaRPr lang="ru-RU"/>
          </a:p>
        </p:txBody>
      </p:sp>
    </p:spTree>
  </p:cSld>
  <p:clrMap bg1="lt1" tx1="dk1" bg2="lt2" tx2="dk2" accent1="accent1" accent2="accent2" accent3="accent3" accent4="accent4" accent5="accent5" accent6="accent6" hlink="hlink" folHlink="folHlink"/>
  <p:sldLayoutIdLst>
    <p:sldLayoutId id="2147484171" r:id="rId1"/>
    <p:sldLayoutId id="2147484172" r:id="rId2"/>
    <p:sldLayoutId id="2147484173" r:id="rId3"/>
    <p:sldLayoutId id="2147484174" r:id="rId4"/>
    <p:sldLayoutId id="2147484175" r:id="rId5"/>
    <p:sldLayoutId id="2147484176" r:id="rId6"/>
    <p:sldLayoutId id="2147484177" r:id="rId7"/>
    <p:sldLayoutId id="2147484178" r:id="rId8"/>
    <p:sldLayoutId id="2147484179" r:id="rId9"/>
    <p:sldLayoutId id="2147484180" r:id="rId10"/>
    <p:sldLayoutId id="2147484181" r:id="rId11"/>
    <p:sldLayoutId id="2147484182" r:id="rId12"/>
    <p:sldLayoutId id="2147484183" r:id="rId13"/>
  </p:sldLayoutIdLst>
  <p:txStyles>
    <p:titleStyle>
      <a:lvl1pPr algn="l" rtl="0" eaLnBrk="0" fontAlgn="base" hangingPunct="0">
        <a:spcBef>
          <a:spcPct val="0"/>
        </a:spcBef>
        <a:spcAft>
          <a:spcPct val="0"/>
        </a:spcAft>
        <a:defRPr sz="4400">
          <a:solidFill>
            <a:schemeClr val="tx2"/>
          </a:solidFill>
          <a:effectLst>
            <a:outerShdw blurRad="38100" dist="38100" dir="2700000" algn="tl">
              <a:srgbClr val="C0C0C0"/>
            </a:outerShdw>
          </a:effectLst>
          <a:latin typeface="+mj-lt"/>
          <a:ea typeface="+mj-ea"/>
          <a:cs typeface="+mj-cs"/>
        </a:defRPr>
      </a:lvl1pPr>
      <a:lvl2pPr algn="l" rtl="0" eaLnBrk="0" fontAlgn="base" hangingPunct="0">
        <a:spcBef>
          <a:spcPct val="0"/>
        </a:spcBef>
        <a:spcAft>
          <a:spcPct val="0"/>
        </a:spcAft>
        <a:defRPr sz="4400">
          <a:solidFill>
            <a:schemeClr val="tx2"/>
          </a:solidFill>
          <a:effectLst>
            <a:outerShdw blurRad="38100" dist="38100" dir="2700000" algn="tl">
              <a:srgbClr val="C0C0C0"/>
            </a:outerShdw>
          </a:effectLst>
          <a:latin typeface="Arial" charset="0"/>
        </a:defRPr>
      </a:lvl2pPr>
      <a:lvl3pPr algn="l" rtl="0" eaLnBrk="0" fontAlgn="base" hangingPunct="0">
        <a:spcBef>
          <a:spcPct val="0"/>
        </a:spcBef>
        <a:spcAft>
          <a:spcPct val="0"/>
        </a:spcAft>
        <a:defRPr sz="4400">
          <a:solidFill>
            <a:schemeClr val="tx2"/>
          </a:solidFill>
          <a:effectLst>
            <a:outerShdw blurRad="38100" dist="38100" dir="2700000" algn="tl">
              <a:srgbClr val="C0C0C0"/>
            </a:outerShdw>
          </a:effectLst>
          <a:latin typeface="Arial" charset="0"/>
        </a:defRPr>
      </a:lvl3pPr>
      <a:lvl4pPr algn="l" rtl="0" eaLnBrk="0" fontAlgn="base" hangingPunct="0">
        <a:spcBef>
          <a:spcPct val="0"/>
        </a:spcBef>
        <a:spcAft>
          <a:spcPct val="0"/>
        </a:spcAft>
        <a:defRPr sz="4400">
          <a:solidFill>
            <a:schemeClr val="tx2"/>
          </a:solidFill>
          <a:effectLst>
            <a:outerShdw blurRad="38100" dist="38100" dir="2700000" algn="tl">
              <a:srgbClr val="C0C0C0"/>
            </a:outerShdw>
          </a:effectLst>
          <a:latin typeface="Arial" charset="0"/>
        </a:defRPr>
      </a:lvl4pPr>
      <a:lvl5pPr algn="l" rtl="0" eaLnBrk="0" fontAlgn="base" hangingPunct="0">
        <a:spcBef>
          <a:spcPct val="0"/>
        </a:spcBef>
        <a:spcAft>
          <a:spcPct val="0"/>
        </a:spcAft>
        <a:defRPr sz="4400">
          <a:solidFill>
            <a:schemeClr val="tx2"/>
          </a:solidFill>
          <a:effectLst>
            <a:outerShdw blurRad="38100" dist="38100" dir="2700000" algn="tl">
              <a:srgbClr val="C0C0C0"/>
            </a:outerShdw>
          </a:effectLst>
          <a:latin typeface="Arial" charset="0"/>
        </a:defRPr>
      </a:lvl5pPr>
      <a:lvl6pPr marL="457200" algn="l" rtl="0" fontAlgn="base">
        <a:spcBef>
          <a:spcPct val="0"/>
        </a:spcBef>
        <a:spcAft>
          <a:spcPct val="0"/>
        </a:spcAft>
        <a:defRPr sz="4400">
          <a:solidFill>
            <a:schemeClr val="tx2"/>
          </a:solidFill>
          <a:effectLst>
            <a:outerShdw blurRad="38100" dist="38100" dir="2700000" algn="tl">
              <a:srgbClr val="C0C0C0"/>
            </a:outerShdw>
          </a:effectLst>
          <a:latin typeface="Arial" charset="0"/>
        </a:defRPr>
      </a:lvl6pPr>
      <a:lvl7pPr marL="914400" algn="l" rtl="0" fontAlgn="base">
        <a:spcBef>
          <a:spcPct val="0"/>
        </a:spcBef>
        <a:spcAft>
          <a:spcPct val="0"/>
        </a:spcAft>
        <a:defRPr sz="4400">
          <a:solidFill>
            <a:schemeClr val="tx2"/>
          </a:solidFill>
          <a:effectLst>
            <a:outerShdw blurRad="38100" dist="38100" dir="2700000" algn="tl">
              <a:srgbClr val="C0C0C0"/>
            </a:outerShdw>
          </a:effectLst>
          <a:latin typeface="Arial" charset="0"/>
        </a:defRPr>
      </a:lvl7pPr>
      <a:lvl8pPr marL="1371600" algn="l" rtl="0" fontAlgn="base">
        <a:spcBef>
          <a:spcPct val="0"/>
        </a:spcBef>
        <a:spcAft>
          <a:spcPct val="0"/>
        </a:spcAft>
        <a:defRPr sz="4400">
          <a:solidFill>
            <a:schemeClr val="tx2"/>
          </a:solidFill>
          <a:effectLst>
            <a:outerShdw blurRad="38100" dist="38100" dir="2700000" algn="tl">
              <a:srgbClr val="C0C0C0"/>
            </a:outerShdw>
          </a:effectLst>
          <a:latin typeface="Arial" charset="0"/>
        </a:defRPr>
      </a:lvl8pPr>
      <a:lvl9pPr marL="1828800" algn="l" rtl="0" fontAlgn="base">
        <a:spcBef>
          <a:spcPct val="0"/>
        </a:spcBef>
        <a:spcAft>
          <a:spcPct val="0"/>
        </a:spcAft>
        <a:defRPr sz="4400">
          <a:solidFill>
            <a:schemeClr val="tx2"/>
          </a:solidFill>
          <a:effectLst>
            <a:outerShdw blurRad="38100" dist="38100" dir="2700000" algn="tl">
              <a:srgbClr val="C0C0C0"/>
            </a:outerShdw>
          </a:effectLst>
          <a:latin typeface="Arial" charset="0"/>
        </a:defRPr>
      </a:lvl9pPr>
    </p:titleStyle>
    <p:bodyStyle>
      <a:lvl1pPr marL="342900" indent="-342900" algn="l" rtl="0" eaLnBrk="0" fontAlgn="base" hangingPunct="0">
        <a:lnSpc>
          <a:spcPct val="90000"/>
        </a:lnSpc>
        <a:spcBef>
          <a:spcPct val="20000"/>
        </a:spcBef>
        <a:spcAft>
          <a:spcPct val="0"/>
        </a:spcAft>
        <a:buClr>
          <a:schemeClr val="tx2"/>
        </a:buClr>
        <a:buSzPct val="75000"/>
        <a:buFont typeface="Wingdings" pitchFamily="2" charset="2"/>
        <a:buChar char="l"/>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latin typeface="+mn-lt"/>
        </a:defRPr>
      </a:lvl2pPr>
      <a:lvl3pPr marL="1143000" indent="-228600" algn="l" rtl="0" eaLnBrk="0" fontAlgn="base" hangingPunct="0">
        <a:spcBef>
          <a:spcPct val="20000"/>
        </a:spcBef>
        <a:spcAft>
          <a:spcPct val="0"/>
        </a:spcAft>
        <a:buClr>
          <a:srgbClr val="00CCFF"/>
        </a:buClr>
        <a:buSzPct val="65000"/>
        <a:buFont typeface="Wingdings" pitchFamily="2" charset="2"/>
        <a:buChar char="l"/>
        <a:defRPr sz="2400">
          <a:solidFill>
            <a:schemeClr val="tx1"/>
          </a:solidFill>
          <a:latin typeface="+mn-lt"/>
        </a:defRPr>
      </a:lvl3pPr>
      <a:lvl4pPr marL="1600200" indent="-228600" algn="l" rtl="0" eaLnBrk="0" fontAlgn="base" hangingPunct="0">
        <a:spcBef>
          <a:spcPct val="20000"/>
        </a:spcBef>
        <a:spcAft>
          <a:spcPct val="0"/>
        </a:spcAft>
        <a:buClr>
          <a:schemeClr val="tx1"/>
        </a:buClr>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Char char="•"/>
        <a:defRPr sz="2000">
          <a:solidFill>
            <a:schemeClr val="tx1"/>
          </a:solidFill>
          <a:latin typeface="+mn-lt"/>
        </a:defRPr>
      </a:lvl5pPr>
      <a:lvl6pPr marL="2514600" indent="-228600" algn="l" rtl="0" fontAlgn="base">
        <a:spcBef>
          <a:spcPct val="20000"/>
        </a:spcBef>
        <a:spcAft>
          <a:spcPct val="0"/>
        </a:spcAft>
        <a:buClr>
          <a:schemeClr val="accent1"/>
        </a:buClr>
        <a:buChar char="•"/>
        <a:defRPr sz="2000">
          <a:solidFill>
            <a:schemeClr val="tx1"/>
          </a:solidFill>
          <a:latin typeface="+mn-lt"/>
        </a:defRPr>
      </a:lvl6pPr>
      <a:lvl7pPr marL="2971800" indent="-228600" algn="l" rtl="0" fontAlgn="base">
        <a:spcBef>
          <a:spcPct val="20000"/>
        </a:spcBef>
        <a:spcAft>
          <a:spcPct val="0"/>
        </a:spcAft>
        <a:buClr>
          <a:schemeClr val="accent1"/>
        </a:buClr>
        <a:buChar char="•"/>
        <a:defRPr sz="2000">
          <a:solidFill>
            <a:schemeClr val="tx1"/>
          </a:solidFill>
          <a:latin typeface="+mn-lt"/>
        </a:defRPr>
      </a:lvl7pPr>
      <a:lvl8pPr marL="3429000" indent="-228600" algn="l" rtl="0" fontAlgn="base">
        <a:spcBef>
          <a:spcPct val="20000"/>
        </a:spcBef>
        <a:spcAft>
          <a:spcPct val="0"/>
        </a:spcAft>
        <a:buClr>
          <a:schemeClr val="accent1"/>
        </a:buClr>
        <a:buChar char="•"/>
        <a:defRPr sz="2000">
          <a:solidFill>
            <a:schemeClr val="tx1"/>
          </a:solidFill>
          <a:latin typeface="+mn-lt"/>
        </a:defRPr>
      </a:lvl8pPr>
      <a:lvl9pPr marL="3886200" indent="-228600" algn="l" rtl="0" fontAlgn="base">
        <a:spcBef>
          <a:spcPct val="20000"/>
        </a:spcBef>
        <a:spcAft>
          <a:spcPct val="0"/>
        </a:spcAft>
        <a:buClr>
          <a:schemeClr val="accent1"/>
        </a:buClr>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3.wm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8" Type="http://schemas.openxmlformats.org/officeDocument/2006/relationships/oleObject" Target="../embeddings/oleObject6.bin"/><Relationship Id="rId3" Type="http://schemas.openxmlformats.org/officeDocument/2006/relationships/notesSlide" Target="../notesSlides/notesSlide13.xml"/><Relationship Id="rId7" Type="http://schemas.openxmlformats.org/officeDocument/2006/relationships/image" Target="../media/image8.wmf"/><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oleObject" Target="../embeddings/oleObject5.bin"/><Relationship Id="rId11" Type="http://schemas.openxmlformats.org/officeDocument/2006/relationships/image" Target="../media/image10.wmf"/><Relationship Id="rId5" Type="http://schemas.openxmlformats.org/officeDocument/2006/relationships/image" Target="../media/image7.wmf"/><Relationship Id="rId10" Type="http://schemas.openxmlformats.org/officeDocument/2006/relationships/oleObject" Target="../embeddings/oleObject7.bin"/><Relationship Id="rId4" Type="http://schemas.openxmlformats.org/officeDocument/2006/relationships/oleObject" Target="../embeddings/oleObject4.bin"/><Relationship Id="rId9" Type="http://schemas.openxmlformats.org/officeDocument/2006/relationships/image" Target="../media/image9.wmf"/></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1.wmf"/></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220" name="Rectangle 4"/>
          <p:cNvSpPr>
            <a:spLocks noGrp="1" noChangeArrowheads="1"/>
          </p:cNvSpPr>
          <p:nvPr>
            <p:ph type="ctrTitle"/>
          </p:nvPr>
        </p:nvSpPr>
        <p:spPr>
          <a:xfrm>
            <a:off x="533400" y="1752600"/>
            <a:ext cx="8229600" cy="1143000"/>
          </a:xfrm>
        </p:spPr>
        <p:txBody>
          <a:bodyPr/>
          <a:lstStyle/>
          <a:p>
            <a:pPr eaLnBrk="1" hangingPunct="1">
              <a:defRPr/>
            </a:pPr>
            <a:r>
              <a:rPr lang="uk-UA" dirty="0" smtClean="0">
                <a:solidFill>
                  <a:srgbClr val="0000CC"/>
                </a:solidFill>
              </a:rPr>
              <a:t>Розділ</a:t>
            </a:r>
            <a:r>
              <a:rPr lang="ru-RU" dirty="0" smtClean="0">
                <a:solidFill>
                  <a:srgbClr val="0000CC"/>
                </a:solidFill>
              </a:rPr>
              <a:t> 1</a:t>
            </a:r>
            <a:r>
              <a:rPr lang="uk-UA" dirty="0" smtClean="0">
                <a:solidFill>
                  <a:srgbClr val="0000CC"/>
                </a:solidFill>
              </a:rPr>
              <a:t>. </a:t>
            </a:r>
            <a:br>
              <a:rPr lang="uk-UA" dirty="0" smtClean="0">
                <a:solidFill>
                  <a:srgbClr val="0000CC"/>
                </a:solidFill>
              </a:rPr>
            </a:br>
            <a:r>
              <a:rPr lang="uk-UA" dirty="0" smtClean="0">
                <a:solidFill>
                  <a:srgbClr val="0000CC"/>
                </a:solidFill>
              </a:rPr>
              <a:t>Побудова і аналіз алгоритмів </a:t>
            </a:r>
          </a:p>
        </p:txBody>
      </p:sp>
      <p:sp>
        <p:nvSpPr>
          <p:cNvPr id="23555" name="Стрелка вниз 2"/>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9698" name="Rectangle 3"/>
          <p:cNvSpPr>
            <a:spLocks noGrp="1" noChangeArrowheads="1"/>
          </p:cNvSpPr>
          <p:nvPr>
            <p:ph type="body" idx="1"/>
          </p:nvPr>
        </p:nvSpPr>
        <p:spPr>
          <a:xfrm>
            <a:off x="0" y="836712"/>
            <a:ext cx="9036496" cy="6021288"/>
          </a:xfrm>
        </p:spPr>
        <p:txBody>
          <a:bodyPr/>
          <a:lstStyle/>
          <a:p>
            <a:pPr>
              <a:lnSpc>
                <a:spcPct val="100000"/>
              </a:lnSpc>
              <a:buFont typeface="Wingdings" pitchFamily="2" charset="2"/>
              <a:buNone/>
            </a:pPr>
            <a:r>
              <a:rPr lang="ru-RU" sz="2800" b="1" dirty="0" smtClean="0"/>
              <a:t>	</a:t>
            </a:r>
            <a:r>
              <a:rPr lang="ru-RU" sz="2800" dirty="0" smtClean="0"/>
              <a:t>П</a:t>
            </a:r>
            <a:r>
              <a:rPr lang="uk-UA" sz="2800" dirty="0" err="1" smtClean="0"/>
              <a:t>отрібно</a:t>
            </a:r>
            <a:r>
              <a:rPr lang="uk-UA" sz="2800" dirty="0" smtClean="0"/>
              <a:t> скласти список міст, в якому кожне місто зустрічається тільки один раз, за винятком базового міста, котре стоїть в списку першим та останнім. </a:t>
            </a:r>
            <a:endParaRPr lang="en-US" sz="2800" dirty="0" smtClean="0"/>
          </a:p>
          <a:p>
            <a:pPr>
              <a:lnSpc>
                <a:spcPct val="100000"/>
              </a:lnSpc>
              <a:buFont typeface="Wingdings" pitchFamily="2" charset="2"/>
              <a:buNone/>
            </a:pPr>
            <a:r>
              <a:rPr lang="en-US" sz="2800" dirty="0" smtClean="0"/>
              <a:t>	</a:t>
            </a:r>
            <a:r>
              <a:rPr lang="uk-UA" sz="2400" dirty="0" smtClean="0"/>
              <a:t>Порядок міст в цьому списку являє собою маршрут, по якому Андрій повинен об’їжджати міста на своїй території. </a:t>
            </a:r>
            <a:endParaRPr lang="en-US" sz="2400" dirty="0" smtClean="0"/>
          </a:p>
          <a:p>
            <a:pPr>
              <a:lnSpc>
                <a:spcPct val="100000"/>
              </a:lnSpc>
              <a:buFont typeface="Wingdings" pitchFamily="2" charset="2"/>
              <a:buNone/>
            </a:pPr>
            <a:r>
              <a:rPr lang="en-US" sz="2400" dirty="0" smtClean="0"/>
              <a:t>	</a:t>
            </a:r>
            <a:r>
              <a:rPr lang="uk-UA" sz="2400" dirty="0" smtClean="0"/>
              <a:t>Сума вартостей проїзду між кожними двома послідовними містами списку – це загальна вартість маршруту, представленого списком. </a:t>
            </a:r>
            <a:endParaRPr lang="en-US" sz="2800" dirty="0" smtClean="0"/>
          </a:p>
          <a:p>
            <a:pPr>
              <a:lnSpc>
                <a:spcPct val="100000"/>
              </a:lnSpc>
              <a:buFont typeface="Wingdings" pitchFamily="2" charset="2"/>
              <a:buNone/>
            </a:pPr>
            <a:r>
              <a:rPr lang="en-US" sz="2800" dirty="0" smtClean="0"/>
              <a:t>	</a:t>
            </a:r>
            <a:r>
              <a:rPr lang="uk-UA" sz="2800" dirty="0" smtClean="0"/>
              <a:t>Ми розв’яжемо задачу Андрія, якщо дамо йому список з найменшою можливою загальною вартістю.</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2" name="Rectangle 3"/>
          <p:cNvSpPr>
            <a:spLocks noGrp="1" noChangeArrowheads="1"/>
          </p:cNvSpPr>
          <p:nvPr>
            <p:ph type="body" idx="1"/>
          </p:nvPr>
        </p:nvSpPr>
        <p:spPr>
          <a:xfrm>
            <a:off x="179512" y="764704"/>
            <a:ext cx="8714457" cy="6093296"/>
          </a:xfrm>
        </p:spPr>
        <p:txBody>
          <a:bodyPr/>
          <a:lstStyle/>
          <a:p>
            <a:pPr>
              <a:buFont typeface="Wingdings" pitchFamily="2" charset="2"/>
              <a:buNone/>
              <a:defRPr/>
            </a:pPr>
            <a:r>
              <a:rPr lang="ru-RU" sz="2800" b="1" dirty="0" smtClean="0"/>
              <a:t>	</a:t>
            </a:r>
            <a:r>
              <a:rPr lang="uk-UA" sz="2800" b="1" dirty="0" smtClean="0"/>
              <a:t>Побудова моделі</a:t>
            </a:r>
          </a:p>
          <a:p>
            <a:pPr>
              <a:buFont typeface="Wingdings" pitchFamily="2" charset="2"/>
              <a:buNone/>
              <a:defRPr/>
            </a:pPr>
            <a:endParaRPr lang="en-GB" sz="1400" b="1" dirty="0" smtClean="0"/>
          </a:p>
          <a:p>
            <a:pPr>
              <a:lnSpc>
                <a:spcPct val="100000"/>
              </a:lnSpc>
              <a:buFont typeface="Wingdings" pitchFamily="2" charset="2"/>
              <a:buChar char="ü"/>
              <a:defRPr/>
            </a:pPr>
            <a:r>
              <a:rPr kumimoji="1" lang="uk-UA" sz="2800" kern="1200" dirty="0" smtClean="0"/>
              <a:t>Вибір моделі суттєво впливає на решту етапів побудови алгоритму для розв’язку задачі. </a:t>
            </a:r>
          </a:p>
          <a:p>
            <a:pPr>
              <a:lnSpc>
                <a:spcPct val="100000"/>
              </a:lnSpc>
              <a:buFont typeface="Wingdings" pitchFamily="2" charset="2"/>
              <a:buNone/>
              <a:defRPr/>
            </a:pPr>
            <a:endParaRPr kumimoji="1" lang="uk-UA" sz="1000" kern="1200" dirty="0" smtClean="0"/>
          </a:p>
          <a:p>
            <a:pPr>
              <a:lnSpc>
                <a:spcPct val="100000"/>
              </a:lnSpc>
              <a:buFont typeface="Wingdings" pitchFamily="2" charset="2"/>
              <a:buNone/>
              <a:defRPr/>
            </a:pPr>
            <a:r>
              <a:rPr kumimoji="1" lang="uk-UA" sz="2800" kern="1200" dirty="0"/>
              <a:t>	</a:t>
            </a:r>
            <a:r>
              <a:rPr kumimoji="1" lang="uk-UA" sz="2800" kern="1200" dirty="0" smtClean="0"/>
              <a:t>Неможливо запропонувати набір правил, що автоматизують стадію моделювання, але існує кілька корисних керуючих принципів. </a:t>
            </a:r>
          </a:p>
          <a:p>
            <a:pPr>
              <a:buFont typeface="Wingdings" pitchFamily="2" charset="2"/>
              <a:buNone/>
              <a:defRPr/>
            </a:pPr>
            <a:endParaRPr kumimoji="1" lang="uk-UA" sz="1400" kern="1200" dirty="0" smtClean="0"/>
          </a:p>
          <a:p>
            <a:pPr>
              <a:buFont typeface="Wingdings" pitchFamily="2" charset="2"/>
              <a:buNone/>
              <a:defRPr/>
            </a:pPr>
            <a:r>
              <a:rPr kumimoji="1" lang="uk-UA" sz="2800" kern="1200" dirty="0" smtClean="0"/>
              <a:t>	</a:t>
            </a:r>
            <a:endParaRPr lang="uk-UA" sz="2800" dirty="0" smtClean="0"/>
          </a:p>
        </p:txBody>
      </p:sp>
      <p:sp>
        <p:nvSpPr>
          <p:cNvPr id="30723" name="Стрелка вниз 2"/>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a:p>
        </p:txBody>
      </p:sp>
    </p:spTree>
    <p:extLst>
      <p:ext uri="{BB962C8B-B14F-4D97-AF65-F5344CB8AC3E}">
        <p14:creationId xmlns:p14="http://schemas.microsoft.com/office/powerpoint/2010/main" val="409343337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2" name="Rectangle 3"/>
          <p:cNvSpPr>
            <a:spLocks noGrp="1" noChangeArrowheads="1"/>
          </p:cNvSpPr>
          <p:nvPr>
            <p:ph type="body" idx="1"/>
          </p:nvPr>
        </p:nvSpPr>
        <p:spPr>
          <a:xfrm>
            <a:off x="0" y="836712"/>
            <a:ext cx="8893969" cy="6021288"/>
          </a:xfrm>
        </p:spPr>
        <p:txBody>
          <a:bodyPr/>
          <a:lstStyle/>
          <a:p>
            <a:pPr>
              <a:lnSpc>
                <a:spcPct val="100000"/>
              </a:lnSpc>
              <a:buFont typeface="Wingdings" pitchFamily="2" charset="2"/>
              <a:buNone/>
              <a:defRPr/>
            </a:pPr>
            <a:r>
              <a:rPr lang="ru-RU" sz="2800" b="1" dirty="0" smtClean="0"/>
              <a:t>	</a:t>
            </a:r>
            <a:r>
              <a:rPr kumimoji="1" lang="uk-UA" sz="2800" kern="1200" dirty="0" smtClean="0"/>
              <a:t>Приступаючи до розробки моделі, слід задати принаймні два основних питання:</a:t>
            </a:r>
          </a:p>
          <a:p>
            <a:pPr>
              <a:lnSpc>
                <a:spcPct val="100000"/>
              </a:lnSpc>
              <a:buFont typeface="Wingdings" pitchFamily="2" charset="2"/>
              <a:buNone/>
              <a:defRPr/>
            </a:pPr>
            <a:endParaRPr kumimoji="1" lang="uk-UA" sz="1000" kern="1200" dirty="0" smtClean="0"/>
          </a:p>
          <a:p>
            <a:pPr lvl="1">
              <a:defRPr/>
            </a:pPr>
            <a:r>
              <a:rPr kumimoji="1" lang="uk-UA" kern="1200" dirty="0" smtClean="0"/>
              <a:t>Які математичні структури найкраще підходять для задачі?</a:t>
            </a:r>
          </a:p>
          <a:p>
            <a:pPr lvl="1">
              <a:defRPr/>
            </a:pPr>
            <a:r>
              <a:rPr kumimoji="1" lang="uk-UA" kern="1200" dirty="0" smtClean="0"/>
              <a:t>Чи існують розв’язані аналогічні задачі?</a:t>
            </a:r>
          </a:p>
          <a:p>
            <a:pPr>
              <a:lnSpc>
                <a:spcPct val="100000"/>
              </a:lnSpc>
              <a:buFont typeface="Wingdings" pitchFamily="2" charset="2"/>
              <a:buNone/>
              <a:defRPr/>
            </a:pPr>
            <a:endParaRPr lang="uk-UA" sz="2800" dirty="0" smtClean="0"/>
          </a:p>
        </p:txBody>
      </p:sp>
      <p:sp>
        <p:nvSpPr>
          <p:cNvPr id="30723" name="Стрелка вниз 2"/>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1746" name="Rectangle 3"/>
          <p:cNvSpPr>
            <a:spLocks noGrp="1" noChangeArrowheads="1"/>
          </p:cNvSpPr>
          <p:nvPr>
            <p:ph type="body" idx="1"/>
          </p:nvPr>
        </p:nvSpPr>
        <p:spPr>
          <a:xfrm>
            <a:off x="0" y="836712"/>
            <a:ext cx="9144000" cy="6021288"/>
          </a:xfrm>
        </p:spPr>
        <p:txBody>
          <a:bodyPr/>
          <a:lstStyle/>
          <a:p>
            <a:pPr>
              <a:lnSpc>
                <a:spcPct val="100000"/>
              </a:lnSpc>
              <a:buFont typeface="Wingdings" pitchFamily="2" charset="2"/>
              <a:buNone/>
            </a:pPr>
            <a:r>
              <a:rPr lang="ru-RU" sz="2800" b="1" dirty="0" smtClean="0"/>
              <a:t>	</a:t>
            </a:r>
            <a:r>
              <a:rPr lang="ru-RU" sz="2800" dirty="0" smtClean="0"/>
              <a:t>На </a:t>
            </a:r>
            <a:r>
              <a:rPr lang="uk-UA" sz="2800" dirty="0" smtClean="0"/>
              <a:t>вибір відповідної математичної структури будуть впливати такі фактори:</a:t>
            </a:r>
          </a:p>
          <a:p>
            <a:pPr>
              <a:buFont typeface="Wingdings" pitchFamily="2" charset="2"/>
              <a:buNone/>
            </a:pPr>
            <a:endParaRPr lang="uk-UA" sz="2800" dirty="0" smtClean="0"/>
          </a:p>
          <a:p>
            <a:pPr lvl="1">
              <a:buFontTx/>
              <a:buNone/>
            </a:pPr>
            <a:r>
              <a:rPr lang="uk-UA" dirty="0" smtClean="0"/>
              <a:t>1)	Обмеженість наших знань відносно невеликою кількістю структур;</a:t>
            </a:r>
          </a:p>
          <a:p>
            <a:pPr lvl="1">
              <a:buFontTx/>
              <a:buNone/>
            </a:pPr>
            <a:r>
              <a:rPr lang="uk-UA" dirty="0" smtClean="0"/>
              <a:t>2)	Зручність представлення;</a:t>
            </a:r>
          </a:p>
          <a:p>
            <a:pPr lvl="1">
              <a:buFontTx/>
              <a:buNone/>
            </a:pPr>
            <a:r>
              <a:rPr lang="uk-UA" dirty="0" smtClean="0"/>
              <a:t>3)	Простота обчислень;</a:t>
            </a:r>
          </a:p>
          <a:p>
            <a:pPr lvl="1">
              <a:buFontTx/>
              <a:buNone/>
            </a:pPr>
            <a:r>
              <a:rPr lang="uk-UA" dirty="0" smtClean="0"/>
              <a:t>4)	Корисність різних операцій, пов’язаних з структурами, що розглядаються.</a:t>
            </a:r>
          </a:p>
          <a:p>
            <a:pPr>
              <a:buFont typeface="Wingdings" pitchFamily="2" charset="2"/>
              <a:buNone/>
            </a:pPr>
            <a:r>
              <a:rPr lang="uk-UA" sz="2800" dirty="0" smtClean="0"/>
              <a:t> </a:t>
            </a:r>
          </a:p>
        </p:txBody>
      </p:sp>
      <p:sp>
        <p:nvSpPr>
          <p:cNvPr id="31747" name="Стрелка вниз 2"/>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2" name="Rectangle 3"/>
          <p:cNvSpPr>
            <a:spLocks noGrp="1" noChangeArrowheads="1"/>
          </p:cNvSpPr>
          <p:nvPr>
            <p:ph type="body" idx="1"/>
          </p:nvPr>
        </p:nvSpPr>
        <p:spPr>
          <a:xfrm>
            <a:off x="251520" y="1916832"/>
            <a:ext cx="8640960" cy="4941168"/>
          </a:xfrm>
        </p:spPr>
        <p:txBody>
          <a:bodyPr/>
          <a:lstStyle/>
          <a:p>
            <a:pPr>
              <a:lnSpc>
                <a:spcPct val="100000"/>
              </a:lnSpc>
              <a:buFont typeface="Wingdings" pitchFamily="2" charset="2"/>
              <a:buChar char="ü"/>
              <a:defRPr/>
            </a:pPr>
            <a:r>
              <a:rPr kumimoji="1" lang="uk-UA" sz="2800" kern="1200" dirty="0" smtClean="0"/>
              <a:t>Зробивши пробний вибір математичної структури, задачу слід переформулювати в термінах відповідних математичних об’єктів. 	</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2" name="Rectangle 3"/>
          <p:cNvSpPr>
            <a:spLocks noGrp="1" noChangeArrowheads="1"/>
          </p:cNvSpPr>
          <p:nvPr>
            <p:ph type="body" idx="1"/>
          </p:nvPr>
        </p:nvSpPr>
        <p:spPr>
          <a:xfrm>
            <a:off x="0" y="836712"/>
            <a:ext cx="8892480" cy="6021288"/>
          </a:xfrm>
        </p:spPr>
        <p:txBody>
          <a:bodyPr/>
          <a:lstStyle/>
          <a:p>
            <a:pPr>
              <a:lnSpc>
                <a:spcPct val="100000"/>
              </a:lnSpc>
              <a:buFont typeface="Wingdings" pitchFamily="2" charset="2"/>
              <a:buNone/>
              <a:defRPr/>
            </a:pPr>
            <a:r>
              <a:rPr kumimoji="1" lang="uk-UA" sz="2800" kern="1200" dirty="0" smtClean="0"/>
              <a:t>	Модель потенційно можна використовувати, якщо зможемо ствердно відповісти на такі питання, як:</a:t>
            </a:r>
          </a:p>
          <a:p>
            <a:pPr>
              <a:lnSpc>
                <a:spcPct val="100000"/>
              </a:lnSpc>
              <a:buFont typeface="Wingdings" pitchFamily="2" charset="2"/>
              <a:buNone/>
              <a:defRPr/>
            </a:pPr>
            <a:endParaRPr kumimoji="1" lang="uk-UA" sz="1000" kern="1200" dirty="0" smtClean="0"/>
          </a:p>
          <a:p>
            <a:pPr lvl="1">
              <a:defRPr/>
            </a:pPr>
            <a:r>
              <a:rPr kumimoji="1" lang="uk-UA" kern="1200" dirty="0" smtClean="0"/>
              <a:t>	Чи вся важлива інформація задачі добре описана математичними об’єктами?</a:t>
            </a:r>
          </a:p>
          <a:p>
            <a:pPr lvl="1">
              <a:defRPr/>
            </a:pPr>
            <a:r>
              <a:rPr kumimoji="1" lang="uk-UA" kern="1200" dirty="0" smtClean="0"/>
              <a:t>	Чи існує математична величина, що асоціюється з шуканим результатом?</a:t>
            </a:r>
          </a:p>
          <a:p>
            <a:pPr lvl="1">
              <a:defRPr/>
            </a:pPr>
            <a:r>
              <a:rPr kumimoji="1" lang="uk-UA" kern="1200" dirty="0" smtClean="0"/>
              <a:t>	Чи виявили ми які-небудь корисні відношення між об’єктами моделі?</a:t>
            </a:r>
          </a:p>
          <a:p>
            <a:pPr lvl="1">
              <a:defRPr/>
            </a:pPr>
            <a:r>
              <a:rPr kumimoji="1" lang="uk-UA" kern="1200" dirty="0" smtClean="0"/>
              <a:t>	Чи можемо ми працювати з моделлю? Чи зручно з нею працювати?</a:t>
            </a:r>
          </a:p>
        </p:txBody>
      </p:sp>
    </p:spTree>
    <p:extLst>
      <p:ext uri="{BB962C8B-B14F-4D97-AF65-F5344CB8AC3E}">
        <p14:creationId xmlns:p14="http://schemas.microsoft.com/office/powerpoint/2010/main" val="30017182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2" name="Rectangle 3"/>
          <p:cNvSpPr>
            <a:spLocks noGrp="1" noChangeArrowheads="1"/>
          </p:cNvSpPr>
          <p:nvPr>
            <p:ph type="body" idx="1"/>
          </p:nvPr>
        </p:nvSpPr>
        <p:spPr>
          <a:xfrm>
            <a:off x="0" y="357188"/>
            <a:ext cx="9144000" cy="6500812"/>
          </a:xfrm>
        </p:spPr>
        <p:txBody>
          <a:bodyPr/>
          <a:lstStyle/>
          <a:p>
            <a:pPr>
              <a:buFont typeface="Wingdings" pitchFamily="2" charset="2"/>
              <a:buNone/>
              <a:defRPr/>
            </a:pPr>
            <a:r>
              <a:rPr kumimoji="1" lang="uk-UA" sz="2800" kern="1200" dirty="0" smtClean="0"/>
              <a:t>	</a:t>
            </a:r>
            <a:r>
              <a:rPr lang="uk-UA" sz="2800" u="sng" dirty="0" smtClean="0"/>
              <a:t>Приклад</a:t>
            </a:r>
            <a:r>
              <a:rPr lang="uk-UA" sz="2800" dirty="0" smtClean="0"/>
              <a:t>. </a:t>
            </a:r>
          </a:p>
          <a:p>
            <a:pPr>
              <a:lnSpc>
                <a:spcPct val="100000"/>
              </a:lnSpc>
              <a:buFont typeface="Wingdings" pitchFamily="2" charset="2"/>
              <a:buNone/>
              <a:defRPr/>
            </a:pPr>
            <a:r>
              <a:rPr lang="uk-UA" sz="2800" dirty="0" smtClean="0"/>
              <a:t>	Повернемося до задачі Андрія. </a:t>
            </a:r>
            <a:endParaRPr kumimoji="1" lang="uk-UA" kern="1200" dirty="0" smtClean="0"/>
          </a:p>
        </p:txBody>
      </p:sp>
      <p:pic>
        <p:nvPicPr>
          <p:cNvPr id="10752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584" y="1412776"/>
            <a:ext cx="7115175" cy="5172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4486306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4818" name="Rectangle 2"/>
          <p:cNvSpPr>
            <a:spLocks noChangeArrowheads="1"/>
          </p:cNvSpPr>
          <p:nvPr/>
        </p:nvSpPr>
        <p:spPr bwMode="auto">
          <a:xfrm>
            <a:off x="0" y="0"/>
            <a:ext cx="9144000" cy="0"/>
          </a:xfrm>
          <a:prstGeom prst="rect">
            <a:avLst/>
          </a:prstGeom>
          <a:noFill/>
          <a:ln w="12700">
            <a:noFill/>
            <a:miter lim="800000"/>
            <a:headEnd type="none" w="sm" len="sm"/>
            <a:tailEnd type="none" w="sm" len="sm"/>
          </a:ln>
        </p:spPr>
        <p:txBody>
          <a:bodyPr wrap="none" anchor="ctr">
            <a:spAutoFit/>
          </a:bodyPr>
          <a:lstStyle/>
          <a:p>
            <a:endParaRPr lang="en-GB"/>
          </a:p>
        </p:txBody>
      </p:sp>
      <p:graphicFrame>
        <p:nvGraphicFramePr>
          <p:cNvPr id="34819" name="Object 1"/>
          <p:cNvGraphicFramePr>
            <a:graphicFrameLocks noChangeAspect="1"/>
          </p:cNvGraphicFramePr>
          <p:nvPr/>
        </p:nvGraphicFramePr>
        <p:xfrm>
          <a:off x="1016000" y="2071688"/>
          <a:ext cx="2698750" cy="2643187"/>
        </p:xfrm>
        <a:graphic>
          <a:graphicData uri="http://schemas.openxmlformats.org/presentationml/2006/ole">
            <mc:AlternateContent xmlns:mc="http://schemas.openxmlformats.org/markup-compatibility/2006">
              <mc:Choice xmlns:v="urn:schemas-microsoft-com:vml" Requires="v">
                <p:oleObj spid="_x0000_s34851" name="Формула" r:id="rId3" imgW="1397000" imgH="1371600" progId="Equation.3">
                  <p:embed/>
                </p:oleObj>
              </mc:Choice>
              <mc:Fallback>
                <p:oleObj name="Формула" r:id="rId3" imgW="1397000" imgH="1371600"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16000" y="2071688"/>
                        <a:ext cx="2698750" cy="26431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4820" name="Rectangle 73"/>
          <p:cNvSpPr>
            <a:spLocks noChangeArrowheads="1"/>
          </p:cNvSpPr>
          <p:nvPr/>
        </p:nvSpPr>
        <p:spPr bwMode="auto">
          <a:xfrm>
            <a:off x="0" y="0"/>
            <a:ext cx="9144000" cy="0"/>
          </a:xfrm>
          <a:prstGeom prst="rect">
            <a:avLst/>
          </a:prstGeom>
          <a:noFill/>
          <a:ln w="12700">
            <a:noFill/>
            <a:miter lim="800000"/>
            <a:headEnd type="none" w="sm" len="sm"/>
            <a:tailEnd type="none" w="sm" len="sm"/>
          </a:ln>
        </p:spPr>
        <p:txBody>
          <a:bodyPr wrap="none" anchor="ctr">
            <a:spAutoFit/>
          </a:bodyPr>
          <a:lstStyle/>
          <a:p>
            <a:endParaRPr lang="en-GB"/>
          </a:p>
        </p:txBody>
      </p:sp>
      <p:grpSp>
        <p:nvGrpSpPr>
          <p:cNvPr id="34821" name="Group 46"/>
          <p:cNvGrpSpPr>
            <a:grpSpLocks noChangeAspect="1"/>
          </p:cNvGrpSpPr>
          <p:nvPr/>
        </p:nvGrpSpPr>
        <p:grpSpPr bwMode="auto">
          <a:xfrm>
            <a:off x="4752975" y="1928813"/>
            <a:ext cx="2819400" cy="2857500"/>
            <a:chOff x="4503" y="5222"/>
            <a:chExt cx="3417" cy="3464"/>
          </a:xfrm>
        </p:grpSpPr>
        <p:sp>
          <p:nvSpPr>
            <p:cNvPr id="34822" name="AutoShape 72"/>
            <p:cNvSpPr>
              <a:spLocks noChangeAspect="1" noChangeArrowheads="1" noTextEdit="1"/>
            </p:cNvSpPr>
            <p:nvPr/>
          </p:nvSpPr>
          <p:spPr bwMode="auto">
            <a:xfrm>
              <a:off x="4503" y="5295"/>
              <a:ext cx="3417" cy="3391"/>
            </a:xfrm>
            <a:prstGeom prst="rect">
              <a:avLst/>
            </a:prstGeom>
            <a:noFill/>
            <a:ln w="9525">
              <a:noFill/>
              <a:miter lim="800000"/>
              <a:headEnd/>
              <a:tailEnd/>
            </a:ln>
          </p:spPr>
          <p:txBody>
            <a:bodyPr/>
            <a:lstStyle/>
            <a:p>
              <a:endParaRPr lang="uk-UA"/>
            </a:p>
          </p:txBody>
        </p:sp>
        <p:sp>
          <p:nvSpPr>
            <p:cNvPr id="34823" name="Text Box 71"/>
            <p:cNvSpPr txBox="1">
              <a:spLocks noChangeArrowheads="1"/>
            </p:cNvSpPr>
            <p:nvPr/>
          </p:nvSpPr>
          <p:spPr bwMode="auto">
            <a:xfrm>
              <a:off x="7054" y="8260"/>
              <a:ext cx="381" cy="356"/>
            </a:xfrm>
            <a:prstGeom prst="rect">
              <a:avLst/>
            </a:prstGeom>
            <a:solidFill>
              <a:srgbClr val="FFFFFF"/>
            </a:solidFill>
            <a:ln w="9525">
              <a:noFill/>
              <a:miter lim="800000"/>
              <a:headEnd/>
              <a:tailEnd/>
            </a:ln>
          </p:spPr>
          <p:txBody>
            <a:bodyPr/>
            <a:lstStyle/>
            <a:p>
              <a:pPr algn="just" eaLnBrk="0" hangingPunct="0"/>
              <a:r>
                <a:rPr lang="uk-UA" sz="2800" b="1"/>
                <a:t>3</a:t>
              </a:r>
              <a:endParaRPr lang="uk-UA" sz="2800"/>
            </a:p>
          </p:txBody>
        </p:sp>
        <p:sp>
          <p:nvSpPr>
            <p:cNvPr id="34824" name="Text Box 70"/>
            <p:cNvSpPr txBox="1">
              <a:spLocks noChangeArrowheads="1"/>
            </p:cNvSpPr>
            <p:nvPr/>
          </p:nvSpPr>
          <p:spPr bwMode="auto">
            <a:xfrm>
              <a:off x="5011" y="8261"/>
              <a:ext cx="381" cy="357"/>
            </a:xfrm>
            <a:prstGeom prst="rect">
              <a:avLst/>
            </a:prstGeom>
            <a:solidFill>
              <a:srgbClr val="FFFFFF"/>
            </a:solidFill>
            <a:ln w="9525">
              <a:noFill/>
              <a:miter lim="800000"/>
              <a:headEnd/>
              <a:tailEnd/>
            </a:ln>
          </p:spPr>
          <p:txBody>
            <a:bodyPr/>
            <a:lstStyle/>
            <a:p>
              <a:pPr algn="just" eaLnBrk="0" hangingPunct="0"/>
              <a:r>
                <a:rPr lang="uk-UA" sz="2800" b="1"/>
                <a:t>4</a:t>
              </a:r>
              <a:endParaRPr lang="uk-UA" sz="2800"/>
            </a:p>
          </p:txBody>
        </p:sp>
        <p:sp>
          <p:nvSpPr>
            <p:cNvPr id="34825" name="Text Box 69"/>
            <p:cNvSpPr txBox="1">
              <a:spLocks noChangeArrowheads="1"/>
            </p:cNvSpPr>
            <p:nvPr/>
          </p:nvSpPr>
          <p:spPr bwMode="auto">
            <a:xfrm>
              <a:off x="4503" y="6494"/>
              <a:ext cx="381" cy="356"/>
            </a:xfrm>
            <a:prstGeom prst="rect">
              <a:avLst/>
            </a:prstGeom>
            <a:solidFill>
              <a:srgbClr val="FFFFFF"/>
            </a:solidFill>
            <a:ln w="9525">
              <a:noFill/>
              <a:miter lim="800000"/>
              <a:headEnd/>
              <a:tailEnd/>
            </a:ln>
          </p:spPr>
          <p:txBody>
            <a:bodyPr/>
            <a:lstStyle/>
            <a:p>
              <a:pPr algn="just" eaLnBrk="0" hangingPunct="0"/>
              <a:r>
                <a:rPr lang="uk-UA" sz="2800" b="1"/>
                <a:t>5</a:t>
              </a:r>
              <a:endParaRPr lang="uk-UA" sz="2800"/>
            </a:p>
          </p:txBody>
        </p:sp>
        <p:sp>
          <p:nvSpPr>
            <p:cNvPr id="34826" name="Text Box 68"/>
            <p:cNvSpPr txBox="1">
              <a:spLocks noChangeArrowheads="1"/>
            </p:cNvSpPr>
            <p:nvPr/>
          </p:nvSpPr>
          <p:spPr bwMode="auto">
            <a:xfrm>
              <a:off x="6027" y="5222"/>
              <a:ext cx="381" cy="356"/>
            </a:xfrm>
            <a:prstGeom prst="rect">
              <a:avLst/>
            </a:prstGeom>
            <a:solidFill>
              <a:srgbClr val="FFFFFF"/>
            </a:solidFill>
            <a:ln w="9525">
              <a:noFill/>
              <a:miter lim="800000"/>
              <a:headEnd/>
              <a:tailEnd/>
            </a:ln>
          </p:spPr>
          <p:txBody>
            <a:bodyPr/>
            <a:lstStyle/>
            <a:p>
              <a:pPr algn="just" eaLnBrk="0" hangingPunct="0"/>
              <a:r>
                <a:rPr lang="uk-UA" sz="2800" b="1"/>
                <a:t>1</a:t>
              </a:r>
              <a:endParaRPr lang="uk-UA" sz="2800"/>
            </a:p>
          </p:txBody>
        </p:sp>
        <p:sp>
          <p:nvSpPr>
            <p:cNvPr id="34827" name="Text Box 67"/>
            <p:cNvSpPr txBox="1">
              <a:spLocks noChangeArrowheads="1"/>
            </p:cNvSpPr>
            <p:nvPr/>
          </p:nvSpPr>
          <p:spPr bwMode="auto">
            <a:xfrm>
              <a:off x="7539" y="6494"/>
              <a:ext cx="381" cy="356"/>
            </a:xfrm>
            <a:prstGeom prst="rect">
              <a:avLst/>
            </a:prstGeom>
            <a:solidFill>
              <a:srgbClr val="FFFFFF"/>
            </a:solidFill>
            <a:ln w="9525">
              <a:noFill/>
              <a:miter lim="800000"/>
              <a:headEnd/>
              <a:tailEnd/>
            </a:ln>
          </p:spPr>
          <p:txBody>
            <a:bodyPr/>
            <a:lstStyle/>
            <a:p>
              <a:pPr algn="just" eaLnBrk="0" hangingPunct="0"/>
              <a:r>
                <a:rPr lang="uk-UA" sz="2800" b="1"/>
                <a:t>2</a:t>
              </a:r>
              <a:endParaRPr lang="uk-UA" sz="2800"/>
            </a:p>
          </p:txBody>
        </p:sp>
        <p:sp>
          <p:nvSpPr>
            <p:cNvPr id="34828" name="Text Box 66"/>
            <p:cNvSpPr txBox="1">
              <a:spLocks noChangeArrowheads="1"/>
            </p:cNvSpPr>
            <p:nvPr/>
          </p:nvSpPr>
          <p:spPr bwMode="auto">
            <a:xfrm>
              <a:off x="5236" y="5828"/>
              <a:ext cx="381" cy="355"/>
            </a:xfrm>
            <a:prstGeom prst="rect">
              <a:avLst/>
            </a:prstGeom>
            <a:solidFill>
              <a:srgbClr val="FFFFFF"/>
            </a:solidFill>
            <a:ln w="9525">
              <a:noFill/>
              <a:miter lim="800000"/>
              <a:headEnd/>
              <a:tailEnd/>
            </a:ln>
          </p:spPr>
          <p:txBody>
            <a:bodyPr/>
            <a:lstStyle/>
            <a:p>
              <a:pPr algn="just" eaLnBrk="0" hangingPunct="0"/>
              <a:r>
                <a:rPr lang="uk-UA" sz="2000"/>
                <a:t>5</a:t>
              </a:r>
            </a:p>
          </p:txBody>
        </p:sp>
        <p:sp>
          <p:nvSpPr>
            <p:cNvPr id="34829" name="Text Box 65"/>
            <p:cNvSpPr txBox="1">
              <a:spLocks noChangeArrowheads="1"/>
            </p:cNvSpPr>
            <p:nvPr/>
          </p:nvSpPr>
          <p:spPr bwMode="auto">
            <a:xfrm>
              <a:off x="6846" y="5828"/>
              <a:ext cx="381" cy="355"/>
            </a:xfrm>
            <a:prstGeom prst="rect">
              <a:avLst/>
            </a:prstGeom>
            <a:solidFill>
              <a:srgbClr val="FFFFFF"/>
            </a:solidFill>
            <a:ln w="9525">
              <a:noFill/>
              <a:miter lim="800000"/>
              <a:headEnd/>
              <a:tailEnd/>
            </a:ln>
          </p:spPr>
          <p:txBody>
            <a:bodyPr/>
            <a:lstStyle/>
            <a:p>
              <a:pPr algn="just" eaLnBrk="0" hangingPunct="0"/>
              <a:r>
                <a:rPr lang="uk-UA" sz="2000"/>
                <a:t>1</a:t>
              </a:r>
            </a:p>
          </p:txBody>
        </p:sp>
        <p:sp>
          <p:nvSpPr>
            <p:cNvPr id="34830" name="Text Box 64"/>
            <p:cNvSpPr txBox="1">
              <a:spLocks noChangeArrowheads="1"/>
            </p:cNvSpPr>
            <p:nvPr/>
          </p:nvSpPr>
          <p:spPr bwMode="auto">
            <a:xfrm>
              <a:off x="4630" y="7395"/>
              <a:ext cx="381" cy="356"/>
            </a:xfrm>
            <a:prstGeom prst="rect">
              <a:avLst/>
            </a:prstGeom>
            <a:solidFill>
              <a:srgbClr val="FFFFFF"/>
            </a:solidFill>
            <a:ln w="9525">
              <a:noFill/>
              <a:miter lim="800000"/>
              <a:headEnd/>
              <a:tailEnd/>
            </a:ln>
          </p:spPr>
          <p:txBody>
            <a:bodyPr/>
            <a:lstStyle/>
            <a:p>
              <a:pPr algn="just" eaLnBrk="0" hangingPunct="0"/>
              <a:r>
                <a:rPr lang="uk-UA" sz="2000"/>
                <a:t>3</a:t>
              </a:r>
            </a:p>
          </p:txBody>
        </p:sp>
        <p:sp>
          <p:nvSpPr>
            <p:cNvPr id="34831" name="Text Box 63"/>
            <p:cNvSpPr txBox="1">
              <a:spLocks noChangeArrowheads="1"/>
            </p:cNvSpPr>
            <p:nvPr/>
          </p:nvSpPr>
          <p:spPr bwMode="auto">
            <a:xfrm>
              <a:off x="7435" y="7395"/>
              <a:ext cx="381" cy="356"/>
            </a:xfrm>
            <a:prstGeom prst="rect">
              <a:avLst/>
            </a:prstGeom>
            <a:solidFill>
              <a:srgbClr val="FFFFFF"/>
            </a:solidFill>
            <a:ln w="9525">
              <a:noFill/>
              <a:miter lim="800000"/>
              <a:headEnd/>
              <a:tailEnd/>
            </a:ln>
          </p:spPr>
          <p:txBody>
            <a:bodyPr/>
            <a:lstStyle/>
            <a:p>
              <a:pPr algn="just" eaLnBrk="0" hangingPunct="0"/>
              <a:r>
                <a:rPr lang="uk-UA" sz="2000"/>
                <a:t>4</a:t>
              </a:r>
            </a:p>
          </p:txBody>
        </p:sp>
        <p:sp>
          <p:nvSpPr>
            <p:cNvPr id="34832" name="Text Box 62"/>
            <p:cNvSpPr txBox="1">
              <a:spLocks noChangeArrowheads="1"/>
            </p:cNvSpPr>
            <p:nvPr/>
          </p:nvSpPr>
          <p:spPr bwMode="auto">
            <a:xfrm>
              <a:off x="6027" y="8330"/>
              <a:ext cx="381" cy="356"/>
            </a:xfrm>
            <a:prstGeom prst="rect">
              <a:avLst/>
            </a:prstGeom>
            <a:solidFill>
              <a:srgbClr val="FFFFFF"/>
            </a:solidFill>
            <a:ln w="9525">
              <a:noFill/>
              <a:miter lim="800000"/>
              <a:headEnd/>
              <a:tailEnd/>
            </a:ln>
          </p:spPr>
          <p:txBody>
            <a:bodyPr/>
            <a:lstStyle/>
            <a:p>
              <a:pPr algn="just" eaLnBrk="0" hangingPunct="0"/>
              <a:r>
                <a:rPr lang="uk-UA" sz="2000"/>
                <a:t>1</a:t>
              </a:r>
            </a:p>
          </p:txBody>
        </p:sp>
        <p:sp>
          <p:nvSpPr>
            <p:cNvPr id="34833" name="Text Box 61"/>
            <p:cNvSpPr txBox="1">
              <a:spLocks noChangeArrowheads="1"/>
            </p:cNvSpPr>
            <p:nvPr/>
          </p:nvSpPr>
          <p:spPr bwMode="auto">
            <a:xfrm>
              <a:off x="6027" y="6272"/>
              <a:ext cx="381" cy="356"/>
            </a:xfrm>
            <a:prstGeom prst="rect">
              <a:avLst/>
            </a:prstGeom>
            <a:solidFill>
              <a:srgbClr val="FFFFFF"/>
            </a:solidFill>
            <a:ln w="9525">
              <a:noFill/>
              <a:miter lim="800000"/>
              <a:headEnd/>
              <a:tailEnd/>
            </a:ln>
          </p:spPr>
          <p:txBody>
            <a:bodyPr/>
            <a:lstStyle/>
            <a:p>
              <a:pPr algn="just" eaLnBrk="0" hangingPunct="0"/>
              <a:r>
                <a:rPr lang="uk-UA" sz="2000"/>
                <a:t>3</a:t>
              </a:r>
            </a:p>
          </p:txBody>
        </p:sp>
        <p:sp>
          <p:nvSpPr>
            <p:cNvPr id="34834" name="Text Box 60"/>
            <p:cNvSpPr txBox="1">
              <a:spLocks noChangeArrowheads="1"/>
            </p:cNvSpPr>
            <p:nvPr/>
          </p:nvSpPr>
          <p:spPr bwMode="auto">
            <a:xfrm>
              <a:off x="5565" y="6138"/>
              <a:ext cx="381" cy="356"/>
            </a:xfrm>
            <a:prstGeom prst="rect">
              <a:avLst/>
            </a:prstGeom>
            <a:solidFill>
              <a:srgbClr val="FFFFFF"/>
            </a:solidFill>
            <a:ln w="9525">
              <a:noFill/>
              <a:miter lim="800000"/>
              <a:headEnd/>
              <a:tailEnd/>
            </a:ln>
          </p:spPr>
          <p:txBody>
            <a:bodyPr/>
            <a:lstStyle/>
            <a:p>
              <a:pPr algn="just" eaLnBrk="0" hangingPunct="0"/>
              <a:r>
                <a:rPr lang="uk-UA" sz="2000"/>
                <a:t>7</a:t>
              </a:r>
            </a:p>
          </p:txBody>
        </p:sp>
        <p:sp>
          <p:nvSpPr>
            <p:cNvPr id="34835" name="Text Box 59"/>
            <p:cNvSpPr txBox="1">
              <a:spLocks noChangeArrowheads="1"/>
            </p:cNvSpPr>
            <p:nvPr/>
          </p:nvSpPr>
          <p:spPr bwMode="auto">
            <a:xfrm>
              <a:off x="6477" y="6138"/>
              <a:ext cx="381" cy="356"/>
            </a:xfrm>
            <a:prstGeom prst="rect">
              <a:avLst/>
            </a:prstGeom>
            <a:solidFill>
              <a:srgbClr val="FFFFFF"/>
            </a:solidFill>
            <a:ln w="9525">
              <a:noFill/>
              <a:miter lim="800000"/>
              <a:headEnd/>
              <a:tailEnd/>
            </a:ln>
          </p:spPr>
          <p:txBody>
            <a:bodyPr/>
            <a:lstStyle/>
            <a:p>
              <a:pPr algn="just" eaLnBrk="0" hangingPunct="0"/>
              <a:r>
                <a:rPr lang="uk-UA" sz="2000"/>
                <a:t>2</a:t>
              </a:r>
            </a:p>
          </p:txBody>
        </p:sp>
        <p:sp>
          <p:nvSpPr>
            <p:cNvPr id="34836" name="Text Box 58"/>
            <p:cNvSpPr txBox="1">
              <a:spLocks noChangeArrowheads="1"/>
            </p:cNvSpPr>
            <p:nvPr/>
          </p:nvSpPr>
          <p:spPr bwMode="auto">
            <a:xfrm>
              <a:off x="5750" y="6867"/>
              <a:ext cx="381" cy="356"/>
            </a:xfrm>
            <a:prstGeom prst="rect">
              <a:avLst/>
            </a:prstGeom>
            <a:solidFill>
              <a:srgbClr val="FFFFFF"/>
            </a:solidFill>
            <a:ln w="9525">
              <a:noFill/>
              <a:miter lim="800000"/>
              <a:headEnd/>
              <a:tailEnd/>
            </a:ln>
          </p:spPr>
          <p:txBody>
            <a:bodyPr/>
            <a:lstStyle/>
            <a:p>
              <a:pPr algn="just" eaLnBrk="0" hangingPunct="0"/>
              <a:r>
                <a:rPr lang="uk-UA" sz="2000"/>
                <a:t>2</a:t>
              </a:r>
            </a:p>
          </p:txBody>
        </p:sp>
        <p:sp>
          <p:nvSpPr>
            <p:cNvPr id="34837" name="Text Box 57"/>
            <p:cNvSpPr txBox="1">
              <a:spLocks noChangeArrowheads="1"/>
            </p:cNvSpPr>
            <p:nvPr/>
          </p:nvSpPr>
          <p:spPr bwMode="auto">
            <a:xfrm>
              <a:off x="6293" y="6867"/>
              <a:ext cx="380" cy="356"/>
            </a:xfrm>
            <a:prstGeom prst="rect">
              <a:avLst/>
            </a:prstGeom>
            <a:solidFill>
              <a:srgbClr val="FFFFFF"/>
            </a:solidFill>
            <a:ln w="9525">
              <a:noFill/>
              <a:miter lim="800000"/>
              <a:headEnd/>
              <a:tailEnd/>
            </a:ln>
          </p:spPr>
          <p:txBody>
            <a:bodyPr/>
            <a:lstStyle/>
            <a:p>
              <a:pPr algn="just" eaLnBrk="0" hangingPunct="0"/>
              <a:r>
                <a:rPr lang="uk-UA" sz="2000"/>
                <a:t>4</a:t>
              </a:r>
            </a:p>
          </p:txBody>
        </p:sp>
        <p:cxnSp>
          <p:nvCxnSpPr>
            <p:cNvPr id="34838" name="AutoShape 56"/>
            <p:cNvCxnSpPr>
              <a:cxnSpLocks noChangeShapeType="1"/>
            </p:cNvCxnSpPr>
            <p:nvPr/>
          </p:nvCxnSpPr>
          <p:spPr bwMode="auto">
            <a:xfrm flipH="1">
              <a:off x="4884" y="5788"/>
              <a:ext cx="1334" cy="884"/>
            </a:xfrm>
            <a:prstGeom prst="straightConnector1">
              <a:avLst/>
            </a:prstGeom>
            <a:noFill/>
            <a:ln w="9525">
              <a:solidFill>
                <a:srgbClr val="000000"/>
              </a:solidFill>
              <a:round/>
              <a:headEnd type="oval" w="med" len="med"/>
              <a:tailEnd type="oval" w="med" len="med"/>
            </a:ln>
          </p:spPr>
        </p:cxnSp>
        <p:cxnSp>
          <p:nvCxnSpPr>
            <p:cNvPr id="34839" name="AutoShape 55"/>
            <p:cNvCxnSpPr>
              <a:cxnSpLocks noChangeShapeType="1"/>
            </p:cNvCxnSpPr>
            <p:nvPr/>
          </p:nvCxnSpPr>
          <p:spPr bwMode="auto">
            <a:xfrm flipH="1">
              <a:off x="4884" y="6672"/>
              <a:ext cx="2655" cy="1"/>
            </a:xfrm>
            <a:prstGeom prst="straightConnector1">
              <a:avLst/>
            </a:prstGeom>
            <a:noFill/>
            <a:ln w="9525">
              <a:solidFill>
                <a:srgbClr val="000000"/>
              </a:solidFill>
              <a:round/>
              <a:headEnd type="oval" w="med" len="med"/>
              <a:tailEnd type="oval" w="med" len="med"/>
            </a:ln>
          </p:spPr>
        </p:cxnSp>
        <p:cxnSp>
          <p:nvCxnSpPr>
            <p:cNvPr id="34840" name="AutoShape 54"/>
            <p:cNvCxnSpPr>
              <a:cxnSpLocks noChangeShapeType="1"/>
            </p:cNvCxnSpPr>
            <p:nvPr/>
          </p:nvCxnSpPr>
          <p:spPr bwMode="auto">
            <a:xfrm flipH="1" flipV="1">
              <a:off x="6218" y="5788"/>
              <a:ext cx="1321" cy="884"/>
            </a:xfrm>
            <a:prstGeom prst="straightConnector1">
              <a:avLst/>
            </a:prstGeom>
            <a:noFill/>
            <a:ln w="9525">
              <a:solidFill>
                <a:srgbClr val="000000"/>
              </a:solidFill>
              <a:round/>
              <a:headEnd type="oval" w="med" len="med"/>
              <a:tailEnd type="oval" w="med" len="med"/>
            </a:ln>
          </p:spPr>
        </p:cxnSp>
        <p:cxnSp>
          <p:nvCxnSpPr>
            <p:cNvPr id="34841" name="AutoShape 53"/>
            <p:cNvCxnSpPr>
              <a:cxnSpLocks noChangeShapeType="1"/>
            </p:cNvCxnSpPr>
            <p:nvPr/>
          </p:nvCxnSpPr>
          <p:spPr bwMode="auto">
            <a:xfrm flipH="1" flipV="1">
              <a:off x="6218" y="5788"/>
              <a:ext cx="1027" cy="2472"/>
            </a:xfrm>
            <a:prstGeom prst="straightConnector1">
              <a:avLst/>
            </a:prstGeom>
            <a:noFill/>
            <a:ln w="9525">
              <a:solidFill>
                <a:srgbClr val="000000"/>
              </a:solidFill>
              <a:round/>
              <a:headEnd type="oval" w="med" len="med"/>
              <a:tailEnd type="oval" w="med" len="med"/>
            </a:ln>
          </p:spPr>
        </p:cxnSp>
        <p:cxnSp>
          <p:nvCxnSpPr>
            <p:cNvPr id="34842" name="AutoShape 52"/>
            <p:cNvCxnSpPr>
              <a:cxnSpLocks noChangeShapeType="1"/>
            </p:cNvCxnSpPr>
            <p:nvPr/>
          </p:nvCxnSpPr>
          <p:spPr bwMode="auto">
            <a:xfrm flipH="1">
              <a:off x="5202" y="5788"/>
              <a:ext cx="1016" cy="2473"/>
            </a:xfrm>
            <a:prstGeom prst="straightConnector1">
              <a:avLst/>
            </a:prstGeom>
            <a:noFill/>
            <a:ln w="9525">
              <a:solidFill>
                <a:srgbClr val="000000"/>
              </a:solidFill>
              <a:round/>
              <a:headEnd type="oval" w="med" len="med"/>
              <a:tailEnd type="oval" w="med" len="med"/>
            </a:ln>
          </p:spPr>
        </p:cxnSp>
        <p:cxnSp>
          <p:nvCxnSpPr>
            <p:cNvPr id="34843" name="AutoShape 51"/>
            <p:cNvCxnSpPr>
              <a:cxnSpLocks noChangeShapeType="1"/>
            </p:cNvCxnSpPr>
            <p:nvPr/>
          </p:nvCxnSpPr>
          <p:spPr bwMode="auto">
            <a:xfrm flipH="1" flipV="1">
              <a:off x="4884" y="6672"/>
              <a:ext cx="2361" cy="1588"/>
            </a:xfrm>
            <a:prstGeom prst="straightConnector1">
              <a:avLst/>
            </a:prstGeom>
            <a:noFill/>
            <a:ln w="9525">
              <a:solidFill>
                <a:srgbClr val="000000"/>
              </a:solidFill>
              <a:round/>
              <a:headEnd type="oval" w="med" len="med"/>
              <a:tailEnd type="oval" w="med" len="med"/>
            </a:ln>
          </p:spPr>
        </p:cxnSp>
        <p:cxnSp>
          <p:nvCxnSpPr>
            <p:cNvPr id="34844" name="AutoShape 50"/>
            <p:cNvCxnSpPr>
              <a:cxnSpLocks noChangeShapeType="1"/>
            </p:cNvCxnSpPr>
            <p:nvPr/>
          </p:nvCxnSpPr>
          <p:spPr bwMode="auto">
            <a:xfrm flipH="1">
              <a:off x="5202" y="6672"/>
              <a:ext cx="2337" cy="1589"/>
            </a:xfrm>
            <a:prstGeom prst="straightConnector1">
              <a:avLst/>
            </a:prstGeom>
            <a:noFill/>
            <a:ln w="9525">
              <a:solidFill>
                <a:srgbClr val="000000"/>
              </a:solidFill>
              <a:round/>
              <a:headEnd type="oval" w="med" len="med"/>
              <a:tailEnd type="oval" w="med" len="med"/>
            </a:ln>
          </p:spPr>
        </p:cxnSp>
        <p:cxnSp>
          <p:nvCxnSpPr>
            <p:cNvPr id="34845" name="AutoShape 49"/>
            <p:cNvCxnSpPr>
              <a:cxnSpLocks noChangeShapeType="1"/>
            </p:cNvCxnSpPr>
            <p:nvPr/>
          </p:nvCxnSpPr>
          <p:spPr bwMode="auto">
            <a:xfrm flipH="1">
              <a:off x="5202" y="8260"/>
              <a:ext cx="2043" cy="1"/>
            </a:xfrm>
            <a:prstGeom prst="straightConnector1">
              <a:avLst/>
            </a:prstGeom>
            <a:noFill/>
            <a:ln w="9525">
              <a:solidFill>
                <a:srgbClr val="000000"/>
              </a:solidFill>
              <a:round/>
              <a:headEnd type="oval" w="med" len="med"/>
              <a:tailEnd type="oval" w="med" len="med"/>
            </a:ln>
          </p:spPr>
        </p:cxnSp>
        <p:cxnSp>
          <p:nvCxnSpPr>
            <p:cNvPr id="34846" name="AutoShape 48"/>
            <p:cNvCxnSpPr>
              <a:cxnSpLocks noChangeShapeType="1"/>
            </p:cNvCxnSpPr>
            <p:nvPr/>
          </p:nvCxnSpPr>
          <p:spPr bwMode="auto">
            <a:xfrm flipH="1">
              <a:off x="7245" y="6672"/>
              <a:ext cx="294" cy="1588"/>
            </a:xfrm>
            <a:prstGeom prst="straightConnector1">
              <a:avLst/>
            </a:prstGeom>
            <a:noFill/>
            <a:ln w="9525">
              <a:solidFill>
                <a:srgbClr val="000000"/>
              </a:solidFill>
              <a:round/>
              <a:headEnd type="oval" w="med" len="med"/>
              <a:tailEnd type="oval" w="med" len="med"/>
            </a:ln>
          </p:spPr>
        </p:cxnSp>
        <p:cxnSp>
          <p:nvCxnSpPr>
            <p:cNvPr id="34847" name="AutoShape 47"/>
            <p:cNvCxnSpPr>
              <a:cxnSpLocks noChangeShapeType="1"/>
            </p:cNvCxnSpPr>
            <p:nvPr/>
          </p:nvCxnSpPr>
          <p:spPr bwMode="auto">
            <a:xfrm>
              <a:off x="4884" y="6672"/>
              <a:ext cx="318" cy="1589"/>
            </a:xfrm>
            <a:prstGeom prst="straightConnector1">
              <a:avLst/>
            </a:prstGeom>
            <a:noFill/>
            <a:ln w="9525">
              <a:solidFill>
                <a:srgbClr val="000000"/>
              </a:solidFill>
              <a:round/>
              <a:headEnd type="oval" w="med" len="med"/>
              <a:tailEnd type="oval" w="med" len="med"/>
            </a:ln>
          </p:spPr>
        </p:cxnSp>
      </p:grpSp>
      <p:sp>
        <p:nvSpPr>
          <p:cNvPr id="2" name="Прямокутник 1"/>
          <p:cNvSpPr/>
          <p:nvPr/>
        </p:nvSpPr>
        <p:spPr>
          <a:xfrm>
            <a:off x="626534" y="836712"/>
            <a:ext cx="8265946" cy="523220"/>
          </a:xfrm>
          <a:prstGeom prst="rect">
            <a:avLst/>
          </a:prstGeom>
        </p:spPr>
        <p:txBody>
          <a:bodyPr wrap="square">
            <a:spAutoFit/>
          </a:bodyPr>
          <a:lstStyle/>
          <a:p>
            <a:r>
              <a:rPr lang="uk-UA" sz="2800" dirty="0"/>
              <a:t>Для простоти покладемо, що у Андрія тільки 5 міст.</a:t>
            </a:r>
            <a:endParaRPr lang="ru-RU" sz="28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2" name="Rectangle 3"/>
          <p:cNvSpPr>
            <a:spLocks noGrp="1" noChangeArrowheads="1"/>
          </p:cNvSpPr>
          <p:nvPr>
            <p:ph type="body" idx="1"/>
          </p:nvPr>
        </p:nvSpPr>
        <p:spPr>
          <a:xfrm>
            <a:off x="0" y="836712"/>
            <a:ext cx="9144000" cy="6021288"/>
          </a:xfrm>
        </p:spPr>
        <p:txBody>
          <a:bodyPr/>
          <a:lstStyle/>
          <a:p>
            <a:pPr>
              <a:buFont typeface="Wingdings" pitchFamily="2" charset="2"/>
              <a:buNone/>
              <a:defRPr/>
            </a:pPr>
            <a:r>
              <a:rPr kumimoji="1" lang="uk-UA" sz="2800" kern="1200" dirty="0" smtClean="0"/>
              <a:t>	</a:t>
            </a:r>
            <a:r>
              <a:rPr lang="uk-UA" sz="2800" dirty="0" smtClean="0"/>
              <a:t>Що шукаємо в задачі? </a:t>
            </a:r>
          </a:p>
          <a:p>
            <a:pPr>
              <a:buFont typeface="Wingdings" pitchFamily="2" charset="2"/>
              <a:buNone/>
              <a:defRPr/>
            </a:pPr>
            <a:endParaRPr lang="uk-UA" sz="1000" dirty="0" smtClean="0"/>
          </a:p>
          <a:p>
            <a:pPr>
              <a:lnSpc>
                <a:spcPct val="100000"/>
              </a:lnSpc>
              <a:buFont typeface="Wingdings" pitchFamily="2" charset="2"/>
              <a:buNone/>
              <a:defRPr/>
            </a:pPr>
            <a:r>
              <a:rPr lang="uk-UA" sz="2800" dirty="0" smtClean="0"/>
              <a:t>	В термінах теорії графів список міст визначає замкнений цикл, що починається з базового міста і повертається в нього ж після проходження кожного міста по одному разу. Такий цикл називається </a:t>
            </a:r>
            <a:r>
              <a:rPr lang="uk-UA" sz="2800" i="1" dirty="0" err="1" smtClean="0"/>
              <a:t>гамільтоновим</a:t>
            </a:r>
            <a:r>
              <a:rPr lang="uk-UA" sz="2800" dirty="0" smtClean="0"/>
              <a:t>, а для розв’язку задачі такого роду обхід міст будемо називати туром. Вартість туру визначається як сума ваг всіх пройдених ребер. </a:t>
            </a:r>
          </a:p>
          <a:p>
            <a:pPr>
              <a:lnSpc>
                <a:spcPct val="100000"/>
              </a:lnSpc>
              <a:buFont typeface="Wingdings" pitchFamily="2" charset="2"/>
              <a:buNone/>
              <a:defRPr/>
            </a:pPr>
            <a:r>
              <a:rPr lang="uk-UA" sz="2800" dirty="0" smtClean="0"/>
              <a:t>	Задача розв’язана, якщо можемо знайти тур з найменшою вартістю. </a:t>
            </a:r>
          </a:p>
          <a:p>
            <a:pPr>
              <a:buFont typeface="Wingdings" pitchFamily="2" charset="2"/>
              <a:buNone/>
              <a:defRPr/>
            </a:pPr>
            <a:endParaRPr kumimoji="1" lang="uk-UA" kern="1200" dirty="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6866" name="Rectangle 3"/>
          <p:cNvSpPr>
            <a:spLocks noGrp="1" noChangeArrowheads="1"/>
          </p:cNvSpPr>
          <p:nvPr>
            <p:ph type="body" idx="1"/>
          </p:nvPr>
        </p:nvSpPr>
        <p:spPr>
          <a:xfrm>
            <a:off x="0" y="836712"/>
            <a:ext cx="9144000" cy="6021288"/>
          </a:xfrm>
        </p:spPr>
        <p:txBody>
          <a:bodyPr/>
          <a:lstStyle/>
          <a:p>
            <a:pPr>
              <a:lnSpc>
                <a:spcPct val="100000"/>
              </a:lnSpc>
              <a:buFont typeface="Wingdings" pitchFamily="2" charset="2"/>
              <a:buNone/>
            </a:pPr>
            <a:r>
              <a:rPr kumimoji="1" lang="uk-UA" sz="2800" dirty="0" smtClean="0"/>
              <a:t>	</a:t>
            </a:r>
            <a:r>
              <a:rPr lang="uk-UA" sz="2800" b="1" dirty="0" smtClean="0"/>
              <a:t>Розробка алгоритму</a:t>
            </a:r>
          </a:p>
          <a:p>
            <a:pPr>
              <a:lnSpc>
                <a:spcPct val="100000"/>
              </a:lnSpc>
              <a:buFont typeface="Wingdings" pitchFamily="2" charset="2"/>
              <a:buNone/>
            </a:pPr>
            <a:endParaRPr lang="uk-UA" sz="1200" b="1" dirty="0" smtClean="0"/>
          </a:p>
          <a:p>
            <a:pPr>
              <a:lnSpc>
                <a:spcPct val="100000"/>
              </a:lnSpc>
              <a:buFont typeface="Wingdings" pitchFamily="2" charset="2"/>
              <a:buNone/>
            </a:pPr>
            <a:r>
              <a:rPr kumimoji="1" lang="uk-UA" sz="2800" dirty="0" smtClean="0"/>
              <a:t>	</a:t>
            </a:r>
            <a:r>
              <a:rPr kumimoji="1" lang="uk-UA" sz="2400" dirty="0" smtClean="0"/>
              <a:t>Як тільки задача чітко поставлена і для неї побудована модель, можна приступити до розробки алгоритму її розв’язку. </a:t>
            </a:r>
          </a:p>
          <a:p>
            <a:pPr>
              <a:lnSpc>
                <a:spcPct val="100000"/>
              </a:lnSpc>
              <a:buFont typeface="Wingdings" pitchFamily="2" charset="2"/>
              <a:buNone/>
            </a:pPr>
            <a:endParaRPr kumimoji="1" lang="uk-UA" sz="1200" dirty="0" smtClean="0"/>
          </a:p>
          <a:p>
            <a:pPr>
              <a:lnSpc>
                <a:spcPct val="100000"/>
              </a:lnSpc>
              <a:buFont typeface="Wingdings" pitchFamily="2" charset="2"/>
              <a:buNone/>
            </a:pPr>
            <a:r>
              <a:rPr kumimoji="1" lang="uk-UA" sz="2800" dirty="0" smtClean="0"/>
              <a:t>	Вибір методу розробки, що часто залежить від вибору моделі, може значно вплинути на ефективність алгоритму розв’язку. Два різних алгоритми можуть бути правильними, але дуже різними по ефективності.</a:t>
            </a:r>
          </a:p>
          <a:p>
            <a:pPr>
              <a:lnSpc>
                <a:spcPct val="100000"/>
              </a:lnSpc>
              <a:buFont typeface="Wingdings" pitchFamily="2" charset="2"/>
              <a:buNone/>
            </a:pPr>
            <a:r>
              <a:rPr lang="uk-UA" sz="1600" dirty="0" smtClean="0"/>
              <a:t>	</a:t>
            </a:r>
            <a:endParaRPr lang="en-GB" sz="1000" dirty="0" smtClean="0"/>
          </a:p>
          <a:p>
            <a:pPr>
              <a:lnSpc>
                <a:spcPct val="100000"/>
              </a:lnSpc>
              <a:buFont typeface="Wingdings" pitchFamily="2" charset="2"/>
              <a:buNone/>
            </a:pPr>
            <a:r>
              <a:rPr lang="uk-UA" sz="2400" dirty="0" smtClean="0"/>
              <a:t>	Тому програмісти повинні бути обізнані не тільки з методами побудови швидких програм, але і знати, коли їх слід застосовувати (бажано з мінімальними зусиллями програмістів).</a:t>
            </a:r>
            <a:endParaRPr kumimoji="1" lang="uk-UA" sz="2800" dirty="0" smtClean="0"/>
          </a:p>
        </p:txBody>
      </p:sp>
      <p:sp>
        <p:nvSpPr>
          <p:cNvPr id="36867" name="Стрелка вниз 2"/>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pPr eaLnBrk="1" hangingPunct="1">
              <a:defRPr/>
            </a:pPr>
            <a:r>
              <a:rPr lang="ru-RU" dirty="0" smtClean="0">
                <a:solidFill>
                  <a:srgbClr val="0000CC"/>
                </a:solidFill>
                <a:latin typeface="Times New Roman" charset="0"/>
                <a:cs typeface="Times New Roman" charset="0"/>
              </a:rPr>
              <a:t>1.1. </a:t>
            </a:r>
            <a:r>
              <a:rPr lang="uk-UA" dirty="0" smtClean="0">
                <a:solidFill>
                  <a:srgbClr val="0000CC"/>
                </a:solidFill>
                <a:latin typeface="Times New Roman" charset="0"/>
                <a:cs typeface="Times New Roman" charset="0"/>
              </a:rPr>
              <a:t>Від задачі  до програми  </a:t>
            </a:r>
          </a:p>
        </p:txBody>
      </p:sp>
      <p:sp>
        <p:nvSpPr>
          <p:cNvPr id="24579" name="Rectangle 3"/>
          <p:cNvSpPr>
            <a:spLocks noGrp="1" noChangeArrowheads="1"/>
          </p:cNvSpPr>
          <p:nvPr>
            <p:ph type="body" idx="1"/>
          </p:nvPr>
        </p:nvSpPr>
        <p:spPr>
          <a:xfrm>
            <a:off x="682625" y="1981200"/>
            <a:ext cx="8461375" cy="4114800"/>
          </a:xfrm>
        </p:spPr>
        <p:txBody>
          <a:bodyPr/>
          <a:lstStyle/>
          <a:p>
            <a:pPr eaLnBrk="1" hangingPunct="1">
              <a:buFont typeface="Wingdings" pitchFamily="2" charset="2"/>
              <a:buNone/>
            </a:pPr>
            <a:r>
              <a:rPr lang="ru-RU" sz="2800" dirty="0" err="1" smtClean="0"/>
              <a:t>Література</a:t>
            </a:r>
            <a:r>
              <a:rPr lang="ru-RU" sz="2800" dirty="0" smtClean="0"/>
              <a:t> для </a:t>
            </a:r>
            <a:r>
              <a:rPr lang="ru-RU" sz="2800" dirty="0" err="1" smtClean="0"/>
              <a:t>самостійного</a:t>
            </a:r>
            <a:r>
              <a:rPr lang="ru-RU" sz="2800" dirty="0" smtClean="0"/>
              <a:t> </a:t>
            </a:r>
            <a:r>
              <a:rPr lang="ru-RU" sz="2800" dirty="0" err="1" smtClean="0"/>
              <a:t>читання</a:t>
            </a:r>
            <a:r>
              <a:rPr lang="ru-RU" sz="2800" dirty="0" smtClean="0"/>
              <a:t>:</a:t>
            </a:r>
          </a:p>
          <a:p>
            <a:pPr lvl="1" eaLnBrk="1" hangingPunct="1">
              <a:buFontTx/>
              <a:buNone/>
            </a:pPr>
            <a:r>
              <a:rPr lang="ru-RU" sz="2400" dirty="0" smtClean="0"/>
              <a:t>Постановка </a:t>
            </a:r>
            <a:r>
              <a:rPr lang="ru-RU" sz="2400" dirty="0" err="1" smtClean="0"/>
              <a:t>задачі</a:t>
            </a:r>
            <a:r>
              <a:rPr lang="ru-RU" sz="2400" dirty="0" smtClean="0"/>
              <a:t>			с.16 [2]	</a:t>
            </a:r>
          </a:p>
          <a:p>
            <a:pPr lvl="1" eaLnBrk="1" hangingPunct="1">
              <a:buFontTx/>
              <a:buNone/>
            </a:pPr>
            <a:r>
              <a:rPr lang="ru-RU" sz="2400" dirty="0" err="1" smtClean="0"/>
              <a:t>Побудова</a:t>
            </a:r>
            <a:r>
              <a:rPr lang="ru-RU" sz="2400" dirty="0" smtClean="0"/>
              <a:t> </a:t>
            </a:r>
            <a:r>
              <a:rPr lang="ru-RU" sz="2400" dirty="0" err="1" smtClean="0"/>
              <a:t>моделі</a:t>
            </a:r>
            <a:r>
              <a:rPr lang="ru-RU" sz="2400" dirty="0" smtClean="0"/>
              <a:t>				с.17 [2]</a:t>
            </a:r>
          </a:p>
          <a:p>
            <a:pPr lvl="1" eaLnBrk="1" hangingPunct="1">
              <a:buFontTx/>
              <a:buNone/>
            </a:pPr>
            <a:r>
              <a:rPr lang="ru-RU" sz="2400" dirty="0" err="1" smtClean="0"/>
              <a:t>Розробка</a:t>
            </a:r>
            <a:r>
              <a:rPr lang="ru-RU" sz="2400" dirty="0" smtClean="0"/>
              <a:t> алгоритму			с.19 [2]</a:t>
            </a:r>
          </a:p>
          <a:p>
            <a:pPr lvl="1" eaLnBrk="1" hangingPunct="1">
              <a:buFontTx/>
              <a:buNone/>
            </a:pPr>
            <a:r>
              <a:rPr lang="ru-RU" sz="2400" dirty="0" err="1" smtClean="0"/>
              <a:t>Правильність</a:t>
            </a:r>
            <a:r>
              <a:rPr lang="ru-RU" sz="2400" dirty="0" smtClean="0"/>
              <a:t> алгоритму		с.21 [2], [5]	</a:t>
            </a:r>
          </a:p>
          <a:p>
            <a:pPr lvl="1" eaLnBrk="1" hangingPunct="1">
              <a:buFontTx/>
              <a:buNone/>
            </a:pPr>
            <a:r>
              <a:rPr lang="ru-RU" sz="2400" dirty="0" err="1" smtClean="0"/>
              <a:t>Реалізація</a:t>
            </a:r>
            <a:r>
              <a:rPr lang="ru-RU" sz="2400" dirty="0" smtClean="0"/>
              <a:t> алгоритму			с.22 [2]</a:t>
            </a:r>
          </a:p>
          <a:p>
            <a:pPr lvl="1" eaLnBrk="1" hangingPunct="1">
              <a:buFontTx/>
              <a:buNone/>
            </a:pPr>
            <a:r>
              <a:rPr lang="ru-RU" sz="2400" dirty="0" err="1" smtClean="0"/>
              <a:t>Аналіз</a:t>
            </a:r>
            <a:r>
              <a:rPr lang="ru-RU" sz="2400" dirty="0" smtClean="0"/>
              <a:t> алгоритму та </a:t>
            </a:r>
            <a:r>
              <a:rPr lang="ru-RU" sz="2400" dirty="0" err="1" smtClean="0"/>
              <a:t>його</a:t>
            </a:r>
            <a:r>
              <a:rPr lang="ru-RU" sz="2400" dirty="0" smtClean="0"/>
              <a:t> </a:t>
            </a:r>
            <a:r>
              <a:rPr lang="ru-RU" sz="2400" dirty="0" err="1" smtClean="0"/>
              <a:t>складності</a:t>
            </a:r>
            <a:r>
              <a:rPr lang="ru-RU" sz="2400" dirty="0" smtClean="0"/>
              <a:t>	с.23 [2], с.42 [3], [5]</a:t>
            </a:r>
          </a:p>
          <a:p>
            <a:pPr lvl="1" eaLnBrk="1" hangingPunct="1">
              <a:buFontTx/>
              <a:buNone/>
            </a:pPr>
            <a:r>
              <a:rPr lang="ru-RU" sz="2400" dirty="0" err="1" smtClean="0"/>
              <a:t>Перевірка</a:t>
            </a:r>
            <a:r>
              <a:rPr lang="ru-RU" sz="2400" dirty="0" smtClean="0"/>
              <a:t> </a:t>
            </a:r>
            <a:r>
              <a:rPr lang="ru-RU" sz="2400" dirty="0" err="1" smtClean="0"/>
              <a:t>програми</a:t>
            </a:r>
            <a:r>
              <a:rPr lang="ru-RU" sz="2400" dirty="0" smtClean="0"/>
              <a:t>			с.26, с.197 [2]</a:t>
            </a:r>
          </a:p>
          <a:p>
            <a:pPr lvl="1" eaLnBrk="1" hangingPunct="1">
              <a:buFontTx/>
              <a:buNone/>
            </a:pPr>
            <a:r>
              <a:rPr lang="ru-RU" sz="2400" dirty="0" err="1" smtClean="0"/>
              <a:t>Документація</a:t>
            </a:r>
            <a:r>
              <a:rPr lang="ru-RU" sz="2400" dirty="0" smtClean="0"/>
              <a:t>				с.28, с.216 [2]</a:t>
            </a:r>
          </a:p>
          <a:p>
            <a:pPr eaLnBrk="1" hangingPunct="1">
              <a:buFont typeface="Wingdings" pitchFamily="2" charset="2"/>
              <a:buNone/>
            </a:pPr>
            <a:endParaRPr lang="ru-RU" sz="2800" dirty="0" smtClean="0"/>
          </a:p>
        </p:txBody>
      </p:sp>
      <p:sp>
        <p:nvSpPr>
          <p:cNvPr id="24580"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2" name="Rectangle 3"/>
          <p:cNvSpPr>
            <a:spLocks noGrp="1" noChangeArrowheads="1"/>
          </p:cNvSpPr>
          <p:nvPr>
            <p:ph type="body" idx="1"/>
          </p:nvPr>
        </p:nvSpPr>
        <p:spPr>
          <a:xfrm>
            <a:off x="0" y="836712"/>
            <a:ext cx="9144000" cy="6021288"/>
          </a:xfrm>
        </p:spPr>
        <p:txBody>
          <a:bodyPr/>
          <a:lstStyle/>
          <a:p>
            <a:pPr>
              <a:lnSpc>
                <a:spcPct val="100000"/>
              </a:lnSpc>
              <a:buFont typeface="Wingdings" pitchFamily="2" charset="2"/>
              <a:buNone/>
              <a:defRPr/>
            </a:pPr>
            <a:r>
              <a:rPr kumimoji="1" lang="uk-UA" sz="2800" kern="1200" dirty="0" smtClean="0"/>
              <a:t>	</a:t>
            </a:r>
            <a:r>
              <a:rPr lang="uk-UA" sz="2800" dirty="0" smtClean="0"/>
              <a:t>Алгоритм повинен задовольняти вимогам, які дещо суперечать одна одній: </a:t>
            </a:r>
          </a:p>
          <a:p>
            <a:pPr>
              <a:lnSpc>
                <a:spcPct val="100000"/>
              </a:lnSpc>
              <a:buFont typeface="Wingdings" pitchFamily="2" charset="2"/>
              <a:buNone/>
              <a:defRPr/>
            </a:pPr>
            <a:endParaRPr lang="en-GB" sz="1000" dirty="0" smtClean="0"/>
          </a:p>
          <a:p>
            <a:pPr lvl="1">
              <a:defRPr/>
            </a:pPr>
            <a:r>
              <a:rPr lang="uk-UA" dirty="0" smtClean="0"/>
              <a:t>бути простим для розуміння, перекладу в програмний код і наладки; </a:t>
            </a:r>
            <a:endParaRPr lang="en-GB" dirty="0" smtClean="0"/>
          </a:p>
          <a:p>
            <a:pPr lvl="1">
              <a:defRPr/>
            </a:pPr>
            <a:r>
              <a:rPr lang="uk-UA" dirty="0" smtClean="0"/>
              <a:t>ефективно використовувати комп'ютерні ресурси і виконуватися по можливості швидко. </a:t>
            </a:r>
            <a:endParaRPr lang="en-GB" dirty="0" smtClean="0"/>
          </a:p>
          <a:p>
            <a:pPr>
              <a:lnSpc>
                <a:spcPct val="100000"/>
              </a:lnSpc>
              <a:buFont typeface="Wingdings" pitchFamily="2" charset="2"/>
              <a:buNone/>
              <a:defRPr/>
            </a:pPr>
            <a:r>
              <a:rPr lang="uk-UA" sz="2800" dirty="0" smtClean="0"/>
              <a:t>	</a:t>
            </a:r>
            <a:endParaRPr lang="en-GB" sz="2800" dirty="0"/>
          </a:p>
        </p:txBody>
      </p:sp>
      <p:sp>
        <p:nvSpPr>
          <p:cNvPr id="3" name="Стрелка вниз 2"/>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a:p>
        </p:txBody>
      </p:sp>
      <p:sp>
        <p:nvSpPr>
          <p:cNvPr id="4" name="Овал 3"/>
          <p:cNvSpPr>
            <a:spLocks noChangeArrowheads="1"/>
          </p:cNvSpPr>
          <p:nvPr/>
        </p:nvSpPr>
        <p:spPr bwMode="auto">
          <a:xfrm>
            <a:off x="142875" y="6429375"/>
            <a:ext cx="214313" cy="214313"/>
          </a:xfrm>
          <a:prstGeom prst="ellipse">
            <a:avLst/>
          </a:prstGeom>
          <a:solidFill>
            <a:schemeClr val="accent1"/>
          </a:solidFill>
          <a:ln w="12700" algn="ctr">
            <a:solidFill>
              <a:schemeClr val="tx1"/>
            </a:solidFill>
            <a:round/>
            <a:headEnd type="none" w="sm" len="sm"/>
            <a:tailEnd type="none" w="sm" len="sm"/>
          </a:ln>
        </p:spPr>
        <p:txBody>
          <a:bodyPr/>
          <a:lstStyle/>
          <a:p>
            <a:endParaRPr lang="en-GB"/>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2" name="Rectangle 3"/>
          <p:cNvSpPr>
            <a:spLocks noGrp="1" noChangeArrowheads="1"/>
          </p:cNvSpPr>
          <p:nvPr>
            <p:ph type="body" idx="1"/>
          </p:nvPr>
        </p:nvSpPr>
        <p:spPr>
          <a:xfrm>
            <a:off x="0" y="357188"/>
            <a:ext cx="9144000" cy="6500812"/>
          </a:xfrm>
        </p:spPr>
        <p:txBody>
          <a:bodyPr/>
          <a:lstStyle/>
          <a:p>
            <a:pPr>
              <a:buFont typeface="Wingdings" pitchFamily="2" charset="2"/>
              <a:buNone/>
              <a:defRPr/>
            </a:pPr>
            <a:r>
              <a:rPr kumimoji="1" lang="uk-UA" sz="2800" kern="1200" dirty="0" smtClean="0"/>
              <a:t>	</a:t>
            </a:r>
            <a:r>
              <a:rPr lang="uk-UA" sz="2800" dirty="0" smtClean="0"/>
              <a:t>Алгоритм повинен задовольняти вимогам: </a:t>
            </a:r>
            <a:endParaRPr lang="en-GB" sz="2800" dirty="0" smtClean="0"/>
          </a:p>
          <a:p>
            <a:pPr lvl="1">
              <a:defRPr/>
            </a:pPr>
            <a:r>
              <a:rPr lang="uk-UA" b="1" dirty="0" smtClean="0"/>
              <a:t>бути простим для розуміння, перекладу в програмний код і наладки</a:t>
            </a:r>
            <a:r>
              <a:rPr lang="uk-UA" dirty="0" smtClean="0"/>
              <a:t>; </a:t>
            </a:r>
            <a:endParaRPr lang="en-GB" dirty="0" smtClean="0"/>
          </a:p>
          <a:p>
            <a:pPr lvl="1">
              <a:defRPr/>
            </a:pPr>
            <a:r>
              <a:rPr lang="uk-UA" dirty="0" smtClean="0"/>
              <a:t>ефективно використовувати комп'ютерні ресурси і виконуватися по можливості швидко. </a:t>
            </a:r>
            <a:endParaRPr lang="en-GB" dirty="0" smtClean="0"/>
          </a:p>
          <a:p>
            <a:pPr>
              <a:lnSpc>
                <a:spcPct val="100000"/>
              </a:lnSpc>
              <a:buFont typeface="Wingdings" pitchFamily="2" charset="2"/>
              <a:buNone/>
              <a:defRPr/>
            </a:pPr>
            <a:endParaRPr lang="en-US" sz="1000" dirty="0" smtClean="0"/>
          </a:p>
          <a:p>
            <a:pPr>
              <a:lnSpc>
                <a:spcPct val="100000"/>
              </a:lnSpc>
              <a:buFont typeface="Wingdings" pitchFamily="2" charset="2"/>
              <a:buNone/>
              <a:defRPr/>
            </a:pPr>
            <a:r>
              <a:rPr lang="uk-UA" sz="2800" dirty="0" smtClean="0"/>
              <a:t>	Якщо написана програма повинна виконуватися тільки кілька разів, то перша вимога найбільш важлива. Вартість робочого часу програміста зазвичай значно перевищує вартість машинного часу виконання програми, тому вартість програми оптимізується за вартістю написання (а не виконання) програми. </a:t>
            </a:r>
            <a:endParaRPr lang="en-GB" sz="2800" dirty="0"/>
          </a:p>
        </p:txBody>
      </p:sp>
      <p:sp>
        <p:nvSpPr>
          <p:cNvPr id="3" name="Овал 3"/>
          <p:cNvSpPr>
            <a:spLocks noChangeArrowheads="1"/>
          </p:cNvSpPr>
          <p:nvPr/>
        </p:nvSpPr>
        <p:spPr bwMode="auto">
          <a:xfrm>
            <a:off x="142875" y="6429375"/>
            <a:ext cx="214313" cy="214313"/>
          </a:xfrm>
          <a:prstGeom prst="ellipse">
            <a:avLst/>
          </a:prstGeom>
          <a:solidFill>
            <a:srgbClr val="FF0000"/>
          </a:solidFill>
          <a:ln w="12700" algn="ctr">
            <a:solidFill>
              <a:schemeClr val="tx1"/>
            </a:solidFill>
            <a:round/>
            <a:headEnd type="none" w="sm" len="sm"/>
            <a:tailEnd type="none" w="sm" len="sm"/>
          </a:ln>
        </p:spPr>
        <p:txBody>
          <a:bodyPr/>
          <a:lstStyle/>
          <a:p>
            <a:endParaRPr lang="en-GB"/>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2" name="Rectangle 3"/>
          <p:cNvSpPr>
            <a:spLocks noGrp="1" noChangeArrowheads="1"/>
          </p:cNvSpPr>
          <p:nvPr>
            <p:ph type="body" idx="1"/>
          </p:nvPr>
        </p:nvSpPr>
        <p:spPr>
          <a:xfrm>
            <a:off x="0" y="357188"/>
            <a:ext cx="9144000" cy="6500812"/>
          </a:xfrm>
        </p:spPr>
        <p:txBody>
          <a:bodyPr/>
          <a:lstStyle/>
          <a:p>
            <a:pPr>
              <a:buFont typeface="Wingdings" pitchFamily="2" charset="2"/>
              <a:buNone/>
              <a:defRPr/>
            </a:pPr>
            <a:r>
              <a:rPr kumimoji="1" lang="uk-UA" sz="2800" kern="1200" dirty="0" smtClean="0"/>
              <a:t>	</a:t>
            </a:r>
            <a:r>
              <a:rPr lang="uk-UA" sz="2800" dirty="0" smtClean="0"/>
              <a:t>Алгоритм повинен задовольняти вимогам: </a:t>
            </a:r>
            <a:endParaRPr lang="en-GB" sz="2800" dirty="0" smtClean="0"/>
          </a:p>
          <a:p>
            <a:pPr lvl="1">
              <a:defRPr/>
            </a:pPr>
            <a:r>
              <a:rPr lang="uk-UA" dirty="0" smtClean="0"/>
              <a:t>бути простим для розуміння, перекладу в програмний код і наладки; </a:t>
            </a:r>
            <a:endParaRPr lang="en-GB" dirty="0" smtClean="0"/>
          </a:p>
          <a:p>
            <a:pPr lvl="1">
              <a:defRPr/>
            </a:pPr>
            <a:r>
              <a:rPr lang="uk-UA" b="1" dirty="0" smtClean="0"/>
              <a:t>ефективно використовувати комп'ютерні ресурси і виконуватися по можливості швидко</a:t>
            </a:r>
            <a:r>
              <a:rPr lang="uk-UA" dirty="0" smtClean="0"/>
              <a:t>. </a:t>
            </a:r>
            <a:endParaRPr lang="en-GB" dirty="0" smtClean="0"/>
          </a:p>
          <a:p>
            <a:pPr>
              <a:lnSpc>
                <a:spcPct val="100000"/>
              </a:lnSpc>
              <a:buFont typeface="Wingdings" pitchFamily="2" charset="2"/>
              <a:buNone/>
              <a:defRPr/>
            </a:pPr>
            <a:endParaRPr lang="en-US" sz="1000" dirty="0" smtClean="0"/>
          </a:p>
          <a:p>
            <a:pPr>
              <a:lnSpc>
                <a:spcPct val="100000"/>
              </a:lnSpc>
              <a:buNone/>
              <a:defRPr/>
            </a:pPr>
            <a:r>
              <a:rPr lang="uk-UA" sz="2800" dirty="0" smtClean="0"/>
              <a:t>	Якщо маємо справу із завданням, рішення якого вимагає значних обчислювальних витрат, то вартість виконання програми може перевищити вартість написання, особливо якщо програма повинна виконуватися багатократно. Тому, з фінансової точки зору, доцільнішим може стати складний комплексний алгоритм (у надії, що результуюча програма буде виконуватися істотно швидше, ніж простіша програма). </a:t>
            </a:r>
            <a:endParaRPr lang="en-GB" sz="2800" dirty="0"/>
          </a:p>
        </p:txBody>
      </p:sp>
      <p:sp>
        <p:nvSpPr>
          <p:cNvPr id="3" name="Овал 3"/>
          <p:cNvSpPr>
            <a:spLocks noChangeArrowheads="1"/>
          </p:cNvSpPr>
          <p:nvPr/>
        </p:nvSpPr>
        <p:spPr bwMode="auto">
          <a:xfrm>
            <a:off x="142875" y="6429375"/>
            <a:ext cx="214313" cy="214313"/>
          </a:xfrm>
          <a:prstGeom prst="ellipse">
            <a:avLst/>
          </a:prstGeom>
          <a:solidFill>
            <a:srgbClr val="FF0000"/>
          </a:solidFill>
          <a:ln w="12700" algn="ctr">
            <a:solidFill>
              <a:schemeClr val="tx1"/>
            </a:solidFill>
            <a:round/>
            <a:headEnd type="none" w="sm" len="sm"/>
            <a:tailEnd type="none" w="sm" len="sm"/>
          </a:ln>
        </p:spPr>
        <p:txBody>
          <a:bodyPr/>
          <a:lstStyle/>
          <a:p>
            <a:endParaRPr lang="en-GB"/>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8914" name="Rectangle 3"/>
          <p:cNvSpPr>
            <a:spLocks noGrp="1" noChangeArrowheads="1"/>
          </p:cNvSpPr>
          <p:nvPr>
            <p:ph type="body" idx="1"/>
          </p:nvPr>
        </p:nvSpPr>
        <p:spPr>
          <a:xfrm>
            <a:off x="251520" y="1268760"/>
            <a:ext cx="8640960" cy="5589240"/>
          </a:xfrm>
        </p:spPr>
        <p:txBody>
          <a:bodyPr/>
          <a:lstStyle/>
          <a:p>
            <a:pPr>
              <a:lnSpc>
                <a:spcPct val="100000"/>
              </a:lnSpc>
              <a:buFont typeface="Wingdings" pitchFamily="2" charset="2"/>
              <a:buChar char="ü"/>
            </a:pPr>
            <a:r>
              <a:rPr lang="uk-UA" sz="2800" dirty="0" smtClean="0"/>
              <a:t>При побудові складної програмної системи бажано реалізувати її простий прототип, щоб визначити, як повинна поводитися складніша програма. </a:t>
            </a:r>
          </a:p>
          <a:p>
            <a:pPr>
              <a:lnSpc>
                <a:spcPct val="100000"/>
              </a:lnSpc>
              <a:buFont typeface="Wingdings" pitchFamily="2" charset="2"/>
              <a:buChar char="ü"/>
            </a:pPr>
            <a:r>
              <a:rPr lang="uk-UA" sz="2800" dirty="0" smtClean="0"/>
              <a:t>На простій програмі можна провести необхідні вимірювання і змоделювати її поведінку в цілому, перш ніж приступати до розробки остаточного варіанту. </a:t>
            </a:r>
            <a:endParaRPr lang="en-GB" sz="2800" dirty="0" smtClean="0"/>
          </a:p>
        </p:txBody>
      </p:sp>
      <p:sp>
        <p:nvSpPr>
          <p:cNvPr id="3" name="Овал 3"/>
          <p:cNvSpPr>
            <a:spLocks noChangeArrowheads="1"/>
          </p:cNvSpPr>
          <p:nvPr/>
        </p:nvSpPr>
        <p:spPr bwMode="auto">
          <a:xfrm>
            <a:off x="142875" y="6429375"/>
            <a:ext cx="214313" cy="214313"/>
          </a:xfrm>
          <a:prstGeom prst="ellipse">
            <a:avLst/>
          </a:prstGeom>
          <a:solidFill>
            <a:schemeClr val="accent1"/>
          </a:solidFill>
          <a:ln w="12700" algn="ctr">
            <a:solidFill>
              <a:schemeClr val="tx1"/>
            </a:solidFill>
            <a:round/>
            <a:headEnd type="none" w="sm" len="sm"/>
            <a:tailEnd type="none" w="sm" len="sm"/>
          </a:ln>
        </p:spPr>
        <p:txBody>
          <a:bodyPr/>
          <a:lstStyle/>
          <a:p>
            <a:endParaRPr lang="en-GB"/>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2" name="Rectangle 3"/>
          <p:cNvSpPr>
            <a:spLocks noGrp="1" noChangeArrowheads="1"/>
          </p:cNvSpPr>
          <p:nvPr>
            <p:ph type="body" idx="1"/>
          </p:nvPr>
        </p:nvSpPr>
        <p:spPr>
          <a:xfrm>
            <a:off x="0" y="357188"/>
            <a:ext cx="9144000" cy="6500812"/>
          </a:xfrm>
        </p:spPr>
        <p:txBody>
          <a:bodyPr/>
          <a:lstStyle/>
          <a:p>
            <a:pPr>
              <a:buFont typeface="Wingdings" pitchFamily="2" charset="2"/>
              <a:buNone/>
              <a:defRPr/>
            </a:pPr>
            <a:r>
              <a:rPr kumimoji="1" lang="uk-UA" sz="2800" kern="1200" dirty="0" smtClean="0"/>
              <a:t>	</a:t>
            </a:r>
            <a:r>
              <a:rPr lang="uk-UA" sz="2800" u="sng" dirty="0" smtClean="0"/>
              <a:t>Приклад</a:t>
            </a:r>
            <a:r>
              <a:rPr lang="uk-UA" sz="2800" dirty="0" smtClean="0"/>
              <a:t>. </a:t>
            </a:r>
          </a:p>
          <a:p>
            <a:pPr>
              <a:lnSpc>
                <a:spcPct val="100000"/>
              </a:lnSpc>
              <a:buFont typeface="Wingdings" pitchFamily="2" charset="2"/>
              <a:buNone/>
              <a:defRPr/>
            </a:pPr>
            <a:r>
              <a:rPr lang="uk-UA" sz="2800" dirty="0" smtClean="0"/>
              <a:t>	Один з найпростіших варіантів алгоритму для задачі Андрія. Базовому місту приписуємо номер </a:t>
            </a:r>
            <a:r>
              <a:rPr lang="uk-UA" sz="2800" i="1" dirty="0" smtClean="0"/>
              <a:t>n</a:t>
            </a:r>
            <a:r>
              <a:rPr lang="uk-UA" sz="2800" dirty="0" smtClean="0"/>
              <a:t>. Кожен тур однозначно відповідає перестановці цілих чисел 1, 2, … , </a:t>
            </a:r>
            <a:r>
              <a:rPr lang="uk-UA" sz="2800" i="1" dirty="0" smtClean="0"/>
              <a:t>n</a:t>
            </a:r>
            <a:r>
              <a:rPr lang="uk-UA" sz="2800" dirty="0" smtClean="0"/>
              <a:t>–1, його легко прослідкувати на графі та порахувати його вартість. Наприклад, вартість туру 5-1-2-3-4-5 (</a:t>
            </a:r>
            <a:r>
              <a:rPr lang="uk-UA" sz="2800" i="1" dirty="0" smtClean="0"/>
              <a:t>n</a:t>
            </a:r>
            <a:r>
              <a:rPr lang="uk-UA" sz="2800" dirty="0" smtClean="0"/>
              <a:t>=5) дорівнює 5+1+4+1+3=14. Можна розв’язати задачу, генеруючи всі перестановки перших </a:t>
            </a:r>
            <a:r>
              <a:rPr lang="uk-UA" sz="2800" i="1" dirty="0" smtClean="0"/>
              <a:t>n</a:t>
            </a:r>
            <a:r>
              <a:rPr lang="uk-UA" sz="2800" dirty="0" smtClean="0"/>
              <a:t>–1 цілих додатних чисел. Для кожної перестановки будуємо відповідний тур та рахуємо його вартість. Оброблюючи таким чином всі перестановки, запам’ятовуємо тур, який на поточний момент має найменшу вартість. Якщо знаходимо тур з меншою вартістю, то подальші порівняння робимо з цим туром.</a:t>
            </a:r>
          </a:p>
          <a:p>
            <a:pPr>
              <a:buFont typeface="Wingdings" pitchFamily="2" charset="2"/>
              <a:buNone/>
              <a:defRPr/>
            </a:pPr>
            <a:endParaRPr kumimoji="1" lang="uk-UA" kern="1200" dirty="0" smtClean="0"/>
          </a:p>
        </p:txBody>
      </p:sp>
      <p:sp>
        <p:nvSpPr>
          <p:cNvPr id="3" name="Овал 3"/>
          <p:cNvSpPr>
            <a:spLocks noChangeArrowheads="1"/>
          </p:cNvSpPr>
          <p:nvPr/>
        </p:nvSpPr>
        <p:spPr bwMode="auto">
          <a:xfrm>
            <a:off x="142875" y="6429375"/>
            <a:ext cx="214313" cy="214313"/>
          </a:xfrm>
          <a:prstGeom prst="ellipse">
            <a:avLst/>
          </a:prstGeom>
          <a:solidFill>
            <a:srgbClr val="FF0000"/>
          </a:solidFill>
          <a:ln w="12700" algn="ctr">
            <a:solidFill>
              <a:schemeClr val="tx1"/>
            </a:solidFill>
            <a:round/>
            <a:headEnd type="none" w="sm" len="sm"/>
            <a:tailEnd type="none" w="sm" len="sm"/>
          </a:ln>
        </p:spPr>
        <p:txBody>
          <a:bodyPr/>
          <a:lstStyle/>
          <a:p>
            <a:endParaRPr lang="en-GB"/>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2" name="Rectangle 3"/>
          <p:cNvSpPr>
            <a:spLocks noGrp="1" noChangeArrowheads="1"/>
          </p:cNvSpPr>
          <p:nvPr>
            <p:ph type="body" idx="1"/>
          </p:nvPr>
        </p:nvSpPr>
        <p:spPr>
          <a:xfrm>
            <a:off x="0" y="357188"/>
            <a:ext cx="9144000" cy="6500812"/>
          </a:xfrm>
        </p:spPr>
        <p:txBody>
          <a:bodyPr/>
          <a:lstStyle/>
          <a:p>
            <a:pPr>
              <a:buFont typeface="Wingdings" pitchFamily="2" charset="2"/>
              <a:buNone/>
              <a:defRPr/>
            </a:pPr>
            <a:r>
              <a:rPr kumimoji="1" lang="uk-UA" sz="2800" kern="1200" dirty="0" smtClean="0"/>
              <a:t>	</a:t>
            </a:r>
            <a:r>
              <a:rPr lang="uk-UA" sz="2800" b="1" dirty="0" smtClean="0"/>
              <a:t>Алгоритм ETS  (вичерпний комівояжер)</a:t>
            </a:r>
          </a:p>
          <a:p>
            <a:pPr>
              <a:buFont typeface="Wingdings" pitchFamily="2" charset="2"/>
              <a:buNone/>
              <a:defRPr/>
            </a:pPr>
            <a:r>
              <a:rPr lang="uk-UA" sz="2400" dirty="0" smtClean="0"/>
              <a:t>Вхідні дані: кількість міст </a:t>
            </a:r>
            <a:r>
              <a:rPr lang="en-US" sz="2400" i="1" dirty="0" smtClean="0"/>
              <a:t>N</a:t>
            </a:r>
            <a:r>
              <a:rPr lang="uk-UA" sz="2400" dirty="0" smtClean="0"/>
              <a:t>, матриця вартостей </a:t>
            </a:r>
            <a:r>
              <a:rPr lang="en-US" sz="2400" i="1" dirty="0" smtClean="0"/>
              <a:t>C</a:t>
            </a:r>
            <a:r>
              <a:rPr lang="uk-UA" sz="2400" dirty="0" smtClean="0"/>
              <a:t>.</a:t>
            </a:r>
            <a:endParaRPr lang="en-GB" sz="2400" dirty="0" smtClean="0"/>
          </a:p>
          <a:p>
            <a:pPr>
              <a:buFont typeface="Wingdings" pitchFamily="2" charset="2"/>
              <a:buNone/>
              <a:defRPr/>
            </a:pPr>
            <a:r>
              <a:rPr lang="uk-UA" sz="2400" dirty="0" smtClean="0"/>
              <a:t>Вихідні дані: порядок обходу міст </a:t>
            </a:r>
            <a:r>
              <a:rPr lang="en-US" sz="2400" dirty="0" smtClean="0"/>
              <a:t>TOUR</a:t>
            </a:r>
            <a:r>
              <a:rPr lang="uk-UA" sz="2400" dirty="0" smtClean="0"/>
              <a:t> з найменшою вартістю </a:t>
            </a:r>
            <a:r>
              <a:rPr lang="en-US" sz="2400" dirty="0" smtClean="0"/>
              <a:t>MIN</a:t>
            </a:r>
            <a:r>
              <a:rPr lang="uk-UA" sz="2400" dirty="0" smtClean="0"/>
              <a:t>.</a:t>
            </a:r>
            <a:endParaRPr lang="en-GB" sz="2400" dirty="0" smtClean="0"/>
          </a:p>
          <a:p>
            <a:pPr>
              <a:buFont typeface="Wingdings" pitchFamily="2" charset="2"/>
              <a:buNone/>
              <a:defRPr/>
            </a:pPr>
            <a:r>
              <a:rPr lang="uk-UA" sz="2400" dirty="0" smtClean="0"/>
              <a:t>Крок 0. Встановлення початкових значень</a:t>
            </a:r>
            <a:endParaRPr lang="en-GB" sz="2400" dirty="0" smtClean="0"/>
          </a:p>
          <a:p>
            <a:pPr>
              <a:buFont typeface="Wingdings" pitchFamily="2" charset="2"/>
              <a:buNone/>
              <a:defRPr/>
            </a:pPr>
            <a:r>
              <a:rPr lang="uk-UA" sz="2400" dirty="0" smtClean="0"/>
              <a:t>		</a:t>
            </a:r>
            <a:r>
              <a:rPr lang="en-US" sz="2400" dirty="0" smtClean="0"/>
              <a:t>TOUR</a:t>
            </a:r>
            <a:r>
              <a:rPr lang="uk-UA" sz="2400" dirty="0" smtClean="0"/>
              <a:t>=0, </a:t>
            </a:r>
            <a:r>
              <a:rPr lang="en-US" sz="2400" dirty="0" smtClean="0"/>
              <a:t>MIN</a:t>
            </a:r>
            <a:r>
              <a:rPr lang="uk-UA" sz="2400" dirty="0" smtClean="0"/>
              <a:t>=∞</a:t>
            </a:r>
            <a:endParaRPr lang="en-GB" sz="2400" dirty="0" smtClean="0"/>
          </a:p>
          <a:p>
            <a:pPr>
              <a:buFont typeface="Wingdings" pitchFamily="2" charset="2"/>
              <a:buNone/>
              <a:defRPr/>
            </a:pPr>
            <a:r>
              <a:rPr lang="uk-UA" sz="2400" dirty="0" smtClean="0"/>
              <a:t>Крок 1. Генерування всіх перестановок</a:t>
            </a:r>
            <a:endParaRPr lang="en-GB" sz="2400" dirty="0" smtClean="0"/>
          </a:p>
          <a:p>
            <a:pPr>
              <a:buFont typeface="Wingdings" pitchFamily="2" charset="2"/>
              <a:buNone/>
              <a:defRPr/>
            </a:pPr>
            <a:r>
              <a:rPr lang="uk-UA" sz="2400" dirty="0" smtClean="0"/>
              <a:t>		</a:t>
            </a:r>
            <a:r>
              <a:rPr lang="en-US" sz="2400" dirty="0" smtClean="0"/>
              <a:t>For </a:t>
            </a:r>
            <a:r>
              <a:rPr lang="en-US" sz="2400" dirty="0" err="1" smtClean="0"/>
              <a:t>i</a:t>
            </a:r>
            <a:r>
              <a:rPr lang="uk-UA" sz="2400" dirty="0" smtClean="0"/>
              <a:t>=1 </a:t>
            </a:r>
            <a:r>
              <a:rPr lang="en-US" sz="2400" dirty="0" smtClean="0"/>
              <a:t>to</a:t>
            </a:r>
            <a:r>
              <a:rPr lang="uk-UA" sz="2400" dirty="0" smtClean="0"/>
              <a:t> (</a:t>
            </a:r>
            <a:r>
              <a:rPr lang="en-US" sz="2400" dirty="0" smtClean="0"/>
              <a:t>N</a:t>
            </a:r>
            <a:r>
              <a:rPr lang="uk-UA" sz="2400" dirty="0" smtClean="0"/>
              <a:t>-1)! </a:t>
            </a:r>
            <a:r>
              <a:rPr lang="en-US" sz="2400" dirty="0" smtClean="0"/>
              <a:t>do</a:t>
            </a:r>
            <a:endParaRPr lang="en-GB" sz="2400" dirty="0" smtClean="0"/>
          </a:p>
          <a:p>
            <a:pPr>
              <a:buFont typeface="Wingdings" pitchFamily="2" charset="2"/>
              <a:buNone/>
              <a:defRPr/>
            </a:pPr>
            <a:r>
              <a:rPr lang="uk-UA" sz="2400" dirty="0" smtClean="0"/>
              <a:t>	Крок 2. Отримання нової </a:t>
            </a:r>
            <a:r>
              <a:rPr lang="en-US" sz="2400" i="1" dirty="0" err="1" smtClean="0"/>
              <a:t>i</a:t>
            </a:r>
            <a:r>
              <a:rPr lang="uk-UA" sz="2400" dirty="0" err="1" smtClean="0"/>
              <a:t>-ої</a:t>
            </a:r>
            <a:r>
              <a:rPr lang="uk-UA" sz="2400" dirty="0" smtClean="0"/>
              <a:t> перестановки </a:t>
            </a:r>
            <a:r>
              <a:rPr lang="en-US" sz="2400" dirty="0" smtClean="0"/>
              <a:t>P</a:t>
            </a:r>
            <a:r>
              <a:rPr lang="uk-UA" sz="2400" dirty="0" smtClean="0"/>
              <a:t> (підалгоритм)</a:t>
            </a:r>
            <a:endParaRPr lang="en-GB" sz="2400" dirty="0" smtClean="0"/>
          </a:p>
          <a:p>
            <a:pPr>
              <a:buFont typeface="Wingdings" pitchFamily="2" charset="2"/>
              <a:buNone/>
              <a:defRPr/>
            </a:pPr>
            <a:r>
              <a:rPr lang="uk-UA" sz="2400" dirty="0" smtClean="0"/>
              <a:t>	Крок 3. Побудова тура, що відповідає перестановці </a:t>
            </a:r>
            <a:r>
              <a:rPr lang="en-US" sz="2400" dirty="0" smtClean="0"/>
              <a:t>T</a:t>
            </a:r>
            <a:r>
              <a:rPr lang="uk-UA" sz="2400" dirty="0" smtClean="0"/>
              <a:t>(</a:t>
            </a:r>
            <a:r>
              <a:rPr lang="en-US" sz="2400" dirty="0" smtClean="0"/>
              <a:t>P</a:t>
            </a:r>
            <a:r>
              <a:rPr lang="uk-UA" sz="2400" dirty="0" smtClean="0"/>
              <a:t>) (підалгоритм) та обчислення його вартості </a:t>
            </a:r>
            <a:r>
              <a:rPr lang="en-US" sz="2400" dirty="0" smtClean="0"/>
              <a:t>COST</a:t>
            </a:r>
            <a:r>
              <a:rPr lang="uk-UA" sz="2400" dirty="0" smtClean="0"/>
              <a:t>(</a:t>
            </a:r>
            <a:r>
              <a:rPr lang="en-US" sz="2400" dirty="0" smtClean="0"/>
              <a:t>T</a:t>
            </a:r>
            <a:r>
              <a:rPr lang="uk-UA" sz="2400" dirty="0" smtClean="0"/>
              <a:t>(</a:t>
            </a:r>
            <a:r>
              <a:rPr lang="en-US" sz="2400" dirty="0" smtClean="0"/>
              <a:t>P</a:t>
            </a:r>
            <a:r>
              <a:rPr lang="uk-UA" sz="2400" dirty="0" smtClean="0"/>
              <a:t>)) (підалгоритм)</a:t>
            </a:r>
            <a:endParaRPr lang="en-GB" sz="2400" dirty="0" smtClean="0"/>
          </a:p>
          <a:p>
            <a:pPr>
              <a:buFont typeface="Wingdings" pitchFamily="2" charset="2"/>
              <a:buNone/>
              <a:defRPr/>
            </a:pPr>
            <a:r>
              <a:rPr lang="uk-UA" sz="2400" dirty="0" smtClean="0"/>
              <a:t>	Крок 4. Порівняння поточного тура з мінімальним та заміна мінімального при потребі.</a:t>
            </a:r>
            <a:endParaRPr lang="en-GB" sz="2400" dirty="0" smtClean="0"/>
          </a:p>
          <a:p>
            <a:pPr>
              <a:buFont typeface="Wingdings" pitchFamily="2" charset="2"/>
              <a:buNone/>
              <a:defRPr/>
            </a:pPr>
            <a:r>
              <a:rPr lang="uk-UA" sz="2400" dirty="0" smtClean="0"/>
              <a:t>		</a:t>
            </a:r>
            <a:r>
              <a:rPr lang="en-US" sz="2400" dirty="0" smtClean="0"/>
              <a:t>If COST(T(P))&lt;MIN then TOUR=T(P), MIN=COST(T(P)).</a:t>
            </a:r>
            <a:endParaRPr lang="en-GB" sz="2400" dirty="0" smtClean="0"/>
          </a:p>
          <a:p>
            <a:pPr>
              <a:buFont typeface="Wingdings" pitchFamily="2" charset="2"/>
              <a:buNone/>
              <a:defRPr/>
            </a:pPr>
            <a:endParaRPr kumimoji="1" lang="uk-UA" kern="1200" dirty="0" smtClean="0"/>
          </a:p>
        </p:txBody>
      </p:sp>
      <p:sp>
        <p:nvSpPr>
          <p:cNvPr id="3" name="Овал 3"/>
          <p:cNvSpPr>
            <a:spLocks noChangeArrowheads="1"/>
          </p:cNvSpPr>
          <p:nvPr/>
        </p:nvSpPr>
        <p:spPr bwMode="auto">
          <a:xfrm>
            <a:off x="142875" y="6429375"/>
            <a:ext cx="214313" cy="214313"/>
          </a:xfrm>
          <a:prstGeom prst="ellipse">
            <a:avLst/>
          </a:prstGeom>
          <a:solidFill>
            <a:srgbClr val="FF0000"/>
          </a:solidFill>
          <a:ln w="12700" algn="ctr">
            <a:solidFill>
              <a:schemeClr val="tx1"/>
            </a:solidFill>
            <a:round/>
            <a:headEnd type="none" w="sm" len="sm"/>
            <a:tailEnd type="none" w="sm" len="sm"/>
          </a:ln>
        </p:spPr>
        <p:txBody>
          <a:bodyPr/>
          <a:lstStyle/>
          <a:p>
            <a:endParaRPr lang="en-GB"/>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2" name="Rectangle 3"/>
          <p:cNvSpPr>
            <a:spLocks noGrp="1" noChangeArrowheads="1"/>
          </p:cNvSpPr>
          <p:nvPr>
            <p:ph type="body" idx="1"/>
          </p:nvPr>
        </p:nvSpPr>
        <p:spPr>
          <a:xfrm>
            <a:off x="0" y="836712"/>
            <a:ext cx="9144000" cy="6021288"/>
          </a:xfrm>
        </p:spPr>
        <p:txBody>
          <a:bodyPr/>
          <a:lstStyle/>
          <a:p>
            <a:pPr>
              <a:lnSpc>
                <a:spcPct val="100000"/>
              </a:lnSpc>
              <a:buFont typeface="Wingdings" pitchFamily="2" charset="2"/>
              <a:buNone/>
              <a:defRPr/>
            </a:pPr>
            <a:r>
              <a:rPr kumimoji="1" lang="uk-UA" sz="2800" kern="1200" dirty="0" smtClean="0"/>
              <a:t>	</a:t>
            </a:r>
            <a:r>
              <a:rPr lang="uk-UA" sz="2800" b="1" dirty="0" smtClean="0"/>
              <a:t>Правильність алгоритму</a:t>
            </a:r>
          </a:p>
          <a:p>
            <a:pPr>
              <a:lnSpc>
                <a:spcPct val="100000"/>
              </a:lnSpc>
              <a:buFont typeface="Wingdings" pitchFamily="2" charset="2"/>
              <a:buNone/>
              <a:defRPr/>
            </a:pPr>
            <a:endParaRPr lang="uk-UA" sz="1000" dirty="0" smtClean="0"/>
          </a:p>
          <a:p>
            <a:pPr>
              <a:lnSpc>
                <a:spcPct val="100000"/>
              </a:lnSpc>
              <a:buFont typeface="Wingdings" pitchFamily="2" charset="2"/>
              <a:buNone/>
              <a:defRPr/>
            </a:pPr>
            <a:r>
              <a:rPr lang="uk-UA" sz="2800" dirty="0" smtClean="0"/>
              <a:t>	Доведення правильності алгоритму – це один з найважчих, а іноді й дуже </a:t>
            </a:r>
            <a:r>
              <a:rPr lang="uk-UA" sz="2800" dirty="0" err="1" smtClean="0"/>
              <a:t>втомлюючих</a:t>
            </a:r>
            <a:r>
              <a:rPr lang="uk-UA" sz="2800" dirty="0" smtClean="0"/>
              <a:t> етапів створення алгоритму.</a:t>
            </a:r>
          </a:p>
          <a:p>
            <a:pPr>
              <a:lnSpc>
                <a:spcPct val="100000"/>
              </a:lnSpc>
              <a:buFont typeface="Wingdings" pitchFamily="2" charset="2"/>
              <a:buNone/>
              <a:defRPr/>
            </a:pPr>
            <a:r>
              <a:rPr lang="uk-UA" sz="2800" dirty="0" smtClean="0"/>
              <a:t>	</a:t>
            </a:r>
            <a:endParaRPr kumimoji="1" lang="uk-UA" kern="1200" dirty="0" smtClean="0"/>
          </a:p>
        </p:txBody>
      </p:sp>
      <p:sp>
        <p:nvSpPr>
          <p:cNvPr id="41987" name="Стрелка вниз 2"/>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2" name="Rectangle 3"/>
          <p:cNvSpPr>
            <a:spLocks noGrp="1" noChangeArrowheads="1"/>
          </p:cNvSpPr>
          <p:nvPr>
            <p:ph type="body" idx="1"/>
          </p:nvPr>
        </p:nvSpPr>
        <p:spPr>
          <a:xfrm>
            <a:off x="0" y="836712"/>
            <a:ext cx="9144000" cy="6021288"/>
          </a:xfrm>
        </p:spPr>
        <p:txBody>
          <a:bodyPr/>
          <a:lstStyle/>
          <a:p>
            <a:pPr>
              <a:lnSpc>
                <a:spcPct val="100000"/>
              </a:lnSpc>
              <a:buFont typeface="Wingdings" pitchFamily="2" charset="2"/>
              <a:buNone/>
              <a:defRPr/>
            </a:pPr>
            <a:r>
              <a:rPr kumimoji="1" lang="uk-UA" sz="2800" kern="1200" dirty="0" smtClean="0"/>
              <a:t>	</a:t>
            </a:r>
            <a:r>
              <a:rPr lang="uk-UA" sz="2800" dirty="0" smtClean="0"/>
              <a:t>Загальна методика доведення правильності алгоритму</a:t>
            </a:r>
          </a:p>
          <a:p>
            <a:pPr>
              <a:lnSpc>
                <a:spcPct val="100000"/>
              </a:lnSpc>
              <a:buFont typeface="Wingdings" pitchFamily="2" charset="2"/>
              <a:buNone/>
              <a:defRPr/>
            </a:pPr>
            <a:endParaRPr lang="uk-UA" sz="1000" dirty="0" smtClean="0"/>
          </a:p>
          <a:p>
            <a:pPr>
              <a:lnSpc>
                <a:spcPct val="100000"/>
              </a:lnSpc>
              <a:buFont typeface="Wingdings" pitchFamily="2" charset="2"/>
              <a:buNone/>
              <a:defRPr/>
            </a:pPr>
            <a:r>
              <a:rPr lang="uk-UA" sz="2800" dirty="0" smtClean="0"/>
              <a:t>	Припустимо, що алгоритм описано у вигляді послідовності кроків. </a:t>
            </a:r>
          </a:p>
          <a:p>
            <a:pPr marL="514350" indent="-514350">
              <a:lnSpc>
                <a:spcPct val="100000"/>
              </a:lnSpc>
              <a:buFont typeface="+mj-lt"/>
              <a:buAutoNum type="arabicPeriod"/>
              <a:defRPr/>
            </a:pPr>
            <a:r>
              <a:rPr lang="uk-UA" sz="2800" dirty="0" smtClean="0"/>
              <a:t>Потрібно запропонувати деяке обґрунтування правомірності для кожного кроку (зокрема, може знадобитися лема про умови, що діють до та після пройденого кроку). </a:t>
            </a:r>
          </a:p>
          <a:p>
            <a:pPr marL="514350" indent="-514350">
              <a:lnSpc>
                <a:spcPct val="100000"/>
              </a:lnSpc>
              <a:buFont typeface="+mj-lt"/>
              <a:buAutoNum type="arabicPeriod"/>
              <a:defRPr/>
            </a:pPr>
            <a:r>
              <a:rPr lang="uk-UA" sz="2800" dirty="0" smtClean="0"/>
              <a:t>Потрібно запропонувати доведення </a:t>
            </a:r>
            <a:r>
              <a:rPr lang="uk-UA" sz="2800" dirty="0" err="1" smtClean="0"/>
              <a:t>кінцевості</a:t>
            </a:r>
            <a:r>
              <a:rPr lang="uk-UA" sz="2800" dirty="0" smtClean="0"/>
              <a:t> (результативності) алгоритму, при цьому будуть перевірені всі підходящі вхідні дані і отримані всі підходящі вихідні дані.</a:t>
            </a:r>
          </a:p>
          <a:p>
            <a:pPr>
              <a:lnSpc>
                <a:spcPct val="100000"/>
              </a:lnSpc>
              <a:buFont typeface="Wingdings" pitchFamily="2" charset="2"/>
              <a:buNone/>
              <a:defRPr/>
            </a:pPr>
            <a:endParaRPr kumimoji="1" lang="uk-UA" kern="1200" dirty="0" smtClean="0"/>
          </a:p>
        </p:txBody>
      </p:sp>
      <p:sp>
        <p:nvSpPr>
          <p:cNvPr id="41987" name="Стрелка вниз 2"/>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a:p>
        </p:txBody>
      </p:sp>
      <p:sp>
        <p:nvSpPr>
          <p:cNvPr id="4" name="Овал 3"/>
          <p:cNvSpPr>
            <a:spLocks noChangeArrowheads="1"/>
          </p:cNvSpPr>
          <p:nvPr/>
        </p:nvSpPr>
        <p:spPr bwMode="auto">
          <a:xfrm>
            <a:off x="142875" y="6429375"/>
            <a:ext cx="214313" cy="214313"/>
          </a:xfrm>
          <a:prstGeom prst="ellipse">
            <a:avLst/>
          </a:prstGeom>
          <a:solidFill>
            <a:schemeClr val="accent1"/>
          </a:solidFill>
          <a:ln w="12700" algn="ctr">
            <a:solidFill>
              <a:schemeClr val="tx1"/>
            </a:solidFill>
            <a:round/>
            <a:headEnd type="none" w="sm" len="sm"/>
            <a:tailEnd type="none" w="sm" len="sm"/>
          </a:ln>
        </p:spPr>
        <p:txBody>
          <a:bodyPr/>
          <a:lstStyle/>
          <a:p>
            <a:endParaRPr lang="en-GB"/>
          </a:p>
        </p:txBody>
      </p:sp>
    </p:spTree>
    <p:extLst>
      <p:ext uri="{BB962C8B-B14F-4D97-AF65-F5344CB8AC3E}">
        <p14:creationId xmlns:p14="http://schemas.microsoft.com/office/powerpoint/2010/main" val="156840483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2" name="Rectangle 3"/>
          <p:cNvSpPr>
            <a:spLocks noGrp="1" noChangeArrowheads="1"/>
          </p:cNvSpPr>
          <p:nvPr>
            <p:ph type="body" idx="1"/>
          </p:nvPr>
        </p:nvSpPr>
        <p:spPr>
          <a:xfrm>
            <a:off x="0" y="357188"/>
            <a:ext cx="9144000" cy="6500812"/>
          </a:xfrm>
        </p:spPr>
        <p:txBody>
          <a:bodyPr/>
          <a:lstStyle/>
          <a:p>
            <a:pPr>
              <a:buFont typeface="Wingdings" pitchFamily="2" charset="2"/>
              <a:buNone/>
              <a:defRPr/>
            </a:pPr>
            <a:r>
              <a:rPr kumimoji="1" lang="uk-UA" sz="2800" kern="1200" dirty="0" smtClean="0"/>
              <a:t>	</a:t>
            </a:r>
            <a:r>
              <a:rPr lang="uk-UA" sz="2800" u="sng" dirty="0" smtClean="0"/>
              <a:t>Приклад</a:t>
            </a:r>
            <a:r>
              <a:rPr lang="uk-UA" sz="2800" dirty="0" smtClean="0"/>
              <a:t>. </a:t>
            </a:r>
          </a:p>
          <a:p>
            <a:pPr>
              <a:buFont typeface="Wingdings" pitchFamily="2" charset="2"/>
              <a:buNone/>
              <a:defRPr/>
            </a:pPr>
            <a:r>
              <a:rPr lang="uk-UA" sz="2800" dirty="0" smtClean="0"/>
              <a:t>	</a:t>
            </a:r>
            <a:r>
              <a:rPr lang="ru-RU" sz="2800" dirty="0" smtClean="0"/>
              <a:t>Алгоритм </a:t>
            </a:r>
            <a:r>
              <a:rPr lang="en-US" sz="2800" dirty="0" smtClean="0"/>
              <a:t>ETS</a:t>
            </a:r>
            <a:r>
              <a:rPr lang="uk-UA" sz="2800" dirty="0" smtClean="0"/>
              <a:t> настільки простий, що його правильність легко довести. </a:t>
            </a:r>
          </a:p>
          <a:p>
            <a:pPr>
              <a:buFont typeface="Wingdings" pitchFamily="2" charset="2"/>
              <a:buNone/>
              <a:defRPr/>
            </a:pPr>
            <a:r>
              <a:rPr lang="uk-UA" sz="2800" dirty="0" smtClean="0"/>
              <a:t>	Оскільки перевіряється кожен тур, повинен бути перевіреним і тур з мінімальною вартістю; як тільки до нього дійде черга, він буде збережений. Він не буде відкинутий – це може статися лише в тому випадку, якщо існує тур з меншою вартістю. </a:t>
            </a:r>
          </a:p>
          <a:p>
            <a:pPr>
              <a:buFont typeface="Wingdings" pitchFamily="2" charset="2"/>
              <a:buNone/>
              <a:defRPr/>
            </a:pPr>
            <a:r>
              <a:rPr lang="uk-UA" sz="2800" dirty="0" smtClean="0"/>
              <a:t>	Алгоритм повинен закінчити роботу, оскільки число турів, які потрібно перевірити, кінцеве. </a:t>
            </a:r>
          </a:p>
          <a:p>
            <a:pPr>
              <a:buFont typeface="Wingdings" pitchFamily="2" charset="2"/>
              <a:buNone/>
              <a:defRPr/>
            </a:pPr>
            <a:endParaRPr lang="uk-UA" sz="1000" dirty="0" smtClean="0"/>
          </a:p>
          <a:p>
            <a:pPr>
              <a:lnSpc>
                <a:spcPct val="100000"/>
              </a:lnSpc>
              <a:buFont typeface="Wingdings" pitchFamily="2" charset="2"/>
              <a:buNone/>
              <a:defRPr/>
            </a:pPr>
            <a:r>
              <a:rPr lang="uk-UA" sz="2800" dirty="0" smtClean="0"/>
              <a:t>	Подібний метод доведення відомий як «доведення повним перебором випадків»; це найгрубіший із методів доведення.	</a:t>
            </a:r>
            <a:endParaRPr lang="en-GB" sz="2800" dirty="0"/>
          </a:p>
        </p:txBody>
      </p:sp>
      <p:sp>
        <p:nvSpPr>
          <p:cNvPr id="3" name="Овал 3"/>
          <p:cNvSpPr>
            <a:spLocks noChangeArrowheads="1"/>
          </p:cNvSpPr>
          <p:nvPr/>
        </p:nvSpPr>
        <p:spPr bwMode="auto">
          <a:xfrm>
            <a:off x="142875" y="6429375"/>
            <a:ext cx="214313" cy="214313"/>
          </a:xfrm>
          <a:prstGeom prst="ellipse">
            <a:avLst/>
          </a:prstGeom>
          <a:solidFill>
            <a:srgbClr val="FF0000"/>
          </a:solidFill>
          <a:ln w="12700" algn="ctr">
            <a:solidFill>
              <a:schemeClr val="tx1"/>
            </a:solidFill>
            <a:round/>
            <a:headEnd type="none" w="sm" len="sm"/>
            <a:tailEnd type="none" w="sm" len="sm"/>
          </a:ln>
        </p:spPr>
        <p:txBody>
          <a:bodyPr/>
          <a:lstStyle/>
          <a:p>
            <a:endParaRPr lang="en-GB"/>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2" name="Rectangle 3"/>
          <p:cNvSpPr>
            <a:spLocks noGrp="1" noChangeArrowheads="1"/>
          </p:cNvSpPr>
          <p:nvPr>
            <p:ph type="body" idx="1"/>
          </p:nvPr>
        </p:nvSpPr>
        <p:spPr>
          <a:xfrm>
            <a:off x="285720" y="1268760"/>
            <a:ext cx="8643998" cy="5589240"/>
          </a:xfrm>
        </p:spPr>
        <p:txBody>
          <a:bodyPr/>
          <a:lstStyle/>
          <a:p>
            <a:pPr>
              <a:lnSpc>
                <a:spcPct val="100000"/>
              </a:lnSpc>
              <a:buFont typeface="Wingdings" pitchFamily="2" charset="2"/>
              <a:buChar char="ü"/>
              <a:defRPr/>
            </a:pPr>
            <a:r>
              <a:rPr lang="uk-UA" sz="2800" dirty="0" smtClean="0"/>
              <a:t>Правильність алгоритму ще нічого не говорить про його ефективність. </a:t>
            </a:r>
          </a:p>
          <a:p>
            <a:pPr>
              <a:lnSpc>
                <a:spcPct val="100000"/>
              </a:lnSpc>
              <a:buFont typeface="Wingdings" pitchFamily="2" charset="2"/>
              <a:buChar char="ü"/>
              <a:defRPr/>
            </a:pPr>
            <a:r>
              <a:rPr lang="uk-UA" sz="2800" dirty="0" smtClean="0"/>
              <a:t>Вичерпні алгоритми рідко бувають хорошими у всіх відношеннях.</a:t>
            </a:r>
            <a:endParaRPr lang="en-GB" sz="28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2" name="Rectangle 3"/>
          <p:cNvSpPr>
            <a:spLocks noGrp="1" noChangeArrowheads="1"/>
          </p:cNvSpPr>
          <p:nvPr>
            <p:ph type="body" idx="1"/>
          </p:nvPr>
        </p:nvSpPr>
        <p:spPr>
          <a:xfrm>
            <a:off x="251520" y="908720"/>
            <a:ext cx="8642449" cy="2880320"/>
          </a:xfrm>
        </p:spPr>
        <p:txBody>
          <a:bodyPr/>
          <a:lstStyle/>
          <a:p>
            <a:pPr>
              <a:lnSpc>
                <a:spcPct val="100000"/>
              </a:lnSpc>
              <a:buFont typeface="Wingdings" pitchFamily="2" charset="2"/>
              <a:buNone/>
              <a:defRPr/>
            </a:pPr>
            <a:r>
              <a:rPr lang="ru-RU" sz="2800" b="1" dirty="0" smtClean="0"/>
              <a:t>	Постановка </a:t>
            </a:r>
            <a:r>
              <a:rPr lang="uk-UA" sz="2800" b="1" dirty="0" smtClean="0"/>
              <a:t>задачі</a:t>
            </a:r>
          </a:p>
          <a:p>
            <a:pPr>
              <a:lnSpc>
                <a:spcPct val="100000"/>
              </a:lnSpc>
              <a:buFont typeface="Wingdings" pitchFamily="2" charset="2"/>
              <a:buNone/>
              <a:defRPr/>
            </a:pPr>
            <a:endParaRPr kumimoji="1" lang="en-US" sz="2800" kern="1200" dirty="0" smtClean="0"/>
          </a:p>
          <a:p>
            <a:pPr>
              <a:lnSpc>
                <a:spcPct val="100000"/>
              </a:lnSpc>
              <a:buFont typeface="Wingdings" pitchFamily="2" charset="2"/>
              <a:buNone/>
              <a:defRPr/>
            </a:pPr>
            <a:r>
              <a:rPr kumimoji="1" lang="uk-UA" sz="2800" kern="1200" dirty="0" smtClean="0"/>
              <a:t>	Щоб</a:t>
            </a:r>
            <a:r>
              <a:rPr lang="uk-UA" sz="2800" dirty="0" smtClean="0"/>
              <a:t> зрозуміти задачу, потрібно точно її сформулювати. Ця умова сама по собі не є достатньою для розуміння задачі, але є абсолютно необхідною. </a:t>
            </a:r>
          </a:p>
        </p:txBody>
      </p:sp>
      <p:sp>
        <p:nvSpPr>
          <p:cNvPr id="25604"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2" name="Rectangle 3"/>
          <p:cNvSpPr>
            <a:spLocks noGrp="1" noChangeArrowheads="1"/>
          </p:cNvSpPr>
          <p:nvPr>
            <p:ph type="body" idx="1"/>
          </p:nvPr>
        </p:nvSpPr>
        <p:spPr>
          <a:xfrm>
            <a:off x="0" y="836712"/>
            <a:ext cx="8893969" cy="6021288"/>
          </a:xfrm>
        </p:spPr>
        <p:txBody>
          <a:bodyPr/>
          <a:lstStyle/>
          <a:p>
            <a:pPr>
              <a:buFont typeface="Wingdings" pitchFamily="2" charset="2"/>
              <a:buNone/>
              <a:defRPr/>
            </a:pPr>
            <a:r>
              <a:rPr kumimoji="1" lang="uk-UA" sz="2800" kern="1200" dirty="0" smtClean="0"/>
              <a:t>	</a:t>
            </a:r>
            <a:r>
              <a:rPr lang="uk-UA" sz="2800" b="1" dirty="0" smtClean="0"/>
              <a:t>Реалізація</a:t>
            </a:r>
            <a:r>
              <a:rPr lang="ru-RU" sz="2800" b="1" dirty="0" smtClean="0"/>
              <a:t> алгоритму</a:t>
            </a:r>
          </a:p>
          <a:p>
            <a:pPr>
              <a:buFont typeface="Wingdings" pitchFamily="2" charset="2"/>
              <a:buNone/>
              <a:defRPr/>
            </a:pPr>
            <a:endParaRPr lang="en-GB" sz="1600" b="1" dirty="0" smtClean="0"/>
          </a:p>
          <a:p>
            <a:pPr>
              <a:buFont typeface="Wingdings" pitchFamily="2" charset="2"/>
              <a:buNone/>
              <a:defRPr/>
            </a:pPr>
            <a:r>
              <a:rPr lang="uk-UA" sz="2800" dirty="0" smtClean="0"/>
              <a:t>	Труднощі, що виникають на цьому етапі:</a:t>
            </a:r>
          </a:p>
          <a:p>
            <a:pPr>
              <a:buFont typeface="Wingdings" pitchFamily="2" charset="2"/>
              <a:buNone/>
              <a:defRPr/>
            </a:pPr>
            <a:r>
              <a:rPr lang="uk-UA" sz="1000" dirty="0" smtClean="0"/>
              <a:t> </a:t>
            </a:r>
          </a:p>
          <a:p>
            <a:pPr marL="857250" lvl="1" indent="-457200">
              <a:buFont typeface="Wingdings" pitchFamily="2" charset="2"/>
              <a:buChar char="ü"/>
              <a:defRPr/>
            </a:pPr>
            <a:r>
              <a:rPr lang="uk-UA" dirty="0" smtClean="0"/>
              <a:t>Дуже </a:t>
            </a:r>
            <a:r>
              <a:rPr lang="ru-RU" dirty="0" smtClean="0"/>
              <a:t>часто</a:t>
            </a:r>
            <a:r>
              <a:rPr lang="uk-UA" dirty="0" smtClean="0"/>
              <a:t> окремо взятий крок алгоритму може бути виражений у формі, яку важко перевести безпосередньо в конструкції мови програмування. </a:t>
            </a:r>
          </a:p>
          <a:p>
            <a:pPr>
              <a:lnSpc>
                <a:spcPct val="100000"/>
              </a:lnSpc>
              <a:buFont typeface="Wingdings" pitchFamily="2" charset="2"/>
              <a:buNone/>
              <a:defRPr/>
            </a:pPr>
            <a:endParaRPr lang="uk-UA" sz="2800" dirty="0" smtClean="0"/>
          </a:p>
          <a:p>
            <a:pPr>
              <a:lnSpc>
                <a:spcPct val="100000"/>
              </a:lnSpc>
              <a:buFont typeface="Wingdings" pitchFamily="2" charset="2"/>
              <a:buNone/>
              <a:defRPr/>
            </a:pPr>
            <a:r>
              <a:rPr lang="uk-UA" sz="2800" dirty="0" smtClean="0"/>
              <a:t>	</a:t>
            </a:r>
            <a:r>
              <a:rPr lang="uk-UA" sz="2400" dirty="0" smtClean="0"/>
              <a:t>Наприклад, один із кроків алгоритму може бути записаний у вигляді, що потребує цілої підпрограми для його реалізації. </a:t>
            </a:r>
            <a:endParaRPr lang="uk-UA" sz="2800" dirty="0" smtClean="0"/>
          </a:p>
          <a:p>
            <a:pPr>
              <a:buFont typeface="Wingdings" pitchFamily="2" charset="2"/>
              <a:buNone/>
              <a:defRPr/>
            </a:pPr>
            <a:endParaRPr kumimoji="1" lang="uk-UA" kern="1200" dirty="0" smtClean="0"/>
          </a:p>
        </p:txBody>
      </p:sp>
      <p:sp>
        <p:nvSpPr>
          <p:cNvPr id="44035" name="Стрелка вниз 2"/>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2" name="Rectangle 3"/>
          <p:cNvSpPr>
            <a:spLocks noGrp="1" noChangeArrowheads="1"/>
          </p:cNvSpPr>
          <p:nvPr>
            <p:ph type="body" idx="1"/>
          </p:nvPr>
        </p:nvSpPr>
        <p:spPr>
          <a:xfrm>
            <a:off x="0" y="836712"/>
            <a:ext cx="9144000" cy="6021288"/>
          </a:xfrm>
        </p:spPr>
        <p:txBody>
          <a:bodyPr/>
          <a:lstStyle/>
          <a:p>
            <a:pPr lvl="1">
              <a:buFont typeface="Wingdings" pitchFamily="2" charset="2"/>
              <a:buChar char="ü"/>
              <a:defRPr/>
            </a:pPr>
            <a:r>
              <a:rPr lang="uk-UA" dirty="0" smtClean="0"/>
              <a:t>Перед написанням програми потрібно побудувати цілу систему структур даних для представлення важливих аспектів моделі, що використовується. </a:t>
            </a:r>
          </a:p>
          <a:p>
            <a:pPr marL="0" indent="0">
              <a:lnSpc>
                <a:spcPct val="100000"/>
              </a:lnSpc>
              <a:buNone/>
              <a:defRPr/>
            </a:pPr>
            <a:endParaRPr lang="uk-UA" sz="1000" dirty="0" smtClean="0"/>
          </a:p>
          <a:p>
            <a:pPr>
              <a:lnSpc>
                <a:spcPct val="100000"/>
              </a:lnSpc>
              <a:buFont typeface="Wingdings" pitchFamily="2" charset="2"/>
              <a:buNone/>
              <a:defRPr/>
            </a:pPr>
            <a:r>
              <a:rPr lang="uk-UA" sz="2800" dirty="0" smtClean="0"/>
              <a:t>	</a:t>
            </a:r>
            <a:r>
              <a:rPr lang="uk-UA" sz="2400" dirty="0" smtClean="0"/>
              <a:t>Щоб це зробити, необхідно відповісти, наприклад, на такі питання:</a:t>
            </a:r>
            <a:endParaRPr lang="en-GB" sz="2400" dirty="0" smtClean="0"/>
          </a:p>
          <a:p>
            <a:pPr lvl="1">
              <a:buFontTx/>
              <a:buNone/>
              <a:defRPr/>
            </a:pPr>
            <a:r>
              <a:rPr lang="uk-UA" sz="2400" dirty="0" smtClean="0">
                <a:ea typeface="+mn-ea"/>
                <a:cs typeface="+mn-cs"/>
              </a:rPr>
              <a:t>Які є основні змінні?</a:t>
            </a:r>
            <a:endParaRPr lang="en-GB" sz="2400" dirty="0" smtClean="0">
              <a:ea typeface="+mn-ea"/>
              <a:cs typeface="+mn-cs"/>
            </a:endParaRPr>
          </a:p>
          <a:p>
            <a:pPr lvl="1">
              <a:buFontTx/>
              <a:buNone/>
              <a:defRPr/>
            </a:pPr>
            <a:r>
              <a:rPr lang="uk-UA" sz="2400" dirty="0" smtClean="0">
                <a:ea typeface="+mn-ea"/>
                <a:cs typeface="+mn-cs"/>
              </a:rPr>
              <a:t>Яких вони типів?</a:t>
            </a:r>
            <a:endParaRPr lang="en-GB" sz="2400" dirty="0" smtClean="0">
              <a:ea typeface="+mn-ea"/>
              <a:cs typeface="+mn-cs"/>
            </a:endParaRPr>
          </a:p>
          <a:p>
            <a:pPr lvl="1">
              <a:buFontTx/>
              <a:buNone/>
              <a:defRPr/>
            </a:pPr>
            <a:r>
              <a:rPr lang="uk-UA" sz="2400" dirty="0" smtClean="0">
                <a:ea typeface="+mn-ea"/>
                <a:cs typeface="+mn-cs"/>
              </a:rPr>
              <a:t>Скільки потрібно масивів і якої вони розмірності?</a:t>
            </a:r>
            <a:endParaRPr lang="en-GB" sz="2400" dirty="0" smtClean="0">
              <a:ea typeface="+mn-ea"/>
              <a:cs typeface="+mn-cs"/>
            </a:endParaRPr>
          </a:p>
          <a:p>
            <a:pPr lvl="1">
              <a:buFontTx/>
              <a:buNone/>
              <a:defRPr/>
            </a:pPr>
            <a:r>
              <a:rPr lang="uk-UA" sz="2400" dirty="0" smtClean="0">
                <a:ea typeface="+mn-ea"/>
                <a:cs typeface="+mn-cs"/>
              </a:rPr>
              <a:t>Чи є сенс використовувати зв’язні списки?</a:t>
            </a:r>
            <a:endParaRPr lang="en-GB" sz="2400" dirty="0" smtClean="0">
              <a:ea typeface="+mn-ea"/>
              <a:cs typeface="+mn-cs"/>
            </a:endParaRPr>
          </a:p>
          <a:p>
            <a:pPr lvl="1">
              <a:buFontTx/>
              <a:buNone/>
              <a:defRPr/>
            </a:pPr>
            <a:r>
              <a:rPr lang="uk-UA" sz="2400" dirty="0" smtClean="0">
                <a:ea typeface="+mn-ea"/>
                <a:cs typeface="+mn-cs"/>
              </a:rPr>
              <a:t>Які потрібні підпрограми (можливо, вже розроблені)?</a:t>
            </a:r>
            <a:endParaRPr lang="en-GB" sz="2400" dirty="0" smtClean="0">
              <a:ea typeface="+mn-ea"/>
              <a:cs typeface="+mn-cs"/>
            </a:endParaRPr>
          </a:p>
          <a:p>
            <a:pPr lvl="1">
              <a:buFontTx/>
              <a:buNone/>
              <a:defRPr/>
            </a:pPr>
            <a:r>
              <a:rPr lang="uk-UA" sz="2400" dirty="0" smtClean="0">
                <a:ea typeface="+mn-ea"/>
                <a:cs typeface="+mn-cs"/>
              </a:rPr>
              <a:t>Якою мовою програмування користуватися?</a:t>
            </a:r>
            <a:endParaRPr lang="en-GB" sz="2400" dirty="0" smtClean="0">
              <a:ea typeface="+mn-ea"/>
              <a:cs typeface="+mn-cs"/>
            </a:endParaRPr>
          </a:p>
          <a:p>
            <a:pPr>
              <a:lnSpc>
                <a:spcPct val="100000"/>
              </a:lnSpc>
              <a:buFont typeface="Wingdings" pitchFamily="2" charset="2"/>
              <a:buNone/>
              <a:defRPr/>
            </a:pPr>
            <a:endParaRPr kumimoji="1" lang="uk-UA" kern="1200" dirty="0" smtClean="0"/>
          </a:p>
        </p:txBody>
      </p:sp>
      <p:sp>
        <p:nvSpPr>
          <p:cNvPr id="45059" name="Стрелка вниз 2"/>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2" name="Rectangle 3"/>
          <p:cNvSpPr>
            <a:spLocks noGrp="1" noChangeArrowheads="1"/>
          </p:cNvSpPr>
          <p:nvPr>
            <p:ph type="body" idx="1"/>
          </p:nvPr>
        </p:nvSpPr>
        <p:spPr>
          <a:xfrm>
            <a:off x="0" y="836712"/>
            <a:ext cx="8893969" cy="6021288"/>
          </a:xfrm>
        </p:spPr>
        <p:txBody>
          <a:bodyPr/>
          <a:lstStyle/>
          <a:p>
            <a:pPr lvl="1">
              <a:buFont typeface="Wingdings" pitchFamily="2" charset="2"/>
              <a:buChar char="ü"/>
              <a:defRPr/>
            </a:pPr>
            <a:r>
              <a:rPr lang="uk-UA" dirty="0" smtClean="0"/>
              <a:t>Одна справа – довести правильність конкретного </a:t>
            </a:r>
            <a:r>
              <a:rPr lang="ru-RU" dirty="0" smtClean="0"/>
              <a:t>алгоритму</a:t>
            </a:r>
            <a:r>
              <a:rPr lang="uk-UA" dirty="0" smtClean="0"/>
              <a:t>, описаного в словесній формі, інша справа – довести, що дана машинна програма, яка припустимо є реалізацією цього алгоритму, також правильна. </a:t>
            </a:r>
          </a:p>
          <a:p>
            <a:pPr lvl="1">
              <a:buFont typeface="Wingdings" pitchFamily="2" charset="2"/>
              <a:buNone/>
              <a:defRPr/>
            </a:pPr>
            <a:endParaRPr lang="uk-UA" sz="1000" dirty="0" smtClean="0"/>
          </a:p>
          <a:p>
            <a:pPr lvl="1">
              <a:buFont typeface="Wingdings" pitchFamily="2" charset="2"/>
              <a:buChar char="ü"/>
              <a:defRPr/>
            </a:pPr>
            <a:r>
              <a:rPr lang="uk-UA" dirty="0" smtClean="0"/>
              <a:t>К</a:t>
            </a:r>
            <a:r>
              <a:rPr lang="ru-RU" dirty="0" err="1" smtClean="0"/>
              <a:t>онкретна</a:t>
            </a:r>
            <a:r>
              <a:rPr lang="uk-UA" dirty="0" smtClean="0"/>
              <a:t> програмна реалізація може суттєво впливати на вимоги до пам’яті та на швидкодію алгоритму, що теж потрібно врахувати при виборі реалізації алгоритму. </a:t>
            </a:r>
            <a:endParaRPr kumimoji="1" lang="uk-UA" kern="1200" dirty="0" smtClean="0"/>
          </a:p>
        </p:txBody>
      </p:sp>
      <p:sp>
        <p:nvSpPr>
          <p:cNvPr id="46083" name="Стрелка вниз 2"/>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2" name="Rectangle 3"/>
          <p:cNvSpPr>
            <a:spLocks noGrp="1" noChangeArrowheads="1"/>
          </p:cNvSpPr>
          <p:nvPr>
            <p:ph type="body" idx="1"/>
          </p:nvPr>
        </p:nvSpPr>
        <p:spPr>
          <a:xfrm>
            <a:off x="0" y="836712"/>
            <a:ext cx="9144000" cy="6021288"/>
          </a:xfrm>
        </p:spPr>
        <p:txBody>
          <a:bodyPr/>
          <a:lstStyle/>
          <a:p>
            <a:pPr>
              <a:buFont typeface="Wingdings" pitchFamily="2" charset="2"/>
              <a:buNone/>
              <a:defRPr/>
            </a:pPr>
            <a:r>
              <a:rPr kumimoji="1" lang="uk-UA" sz="2800" kern="1200" dirty="0" smtClean="0"/>
              <a:t>	</a:t>
            </a:r>
            <a:r>
              <a:rPr lang="ru-RU" sz="2800" b="1" dirty="0" smtClean="0"/>
              <a:t> </a:t>
            </a:r>
            <a:r>
              <a:rPr lang="uk-UA" sz="2800" b="1" dirty="0" smtClean="0"/>
              <a:t>Аналіз алгоритму та його складності	</a:t>
            </a:r>
          </a:p>
          <a:p>
            <a:pPr>
              <a:buFont typeface="Wingdings" pitchFamily="2" charset="2"/>
              <a:buNone/>
              <a:defRPr/>
            </a:pPr>
            <a:endParaRPr lang="uk-UA" sz="1600" b="1" dirty="0" smtClean="0"/>
          </a:p>
          <a:p>
            <a:pPr>
              <a:lnSpc>
                <a:spcPct val="100000"/>
              </a:lnSpc>
              <a:buNone/>
              <a:defRPr/>
            </a:pPr>
            <a:r>
              <a:rPr lang="uk-UA" sz="2800" dirty="0" smtClean="0"/>
              <a:t>	</a:t>
            </a:r>
            <a:r>
              <a:rPr lang="uk-UA" sz="2800" dirty="0"/>
              <a:t>Аналіз - це ключ до розуміння алгоритмів в мірі, що є достатньою для їх ефективного застосування  при вирішенні практичних задач. </a:t>
            </a:r>
          </a:p>
          <a:p>
            <a:pPr>
              <a:buFont typeface="Wingdings" pitchFamily="2" charset="2"/>
              <a:buNone/>
              <a:defRPr/>
            </a:pPr>
            <a:r>
              <a:rPr lang="uk-UA" sz="2800" dirty="0" smtClean="0"/>
              <a:t>	</a:t>
            </a:r>
          </a:p>
          <a:p>
            <a:pPr>
              <a:buFont typeface="Wingdings" pitchFamily="2" charset="2"/>
              <a:buNone/>
              <a:defRPr/>
            </a:pPr>
            <a:endParaRPr kumimoji="1" lang="uk-UA" kern="1200" dirty="0" smtClean="0"/>
          </a:p>
        </p:txBody>
      </p:sp>
      <p:sp>
        <p:nvSpPr>
          <p:cNvPr id="47107" name="Стрелка вниз 2"/>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2" name="Rectangle 3"/>
          <p:cNvSpPr>
            <a:spLocks noGrp="1" noChangeArrowheads="1"/>
          </p:cNvSpPr>
          <p:nvPr>
            <p:ph type="body" idx="1"/>
          </p:nvPr>
        </p:nvSpPr>
        <p:spPr>
          <a:xfrm>
            <a:off x="0" y="836712"/>
            <a:ext cx="9144000" cy="6021288"/>
          </a:xfrm>
        </p:spPr>
        <p:txBody>
          <a:bodyPr/>
          <a:lstStyle/>
          <a:p>
            <a:pPr>
              <a:buFont typeface="Wingdings" pitchFamily="2" charset="2"/>
              <a:buNone/>
              <a:defRPr/>
            </a:pPr>
            <a:r>
              <a:rPr kumimoji="1" lang="uk-UA" sz="2800" kern="1200" dirty="0" smtClean="0"/>
              <a:t>	</a:t>
            </a:r>
            <a:r>
              <a:rPr lang="uk-UA" sz="2800" dirty="0" smtClean="0"/>
              <a:t>Причини для аналізу алгоритму:</a:t>
            </a:r>
          </a:p>
          <a:p>
            <a:pPr>
              <a:buFont typeface="Wingdings" pitchFamily="2" charset="2"/>
              <a:buNone/>
              <a:defRPr/>
            </a:pPr>
            <a:endParaRPr lang="uk-UA" sz="1000" dirty="0" smtClean="0"/>
          </a:p>
          <a:p>
            <a:pPr>
              <a:buFont typeface="Wingdings" pitchFamily="2" charset="2"/>
              <a:buNone/>
              <a:defRPr/>
            </a:pPr>
            <a:r>
              <a:rPr lang="uk-UA" sz="2800" dirty="0" smtClean="0"/>
              <a:t>	  практичні </a:t>
            </a:r>
          </a:p>
          <a:p>
            <a:pPr lvl="1">
              <a:buFont typeface="Times New Roman" pitchFamily="18" charset="0"/>
              <a:buChar char="–"/>
              <a:defRPr/>
            </a:pPr>
            <a:r>
              <a:rPr lang="uk-UA" dirty="0" smtClean="0">
                <a:ea typeface="+mn-ea"/>
                <a:cs typeface="+mn-cs"/>
              </a:rPr>
              <a:t>необхідність отримання оцінок або границь для обсягу пам’яті або часу роботи; </a:t>
            </a:r>
          </a:p>
          <a:p>
            <a:pPr lvl="1">
              <a:buFontTx/>
              <a:buNone/>
              <a:defRPr/>
            </a:pPr>
            <a:r>
              <a:rPr lang="uk-UA" dirty="0" smtClean="0">
                <a:ea typeface="+mn-ea"/>
                <a:cs typeface="+mn-cs"/>
              </a:rPr>
              <a:t>теоретичні</a:t>
            </a:r>
          </a:p>
          <a:p>
            <a:pPr lvl="1">
              <a:buFont typeface="Times New Roman" pitchFamily="18" charset="0"/>
              <a:buChar char="–"/>
              <a:defRPr/>
            </a:pPr>
            <a:r>
              <a:rPr lang="uk-UA" dirty="0" smtClean="0"/>
              <a:t>необхідність порівняння алгоритмів (за певним критерієм);</a:t>
            </a:r>
          </a:p>
          <a:p>
            <a:pPr lvl="1">
              <a:buFont typeface="Times New Roman" pitchFamily="18" charset="0"/>
              <a:buChar char="–"/>
              <a:defRPr/>
            </a:pPr>
            <a:r>
              <a:rPr lang="uk-UA" dirty="0" smtClean="0"/>
              <a:t>необхідність </a:t>
            </a:r>
            <a:r>
              <a:rPr lang="uk-UA" dirty="0" smtClean="0">
                <a:ea typeface="+mn-ea"/>
                <a:cs typeface="+mn-cs"/>
              </a:rPr>
              <a:t>виявлення найбільш ефективних алгоритмів (за набором критеріїв);</a:t>
            </a:r>
          </a:p>
          <a:p>
            <a:pPr lvl="1">
              <a:buFont typeface="Times New Roman" pitchFamily="18" charset="0"/>
              <a:buChar char="–"/>
              <a:defRPr/>
            </a:pPr>
            <a:r>
              <a:rPr lang="uk-UA" dirty="0" smtClean="0"/>
              <a:t>необхідність </a:t>
            </a:r>
            <a:r>
              <a:rPr lang="uk-UA" dirty="0" smtClean="0">
                <a:ea typeface="+mn-ea"/>
                <a:cs typeface="+mn-cs"/>
              </a:rPr>
              <a:t>оцінки доцільності подальшого покращення алгоритму.</a:t>
            </a:r>
          </a:p>
          <a:p>
            <a:pPr>
              <a:buFont typeface="Wingdings" pitchFamily="2" charset="2"/>
              <a:buNone/>
              <a:defRPr/>
            </a:pPr>
            <a:r>
              <a:rPr lang="uk-UA" sz="2800" dirty="0" smtClean="0"/>
              <a:t>	</a:t>
            </a:r>
          </a:p>
          <a:p>
            <a:pPr>
              <a:buFont typeface="Wingdings" pitchFamily="2" charset="2"/>
              <a:buNone/>
              <a:defRPr/>
            </a:pPr>
            <a:endParaRPr kumimoji="1" lang="uk-UA" kern="1200" dirty="0" smtClean="0"/>
          </a:p>
        </p:txBody>
      </p:sp>
      <p:sp>
        <p:nvSpPr>
          <p:cNvPr id="47107" name="Стрелка вниз 2"/>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a:p>
        </p:txBody>
      </p:sp>
    </p:spTree>
    <p:extLst>
      <p:ext uri="{BB962C8B-B14F-4D97-AF65-F5344CB8AC3E}">
        <p14:creationId xmlns:p14="http://schemas.microsoft.com/office/powerpoint/2010/main" val="64014520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2" name="Rectangle 3"/>
          <p:cNvSpPr>
            <a:spLocks noGrp="1" noChangeArrowheads="1"/>
          </p:cNvSpPr>
          <p:nvPr>
            <p:ph type="body" idx="1"/>
          </p:nvPr>
        </p:nvSpPr>
        <p:spPr>
          <a:xfrm>
            <a:off x="0" y="357188"/>
            <a:ext cx="9144000" cy="6500812"/>
          </a:xfrm>
        </p:spPr>
        <p:txBody>
          <a:bodyPr/>
          <a:lstStyle/>
          <a:p>
            <a:pPr>
              <a:lnSpc>
                <a:spcPct val="100000"/>
              </a:lnSpc>
              <a:buFont typeface="Wingdings" pitchFamily="2" charset="2"/>
              <a:buNone/>
              <a:defRPr/>
            </a:pPr>
            <a:r>
              <a:rPr kumimoji="1" lang="uk-UA" sz="2800" kern="1200" dirty="0" smtClean="0"/>
              <a:t>	</a:t>
            </a:r>
            <a:r>
              <a:rPr lang="uk-UA" sz="2800" dirty="0" smtClean="0"/>
              <a:t>	</a:t>
            </a:r>
            <a:endParaRPr kumimoji="1" lang="uk-UA" kern="1200" dirty="0" smtClean="0"/>
          </a:p>
        </p:txBody>
      </p:sp>
      <p:sp>
        <p:nvSpPr>
          <p:cNvPr id="2" name="Прямокутник 1"/>
          <p:cNvSpPr/>
          <p:nvPr/>
        </p:nvSpPr>
        <p:spPr>
          <a:xfrm>
            <a:off x="389991" y="1268760"/>
            <a:ext cx="8496944" cy="1815882"/>
          </a:xfrm>
          <a:prstGeom prst="rect">
            <a:avLst/>
          </a:prstGeom>
        </p:spPr>
        <p:txBody>
          <a:bodyPr wrap="square">
            <a:spAutoFit/>
          </a:bodyPr>
          <a:lstStyle/>
          <a:p>
            <a:pPr>
              <a:buNone/>
              <a:defRPr/>
            </a:pPr>
            <a:r>
              <a:rPr lang="uk-UA" sz="2800" dirty="0" smtClean="0"/>
              <a:t>В</a:t>
            </a:r>
            <a:r>
              <a:rPr lang="ru-RU" sz="2800" dirty="0" smtClean="0"/>
              <a:t> </a:t>
            </a:r>
            <a:r>
              <a:rPr lang="ru-RU" sz="2800" dirty="0" err="1"/>
              <a:t>більшості</a:t>
            </a:r>
            <a:r>
              <a:rPr lang="ru-RU" sz="2800" dirty="0"/>
              <a:t> </a:t>
            </a:r>
            <a:r>
              <a:rPr lang="ru-RU" sz="2800" dirty="0" err="1"/>
              <a:t>випадків</a:t>
            </a:r>
            <a:r>
              <a:rPr lang="ru-RU" sz="2800" dirty="0"/>
              <a:t> в </a:t>
            </a:r>
            <a:r>
              <a:rPr lang="ru-RU" sz="2800" dirty="0" err="1"/>
              <a:t>якості</a:t>
            </a:r>
            <a:r>
              <a:rPr lang="ru-RU" sz="2800" dirty="0"/>
              <a:t> </a:t>
            </a:r>
            <a:r>
              <a:rPr lang="ru-RU" sz="2800" dirty="0" err="1"/>
              <a:t>технології</a:t>
            </a:r>
            <a:r>
              <a:rPr lang="ru-RU" sz="2800" dirty="0"/>
              <a:t> </a:t>
            </a:r>
            <a:r>
              <a:rPr lang="ru-RU" sz="2800" dirty="0" err="1"/>
              <a:t>аналізу</a:t>
            </a:r>
            <a:r>
              <a:rPr lang="ru-RU" sz="2800" dirty="0"/>
              <a:t> </a:t>
            </a:r>
            <a:r>
              <a:rPr lang="ru-RU" sz="2800" dirty="0" err="1"/>
              <a:t>алгоритмів</a:t>
            </a:r>
            <a:r>
              <a:rPr lang="ru-RU" sz="2800" dirty="0"/>
              <a:t> </a:t>
            </a:r>
            <a:r>
              <a:rPr lang="ru-RU" sz="2800" dirty="0" err="1" smtClean="0"/>
              <a:t>використовується</a:t>
            </a:r>
            <a:r>
              <a:rPr lang="ru-RU" sz="2800" dirty="0" smtClean="0"/>
              <a:t> </a:t>
            </a:r>
            <a:r>
              <a:rPr lang="ru-RU" sz="2800" dirty="0"/>
              <a:t>модель </a:t>
            </a:r>
            <a:r>
              <a:rPr lang="ru-RU" sz="2800" dirty="0" err="1"/>
              <a:t>узагальненої</a:t>
            </a:r>
            <a:r>
              <a:rPr lang="ru-RU" sz="2800" dirty="0"/>
              <a:t> </a:t>
            </a:r>
            <a:r>
              <a:rPr lang="ru-RU" sz="2800" dirty="0" err="1"/>
              <a:t>однопроцесорної</a:t>
            </a:r>
            <a:r>
              <a:rPr lang="ru-RU" sz="2800" dirty="0"/>
              <a:t> </a:t>
            </a:r>
            <a:r>
              <a:rPr lang="ru-RU" sz="2800" dirty="0" err="1"/>
              <a:t>машини</a:t>
            </a:r>
            <a:r>
              <a:rPr lang="ru-RU" sz="2800" dirty="0"/>
              <a:t> з </a:t>
            </a:r>
            <a:r>
              <a:rPr lang="ru-RU" sz="2800" dirty="0" err="1"/>
              <a:t>довільним</a:t>
            </a:r>
            <a:r>
              <a:rPr lang="ru-RU" sz="2800" dirty="0"/>
              <a:t> доступом до </a:t>
            </a:r>
            <a:r>
              <a:rPr lang="ru-RU" sz="2800" dirty="0" err="1"/>
              <a:t>пам’яті</a:t>
            </a:r>
            <a:r>
              <a:rPr lang="ru-RU" sz="2800" dirty="0"/>
              <a:t> </a:t>
            </a:r>
            <a:r>
              <a:rPr lang="ru-RU" sz="2800" dirty="0" smtClean="0"/>
              <a:t>(</a:t>
            </a:r>
            <a:r>
              <a:rPr lang="en-US" sz="2800" dirty="0"/>
              <a:t>Random Access Machine</a:t>
            </a:r>
            <a:r>
              <a:rPr lang="en-US" sz="2800" dirty="0" smtClean="0"/>
              <a:t>, </a:t>
            </a:r>
            <a:r>
              <a:rPr lang="ru-RU" sz="2800" dirty="0" smtClean="0"/>
              <a:t>RAM</a:t>
            </a:r>
            <a:r>
              <a:rPr lang="ru-RU" sz="2800" dirty="0"/>
              <a:t>). </a:t>
            </a:r>
            <a:endParaRPr lang="en-US" sz="2800" dirty="0" smtClean="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2" name="Rectangle 3"/>
          <p:cNvSpPr>
            <a:spLocks noGrp="1" noChangeArrowheads="1"/>
          </p:cNvSpPr>
          <p:nvPr>
            <p:ph type="body" idx="1"/>
          </p:nvPr>
        </p:nvSpPr>
        <p:spPr>
          <a:xfrm>
            <a:off x="0" y="357188"/>
            <a:ext cx="9144000" cy="6500812"/>
          </a:xfrm>
        </p:spPr>
        <p:txBody>
          <a:bodyPr/>
          <a:lstStyle/>
          <a:p>
            <a:pPr>
              <a:lnSpc>
                <a:spcPct val="100000"/>
              </a:lnSpc>
              <a:buFont typeface="Wingdings" pitchFamily="2" charset="2"/>
              <a:buNone/>
              <a:defRPr/>
            </a:pPr>
            <a:r>
              <a:rPr kumimoji="1" lang="uk-UA" sz="2800" kern="1200" dirty="0" smtClean="0"/>
              <a:t>	</a:t>
            </a:r>
            <a:r>
              <a:rPr lang="uk-UA" sz="2800" dirty="0" smtClean="0"/>
              <a:t>	</a:t>
            </a:r>
            <a:endParaRPr kumimoji="1" lang="uk-UA" kern="1200" dirty="0" smtClean="0"/>
          </a:p>
        </p:txBody>
      </p:sp>
      <p:sp>
        <p:nvSpPr>
          <p:cNvPr id="2" name="Прямокутник 1"/>
          <p:cNvSpPr/>
          <p:nvPr/>
        </p:nvSpPr>
        <p:spPr>
          <a:xfrm>
            <a:off x="389991" y="836712"/>
            <a:ext cx="8496944" cy="5262979"/>
          </a:xfrm>
          <a:prstGeom prst="rect">
            <a:avLst/>
          </a:prstGeom>
        </p:spPr>
        <p:txBody>
          <a:bodyPr wrap="square">
            <a:spAutoFit/>
          </a:bodyPr>
          <a:lstStyle/>
          <a:p>
            <a:pPr>
              <a:buNone/>
              <a:defRPr/>
            </a:pPr>
            <a:r>
              <a:rPr lang="en-US" sz="2800" dirty="0" smtClean="0"/>
              <a:t>• </a:t>
            </a:r>
            <a:r>
              <a:rPr lang="en-US" sz="2800" dirty="0"/>
              <a:t>RAM – </a:t>
            </a:r>
            <a:r>
              <a:rPr lang="uk-UA" sz="2800" dirty="0"/>
              <a:t>модель узагальненої </a:t>
            </a:r>
            <a:r>
              <a:rPr lang="uk-UA" sz="2800" dirty="0" err="1"/>
              <a:t>однопроцесорної</a:t>
            </a:r>
            <a:r>
              <a:rPr lang="uk-UA" sz="2800" dirty="0"/>
              <a:t> машини з довільним доступом до пам’яті </a:t>
            </a:r>
            <a:endParaRPr lang="en-US" sz="2800" dirty="0" smtClean="0"/>
          </a:p>
          <a:p>
            <a:pPr>
              <a:buNone/>
              <a:defRPr/>
            </a:pPr>
            <a:r>
              <a:rPr lang="uk-UA" sz="2800" dirty="0" smtClean="0"/>
              <a:t>• </a:t>
            </a:r>
            <a:r>
              <a:rPr lang="uk-UA" sz="2800" dirty="0"/>
              <a:t>В цій моделі команди процесору виконуються послідовно; операції, які виконуються одночасно, відсутні </a:t>
            </a:r>
            <a:endParaRPr lang="en-US" sz="2800" dirty="0" smtClean="0"/>
          </a:p>
          <a:p>
            <a:pPr>
              <a:buNone/>
              <a:defRPr/>
            </a:pPr>
            <a:r>
              <a:rPr lang="uk-UA" sz="2800" dirty="0" smtClean="0"/>
              <a:t>• </a:t>
            </a:r>
            <a:r>
              <a:rPr lang="uk-UA" sz="2800" dirty="0"/>
              <a:t>Модель містить типові команди процесору: арифметичні операції, </a:t>
            </a:r>
            <a:r>
              <a:rPr lang="uk-UA" sz="2800" dirty="0" err="1"/>
              <a:t>операції</a:t>
            </a:r>
            <a:r>
              <a:rPr lang="uk-UA" sz="2800" dirty="0"/>
              <a:t> переміщення даних, керуючі операції </a:t>
            </a:r>
            <a:endParaRPr lang="en-US" sz="2800" dirty="0" smtClean="0"/>
          </a:p>
          <a:p>
            <a:pPr>
              <a:buNone/>
              <a:defRPr/>
            </a:pPr>
            <a:r>
              <a:rPr lang="uk-UA" sz="2800" dirty="0" smtClean="0"/>
              <a:t>• </a:t>
            </a:r>
            <a:r>
              <a:rPr lang="uk-UA" sz="2800" dirty="0"/>
              <a:t>Для виконання кожної інструкції потрібен фіксований проміжок часу </a:t>
            </a:r>
            <a:endParaRPr lang="en-US" sz="2800" dirty="0" smtClean="0"/>
          </a:p>
          <a:p>
            <a:pPr>
              <a:buNone/>
              <a:defRPr/>
            </a:pPr>
            <a:r>
              <a:rPr lang="uk-UA" sz="2800" dirty="0" smtClean="0"/>
              <a:t>• </a:t>
            </a:r>
            <a:r>
              <a:rPr lang="uk-UA" sz="2800" dirty="0"/>
              <a:t>Модель має цілочисловий тип даних та тип чисел з плаваючою точкою </a:t>
            </a:r>
            <a:endParaRPr lang="ru-RU" sz="2800" dirty="0" smtClean="0"/>
          </a:p>
        </p:txBody>
      </p:sp>
    </p:spTree>
    <p:extLst>
      <p:ext uri="{BB962C8B-B14F-4D97-AF65-F5344CB8AC3E}">
        <p14:creationId xmlns:p14="http://schemas.microsoft.com/office/powerpoint/2010/main" val="282805490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2" name="Rectangle 3"/>
          <p:cNvSpPr>
            <a:spLocks noGrp="1" noChangeArrowheads="1"/>
          </p:cNvSpPr>
          <p:nvPr>
            <p:ph type="body" idx="1"/>
          </p:nvPr>
        </p:nvSpPr>
        <p:spPr>
          <a:xfrm>
            <a:off x="0" y="836712"/>
            <a:ext cx="8786842" cy="6021288"/>
          </a:xfrm>
        </p:spPr>
        <p:txBody>
          <a:bodyPr/>
          <a:lstStyle/>
          <a:p>
            <a:pPr>
              <a:lnSpc>
                <a:spcPct val="100000"/>
              </a:lnSpc>
              <a:buFont typeface="Wingdings" pitchFamily="2" charset="2"/>
              <a:buNone/>
              <a:defRPr/>
            </a:pPr>
            <a:r>
              <a:rPr kumimoji="1" lang="uk-UA" sz="2800" kern="1200" dirty="0" smtClean="0"/>
              <a:t>	</a:t>
            </a:r>
            <a:r>
              <a:rPr lang="ru-RU" sz="2800" dirty="0" smtClean="0"/>
              <a:t>Нехай </a:t>
            </a:r>
            <a:r>
              <a:rPr lang="uk-UA" sz="2800" i="1" dirty="0" smtClean="0"/>
              <a:t>А</a:t>
            </a:r>
            <a:r>
              <a:rPr lang="uk-UA" sz="2800" dirty="0" smtClean="0"/>
              <a:t> – алгоритм для розв’язку певного класу задач, а </a:t>
            </a:r>
            <a:r>
              <a:rPr lang="en-US" sz="2800" i="1" dirty="0" smtClean="0"/>
              <a:t>n</a:t>
            </a:r>
            <a:r>
              <a:rPr lang="uk-UA" sz="2800" dirty="0" smtClean="0"/>
              <a:t> – розмірність окремої задачі цього класу. </a:t>
            </a:r>
          </a:p>
          <a:p>
            <a:pPr>
              <a:lnSpc>
                <a:spcPct val="100000"/>
              </a:lnSpc>
              <a:buFont typeface="Wingdings" pitchFamily="2" charset="2"/>
              <a:buNone/>
              <a:defRPr/>
            </a:pPr>
            <a:r>
              <a:rPr lang="uk-UA" sz="2800" dirty="0" smtClean="0"/>
              <a:t>	</a:t>
            </a:r>
            <a:r>
              <a:rPr lang="uk-UA" sz="2400" dirty="0" smtClean="0"/>
              <a:t>В багатьох задачах теорії графів, наприклад, </a:t>
            </a:r>
            <a:r>
              <a:rPr lang="en-US" sz="2400" i="1" dirty="0" smtClean="0"/>
              <a:t>n</a:t>
            </a:r>
            <a:r>
              <a:rPr lang="uk-UA" sz="2400" dirty="0" smtClean="0"/>
              <a:t> – просто скаляр, рівний числу вершин графа. В загальному випадку </a:t>
            </a:r>
            <a:r>
              <a:rPr lang="en-US" sz="2400" i="1" dirty="0" smtClean="0"/>
              <a:t>n</a:t>
            </a:r>
            <a:r>
              <a:rPr lang="uk-UA" sz="2400" dirty="0" smtClean="0"/>
              <a:t> може бути масивом або довжиною послідовності, що </a:t>
            </a:r>
            <a:r>
              <a:rPr lang="ru-RU" sz="2400" dirty="0" smtClean="0"/>
              <a:t>вводиться</a:t>
            </a:r>
            <a:r>
              <a:rPr lang="uk-UA" sz="2400" dirty="0" smtClean="0"/>
              <a:t>. </a:t>
            </a:r>
          </a:p>
          <a:p>
            <a:pPr>
              <a:lnSpc>
                <a:spcPct val="100000"/>
              </a:lnSpc>
              <a:buFont typeface="Wingdings" pitchFamily="2" charset="2"/>
              <a:buNone/>
              <a:defRPr/>
            </a:pPr>
            <a:endParaRPr lang="uk-UA" sz="1000" dirty="0" smtClean="0"/>
          </a:p>
          <a:p>
            <a:pPr>
              <a:lnSpc>
                <a:spcPct val="100000"/>
              </a:lnSpc>
              <a:buFont typeface="Wingdings" pitchFamily="2" charset="2"/>
              <a:buNone/>
              <a:defRPr/>
            </a:pPr>
            <a:r>
              <a:rPr lang="uk-UA" sz="2800" dirty="0" smtClean="0"/>
              <a:t>	Визначимо </a:t>
            </a:r>
            <a:r>
              <a:rPr lang="en-US" sz="2800" i="1" dirty="0" err="1" smtClean="0"/>
              <a:t>f</a:t>
            </a:r>
            <a:r>
              <a:rPr lang="en-US" sz="2800" i="1" baseline="-25000" dirty="0" err="1" smtClean="0"/>
              <a:t>A</a:t>
            </a:r>
            <a:r>
              <a:rPr lang="uk-UA" sz="2800" dirty="0" smtClean="0"/>
              <a:t>(</a:t>
            </a:r>
            <a:r>
              <a:rPr lang="en-US" sz="2800" i="1" dirty="0" smtClean="0"/>
              <a:t>n</a:t>
            </a:r>
            <a:r>
              <a:rPr lang="uk-UA" sz="2800" dirty="0" smtClean="0"/>
              <a:t>) як робочу функцію, що дає верхню границю для максимального числа основних операцій (додавання, порівняння і т.д.), які повинен виконати алгоритм </a:t>
            </a:r>
            <a:r>
              <a:rPr lang="uk-UA" sz="2800" i="1" dirty="0" smtClean="0"/>
              <a:t>А</a:t>
            </a:r>
            <a:r>
              <a:rPr lang="uk-UA" sz="2800" dirty="0" smtClean="0"/>
              <a:t> для </a:t>
            </a:r>
            <a:r>
              <a:rPr lang="uk-UA" sz="2800" dirty="0" smtClean="0"/>
              <a:t>розв'язку </a:t>
            </a:r>
            <a:r>
              <a:rPr lang="uk-UA" sz="2800" dirty="0" smtClean="0"/>
              <a:t>будь-якої задачі розмірності </a:t>
            </a:r>
            <a:r>
              <a:rPr lang="en-US" sz="2800" i="1" dirty="0" smtClean="0"/>
              <a:t>n</a:t>
            </a:r>
            <a:r>
              <a:rPr lang="uk-UA" sz="2800" dirty="0" smtClean="0"/>
              <a:t>.  </a:t>
            </a:r>
            <a:endParaRPr lang="ru-RU" sz="2800" dirty="0" smtClean="0"/>
          </a:p>
          <a:p>
            <a:pPr>
              <a:lnSpc>
                <a:spcPct val="100000"/>
              </a:lnSpc>
              <a:buFont typeface="Wingdings" pitchFamily="2" charset="2"/>
              <a:buNone/>
              <a:defRPr/>
            </a:pPr>
            <a:endParaRPr kumimoji="1" lang="uk-UA" kern="1200" dirty="0" smtClean="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2" name="Rectangle 3"/>
          <p:cNvSpPr>
            <a:spLocks noGrp="1" noChangeArrowheads="1"/>
          </p:cNvSpPr>
          <p:nvPr>
            <p:ph type="body" idx="1"/>
          </p:nvPr>
        </p:nvSpPr>
        <p:spPr>
          <a:xfrm>
            <a:off x="251520" y="1268760"/>
            <a:ext cx="8892480" cy="5589240"/>
          </a:xfrm>
        </p:spPr>
        <p:txBody>
          <a:bodyPr/>
          <a:lstStyle/>
          <a:p>
            <a:pPr>
              <a:lnSpc>
                <a:spcPct val="100000"/>
              </a:lnSpc>
              <a:buFont typeface="Wingdings" pitchFamily="2" charset="2"/>
              <a:buChar char="ü"/>
              <a:defRPr/>
            </a:pPr>
            <a:r>
              <a:rPr lang="uk-UA" sz="2800" dirty="0" smtClean="0"/>
              <a:t>Математичний запис, що дозволяє відкидати подробиці при аналізі алгоритмів, називається            </a:t>
            </a:r>
            <a:r>
              <a:rPr lang="uk-UA" sz="2800" i="1" dirty="0" smtClean="0"/>
              <a:t>О</a:t>
            </a:r>
            <a:r>
              <a:rPr lang="uk-UA" sz="2800" dirty="0" smtClean="0"/>
              <a:t>-</a:t>
            </a:r>
            <a:r>
              <a:rPr lang="uk-UA" sz="2800" i="1" dirty="0" smtClean="0"/>
              <a:t>нотацією</a:t>
            </a:r>
            <a:r>
              <a:rPr lang="uk-UA" sz="2800" dirty="0" smtClean="0"/>
              <a:t>. </a:t>
            </a:r>
          </a:p>
          <a:p>
            <a:pPr>
              <a:lnSpc>
                <a:spcPct val="100000"/>
              </a:lnSpc>
              <a:buFont typeface="Wingdings" pitchFamily="2" charset="2"/>
              <a:buNone/>
              <a:defRPr/>
            </a:pPr>
            <a:r>
              <a:rPr lang="uk-UA" sz="2800" dirty="0" smtClean="0"/>
              <a:t>	</a:t>
            </a:r>
            <a:endParaRPr kumimoji="1" lang="uk-UA" sz="2800" kern="1200" dirty="0" smtClean="0"/>
          </a:p>
        </p:txBody>
      </p:sp>
      <p:sp>
        <p:nvSpPr>
          <p:cNvPr id="50179" name="Rectangle 4"/>
          <p:cNvSpPr>
            <a:spLocks noChangeArrowheads="1"/>
          </p:cNvSpPr>
          <p:nvPr/>
        </p:nvSpPr>
        <p:spPr bwMode="auto">
          <a:xfrm>
            <a:off x="0" y="0"/>
            <a:ext cx="9144000" cy="0"/>
          </a:xfrm>
          <a:prstGeom prst="rect">
            <a:avLst/>
          </a:prstGeom>
          <a:noFill/>
          <a:ln w="12700">
            <a:noFill/>
            <a:miter lim="800000"/>
            <a:headEnd type="none" w="sm" len="sm"/>
            <a:tailEnd type="none" w="sm" len="sm"/>
          </a:ln>
        </p:spPr>
        <p:txBody>
          <a:bodyPr wrap="none" anchor="ctr">
            <a:spAutoFit/>
          </a:bodyPr>
          <a:lstStyle/>
          <a:p>
            <a:endParaRPr lang="en-GB"/>
          </a:p>
        </p:txBody>
      </p:sp>
      <p:sp>
        <p:nvSpPr>
          <p:cNvPr id="50181" name="Rectangle 6"/>
          <p:cNvSpPr>
            <a:spLocks noChangeArrowheads="1"/>
          </p:cNvSpPr>
          <p:nvPr/>
        </p:nvSpPr>
        <p:spPr bwMode="auto">
          <a:xfrm>
            <a:off x="0" y="0"/>
            <a:ext cx="9144000" cy="0"/>
          </a:xfrm>
          <a:prstGeom prst="rect">
            <a:avLst/>
          </a:prstGeom>
          <a:noFill/>
          <a:ln w="12700">
            <a:noFill/>
            <a:miter lim="800000"/>
            <a:headEnd type="none" w="sm" len="sm"/>
            <a:tailEnd type="none" w="sm" len="sm"/>
          </a:ln>
        </p:spPr>
        <p:txBody>
          <a:bodyPr wrap="none" anchor="ctr">
            <a:spAutoFit/>
          </a:bodyPr>
          <a:lstStyle/>
          <a:p>
            <a:endParaRPr lang="en-GB"/>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2" name="Rectangle 3"/>
          <p:cNvSpPr>
            <a:spLocks noGrp="1" noChangeArrowheads="1"/>
          </p:cNvSpPr>
          <p:nvPr>
            <p:ph type="body" idx="1"/>
          </p:nvPr>
        </p:nvSpPr>
        <p:spPr>
          <a:xfrm>
            <a:off x="0" y="836712"/>
            <a:ext cx="9144000" cy="2071687"/>
          </a:xfrm>
        </p:spPr>
        <p:txBody>
          <a:bodyPr/>
          <a:lstStyle/>
          <a:p>
            <a:pPr>
              <a:buFont typeface="Wingdings" pitchFamily="2" charset="2"/>
              <a:buNone/>
              <a:defRPr/>
            </a:pPr>
            <a:r>
              <a:rPr kumimoji="1" lang="uk-UA" sz="2800" kern="1200" dirty="0" smtClean="0"/>
              <a:t>	Математичне визначення порядку зростання функції</a:t>
            </a:r>
          </a:p>
          <a:p>
            <a:pPr>
              <a:buFont typeface="Wingdings" pitchFamily="2" charset="2"/>
              <a:buNone/>
              <a:defRPr/>
            </a:pPr>
            <a:r>
              <a:rPr kumimoji="1" lang="uk-UA" sz="2800" kern="1200" dirty="0" smtClean="0"/>
              <a:t>	Кажуть, що функція </a:t>
            </a:r>
            <a:r>
              <a:rPr lang="en-US" sz="2800" i="1" dirty="0" smtClean="0"/>
              <a:t>f</a:t>
            </a:r>
            <a:r>
              <a:rPr lang="uk-UA" sz="2800" dirty="0" smtClean="0"/>
              <a:t>(</a:t>
            </a:r>
            <a:r>
              <a:rPr lang="en-US" sz="2800" i="1" dirty="0" smtClean="0"/>
              <a:t>n</a:t>
            </a:r>
            <a:r>
              <a:rPr lang="uk-UA" sz="2800" dirty="0" smtClean="0"/>
              <a:t>) має порядок </a:t>
            </a:r>
            <a:r>
              <a:rPr lang="uk-UA" sz="2800" dirty="0" smtClean="0">
                <a:sym typeface="Symbol"/>
              </a:rPr>
              <a:t>(</a:t>
            </a:r>
            <a:r>
              <a:rPr lang="en-US" sz="2800" i="1" dirty="0" smtClean="0"/>
              <a:t>g</a:t>
            </a:r>
            <a:r>
              <a:rPr lang="uk-UA" sz="2800" dirty="0" smtClean="0"/>
              <a:t>(</a:t>
            </a:r>
            <a:r>
              <a:rPr lang="en-US" sz="2800" i="1" dirty="0" smtClean="0"/>
              <a:t>n</a:t>
            </a:r>
            <a:r>
              <a:rPr lang="uk-UA" sz="2800" dirty="0" smtClean="0"/>
              <a:t>)) якщо існують такі числа </a:t>
            </a:r>
            <a:r>
              <a:rPr lang="uk-UA" sz="2800" i="1" dirty="0" smtClean="0"/>
              <a:t>с</a:t>
            </a:r>
            <a:r>
              <a:rPr lang="uk-UA" sz="2800" baseline="-25000" dirty="0" smtClean="0"/>
              <a:t>1</a:t>
            </a:r>
            <a:r>
              <a:rPr lang="uk-UA" sz="2800" dirty="0" smtClean="0"/>
              <a:t>,</a:t>
            </a:r>
            <a:r>
              <a:rPr lang="uk-UA" sz="2800" i="1" dirty="0" smtClean="0"/>
              <a:t> с</a:t>
            </a:r>
            <a:r>
              <a:rPr lang="uk-UA" sz="2800" baseline="-25000" dirty="0" smtClean="0"/>
              <a:t>2</a:t>
            </a:r>
            <a:r>
              <a:rPr lang="en-US" sz="2800" dirty="0" smtClean="0"/>
              <a:t>&gt;0 </a:t>
            </a:r>
            <a:r>
              <a:rPr lang="uk-UA" sz="2800" dirty="0" smtClean="0"/>
              <a:t>та ціле число </a:t>
            </a:r>
            <a:r>
              <a:rPr lang="en-US" sz="2800" i="1" dirty="0" smtClean="0"/>
              <a:t>n</a:t>
            </a:r>
            <a:r>
              <a:rPr lang="uk-UA" sz="2800" baseline="-25000" dirty="0" smtClean="0"/>
              <a:t>0</a:t>
            </a:r>
            <a:r>
              <a:rPr lang="uk-UA" sz="2800" dirty="0" smtClean="0"/>
              <a:t>  таке, що </a:t>
            </a:r>
            <a:r>
              <a:rPr lang="uk-UA" sz="2800" i="1" dirty="0" smtClean="0"/>
              <a:t>с</a:t>
            </a:r>
            <a:r>
              <a:rPr lang="uk-UA" sz="2800" baseline="-25000" dirty="0" smtClean="0"/>
              <a:t>1</a:t>
            </a:r>
            <a:r>
              <a:rPr lang="en-US" sz="2800" i="1" dirty="0" smtClean="0"/>
              <a:t>g</a:t>
            </a:r>
            <a:r>
              <a:rPr lang="uk-UA" sz="2800" dirty="0" smtClean="0"/>
              <a:t>(</a:t>
            </a:r>
            <a:r>
              <a:rPr lang="en-US" sz="2800" i="1" dirty="0" smtClean="0"/>
              <a:t>n</a:t>
            </a:r>
            <a:r>
              <a:rPr lang="uk-UA" sz="2800" dirty="0" smtClean="0"/>
              <a:t>)≤</a:t>
            </a:r>
            <a:r>
              <a:rPr lang="en-US" sz="2800" i="1" dirty="0" smtClean="0"/>
              <a:t> f</a:t>
            </a:r>
            <a:r>
              <a:rPr lang="uk-UA" sz="2800" dirty="0" smtClean="0"/>
              <a:t>(</a:t>
            </a:r>
            <a:r>
              <a:rPr lang="en-US" sz="2800" i="1" dirty="0" smtClean="0"/>
              <a:t>n</a:t>
            </a:r>
            <a:r>
              <a:rPr lang="uk-UA" sz="2800" dirty="0" smtClean="0"/>
              <a:t>) ≤</a:t>
            </a:r>
            <a:r>
              <a:rPr lang="uk-UA" sz="2800" i="1" dirty="0" smtClean="0"/>
              <a:t> с</a:t>
            </a:r>
            <a:r>
              <a:rPr lang="uk-UA" sz="2800" baseline="-25000" dirty="0" smtClean="0"/>
              <a:t>2</a:t>
            </a:r>
            <a:r>
              <a:rPr lang="en-US" sz="2800" i="1" dirty="0" smtClean="0"/>
              <a:t>g</a:t>
            </a:r>
            <a:r>
              <a:rPr lang="uk-UA" sz="2800" dirty="0" smtClean="0"/>
              <a:t>(</a:t>
            </a:r>
            <a:r>
              <a:rPr lang="en-US" sz="2800" i="1" dirty="0" smtClean="0"/>
              <a:t>n</a:t>
            </a:r>
            <a:r>
              <a:rPr lang="uk-UA" sz="2800" dirty="0" smtClean="0"/>
              <a:t>) для всіх </a:t>
            </a:r>
            <a:r>
              <a:rPr lang="en-US" sz="2800" i="1" dirty="0" err="1" smtClean="0"/>
              <a:t>n≥n</a:t>
            </a:r>
            <a:r>
              <a:rPr lang="uk-UA" sz="2800" baseline="-25000" dirty="0" smtClean="0"/>
              <a:t>0</a:t>
            </a:r>
            <a:r>
              <a:rPr lang="uk-UA" sz="2800" dirty="0" smtClean="0"/>
              <a:t>, </a:t>
            </a:r>
            <a:r>
              <a:rPr lang="en-US" sz="2800" i="1" dirty="0" smtClean="0"/>
              <a:t>f</a:t>
            </a:r>
            <a:r>
              <a:rPr lang="uk-UA" sz="2800" dirty="0" smtClean="0"/>
              <a:t>(</a:t>
            </a:r>
            <a:r>
              <a:rPr lang="en-US" sz="2800" i="1" dirty="0" smtClean="0"/>
              <a:t>n</a:t>
            </a:r>
            <a:r>
              <a:rPr lang="uk-UA" sz="2800" dirty="0" smtClean="0"/>
              <a:t>) та</a:t>
            </a:r>
            <a:r>
              <a:rPr lang="uk-UA" sz="2800" i="1" dirty="0" smtClean="0"/>
              <a:t> </a:t>
            </a:r>
            <a:r>
              <a:rPr lang="en-US" sz="2800" i="1" dirty="0" smtClean="0"/>
              <a:t>g</a:t>
            </a:r>
            <a:r>
              <a:rPr lang="uk-UA" sz="2800" dirty="0" smtClean="0"/>
              <a:t>(</a:t>
            </a:r>
            <a:r>
              <a:rPr lang="en-US" sz="2800" i="1" dirty="0" smtClean="0"/>
              <a:t>n</a:t>
            </a:r>
            <a:r>
              <a:rPr lang="uk-UA" sz="2800" dirty="0" smtClean="0"/>
              <a:t>) →∞.</a:t>
            </a:r>
          </a:p>
        </p:txBody>
      </p:sp>
      <p:grpSp>
        <p:nvGrpSpPr>
          <p:cNvPr id="3" name="Группа 2"/>
          <p:cNvGrpSpPr/>
          <p:nvPr/>
        </p:nvGrpSpPr>
        <p:grpSpPr>
          <a:xfrm>
            <a:off x="755576" y="2780928"/>
            <a:ext cx="7689850" cy="3706812"/>
            <a:chOff x="755576" y="2780928"/>
            <a:chExt cx="7689850" cy="3706812"/>
          </a:xfrm>
        </p:grpSpPr>
        <p:graphicFrame>
          <p:nvGraphicFramePr>
            <p:cNvPr id="51203" name="Object 4"/>
            <p:cNvGraphicFramePr>
              <a:graphicFrameLocks noChangeAspect="1"/>
            </p:cNvGraphicFramePr>
            <p:nvPr>
              <p:extLst>
                <p:ext uri="{D42A27DB-BD31-4B8C-83A1-F6EECF244321}">
                  <p14:modId xmlns:p14="http://schemas.microsoft.com/office/powerpoint/2010/main" val="1901587400"/>
                </p:ext>
              </p:extLst>
            </p:nvPr>
          </p:nvGraphicFramePr>
          <p:xfrm>
            <a:off x="755576" y="2780928"/>
            <a:ext cx="7689850" cy="3706812"/>
          </p:xfrm>
          <a:graphic>
            <a:graphicData uri="http://schemas.openxmlformats.org/presentationml/2006/ole">
              <mc:AlternateContent xmlns:mc="http://schemas.openxmlformats.org/markup-compatibility/2006">
                <mc:Choice xmlns:v="urn:schemas-microsoft-com:vml" Requires="v">
                  <p:oleObj spid="_x0000_s51236" r:id="rId3" imgW="7430537" imgH="4142857" progId="">
                    <p:embed/>
                  </p:oleObj>
                </mc:Choice>
                <mc:Fallback>
                  <p:oleObj r:id="rId3" imgW="7430537" imgH="4142857" progId="">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l="10129" t="23785" r="13881" b="10529"/>
                        <a:stretch>
                          <a:fillRect/>
                        </a:stretch>
                      </p:blipFill>
                      <p:spPr bwMode="auto">
                        <a:xfrm>
                          <a:off x="755576" y="2780928"/>
                          <a:ext cx="7689850" cy="37068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Прямоугольник 1"/>
            <p:cNvSpPr/>
            <p:nvPr/>
          </p:nvSpPr>
          <p:spPr>
            <a:xfrm>
              <a:off x="4554139" y="2996952"/>
              <a:ext cx="2050561" cy="461665"/>
            </a:xfrm>
            <a:prstGeom prst="rect">
              <a:avLst/>
            </a:prstGeom>
          </p:spPr>
          <p:txBody>
            <a:bodyPr wrap="none">
              <a:spAutoFit/>
            </a:bodyPr>
            <a:lstStyle/>
            <a:p>
              <a:r>
                <a:rPr lang="en-US" i="1" dirty="0">
                  <a:solidFill>
                    <a:srgbClr val="FF0000"/>
                  </a:solidFill>
                </a:rPr>
                <a:t>f</a:t>
              </a:r>
              <a:r>
                <a:rPr lang="uk-UA" dirty="0">
                  <a:solidFill>
                    <a:srgbClr val="FF0000"/>
                  </a:solidFill>
                </a:rPr>
                <a:t>(</a:t>
              </a:r>
              <a:r>
                <a:rPr lang="en-US" i="1" dirty="0">
                  <a:solidFill>
                    <a:srgbClr val="FF0000"/>
                  </a:solidFill>
                </a:rPr>
                <a:t>n</a:t>
              </a:r>
              <a:r>
                <a:rPr lang="uk-UA" dirty="0">
                  <a:solidFill>
                    <a:srgbClr val="FF0000"/>
                  </a:solidFill>
                </a:rPr>
                <a:t>) = </a:t>
              </a:r>
              <a:r>
                <a:rPr lang="en-US" i="1" dirty="0" smtClean="0">
                  <a:solidFill>
                    <a:srgbClr val="FF0000"/>
                  </a:solidFill>
                </a:rPr>
                <a:t>O</a:t>
              </a:r>
              <a:r>
                <a:rPr lang="en-US" dirty="0">
                  <a:solidFill>
                    <a:srgbClr val="FF0000"/>
                  </a:solidFill>
                </a:rPr>
                <a:t>(</a:t>
              </a:r>
              <a:r>
                <a:rPr lang="en-US" dirty="0" smtClean="0">
                  <a:solidFill>
                    <a:srgbClr val="FF0000"/>
                  </a:solidFill>
                </a:rPr>
                <a:t>g</a:t>
              </a:r>
              <a:r>
                <a:rPr lang="en-US" dirty="0">
                  <a:solidFill>
                    <a:srgbClr val="FF0000"/>
                  </a:solidFill>
                </a:rPr>
                <a:t>(</a:t>
              </a:r>
              <a:r>
                <a:rPr lang="en-US" dirty="0" smtClean="0">
                  <a:solidFill>
                    <a:srgbClr val="FF0000"/>
                  </a:solidFill>
                </a:rPr>
                <a:t> </a:t>
              </a:r>
              <a:r>
                <a:rPr lang="en-US" i="1" dirty="0">
                  <a:solidFill>
                    <a:srgbClr val="FF0000"/>
                  </a:solidFill>
                </a:rPr>
                <a:t>n</a:t>
              </a:r>
              <a:r>
                <a:rPr lang="uk-UA" dirty="0" smtClean="0">
                  <a:solidFill>
                    <a:srgbClr val="FF0000"/>
                  </a:solidFill>
                </a:rPr>
                <a:t>)</a:t>
              </a:r>
              <a:r>
                <a:rPr lang="en-US" dirty="0" smtClean="0">
                  <a:solidFill>
                    <a:srgbClr val="FF0000"/>
                  </a:solidFill>
                </a:rPr>
                <a:t>)</a:t>
              </a:r>
              <a:r>
                <a:rPr lang="uk-UA" dirty="0" smtClean="0">
                  <a:solidFill>
                    <a:srgbClr val="FF0000"/>
                  </a:solidFill>
                </a:rPr>
                <a:t> </a:t>
              </a:r>
              <a:endParaRPr lang="uk-UA" dirty="0">
                <a:solidFill>
                  <a:srgbClr val="FF0000"/>
                </a:solidFill>
              </a:endParaRPr>
            </a:p>
          </p:txBody>
        </p:sp>
        <p:sp>
          <p:nvSpPr>
            <p:cNvPr id="5" name="Прямоугольник 4"/>
            <p:cNvSpPr/>
            <p:nvPr/>
          </p:nvSpPr>
          <p:spPr>
            <a:xfrm>
              <a:off x="4932040" y="5301208"/>
              <a:ext cx="2050561" cy="461665"/>
            </a:xfrm>
            <a:prstGeom prst="rect">
              <a:avLst/>
            </a:prstGeom>
          </p:spPr>
          <p:txBody>
            <a:bodyPr wrap="none">
              <a:spAutoFit/>
            </a:bodyPr>
            <a:lstStyle/>
            <a:p>
              <a:r>
                <a:rPr lang="en-US" i="1" dirty="0">
                  <a:solidFill>
                    <a:srgbClr val="00B050"/>
                  </a:solidFill>
                </a:rPr>
                <a:t>f</a:t>
              </a:r>
              <a:r>
                <a:rPr lang="uk-UA" dirty="0">
                  <a:solidFill>
                    <a:srgbClr val="00B050"/>
                  </a:solidFill>
                </a:rPr>
                <a:t>(</a:t>
              </a:r>
              <a:r>
                <a:rPr lang="en-US" i="1" dirty="0">
                  <a:solidFill>
                    <a:srgbClr val="00B050"/>
                  </a:solidFill>
                </a:rPr>
                <a:t>n</a:t>
              </a:r>
              <a:r>
                <a:rPr lang="uk-UA" dirty="0">
                  <a:solidFill>
                    <a:srgbClr val="00B050"/>
                  </a:solidFill>
                </a:rPr>
                <a:t>) = </a:t>
              </a:r>
              <a:r>
                <a:rPr lang="en-US" i="1" dirty="0" smtClean="0">
                  <a:solidFill>
                    <a:srgbClr val="00B050"/>
                  </a:solidFill>
                </a:rPr>
                <a:t>o</a:t>
              </a:r>
              <a:r>
                <a:rPr lang="en-US" dirty="0" smtClean="0">
                  <a:solidFill>
                    <a:srgbClr val="00B050"/>
                  </a:solidFill>
                </a:rPr>
                <a:t>(g</a:t>
              </a:r>
              <a:r>
                <a:rPr lang="en-US" dirty="0">
                  <a:solidFill>
                    <a:srgbClr val="00B050"/>
                  </a:solidFill>
                </a:rPr>
                <a:t>(</a:t>
              </a:r>
              <a:r>
                <a:rPr lang="en-US" dirty="0" smtClean="0">
                  <a:solidFill>
                    <a:srgbClr val="00B050"/>
                  </a:solidFill>
                </a:rPr>
                <a:t> </a:t>
              </a:r>
              <a:r>
                <a:rPr lang="en-US" i="1" dirty="0">
                  <a:solidFill>
                    <a:srgbClr val="00B050"/>
                  </a:solidFill>
                </a:rPr>
                <a:t>n</a:t>
              </a:r>
              <a:r>
                <a:rPr lang="uk-UA" dirty="0" smtClean="0">
                  <a:solidFill>
                    <a:srgbClr val="00B050"/>
                  </a:solidFill>
                </a:rPr>
                <a:t>)</a:t>
              </a:r>
              <a:r>
                <a:rPr lang="en-US" dirty="0" smtClean="0">
                  <a:solidFill>
                    <a:srgbClr val="00B050"/>
                  </a:solidFill>
                </a:rPr>
                <a:t>)</a:t>
              </a:r>
              <a:r>
                <a:rPr lang="uk-UA" dirty="0" smtClean="0">
                  <a:solidFill>
                    <a:srgbClr val="00B050"/>
                  </a:solidFill>
                </a:rPr>
                <a:t> </a:t>
              </a:r>
              <a:endParaRPr lang="uk-UA" dirty="0">
                <a:solidFill>
                  <a:srgbClr val="00B050"/>
                </a:solidFill>
              </a:endParaRPr>
            </a:p>
          </p:txBody>
        </p:sp>
      </p:gr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7588" name="Rectangle 4"/>
          <p:cNvSpPr>
            <a:spLocks noChangeArrowheads="1"/>
          </p:cNvSpPr>
          <p:nvPr/>
        </p:nvSpPr>
        <p:spPr bwMode="auto">
          <a:xfrm>
            <a:off x="228600" y="2286000"/>
            <a:ext cx="8686800" cy="4357688"/>
          </a:xfrm>
          <a:prstGeom prst="rect">
            <a:avLst/>
          </a:prstGeom>
          <a:noFill/>
          <a:ln w="9525">
            <a:noFill/>
            <a:miter lim="800000"/>
            <a:headEnd/>
            <a:tailEnd/>
          </a:ln>
        </p:spPr>
        <p:txBody>
          <a:bodyPr lIns="182562" tIns="46038" rIns="182562" bIns="46038"/>
          <a:lstStyle/>
          <a:p>
            <a:endParaRPr lang="en-GB" dirty="0"/>
          </a:p>
        </p:txBody>
      </p:sp>
      <p:sp>
        <p:nvSpPr>
          <p:cNvPr id="2" name="Місце для вмісту 1"/>
          <p:cNvSpPr>
            <a:spLocks noGrp="1"/>
          </p:cNvSpPr>
          <p:nvPr>
            <p:ph idx="1"/>
          </p:nvPr>
        </p:nvSpPr>
        <p:spPr>
          <a:xfrm>
            <a:off x="323527" y="836712"/>
            <a:ext cx="8570442" cy="5806976"/>
          </a:xfrm>
        </p:spPr>
        <p:txBody>
          <a:bodyPr/>
          <a:lstStyle/>
          <a:p>
            <a:pPr marL="0" indent="0">
              <a:lnSpc>
                <a:spcPct val="100000"/>
              </a:lnSpc>
              <a:buNone/>
            </a:pPr>
            <a:r>
              <a:rPr lang="uk-UA" sz="2800" dirty="0" smtClean="0"/>
              <a:t>Процес </a:t>
            </a:r>
            <a:r>
              <a:rPr lang="uk-UA" sz="2800" dirty="0"/>
              <a:t>точного формулювання задачі зводиться до постановки правильних питань. </a:t>
            </a:r>
            <a:endParaRPr lang="uk-UA" sz="2800" dirty="0" smtClean="0"/>
          </a:p>
          <a:p>
            <a:pPr marL="0" indent="0">
              <a:buNone/>
            </a:pPr>
            <a:endParaRPr lang="en-GB" sz="1400" dirty="0"/>
          </a:p>
          <a:p>
            <a:pPr lvl="1"/>
            <a:r>
              <a:rPr lang="uk-UA" dirty="0"/>
              <a:t>Чи зрозуміла термінологія, що використовується в попередньому формулюванні?</a:t>
            </a:r>
            <a:endParaRPr lang="en-GB" dirty="0"/>
          </a:p>
          <a:p>
            <a:pPr lvl="1"/>
            <a:r>
              <a:rPr lang="uk-UA" dirty="0"/>
              <a:t>Що дано?</a:t>
            </a:r>
            <a:endParaRPr lang="en-GB" dirty="0"/>
          </a:p>
          <a:p>
            <a:pPr lvl="1"/>
            <a:r>
              <a:rPr lang="uk-UA" dirty="0"/>
              <a:t>Що потрібно знайти?</a:t>
            </a:r>
            <a:endParaRPr lang="en-GB" dirty="0"/>
          </a:p>
          <a:p>
            <a:pPr lvl="1"/>
            <a:r>
              <a:rPr lang="uk-UA" dirty="0"/>
              <a:t>Як визначити розв’язок?</a:t>
            </a:r>
            <a:endParaRPr lang="en-GB" dirty="0"/>
          </a:p>
          <a:p>
            <a:pPr lvl="1"/>
            <a:r>
              <a:rPr lang="uk-UA" dirty="0"/>
              <a:t>Яких даних не вистачає та чи всі вони потрібні?</a:t>
            </a:r>
            <a:endParaRPr lang="en-GB" dirty="0"/>
          </a:p>
          <a:p>
            <a:pPr lvl="1"/>
            <a:r>
              <a:rPr lang="uk-UA" dirty="0"/>
              <a:t>Можливо, якісь дані, що вже маємо, для розв’язку не знадобляться?</a:t>
            </a:r>
            <a:endParaRPr lang="en-GB" dirty="0"/>
          </a:p>
          <a:p>
            <a:pPr lvl="1"/>
            <a:r>
              <a:rPr lang="uk-UA" dirty="0"/>
              <a:t>Які зроблено припущення (спрощення)?</a:t>
            </a:r>
            <a:endParaRPr lang="en-GB" dirty="0"/>
          </a:p>
          <a:p>
            <a:endParaRPr lang="ru-RU" dirty="0"/>
          </a:p>
        </p:txBody>
      </p:sp>
    </p:spTree>
    <p:extLst>
      <p:ext uri="{BB962C8B-B14F-4D97-AF65-F5344CB8AC3E}">
        <p14:creationId xmlns:p14="http://schemas.microsoft.com/office/powerpoint/2010/main" val="241530559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nodePh="1">
                                  <p:stCondLst>
                                    <p:cond delay="0"/>
                                  </p:stCondLst>
                                  <p:endCondLst>
                                    <p:cond evt="begin" delay="0">
                                      <p:tn val="5"/>
                                    </p:cond>
                                  </p:endCondLst>
                                  <p:childTnLst>
                                    <p:set>
                                      <p:cBhvr>
                                        <p:cTn id="6" dur="1" fill="hold">
                                          <p:stCondLst>
                                            <p:cond delay="499"/>
                                          </p:stCondLst>
                                        </p:cTn>
                                        <p:tgtEl>
                                          <p:spTgt spid="6758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588" grpId="0" build="p" autoUpdateAnimBg="0"/>
    </p:bldLst>
  </p:timing>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2" name="Rectangle 3"/>
          <p:cNvSpPr>
            <a:spLocks noGrp="1" noChangeArrowheads="1"/>
          </p:cNvSpPr>
          <p:nvPr>
            <p:ph type="body" idx="1"/>
          </p:nvPr>
        </p:nvSpPr>
        <p:spPr>
          <a:xfrm>
            <a:off x="0" y="836712"/>
            <a:ext cx="9144000" cy="6021288"/>
          </a:xfrm>
        </p:spPr>
        <p:txBody>
          <a:bodyPr/>
          <a:lstStyle/>
          <a:p>
            <a:pPr>
              <a:buFont typeface="Wingdings" pitchFamily="2" charset="2"/>
              <a:buNone/>
              <a:defRPr/>
            </a:pPr>
            <a:r>
              <a:rPr kumimoji="1" lang="uk-UA" sz="2800" kern="1200" dirty="0" smtClean="0"/>
              <a:t>	</a:t>
            </a:r>
            <a:r>
              <a:rPr kumimoji="1" lang="uk-UA" sz="2800" b="1" kern="1200" dirty="0" smtClean="0"/>
              <a:t>Класи складності алгоритмів</a:t>
            </a:r>
          </a:p>
          <a:p>
            <a:pPr>
              <a:buFont typeface="Wingdings" pitchFamily="2" charset="2"/>
              <a:buNone/>
              <a:defRPr/>
            </a:pPr>
            <a:endParaRPr kumimoji="1" lang="uk-UA" sz="1400" b="1" kern="1200" dirty="0" smtClean="0"/>
          </a:p>
          <a:p>
            <a:pPr>
              <a:lnSpc>
                <a:spcPct val="100000"/>
              </a:lnSpc>
              <a:defRPr/>
            </a:pPr>
            <a:r>
              <a:rPr kumimoji="1" lang="uk-UA" sz="2800" kern="1200" dirty="0" smtClean="0"/>
              <a:t>Константні алгоритми </a:t>
            </a:r>
            <a:r>
              <a:rPr lang="en-US" sz="2800" i="1" dirty="0" smtClean="0"/>
              <a:t>f</a:t>
            </a:r>
            <a:r>
              <a:rPr lang="uk-UA" sz="2800" dirty="0" smtClean="0"/>
              <a:t>(</a:t>
            </a:r>
            <a:r>
              <a:rPr lang="en-US" sz="2800" i="1" dirty="0" smtClean="0"/>
              <a:t>n</a:t>
            </a:r>
            <a:r>
              <a:rPr lang="uk-UA" sz="2800" dirty="0" smtClean="0"/>
              <a:t>) = </a:t>
            </a:r>
            <a:r>
              <a:rPr lang="en-US" sz="2800" i="1" dirty="0" smtClean="0"/>
              <a:t>O</a:t>
            </a:r>
            <a:r>
              <a:rPr lang="en-US" sz="2800" dirty="0" smtClean="0"/>
              <a:t>(</a:t>
            </a:r>
            <a:r>
              <a:rPr lang="uk-UA" sz="2800" dirty="0" smtClean="0"/>
              <a:t>1</a:t>
            </a:r>
            <a:r>
              <a:rPr lang="en-US" sz="2800" dirty="0" smtClean="0"/>
              <a:t>)</a:t>
            </a:r>
            <a:r>
              <a:rPr kumimoji="1" lang="uk-UA" sz="2800" kern="1200" dirty="0" smtClean="0"/>
              <a:t> – час їх виконання обмежено константою, яка не залежить від розміру вхідних даних;</a:t>
            </a:r>
          </a:p>
          <a:p>
            <a:pPr>
              <a:lnSpc>
                <a:spcPct val="100000"/>
              </a:lnSpc>
              <a:defRPr/>
            </a:pPr>
            <a:r>
              <a:rPr kumimoji="1" lang="uk-UA" sz="2800" kern="1200" dirty="0" smtClean="0"/>
              <a:t>Логарифмічні алгоритми </a:t>
            </a:r>
            <a:r>
              <a:rPr lang="en-US" sz="2800" i="1" dirty="0" smtClean="0"/>
              <a:t>f</a:t>
            </a:r>
            <a:r>
              <a:rPr lang="uk-UA" sz="2800" dirty="0" smtClean="0"/>
              <a:t>(</a:t>
            </a:r>
            <a:r>
              <a:rPr lang="en-US" sz="2800" i="1" dirty="0" smtClean="0"/>
              <a:t>n</a:t>
            </a:r>
            <a:r>
              <a:rPr lang="uk-UA" sz="2800" dirty="0" smtClean="0"/>
              <a:t>) = </a:t>
            </a:r>
            <a:r>
              <a:rPr lang="en-US" sz="2800" i="1" dirty="0" smtClean="0"/>
              <a:t>O</a:t>
            </a:r>
            <a:r>
              <a:rPr lang="en-US" sz="2800" dirty="0" smtClean="0"/>
              <a:t>(log </a:t>
            </a:r>
            <a:r>
              <a:rPr lang="en-US" sz="2800" i="1" dirty="0" smtClean="0"/>
              <a:t>n</a:t>
            </a:r>
            <a:r>
              <a:rPr lang="uk-UA" sz="2800" dirty="0" smtClean="0"/>
              <a:t>) </a:t>
            </a:r>
            <a:r>
              <a:rPr kumimoji="1" lang="uk-UA" sz="2800" kern="1200" dirty="0" smtClean="0"/>
              <a:t>– основу логарифму можна не враховувати, оскільки перехід до іншої основи є множенням на константу;</a:t>
            </a:r>
          </a:p>
          <a:p>
            <a:pPr>
              <a:lnSpc>
                <a:spcPct val="100000"/>
              </a:lnSpc>
              <a:defRPr/>
            </a:pPr>
            <a:r>
              <a:rPr kumimoji="1" lang="uk-UA" sz="2800" kern="1200" dirty="0" smtClean="0"/>
              <a:t>Лінійні алгоритми </a:t>
            </a:r>
            <a:r>
              <a:rPr lang="en-US" sz="2800" i="1" dirty="0" smtClean="0"/>
              <a:t>f</a:t>
            </a:r>
            <a:r>
              <a:rPr lang="uk-UA" sz="2800" dirty="0" smtClean="0"/>
              <a:t>(</a:t>
            </a:r>
            <a:r>
              <a:rPr lang="en-US" sz="2800" i="1" dirty="0" smtClean="0"/>
              <a:t>n</a:t>
            </a:r>
            <a:r>
              <a:rPr lang="uk-UA" sz="2800" dirty="0" smtClean="0"/>
              <a:t>) = </a:t>
            </a:r>
            <a:r>
              <a:rPr lang="en-US" sz="2800" i="1" dirty="0" smtClean="0"/>
              <a:t>O</a:t>
            </a:r>
            <a:r>
              <a:rPr lang="uk-UA" sz="2800" dirty="0" smtClean="0"/>
              <a:t>(</a:t>
            </a:r>
            <a:r>
              <a:rPr lang="en-US" sz="2800" i="1" dirty="0" smtClean="0"/>
              <a:t>n</a:t>
            </a:r>
            <a:r>
              <a:rPr lang="uk-UA" sz="2800" dirty="0" smtClean="0"/>
              <a:t>)</a:t>
            </a:r>
            <a:r>
              <a:rPr kumimoji="1" lang="uk-UA" sz="2800" kern="1200" dirty="0" smtClean="0"/>
              <a:t>;</a:t>
            </a:r>
            <a:endParaRPr kumimoji="1" lang="en-US" sz="2800" kern="1200" dirty="0" smtClean="0"/>
          </a:p>
          <a:p>
            <a:pPr>
              <a:lnSpc>
                <a:spcPct val="100000"/>
              </a:lnSpc>
              <a:defRPr/>
            </a:pPr>
            <a:r>
              <a:rPr kumimoji="1" lang="uk-UA" sz="2800" kern="1200" dirty="0" smtClean="0"/>
              <a:t>Квадратичні алгоритми </a:t>
            </a:r>
            <a:r>
              <a:rPr lang="en-US" sz="2800" i="1" dirty="0" smtClean="0"/>
              <a:t>f</a:t>
            </a:r>
            <a:r>
              <a:rPr lang="uk-UA" sz="2800" dirty="0" smtClean="0"/>
              <a:t>(</a:t>
            </a:r>
            <a:r>
              <a:rPr lang="en-US" sz="2800" i="1" dirty="0" smtClean="0"/>
              <a:t>n</a:t>
            </a:r>
            <a:r>
              <a:rPr lang="uk-UA" sz="2800" dirty="0" smtClean="0"/>
              <a:t>) = </a:t>
            </a:r>
            <a:r>
              <a:rPr lang="en-US" sz="2800" i="1" dirty="0" smtClean="0"/>
              <a:t>O</a:t>
            </a:r>
            <a:r>
              <a:rPr lang="uk-UA" sz="2800" dirty="0" smtClean="0"/>
              <a:t>(</a:t>
            </a:r>
            <a:r>
              <a:rPr lang="en-US" sz="2800" i="1" dirty="0" smtClean="0"/>
              <a:t>n</a:t>
            </a:r>
            <a:r>
              <a:rPr lang="uk-UA" sz="2800" baseline="30000" dirty="0" smtClean="0"/>
              <a:t>2</a:t>
            </a:r>
            <a:r>
              <a:rPr lang="uk-UA" sz="2800" dirty="0" smtClean="0"/>
              <a:t>);</a:t>
            </a:r>
            <a:endParaRPr kumimoji="1" lang="uk-UA" sz="2800" kern="1200" dirty="0" smtClean="0"/>
          </a:p>
          <a:p>
            <a:pPr>
              <a:lnSpc>
                <a:spcPct val="100000"/>
              </a:lnSpc>
              <a:defRPr/>
            </a:pPr>
            <a:r>
              <a:rPr kumimoji="1" lang="uk-UA" sz="2800" kern="1200" dirty="0" smtClean="0"/>
              <a:t>Поліноміальні алгоритми </a:t>
            </a:r>
            <a:r>
              <a:rPr lang="en-US" sz="2800" i="1" dirty="0" smtClean="0"/>
              <a:t>f</a:t>
            </a:r>
            <a:r>
              <a:rPr lang="uk-UA" sz="2800" dirty="0" smtClean="0"/>
              <a:t>(</a:t>
            </a:r>
            <a:r>
              <a:rPr lang="en-US" sz="2800" i="1" dirty="0" smtClean="0"/>
              <a:t>n</a:t>
            </a:r>
            <a:r>
              <a:rPr lang="uk-UA" sz="2800" dirty="0" smtClean="0"/>
              <a:t>) = </a:t>
            </a:r>
            <a:r>
              <a:rPr lang="en-US" sz="2800" i="1" dirty="0" smtClean="0"/>
              <a:t>O</a:t>
            </a:r>
            <a:r>
              <a:rPr lang="uk-UA" sz="2800" dirty="0" smtClean="0"/>
              <a:t>(</a:t>
            </a:r>
            <a:r>
              <a:rPr lang="en-US" sz="2800" i="1" dirty="0" err="1" smtClean="0"/>
              <a:t>n</a:t>
            </a:r>
            <a:r>
              <a:rPr lang="en-US" sz="2800" i="1" baseline="30000" dirty="0" err="1" smtClean="0"/>
              <a:t>k</a:t>
            </a:r>
            <a:r>
              <a:rPr lang="uk-UA" sz="2800" dirty="0" smtClean="0"/>
              <a:t>)</a:t>
            </a:r>
            <a:r>
              <a:rPr kumimoji="1" lang="uk-UA" sz="2800" kern="1200" dirty="0" smtClean="0"/>
              <a:t>;</a:t>
            </a:r>
          </a:p>
          <a:p>
            <a:pPr>
              <a:lnSpc>
                <a:spcPct val="100000"/>
              </a:lnSpc>
              <a:defRPr/>
            </a:pPr>
            <a:r>
              <a:rPr kumimoji="1" lang="uk-UA" sz="2800" kern="1200" dirty="0" err="1" smtClean="0"/>
              <a:t>Експоненційні</a:t>
            </a:r>
            <a:r>
              <a:rPr kumimoji="1" lang="uk-UA" sz="2800" kern="1200" dirty="0" smtClean="0"/>
              <a:t> алгоритми </a:t>
            </a:r>
            <a:r>
              <a:rPr lang="en-US" sz="2800" i="1" dirty="0" smtClean="0"/>
              <a:t>f</a:t>
            </a:r>
            <a:r>
              <a:rPr lang="uk-UA" sz="2800" dirty="0" smtClean="0"/>
              <a:t>(</a:t>
            </a:r>
            <a:r>
              <a:rPr lang="en-US" sz="2800" i="1" dirty="0" smtClean="0"/>
              <a:t>n</a:t>
            </a:r>
            <a:r>
              <a:rPr lang="uk-UA" sz="2800" dirty="0" smtClean="0"/>
              <a:t>) = </a:t>
            </a:r>
            <a:r>
              <a:rPr lang="en-US" sz="2800" i="1" dirty="0" smtClean="0"/>
              <a:t>O</a:t>
            </a:r>
            <a:r>
              <a:rPr lang="uk-UA" sz="2800" dirty="0" smtClean="0"/>
              <a:t>(</a:t>
            </a:r>
            <a:r>
              <a:rPr lang="en-US" sz="2800" i="1" dirty="0" smtClean="0"/>
              <a:t>a</a:t>
            </a:r>
            <a:r>
              <a:rPr lang="en-US" sz="2800" i="1" baseline="30000" dirty="0" smtClean="0"/>
              <a:t>n</a:t>
            </a:r>
            <a:r>
              <a:rPr lang="uk-UA" sz="2800" dirty="0" smtClean="0"/>
              <a:t>)</a:t>
            </a:r>
            <a:r>
              <a:rPr kumimoji="1" lang="uk-UA" sz="2800" kern="1200" dirty="0" smtClean="0"/>
              <a:t>; відмітьте, що </a:t>
            </a:r>
            <a:r>
              <a:rPr kumimoji="1" lang="en-US" sz="2800" i="1" kern="1200" dirty="0" smtClean="0"/>
              <a:t>n</a:t>
            </a:r>
            <a:r>
              <a:rPr kumimoji="1" lang="en-US" sz="2800" kern="1200" dirty="0" smtClean="0"/>
              <a:t>!=</a:t>
            </a:r>
            <a:r>
              <a:rPr lang="en-US" sz="2800" i="1" dirty="0" smtClean="0"/>
              <a:t> </a:t>
            </a:r>
            <a:r>
              <a:rPr lang="uk-UA" sz="2800" i="1" dirty="0" smtClean="0"/>
              <a:t>о</a:t>
            </a:r>
            <a:r>
              <a:rPr lang="uk-UA" sz="2800" dirty="0" smtClean="0"/>
              <a:t>(</a:t>
            </a:r>
            <a:r>
              <a:rPr lang="en-US" sz="2800" dirty="0" smtClean="0"/>
              <a:t>2</a:t>
            </a:r>
            <a:r>
              <a:rPr lang="en-US" sz="2800" i="1" baseline="30000" dirty="0" smtClean="0"/>
              <a:t>n</a:t>
            </a:r>
            <a:r>
              <a:rPr lang="uk-UA" sz="2800" dirty="0" smtClean="0"/>
              <a:t>)</a:t>
            </a:r>
            <a:r>
              <a:rPr kumimoji="1" lang="en-US" sz="2800" kern="1200" dirty="0" smtClean="0"/>
              <a:t> </a:t>
            </a:r>
            <a:r>
              <a:rPr kumimoji="1" lang="uk-UA" sz="2800" kern="1200" dirty="0" smtClean="0"/>
              <a:t>і </a:t>
            </a:r>
            <a:r>
              <a:rPr lang="en-US" sz="2800" i="1" dirty="0" smtClean="0"/>
              <a:t>n</a:t>
            </a:r>
            <a:r>
              <a:rPr lang="uk-UA" sz="2800" dirty="0" smtClean="0"/>
              <a:t>! = </a:t>
            </a:r>
            <a:r>
              <a:rPr lang="en-US" sz="2800" i="1" dirty="0" smtClean="0"/>
              <a:t>O</a:t>
            </a:r>
            <a:r>
              <a:rPr lang="uk-UA" sz="2800" dirty="0" smtClean="0"/>
              <a:t>(</a:t>
            </a:r>
            <a:r>
              <a:rPr lang="en-US" sz="2800" i="1" dirty="0" err="1" smtClean="0"/>
              <a:t>n</a:t>
            </a:r>
            <a:r>
              <a:rPr lang="en-US" sz="2800" i="1" baseline="30000" dirty="0" err="1" smtClean="0"/>
              <a:t>n</a:t>
            </a:r>
            <a:r>
              <a:rPr lang="uk-UA" sz="2800" dirty="0" smtClean="0"/>
              <a:t>)</a:t>
            </a:r>
            <a:r>
              <a:rPr kumimoji="1" lang="uk-UA" sz="2800" kern="1200" dirty="0" smtClean="0"/>
              <a:t>.</a:t>
            </a:r>
            <a:endParaRPr kumimoji="1" lang="uk-UA" kern="1200" dirty="0" smtClean="0"/>
          </a:p>
        </p:txBody>
      </p:sp>
      <p:sp>
        <p:nvSpPr>
          <p:cNvPr id="54275" name="Стрелка вниз 2"/>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7526"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1033463"/>
            <a:ext cx="6858000" cy="4791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539552" y="2098576"/>
            <a:ext cx="724878" cy="2554545"/>
          </a:xfrm>
          <a:prstGeom prst="rect">
            <a:avLst/>
          </a:prstGeom>
          <a:noFill/>
        </p:spPr>
        <p:txBody>
          <a:bodyPr wrap="none" rtlCol="0">
            <a:spAutoFit/>
          </a:bodyPr>
          <a:lstStyle/>
          <a:p>
            <a:r>
              <a:rPr lang="en-US" sz="2000" dirty="0" err="1" smtClean="0"/>
              <a:t>const</a:t>
            </a:r>
            <a:endParaRPr lang="en-US" sz="2000" dirty="0" smtClean="0"/>
          </a:p>
          <a:p>
            <a:r>
              <a:rPr lang="en-US" sz="2000" dirty="0" err="1" smtClean="0"/>
              <a:t>ln</a:t>
            </a:r>
            <a:r>
              <a:rPr lang="en-US" sz="2000" dirty="0" smtClean="0"/>
              <a:t>(n)</a:t>
            </a:r>
          </a:p>
          <a:p>
            <a:r>
              <a:rPr lang="en-US" sz="2000" dirty="0" smtClean="0"/>
              <a:t>n</a:t>
            </a:r>
          </a:p>
          <a:p>
            <a:r>
              <a:rPr lang="en-US" sz="2000" dirty="0" smtClean="0"/>
              <a:t>n</a:t>
            </a:r>
            <a:r>
              <a:rPr lang="en-US" sz="2000" baseline="30000" dirty="0" smtClean="0"/>
              <a:t>2</a:t>
            </a:r>
          </a:p>
          <a:p>
            <a:r>
              <a:rPr lang="en-US" sz="2000" dirty="0" err="1" smtClean="0"/>
              <a:t>n</a:t>
            </a:r>
            <a:r>
              <a:rPr lang="en-US" sz="2000" baseline="30000" dirty="0" err="1" smtClean="0"/>
              <a:t>k</a:t>
            </a:r>
            <a:endParaRPr lang="en-US" sz="2000" baseline="30000" dirty="0"/>
          </a:p>
          <a:p>
            <a:r>
              <a:rPr lang="en-US" sz="2000" dirty="0" smtClean="0"/>
              <a:t>a</a:t>
            </a:r>
            <a:r>
              <a:rPr lang="en-US" sz="2000" baseline="30000" dirty="0" smtClean="0"/>
              <a:t>n</a:t>
            </a:r>
          </a:p>
          <a:p>
            <a:r>
              <a:rPr lang="en-US" sz="2000" dirty="0" smtClean="0"/>
              <a:t>n!</a:t>
            </a:r>
            <a:endParaRPr lang="en-US" sz="2000" baseline="30000" dirty="0" smtClean="0"/>
          </a:p>
          <a:p>
            <a:r>
              <a:rPr lang="en-US" sz="2000" dirty="0" err="1" smtClean="0"/>
              <a:t>n</a:t>
            </a:r>
            <a:r>
              <a:rPr lang="en-US" sz="2000" baseline="30000" dirty="0" err="1" smtClean="0"/>
              <a:t>n</a:t>
            </a:r>
            <a:endParaRPr lang="en-US" sz="2000" baseline="30000" dirty="0"/>
          </a:p>
        </p:txBody>
      </p:sp>
      <p:sp>
        <p:nvSpPr>
          <p:cNvPr id="4" name="TextBox 3"/>
          <p:cNvSpPr txBox="1"/>
          <p:nvPr/>
        </p:nvSpPr>
        <p:spPr>
          <a:xfrm>
            <a:off x="6681872" y="4663880"/>
            <a:ext cx="724878" cy="400110"/>
          </a:xfrm>
          <a:prstGeom prst="rect">
            <a:avLst/>
          </a:prstGeom>
          <a:noFill/>
        </p:spPr>
        <p:txBody>
          <a:bodyPr wrap="none" rtlCol="0">
            <a:spAutoFit/>
          </a:bodyPr>
          <a:lstStyle/>
          <a:p>
            <a:r>
              <a:rPr lang="en-US" sz="2000" dirty="0" err="1" smtClean="0"/>
              <a:t>const</a:t>
            </a:r>
            <a:endParaRPr lang="en-US" sz="2000" dirty="0" smtClean="0"/>
          </a:p>
        </p:txBody>
      </p:sp>
      <p:sp>
        <p:nvSpPr>
          <p:cNvPr id="5" name="TextBox 4"/>
          <p:cNvSpPr txBox="1"/>
          <p:nvPr/>
        </p:nvSpPr>
        <p:spPr>
          <a:xfrm>
            <a:off x="6703513" y="3789040"/>
            <a:ext cx="681597" cy="400110"/>
          </a:xfrm>
          <a:prstGeom prst="rect">
            <a:avLst/>
          </a:prstGeom>
          <a:noFill/>
        </p:spPr>
        <p:txBody>
          <a:bodyPr wrap="none" rtlCol="0">
            <a:spAutoFit/>
          </a:bodyPr>
          <a:lstStyle/>
          <a:p>
            <a:r>
              <a:rPr lang="en-US" sz="2000" dirty="0" err="1" smtClean="0"/>
              <a:t>ln</a:t>
            </a:r>
            <a:r>
              <a:rPr lang="en-US" sz="2000" dirty="0" smtClean="0"/>
              <a:t>(n)</a:t>
            </a:r>
          </a:p>
        </p:txBody>
      </p:sp>
      <p:sp>
        <p:nvSpPr>
          <p:cNvPr id="6" name="TextBox 5"/>
          <p:cNvSpPr txBox="1"/>
          <p:nvPr/>
        </p:nvSpPr>
        <p:spPr>
          <a:xfrm>
            <a:off x="5008050" y="2031888"/>
            <a:ext cx="312906" cy="400110"/>
          </a:xfrm>
          <a:prstGeom prst="rect">
            <a:avLst/>
          </a:prstGeom>
          <a:noFill/>
        </p:spPr>
        <p:txBody>
          <a:bodyPr wrap="none" rtlCol="0">
            <a:spAutoFit/>
          </a:bodyPr>
          <a:lstStyle/>
          <a:p>
            <a:r>
              <a:rPr lang="en-US" sz="2000" dirty="0" smtClean="0"/>
              <a:t>n</a:t>
            </a:r>
          </a:p>
        </p:txBody>
      </p:sp>
      <p:sp>
        <p:nvSpPr>
          <p:cNvPr id="7" name="TextBox 6"/>
          <p:cNvSpPr txBox="1"/>
          <p:nvPr/>
        </p:nvSpPr>
        <p:spPr>
          <a:xfrm>
            <a:off x="7409248" y="5624483"/>
            <a:ext cx="441146" cy="400110"/>
          </a:xfrm>
          <a:prstGeom prst="rect">
            <a:avLst/>
          </a:prstGeom>
          <a:solidFill>
            <a:schemeClr val="bg1"/>
          </a:solidFill>
        </p:spPr>
        <p:txBody>
          <a:bodyPr wrap="none" rtlCol="0">
            <a:spAutoFit/>
          </a:bodyPr>
          <a:lstStyle/>
          <a:p>
            <a:r>
              <a:rPr lang="en-US" sz="2000" dirty="0" smtClean="0"/>
              <a:t>15</a:t>
            </a:r>
          </a:p>
        </p:txBody>
      </p:sp>
      <p:sp>
        <p:nvSpPr>
          <p:cNvPr id="8" name="TextBox 7"/>
          <p:cNvSpPr txBox="1"/>
          <p:nvPr/>
        </p:nvSpPr>
        <p:spPr>
          <a:xfrm>
            <a:off x="1143000" y="996697"/>
            <a:ext cx="441146" cy="400110"/>
          </a:xfrm>
          <a:prstGeom prst="rect">
            <a:avLst/>
          </a:prstGeom>
          <a:solidFill>
            <a:schemeClr val="bg1"/>
          </a:solidFill>
        </p:spPr>
        <p:txBody>
          <a:bodyPr wrap="none" rtlCol="0">
            <a:spAutoFit/>
          </a:bodyPr>
          <a:lstStyle/>
          <a:p>
            <a:r>
              <a:rPr lang="en-US" sz="2000" dirty="0" smtClean="0"/>
              <a:t>10</a:t>
            </a:r>
          </a:p>
        </p:txBody>
      </p:sp>
      <p:sp>
        <p:nvSpPr>
          <p:cNvPr id="9" name="TextBox 8"/>
          <p:cNvSpPr txBox="1"/>
          <p:nvPr/>
        </p:nvSpPr>
        <p:spPr>
          <a:xfrm>
            <a:off x="3131840" y="1234495"/>
            <a:ext cx="397866" cy="1631216"/>
          </a:xfrm>
          <a:prstGeom prst="rect">
            <a:avLst/>
          </a:prstGeom>
          <a:noFill/>
        </p:spPr>
        <p:txBody>
          <a:bodyPr wrap="none" rtlCol="0">
            <a:spAutoFit/>
          </a:bodyPr>
          <a:lstStyle/>
          <a:p>
            <a:r>
              <a:rPr lang="en-US" sz="2000" dirty="0" smtClean="0"/>
              <a:t>n</a:t>
            </a:r>
            <a:r>
              <a:rPr lang="en-US" sz="2000" baseline="30000" dirty="0" smtClean="0"/>
              <a:t>2</a:t>
            </a:r>
          </a:p>
          <a:p>
            <a:r>
              <a:rPr lang="en-US" sz="2000" dirty="0" err="1" smtClean="0"/>
              <a:t>n</a:t>
            </a:r>
            <a:r>
              <a:rPr lang="en-US" sz="2000" baseline="30000" dirty="0" err="1" smtClean="0"/>
              <a:t>k</a:t>
            </a:r>
            <a:endParaRPr lang="en-US" sz="2000" baseline="30000" dirty="0"/>
          </a:p>
          <a:p>
            <a:r>
              <a:rPr lang="en-US" sz="2000" dirty="0" smtClean="0"/>
              <a:t>a</a:t>
            </a:r>
            <a:r>
              <a:rPr lang="en-US" sz="2000" baseline="30000" dirty="0" smtClean="0"/>
              <a:t>n</a:t>
            </a:r>
          </a:p>
          <a:p>
            <a:r>
              <a:rPr lang="en-US" sz="2000" dirty="0" smtClean="0"/>
              <a:t>n!</a:t>
            </a:r>
            <a:endParaRPr lang="en-US" sz="2000" baseline="30000" dirty="0" smtClean="0"/>
          </a:p>
          <a:p>
            <a:r>
              <a:rPr lang="en-US" sz="2000" dirty="0" err="1" smtClean="0"/>
              <a:t>n</a:t>
            </a:r>
            <a:r>
              <a:rPr lang="en-US" sz="2000" baseline="30000" dirty="0" err="1" smtClean="0"/>
              <a:t>n</a:t>
            </a:r>
            <a:endParaRPr lang="en-US" sz="2000" baseline="30000" dirty="0"/>
          </a:p>
        </p:txBody>
      </p:sp>
    </p:spTree>
    <p:extLst>
      <p:ext uri="{BB962C8B-B14F-4D97-AF65-F5344CB8AC3E}">
        <p14:creationId xmlns:p14="http://schemas.microsoft.com/office/powerpoint/2010/main" val="415554450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8550"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1033463"/>
            <a:ext cx="6858000" cy="4791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539552" y="2098576"/>
            <a:ext cx="724878" cy="2554545"/>
          </a:xfrm>
          <a:prstGeom prst="rect">
            <a:avLst/>
          </a:prstGeom>
          <a:noFill/>
        </p:spPr>
        <p:txBody>
          <a:bodyPr wrap="none" rtlCol="0">
            <a:spAutoFit/>
          </a:bodyPr>
          <a:lstStyle/>
          <a:p>
            <a:r>
              <a:rPr lang="en-US" sz="2000" dirty="0" err="1" smtClean="0"/>
              <a:t>const</a:t>
            </a:r>
            <a:endParaRPr lang="en-US" sz="2000" dirty="0" smtClean="0"/>
          </a:p>
          <a:p>
            <a:r>
              <a:rPr lang="en-US" sz="2000" dirty="0" err="1" smtClean="0"/>
              <a:t>ln</a:t>
            </a:r>
            <a:r>
              <a:rPr lang="en-US" sz="2000" dirty="0" smtClean="0"/>
              <a:t>(n)</a:t>
            </a:r>
          </a:p>
          <a:p>
            <a:r>
              <a:rPr lang="en-US" sz="2000" dirty="0" smtClean="0"/>
              <a:t>n</a:t>
            </a:r>
          </a:p>
          <a:p>
            <a:r>
              <a:rPr lang="en-US" sz="2000" dirty="0" smtClean="0"/>
              <a:t>n</a:t>
            </a:r>
            <a:r>
              <a:rPr lang="en-US" sz="2000" baseline="30000" dirty="0" smtClean="0"/>
              <a:t>2</a:t>
            </a:r>
          </a:p>
          <a:p>
            <a:r>
              <a:rPr lang="en-US" sz="2000" dirty="0" err="1" smtClean="0"/>
              <a:t>n</a:t>
            </a:r>
            <a:r>
              <a:rPr lang="en-US" sz="2000" baseline="30000" dirty="0" err="1" smtClean="0"/>
              <a:t>k</a:t>
            </a:r>
            <a:endParaRPr lang="en-US" sz="2000" baseline="30000" dirty="0"/>
          </a:p>
          <a:p>
            <a:r>
              <a:rPr lang="en-US" sz="2000" dirty="0" smtClean="0"/>
              <a:t>a</a:t>
            </a:r>
            <a:r>
              <a:rPr lang="en-US" sz="2000" baseline="30000" dirty="0" smtClean="0"/>
              <a:t>n</a:t>
            </a:r>
          </a:p>
          <a:p>
            <a:r>
              <a:rPr lang="en-US" sz="2000" dirty="0" smtClean="0"/>
              <a:t>n!</a:t>
            </a:r>
            <a:endParaRPr lang="en-US" sz="2000" baseline="30000" dirty="0" smtClean="0"/>
          </a:p>
          <a:p>
            <a:r>
              <a:rPr lang="en-US" sz="2000" dirty="0" err="1" smtClean="0"/>
              <a:t>n</a:t>
            </a:r>
            <a:r>
              <a:rPr lang="en-US" sz="2000" baseline="30000" dirty="0" err="1" smtClean="0"/>
              <a:t>n</a:t>
            </a:r>
            <a:endParaRPr lang="en-US" sz="2000" baseline="30000" dirty="0"/>
          </a:p>
        </p:txBody>
      </p:sp>
      <p:sp>
        <p:nvSpPr>
          <p:cNvPr id="4" name="TextBox 3"/>
          <p:cNvSpPr txBox="1"/>
          <p:nvPr/>
        </p:nvSpPr>
        <p:spPr>
          <a:xfrm>
            <a:off x="3355319" y="3715480"/>
            <a:ext cx="397866" cy="400110"/>
          </a:xfrm>
          <a:prstGeom prst="rect">
            <a:avLst/>
          </a:prstGeom>
          <a:noFill/>
        </p:spPr>
        <p:txBody>
          <a:bodyPr wrap="none" rtlCol="0">
            <a:spAutoFit/>
          </a:bodyPr>
          <a:lstStyle/>
          <a:p>
            <a:r>
              <a:rPr lang="en-US" sz="2000" dirty="0" err="1" smtClean="0"/>
              <a:t>n</a:t>
            </a:r>
            <a:r>
              <a:rPr lang="en-US" sz="2000" baseline="30000" dirty="0" err="1" smtClean="0"/>
              <a:t>n</a:t>
            </a:r>
            <a:endParaRPr lang="en-US" sz="2000" baseline="30000" dirty="0"/>
          </a:p>
        </p:txBody>
      </p:sp>
      <p:sp>
        <p:nvSpPr>
          <p:cNvPr id="5" name="TextBox 4"/>
          <p:cNvSpPr txBox="1"/>
          <p:nvPr/>
        </p:nvSpPr>
        <p:spPr>
          <a:xfrm>
            <a:off x="4675599" y="3715480"/>
            <a:ext cx="397866" cy="400110"/>
          </a:xfrm>
          <a:prstGeom prst="rect">
            <a:avLst/>
          </a:prstGeom>
          <a:noFill/>
        </p:spPr>
        <p:txBody>
          <a:bodyPr wrap="none" rtlCol="0">
            <a:spAutoFit/>
          </a:bodyPr>
          <a:lstStyle/>
          <a:p>
            <a:r>
              <a:rPr lang="en-US" sz="2000" dirty="0" smtClean="0"/>
              <a:t>n!</a:t>
            </a:r>
            <a:endParaRPr lang="en-US" sz="2000" baseline="30000" dirty="0" smtClean="0"/>
          </a:p>
        </p:txBody>
      </p:sp>
      <p:sp>
        <p:nvSpPr>
          <p:cNvPr id="6" name="TextBox 5"/>
          <p:cNvSpPr txBox="1"/>
          <p:nvPr/>
        </p:nvSpPr>
        <p:spPr>
          <a:xfrm>
            <a:off x="5875494" y="3717032"/>
            <a:ext cx="383438" cy="400110"/>
          </a:xfrm>
          <a:prstGeom prst="rect">
            <a:avLst/>
          </a:prstGeom>
          <a:noFill/>
        </p:spPr>
        <p:txBody>
          <a:bodyPr wrap="none" rtlCol="0">
            <a:spAutoFit/>
          </a:bodyPr>
          <a:lstStyle/>
          <a:p>
            <a:r>
              <a:rPr lang="en-US" sz="2000" dirty="0" smtClean="0"/>
              <a:t>a</a:t>
            </a:r>
            <a:r>
              <a:rPr lang="en-US" sz="2000" baseline="30000" dirty="0" smtClean="0"/>
              <a:t>n</a:t>
            </a:r>
          </a:p>
        </p:txBody>
      </p:sp>
      <p:sp>
        <p:nvSpPr>
          <p:cNvPr id="7" name="TextBox 6"/>
          <p:cNvSpPr txBox="1"/>
          <p:nvPr/>
        </p:nvSpPr>
        <p:spPr>
          <a:xfrm>
            <a:off x="7092280" y="3717032"/>
            <a:ext cx="397866" cy="400110"/>
          </a:xfrm>
          <a:prstGeom prst="rect">
            <a:avLst/>
          </a:prstGeom>
          <a:noFill/>
        </p:spPr>
        <p:txBody>
          <a:bodyPr wrap="none" rtlCol="0">
            <a:spAutoFit/>
          </a:bodyPr>
          <a:lstStyle/>
          <a:p>
            <a:r>
              <a:rPr lang="en-US" sz="2000" dirty="0" err="1" smtClean="0"/>
              <a:t>n</a:t>
            </a:r>
            <a:r>
              <a:rPr lang="en-US" sz="2000" baseline="30000" dirty="0" err="1" smtClean="0"/>
              <a:t>k</a:t>
            </a:r>
            <a:endParaRPr lang="en-US" sz="2000" baseline="30000" dirty="0"/>
          </a:p>
        </p:txBody>
      </p:sp>
      <p:sp>
        <p:nvSpPr>
          <p:cNvPr id="8" name="TextBox 7"/>
          <p:cNvSpPr txBox="1"/>
          <p:nvPr/>
        </p:nvSpPr>
        <p:spPr>
          <a:xfrm>
            <a:off x="7409248" y="5624483"/>
            <a:ext cx="441146" cy="400110"/>
          </a:xfrm>
          <a:prstGeom prst="rect">
            <a:avLst/>
          </a:prstGeom>
          <a:solidFill>
            <a:schemeClr val="bg1"/>
          </a:solidFill>
        </p:spPr>
        <p:txBody>
          <a:bodyPr wrap="none" rtlCol="0">
            <a:spAutoFit/>
          </a:bodyPr>
          <a:lstStyle/>
          <a:p>
            <a:r>
              <a:rPr lang="en-US" sz="2000" dirty="0" smtClean="0"/>
              <a:t>15</a:t>
            </a:r>
          </a:p>
        </p:txBody>
      </p:sp>
      <p:sp>
        <p:nvSpPr>
          <p:cNvPr id="9" name="TextBox 8"/>
          <p:cNvSpPr txBox="1"/>
          <p:nvPr/>
        </p:nvSpPr>
        <p:spPr>
          <a:xfrm>
            <a:off x="793805" y="980728"/>
            <a:ext cx="825867" cy="400110"/>
          </a:xfrm>
          <a:prstGeom prst="rect">
            <a:avLst/>
          </a:prstGeom>
          <a:solidFill>
            <a:schemeClr val="bg1"/>
          </a:solidFill>
        </p:spPr>
        <p:txBody>
          <a:bodyPr wrap="none" rtlCol="0">
            <a:spAutoFit/>
          </a:bodyPr>
          <a:lstStyle/>
          <a:p>
            <a:r>
              <a:rPr lang="en-US" sz="2000" dirty="0" smtClean="0"/>
              <a:t>10000</a:t>
            </a:r>
          </a:p>
        </p:txBody>
      </p:sp>
      <p:sp>
        <p:nvSpPr>
          <p:cNvPr id="10" name="TextBox 9"/>
          <p:cNvSpPr txBox="1"/>
          <p:nvPr/>
        </p:nvSpPr>
        <p:spPr>
          <a:xfrm>
            <a:off x="7092280" y="4869160"/>
            <a:ext cx="397866" cy="400110"/>
          </a:xfrm>
          <a:prstGeom prst="rect">
            <a:avLst/>
          </a:prstGeom>
          <a:noFill/>
        </p:spPr>
        <p:txBody>
          <a:bodyPr wrap="none" rtlCol="0">
            <a:spAutoFit/>
          </a:bodyPr>
          <a:lstStyle/>
          <a:p>
            <a:r>
              <a:rPr lang="en-US" sz="2000" dirty="0" smtClean="0"/>
              <a:t>n</a:t>
            </a:r>
            <a:r>
              <a:rPr lang="en-US" sz="2000" baseline="30000" dirty="0" smtClean="0"/>
              <a:t>2</a:t>
            </a:r>
          </a:p>
        </p:txBody>
      </p:sp>
    </p:spTree>
    <p:extLst>
      <p:ext uri="{BB962C8B-B14F-4D97-AF65-F5344CB8AC3E}">
        <p14:creationId xmlns:p14="http://schemas.microsoft.com/office/powerpoint/2010/main" val="222339785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5298" name="Rectangle 3"/>
          <p:cNvSpPr>
            <a:spLocks noGrp="1" noChangeArrowheads="1"/>
          </p:cNvSpPr>
          <p:nvPr>
            <p:ph type="body" idx="1"/>
          </p:nvPr>
        </p:nvSpPr>
        <p:spPr>
          <a:xfrm>
            <a:off x="0" y="836712"/>
            <a:ext cx="9144000" cy="6021288"/>
          </a:xfrm>
        </p:spPr>
        <p:txBody>
          <a:bodyPr/>
          <a:lstStyle/>
          <a:p>
            <a:pPr>
              <a:lnSpc>
                <a:spcPct val="100000"/>
              </a:lnSpc>
              <a:buFont typeface="Wingdings" pitchFamily="2" charset="2"/>
              <a:buNone/>
            </a:pPr>
            <a:r>
              <a:rPr kumimoji="1" lang="uk-UA" sz="2800" dirty="0" smtClean="0"/>
              <a:t>	</a:t>
            </a:r>
            <a:r>
              <a:rPr lang="uk-UA" sz="2800" dirty="0" smtClean="0"/>
              <a:t>Будемо користуватися критерієм оцінки часу виконання для оцінки якості алгоритму </a:t>
            </a:r>
            <a:r>
              <a:rPr lang="uk-UA" sz="2800" i="1" dirty="0" smtClean="0"/>
              <a:t>А</a:t>
            </a:r>
            <a:r>
              <a:rPr lang="uk-UA" sz="2800" dirty="0" smtClean="0"/>
              <a:t>. </a:t>
            </a:r>
            <a:endParaRPr lang="en-US" sz="2800" dirty="0" smtClean="0"/>
          </a:p>
          <a:p>
            <a:pPr>
              <a:lnSpc>
                <a:spcPct val="100000"/>
              </a:lnSpc>
              <a:buFont typeface="Wingdings" pitchFamily="2" charset="2"/>
              <a:buNone/>
            </a:pPr>
            <a:endParaRPr lang="uk-UA" sz="1000" dirty="0" smtClean="0"/>
          </a:p>
          <a:p>
            <a:pPr>
              <a:lnSpc>
                <a:spcPct val="100000"/>
              </a:lnSpc>
              <a:buFont typeface="Wingdings" pitchFamily="2" charset="2"/>
              <a:buNone/>
            </a:pPr>
            <a:r>
              <a:rPr lang="uk-UA" sz="2800" dirty="0" smtClean="0"/>
              <a:t>	Цей критерій заснований на часі роботи в найгіршому випадку, але аналогічний критерій може бути визначений також для середнього часу роботи. </a:t>
            </a:r>
          </a:p>
          <a:p>
            <a:pPr>
              <a:lnSpc>
                <a:spcPct val="100000"/>
              </a:lnSpc>
              <a:buFont typeface="Wingdings" pitchFamily="2" charset="2"/>
              <a:buNone/>
            </a:pPr>
            <a:endParaRPr lang="uk-UA" sz="1000" dirty="0" smtClean="0"/>
          </a:p>
          <a:p>
            <a:pPr>
              <a:buFont typeface="Wingdings" pitchFamily="2" charset="2"/>
              <a:buNone/>
            </a:pPr>
            <a:endParaRPr kumimoji="1" lang="uk-UA" dirty="0" smtClean="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5298" name="Rectangle 3"/>
          <p:cNvSpPr>
            <a:spLocks noGrp="1" noChangeArrowheads="1"/>
          </p:cNvSpPr>
          <p:nvPr>
            <p:ph type="body" idx="1"/>
          </p:nvPr>
        </p:nvSpPr>
        <p:spPr>
          <a:xfrm>
            <a:off x="0" y="836712"/>
            <a:ext cx="9144000" cy="6021288"/>
          </a:xfrm>
        </p:spPr>
        <p:txBody>
          <a:bodyPr/>
          <a:lstStyle/>
          <a:p>
            <a:pPr>
              <a:lnSpc>
                <a:spcPct val="100000"/>
              </a:lnSpc>
              <a:buNone/>
            </a:pPr>
            <a:r>
              <a:rPr kumimoji="1" lang="uk-UA" sz="2800" dirty="0" smtClean="0"/>
              <a:t>	</a:t>
            </a:r>
            <a:r>
              <a:rPr lang="uk-UA" sz="2800" dirty="0"/>
              <a:t>Алгоритми, </a:t>
            </a:r>
            <a:r>
              <a:rPr lang="uk-UA" sz="2800" dirty="0" smtClean="0"/>
              <a:t>які</a:t>
            </a:r>
            <a:r>
              <a:rPr lang="en-US" sz="2800" dirty="0" smtClean="0"/>
              <a:t> </a:t>
            </a:r>
            <a:r>
              <a:rPr lang="uk-UA" sz="2800" dirty="0" smtClean="0"/>
              <a:t>розроблені</a:t>
            </a:r>
            <a:r>
              <a:rPr lang="en-US" sz="2800" dirty="0" smtClean="0"/>
              <a:t> </a:t>
            </a:r>
            <a:r>
              <a:rPr lang="uk-UA" sz="2800" dirty="0" smtClean="0"/>
              <a:t>для</a:t>
            </a:r>
            <a:r>
              <a:rPr lang="en-US" sz="2800" dirty="0" smtClean="0"/>
              <a:t> </a:t>
            </a:r>
            <a:r>
              <a:rPr lang="uk-UA" sz="2800" dirty="0" smtClean="0"/>
              <a:t>розв’язання</a:t>
            </a:r>
            <a:r>
              <a:rPr lang="en-US" sz="2800" dirty="0" smtClean="0"/>
              <a:t> </a:t>
            </a:r>
            <a:r>
              <a:rPr lang="uk-UA" sz="2800" dirty="0" smtClean="0"/>
              <a:t>однієї</a:t>
            </a:r>
            <a:r>
              <a:rPr lang="en-US" sz="2800" dirty="0" smtClean="0"/>
              <a:t> </a:t>
            </a:r>
            <a:r>
              <a:rPr lang="uk-UA" sz="2800" dirty="0" smtClean="0"/>
              <a:t>задачі</a:t>
            </a:r>
            <a:r>
              <a:rPr lang="uk-UA" sz="2800" dirty="0"/>
              <a:t>, </a:t>
            </a:r>
            <a:r>
              <a:rPr lang="uk-UA" sz="2800" dirty="0" smtClean="0"/>
              <a:t>часто</a:t>
            </a:r>
            <a:r>
              <a:rPr lang="en-US" sz="2800" dirty="0" smtClean="0"/>
              <a:t> </a:t>
            </a:r>
            <a:r>
              <a:rPr lang="uk-UA" sz="2800" dirty="0" smtClean="0"/>
              <a:t>можуть</a:t>
            </a:r>
            <a:r>
              <a:rPr lang="en-US" sz="2800" dirty="0" smtClean="0"/>
              <a:t> </a:t>
            </a:r>
            <a:r>
              <a:rPr lang="uk-UA" sz="2800" dirty="0" smtClean="0"/>
              <a:t>дуже</a:t>
            </a:r>
            <a:r>
              <a:rPr lang="en-US" sz="2800" dirty="0" smtClean="0"/>
              <a:t> </a:t>
            </a:r>
            <a:r>
              <a:rPr lang="uk-UA" sz="2800" dirty="0" smtClean="0"/>
              <a:t>сильно</a:t>
            </a:r>
            <a:r>
              <a:rPr lang="en-US" sz="2800" dirty="0" smtClean="0"/>
              <a:t> </a:t>
            </a:r>
            <a:r>
              <a:rPr lang="uk-UA" sz="2800" dirty="0" smtClean="0"/>
              <a:t>відрізнятись</a:t>
            </a:r>
            <a:r>
              <a:rPr lang="en-US" sz="2800" dirty="0" smtClean="0"/>
              <a:t> </a:t>
            </a:r>
            <a:r>
              <a:rPr lang="uk-UA" sz="2800" dirty="0" smtClean="0"/>
              <a:t>за</a:t>
            </a:r>
            <a:r>
              <a:rPr lang="en-US" sz="2800" dirty="0" smtClean="0"/>
              <a:t> </a:t>
            </a:r>
            <a:r>
              <a:rPr lang="uk-UA" sz="2800" dirty="0" smtClean="0"/>
              <a:t>ефективністю</a:t>
            </a:r>
            <a:r>
              <a:rPr lang="uk-UA" sz="2800" dirty="0"/>
              <a:t>. </a:t>
            </a:r>
            <a:r>
              <a:rPr lang="uk-UA" sz="2800" dirty="0" smtClean="0"/>
              <a:t>Ці</a:t>
            </a:r>
            <a:r>
              <a:rPr lang="en-US" sz="2800" dirty="0" smtClean="0"/>
              <a:t> </a:t>
            </a:r>
            <a:r>
              <a:rPr lang="uk-UA" sz="2800" dirty="0" smtClean="0"/>
              <a:t>відмінності</a:t>
            </a:r>
            <a:r>
              <a:rPr lang="en-US" sz="2800" dirty="0" smtClean="0"/>
              <a:t> </a:t>
            </a:r>
            <a:r>
              <a:rPr lang="uk-UA" sz="2800" dirty="0" smtClean="0"/>
              <a:t>можуть</a:t>
            </a:r>
            <a:r>
              <a:rPr lang="en-US" sz="2800" dirty="0" smtClean="0"/>
              <a:t> </a:t>
            </a:r>
            <a:r>
              <a:rPr lang="uk-UA" sz="2800" dirty="0" smtClean="0"/>
              <a:t>бути</a:t>
            </a:r>
            <a:r>
              <a:rPr lang="en-US" sz="2800" dirty="0" smtClean="0"/>
              <a:t> </a:t>
            </a:r>
            <a:r>
              <a:rPr lang="uk-UA" sz="2800" dirty="0" smtClean="0"/>
              <a:t>на</a:t>
            </a:r>
            <a:r>
              <a:rPr lang="en-US" sz="2800" dirty="0" smtClean="0"/>
              <a:t> </a:t>
            </a:r>
            <a:r>
              <a:rPr lang="uk-UA" sz="2800" dirty="0" smtClean="0"/>
              <a:t>багато</a:t>
            </a:r>
            <a:r>
              <a:rPr lang="en-US" sz="2800" dirty="0" smtClean="0"/>
              <a:t> </a:t>
            </a:r>
            <a:r>
              <a:rPr lang="uk-UA" sz="2800" dirty="0" smtClean="0"/>
              <a:t>більше</a:t>
            </a:r>
            <a:r>
              <a:rPr lang="en-US" sz="2800" dirty="0" smtClean="0"/>
              <a:t> </a:t>
            </a:r>
            <a:r>
              <a:rPr lang="uk-UA" sz="2800" dirty="0" smtClean="0"/>
              <a:t>помітними</a:t>
            </a:r>
            <a:r>
              <a:rPr lang="uk-UA" sz="2800" dirty="0"/>
              <a:t>, </a:t>
            </a:r>
            <a:r>
              <a:rPr lang="uk-UA" sz="2800" dirty="0" smtClean="0"/>
              <a:t>чим</a:t>
            </a:r>
            <a:r>
              <a:rPr lang="en-US" sz="2800" dirty="0" smtClean="0"/>
              <a:t> </a:t>
            </a:r>
            <a:r>
              <a:rPr lang="uk-UA" sz="2800" dirty="0" smtClean="0"/>
              <a:t>ті</a:t>
            </a:r>
            <a:r>
              <a:rPr lang="uk-UA" sz="2800" dirty="0"/>
              <a:t>, </a:t>
            </a:r>
            <a:r>
              <a:rPr lang="uk-UA" sz="2800" dirty="0" smtClean="0"/>
              <a:t>які</a:t>
            </a:r>
            <a:r>
              <a:rPr lang="en-US" sz="2800" dirty="0" smtClean="0"/>
              <a:t> </a:t>
            </a:r>
            <a:r>
              <a:rPr lang="uk-UA" sz="2800" dirty="0" smtClean="0"/>
              <a:t>викликані</a:t>
            </a:r>
            <a:r>
              <a:rPr lang="en-US" sz="2800" dirty="0" smtClean="0"/>
              <a:t> </a:t>
            </a:r>
            <a:r>
              <a:rPr lang="uk-UA" sz="2800" dirty="0" smtClean="0"/>
              <a:t>застосуванням</a:t>
            </a:r>
            <a:r>
              <a:rPr lang="en-US" sz="2800" dirty="0" smtClean="0"/>
              <a:t> </a:t>
            </a:r>
            <a:r>
              <a:rPr lang="uk-UA" sz="2800" dirty="0" smtClean="0"/>
              <a:t>різного</a:t>
            </a:r>
            <a:r>
              <a:rPr lang="en-US" sz="2800" dirty="0" smtClean="0"/>
              <a:t> </a:t>
            </a:r>
            <a:r>
              <a:rPr lang="uk-UA" sz="2800" dirty="0" smtClean="0"/>
              <a:t>апаратного</a:t>
            </a:r>
            <a:r>
              <a:rPr lang="en-US" sz="2800" dirty="0" smtClean="0"/>
              <a:t> </a:t>
            </a:r>
            <a:r>
              <a:rPr lang="uk-UA" sz="2800" dirty="0" smtClean="0"/>
              <a:t>та</a:t>
            </a:r>
            <a:r>
              <a:rPr lang="en-US" sz="2800" dirty="0" smtClean="0"/>
              <a:t> </a:t>
            </a:r>
            <a:r>
              <a:rPr lang="uk-UA" sz="2800" dirty="0" smtClean="0"/>
              <a:t>програмного</a:t>
            </a:r>
            <a:r>
              <a:rPr lang="en-US" sz="2800" dirty="0" smtClean="0"/>
              <a:t> </a:t>
            </a:r>
            <a:r>
              <a:rPr lang="uk-UA" sz="2800" dirty="0" smtClean="0"/>
              <a:t>забезпечення</a:t>
            </a:r>
            <a:r>
              <a:rPr lang="uk-UA" sz="2800" dirty="0"/>
              <a:t>. </a:t>
            </a:r>
            <a:endParaRPr lang="en-US" sz="2800" dirty="0" smtClean="0"/>
          </a:p>
          <a:p>
            <a:pPr>
              <a:lnSpc>
                <a:spcPct val="100000"/>
              </a:lnSpc>
              <a:buNone/>
            </a:pPr>
            <a:endParaRPr lang="en-US" sz="1000" dirty="0"/>
          </a:p>
          <a:p>
            <a:pPr>
              <a:lnSpc>
                <a:spcPct val="100000"/>
              </a:lnSpc>
              <a:buNone/>
            </a:pPr>
            <a:r>
              <a:rPr lang="en-US" sz="2800" dirty="0" smtClean="0"/>
              <a:t>	</a:t>
            </a:r>
            <a:r>
              <a:rPr lang="uk-UA" sz="2800" dirty="0" smtClean="0"/>
              <a:t>Розглянемо два алгоритми сортування:</a:t>
            </a:r>
          </a:p>
          <a:p>
            <a:pPr lvl="1">
              <a:buNone/>
            </a:pPr>
            <a:r>
              <a:rPr lang="uk-UA" dirty="0" smtClean="0"/>
              <a:t>Включенням	</a:t>
            </a:r>
            <a:r>
              <a:rPr lang="uk-UA" i="1" dirty="0" smtClean="0"/>
              <a:t>с</a:t>
            </a:r>
            <a:r>
              <a:rPr lang="uk-UA" baseline="-25000" dirty="0" smtClean="0"/>
              <a:t>1</a:t>
            </a:r>
            <a:r>
              <a:rPr lang="en-US" i="1" dirty="0" smtClean="0"/>
              <a:t>n</a:t>
            </a:r>
            <a:r>
              <a:rPr lang="en-US" baseline="30000" dirty="0"/>
              <a:t>2</a:t>
            </a:r>
            <a:r>
              <a:rPr lang="uk-UA" dirty="0" smtClean="0"/>
              <a:t> </a:t>
            </a:r>
          </a:p>
          <a:p>
            <a:pPr lvl="1">
              <a:buNone/>
            </a:pPr>
            <a:r>
              <a:rPr lang="uk-UA" dirty="0" smtClean="0"/>
              <a:t>Злиттям</a:t>
            </a:r>
            <a:r>
              <a:rPr lang="en-US" dirty="0" smtClean="0"/>
              <a:t>		</a:t>
            </a:r>
            <a:r>
              <a:rPr lang="en-US" i="1" dirty="0" smtClean="0"/>
              <a:t>c</a:t>
            </a:r>
            <a:r>
              <a:rPr lang="en-US" baseline="-25000" dirty="0" smtClean="0"/>
              <a:t>2</a:t>
            </a:r>
            <a:r>
              <a:rPr lang="en-US" i="1" dirty="0" smtClean="0"/>
              <a:t>n</a:t>
            </a:r>
            <a:r>
              <a:rPr lang="ru-RU" i="1" dirty="0" smtClean="0"/>
              <a:t> </a:t>
            </a:r>
            <a:r>
              <a:rPr lang="en-US" dirty="0" smtClean="0"/>
              <a:t>log</a:t>
            </a:r>
            <a:r>
              <a:rPr lang="en-US" baseline="-25000" dirty="0" smtClean="0"/>
              <a:t>2</a:t>
            </a:r>
            <a:r>
              <a:rPr lang="en-US" i="1" dirty="0" smtClean="0"/>
              <a:t>n</a:t>
            </a:r>
            <a:endParaRPr lang="uk-UA" i="1" dirty="0" smtClean="0"/>
          </a:p>
          <a:p>
            <a:pPr>
              <a:lnSpc>
                <a:spcPct val="100000"/>
              </a:lnSpc>
              <a:buNone/>
            </a:pPr>
            <a:endParaRPr lang="uk-UA" sz="1000" dirty="0" smtClean="0"/>
          </a:p>
          <a:p>
            <a:pPr>
              <a:buNone/>
            </a:pPr>
            <a:r>
              <a:rPr kumimoji="1" lang="en-US" sz="2800" dirty="0" smtClean="0"/>
              <a:t>	</a:t>
            </a:r>
            <a:r>
              <a:rPr kumimoji="1" lang="uk-UA" sz="2800" dirty="0" smtClean="0"/>
              <a:t>Зазвичай</a:t>
            </a:r>
            <a:r>
              <a:rPr kumimoji="1" lang="en-US" sz="2800" dirty="0" smtClean="0"/>
              <a:t> </a:t>
            </a:r>
            <a:r>
              <a:rPr kumimoji="1" lang="uk-UA" sz="2800" dirty="0" smtClean="0"/>
              <a:t>константа</a:t>
            </a:r>
            <a:r>
              <a:rPr kumimoji="1" lang="en-US" sz="2800" dirty="0" smtClean="0"/>
              <a:t> </a:t>
            </a:r>
            <a:r>
              <a:rPr kumimoji="1" lang="uk-UA" sz="2800" dirty="0" smtClean="0"/>
              <a:t>сортування</a:t>
            </a:r>
            <a:r>
              <a:rPr kumimoji="1" lang="en-US" sz="2800" dirty="0" smtClean="0"/>
              <a:t> </a:t>
            </a:r>
            <a:r>
              <a:rPr kumimoji="1" lang="uk-UA" sz="2800" dirty="0" smtClean="0"/>
              <a:t>включенням</a:t>
            </a:r>
            <a:r>
              <a:rPr kumimoji="1" lang="en-US" sz="2800" dirty="0" smtClean="0"/>
              <a:t> </a:t>
            </a:r>
            <a:r>
              <a:rPr kumimoji="1" lang="uk-UA" sz="2800" dirty="0" smtClean="0"/>
              <a:t>менше</a:t>
            </a:r>
            <a:r>
              <a:rPr kumimoji="1" lang="en-US" sz="2800" dirty="0" smtClean="0"/>
              <a:t> </a:t>
            </a:r>
            <a:r>
              <a:rPr kumimoji="1" lang="uk-UA" sz="2800" dirty="0" smtClean="0"/>
              <a:t>константи</a:t>
            </a:r>
            <a:r>
              <a:rPr kumimoji="1" lang="en-US" sz="2800" dirty="0" smtClean="0"/>
              <a:t> </a:t>
            </a:r>
            <a:r>
              <a:rPr kumimoji="1" lang="uk-UA" sz="2800" dirty="0" smtClean="0"/>
              <a:t>сортування</a:t>
            </a:r>
            <a:r>
              <a:rPr kumimoji="1" lang="en-US" sz="2800" dirty="0" smtClean="0"/>
              <a:t> </a:t>
            </a:r>
            <a:r>
              <a:rPr kumimoji="1" lang="uk-UA" sz="2800" dirty="0" smtClean="0"/>
              <a:t>злиттям</a:t>
            </a:r>
            <a:r>
              <a:rPr kumimoji="1" lang="uk-UA" sz="2800" dirty="0"/>
              <a:t>, </a:t>
            </a:r>
            <a:r>
              <a:rPr kumimoji="1" lang="uk-UA" sz="2800" dirty="0" smtClean="0"/>
              <a:t>тобто</a:t>
            </a:r>
            <a:r>
              <a:rPr kumimoji="1" lang="en-US" sz="2800" dirty="0" smtClean="0"/>
              <a:t> c</a:t>
            </a:r>
            <a:r>
              <a:rPr lang="en-US" sz="2800" baseline="-25000" dirty="0" smtClean="0"/>
              <a:t>1</a:t>
            </a:r>
            <a:r>
              <a:rPr kumimoji="1" lang="en-US" sz="2800" dirty="0" smtClean="0"/>
              <a:t>&lt;c</a:t>
            </a:r>
            <a:r>
              <a:rPr lang="en-US" sz="2800" baseline="-25000" dirty="0" smtClean="0"/>
              <a:t>2</a:t>
            </a:r>
          </a:p>
          <a:p>
            <a:pPr>
              <a:buNone/>
            </a:pPr>
            <a:r>
              <a:rPr lang="en-US" sz="2800" baseline="-25000" dirty="0"/>
              <a:t>	</a:t>
            </a:r>
            <a:r>
              <a:rPr lang="uk-UA" sz="2800" dirty="0" smtClean="0"/>
              <a:t>Покладемо</a:t>
            </a:r>
            <a:r>
              <a:rPr lang="uk-UA" sz="2800" baseline="-25000" dirty="0" smtClean="0"/>
              <a:t> </a:t>
            </a:r>
            <a:r>
              <a:rPr kumimoji="1" lang="en-US" sz="2800" dirty="0" smtClean="0"/>
              <a:t>c</a:t>
            </a:r>
            <a:r>
              <a:rPr lang="en-US" sz="2800" baseline="-25000" dirty="0" smtClean="0"/>
              <a:t>1</a:t>
            </a:r>
            <a:r>
              <a:rPr kumimoji="1" lang="uk-UA" sz="2800" dirty="0" smtClean="0"/>
              <a:t>=2, </a:t>
            </a:r>
            <a:r>
              <a:rPr kumimoji="1" lang="en-US" sz="2800" dirty="0" smtClean="0"/>
              <a:t>c</a:t>
            </a:r>
            <a:r>
              <a:rPr lang="en-US" sz="2800" baseline="-25000" dirty="0" smtClean="0"/>
              <a:t>2</a:t>
            </a:r>
            <a:r>
              <a:rPr kumimoji="1" lang="uk-UA" sz="2800" dirty="0"/>
              <a:t> =</a:t>
            </a:r>
            <a:r>
              <a:rPr kumimoji="1" lang="uk-UA" sz="2800" dirty="0" smtClean="0"/>
              <a:t>50.</a:t>
            </a:r>
            <a:endParaRPr lang="en-US" sz="2800" baseline="-25000" dirty="0"/>
          </a:p>
          <a:p>
            <a:pPr>
              <a:buNone/>
            </a:pPr>
            <a:endParaRPr lang="uk-UA" sz="2800" baseline="-25000" dirty="0"/>
          </a:p>
        </p:txBody>
      </p:sp>
    </p:spTree>
    <p:extLst>
      <p:ext uri="{BB962C8B-B14F-4D97-AF65-F5344CB8AC3E}">
        <p14:creationId xmlns:p14="http://schemas.microsoft.com/office/powerpoint/2010/main" val="382260291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8" name="Таблица 7"/>
          <p:cNvGraphicFramePr>
            <a:graphicFrameLocks noGrp="1"/>
          </p:cNvGraphicFramePr>
          <p:nvPr>
            <p:extLst>
              <p:ext uri="{D42A27DB-BD31-4B8C-83A1-F6EECF244321}">
                <p14:modId xmlns:p14="http://schemas.microsoft.com/office/powerpoint/2010/main" val="3994026112"/>
              </p:ext>
            </p:extLst>
          </p:nvPr>
        </p:nvGraphicFramePr>
        <p:xfrm>
          <a:off x="755576" y="764704"/>
          <a:ext cx="7848872" cy="5664671"/>
        </p:xfrm>
        <a:graphic>
          <a:graphicData uri="http://schemas.openxmlformats.org/drawingml/2006/table">
            <a:tbl>
              <a:tblPr firstRow="1" bandRow="1">
                <a:tableStyleId>{5C22544A-7EE6-4342-B048-85BDC9FD1C3A}</a:tableStyleId>
              </a:tblPr>
              <a:tblGrid>
                <a:gridCol w="2160240"/>
                <a:gridCol w="1656184"/>
                <a:gridCol w="1512168"/>
                <a:gridCol w="2520280"/>
              </a:tblGrid>
              <a:tr h="1780347">
                <a:tc>
                  <a:txBody>
                    <a:bodyPr/>
                    <a:lstStyle/>
                    <a:p>
                      <a:pPr algn="ctr"/>
                      <a:r>
                        <a:rPr lang="uk-UA" sz="2800" dirty="0" smtClean="0">
                          <a:solidFill>
                            <a:schemeClr val="tx1"/>
                          </a:solidFill>
                        </a:rPr>
                        <a:t>Тип сортування</a:t>
                      </a:r>
                      <a:endParaRPr lang="uk-UA" sz="2800" dirty="0">
                        <a:solidFill>
                          <a:schemeClr val="tx1"/>
                        </a:solidFill>
                      </a:endParaRPr>
                    </a:p>
                  </a:txBody>
                  <a:tcPr anchor="ctr"/>
                </a:tc>
                <a:tc>
                  <a:txBody>
                    <a:bodyPr/>
                    <a:lstStyle/>
                    <a:p>
                      <a:pPr algn="ctr"/>
                      <a:r>
                        <a:rPr lang="ru-RU" sz="2800" dirty="0" smtClean="0">
                          <a:solidFill>
                            <a:schemeClr val="tx1"/>
                          </a:solidFill>
                        </a:rPr>
                        <a:t>Тип компа</a:t>
                      </a:r>
                      <a:endParaRPr lang="uk-UA" sz="2800" dirty="0">
                        <a:solidFill>
                          <a:schemeClr val="tx1"/>
                        </a:solidFill>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2800" dirty="0" err="1" smtClean="0">
                          <a:solidFill>
                            <a:schemeClr val="tx1"/>
                          </a:solidFill>
                        </a:rPr>
                        <a:t>Обсяг</a:t>
                      </a:r>
                      <a:r>
                        <a:rPr lang="ru-RU" sz="2800" dirty="0" smtClean="0">
                          <a:solidFill>
                            <a:schemeClr val="tx1"/>
                          </a:solidFill>
                        </a:rPr>
                        <a:t> </a:t>
                      </a:r>
                      <a:r>
                        <a:rPr lang="ru-RU" sz="2800" dirty="0" err="1" smtClean="0">
                          <a:solidFill>
                            <a:schemeClr val="tx1"/>
                          </a:solidFill>
                        </a:rPr>
                        <a:t>даних</a:t>
                      </a:r>
                      <a:endParaRPr lang="uk-UA" sz="2800" dirty="0" smtClean="0">
                        <a:solidFill>
                          <a:schemeClr val="tx1"/>
                        </a:solidFill>
                      </a:endParaRPr>
                    </a:p>
                    <a:p>
                      <a:pPr marL="0" marR="0" indent="0" algn="ctr" defTabSz="914400" rtl="0" eaLnBrk="1" fontAlgn="auto" latinLnBrk="0" hangingPunct="1">
                        <a:lnSpc>
                          <a:spcPct val="100000"/>
                        </a:lnSpc>
                        <a:spcBef>
                          <a:spcPts val="0"/>
                        </a:spcBef>
                        <a:spcAft>
                          <a:spcPts val="0"/>
                        </a:spcAft>
                        <a:buClrTx/>
                        <a:buSzTx/>
                        <a:buFontTx/>
                        <a:buNone/>
                        <a:tabLst/>
                        <a:defRPr/>
                      </a:pPr>
                      <a:endParaRPr lang="uk-UA" sz="2800" dirty="0" smtClean="0">
                        <a:solidFill>
                          <a:schemeClr val="tx1"/>
                        </a:solidFill>
                      </a:endParaRPr>
                    </a:p>
                  </a:txBody>
                  <a:tcPr anchor="b"/>
                </a:tc>
                <a:tc>
                  <a:txBody>
                    <a:bodyPr/>
                    <a:lstStyle/>
                    <a:p>
                      <a:pPr algn="ctr"/>
                      <a:r>
                        <a:rPr lang="ru-RU" sz="2800" dirty="0" smtClean="0">
                          <a:solidFill>
                            <a:schemeClr val="tx1"/>
                          </a:solidFill>
                        </a:rPr>
                        <a:t>Час </a:t>
                      </a:r>
                      <a:endParaRPr lang="uk-UA" sz="2800" dirty="0">
                        <a:solidFill>
                          <a:schemeClr val="tx1"/>
                        </a:solidFill>
                      </a:endParaRPr>
                    </a:p>
                  </a:txBody>
                  <a:tcPr anchor="ctr"/>
                </a:tc>
              </a:tr>
              <a:tr h="662513">
                <a:tc rowSpan="2">
                  <a:txBody>
                    <a:bodyPr/>
                    <a:lstStyle/>
                    <a:p>
                      <a:r>
                        <a:rPr lang="uk-UA" sz="2800" dirty="0" smtClean="0"/>
                        <a:t>Включенням</a:t>
                      </a:r>
                      <a:endParaRPr lang="uk-UA" sz="2800" dirty="0"/>
                    </a:p>
                    <a:p>
                      <a:pPr marL="0" marR="0" indent="0" algn="ctr" defTabSz="914400" rtl="0" eaLnBrk="1" fontAlgn="auto" latinLnBrk="0" hangingPunct="1">
                        <a:lnSpc>
                          <a:spcPct val="100000"/>
                        </a:lnSpc>
                        <a:spcBef>
                          <a:spcPts val="0"/>
                        </a:spcBef>
                        <a:spcAft>
                          <a:spcPts val="0"/>
                        </a:spcAft>
                        <a:buClrTx/>
                        <a:buSzTx/>
                        <a:buFontTx/>
                        <a:buNone/>
                        <a:tabLst/>
                        <a:defRPr/>
                      </a:pPr>
                      <a:r>
                        <a:rPr lang="uk-UA" sz="2800" i="0" dirty="0" smtClean="0"/>
                        <a:t>2</a:t>
                      </a:r>
                      <a:r>
                        <a:rPr lang="en-US" sz="2800" i="1" dirty="0" smtClean="0"/>
                        <a:t>n</a:t>
                      </a:r>
                      <a:r>
                        <a:rPr lang="en-US" sz="2800" baseline="30000" dirty="0" smtClean="0"/>
                        <a:t>2</a:t>
                      </a:r>
                      <a:endParaRPr lang="uk-UA" sz="2800" dirty="0"/>
                    </a:p>
                  </a:txBody>
                  <a:tcPr anchor="ctr"/>
                </a:tc>
                <a:tc row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2800" dirty="0" smtClean="0">
                          <a:solidFill>
                            <a:schemeClr val="tx1"/>
                          </a:solidFill>
                        </a:rPr>
                        <a:t>10</a:t>
                      </a:r>
                      <a:r>
                        <a:rPr lang="ru-RU" sz="2800" baseline="30000" dirty="0" smtClean="0">
                          <a:solidFill>
                            <a:schemeClr val="tx1"/>
                          </a:solidFill>
                        </a:rPr>
                        <a:t>9</a:t>
                      </a:r>
                      <a:r>
                        <a:rPr lang="ru-RU" sz="2800" dirty="0" smtClean="0">
                          <a:solidFill>
                            <a:schemeClr val="tx1"/>
                          </a:solidFill>
                        </a:rPr>
                        <a:t> ком/с</a:t>
                      </a:r>
                      <a:endParaRPr lang="uk-UA" sz="2800" dirty="0"/>
                    </a:p>
                  </a:txBody>
                  <a:tcPr anchor="b"/>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2800" dirty="0" smtClean="0"/>
                        <a:t>1 млн</a:t>
                      </a:r>
                      <a:endParaRPr lang="uk-UA" sz="2800" dirty="0"/>
                    </a:p>
                  </a:txBody>
                  <a:tcPr anchor="ctr"/>
                </a:tc>
                <a:tc>
                  <a:txBody>
                    <a:bodyPr/>
                    <a:lstStyle/>
                    <a:p>
                      <a:pPr algn="ctr"/>
                      <a:endParaRPr lang="uk-UA" sz="2800"/>
                    </a:p>
                  </a:txBody>
                  <a:tcPr anchor="ctr"/>
                </a:tc>
              </a:tr>
              <a:tr h="1143516">
                <a:tc v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uk-UA" sz="2800" dirty="0"/>
                    </a:p>
                  </a:txBody>
                  <a:tcPr anchor="ctr"/>
                </a:tc>
                <a:tc vMerge="1">
                  <a:txBody>
                    <a:bodyPr/>
                    <a:lstStyle/>
                    <a:p>
                      <a:pPr algn="ctr"/>
                      <a:endParaRPr lang="uk-UA" sz="28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2800" dirty="0" smtClean="0"/>
                        <a:t>10 млн</a:t>
                      </a:r>
                      <a:endParaRPr lang="uk-UA" sz="2800" dirty="0"/>
                    </a:p>
                  </a:txBody>
                  <a:tcPr anchor="ctr"/>
                </a:tc>
                <a:tc>
                  <a:txBody>
                    <a:bodyPr/>
                    <a:lstStyle/>
                    <a:p>
                      <a:pPr algn="ctr"/>
                      <a:endParaRPr lang="uk-UA" sz="2800" dirty="0"/>
                    </a:p>
                  </a:txBody>
                  <a:tcPr anchor="ctr"/>
                </a:tc>
              </a:tr>
              <a:tr h="662513">
                <a:tc rowSpan="2">
                  <a:txBody>
                    <a:bodyPr/>
                    <a:lstStyle/>
                    <a:p>
                      <a:r>
                        <a:rPr lang="uk-UA" sz="2800" dirty="0" smtClean="0"/>
                        <a:t>Злиттям</a:t>
                      </a:r>
                      <a:endParaRPr lang="uk-UA" sz="2800" dirty="0"/>
                    </a:p>
                    <a:p>
                      <a:pPr marL="0" marR="0" lvl="1" indent="0" algn="ctr" defTabSz="914400" rtl="0" eaLnBrk="1" fontAlgn="auto" latinLnBrk="0" hangingPunct="1">
                        <a:lnSpc>
                          <a:spcPct val="100000"/>
                        </a:lnSpc>
                        <a:spcBef>
                          <a:spcPts val="0"/>
                        </a:spcBef>
                        <a:spcAft>
                          <a:spcPts val="0"/>
                        </a:spcAft>
                        <a:buClrTx/>
                        <a:buSzTx/>
                        <a:buFontTx/>
                        <a:buNone/>
                        <a:tabLst/>
                        <a:defRPr/>
                      </a:pPr>
                      <a:r>
                        <a:rPr lang="uk-UA" sz="2800" i="0" dirty="0" smtClean="0"/>
                        <a:t>50 </a:t>
                      </a:r>
                      <a:r>
                        <a:rPr lang="en-US" sz="2800" i="1" dirty="0" smtClean="0"/>
                        <a:t>n</a:t>
                      </a:r>
                      <a:r>
                        <a:rPr lang="ru-RU" sz="2800" i="1" dirty="0" smtClean="0"/>
                        <a:t> </a:t>
                      </a:r>
                      <a:r>
                        <a:rPr lang="en-US" sz="2800" dirty="0" smtClean="0"/>
                        <a:t>log</a:t>
                      </a:r>
                      <a:r>
                        <a:rPr lang="en-US" sz="2800" baseline="-25000" dirty="0" smtClean="0"/>
                        <a:t>2</a:t>
                      </a:r>
                      <a:r>
                        <a:rPr lang="en-US" sz="2800" i="1" dirty="0" smtClean="0"/>
                        <a:t>n</a:t>
                      </a:r>
                      <a:endParaRPr lang="uk-UA" sz="2800" dirty="0"/>
                    </a:p>
                  </a:txBody>
                  <a:tcPr anchor="ctr"/>
                </a:tc>
                <a:tc row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2800" dirty="0" smtClean="0">
                          <a:solidFill>
                            <a:schemeClr val="tx1"/>
                          </a:solidFill>
                        </a:rPr>
                        <a:t>10</a:t>
                      </a:r>
                      <a:r>
                        <a:rPr lang="ru-RU" sz="2800" baseline="30000" dirty="0" smtClean="0">
                          <a:solidFill>
                            <a:schemeClr val="tx1"/>
                          </a:solidFill>
                        </a:rPr>
                        <a:t>7</a:t>
                      </a:r>
                      <a:r>
                        <a:rPr lang="ru-RU" sz="2800" dirty="0" smtClean="0">
                          <a:solidFill>
                            <a:schemeClr val="tx1"/>
                          </a:solidFill>
                        </a:rPr>
                        <a:t> ком/с</a:t>
                      </a:r>
                      <a:endParaRPr lang="uk-UA" sz="2800" dirty="0"/>
                    </a:p>
                  </a:txBody>
                  <a:tcPr anchor="b"/>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2800" dirty="0" smtClean="0"/>
                        <a:t>1 млн</a:t>
                      </a:r>
                      <a:endParaRPr lang="uk-UA" sz="2800" dirty="0" smtClean="0"/>
                    </a:p>
                  </a:txBody>
                  <a:tcPr anchor="ctr"/>
                </a:tc>
                <a:tc>
                  <a:txBody>
                    <a:bodyPr/>
                    <a:lstStyle/>
                    <a:p>
                      <a:pPr algn="ctr"/>
                      <a:endParaRPr lang="uk-UA" sz="2800" dirty="0"/>
                    </a:p>
                  </a:txBody>
                  <a:tcPr anchor="ctr"/>
                </a:tc>
              </a:tr>
              <a:tr h="1415782">
                <a:tc vMerge="1">
                  <a:txBody>
                    <a:bodyPr/>
                    <a:lstStyle/>
                    <a:p>
                      <a:endParaRPr lang="uk-UA" sz="2800" dirty="0"/>
                    </a:p>
                  </a:txBody>
                  <a:tcPr anchor="ctr"/>
                </a:tc>
                <a:tc vMerge="1">
                  <a:txBody>
                    <a:bodyPr/>
                    <a:lstStyle/>
                    <a:p>
                      <a:pPr algn="ctr"/>
                      <a:endParaRPr lang="uk-UA" sz="28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2800" dirty="0" smtClean="0"/>
                        <a:t>10 млн</a:t>
                      </a:r>
                      <a:endParaRPr lang="uk-UA" sz="2800" dirty="0"/>
                    </a:p>
                  </a:txBody>
                  <a:tcPr anchor="ctr"/>
                </a:tc>
                <a:tc>
                  <a:txBody>
                    <a:bodyPr/>
                    <a:lstStyle/>
                    <a:p>
                      <a:pPr algn="ctr"/>
                      <a:endParaRPr lang="uk-UA" sz="2800" dirty="0"/>
                    </a:p>
                  </a:txBody>
                  <a:tcPr anchor="ctr"/>
                </a:tc>
              </a:tr>
            </a:tbl>
          </a:graphicData>
        </a:graphic>
      </p:graphicFrame>
      <p:sp>
        <p:nvSpPr>
          <p:cNvPr id="5" name="computr1"/>
          <p:cNvSpPr>
            <a:spLocks noEditPoints="1" noChangeArrowheads="1"/>
          </p:cNvSpPr>
          <p:nvPr/>
        </p:nvSpPr>
        <p:spPr bwMode="auto">
          <a:xfrm>
            <a:off x="2948303" y="4492143"/>
            <a:ext cx="1506012" cy="1224136"/>
          </a:xfrm>
          <a:custGeom>
            <a:avLst/>
            <a:gdLst>
              <a:gd name="T0" fmla="*/ 19535 w 21600"/>
              <a:gd name="T1" fmla="*/ 0 h 21600"/>
              <a:gd name="T2" fmla="*/ 10800 w 21600"/>
              <a:gd name="T3" fmla="*/ 0 h 21600"/>
              <a:gd name="T4" fmla="*/ 2065 w 21600"/>
              <a:gd name="T5" fmla="*/ 0 h 21600"/>
              <a:gd name="T6" fmla="*/ 0 w 21600"/>
              <a:gd name="T7" fmla="*/ 15388 h 21600"/>
              <a:gd name="T8" fmla="*/ 0 w 21600"/>
              <a:gd name="T9" fmla="*/ 21600 h 21600"/>
              <a:gd name="T10" fmla="*/ 10800 w 21600"/>
              <a:gd name="T11" fmla="*/ 21600 h 21600"/>
              <a:gd name="T12" fmla="*/ 21600 w 21600"/>
              <a:gd name="T13" fmla="*/ 21600 h 21600"/>
              <a:gd name="T14" fmla="*/ 21600 w 21600"/>
              <a:gd name="T15" fmla="*/ 15388 h 21600"/>
              <a:gd name="T16" fmla="*/ 19535 w 21600"/>
              <a:gd name="T17" fmla="*/ 13553 h 21600"/>
              <a:gd name="T18" fmla="*/ 2065 w 21600"/>
              <a:gd name="T19" fmla="*/ 13553 h 21600"/>
              <a:gd name="T20" fmla="*/ 2065 w 21600"/>
              <a:gd name="T21" fmla="*/ 6776 h 21600"/>
              <a:gd name="T22" fmla="*/ 19535 w 21600"/>
              <a:gd name="T23" fmla="*/ 6776 h 21600"/>
              <a:gd name="T24" fmla="*/ 0 w 21600"/>
              <a:gd name="T25" fmla="*/ 18494 h 21600"/>
              <a:gd name="T26" fmla="*/ 21600 w 21600"/>
              <a:gd name="T27" fmla="*/ 18494 h 21600"/>
              <a:gd name="T28" fmla="*/ 4923 w 21600"/>
              <a:gd name="T29" fmla="*/ 2541 h 21600"/>
              <a:gd name="T30" fmla="*/ 16756 w 21600"/>
              <a:gd name="T31" fmla="*/ 11153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T28" t="T29" r="T30" b="T31"/>
            <a:pathLst>
              <a:path w="21600" h="21600" extrusionOk="0">
                <a:moveTo>
                  <a:pt x="16994" y="15388"/>
                </a:moveTo>
                <a:lnTo>
                  <a:pt x="16994" y="13553"/>
                </a:lnTo>
                <a:lnTo>
                  <a:pt x="19535" y="13553"/>
                </a:lnTo>
                <a:lnTo>
                  <a:pt x="19535" y="10729"/>
                </a:lnTo>
                <a:lnTo>
                  <a:pt x="19535" y="6776"/>
                </a:lnTo>
                <a:lnTo>
                  <a:pt x="19535" y="0"/>
                </a:lnTo>
                <a:lnTo>
                  <a:pt x="10800" y="0"/>
                </a:lnTo>
                <a:lnTo>
                  <a:pt x="2065" y="0"/>
                </a:lnTo>
                <a:lnTo>
                  <a:pt x="2065" y="6776"/>
                </a:lnTo>
                <a:lnTo>
                  <a:pt x="2065" y="10729"/>
                </a:lnTo>
                <a:lnTo>
                  <a:pt x="2065" y="13553"/>
                </a:lnTo>
                <a:lnTo>
                  <a:pt x="4606" y="13553"/>
                </a:lnTo>
                <a:lnTo>
                  <a:pt x="4606" y="15388"/>
                </a:lnTo>
                <a:lnTo>
                  <a:pt x="0" y="15388"/>
                </a:lnTo>
                <a:lnTo>
                  <a:pt x="0" y="21600"/>
                </a:lnTo>
                <a:lnTo>
                  <a:pt x="10800" y="21600"/>
                </a:lnTo>
                <a:lnTo>
                  <a:pt x="21600" y="21600"/>
                </a:lnTo>
                <a:lnTo>
                  <a:pt x="21600" y="15388"/>
                </a:lnTo>
                <a:lnTo>
                  <a:pt x="16994" y="15388"/>
                </a:lnTo>
                <a:close/>
              </a:path>
              <a:path w="21600" h="21600" extrusionOk="0">
                <a:moveTo>
                  <a:pt x="4606" y="15388"/>
                </a:moveTo>
                <a:lnTo>
                  <a:pt x="4606" y="13553"/>
                </a:lnTo>
                <a:lnTo>
                  <a:pt x="16994" y="13553"/>
                </a:lnTo>
                <a:lnTo>
                  <a:pt x="16994" y="15388"/>
                </a:lnTo>
                <a:lnTo>
                  <a:pt x="4606" y="15388"/>
                </a:lnTo>
              </a:path>
              <a:path w="21600" h="21600" extrusionOk="0">
                <a:moveTo>
                  <a:pt x="4606" y="11294"/>
                </a:moveTo>
                <a:lnTo>
                  <a:pt x="4606" y="2259"/>
                </a:lnTo>
                <a:lnTo>
                  <a:pt x="16994" y="2259"/>
                </a:lnTo>
                <a:lnTo>
                  <a:pt x="16994" y="11294"/>
                </a:lnTo>
                <a:lnTo>
                  <a:pt x="4606" y="11294"/>
                </a:lnTo>
                <a:moveTo>
                  <a:pt x="13976" y="17082"/>
                </a:moveTo>
                <a:lnTo>
                  <a:pt x="13976" y="16376"/>
                </a:lnTo>
                <a:lnTo>
                  <a:pt x="20171" y="16376"/>
                </a:lnTo>
                <a:lnTo>
                  <a:pt x="20171" y="17082"/>
                </a:lnTo>
                <a:lnTo>
                  <a:pt x="13976" y="17082"/>
                </a:lnTo>
              </a:path>
            </a:pathLst>
          </a:custGeom>
          <a:solidFill>
            <a:srgbClr val="FFFFCC"/>
          </a:solidFill>
          <a:ln w="9525">
            <a:solidFill>
              <a:srgbClr val="000000"/>
            </a:solidFill>
            <a:miter lim="800000"/>
            <a:headEnd/>
            <a:tailEnd/>
          </a:ln>
          <a:effectLst/>
          <a:extLst>
            <a:ext uri="{AF507438-7753-43E0-B8FC-AC1667EBCBE1}">
              <a14:hiddenEffects xmlns:a14="http://schemas.microsoft.com/office/drawing/2010/main">
                <a:effectLst>
                  <a:outerShdw dist="107763" dir="135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p>
            <a:endParaRPr lang="uk-UA" dirty="0"/>
          </a:p>
        </p:txBody>
      </p:sp>
      <p:sp>
        <p:nvSpPr>
          <p:cNvPr id="6" name="laptop"/>
          <p:cNvSpPr>
            <a:spLocks noEditPoints="1" noChangeArrowheads="1"/>
          </p:cNvSpPr>
          <p:nvPr/>
        </p:nvSpPr>
        <p:spPr bwMode="auto">
          <a:xfrm>
            <a:off x="3068858" y="2636912"/>
            <a:ext cx="1368153" cy="952053"/>
          </a:xfrm>
          <a:custGeom>
            <a:avLst/>
            <a:gdLst>
              <a:gd name="T0" fmla="*/ 3362 w 21600"/>
              <a:gd name="T1" fmla="*/ 0 h 21600"/>
              <a:gd name="T2" fmla="*/ 3362 w 21600"/>
              <a:gd name="T3" fmla="*/ 7173 h 21600"/>
              <a:gd name="T4" fmla="*/ 18327 w 21600"/>
              <a:gd name="T5" fmla="*/ 0 h 21600"/>
              <a:gd name="T6" fmla="*/ 18327 w 21600"/>
              <a:gd name="T7" fmla="*/ 7173 h 21600"/>
              <a:gd name="T8" fmla="*/ 10800 w 21600"/>
              <a:gd name="T9" fmla="*/ 0 h 21600"/>
              <a:gd name="T10" fmla="*/ 10800 w 21600"/>
              <a:gd name="T11" fmla="*/ 21600 h 21600"/>
              <a:gd name="T12" fmla="*/ 0 w 21600"/>
              <a:gd name="T13" fmla="*/ 21600 h 21600"/>
              <a:gd name="T14" fmla="*/ 21600 w 21600"/>
              <a:gd name="T15" fmla="*/ 21600 h 21600"/>
              <a:gd name="T16" fmla="*/ 4445 w 21600"/>
              <a:gd name="T17" fmla="*/ 1858 h 21600"/>
              <a:gd name="T18" fmla="*/ 17311 w 21600"/>
              <a:gd name="T19" fmla="*/ 12323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extrusionOk="0">
                <a:moveTo>
                  <a:pt x="3362" y="0"/>
                </a:moveTo>
                <a:lnTo>
                  <a:pt x="18327" y="0"/>
                </a:lnTo>
                <a:lnTo>
                  <a:pt x="18327" y="14347"/>
                </a:lnTo>
                <a:lnTo>
                  <a:pt x="3362" y="14347"/>
                </a:lnTo>
                <a:lnTo>
                  <a:pt x="3362" y="0"/>
                </a:lnTo>
                <a:close/>
              </a:path>
              <a:path w="21600" h="21600" extrusionOk="0">
                <a:moveTo>
                  <a:pt x="3340" y="15068"/>
                </a:moveTo>
                <a:lnTo>
                  <a:pt x="0" y="19877"/>
                </a:lnTo>
                <a:lnTo>
                  <a:pt x="21600" y="19877"/>
                </a:lnTo>
                <a:lnTo>
                  <a:pt x="18327" y="15068"/>
                </a:lnTo>
                <a:lnTo>
                  <a:pt x="3340" y="15068"/>
                </a:lnTo>
                <a:close/>
              </a:path>
              <a:path w="21600" h="21600" extrusionOk="0">
                <a:moveTo>
                  <a:pt x="0" y="19877"/>
                </a:moveTo>
                <a:lnTo>
                  <a:pt x="0" y="21600"/>
                </a:lnTo>
                <a:lnTo>
                  <a:pt x="21600" y="21600"/>
                </a:lnTo>
                <a:lnTo>
                  <a:pt x="21600" y="19877"/>
                </a:lnTo>
                <a:lnTo>
                  <a:pt x="0" y="19877"/>
                </a:lnTo>
                <a:close/>
              </a:path>
              <a:path w="21600" h="21600" extrusionOk="0">
                <a:moveTo>
                  <a:pt x="4186" y="1523"/>
                </a:moveTo>
                <a:lnTo>
                  <a:pt x="17547" y="1523"/>
                </a:lnTo>
                <a:lnTo>
                  <a:pt x="17547" y="12744"/>
                </a:lnTo>
                <a:lnTo>
                  <a:pt x="4186" y="12744"/>
                </a:lnTo>
                <a:lnTo>
                  <a:pt x="4186" y="1523"/>
                </a:lnTo>
                <a:close/>
              </a:path>
              <a:path w="21600" h="21600" extrusionOk="0">
                <a:moveTo>
                  <a:pt x="3318" y="15549"/>
                </a:moveTo>
                <a:lnTo>
                  <a:pt x="2917" y="16110"/>
                </a:lnTo>
                <a:lnTo>
                  <a:pt x="18727" y="16110"/>
                </a:lnTo>
                <a:lnTo>
                  <a:pt x="18327" y="15549"/>
                </a:lnTo>
                <a:lnTo>
                  <a:pt x="3318" y="15549"/>
                </a:lnTo>
                <a:close/>
              </a:path>
              <a:path w="21600" h="21600" extrusionOk="0">
                <a:moveTo>
                  <a:pt x="6213" y="18314"/>
                </a:moveTo>
                <a:lnTo>
                  <a:pt x="5946" y="18875"/>
                </a:lnTo>
                <a:lnTo>
                  <a:pt x="15766" y="18875"/>
                </a:lnTo>
                <a:lnTo>
                  <a:pt x="15499" y="18314"/>
                </a:lnTo>
                <a:lnTo>
                  <a:pt x="6213" y="18314"/>
                </a:lnTo>
                <a:close/>
              </a:path>
              <a:path w="21600" h="21600" extrusionOk="0">
                <a:moveTo>
                  <a:pt x="2828" y="16471"/>
                </a:moveTo>
                <a:lnTo>
                  <a:pt x="2405" y="17072"/>
                </a:lnTo>
                <a:lnTo>
                  <a:pt x="19284" y="17072"/>
                </a:lnTo>
                <a:lnTo>
                  <a:pt x="18839" y="16471"/>
                </a:lnTo>
                <a:lnTo>
                  <a:pt x="2828" y="16471"/>
                </a:lnTo>
                <a:close/>
              </a:path>
              <a:path w="21600" h="21600" extrusionOk="0">
                <a:moveTo>
                  <a:pt x="2316" y="17352"/>
                </a:moveTo>
                <a:lnTo>
                  <a:pt x="1871" y="17953"/>
                </a:lnTo>
                <a:lnTo>
                  <a:pt x="19863" y="17953"/>
                </a:lnTo>
                <a:lnTo>
                  <a:pt x="19395" y="17352"/>
                </a:lnTo>
                <a:lnTo>
                  <a:pt x="2316" y="17352"/>
                </a:lnTo>
                <a:close/>
              </a:path>
            </a:pathLst>
          </a:cu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uk-UA"/>
          </a:p>
        </p:txBody>
      </p:sp>
      <p:graphicFrame>
        <p:nvGraphicFramePr>
          <p:cNvPr id="9" name="Объект 8"/>
          <p:cNvGraphicFramePr>
            <a:graphicFrameLocks noChangeAspect="1"/>
          </p:cNvGraphicFramePr>
          <p:nvPr>
            <p:extLst>
              <p:ext uri="{D42A27DB-BD31-4B8C-83A1-F6EECF244321}">
                <p14:modId xmlns:p14="http://schemas.microsoft.com/office/powerpoint/2010/main" val="2618563616"/>
              </p:ext>
            </p:extLst>
          </p:nvPr>
        </p:nvGraphicFramePr>
        <p:xfrm>
          <a:off x="6516216" y="2564904"/>
          <a:ext cx="1647825" cy="647700"/>
        </p:xfrm>
        <a:graphic>
          <a:graphicData uri="http://schemas.openxmlformats.org/presentationml/2006/ole">
            <mc:AlternateContent xmlns:mc="http://schemas.openxmlformats.org/markup-compatibility/2006">
              <mc:Choice xmlns:v="urn:schemas-microsoft-com:vml" Requires="v">
                <p:oleObj spid="_x0000_s108589" name="Формула" r:id="rId4" imgW="1130040" imgH="444240" progId="Equation.3">
                  <p:embed/>
                </p:oleObj>
              </mc:Choice>
              <mc:Fallback>
                <p:oleObj name="Формула" r:id="rId4" imgW="1130040" imgH="444240" progId="Equation.3">
                  <p:embed/>
                  <p:pic>
                    <p:nvPicPr>
                      <p:cNvPr id="0" name=""/>
                      <p:cNvPicPr/>
                      <p:nvPr/>
                    </p:nvPicPr>
                    <p:blipFill>
                      <a:blip r:embed="rId5"/>
                      <a:stretch>
                        <a:fillRect/>
                      </a:stretch>
                    </p:blipFill>
                    <p:spPr>
                      <a:xfrm>
                        <a:off x="6516216" y="2564904"/>
                        <a:ext cx="1647825" cy="647700"/>
                      </a:xfrm>
                      <a:prstGeom prst="rect">
                        <a:avLst/>
                      </a:prstGeom>
                    </p:spPr>
                  </p:pic>
                </p:oleObj>
              </mc:Fallback>
            </mc:AlternateContent>
          </a:graphicData>
        </a:graphic>
      </p:graphicFrame>
      <p:graphicFrame>
        <p:nvGraphicFramePr>
          <p:cNvPr id="10" name="Объект 9"/>
          <p:cNvGraphicFramePr>
            <a:graphicFrameLocks noChangeAspect="1"/>
          </p:cNvGraphicFramePr>
          <p:nvPr>
            <p:extLst>
              <p:ext uri="{D42A27DB-BD31-4B8C-83A1-F6EECF244321}">
                <p14:modId xmlns:p14="http://schemas.microsoft.com/office/powerpoint/2010/main" val="84931897"/>
              </p:ext>
            </p:extLst>
          </p:nvPr>
        </p:nvGraphicFramePr>
        <p:xfrm>
          <a:off x="6181725" y="4365625"/>
          <a:ext cx="2333625" cy="611188"/>
        </p:xfrm>
        <a:graphic>
          <a:graphicData uri="http://schemas.openxmlformats.org/presentationml/2006/ole">
            <mc:AlternateContent xmlns:mc="http://schemas.openxmlformats.org/markup-compatibility/2006">
              <mc:Choice xmlns:v="urn:schemas-microsoft-com:vml" Requires="v">
                <p:oleObj spid="_x0000_s108590" name="Формула" r:id="rId6" imgW="1600200" imgH="419040" progId="Equation.3">
                  <p:embed/>
                </p:oleObj>
              </mc:Choice>
              <mc:Fallback>
                <p:oleObj name="Формула" r:id="rId6" imgW="1600200" imgH="419040" progId="Equation.3">
                  <p:embed/>
                  <p:pic>
                    <p:nvPicPr>
                      <p:cNvPr id="0" name="Объект 8"/>
                      <p:cNvPicPr>
                        <a:picLocks noChangeAspect="1" noChangeArrowheads="1"/>
                      </p:cNvPicPr>
                      <p:nvPr/>
                    </p:nvPicPr>
                    <p:blipFill>
                      <a:blip r:embed="rId7"/>
                      <a:srcRect/>
                      <a:stretch>
                        <a:fillRect/>
                      </a:stretch>
                    </p:blipFill>
                    <p:spPr bwMode="auto">
                      <a:xfrm>
                        <a:off x="6181725" y="4365625"/>
                        <a:ext cx="2333625" cy="611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1" name="Объект 10"/>
          <p:cNvGraphicFramePr>
            <a:graphicFrameLocks noChangeAspect="1"/>
          </p:cNvGraphicFramePr>
          <p:nvPr>
            <p:extLst>
              <p:ext uri="{D42A27DB-BD31-4B8C-83A1-F6EECF244321}">
                <p14:modId xmlns:p14="http://schemas.microsoft.com/office/powerpoint/2010/main" val="4274810227"/>
              </p:ext>
            </p:extLst>
          </p:nvPr>
        </p:nvGraphicFramePr>
        <p:xfrm>
          <a:off x="6440488" y="3429000"/>
          <a:ext cx="1666875" cy="647700"/>
        </p:xfrm>
        <a:graphic>
          <a:graphicData uri="http://schemas.openxmlformats.org/presentationml/2006/ole">
            <mc:AlternateContent xmlns:mc="http://schemas.openxmlformats.org/markup-compatibility/2006">
              <mc:Choice xmlns:v="urn:schemas-microsoft-com:vml" Requires="v">
                <p:oleObj spid="_x0000_s108591" name="Формула" r:id="rId8" imgW="1143000" imgH="444240" progId="Equation.3">
                  <p:embed/>
                </p:oleObj>
              </mc:Choice>
              <mc:Fallback>
                <p:oleObj name="Формула" r:id="rId8" imgW="1143000" imgH="444240" progId="Equation.3">
                  <p:embed/>
                  <p:pic>
                    <p:nvPicPr>
                      <p:cNvPr id="0" name="Объект 9"/>
                      <p:cNvPicPr>
                        <a:picLocks noChangeAspect="1" noChangeArrowheads="1"/>
                      </p:cNvPicPr>
                      <p:nvPr/>
                    </p:nvPicPr>
                    <p:blipFill>
                      <a:blip r:embed="rId9"/>
                      <a:srcRect/>
                      <a:stretch>
                        <a:fillRect/>
                      </a:stretch>
                    </p:blipFill>
                    <p:spPr bwMode="auto">
                      <a:xfrm>
                        <a:off x="6440488" y="3429000"/>
                        <a:ext cx="166687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2" name="Объект 11"/>
          <p:cNvGraphicFramePr>
            <a:graphicFrameLocks noChangeAspect="1"/>
          </p:cNvGraphicFramePr>
          <p:nvPr>
            <p:extLst>
              <p:ext uri="{D42A27DB-BD31-4B8C-83A1-F6EECF244321}">
                <p14:modId xmlns:p14="http://schemas.microsoft.com/office/powerpoint/2010/main" val="4170734237"/>
              </p:ext>
            </p:extLst>
          </p:nvPr>
        </p:nvGraphicFramePr>
        <p:xfrm>
          <a:off x="6162675" y="5338763"/>
          <a:ext cx="2371725" cy="611187"/>
        </p:xfrm>
        <a:graphic>
          <a:graphicData uri="http://schemas.openxmlformats.org/presentationml/2006/ole">
            <mc:AlternateContent xmlns:mc="http://schemas.openxmlformats.org/markup-compatibility/2006">
              <mc:Choice xmlns:v="urn:schemas-microsoft-com:vml" Requires="v">
                <p:oleObj spid="_x0000_s108592" name="Формула" r:id="rId10" imgW="1625400" imgH="419040" progId="Equation.3">
                  <p:embed/>
                </p:oleObj>
              </mc:Choice>
              <mc:Fallback>
                <p:oleObj name="Формула" r:id="rId10" imgW="1625400" imgH="419040" progId="Equation.3">
                  <p:embed/>
                  <p:pic>
                    <p:nvPicPr>
                      <p:cNvPr id="0" name="Объект 9"/>
                      <p:cNvPicPr>
                        <a:picLocks noChangeAspect="1" noChangeArrowheads="1"/>
                      </p:cNvPicPr>
                      <p:nvPr/>
                    </p:nvPicPr>
                    <p:blipFill>
                      <a:blip r:embed="rId11"/>
                      <a:srcRect/>
                      <a:stretch>
                        <a:fillRect/>
                      </a:stretch>
                    </p:blipFill>
                    <p:spPr bwMode="auto">
                      <a:xfrm>
                        <a:off x="6162675" y="5338763"/>
                        <a:ext cx="2371725" cy="611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287595782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2" name="Rectangle 3"/>
          <p:cNvSpPr>
            <a:spLocks noGrp="1" noChangeArrowheads="1"/>
          </p:cNvSpPr>
          <p:nvPr>
            <p:ph type="body" idx="1"/>
          </p:nvPr>
        </p:nvSpPr>
        <p:spPr>
          <a:xfrm>
            <a:off x="0" y="836712"/>
            <a:ext cx="9144000" cy="6021288"/>
          </a:xfrm>
        </p:spPr>
        <p:txBody>
          <a:bodyPr/>
          <a:lstStyle/>
          <a:p>
            <a:pPr>
              <a:lnSpc>
                <a:spcPct val="100000"/>
              </a:lnSpc>
              <a:buFont typeface="Wingdings" pitchFamily="2" charset="2"/>
              <a:buNone/>
              <a:defRPr/>
            </a:pPr>
            <a:r>
              <a:rPr kumimoji="1" lang="uk-UA" sz="2800" kern="1200" dirty="0" smtClean="0"/>
              <a:t>	</a:t>
            </a:r>
            <a:r>
              <a:rPr lang="uk-UA" sz="2800" dirty="0" smtClean="0"/>
              <a:t>Звичайно, хотілось би провести якомога точніший аналіз, тобто знати якомога більше про функцію</a:t>
            </a:r>
            <a:r>
              <a:rPr lang="uk-UA" sz="2800" i="1" dirty="0" smtClean="0"/>
              <a:t> </a:t>
            </a:r>
            <a:r>
              <a:rPr lang="en-US" sz="2800" i="1" dirty="0" err="1" smtClean="0"/>
              <a:t>f</a:t>
            </a:r>
            <a:r>
              <a:rPr lang="en-US" sz="2800" i="1" baseline="-25000" dirty="0" err="1" smtClean="0"/>
              <a:t>A</a:t>
            </a:r>
            <a:r>
              <a:rPr lang="uk-UA" sz="2800" dirty="0" smtClean="0"/>
              <a:t>(</a:t>
            </a:r>
            <a:r>
              <a:rPr lang="en-US" sz="2800" i="1" dirty="0" smtClean="0"/>
              <a:t>n</a:t>
            </a:r>
            <a:r>
              <a:rPr lang="uk-UA" sz="2800" dirty="0" smtClean="0"/>
              <a:t>). Ми б краще уявляли собі дію алгоритму </a:t>
            </a:r>
            <a:r>
              <a:rPr lang="uk-UA" sz="2800" i="1" dirty="0" smtClean="0"/>
              <a:t>А</a:t>
            </a:r>
            <a:r>
              <a:rPr lang="uk-UA" sz="2800" dirty="0" smtClean="0"/>
              <a:t>, якби знали, що </a:t>
            </a:r>
            <a:r>
              <a:rPr lang="en-US" sz="2800" i="1" dirty="0" err="1" smtClean="0"/>
              <a:t>f</a:t>
            </a:r>
            <a:r>
              <a:rPr lang="en-US" sz="2800" i="1" baseline="-25000" dirty="0" err="1" smtClean="0"/>
              <a:t>A</a:t>
            </a:r>
            <a:r>
              <a:rPr lang="uk-UA" sz="2800" dirty="0" smtClean="0"/>
              <a:t>(</a:t>
            </a:r>
            <a:r>
              <a:rPr lang="en-US" sz="2800" i="1" dirty="0" smtClean="0"/>
              <a:t>n</a:t>
            </a:r>
            <a:r>
              <a:rPr lang="uk-UA" sz="2800" dirty="0" smtClean="0"/>
              <a:t>)=2.5</a:t>
            </a:r>
            <a:r>
              <a:rPr lang="en-US" sz="2800" i="1" dirty="0" smtClean="0"/>
              <a:t>n</a:t>
            </a:r>
            <a:r>
              <a:rPr lang="uk-UA" sz="2800" baseline="30000" dirty="0" smtClean="0"/>
              <a:t>2</a:t>
            </a:r>
            <a:r>
              <a:rPr lang="uk-UA" sz="2800" dirty="0" smtClean="0"/>
              <a:t>+3.7</a:t>
            </a:r>
            <a:r>
              <a:rPr lang="en-US" sz="2800" i="1" dirty="0" smtClean="0"/>
              <a:t>n</a:t>
            </a:r>
            <a:r>
              <a:rPr lang="uk-UA" sz="2800" dirty="0" smtClean="0"/>
              <a:t>-5.2, ніж якби нам було відомо лише, що </a:t>
            </a:r>
            <a:r>
              <a:rPr lang="en-US" sz="2800" i="1" dirty="0" err="1" smtClean="0"/>
              <a:t>f</a:t>
            </a:r>
            <a:r>
              <a:rPr lang="en-US" sz="2800" i="1" baseline="-25000" dirty="0" err="1" smtClean="0"/>
              <a:t>A</a:t>
            </a:r>
            <a:r>
              <a:rPr lang="uk-UA" sz="2800" dirty="0" smtClean="0"/>
              <a:t>(</a:t>
            </a:r>
            <a:r>
              <a:rPr lang="en-US" sz="2800" i="1" dirty="0" smtClean="0"/>
              <a:t>n</a:t>
            </a:r>
            <a:r>
              <a:rPr lang="uk-UA" sz="2800" dirty="0" smtClean="0"/>
              <a:t>)=</a:t>
            </a:r>
            <a:r>
              <a:rPr lang="en-US" sz="2800" i="1" dirty="0" smtClean="0"/>
              <a:t>O</a:t>
            </a:r>
            <a:r>
              <a:rPr lang="uk-UA" sz="2800" dirty="0" smtClean="0"/>
              <a:t>(</a:t>
            </a:r>
            <a:r>
              <a:rPr lang="en-US" sz="2800" i="1" dirty="0" smtClean="0"/>
              <a:t>n</a:t>
            </a:r>
            <a:r>
              <a:rPr lang="uk-UA" sz="2800" baseline="30000" dirty="0" smtClean="0"/>
              <a:t>2</a:t>
            </a:r>
            <a:r>
              <a:rPr lang="uk-UA" sz="2800" dirty="0" smtClean="0"/>
              <a:t>). Такі детальні відомості про алгоритм можна отримати тільки з конкретної реалізації. </a:t>
            </a:r>
          </a:p>
          <a:p>
            <a:pPr>
              <a:lnSpc>
                <a:spcPct val="100000"/>
              </a:lnSpc>
              <a:buFont typeface="Wingdings" pitchFamily="2" charset="2"/>
              <a:buNone/>
              <a:defRPr/>
            </a:pPr>
            <a:endParaRPr lang="uk-UA" sz="1000" dirty="0" smtClean="0"/>
          </a:p>
          <a:p>
            <a:pPr>
              <a:lnSpc>
                <a:spcPct val="100000"/>
              </a:lnSpc>
              <a:buFont typeface="Wingdings" pitchFamily="2" charset="2"/>
              <a:buChar char="ü"/>
              <a:defRPr/>
            </a:pPr>
            <a:r>
              <a:rPr lang="uk-UA" sz="2800" dirty="0" smtClean="0"/>
              <a:t>Точні коефіцієнти </a:t>
            </a:r>
            <a:r>
              <a:rPr lang="en-US" sz="2800" i="1" dirty="0" err="1" smtClean="0"/>
              <a:t>f</a:t>
            </a:r>
            <a:r>
              <a:rPr lang="en-US" sz="2800" i="1" baseline="-25000" dirty="0" err="1" smtClean="0"/>
              <a:t>A</a:t>
            </a:r>
            <a:r>
              <a:rPr lang="uk-UA" sz="2800" dirty="0" smtClean="0"/>
              <a:t>(</a:t>
            </a:r>
            <a:r>
              <a:rPr lang="en-US" sz="2800" i="1" dirty="0" smtClean="0"/>
              <a:t>n</a:t>
            </a:r>
            <a:r>
              <a:rPr lang="uk-UA" sz="2800" dirty="0" smtClean="0"/>
              <a:t>) в загальному випадку залежать від реалізації, в той час як характеристика </a:t>
            </a:r>
            <a:r>
              <a:rPr lang="en-US" sz="2800" i="1" dirty="0" smtClean="0"/>
              <a:t>O</a:t>
            </a:r>
            <a:r>
              <a:rPr lang="uk-UA" sz="2800" dirty="0" smtClean="0"/>
              <a:t>(</a:t>
            </a:r>
            <a:r>
              <a:rPr lang="en-US" sz="2800" i="1" dirty="0" smtClean="0"/>
              <a:t>n</a:t>
            </a:r>
            <a:r>
              <a:rPr lang="uk-UA" sz="2800" baseline="30000" dirty="0" smtClean="0"/>
              <a:t>2</a:t>
            </a:r>
            <a:r>
              <a:rPr lang="uk-UA" sz="2800" dirty="0" smtClean="0"/>
              <a:t>) властива алгоритму, тобто не залежить від особливостей реалізації.</a:t>
            </a:r>
            <a:endParaRPr lang="en-GB" sz="2800" dirty="0" smtClean="0"/>
          </a:p>
          <a:p>
            <a:pPr>
              <a:buFont typeface="Wingdings" pitchFamily="2" charset="2"/>
              <a:buNone/>
              <a:defRPr/>
            </a:pPr>
            <a:endParaRPr kumimoji="1" lang="uk-UA" kern="1200" dirty="0" smtClean="0"/>
          </a:p>
        </p:txBody>
      </p:sp>
      <p:sp>
        <p:nvSpPr>
          <p:cNvPr id="4" name="Овал 3"/>
          <p:cNvSpPr>
            <a:spLocks noChangeArrowheads="1"/>
          </p:cNvSpPr>
          <p:nvPr/>
        </p:nvSpPr>
        <p:spPr bwMode="auto">
          <a:xfrm>
            <a:off x="142875" y="6429375"/>
            <a:ext cx="214313" cy="214313"/>
          </a:xfrm>
          <a:prstGeom prst="ellipse">
            <a:avLst/>
          </a:prstGeom>
          <a:solidFill>
            <a:schemeClr val="accent1"/>
          </a:solidFill>
          <a:ln w="12700" algn="ctr">
            <a:solidFill>
              <a:schemeClr val="tx1"/>
            </a:solidFill>
            <a:round/>
            <a:headEnd type="none" w="sm" len="sm"/>
            <a:tailEnd type="none" w="sm" len="sm"/>
          </a:ln>
        </p:spPr>
        <p:txBody>
          <a:bodyPr/>
          <a:lstStyle/>
          <a:p>
            <a:endParaRPr lang="en-GB"/>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2" name="Rectangle 3"/>
          <p:cNvSpPr>
            <a:spLocks noGrp="1" noChangeArrowheads="1"/>
          </p:cNvSpPr>
          <p:nvPr>
            <p:ph type="body" idx="1"/>
          </p:nvPr>
        </p:nvSpPr>
        <p:spPr>
          <a:xfrm>
            <a:off x="0" y="836712"/>
            <a:ext cx="9144000" cy="6021288"/>
          </a:xfrm>
        </p:spPr>
        <p:txBody>
          <a:bodyPr/>
          <a:lstStyle/>
          <a:p>
            <a:pPr>
              <a:lnSpc>
                <a:spcPct val="100000"/>
              </a:lnSpc>
              <a:buFont typeface="Wingdings" pitchFamily="2" charset="2"/>
              <a:buNone/>
              <a:defRPr/>
            </a:pPr>
            <a:r>
              <a:rPr kumimoji="1" lang="uk-UA" sz="2800" kern="1200" dirty="0" smtClean="0"/>
              <a:t>	</a:t>
            </a:r>
            <a:r>
              <a:rPr lang="uk-UA" sz="2800" dirty="0" smtClean="0"/>
              <a:t>Існує багато важливих задач, для яких на даний момент відомі лише </a:t>
            </a:r>
            <a:r>
              <a:rPr lang="uk-UA" sz="2800" dirty="0" err="1" smtClean="0"/>
              <a:t>експоненційні</a:t>
            </a:r>
            <a:r>
              <a:rPr lang="uk-UA" sz="2800" dirty="0" smtClean="0"/>
              <a:t> алгоритми. Ці задачі мусимо розв’язувати, бо вони мають велику практичну значимість. </a:t>
            </a:r>
          </a:p>
          <a:p>
            <a:pPr>
              <a:lnSpc>
                <a:spcPct val="100000"/>
              </a:lnSpc>
              <a:buNone/>
              <a:defRPr/>
            </a:pPr>
            <a:r>
              <a:rPr lang="uk-UA" sz="2800" dirty="0" smtClean="0"/>
              <a:t>	Якщо відомі лише </a:t>
            </a:r>
            <a:r>
              <a:rPr lang="uk-UA" sz="2800" dirty="0" err="1" smtClean="0"/>
              <a:t>експоненційні</a:t>
            </a:r>
            <a:r>
              <a:rPr lang="uk-UA" sz="2800" dirty="0" smtClean="0"/>
              <a:t> алгоритми, то хотілось би користуватися найбільш ефективними з них. В цьому випадку важливо знати, наскільки погано працює </a:t>
            </a:r>
            <a:r>
              <a:rPr lang="uk-UA" sz="2800" dirty="0" err="1" smtClean="0"/>
              <a:t>експоненційний</a:t>
            </a:r>
            <a:r>
              <a:rPr lang="uk-UA" sz="2800" dirty="0" smtClean="0"/>
              <a:t> алгоритм. </a:t>
            </a:r>
          </a:p>
          <a:p>
            <a:pPr>
              <a:lnSpc>
                <a:spcPct val="100000"/>
              </a:lnSpc>
              <a:buNone/>
              <a:defRPr/>
            </a:pPr>
            <a:r>
              <a:rPr lang="uk-UA" sz="2800" dirty="0" smtClean="0"/>
              <a:t>	Очевидно, що слід віддати перевагу алгоритму, що розв’язує задачу розмірності </a:t>
            </a:r>
            <a:r>
              <a:rPr lang="en-US" sz="2800" i="1" dirty="0" smtClean="0"/>
              <a:t>n</a:t>
            </a:r>
            <a:r>
              <a:rPr lang="uk-UA" sz="2800" dirty="0" smtClean="0"/>
              <a:t> за </a:t>
            </a:r>
            <a:r>
              <a:rPr lang="uk-UA" sz="2800" i="1" dirty="0" smtClean="0"/>
              <a:t>О</a:t>
            </a:r>
            <a:r>
              <a:rPr lang="uk-UA" sz="2800" dirty="0" smtClean="0"/>
              <a:t>(2</a:t>
            </a:r>
            <a:r>
              <a:rPr lang="uk-UA" sz="2800" i="1" baseline="30000" dirty="0" smtClean="0"/>
              <a:t>n</a:t>
            </a:r>
            <a:r>
              <a:rPr lang="uk-UA" sz="2800" dirty="0" smtClean="0"/>
              <a:t>) кроків, перед алгоритмами, що розв’язують її за </a:t>
            </a:r>
            <a:r>
              <a:rPr lang="uk-UA" sz="2800" i="1" dirty="0" smtClean="0"/>
              <a:t>О</a:t>
            </a:r>
            <a:r>
              <a:rPr lang="uk-UA" sz="2800" dirty="0" smtClean="0"/>
              <a:t>(</a:t>
            </a:r>
            <a:r>
              <a:rPr lang="en-US" sz="2800" i="1" dirty="0" smtClean="0"/>
              <a:t>n</a:t>
            </a:r>
            <a:r>
              <a:rPr lang="uk-UA" sz="2800" dirty="0" smtClean="0"/>
              <a:t>!) або </a:t>
            </a:r>
            <a:r>
              <a:rPr lang="uk-UA" sz="2800" i="1" dirty="0" smtClean="0"/>
              <a:t>О</a:t>
            </a:r>
            <a:r>
              <a:rPr lang="uk-UA" sz="2800" dirty="0" smtClean="0"/>
              <a:t>(</a:t>
            </a:r>
            <a:r>
              <a:rPr lang="en-US" sz="2800" i="1" dirty="0" smtClean="0"/>
              <a:t>n</a:t>
            </a:r>
            <a:r>
              <a:rPr lang="uk-UA" sz="2800" i="1" baseline="30000" dirty="0" smtClean="0"/>
              <a:t>n</a:t>
            </a:r>
            <a:r>
              <a:rPr lang="uk-UA" sz="2800" dirty="0" smtClean="0"/>
              <a:t>) кроків.</a:t>
            </a:r>
            <a:endParaRPr lang="en-GB" sz="2800" dirty="0" smtClean="0"/>
          </a:p>
          <a:p>
            <a:pPr>
              <a:buFont typeface="Wingdings" pitchFamily="2" charset="2"/>
              <a:buNone/>
              <a:defRPr/>
            </a:pPr>
            <a:endParaRPr kumimoji="1" lang="uk-UA" kern="1200" dirty="0" smtClean="0"/>
          </a:p>
        </p:txBody>
      </p:sp>
      <p:sp>
        <p:nvSpPr>
          <p:cNvPr id="3" name="Овал 3"/>
          <p:cNvSpPr>
            <a:spLocks noChangeArrowheads="1"/>
          </p:cNvSpPr>
          <p:nvPr/>
        </p:nvSpPr>
        <p:spPr bwMode="auto">
          <a:xfrm>
            <a:off x="142875" y="6429375"/>
            <a:ext cx="214313" cy="214313"/>
          </a:xfrm>
          <a:prstGeom prst="ellipse">
            <a:avLst/>
          </a:prstGeom>
          <a:solidFill>
            <a:srgbClr val="FF0000"/>
          </a:solidFill>
          <a:ln w="12700" algn="ctr">
            <a:solidFill>
              <a:schemeClr val="tx1"/>
            </a:solidFill>
            <a:round/>
            <a:headEnd type="none" w="sm" len="sm"/>
            <a:tailEnd type="none" w="sm" len="sm"/>
          </a:ln>
        </p:spPr>
        <p:txBody>
          <a:bodyPr/>
          <a:lstStyle/>
          <a:p>
            <a:endParaRPr lang="en-GB"/>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8370" name="Rectangle 3"/>
          <p:cNvSpPr>
            <a:spLocks noGrp="1" noChangeArrowheads="1"/>
          </p:cNvSpPr>
          <p:nvPr>
            <p:ph type="body" idx="1"/>
          </p:nvPr>
        </p:nvSpPr>
        <p:spPr>
          <a:xfrm>
            <a:off x="0" y="836712"/>
            <a:ext cx="9144000" cy="6021288"/>
          </a:xfrm>
        </p:spPr>
        <p:txBody>
          <a:bodyPr/>
          <a:lstStyle/>
          <a:p>
            <a:pPr>
              <a:lnSpc>
                <a:spcPct val="100000"/>
              </a:lnSpc>
              <a:buFont typeface="Wingdings" pitchFamily="2" charset="2"/>
              <a:buNone/>
            </a:pPr>
            <a:r>
              <a:rPr lang="uk-UA" sz="2800" dirty="0" smtClean="0"/>
              <a:t>	</a:t>
            </a:r>
            <a:r>
              <a:rPr lang="uk-UA" sz="2800" u="sng" dirty="0" smtClean="0"/>
              <a:t>Приклад</a:t>
            </a:r>
            <a:r>
              <a:rPr lang="uk-UA" sz="2800" dirty="0" smtClean="0"/>
              <a:t>. </a:t>
            </a:r>
            <a:r>
              <a:rPr lang="ru-RU" sz="2800" dirty="0" err="1" smtClean="0"/>
              <a:t>Розглянемо</a:t>
            </a:r>
            <a:r>
              <a:rPr lang="uk-UA" sz="2800" dirty="0" smtClean="0"/>
              <a:t> алгоритм </a:t>
            </a:r>
            <a:r>
              <a:rPr lang="en-US" sz="2800" dirty="0" smtClean="0"/>
              <a:t>ETS</a:t>
            </a:r>
            <a:r>
              <a:rPr lang="uk-UA" sz="2800" dirty="0" smtClean="0"/>
              <a:t>. </a:t>
            </a:r>
          </a:p>
          <a:p>
            <a:pPr>
              <a:lnSpc>
                <a:spcPct val="100000"/>
              </a:lnSpc>
              <a:buFont typeface="Wingdings" pitchFamily="2" charset="2"/>
              <a:buNone/>
            </a:pPr>
            <a:r>
              <a:rPr lang="uk-UA" sz="2800" dirty="0" smtClean="0"/>
              <a:t>	В задачі з </a:t>
            </a:r>
            <a:r>
              <a:rPr lang="en-US" sz="2800" i="1" dirty="0" smtClean="0"/>
              <a:t>n </a:t>
            </a:r>
            <a:r>
              <a:rPr lang="uk-UA" sz="2800" dirty="0" smtClean="0"/>
              <a:t>містами потрібно вичерпно перерахувати перестановки перших </a:t>
            </a:r>
            <a:r>
              <a:rPr lang="en-US" sz="2800" i="1" dirty="0" smtClean="0"/>
              <a:t>n</a:t>
            </a:r>
            <a:r>
              <a:rPr lang="uk-UA" sz="2800" dirty="0" smtClean="0"/>
              <a:t>-1 додатних цілих чисел. Кількість таких перестановок (</a:t>
            </a:r>
            <a:r>
              <a:rPr lang="en-US" sz="2800" i="1" dirty="0" smtClean="0"/>
              <a:t>n</a:t>
            </a:r>
            <a:r>
              <a:rPr lang="uk-UA" sz="2800" dirty="0" smtClean="0"/>
              <a:t>-1)! Навіть якщо потрібен лише один крок для кожної такої перестановки (а це груба недооцінка), ця частина алгоритму вже вимагатиме </a:t>
            </a:r>
            <a:r>
              <a:rPr lang="uk-UA" sz="2800" i="1" dirty="0" smtClean="0"/>
              <a:t>О</a:t>
            </a:r>
            <a:r>
              <a:rPr lang="uk-UA" sz="2800" dirty="0" smtClean="0"/>
              <a:t>((</a:t>
            </a:r>
            <a:r>
              <a:rPr lang="en-US" sz="2800" i="1" dirty="0" smtClean="0"/>
              <a:t>n</a:t>
            </a:r>
            <a:r>
              <a:rPr lang="uk-UA" sz="2800" dirty="0" smtClean="0"/>
              <a:t>-1)!) кроків. Як тільки </a:t>
            </a:r>
            <a:r>
              <a:rPr lang="uk-UA" sz="2800" dirty="0" err="1" smtClean="0"/>
              <a:t>згенеровано</a:t>
            </a:r>
            <a:r>
              <a:rPr lang="uk-UA" sz="2800" dirty="0" smtClean="0"/>
              <a:t> перестановку, можна знайти відповідний тур та його вартість за </a:t>
            </a:r>
            <a:r>
              <a:rPr lang="uk-UA" sz="2800" i="1" dirty="0" smtClean="0"/>
              <a:t>О</a:t>
            </a:r>
            <a:r>
              <a:rPr lang="uk-UA" sz="2800" dirty="0" smtClean="0"/>
              <a:t>(</a:t>
            </a:r>
            <a:r>
              <a:rPr lang="en-US" sz="2800" i="1" dirty="0" smtClean="0"/>
              <a:t>n</a:t>
            </a:r>
            <a:r>
              <a:rPr lang="uk-UA" sz="2800" dirty="0" smtClean="0"/>
              <a:t>) кроків. Тому будь-яка верхня границя для загального часу роботи повинна бути принаймні </a:t>
            </a:r>
            <a:r>
              <a:rPr lang="uk-UA" sz="2800" i="1" dirty="0" smtClean="0"/>
              <a:t>О</a:t>
            </a:r>
            <a:r>
              <a:rPr lang="uk-UA" sz="2800" dirty="0" smtClean="0"/>
              <a:t>(</a:t>
            </a:r>
            <a:r>
              <a:rPr lang="en-US" sz="2800" i="1" dirty="0" smtClean="0"/>
              <a:t>n</a:t>
            </a:r>
            <a:r>
              <a:rPr lang="uk-UA" sz="2800" dirty="0" smtClean="0"/>
              <a:t>!).</a:t>
            </a:r>
            <a:endParaRPr lang="en-GB" sz="2800" dirty="0" smtClean="0"/>
          </a:p>
        </p:txBody>
      </p:sp>
      <p:sp>
        <p:nvSpPr>
          <p:cNvPr id="3" name="Овал 3"/>
          <p:cNvSpPr>
            <a:spLocks noChangeArrowheads="1"/>
          </p:cNvSpPr>
          <p:nvPr/>
        </p:nvSpPr>
        <p:spPr bwMode="auto">
          <a:xfrm>
            <a:off x="142875" y="6429375"/>
            <a:ext cx="214313" cy="214313"/>
          </a:xfrm>
          <a:prstGeom prst="ellipse">
            <a:avLst/>
          </a:prstGeom>
          <a:solidFill>
            <a:srgbClr val="FF0000"/>
          </a:solidFill>
          <a:ln w="12700" algn="ctr">
            <a:solidFill>
              <a:schemeClr val="tx1"/>
            </a:solidFill>
            <a:round/>
            <a:headEnd type="none" w="sm" len="sm"/>
            <a:tailEnd type="none" w="sm" len="sm"/>
          </a:ln>
        </p:spPr>
        <p:txBody>
          <a:bodyPr/>
          <a:lstStyle/>
          <a:p>
            <a:endParaRPr lang="en-GB"/>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2" name="Rectangle 3"/>
          <p:cNvSpPr>
            <a:spLocks noGrp="1" noChangeArrowheads="1"/>
          </p:cNvSpPr>
          <p:nvPr>
            <p:ph type="body" idx="1"/>
          </p:nvPr>
        </p:nvSpPr>
        <p:spPr>
          <a:xfrm>
            <a:off x="0" y="836712"/>
            <a:ext cx="9144000" cy="6021288"/>
          </a:xfrm>
        </p:spPr>
        <p:txBody>
          <a:bodyPr/>
          <a:lstStyle/>
          <a:p>
            <a:pPr>
              <a:lnSpc>
                <a:spcPct val="100000"/>
              </a:lnSpc>
              <a:buFont typeface="Wingdings" pitchFamily="2" charset="2"/>
              <a:buNone/>
              <a:defRPr/>
            </a:pPr>
            <a:r>
              <a:rPr kumimoji="1" lang="uk-UA" sz="2800" kern="1200" dirty="0" smtClean="0"/>
              <a:t>	</a:t>
            </a:r>
            <a:r>
              <a:rPr lang="ru-RU" sz="2800" dirty="0" err="1" smtClean="0"/>
              <a:t>Припустимо</a:t>
            </a:r>
            <a:r>
              <a:rPr lang="uk-UA" sz="2800" dirty="0" smtClean="0"/>
              <a:t>, що у нашого комівояжера 20 міст і що у нас є феноменальний підалгоритм, що згенерує перестановку за один крок. Припустимо також, що маємо швидкодіючу машину, котра виконує кожний елементарний крок (додавання, порівняння, пошук елемента матриці) за 10</a:t>
            </a:r>
            <a:r>
              <a:rPr lang="uk-UA" sz="2800" baseline="30000" dirty="0" smtClean="0"/>
              <a:t>-7</a:t>
            </a:r>
            <a:r>
              <a:rPr lang="uk-UA" sz="2800" dirty="0" smtClean="0"/>
              <a:t>с. Тоді, оскільки 20!≈2∙10</a:t>
            </a:r>
            <a:r>
              <a:rPr lang="uk-UA" sz="2800" baseline="30000" dirty="0" smtClean="0"/>
              <a:t>18</a:t>
            </a:r>
            <a:r>
              <a:rPr lang="uk-UA" sz="2800" dirty="0" smtClean="0"/>
              <a:t>, розв’язок задачі займе трохи менше 70 століть. Звичайно, це досить сильно підірве нашу довіру до алгоритму </a:t>
            </a:r>
            <a:r>
              <a:rPr lang="en-US" sz="2800" dirty="0" smtClean="0"/>
              <a:t>ETS</a:t>
            </a:r>
            <a:r>
              <a:rPr lang="uk-UA" sz="2800" dirty="0" smtClean="0"/>
              <a:t>.</a:t>
            </a:r>
            <a:endParaRPr lang="en-GB" sz="2800" dirty="0" smtClean="0"/>
          </a:p>
          <a:p>
            <a:pPr>
              <a:buFont typeface="Wingdings" pitchFamily="2" charset="2"/>
              <a:buNone/>
              <a:defRPr/>
            </a:pPr>
            <a:endParaRPr kumimoji="1" lang="uk-UA" kern="1200" dirty="0" smtClean="0"/>
          </a:p>
        </p:txBody>
      </p:sp>
      <p:sp>
        <p:nvSpPr>
          <p:cNvPr id="3" name="Овал 3"/>
          <p:cNvSpPr>
            <a:spLocks noChangeArrowheads="1"/>
          </p:cNvSpPr>
          <p:nvPr/>
        </p:nvSpPr>
        <p:spPr bwMode="auto">
          <a:xfrm>
            <a:off x="142875" y="6429375"/>
            <a:ext cx="214313" cy="214313"/>
          </a:xfrm>
          <a:prstGeom prst="ellipse">
            <a:avLst/>
          </a:prstGeom>
          <a:solidFill>
            <a:srgbClr val="FF0000"/>
          </a:solidFill>
          <a:ln w="12700" algn="ctr">
            <a:solidFill>
              <a:schemeClr val="tx1"/>
            </a:solidFill>
            <a:round/>
            <a:headEnd type="none" w="sm" len="sm"/>
            <a:tailEnd type="none" w="sm" len="sm"/>
          </a:ln>
        </p:spPr>
        <p:txBody>
          <a:bodyPr/>
          <a:lstStyle/>
          <a:p>
            <a:endParaRPr lang="en-GB"/>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2" name="Rectangle 3"/>
          <p:cNvSpPr>
            <a:spLocks noGrp="1" noChangeArrowheads="1"/>
          </p:cNvSpPr>
          <p:nvPr>
            <p:ph type="body" idx="1"/>
          </p:nvPr>
        </p:nvSpPr>
        <p:spPr>
          <a:xfrm>
            <a:off x="0" y="836712"/>
            <a:ext cx="9143999" cy="4896544"/>
          </a:xfrm>
        </p:spPr>
        <p:txBody>
          <a:bodyPr/>
          <a:lstStyle/>
          <a:p>
            <a:pPr>
              <a:lnSpc>
                <a:spcPct val="150000"/>
              </a:lnSpc>
              <a:buFont typeface="Wingdings" pitchFamily="2" charset="2"/>
              <a:buNone/>
              <a:defRPr/>
            </a:pPr>
            <a:r>
              <a:rPr lang="ru-RU" sz="2800" b="1" dirty="0" smtClean="0"/>
              <a:t>	</a:t>
            </a:r>
            <a:r>
              <a:rPr lang="uk-UA" sz="2800" u="sng" dirty="0" smtClean="0"/>
              <a:t>Приклад</a:t>
            </a:r>
            <a:r>
              <a:rPr lang="uk-UA" sz="2800" dirty="0" smtClean="0"/>
              <a:t> </a:t>
            </a:r>
            <a:endParaRPr lang="en-GB" sz="2800" b="1" dirty="0" smtClean="0"/>
          </a:p>
          <a:p>
            <a:pPr>
              <a:lnSpc>
                <a:spcPct val="100000"/>
              </a:lnSpc>
              <a:buFont typeface="Wingdings" pitchFamily="2" charset="2"/>
              <a:buNone/>
              <a:defRPr/>
            </a:pPr>
            <a:r>
              <a:rPr kumimoji="1" lang="uk-UA" sz="2800" kern="1200" dirty="0" smtClean="0"/>
              <a:t>	</a:t>
            </a:r>
            <a:r>
              <a:rPr lang="uk-UA" sz="2800" dirty="0" smtClean="0"/>
              <a:t>Андрій – агент по продажу кондиціонерів (комівояжер); на його території 20 міст, розкиданих по всій області. Компанія відшкодовує йому тільки 50% вартості ділових автомобільних поїздок. </a:t>
            </a:r>
          </a:p>
          <a:p>
            <a:pPr>
              <a:lnSpc>
                <a:spcPct val="100000"/>
              </a:lnSpc>
              <a:buFont typeface="Wingdings" pitchFamily="2" charset="2"/>
              <a:buNone/>
              <a:defRPr/>
            </a:pPr>
            <a:r>
              <a:rPr lang="uk-UA" sz="2800" dirty="0"/>
              <a:t>	</a:t>
            </a:r>
            <a:r>
              <a:rPr lang="uk-UA" sz="2800" dirty="0" smtClean="0"/>
              <a:t>Задача: зменшити дорожні витрати.</a:t>
            </a:r>
            <a:endParaRPr lang="en-GB" sz="2800" dirty="0" smtClean="0"/>
          </a:p>
          <a:p>
            <a:pPr>
              <a:buFont typeface="Wingdings" pitchFamily="2" charset="2"/>
              <a:buNone/>
              <a:defRPr/>
            </a:pPr>
            <a:endParaRPr lang="uk-UA" sz="2800" dirty="0" smtClean="0"/>
          </a:p>
        </p:txBody>
      </p:sp>
      <p:sp>
        <p:nvSpPr>
          <p:cNvPr id="3" name="Овал 3"/>
          <p:cNvSpPr>
            <a:spLocks noChangeArrowheads="1"/>
          </p:cNvSpPr>
          <p:nvPr/>
        </p:nvSpPr>
        <p:spPr bwMode="auto">
          <a:xfrm>
            <a:off x="142875" y="6429375"/>
            <a:ext cx="214313" cy="214313"/>
          </a:xfrm>
          <a:prstGeom prst="ellipse">
            <a:avLst/>
          </a:prstGeom>
          <a:solidFill>
            <a:schemeClr val="accent1"/>
          </a:solidFill>
          <a:ln w="12700" algn="ctr">
            <a:solidFill>
              <a:schemeClr val="tx1"/>
            </a:solidFill>
            <a:round/>
            <a:headEnd type="none" w="sm" len="sm"/>
            <a:tailEnd type="none" w="sm" len="sm"/>
          </a:ln>
        </p:spPr>
        <p:txBody>
          <a:bodyPr/>
          <a:lstStyle/>
          <a:p>
            <a:endParaRPr lang="en-GB"/>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2" name="Rectangle 3"/>
          <p:cNvSpPr>
            <a:spLocks noGrp="1" noChangeArrowheads="1"/>
          </p:cNvSpPr>
          <p:nvPr>
            <p:ph type="body" idx="1"/>
          </p:nvPr>
        </p:nvSpPr>
        <p:spPr>
          <a:xfrm>
            <a:off x="251520" y="1268760"/>
            <a:ext cx="8892480" cy="5589240"/>
          </a:xfrm>
        </p:spPr>
        <p:txBody>
          <a:bodyPr/>
          <a:lstStyle/>
          <a:p>
            <a:pPr>
              <a:lnSpc>
                <a:spcPct val="100000"/>
              </a:lnSpc>
              <a:buFont typeface="Wingdings" pitchFamily="2" charset="2"/>
              <a:buNone/>
              <a:defRPr/>
            </a:pPr>
            <a:r>
              <a:rPr kumimoji="1" lang="uk-UA" sz="2800" kern="1200" dirty="0" smtClean="0"/>
              <a:t>	</a:t>
            </a:r>
            <a:r>
              <a:rPr lang="uk-UA" sz="2800" dirty="0" smtClean="0"/>
              <a:t>Необхідно підкреслити, що ступінь зростання якнайгіршого часу виконання - не єдиний або найважливіший критерій оцінки алгоритмів і програм.</a:t>
            </a:r>
          </a:p>
          <a:p>
            <a:pPr>
              <a:buFont typeface="Wingdings" pitchFamily="2" charset="2"/>
              <a:buNone/>
              <a:defRPr/>
            </a:pPr>
            <a:r>
              <a:rPr lang="uk-UA" sz="2800" dirty="0" smtClean="0"/>
              <a:t> </a:t>
            </a:r>
            <a:endParaRPr lang="en-GB" sz="2800" dirty="0" smtClean="0"/>
          </a:p>
          <a:p>
            <a:pPr>
              <a:lnSpc>
                <a:spcPct val="100000"/>
              </a:lnSpc>
              <a:buFont typeface="Wingdings" pitchFamily="2" charset="2"/>
              <a:buNone/>
              <a:defRPr/>
            </a:pPr>
            <a:endParaRPr lang="en-GB" sz="2800" dirty="0" smtClean="0"/>
          </a:p>
          <a:p>
            <a:pPr>
              <a:buFont typeface="Wingdings" pitchFamily="2" charset="2"/>
              <a:buNone/>
              <a:defRPr/>
            </a:pPr>
            <a:endParaRPr kumimoji="1" lang="uk-UA" kern="1200" dirty="0" smtClean="0"/>
          </a:p>
        </p:txBody>
      </p:sp>
      <p:sp>
        <p:nvSpPr>
          <p:cNvPr id="60419" name="Стрелка вниз 2"/>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2" name="Rectangle 3"/>
          <p:cNvSpPr>
            <a:spLocks noGrp="1" noChangeArrowheads="1"/>
          </p:cNvSpPr>
          <p:nvPr>
            <p:ph type="body" idx="1"/>
          </p:nvPr>
        </p:nvSpPr>
        <p:spPr>
          <a:xfrm>
            <a:off x="251520" y="836712"/>
            <a:ext cx="8640960" cy="6021288"/>
          </a:xfrm>
        </p:spPr>
        <p:txBody>
          <a:bodyPr/>
          <a:lstStyle/>
          <a:p>
            <a:pPr>
              <a:lnSpc>
                <a:spcPct val="100000"/>
              </a:lnSpc>
              <a:buFont typeface="Wingdings" pitchFamily="2" charset="2"/>
              <a:buNone/>
              <a:defRPr/>
            </a:pPr>
            <a:r>
              <a:rPr lang="uk-UA" sz="2800" dirty="0" smtClean="0"/>
              <a:t>1. Якщо створювана програма буде використана тільки кілька разів, тоді вартість написання і наладки програми домінуватиме в загальній вартості програми, тобто фактичний час виконання не дасть істотного впливу на загальну вартість. В цьому випадку слід віддати перевагу алгоритму, найбільш простому для реалізації. </a:t>
            </a:r>
            <a:endParaRPr lang="en-GB" sz="2800" dirty="0" smtClean="0"/>
          </a:p>
          <a:p>
            <a:pPr>
              <a:lnSpc>
                <a:spcPct val="100000"/>
              </a:lnSpc>
              <a:buFont typeface="Wingdings" pitchFamily="2" charset="2"/>
              <a:buNone/>
              <a:defRPr/>
            </a:pPr>
            <a:endParaRPr lang="en-GB" sz="2800" dirty="0" smtClean="0"/>
          </a:p>
          <a:p>
            <a:pPr>
              <a:buFont typeface="Wingdings" pitchFamily="2" charset="2"/>
              <a:buNone/>
              <a:defRPr/>
            </a:pPr>
            <a:endParaRPr kumimoji="1" lang="uk-UA" kern="1200" dirty="0" smtClean="0"/>
          </a:p>
        </p:txBody>
      </p:sp>
    </p:spTree>
    <p:extLst>
      <p:ext uri="{BB962C8B-B14F-4D97-AF65-F5344CB8AC3E}">
        <p14:creationId xmlns:p14="http://schemas.microsoft.com/office/powerpoint/2010/main" val="495999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42" name="Rectangle 3"/>
          <p:cNvSpPr>
            <a:spLocks noGrp="1" noChangeArrowheads="1"/>
          </p:cNvSpPr>
          <p:nvPr>
            <p:ph type="body" idx="1"/>
          </p:nvPr>
        </p:nvSpPr>
        <p:spPr>
          <a:xfrm>
            <a:off x="251520" y="836712"/>
            <a:ext cx="8642449" cy="6021288"/>
          </a:xfrm>
        </p:spPr>
        <p:txBody>
          <a:bodyPr/>
          <a:lstStyle/>
          <a:p>
            <a:pPr>
              <a:lnSpc>
                <a:spcPct val="100000"/>
              </a:lnSpc>
              <a:buFont typeface="Wingdings" pitchFamily="2" charset="2"/>
              <a:buNone/>
            </a:pPr>
            <a:r>
              <a:rPr lang="uk-UA" sz="2800" dirty="0" smtClean="0"/>
              <a:t>2. Якщо програма працюватиме тільки з "малими" вхідними даними, то степінь зростання часу виконання матиме менше значення, ніж константа, присутня у формулі часу виконання. </a:t>
            </a:r>
          </a:p>
          <a:p>
            <a:pPr>
              <a:lnSpc>
                <a:spcPct val="100000"/>
              </a:lnSpc>
              <a:buFont typeface="Wingdings" pitchFamily="2" charset="2"/>
              <a:buNone/>
            </a:pPr>
            <a:endParaRPr lang="uk-UA" sz="1000" dirty="0" smtClean="0"/>
          </a:p>
          <a:p>
            <a:pPr>
              <a:lnSpc>
                <a:spcPct val="100000"/>
              </a:lnSpc>
              <a:buFont typeface="Wingdings" pitchFamily="2" charset="2"/>
              <a:buNone/>
            </a:pPr>
            <a:r>
              <a:rPr lang="uk-UA" sz="2800" dirty="0" smtClean="0"/>
              <a:t>	</a:t>
            </a:r>
            <a:r>
              <a:rPr lang="uk-UA" sz="2400" dirty="0" smtClean="0"/>
              <a:t>Разом з тим і поняття "менших" вхідних даних залежить від точного часу виконання конкуруючих алгоритмів. Існують алгоритми, такі як алгоритм </a:t>
            </a:r>
            <a:r>
              <a:rPr lang="uk-UA" sz="2400" dirty="0" err="1" smtClean="0"/>
              <a:t>цілочисельного</a:t>
            </a:r>
            <a:r>
              <a:rPr lang="uk-UA" sz="2400" dirty="0" smtClean="0"/>
              <a:t> множення, асимптотично найефективніші, але які ніколи не використовують на практиці навіть для великих завдань, оскільки їх константи пропорційності значно перевершують подібні константи інших, більш простих і менш "ефективних" алгоритмів. </a:t>
            </a:r>
            <a:endParaRPr kumimoji="1" lang="uk-UA" sz="2800" dirty="0" smtClean="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2466" name="Rectangle 3"/>
          <p:cNvSpPr>
            <a:spLocks noGrp="1" noChangeArrowheads="1"/>
          </p:cNvSpPr>
          <p:nvPr>
            <p:ph type="body" idx="1"/>
          </p:nvPr>
        </p:nvSpPr>
        <p:spPr>
          <a:xfrm>
            <a:off x="251520" y="1268760"/>
            <a:ext cx="8892480" cy="5589240"/>
          </a:xfrm>
        </p:spPr>
        <p:txBody>
          <a:bodyPr/>
          <a:lstStyle/>
          <a:p>
            <a:pPr>
              <a:lnSpc>
                <a:spcPct val="100000"/>
              </a:lnSpc>
              <a:buFont typeface="Wingdings" pitchFamily="2" charset="2"/>
              <a:buNone/>
            </a:pPr>
            <a:r>
              <a:rPr lang="uk-UA" sz="2800" dirty="0" smtClean="0"/>
              <a:t>3. Ефективні, але складні алгоритми можуть бути небажаними, якщо готові програми підтримуватимуть особи, що не беруть участь в написанні цих програм. </a:t>
            </a:r>
            <a:endParaRPr lang="en-GB" sz="2800" dirty="0" smtClean="0"/>
          </a:p>
          <a:p>
            <a:pPr>
              <a:lnSpc>
                <a:spcPct val="100000"/>
              </a:lnSpc>
              <a:buFont typeface="Wingdings" pitchFamily="2" charset="2"/>
              <a:buNone/>
            </a:pPr>
            <a:endParaRPr lang="en-GB" sz="2800" dirty="0" smtClean="0"/>
          </a:p>
          <a:p>
            <a:pPr>
              <a:buFont typeface="Wingdings" pitchFamily="2" charset="2"/>
              <a:buNone/>
            </a:pPr>
            <a:endParaRPr kumimoji="1" lang="uk-UA" dirty="0" smtClean="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2466" name="Rectangle 3"/>
          <p:cNvSpPr>
            <a:spLocks noGrp="1" noChangeArrowheads="1"/>
          </p:cNvSpPr>
          <p:nvPr>
            <p:ph type="body" idx="1"/>
          </p:nvPr>
        </p:nvSpPr>
        <p:spPr>
          <a:xfrm>
            <a:off x="323528" y="1268760"/>
            <a:ext cx="8568952" cy="5589240"/>
          </a:xfrm>
        </p:spPr>
        <p:txBody>
          <a:bodyPr/>
          <a:lstStyle/>
          <a:p>
            <a:pPr>
              <a:lnSpc>
                <a:spcPct val="100000"/>
              </a:lnSpc>
              <a:buFont typeface="Wingdings" pitchFamily="2" charset="2"/>
              <a:buNone/>
            </a:pPr>
            <a:r>
              <a:rPr lang="uk-UA" sz="2800" dirty="0" smtClean="0"/>
              <a:t>4. Відомо декілька прикладів, коли ефективні алгоритми вимагають таких великих обсягів машинної пам'яті (без можливості використання повільніших зовнішніх засобів зберігання), що цей чинник зводить нанівець перевагу "ефективності" алгоритму. </a:t>
            </a:r>
            <a:endParaRPr lang="en-GB" sz="2800" dirty="0" smtClean="0"/>
          </a:p>
          <a:p>
            <a:pPr>
              <a:lnSpc>
                <a:spcPct val="100000"/>
              </a:lnSpc>
              <a:buFont typeface="Wingdings" pitchFamily="2" charset="2"/>
              <a:buNone/>
            </a:pPr>
            <a:endParaRPr lang="en-GB" sz="2800" dirty="0" smtClean="0"/>
          </a:p>
          <a:p>
            <a:pPr>
              <a:buFont typeface="Wingdings" pitchFamily="2" charset="2"/>
              <a:buNone/>
            </a:pPr>
            <a:endParaRPr kumimoji="1" lang="uk-UA" dirty="0" smtClean="0"/>
          </a:p>
        </p:txBody>
      </p:sp>
    </p:spTree>
    <p:extLst>
      <p:ext uri="{BB962C8B-B14F-4D97-AF65-F5344CB8AC3E}">
        <p14:creationId xmlns:p14="http://schemas.microsoft.com/office/powerpoint/2010/main" val="2847014531"/>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2466" name="Rectangle 3"/>
          <p:cNvSpPr>
            <a:spLocks noGrp="1" noChangeArrowheads="1"/>
          </p:cNvSpPr>
          <p:nvPr>
            <p:ph type="body" idx="1"/>
          </p:nvPr>
        </p:nvSpPr>
        <p:spPr>
          <a:xfrm>
            <a:off x="251520" y="1268760"/>
            <a:ext cx="8892480" cy="5589240"/>
          </a:xfrm>
        </p:spPr>
        <p:txBody>
          <a:bodyPr/>
          <a:lstStyle/>
          <a:p>
            <a:pPr>
              <a:lnSpc>
                <a:spcPct val="100000"/>
              </a:lnSpc>
              <a:buFont typeface="Wingdings" pitchFamily="2" charset="2"/>
              <a:buNone/>
            </a:pPr>
            <a:r>
              <a:rPr lang="uk-UA" sz="2800" dirty="0" smtClean="0"/>
              <a:t>5. У чисельних алгоритмах точність і стійкість алгоритмів не менш важливі, чим їх часова ефективність.</a:t>
            </a:r>
            <a:endParaRPr lang="en-GB" sz="2800" dirty="0" smtClean="0"/>
          </a:p>
          <a:p>
            <a:pPr>
              <a:lnSpc>
                <a:spcPct val="100000"/>
              </a:lnSpc>
              <a:buFont typeface="Wingdings" pitchFamily="2" charset="2"/>
              <a:buNone/>
            </a:pPr>
            <a:endParaRPr lang="en-GB" sz="2800" dirty="0" smtClean="0"/>
          </a:p>
          <a:p>
            <a:pPr>
              <a:buFont typeface="Wingdings" pitchFamily="2" charset="2"/>
              <a:buNone/>
            </a:pPr>
            <a:endParaRPr kumimoji="1" lang="uk-UA" dirty="0" smtClean="0"/>
          </a:p>
        </p:txBody>
      </p:sp>
    </p:spTree>
    <p:extLst>
      <p:ext uri="{BB962C8B-B14F-4D97-AF65-F5344CB8AC3E}">
        <p14:creationId xmlns:p14="http://schemas.microsoft.com/office/powerpoint/2010/main" val="1895298097"/>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2" name="Rectangle 3"/>
          <p:cNvSpPr>
            <a:spLocks noGrp="1" noChangeArrowheads="1"/>
          </p:cNvSpPr>
          <p:nvPr>
            <p:ph type="body" idx="1"/>
          </p:nvPr>
        </p:nvSpPr>
        <p:spPr>
          <a:xfrm>
            <a:off x="250031" y="836712"/>
            <a:ext cx="8642450" cy="6021288"/>
          </a:xfrm>
        </p:spPr>
        <p:txBody>
          <a:bodyPr/>
          <a:lstStyle/>
          <a:p>
            <a:pPr>
              <a:buFont typeface="Wingdings" pitchFamily="2" charset="2"/>
              <a:buNone/>
              <a:defRPr/>
            </a:pPr>
            <a:r>
              <a:rPr kumimoji="1" lang="uk-UA" sz="2800" kern="1200" dirty="0" smtClean="0"/>
              <a:t>	Коли варто проводити аналіз алгоритму?</a:t>
            </a:r>
          </a:p>
          <a:p>
            <a:pPr>
              <a:lnSpc>
                <a:spcPct val="100000"/>
              </a:lnSpc>
              <a:buFont typeface="Wingdings" pitchFamily="2" charset="2"/>
              <a:buNone/>
              <a:defRPr/>
            </a:pPr>
            <a:r>
              <a:rPr lang="uk-UA" sz="2800" dirty="0" smtClean="0"/>
              <a:t>	</a:t>
            </a:r>
            <a:r>
              <a:rPr lang="uk-UA" sz="2400" dirty="0" smtClean="0"/>
              <a:t>Доцільно підкреслити, що до етапів повної побудови алгоритму не треба відноситись як до чогось незмінного. Деякі етапи можуть виконуватись одночасно з іншими, деякі можуть навіть бути пропущеними. </a:t>
            </a:r>
          </a:p>
          <a:p>
            <a:pPr>
              <a:lnSpc>
                <a:spcPct val="100000"/>
              </a:lnSpc>
              <a:buFont typeface="Wingdings" pitchFamily="2" charset="2"/>
              <a:buNone/>
              <a:defRPr/>
            </a:pPr>
            <a:endParaRPr lang="uk-UA" sz="1000" dirty="0" smtClean="0"/>
          </a:p>
          <a:p>
            <a:pPr>
              <a:lnSpc>
                <a:spcPct val="100000"/>
              </a:lnSpc>
              <a:buFont typeface="Wingdings" pitchFamily="2" charset="2"/>
              <a:buChar char="ü"/>
              <a:defRPr/>
            </a:pPr>
            <a:r>
              <a:rPr lang="uk-UA" sz="2400" dirty="0" smtClean="0"/>
              <a:t>Якщо є хороша модель/алгоритм, то, мабуть, немає потреби будувати іншу. </a:t>
            </a:r>
          </a:p>
          <a:p>
            <a:pPr>
              <a:lnSpc>
                <a:spcPct val="100000"/>
              </a:lnSpc>
              <a:buFont typeface="Wingdings" pitchFamily="2" charset="2"/>
              <a:buChar char="ü"/>
              <a:defRPr/>
            </a:pPr>
            <a:r>
              <a:rPr lang="uk-UA" sz="2400" dirty="0" smtClean="0"/>
              <a:t>Звичайно, неможливо довести правильність алгоритму до того, як він буде розроблений, але, можливо, краще провести деякий аналіз процесу розробки алгоритму до того, як почати його реалізовувати. Це тим більш так, якщо є привід припускати, що алгоритм буде </a:t>
            </a:r>
            <a:r>
              <a:rPr lang="uk-UA" sz="2400" dirty="0" err="1" smtClean="0"/>
              <a:t>експоненційним</a:t>
            </a:r>
            <a:r>
              <a:rPr lang="uk-UA" sz="2400" dirty="0" smtClean="0"/>
              <a:t>. </a:t>
            </a:r>
          </a:p>
        </p:txBody>
      </p:sp>
    </p:spTree>
    <p:extLst>
      <p:ext uri="{BB962C8B-B14F-4D97-AF65-F5344CB8AC3E}">
        <p14:creationId xmlns:p14="http://schemas.microsoft.com/office/powerpoint/2010/main" val="4272520969"/>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2" name="Rectangle 3"/>
          <p:cNvSpPr>
            <a:spLocks noGrp="1" noChangeArrowheads="1"/>
          </p:cNvSpPr>
          <p:nvPr>
            <p:ph type="body" idx="1"/>
          </p:nvPr>
        </p:nvSpPr>
        <p:spPr>
          <a:xfrm>
            <a:off x="250031" y="836712"/>
            <a:ext cx="8714458" cy="6021288"/>
          </a:xfrm>
        </p:spPr>
        <p:txBody>
          <a:bodyPr/>
          <a:lstStyle/>
          <a:p>
            <a:pPr>
              <a:buFont typeface="Wingdings" pitchFamily="2" charset="2"/>
              <a:buNone/>
              <a:defRPr/>
            </a:pPr>
            <a:r>
              <a:rPr kumimoji="1" lang="uk-UA" sz="2800" kern="1200" dirty="0" smtClean="0"/>
              <a:t>	Коли варто проводити аналіз алгоритму?</a:t>
            </a:r>
          </a:p>
          <a:p>
            <a:pPr>
              <a:lnSpc>
                <a:spcPct val="100000"/>
              </a:lnSpc>
              <a:buFont typeface="Wingdings" pitchFamily="2" charset="2"/>
              <a:buNone/>
              <a:defRPr/>
            </a:pPr>
            <a:endParaRPr lang="uk-UA" sz="2800" dirty="0" smtClean="0"/>
          </a:p>
          <a:p>
            <a:pPr>
              <a:lnSpc>
                <a:spcPct val="100000"/>
              </a:lnSpc>
              <a:buFont typeface="Wingdings" pitchFamily="2" charset="2"/>
              <a:buChar char="ü"/>
              <a:defRPr/>
            </a:pPr>
            <a:r>
              <a:rPr lang="uk-UA" sz="2400" dirty="0" smtClean="0"/>
              <a:t>Деякий аналіз на стадії розробки може підказати, як зробити алгоритм більш ефективним. </a:t>
            </a:r>
          </a:p>
          <a:p>
            <a:pPr>
              <a:lnSpc>
                <a:spcPct val="100000"/>
              </a:lnSpc>
              <a:buFont typeface="Wingdings" pitchFamily="2" charset="2"/>
              <a:buChar char="ü"/>
              <a:defRPr/>
            </a:pPr>
            <a:r>
              <a:rPr lang="uk-UA" sz="2400" dirty="0" smtClean="0"/>
              <a:t>І, нарешті, етапи процесу побудови можуть буди з вигодою переглянуті після того, як вони вже вважаються завершеними. Наприклад, фази аналізу та перевірки можуть забезпечити цінний зворотній зв'язок з етапами розробки та реалізації. </a:t>
            </a:r>
            <a:endParaRPr kumimoji="1" lang="uk-UA" sz="2400" kern="1200" dirty="0" smtClean="0"/>
          </a:p>
        </p:txBody>
      </p:sp>
    </p:spTree>
    <p:extLst>
      <p:ext uri="{BB962C8B-B14F-4D97-AF65-F5344CB8AC3E}">
        <p14:creationId xmlns:p14="http://schemas.microsoft.com/office/powerpoint/2010/main" val="2215508128"/>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2" name="Rectangle 3"/>
          <p:cNvSpPr>
            <a:spLocks noGrp="1" noChangeArrowheads="1"/>
          </p:cNvSpPr>
          <p:nvPr>
            <p:ph type="body" idx="1"/>
          </p:nvPr>
        </p:nvSpPr>
        <p:spPr>
          <a:xfrm>
            <a:off x="0" y="836712"/>
            <a:ext cx="9144000" cy="6021288"/>
          </a:xfrm>
        </p:spPr>
        <p:txBody>
          <a:bodyPr/>
          <a:lstStyle/>
          <a:p>
            <a:pPr>
              <a:buFont typeface="Wingdings" pitchFamily="2" charset="2"/>
              <a:buNone/>
              <a:defRPr/>
            </a:pPr>
            <a:r>
              <a:rPr kumimoji="1" lang="uk-UA" sz="2800" kern="1200" dirty="0" smtClean="0"/>
              <a:t>	</a:t>
            </a:r>
            <a:r>
              <a:rPr lang="ru-RU" sz="2800" b="1" dirty="0" err="1" smtClean="0"/>
              <a:t>Перевірка</a:t>
            </a:r>
            <a:r>
              <a:rPr lang="ru-RU" sz="2800" b="1" dirty="0" smtClean="0"/>
              <a:t> </a:t>
            </a:r>
            <a:r>
              <a:rPr lang="ru-RU" sz="2800" b="1" dirty="0" err="1" smtClean="0"/>
              <a:t>програми</a:t>
            </a:r>
            <a:endParaRPr lang="uk-UA" sz="2800" b="1" dirty="0" smtClean="0"/>
          </a:p>
          <a:p>
            <a:pPr>
              <a:buFont typeface="Wingdings" pitchFamily="2" charset="2"/>
              <a:buNone/>
              <a:defRPr/>
            </a:pPr>
            <a:endParaRPr lang="uk-UA" sz="1600" b="1" dirty="0" smtClean="0"/>
          </a:p>
          <a:p>
            <a:pPr>
              <a:buFont typeface="Wingdings" pitchFamily="2" charset="2"/>
              <a:buNone/>
              <a:defRPr/>
            </a:pPr>
            <a:r>
              <a:rPr lang="uk-UA" sz="2800" dirty="0" smtClean="0"/>
              <a:t>	Існує три аспекти перевірки програми: </a:t>
            </a:r>
            <a:endParaRPr lang="en-GB" sz="2800" dirty="0" smtClean="0"/>
          </a:p>
          <a:p>
            <a:pPr lvl="1">
              <a:buFontTx/>
              <a:buNone/>
              <a:defRPr/>
            </a:pPr>
            <a:r>
              <a:rPr lang="uk-UA" dirty="0" smtClean="0">
                <a:ea typeface="+mn-ea"/>
                <a:cs typeface="+mn-cs"/>
              </a:rPr>
              <a:t>На правильність</a:t>
            </a:r>
            <a:endParaRPr lang="en-GB" dirty="0" smtClean="0">
              <a:ea typeface="+mn-ea"/>
              <a:cs typeface="+mn-cs"/>
            </a:endParaRPr>
          </a:p>
          <a:p>
            <a:pPr lvl="1">
              <a:buFontTx/>
              <a:buNone/>
              <a:defRPr/>
            </a:pPr>
            <a:r>
              <a:rPr lang="uk-UA" dirty="0" smtClean="0">
                <a:ea typeface="+mn-ea"/>
                <a:cs typeface="+mn-cs"/>
              </a:rPr>
              <a:t>На ефективність реалізації</a:t>
            </a:r>
            <a:endParaRPr lang="en-GB" dirty="0" smtClean="0">
              <a:ea typeface="+mn-ea"/>
              <a:cs typeface="+mn-cs"/>
            </a:endParaRPr>
          </a:p>
          <a:p>
            <a:pPr lvl="1">
              <a:buFontTx/>
              <a:buNone/>
              <a:defRPr/>
            </a:pPr>
            <a:r>
              <a:rPr lang="uk-UA" dirty="0" smtClean="0">
                <a:ea typeface="+mn-ea"/>
                <a:cs typeface="+mn-cs"/>
              </a:rPr>
              <a:t>На обчислювальну складність</a:t>
            </a:r>
          </a:p>
          <a:p>
            <a:pPr lvl="1">
              <a:buFontTx/>
              <a:buNone/>
              <a:defRPr/>
            </a:pPr>
            <a:endParaRPr lang="uk-UA" dirty="0" smtClean="0">
              <a:ea typeface="+mn-ea"/>
              <a:cs typeface="+mn-cs"/>
            </a:endParaRPr>
          </a:p>
          <a:p>
            <a:pPr>
              <a:lnSpc>
                <a:spcPct val="100000"/>
              </a:lnSpc>
              <a:buFont typeface="Wingdings" pitchFamily="2" charset="2"/>
              <a:buNone/>
              <a:defRPr/>
            </a:pPr>
            <a:r>
              <a:rPr lang="uk-UA" dirty="0" smtClean="0"/>
              <a:t>	</a:t>
            </a:r>
            <a:r>
              <a:rPr lang="uk-UA" sz="2800" dirty="0" smtClean="0"/>
              <a:t>Разом узяті ці перевірки спрямовані на отримання експериментальної відповіді на питання: </a:t>
            </a:r>
          </a:p>
          <a:p>
            <a:pPr lvl="1">
              <a:defRPr/>
            </a:pPr>
            <a:r>
              <a:rPr lang="uk-UA" dirty="0" smtClean="0"/>
              <a:t>Чи працює алгоритм? </a:t>
            </a:r>
          </a:p>
          <a:p>
            <a:pPr lvl="1">
              <a:defRPr/>
            </a:pPr>
            <a:r>
              <a:rPr lang="uk-UA" dirty="0" smtClean="0"/>
              <a:t>Наскільки добре він працює? </a:t>
            </a:r>
            <a:endParaRPr lang="en-GB" sz="3200" dirty="0" smtClean="0"/>
          </a:p>
          <a:p>
            <a:pPr lvl="1">
              <a:buFontTx/>
              <a:buNone/>
              <a:defRPr/>
            </a:pPr>
            <a:endParaRPr lang="en-GB" dirty="0" smtClean="0">
              <a:ea typeface="+mn-ea"/>
              <a:cs typeface="+mn-cs"/>
            </a:endParaRPr>
          </a:p>
          <a:p>
            <a:pPr>
              <a:buFont typeface="Wingdings" pitchFamily="2" charset="2"/>
              <a:buNone/>
              <a:defRPr/>
            </a:pPr>
            <a:endParaRPr kumimoji="1" lang="uk-UA" kern="1200" dirty="0" smtClean="0"/>
          </a:p>
        </p:txBody>
      </p:sp>
      <p:sp>
        <p:nvSpPr>
          <p:cNvPr id="64515" name="Стрелка вниз 2"/>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2" name="Rectangle 3"/>
          <p:cNvSpPr>
            <a:spLocks noGrp="1" noChangeArrowheads="1"/>
          </p:cNvSpPr>
          <p:nvPr>
            <p:ph type="body" idx="1"/>
          </p:nvPr>
        </p:nvSpPr>
        <p:spPr>
          <a:xfrm>
            <a:off x="0" y="836712"/>
            <a:ext cx="9144000" cy="6021288"/>
          </a:xfrm>
        </p:spPr>
        <p:txBody>
          <a:bodyPr/>
          <a:lstStyle/>
          <a:p>
            <a:pPr>
              <a:lnSpc>
                <a:spcPct val="100000"/>
              </a:lnSpc>
              <a:buFont typeface="Wingdings" pitchFamily="2" charset="2"/>
              <a:buNone/>
              <a:defRPr/>
            </a:pPr>
            <a:r>
              <a:rPr kumimoji="1" lang="uk-UA" sz="2800" kern="1200" dirty="0" smtClean="0"/>
              <a:t>	</a:t>
            </a:r>
            <a:r>
              <a:rPr lang="uk-UA" sz="2800" b="1" i="1" dirty="0" smtClean="0"/>
              <a:t>Перевірка правильності </a:t>
            </a:r>
            <a:r>
              <a:rPr lang="uk-UA" sz="2800" dirty="0" smtClean="0"/>
              <a:t>підтверджує, що програма робить саме те, для чого вона була призначена. </a:t>
            </a:r>
          </a:p>
          <a:p>
            <a:pPr>
              <a:lnSpc>
                <a:spcPct val="100000"/>
              </a:lnSpc>
              <a:buNone/>
              <a:defRPr/>
            </a:pPr>
            <a:r>
              <a:rPr lang="uk-UA" sz="2800" dirty="0" smtClean="0"/>
              <a:t>	Помилки, що виявляють на даному етапі:</a:t>
            </a:r>
          </a:p>
          <a:p>
            <a:pPr>
              <a:lnSpc>
                <a:spcPct val="100000"/>
              </a:lnSpc>
              <a:buFont typeface="Wingdings" pitchFamily="2" charset="2"/>
              <a:buNone/>
              <a:defRPr/>
            </a:pPr>
            <a:endParaRPr lang="uk-UA" sz="1000" dirty="0" smtClean="0"/>
          </a:p>
          <a:p>
            <a:pPr lvl="1">
              <a:lnSpc>
                <a:spcPct val="90000"/>
              </a:lnSpc>
              <a:buFont typeface="Arial" pitchFamily="34" charset="0"/>
              <a:buChar char="•"/>
              <a:defRPr/>
            </a:pPr>
            <a:r>
              <a:rPr lang="uk-UA" dirty="0" smtClean="0"/>
              <a:t>граматичні</a:t>
            </a:r>
          </a:p>
          <a:p>
            <a:pPr lvl="1">
              <a:lnSpc>
                <a:spcPct val="90000"/>
              </a:lnSpc>
              <a:buFont typeface="Arial" pitchFamily="34" charset="0"/>
              <a:buChar char="•"/>
              <a:defRPr/>
            </a:pPr>
            <a:r>
              <a:rPr lang="uk-UA" dirty="0" smtClean="0"/>
              <a:t>синтаксичні </a:t>
            </a:r>
          </a:p>
          <a:p>
            <a:pPr lvl="1">
              <a:lnSpc>
                <a:spcPct val="90000"/>
              </a:lnSpc>
              <a:buFont typeface="Arial" pitchFamily="34" charset="0"/>
              <a:buChar char="•"/>
              <a:defRPr/>
            </a:pPr>
            <a:r>
              <a:rPr lang="uk-UA" dirty="0" smtClean="0"/>
              <a:t>семантичні (логічні)</a:t>
            </a:r>
          </a:p>
          <a:p>
            <a:pPr>
              <a:lnSpc>
                <a:spcPct val="100000"/>
              </a:lnSpc>
              <a:buFont typeface="Wingdings" pitchFamily="2" charset="2"/>
              <a:buNone/>
              <a:defRPr/>
            </a:pPr>
            <a:endParaRPr lang="en-US" sz="1800" dirty="0" smtClean="0"/>
          </a:p>
          <a:p>
            <a:pPr>
              <a:lnSpc>
                <a:spcPct val="100000"/>
              </a:lnSpc>
              <a:buFont typeface="Wingdings" pitchFamily="2" charset="2"/>
              <a:buChar char="ü"/>
              <a:defRPr/>
            </a:pPr>
            <a:r>
              <a:rPr lang="uk-UA" sz="2800" dirty="0" smtClean="0"/>
              <a:t>Математична </a:t>
            </a:r>
            <a:r>
              <a:rPr lang="uk-UA" sz="2800" dirty="0"/>
              <a:t>бездоганність алгоритму не гарантує правильності перекладу його в програму</a:t>
            </a:r>
            <a:endParaRPr kumimoji="1" lang="uk-UA" sz="2800" kern="1200" dirty="0" smtClean="0"/>
          </a:p>
        </p:txBody>
      </p:sp>
      <p:sp>
        <p:nvSpPr>
          <p:cNvPr id="65539" name="Стрелка вниз 2"/>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7650" name="Rectangle 3"/>
          <p:cNvSpPr>
            <a:spLocks noGrp="1" noChangeArrowheads="1"/>
          </p:cNvSpPr>
          <p:nvPr>
            <p:ph type="body" idx="1"/>
          </p:nvPr>
        </p:nvSpPr>
        <p:spPr>
          <a:xfrm>
            <a:off x="0" y="836712"/>
            <a:ext cx="9144000" cy="6021288"/>
          </a:xfrm>
        </p:spPr>
        <p:txBody>
          <a:bodyPr/>
          <a:lstStyle/>
          <a:p>
            <a:pPr>
              <a:lnSpc>
                <a:spcPct val="150000"/>
              </a:lnSpc>
              <a:buFont typeface="Wingdings" pitchFamily="2" charset="2"/>
              <a:buNone/>
            </a:pPr>
            <a:r>
              <a:rPr lang="ru-RU" sz="2800" b="1" dirty="0" smtClean="0"/>
              <a:t>	</a:t>
            </a:r>
            <a:r>
              <a:rPr lang="uk-UA" sz="2800" dirty="0" smtClean="0"/>
              <a:t>Що дано? </a:t>
            </a:r>
          </a:p>
          <a:p>
            <a:pPr>
              <a:lnSpc>
                <a:spcPct val="100000"/>
              </a:lnSpc>
              <a:buNone/>
            </a:pPr>
            <a:r>
              <a:rPr lang="uk-UA" sz="2800" dirty="0" smtClean="0"/>
              <a:t>	Андрій </a:t>
            </a:r>
            <a:r>
              <a:rPr lang="uk-UA" sz="2800" dirty="0"/>
              <a:t>підрахував, скільки йому буде коштувати переїзд на машині між кожними двома містами на його території. </a:t>
            </a:r>
            <a:endParaRPr lang="uk-UA" sz="2800" dirty="0" smtClean="0"/>
          </a:p>
          <a:p>
            <a:pPr>
              <a:lnSpc>
                <a:spcPct val="100000"/>
              </a:lnSpc>
              <a:buNone/>
            </a:pPr>
            <a:r>
              <a:rPr lang="uk-UA" sz="2800" dirty="0"/>
              <a:t>	</a:t>
            </a:r>
            <a:r>
              <a:rPr lang="uk-UA" sz="2800" dirty="0" smtClean="0"/>
              <a:t>Вхідна інформація може бути задана у вигляді переліку міст на території Андрія та відповідної матриці вартостей, тобто двомірного масиву з елементами </a:t>
            </a:r>
            <a:r>
              <a:rPr lang="en-US" sz="2800" i="1" dirty="0" err="1" smtClean="0"/>
              <a:t>c</a:t>
            </a:r>
            <a:r>
              <a:rPr lang="en-US" sz="2800" i="1" baseline="-25000" dirty="0" err="1" smtClean="0"/>
              <a:t>ij</a:t>
            </a:r>
            <a:r>
              <a:rPr lang="uk-UA" sz="2800" dirty="0" smtClean="0"/>
              <a:t>, що дорівнюють вартості переїзду з міста </a:t>
            </a:r>
            <a:r>
              <a:rPr lang="en-US" sz="2800" i="1" dirty="0" err="1" smtClean="0"/>
              <a:t>i</a:t>
            </a:r>
            <a:r>
              <a:rPr lang="uk-UA" sz="2800" dirty="0" smtClean="0"/>
              <a:t> в місто </a:t>
            </a:r>
            <a:r>
              <a:rPr lang="en-US" sz="2800" i="1" dirty="0" smtClean="0"/>
              <a:t>j</a:t>
            </a:r>
            <a:r>
              <a:rPr lang="uk-UA" sz="2800" dirty="0" smtClean="0"/>
              <a:t>. </a:t>
            </a:r>
          </a:p>
          <a:p>
            <a:pPr>
              <a:lnSpc>
                <a:spcPct val="100000"/>
              </a:lnSpc>
              <a:buNone/>
            </a:pPr>
            <a:r>
              <a:rPr lang="uk-UA" sz="2800" dirty="0"/>
              <a:t>	</a:t>
            </a:r>
            <a:r>
              <a:rPr lang="uk-UA" sz="2800" dirty="0" smtClean="0"/>
              <a:t>В даному випадку матриця вартостей має 20 рядків та 20 стовпчиків.</a:t>
            </a:r>
          </a:p>
          <a:p>
            <a:pPr>
              <a:lnSpc>
                <a:spcPct val="100000"/>
              </a:lnSpc>
              <a:buFont typeface="Wingdings" pitchFamily="2" charset="2"/>
              <a:buNone/>
            </a:pPr>
            <a:endParaRPr lang="en-GB" sz="2800" dirty="0" smtClean="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2" name="Rectangle 3"/>
          <p:cNvSpPr>
            <a:spLocks noGrp="1" noChangeArrowheads="1"/>
          </p:cNvSpPr>
          <p:nvPr>
            <p:ph type="body" idx="1"/>
          </p:nvPr>
        </p:nvSpPr>
        <p:spPr>
          <a:xfrm>
            <a:off x="0" y="836712"/>
            <a:ext cx="9144000" cy="6021288"/>
          </a:xfrm>
        </p:spPr>
        <p:txBody>
          <a:bodyPr/>
          <a:lstStyle/>
          <a:p>
            <a:pPr>
              <a:lnSpc>
                <a:spcPct val="100000"/>
              </a:lnSpc>
              <a:buFont typeface="Wingdings" pitchFamily="2" charset="2"/>
              <a:buNone/>
              <a:defRPr/>
            </a:pPr>
            <a:r>
              <a:rPr kumimoji="1" lang="uk-UA" sz="2800" kern="1200" dirty="0" smtClean="0"/>
              <a:t>	</a:t>
            </a:r>
            <a:r>
              <a:rPr lang="uk-UA" sz="2800" dirty="0" smtClean="0"/>
              <a:t>На що варто звернути увагу при перевірці правильності програми:</a:t>
            </a:r>
          </a:p>
          <a:p>
            <a:pPr lvl="1">
              <a:buFont typeface="Arial" pitchFamily="34" charset="0"/>
              <a:buChar char="•"/>
              <a:defRPr/>
            </a:pPr>
            <a:r>
              <a:rPr lang="uk-UA" dirty="0" smtClean="0"/>
              <a:t>Міри безпеки</a:t>
            </a:r>
          </a:p>
          <a:p>
            <a:pPr lvl="1">
              <a:buFont typeface="Arial" pitchFamily="34" charset="0"/>
              <a:buChar char="•"/>
              <a:defRPr/>
            </a:pPr>
            <a:r>
              <a:rPr lang="uk-UA" dirty="0" smtClean="0"/>
              <a:t>Локальні перевірки</a:t>
            </a:r>
          </a:p>
          <a:p>
            <a:pPr lvl="1">
              <a:buFont typeface="Arial" pitchFamily="34" charset="0"/>
              <a:buChar char="•"/>
              <a:defRPr/>
            </a:pPr>
            <a:r>
              <a:rPr lang="uk-UA" dirty="0" smtClean="0"/>
              <a:t>Перевірка усіх частин програми</a:t>
            </a:r>
          </a:p>
          <a:p>
            <a:pPr lvl="1">
              <a:buFont typeface="Arial" pitchFamily="34" charset="0"/>
              <a:buChar char="•"/>
              <a:defRPr/>
            </a:pPr>
            <a:r>
              <a:rPr lang="uk-UA" dirty="0" smtClean="0"/>
              <a:t>Тестові дані</a:t>
            </a:r>
          </a:p>
          <a:p>
            <a:pPr lvl="1">
              <a:buFont typeface="Arial" pitchFamily="34" charset="0"/>
              <a:buChar char="•"/>
              <a:defRPr/>
            </a:pPr>
            <a:r>
              <a:rPr lang="uk-UA" dirty="0" smtClean="0"/>
              <a:t>Пошук скритих помилок</a:t>
            </a:r>
            <a:endParaRPr lang="en-GB" dirty="0" smtClean="0"/>
          </a:p>
          <a:p>
            <a:pPr lvl="1">
              <a:buFont typeface="Arial" pitchFamily="34" charset="0"/>
              <a:buChar char="•"/>
              <a:defRPr/>
            </a:pPr>
            <a:r>
              <a:rPr lang="uk-UA" dirty="0" smtClean="0"/>
              <a:t>Час, що необхідний для перевірки</a:t>
            </a:r>
          </a:p>
          <a:p>
            <a:pPr lvl="1">
              <a:buFont typeface="Arial" pitchFamily="34" charset="0"/>
              <a:buChar char="•"/>
              <a:defRPr/>
            </a:pPr>
            <a:r>
              <a:rPr lang="uk-UA" dirty="0" smtClean="0"/>
              <a:t>Повторна перевірка</a:t>
            </a:r>
            <a:endParaRPr lang="en-GB" dirty="0" smtClean="0"/>
          </a:p>
          <a:p>
            <a:pPr lvl="1">
              <a:buFont typeface="Arial" pitchFamily="34" charset="0"/>
              <a:buChar char="•"/>
              <a:defRPr/>
            </a:pPr>
            <a:r>
              <a:rPr lang="uk-UA" dirty="0" smtClean="0"/>
              <a:t>Коли припинити перевірку?</a:t>
            </a:r>
            <a:endParaRPr lang="en-GB" dirty="0" smtClean="0"/>
          </a:p>
          <a:p>
            <a:pPr>
              <a:buFont typeface="Wingdings" pitchFamily="2" charset="2"/>
              <a:buNone/>
              <a:defRPr/>
            </a:pPr>
            <a:endParaRPr kumimoji="1" lang="uk-UA" kern="1200" dirty="0" smtClean="0"/>
          </a:p>
        </p:txBody>
      </p:sp>
      <p:sp>
        <p:nvSpPr>
          <p:cNvPr id="66563" name="Овал 3"/>
          <p:cNvSpPr>
            <a:spLocks noChangeArrowheads="1"/>
          </p:cNvSpPr>
          <p:nvPr/>
        </p:nvSpPr>
        <p:spPr bwMode="auto">
          <a:xfrm>
            <a:off x="142875" y="6429375"/>
            <a:ext cx="214313" cy="214313"/>
          </a:xfrm>
          <a:prstGeom prst="ellipse">
            <a:avLst/>
          </a:prstGeom>
          <a:solidFill>
            <a:schemeClr val="accent1"/>
          </a:solidFill>
          <a:ln w="12700" algn="ctr">
            <a:solidFill>
              <a:schemeClr val="tx1"/>
            </a:solidFill>
            <a:round/>
            <a:headEnd type="none" w="sm" len="sm"/>
            <a:tailEnd type="none" w="sm" len="sm"/>
          </a:ln>
        </p:spPr>
        <p:txBody>
          <a:bodyPr/>
          <a:lstStyle/>
          <a:p>
            <a:endParaRPr lang="en-GB"/>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2" name="Rectangle 3"/>
          <p:cNvSpPr>
            <a:spLocks noGrp="1" noChangeArrowheads="1"/>
          </p:cNvSpPr>
          <p:nvPr>
            <p:ph type="body" idx="1"/>
          </p:nvPr>
        </p:nvSpPr>
        <p:spPr>
          <a:xfrm>
            <a:off x="0" y="357188"/>
            <a:ext cx="9144000" cy="6500812"/>
          </a:xfrm>
        </p:spPr>
        <p:txBody>
          <a:bodyPr/>
          <a:lstStyle/>
          <a:p>
            <a:pPr>
              <a:buFont typeface="Wingdings" pitchFamily="2" charset="2"/>
              <a:buNone/>
              <a:defRPr/>
            </a:pPr>
            <a:r>
              <a:rPr kumimoji="1" lang="uk-UA" sz="2800" kern="1200" dirty="0" smtClean="0"/>
              <a:t>	</a:t>
            </a:r>
            <a:r>
              <a:rPr lang="uk-UA" sz="2800" i="1" dirty="0" smtClean="0"/>
              <a:t>Міри безпеки. </a:t>
            </a:r>
            <a:endParaRPr lang="en-GB" sz="2800" dirty="0" smtClean="0"/>
          </a:p>
          <a:p>
            <a:pPr>
              <a:buFont typeface="Wingdings" pitchFamily="2" charset="2"/>
              <a:buNone/>
              <a:defRPr/>
            </a:pPr>
            <a:r>
              <a:rPr lang="uk-UA" sz="2800" dirty="0" smtClean="0"/>
              <a:t>Легше перевіряти правильність програми, якщо більш ранні </a:t>
            </a:r>
            <a:r>
              <a:rPr lang="uk-UA" sz="2800" b="1" dirty="0" smtClean="0"/>
              <a:t>кроки її побудови були ретельно організовані та виконані</a:t>
            </a:r>
            <a:r>
              <a:rPr lang="uk-UA" sz="2800" dirty="0" smtClean="0"/>
              <a:t>. В значній мірі розвиток структурного програмування згори-вниз був мотивований цими міркуваннями. </a:t>
            </a:r>
            <a:endParaRPr lang="en-GB" sz="2800" dirty="0" smtClean="0"/>
          </a:p>
          <a:p>
            <a:pPr>
              <a:buFont typeface="Wingdings" pitchFamily="2" charset="2"/>
              <a:buNone/>
              <a:defRPr/>
            </a:pPr>
            <a:r>
              <a:rPr lang="uk-UA" sz="2800" b="1" dirty="0" smtClean="0"/>
              <a:t>Плануйте перевірку програми в процесі її розробки</a:t>
            </a:r>
            <a:r>
              <a:rPr lang="uk-UA" sz="2800" dirty="0" smtClean="0"/>
              <a:t>, думайте про те, як можна перевірити кожен модуль і які слід використати для цього дані, ще в процесі його написання.</a:t>
            </a:r>
            <a:endParaRPr lang="en-GB" sz="2800" dirty="0" smtClean="0"/>
          </a:p>
          <a:p>
            <a:pPr>
              <a:buFont typeface="Wingdings" pitchFamily="2" charset="2"/>
              <a:buNone/>
              <a:defRPr/>
            </a:pPr>
            <a:r>
              <a:rPr lang="uk-UA" sz="2800" b="1" dirty="0" smtClean="0"/>
              <a:t>Плануйте наперед зміни, які передбачаються в програмі </a:t>
            </a:r>
            <a:r>
              <a:rPr lang="uk-UA" sz="2800" dirty="0" smtClean="0"/>
              <a:t>в майбутньому. Задайтеся запитанням, які саме зміни найімовірніше доведеться зробити? Здорова турбота про універсальність програми допоможе уникнути витратних переробок цілих сегментів написаної програми. </a:t>
            </a:r>
            <a:endParaRPr lang="en-GB" sz="2800" dirty="0" smtClean="0"/>
          </a:p>
          <a:p>
            <a:pPr>
              <a:buFont typeface="Wingdings" pitchFamily="2" charset="2"/>
              <a:buNone/>
              <a:defRPr/>
            </a:pPr>
            <a:endParaRPr kumimoji="1" lang="uk-UA" kern="1200" dirty="0" smtClean="0"/>
          </a:p>
        </p:txBody>
      </p:sp>
      <p:sp>
        <p:nvSpPr>
          <p:cNvPr id="67587" name="Овал 3"/>
          <p:cNvSpPr>
            <a:spLocks noChangeArrowheads="1"/>
          </p:cNvSpPr>
          <p:nvPr/>
        </p:nvSpPr>
        <p:spPr bwMode="auto">
          <a:xfrm>
            <a:off x="142875" y="6429375"/>
            <a:ext cx="214313" cy="214313"/>
          </a:xfrm>
          <a:prstGeom prst="ellipse">
            <a:avLst/>
          </a:prstGeom>
          <a:solidFill>
            <a:srgbClr val="FF0000"/>
          </a:solidFill>
          <a:ln w="12700" algn="ctr">
            <a:solidFill>
              <a:schemeClr val="tx1"/>
            </a:solidFill>
            <a:round/>
            <a:headEnd type="none" w="sm" len="sm"/>
            <a:tailEnd type="none" w="sm" len="sm"/>
          </a:ln>
        </p:spPr>
        <p:txBody>
          <a:bodyPr/>
          <a:lstStyle/>
          <a:p>
            <a:endParaRPr lang="en-GB"/>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2" name="Rectangle 3"/>
          <p:cNvSpPr>
            <a:spLocks noGrp="1" noChangeArrowheads="1"/>
          </p:cNvSpPr>
          <p:nvPr>
            <p:ph type="body" idx="1"/>
          </p:nvPr>
        </p:nvSpPr>
        <p:spPr>
          <a:xfrm>
            <a:off x="0" y="357188"/>
            <a:ext cx="9144000" cy="6500812"/>
          </a:xfrm>
        </p:spPr>
        <p:txBody>
          <a:bodyPr/>
          <a:lstStyle/>
          <a:p>
            <a:pPr>
              <a:lnSpc>
                <a:spcPct val="100000"/>
              </a:lnSpc>
              <a:buFont typeface="Wingdings" pitchFamily="2" charset="2"/>
              <a:buNone/>
              <a:defRPr/>
            </a:pPr>
            <a:r>
              <a:rPr kumimoji="1" lang="uk-UA" sz="2800" kern="1200" dirty="0" smtClean="0"/>
              <a:t>	</a:t>
            </a:r>
            <a:r>
              <a:rPr lang="uk-UA" sz="2800" i="1" dirty="0" smtClean="0"/>
              <a:t>Локальні перевірки. </a:t>
            </a:r>
            <a:endParaRPr lang="en-GB" sz="2800" dirty="0" smtClean="0"/>
          </a:p>
          <a:p>
            <a:pPr>
              <a:lnSpc>
                <a:spcPct val="100000"/>
              </a:lnSpc>
              <a:buFont typeface="Wingdings" pitchFamily="2" charset="2"/>
              <a:buNone/>
              <a:defRPr/>
            </a:pPr>
            <a:r>
              <a:rPr lang="uk-UA" sz="2800" dirty="0" smtClean="0"/>
              <a:t>Ряд </a:t>
            </a:r>
            <a:r>
              <a:rPr lang="uk-UA" sz="2800" b="1" dirty="0" smtClean="0"/>
              <a:t>простих тестів</a:t>
            </a:r>
            <a:r>
              <a:rPr lang="uk-UA" sz="2800" dirty="0" smtClean="0"/>
              <a:t>, або перевірок може бути виконаний </a:t>
            </a:r>
            <a:r>
              <a:rPr lang="uk-UA" sz="2800" b="1" dirty="0" smtClean="0"/>
              <a:t>вручну</a:t>
            </a:r>
            <a:r>
              <a:rPr lang="uk-UA" sz="2800" dirty="0" smtClean="0"/>
              <a:t>.</a:t>
            </a:r>
            <a:endParaRPr lang="en-GB" sz="2800" dirty="0" smtClean="0"/>
          </a:p>
          <a:p>
            <a:pPr>
              <a:lnSpc>
                <a:spcPct val="100000"/>
              </a:lnSpc>
              <a:buFont typeface="Wingdings" pitchFamily="2" charset="2"/>
              <a:buNone/>
              <a:defRPr/>
            </a:pPr>
            <a:r>
              <a:rPr lang="uk-UA" sz="2800" dirty="0" smtClean="0"/>
              <a:t>Перевіряйте </a:t>
            </a:r>
            <a:r>
              <a:rPr lang="uk-UA" sz="2800" b="1" dirty="0" smtClean="0"/>
              <a:t>відповідність між оператором</a:t>
            </a:r>
            <a:r>
              <a:rPr lang="uk-UA" sz="2800" dirty="0" smtClean="0"/>
              <a:t> алгоритму або блок-схеми </a:t>
            </a:r>
            <a:r>
              <a:rPr lang="uk-UA" sz="2800" b="1" dirty="0" smtClean="0"/>
              <a:t>і його реалізацією </a:t>
            </a:r>
            <a:r>
              <a:rPr lang="uk-UA" sz="2800" dirty="0" smtClean="0"/>
              <a:t>в програмі. </a:t>
            </a:r>
            <a:endParaRPr lang="en-GB" sz="2800" dirty="0" smtClean="0"/>
          </a:p>
          <a:p>
            <a:pPr>
              <a:lnSpc>
                <a:spcPct val="100000"/>
              </a:lnSpc>
              <a:buFont typeface="Wingdings" pitchFamily="2" charset="2"/>
              <a:buNone/>
              <a:defRPr/>
            </a:pPr>
            <a:r>
              <a:rPr lang="uk-UA" sz="2800" dirty="0" smtClean="0"/>
              <a:t>Виконайте локальні перевірки описів усіх змінних, міняючи всі входження змінної, ім’я якої було змінене. Перевірте відповідність </a:t>
            </a:r>
            <a:r>
              <a:rPr lang="uk-UA" sz="2800" dirty="0" err="1" smtClean="0"/>
              <a:t>розмірностей</a:t>
            </a:r>
            <a:r>
              <a:rPr lang="uk-UA" sz="2800" dirty="0" smtClean="0"/>
              <a:t> масивів. </a:t>
            </a:r>
            <a:r>
              <a:rPr lang="uk-UA" sz="2800" b="1" dirty="0" smtClean="0"/>
              <a:t>Встановіть оператори наладки або друку</a:t>
            </a:r>
            <a:r>
              <a:rPr lang="uk-UA" sz="2800" dirty="0" smtClean="0"/>
              <a:t>. </a:t>
            </a:r>
          </a:p>
          <a:p>
            <a:pPr>
              <a:lnSpc>
                <a:spcPct val="100000"/>
              </a:lnSpc>
              <a:buFont typeface="Wingdings" pitchFamily="2" charset="2"/>
              <a:buNone/>
              <a:defRPr/>
            </a:pPr>
            <a:r>
              <a:rPr lang="uk-UA" sz="2800" b="1" dirty="0" smtClean="0"/>
              <a:t>Виконуйте всі зміни відразу ж</a:t>
            </a:r>
            <a:r>
              <a:rPr lang="uk-UA" sz="2800" dirty="0" smtClean="0"/>
              <a:t>, як тільки в них виникла необхідність, або принаймні відмічайте їх, інакше їх легко забути.</a:t>
            </a:r>
            <a:endParaRPr lang="en-GB" sz="2800" dirty="0" smtClean="0"/>
          </a:p>
          <a:p>
            <a:pPr>
              <a:lnSpc>
                <a:spcPct val="100000"/>
              </a:lnSpc>
              <a:buFont typeface="Wingdings" pitchFamily="2" charset="2"/>
              <a:buNone/>
              <a:defRPr/>
            </a:pPr>
            <a:endParaRPr lang="en-GB" sz="2800" dirty="0" smtClean="0"/>
          </a:p>
          <a:p>
            <a:pPr>
              <a:lnSpc>
                <a:spcPct val="100000"/>
              </a:lnSpc>
              <a:buFont typeface="Wingdings" pitchFamily="2" charset="2"/>
              <a:buNone/>
              <a:defRPr/>
            </a:pPr>
            <a:endParaRPr kumimoji="1" lang="uk-UA" kern="1200" dirty="0" smtClean="0"/>
          </a:p>
        </p:txBody>
      </p:sp>
      <p:sp>
        <p:nvSpPr>
          <p:cNvPr id="68611" name="Овал 3"/>
          <p:cNvSpPr>
            <a:spLocks noChangeArrowheads="1"/>
          </p:cNvSpPr>
          <p:nvPr/>
        </p:nvSpPr>
        <p:spPr bwMode="auto">
          <a:xfrm>
            <a:off x="142875" y="6429375"/>
            <a:ext cx="214313" cy="214313"/>
          </a:xfrm>
          <a:prstGeom prst="ellipse">
            <a:avLst/>
          </a:prstGeom>
          <a:solidFill>
            <a:srgbClr val="FF0000"/>
          </a:solidFill>
          <a:ln w="12700" algn="ctr">
            <a:solidFill>
              <a:schemeClr val="tx1"/>
            </a:solidFill>
            <a:round/>
            <a:headEnd type="none" w="sm" len="sm"/>
            <a:tailEnd type="none" w="sm" len="sm"/>
          </a:ln>
        </p:spPr>
        <p:txBody>
          <a:bodyPr/>
          <a:lstStyle/>
          <a:p>
            <a:endParaRPr lang="en-GB"/>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2" name="Rectangle 3"/>
          <p:cNvSpPr>
            <a:spLocks noGrp="1" noChangeArrowheads="1"/>
          </p:cNvSpPr>
          <p:nvPr>
            <p:ph type="body" idx="1"/>
          </p:nvPr>
        </p:nvSpPr>
        <p:spPr>
          <a:xfrm>
            <a:off x="0" y="357188"/>
            <a:ext cx="9144000" cy="6500812"/>
          </a:xfrm>
        </p:spPr>
        <p:txBody>
          <a:bodyPr/>
          <a:lstStyle/>
          <a:p>
            <a:pPr>
              <a:lnSpc>
                <a:spcPct val="100000"/>
              </a:lnSpc>
              <a:buFont typeface="Wingdings" pitchFamily="2" charset="2"/>
              <a:buNone/>
              <a:defRPr/>
            </a:pPr>
            <a:r>
              <a:rPr lang="uk-UA" sz="2800" b="1" dirty="0" smtClean="0"/>
              <a:t>Перевірка на неприпустимі значення</a:t>
            </a:r>
            <a:r>
              <a:rPr lang="uk-UA" sz="2800" dirty="0" smtClean="0"/>
              <a:t>. В кожному операторі, якщо це можливо, розгляньте можливість появи неприпустимого значення деякої змінної і спробуйте визначити причину, з якої це могло б трапитися. Переконайтеся, що всі змінні </a:t>
            </a:r>
            <a:r>
              <a:rPr lang="uk-UA" sz="2800" dirty="0" err="1" smtClean="0"/>
              <a:t>ініціалізовані</a:t>
            </a:r>
            <a:r>
              <a:rPr lang="uk-UA" sz="2800" dirty="0" smtClean="0"/>
              <a:t> правильно, наприклад, при кожному виклику підпрограми. Переконайтеся, що індекси не можуть приймати занадто малі або занадто великі значення. Крім того перевірте, щоб неприпустимі значення не могли бути внесені зовні в підпрограму.</a:t>
            </a:r>
            <a:endParaRPr lang="en-GB" sz="2800" dirty="0" smtClean="0"/>
          </a:p>
          <a:p>
            <a:pPr>
              <a:lnSpc>
                <a:spcPct val="100000"/>
              </a:lnSpc>
              <a:buFont typeface="Wingdings" pitchFamily="2" charset="2"/>
              <a:buNone/>
              <a:defRPr/>
            </a:pPr>
            <a:r>
              <a:rPr lang="uk-UA" sz="2800" b="1" dirty="0" smtClean="0"/>
              <a:t>Перевірка на нескінчені цикли</a:t>
            </a:r>
            <a:r>
              <a:rPr lang="uk-UA" sz="2800" dirty="0" smtClean="0"/>
              <a:t>. Спробуйте визначити, чи існує шлях, по якому програма могла б потрапити в нескінчений цикл. </a:t>
            </a:r>
            <a:endParaRPr kumimoji="1" lang="uk-UA" kern="1200" dirty="0" smtClean="0"/>
          </a:p>
        </p:txBody>
      </p:sp>
      <p:sp>
        <p:nvSpPr>
          <p:cNvPr id="69635" name="Овал 3"/>
          <p:cNvSpPr>
            <a:spLocks noChangeArrowheads="1"/>
          </p:cNvSpPr>
          <p:nvPr/>
        </p:nvSpPr>
        <p:spPr bwMode="auto">
          <a:xfrm>
            <a:off x="142875" y="6429375"/>
            <a:ext cx="214313" cy="214313"/>
          </a:xfrm>
          <a:prstGeom prst="ellipse">
            <a:avLst/>
          </a:prstGeom>
          <a:solidFill>
            <a:srgbClr val="FF0000"/>
          </a:solidFill>
          <a:ln w="12700" algn="ctr">
            <a:solidFill>
              <a:schemeClr val="tx1"/>
            </a:solidFill>
            <a:round/>
            <a:headEnd type="none" w="sm" len="sm"/>
            <a:tailEnd type="none" w="sm" len="sm"/>
          </a:ln>
        </p:spPr>
        <p:txBody>
          <a:bodyPr/>
          <a:lstStyle/>
          <a:p>
            <a:endParaRPr lang="en-GB"/>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0658" name="Rectangle 3"/>
          <p:cNvSpPr>
            <a:spLocks noGrp="1" noChangeArrowheads="1"/>
          </p:cNvSpPr>
          <p:nvPr>
            <p:ph type="body" idx="1"/>
          </p:nvPr>
        </p:nvSpPr>
        <p:spPr>
          <a:xfrm>
            <a:off x="0" y="357188"/>
            <a:ext cx="9144000" cy="6500812"/>
          </a:xfrm>
        </p:spPr>
        <p:txBody>
          <a:bodyPr/>
          <a:lstStyle/>
          <a:p>
            <a:pPr>
              <a:buFont typeface="Wingdings" pitchFamily="2" charset="2"/>
              <a:buNone/>
            </a:pPr>
            <a:r>
              <a:rPr lang="uk-UA" sz="2800" i="1" dirty="0" smtClean="0"/>
              <a:t>	Перевірка усіх частин програми. </a:t>
            </a:r>
            <a:endParaRPr lang="en-GB" sz="2800" i="1" dirty="0" smtClean="0"/>
          </a:p>
          <a:p>
            <a:pPr>
              <a:lnSpc>
                <a:spcPct val="100000"/>
              </a:lnSpc>
              <a:buFont typeface="Wingdings" pitchFamily="2" charset="2"/>
              <a:buNone/>
            </a:pPr>
            <a:r>
              <a:rPr lang="uk-UA" sz="2800" dirty="0" smtClean="0"/>
              <a:t>Перевіряйте доти, доки кожен присутній в програмі оператор не буде давати правильний результат. Зокрема, </a:t>
            </a:r>
            <a:r>
              <a:rPr lang="uk-UA" sz="2800" b="1" dirty="0" smtClean="0"/>
              <a:t>перевірте кожну гілку і кожну умову помилки хоча б один раз</a:t>
            </a:r>
            <a:r>
              <a:rPr lang="uk-UA" sz="2800" dirty="0" smtClean="0"/>
              <a:t>. Намагайтеся перевірити якомога більше різних шляхів через програму. Зверніть увагу на те, що програми із структурою дерева мають набагато менше шляхів, ніж програми із складними структурами циклів.</a:t>
            </a:r>
            <a:endParaRPr lang="en-GB" sz="2800" dirty="0" smtClean="0"/>
          </a:p>
        </p:txBody>
      </p:sp>
      <p:sp>
        <p:nvSpPr>
          <p:cNvPr id="70659" name="Овал 3"/>
          <p:cNvSpPr>
            <a:spLocks noChangeArrowheads="1"/>
          </p:cNvSpPr>
          <p:nvPr/>
        </p:nvSpPr>
        <p:spPr bwMode="auto">
          <a:xfrm>
            <a:off x="142875" y="6429375"/>
            <a:ext cx="214313" cy="214313"/>
          </a:xfrm>
          <a:prstGeom prst="ellipse">
            <a:avLst/>
          </a:prstGeom>
          <a:solidFill>
            <a:srgbClr val="FF0000"/>
          </a:solidFill>
          <a:ln w="12700" algn="ctr">
            <a:solidFill>
              <a:schemeClr val="tx1"/>
            </a:solidFill>
            <a:round/>
            <a:headEnd type="none" w="sm" len="sm"/>
            <a:tailEnd type="none" w="sm" len="sm"/>
          </a:ln>
        </p:spPr>
        <p:txBody>
          <a:bodyPr/>
          <a:lstStyle/>
          <a:p>
            <a:endParaRPr lang="en-GB"/>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682" name="Rectangle 3"/>
          <p:cNvSpPr>
            <a:spLocks noGrp="1" noChangeArrowheads="1"/>
          </p:cNvSpPr>
          <p:nvPr>
            <p:ph type="body" idx="1"/>
          </p:nvPr>
        </p:nvSpPr>
        <p:spPr>
          <a:xfrm>
            <a:off x="0" y="357188"/>
            <a:ext cx="9144000" cy="6500812"/>
          </a:xfrm>
        </p:spPr>
        <p:txBody>
          <a:bodyPr/>
          <a:lstStyle/>
          <a:p>
            <a:pPr>
              <a:buFont typeface="Wingdings" pitchFamily="2" charset="2"/>
              <a:buNone/>
            </a:pPr>
            <a:r>
              <a:rPr lang="uk-UA" sz="2800" b="1" i="1" dirty="0" smtClean="0"/>
              <a:t>	</a:t>
            </a:r>
            <a:r>
              <a:rPr lang="uk-UA" sz="2800" i="1" dirty="0" smtClean="0"/>
              <a:t>Тестові дані.</a:t>
            </a:r>
            <a:endParaRPr lang="en-GB" sz="2800" dirty="0" smtClean="0"/>
          </a:p>
          <a:p>
            <a:pPr>
              <a:buNone/>
            </a:pPr>
            <a:r>
              <a:rPr lang="uk-UA" sz="2800" dirty="0" smtClean="0"/>
              <a:t>Як правило, програми доцільно </a:t>
            </a:r>
            <a:r>
              <a:rPr lang="uk-UA" sz="2800" b="1" dirty="0" smtClean="0"/>
              <a:t>перевіряти на трьох типах вхідних даних</a:t>
            </a:r>
            <a:r>
              <a:rPr lang="uk-UA" sz="2800" dirty="0" smtClean="0"/>
              <a:t>. Це реальні (детерміновані) дані, випадкові дані і помилкові дані. Реальні дані дозволяють точно виміряти параметри програми; випадкові дані гарантують, що експерименти тестують алгоритм, а не дані; помилкові дані гарантують, що програма може сприймати будь-які вхідні дані. </a:t>
            </a:r>
          </a:p>
          <a:p>
            <a:pPr>
              <a:buFont typeface="Wingdings" pitchFamily="2" charset="2"/>
              <a:buNone/>
            </a:pPr>
            <a:r>
              <a:rPr lang="uk-UA" sz="2800" dirty="0" smtClean="0"/>
              <a:t>Значні зусилля слід направити на отримання </a:t>
            </a:r>
            <a:r>
              <a:rPr lang="uk-UA" sz="2800" b="1" dirty="0" smtClean="0"/>
              <a:t>хороших даних для перших же тестів</a:t>
            </a:r>
            <a:r>
              <a:rPr lang="uk-UA" sz="2800" dirty="0" smtClean="0"/>
              <a:t>. Початковий набір тестових даних повинен покривати широкий діапазон часткових випадків; </a:t>
            </a:r>
            <a:r>
              <a:rPr lang="uk-UA" sz="2800" b="1" dirty="0" smtClean="0"/>
              <a:t>обов’язково повинні бути відомі вірні відповіді</a:t>
            </a:r>
            <a:r>
              <a:rPr lang="uk-UA" sz="2800" dirty="0" smtClean="0"/>
              <a:t>. Потрібно включати дані, що перевіряють усі умови помилок. Можна також пропустити через програму які-небудь беззмістовні дані, щоб подивитися, чи вірно вони оброблюються.</a:t>
            </a:r>
            <a:endParaRPr lang="en-GB" sz="2800" dirty="0" smtClean="0"/>
          </a:p>
          <a:p>
            <a:pPr>
              <a:buFont typeface="Wingdings" pitchFamily="2" charset="2"/>
              <a:buNone/>
            </a:pPr>
            <a:endParaRPr lang="en-GB" sz="2800" dirty="0" smtClean="0"/>
          </a:p>
        </p:txBody>
      </p:sp>
      <p:sp>
        <p:nvSpPr>
          <p:cNvPr id="71683" name="Овал 3"/>
          <p:cNvSpPr>
            <a:spLocks noChangeArrowheads="1"/>
          </p:cNvSpPr>
          <p:nvPr/>
        </p:nvSpPr>
        <p:spPr bwMode="auto">
          <a:xfrm>
            <a:off x="142875" y="6429375"/>
            <a:ext cx="214313" cy="214313"/>
          </a:xfrm>
          <a:prstGeom prst="ellipse">
            <a:avLst/>
          </a:prstGeom>
          <a:solidFill>
            <a:srgbClr val="FF0000"/>
          </a:solidFill>
          <a:ln w="12700" algn="ctr">
            <a:solidFill>
              <a:schemeClr val="tx1"/>
            </a:solidFill>
            <a:round/>
            <a:headEnd type="none" w="sm" len="sm"/>
            <a:tailEnd type="none" w="sm" len="sm"/>
          </a:ln>
        </p:spPr>
        <p:txBody>
          <a:bodyPr/>
          <a:lstStyle/>
          <a:p>
            <a:endParaRPr lang="en-GB"/>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2706" name="Rectangle 3"/>
          <p:cNvSpPr>
            <a:spLocks noGrp="1" noChangeArrowheads="1"/>
          </p:cNvSpPr>
          <p:nvPr>
            <p:ph type="body" idx="1"/>
          </p:nvPr>
        </p:nvSpPr>
        <p:spPr>
          <a:xfrm>
            <a:off x="0" y="357188"/>
            <a:ext cx="9144000" cy="6500812"/>
          </a:xfrm>
        </p:spPr>
        <p:txBody>
          <a:bodyPr/>
          <a:lstStyle/>
          <a:p>
            <a:pPr>
              <a:buFont typeface="Wingdings" pitchFamily="2" charset="2"/>
              <a:buNone/>
            </a:pPr>
            <a:r>
              <a:rPr lang="uk-UA" sz="2800" dirty="0" smtClean="0"/>
              <a:t>Уникайте прогону даних, які по суті вимагають, щоб система знову і знову виконувала те ж саме. Також намагайтеся уникати тестових даних, відповіді на які не можна перевірити. Випадкові дані зазвичай мають обидва ці недоліки. </a:t>
            </a:r>
            <a:endParaRPr lang="en-GB" sz="2800" dirty="0" smtClean="0"/>
          </a:p>
          <a:p>
            <a:pPr>
              <a:buFont typeface="Wingdings" pitchFamily="2" charset="2"/>
              <a:buNone/>
            </a:pPr>
            <a:r>
              <a:rPr lang="uk-UA" sz="2800" dirty="0" smtClean="0"/>
              <a:t>Перевіряйте програму на даних, що лежать </a:t>
            </a:r>
            <a:r>
              <a:rPr lang="uk-UA" sz="2800" b="1" dirty="0" smtClean="0"/>
              <a:t>на границях допустимих діапазонів</a:t>
            </a:r>
            <a:r>
              <a:rPr lang="uk-UA" sz="2800" dirty="0" smtClean="0"/>
              <a:t>. Якщо діапазон для вхідних даних визначається розміром задачі, зробіть окрему спробу перевірити дуже великі і дуже маленькі задачі. Зверніть особливу увагу на </a:t>
            </a:r>
            <a:r>
              <a:rPr lang="uk-UA" sz="2800" b="1" dirty="0" smtClean="0"/>
              <a:t>нульові випадки</a:t>
            </a:r>
            <a:r>
              <a:rPr lang="uk-UA" sz="2800" dirty="0" smtClean="0"/>
              <a:t>. Наприклад, порожні рядки, графи без вершин або ребер, нульові матриці, тощо. Якщо програмою будуть користуватися часто, то можете бути впевнені, що усі можливі крайні випадки рано чи пізно проявляться. Перевірте їх вчасно.</a:t>
            </a:r>
            <a:endParaRPr lang="en-GB" sz="2800" dirty="0" smtClean="0"/>
          </a:p>
        </p:txBody>
      </p:sp>
      <p:sp>
        <p:nvSpPr>
          <p:cNvPr id="72707" name="Овал 3"/>
          <p:cNvSpPr>
            <a:spLocks noChangeArrowheads="1"/>
          </p:cNvSpPr>
          <p:nvPr/>
        </p:nvSpPr>
        <p:spPr bwMode="auto">
          <a:xfrm>
            <a:off x="142875" y="6429375"/>
            <a:ext cx="214313" cy="214313"/>
          </a:xfrm>
          <a:prstGeom prst="ellipse">
            <a:avLst/>
          </a:prstGeom>
          <a:solidFill>
            <a:srgbClr val="FF0000"/>
          </a:solidFill>
          <a:ln w="12700" algn="ctr">
            <a:solidFill>
              <a:schemeClr val="tx1"/>
            </a:solidFill>
            <a:round/>
            <a:headEnd type="none" w="sm" len="sm"/>
            <a:tailEnd type="none" w="sm" len="sm"/>
          </a:ln>
        </p:spPr>
        <p:txBody>
          <a:bodyPr/>
          <a:lstStyle/>
          <a:p>
            <a:endParaRPr lang="en-GB"/>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2" name="Rectangle 3"/>
          <p:cNvSpPr>
            <a:spLocks noGrp="1" noChangeArrowheads="1"/>
          </p:cNvSpPr>
          <p:nvPr>
            <p:ph type="body" idx="1"/>
          </p:nvPr>
        </p:nvSpPr>
        <p:spPr>
          <a:xfrm>
            <a:off x="0" y="357188"/>
            <a:ext cx="9144000" cy="6500812"/>
          </a:xfrm>
        </p:spPr>
        <p:txBody>
          <a:bodyPr/>
          <a:lstStyle/>
          <a:p>
            <a:pPr>
              <a:buFont typeface="Wingdings" pitchFamily="2" charset="2"/>
              <a:buNone/>
              <a:defRPr/>
            </a:pPr>
            <a:r>
              <a:rPr lang="uk-UA" sz="2800" dirty="0" smtClean="0"/>
              <a:t>Перевіряйте програму на даних, що виходять </a:t>
            </a:r>
            <a:r>
              <a:rPr lang="uk-UA" sz="2800" b="1" dirty="0" smtClean="0"/>
              <a:t>за межі припустимого діапазону вхідних даних</a:t>
            </a:r>
            <a:r>
              <a:rPr lang="uk-UA" sz="2800" dirty="0" smtClean="0"/>
              <a:t>. Остерігайтеся небезпечної ситуації, коли програма видає правдоподібні, але невірні результати. Якщо доступна інша програма, що розв’язує цю ж задачу, використайте її для контролю програми, що перевіряється. Хоча це і мало імовірно, майте на увазі, що обидві програми можуть виявитися неправильними.</a:t>
            </a:r>
            <a:endParaRPr lang="en-GB" sz="2800" dirty="0" smtClean="0"/>
          </a:p>
          <a:p>
            <a:pPr>
              <a:buFont typeface="Wingdings" pitchFamily="2" charset="2"/>
              <a:buNone/>
              <a:defRPr/>
            </a:pPr>
            <a:r>
              <a:rPr lang="uk-UA" sz="2800" dirty="0" smtClean="0"/>
              <a:t>Слід також витратити деякі зусилля, щоб перевірити програму </a:t>
            </a:r>
            <a:r>
              <a:rPr lang="uk-UA" sz="2800" b="1" dirty="0" smtClean="0"/>
              <a:t>на реальних даних</a:t>
            </a:r>
            <a:r>
              <a:rPr lang="uk-UA" sz="2800" dirty="0" smtClean="0"/>
              <a:t>, якщо передбачається її практичне використання. Може виявитися необхідною співпраця з потенційними користувачами. </a:t>
            </a:r>
            <a:endParaRPr kumimoji="1" lang="uk-UA" sz="2800" kern="1200" dirty="0" smtClean="0"/>
          </a:p>
          <a:p>
            <a:pPr>
              <a:buFont typeface="Wingdings" pitchFamily="2" charset="2"/>
              <a:buNone/>
              <a:defRPr/>
            </a:pPr>
            <a:endParaRPr kumimoji="1" lang="uk-UA" kern="1200" dirty="0" smtClean="0"/>
          </a:p>
        </p:txBody>
      </p:sp>
      <p:sp>
        <p:nvSpPr>
          <p:cNvPr id="73731" name="Овал 3"/>
          <p:cNvSpPr>
            <a:spLocks noChangeArrowheads="1"/>
          </p:cNvSpPr>
          <p:nvPr/>
        </p:nvSpPr>
        <p:spPr bwMode="auto">
          <a:xfrm>
            <a:off x="142875" y="6429375"/>
            <a:ext cx="214313" cy="214313"/>
          </a:xfrm>
          <a:prstGeom prst="ellipse">
            <a:avLst/>
          </a:prstGeom>
          <a:solidFill>
            <a:srgbClr val="FF0000"/>
          </a:solidFill>
          <a:ln w="12700" algn="ctr">
            <a:solidFill>
              <a:schemeClr val="tx1"/>
            </a:solidFill>
            <a:round/>
            <a:headEnd type="none" w="sm" len="sm"/>
            <a:tailEnd type="none" w="sm" len="sm"/>
          </a:ln>
        </p:spPr>
        <p:txBody>
          <a:bodyPr/>
          <a:lstStyle/>
          <a:p>
            <a:endParaRPr lang="en-GB"/>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2" name="Rectangle 3"/>
          <p:cNvSpPr>
            <a:spLocks noGrp="1" noChangeArrowheads="1"/>
          </p:cNvSpPr>
          <p:nvPr>
            <p:ph type="body" idx="1"/>
          </p:nvPr>
        </p:nvSpPr>
        <p:spPr>
          <a:xfrm>
            <a:off x="0" y="357188"/>
            <a:ext cx="9144000" cy="6500812"/>
          </a:xfrm>
        </p:spPr>
        <p:txBody>
          <a:bodyPr/>
          <a:lstStyle/>
          <a:p>
            <a:pPr>
              <a:buFont typeface="Wingdings" pitchFamily="2" charset="2"/>
              <a:buNone/>
              <a:defRPr/>
            </a:pPr>
            <a:r>
              <a:rPr kumimoji="1" lang="uk-UA" sz="2800" kern="1200" dirty="0" smtClean="0"/>
              <a:t>	</a:t>
            </a:r>
            <a:r>
              <a:rPr lang="uk-UA" sz="2800" i="1" dirty="0" smtClean="0"/>
              <a:t>Пошук скритих помилок.</a:t>
            </a:r>
            <a:endParaRPr lang="en-GB" sz="2800" dirty="0" smtClean="0"/>
          </a:p>
          <a:p>
            <a:pPr>
              <a:buFont typeface="Wingdings" pitchFamily="2" charset="2"/>
              <a:buNone/>
              <a:defRPr/>
            </a:pPr>
            <a:r>
              <a:rPr lang="uk-UA" sz="2800" dirty="0" smtClean="0"/>
              <a:t>Випробуйте все, що зможете придумати, щоб виявити в програмі помилку. Якщо можливо, попросіть кого-небудь іншого зробити це. </a:t>
            </a:r>
            <a:r>
              <a:rPr lang="uk-UA" sz="2800" b="1" dirty="0" smtClean="0"/>
              <a:t>Свіжий погляд </a:t>
            </a:r>
            <a:r>
              <a:rPr lang="uk-UA" sz="2800" dirty="0" smtClean="0"/>
              <a:t>може бути саме тим, що потрібно для локалізації непоміченої вами помилки.</a:t>
            </a:r>
            <a:endParaRPr lang="en-GB" sz="2800" dirty="0" smtClean="0"/>
          </a:p>
          <a:p>
            <a:pPr>
              <a:buFont typeface="Wingdings" pitchFamily="2" charset="2"/>
              <a:buNone/>
              <a:defRPr/>
            </a:pPr>
            <a:r>
              <a:rPr lang="uk-UA" sz="2800" b="1" i="1" dirty="0" smtClean="0"/>
              <a:t>	</a:t>
            </a:r>
            <a:r>
              <a:rPr lang="uk-UA" sz="2800" i="1" dirty="0" smtClean="0"/>
              <a:t>Час, що необхідний для перевірки.</a:t>
            </a:r>
            <a:endParaRPr lang="en-GB" sz="2800" dirty="0" smtClean="0"/>
          </a:p>
          <a:p>
            <a:pPr>
              <a:buFont typeface="Wingdings" pitchFamily="2" charset="2"/>
              <a:buNone/>
              <a:defRPr/>
            </a:pPr>
            <a:r>
              <a:rPr lang="uk-UA" sz="2800" dirty="0" smtClean="0"/>
              <a:t>Перевірка вимагає зазвичай суттєвої кількості часу, і не слід її пришвидшувати. </a:t>
            </a:r>
            <a:r>
              <a:rPr lang="uk-UA" sz="2800" b="1" dirty="0" smtClean="0"/>
              <a:t>Зарезервуйте для наладки досить часу</a:t>
            </a:r>
            <a:r>
              <a:rPr lang="uk-UA" sz="2800" dirty="0" smtClean="0"/>
              <a:t>. </a:t>
            </a:r>
            <a:endParaRPr lang="en-GB" sz="2800" dirty="0" smtClean="0"/>
          </a:p>
          <a:p>
            <a:pPr>
              <a:buFont typeface="Wingdings" pitchFamily="2" charset="2"/>
              <a:buNone/>
              <a:defRPr/>
            </a:pPr>
            <a:endParaRPr kumimoji="1" lang="uk-UA" kern="1200" dirty="0" smtClean="0"/>
          </a:p>
        </p:txBody>
      </p:sp>
      <p:sp>
        <p:nvSpPr>
          <p:cNvPr id="74755" name="Овал 3"/>
          <p:cNvSpPr>
            <a:spLocks noChangeArrowheads="1"/>
          </p:cNvSpPr>
          <p:nvPr/>
        </p:nvSpPr>
        <p:spPr bwMode="auto">
          <a:xfrm>
            <a:off x="142875" y="6429375"/>
            <a:ext cx="214313" cy="214313"/>
          </a:xfrm>
          <a:prstGeom prst="ellipse">
            <a:avLst/>
          </a:prstGeom>
          <a:solidFill>
            <a:srgbClr val="FF0000"/>
          </a:solidFill>
          <a:ln w="12700" algn="ctr">
            <a:solidFill>
              <a:schemeClr val="tx1"/>
            </a:solidFill>
            <a:round/>
            <a:headEnd type="none" w="sm" len="sm"/>
            <a:tailEnd type="none" w="sm" len="sm"/>
          </a:ln>
        </p:spPr>
        <p:txBody>
          <a:bodyPr/>
          <a:lstStyle/>
          <a:p>
            <a:endParaRPr lang="en-GB"/>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5778" name="Rectangle 3"/>
          <p:cNvSpPr>
            <a:spLocks noGrp="1" noChangeArrowheads="1"/>
          </p:cNvSpPr>
          <p:nvPr>
            <p:ph type="body" idx="1"/>
          </p:nvPr>
        </p:nvSpPr>
        <p:spPr>
          <a:xfrm>
            <a:off x="0" y="357188"/>
            <a:ext cx="9144000" cy="6500812"/>
          </a:xfrm>
        </p:spPr>
        <p:txBody>
          <a:bodyPr/>
          <a:lstStyle/>
          <a:p>
            <a:pPr>
              <a:buFont typeface="Wingdings" pitchFamily="2" charset="2"/>
              <a:buNone/>
            </a:pPr>
            <a:r>
              <a:rPr lang="uk-UA" sz="2800" b="1" i="1" dirty="0" smtClean="0"/>
              <a:t>	</a:t>
            </a:r>
            <a:r>
              <a:rPr lang="uk-UA" sz="2800" i="1" dirty="0" smtClean="0"/>
              <a:t>Повторна перевірка.</a:t>
            </a:r>
            <a:endParaRPr lang="en-GB" sz="2800" dirty="0" smtClean="0"/>
          </a:p>
          <a:p>
            <a:pPr>
              <a:buFont typeface="Wingdings" pitchFamily="2" charset="2"/>
              <a:buNone/>
            </a:pPr>
            <a:r>
              <a:rPr lang="uk-UA" sz="2800" dirty="0" smtClean="0"/>
              <a:t>Якщо під час перевірки виявлено помилки, потрібно зробити зміни, щоб їх виправити. Слід потурбуватися про те, щоб не нагромаджувати одне виправлення на інше. Потрібно встановити всі місця програми, на які впливає дана помилка. Переконайтеся, що виправлення однієї помилки не породжує нових. З цією метою можна було б зберегти </a:t>
            </a:r>
            <a:r>
              <a:rPr lang="uk-UA" sz="2800" b="1" dirty="0" smtClean="0"/>
              <a:t>старі тестові дані </a:t>
            </a:r>
            <a:r>
              <a:rPr lang="uk-UA" sz="2800" dirty="0" smtClean="0"/>
              <a:t>і використати їх </a:t>
            </a:r>
            <a:r>
              <a:rPr lang="uk-UA" sz="2800" b="1" dirty="0" smtClean="0"/>
              <a:t>для повторної перевірки</a:t>
            </a:r>
            <a:r>
              <a:rPr lang="uk-UA" sz="2800" dirty="0" smtClean="0"/>
              <a:t> програми.</a:t>
            </a:r>
            <a:endParaRPr lang="en-GB" sz="2800" dirty="0" smtClean="0"/>
          </a:p>
          <a:p>
            <a:pPr>
              <a:buFont typeface="Wingdings" pitchFamily="2" charset="2"/>
              <a:buNone/>
            </a:pPr>
            <a:r>
              <a:rPr lang="uk-UA" sz="2800" b="1" i="1" dirty="0" smtClean="0"/>
              <a:t>	</a:t>
            </a:r>
            <a:r>
              <a:rPr lang="uk-UA" sz="2800" i="1" dirty="0" smtClean="0"/>
              <a:t>Коли припинити перевірку?</a:t>
            </a:r>
            <a:endParaRPr lang="en-GB" sz="2800" dirty="0" smtClean="0"/>
          </a:p>
          <a:p>
            <a:pPr>
              <a:buFont typeface="Wingdings" pitchFamily="2" charset="2"/>
              <a:buNone/>
            </a:pPr>
            <a:r>
              <a:rPr lang="uk-UA" sz="2800" dirty="0" smtClean="0"/>
              <a:t>Для будь-якої конкретної програми відповідь залежить від її можливого застосування та від рівня впевненості, якого бажає досягти програміст. Часто питання вирішується виходячи з наявних часу та коштів.</a:t>
            </a:r>
            <a:endParaRPr lang="en-GB" sz="2800" dirty="0" smtClean="0"/>
          </a:p>
        </p:txBody>
      </p:sp>
      <p:sp>
        <p:nvSpPr>
          <p:cNvPr id="75779" name="Овал 3"/>
          <p:cNvSpPr>
            <a:spLocks noChangeArrowheads="1"/>
          </p:cNvSpPr>
          <p:nvPr/>
        </p:nvSpPr>
        <p:spPr bwMode="auto">
          <a:xfrm>
            <a:off x="142875" y="6429375"/>
            <a:ext cx="214313" cy="214313"/>
          </a:xfrm>
          <a:prstGeom prst="ellipse">
            <a:avLst/>
          </a:prstGeom>
          <a:solidFill>
            <a:srgbClr val="FF0000"/>
          </a:solidFill>
          <a:ln w="12700" algn="ctr">
            <a:solidFill>
              <a:schemeClr val="tx1"/>
            </a:solidFill>
            <a:round/>
            <a:headEnd type="none" w="sm" len="sm"/>
            <a:tailEnd type="none" w="sm" len="sm"/>
          </a:ln>
        </p:spPr>
        <p:txBody>
          <a:bodyPr/>
          <a:lstStyle/>
          <a:p>
            <a:endParaRPr lang="en-GB"/>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7650" name="Rectangle 3"/>
          <p:cNvSpPr>
            <a:spLocks noGrp="1" noChangeArrowheads="1"/>
          </p:cNvSpPr>
          <p:nvPr>
            <p:ph type="body" idx="1"/>
          </p:nvPr>
        </p:nvSpPr>
        <p:spPr>
          <a:xfrm>
            <a:off x="0" y="836712"/>
            <a:ext cx="8964488" cy="6021288"/>
          </a:xfrm>
        </p:spPr>
        <p:txBody>
          <a:bodyPr/>
          <a:lstStyle/>
          <a:p>
            <a:pPr>
              <a:lnSpc>
                <a:spcPct val="100000"/>
              </a:lnSpc>
              <a:buFont typeface="Wingdings" pitchFamily="2" charset="2"/>
              <a:buNone/>
            </a:pPr>
            <a:r>
              <a:rPr lang="ru-RU" sz="2800" b="1" dirty="0" smtClean="0"/>
              <a:t>	</a:t>
            </a:r>
            <a:r>
              <a:rPr lang="uk-UA" sz="2800" dirty="0" smtClean="0"/>
              <a:t>Вхідна інформація може бути задана у вигляді матриці вартостей</a:t>
            </a:r>
          </a:p>
          <a:p>
            <a:pPr>
              <a:lnSpc>
                <a:spcPct val="100000"/>
              </a:lnSpc>
              <a:buFont typeface="Wingdings" pitchFamily="2" charset="2"/>
              <a:buNone/>
            </a:pPr>
            <a:endParaRPr lang="en-GB" sz="2800" dirty="0" smtClean="0"/>
          </a:p>
        </p:txBody>
      </p:sp>
      <p:graphicFrame>
        <p:nvGraphicFramePr>
          <p:cNvPr id="43009" name="Object 1"/>
          <p:cNvGraphicFramePr>
            <a:graphicFrameLocks noChangeAspect="1"/>
          </p:cNvGraphicFramePr>
          <p:nvPr>
            <p:extLst>
              <p:ext uri="{D42A27DB-BD31-4B8C-83A1-F6EECF244321}">
                <p14:modId xmlns:p14="http://schemas.microsoft.com/office/powerpoint/2010/main" val="2650071567"/>
              </p:ext>
            </p:extLst>
          </p:nvPr>
        </p:nvGraphicFramePr>
        <p:xfrm>
          <a:off x="2339752" y="1988840"/>
          <a:ext cx="3881946" cy="3456384"/>
        </p:xfrm>
        <a:graphic>
          <a:graphicData uri="http://schemas.openxmlformats.org/presentationml/2006/ole">
            <mc:AlternateContent xmlns:mc="http://schemas.openxmlformats.org/markup-compatibility/2006">
              <mc:Choice xmlns:v="urn:schemas-microsoft-com:vml" Requires="v">
                <p:oleObj spid="_x0000_s106526" name="Формула" r:id="rId3" imgW="1536480" imgH="1371600" progId="Equation.3">
                  <p:embed/>
                </p:oleObj>
              </mc:Choice>
              <mc:Fallback>
                <p:oleObj name="Формула" r:id="rId3" imgW="1536480" imgH="13716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39752" y="1988840"/>
                        <a:ext cx="3881946" cy="3456384"/>
                      </a:xfrm>
                      <a:prstGeom prst="rect">
                        <a:avLst/>
                      </a:prstGeom>
                      <a:noFill/>
                    </p:spPr>
                  </p:pic>
                </p:oleObj>
              </mc:Fallback>
            </mc:AlternateContent>
          </a:graphicData>
        </a:graphic>
      </p:graphicFrame>
    </p:spTree>
    <p:extLst>
      <p:ext uri="{BB962C8B-B14F-4D97-AF65-F5344CB8AC3E}">
        <p14:creationId xmlns:p14="http://schemas.microsoft.com/office/powerpoint/2010/main" val="2596437402"/>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2" name="Rectangle 3"/>
          <p:cNvSpPr>
            <a:spLocks noGrp="1" noChangeArrowheads="1"/>
          </p:cNvSpPr>
          <p:nvPr>
            <p:ph type="body" idx="1"/>
          </p:nvPr>
        </p:nvSpPr>
        <p:spPr>
          <a:xfrm>
            <a:off x="251520" y="836712"/>
            <a:ext cx="8642449" cy="6021288"/>
          </a:xfrm>
        </p:spPr>
        <p:txBody>
          <a:bodyPr/>
          <a:lstStyle/>
          <a:p>
            <a:pPr>
              <a:lnSpc>
                <a:spcPct val="100000"/>
              </a:lnSpc>
              <a:buFont typeface="Wingdings" pitchFamily="2" charset="2"/>
              <a:buNone/>
              <a:defRPr/>
            </a:pPr>
            <a:r>
              <a:rPr kumimoji="1" lang="uk-UA" sz="2800" kern="1200" dirty="0" smtClean="0"/>
              <a:t>	</a:t>
            </a:r>
            <a:r>
              <a:rPr lang="uk-UA" sz="2800" b="1" i="1" dirty="0" smtClean="0"/>
              <a:t>Перевірка ефективності реалізації   </a:t>
            </a:r>
            <a:r>
              <a:rPr lang="uk-UA" sz="2800" dirty="0" smtClean="0"/>
              <a:t>направлена на відшукання способів змусити правильну програму працювати швидше або витрачати менше пам’яті. </a:t>
            </a:r>
          </a:p>
          <a:p>
            <a:pPr>
              <a:lnSpc>
                <a:spcPct val="100000"/>
              </a:lnSpc>
              <a:buFont typeface="Wingdings" pitchFamily="2" charset="2"/>
              <a:buNone/>
              <a:defRPr/>
            </a:pPr>
            <a:endParaRPr lang="uk-UA" sz="1000" dirty="0"/>
          </a:p>
          <a:p>
            <a:pPr>
              <a:lnSpc>
                <a:spcPct val="100000"/>
              </a:lnSpc>
              <a:buFont typeface="Wingdings" pitchFamily="2" charset="2"/>
              <a:buNone/>
              <a:defRPr/>
            </a:pPr>
            <a:r>
              <a:rPr lang="uk-UA" sz="2800" dirty="0" smtClean="0"/>
              <a:t>	Щоб покращити програму, переглядаються результати етапу реалізації в процесі побудови алгоритму. </a:t>
            </a:r>
          </a:p>
          <a:p>
            <a:pPr>
              <a:lnSpc>
                <a:spcPct val="100000"/>
              </a:lnSpc>
              <a:buFont typeface="Wingdings" pitchFamily="2" charset="2"/>
              <a:buNone/>
              <a:defRPr/>
            </a:pPr>
            <a:r>
              <a:rPr lang="uk-UA" sz="2800" dirty="0" smtClean="0"/>
              <a:t>	</a:t>
            </a:r>
            <a:endParaRPr lang="en-GB" sz="2400" dirty="0"/>
          </a:p>
        </p:txBody>
      </p:sp>
      <p:sp>
        <p:nvSpPr>
          <p:cNvPr id="76803" name="Стрелка вниз 2"/>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2" name="Rectangle 3"/>
          <p:cNvSpPr>
            <a:spLocks noGrp="1" noChangeArrowheads="1"/>
          </p:cNvSpPr>
          <p:nvPr>
            <p:ph type="body" idx="1"/>
          </p:nvPr>
        </p:nvSpPr>
        <p:spPr>
          <a:xfrm>
            <a:off x="251520" y="836712"/>
            <a:ext cx="8712968" cy="6021288"/>
          </a:xfrm>
        </p:spPr>
        <p:txBody>
          <a:bodyPr/>
          <a:lstStyle/>
          <a:p>
            <a:pPr>
              <a:lnSpc>
                <a:spcPct val="100000"/>
              </a:lnSpc>
              <a:buFont typeface="Wingdings" pitchFamily="2" charset="2"/>
              <a:buChar char="ü"/>
              <a:defRPr/>
            </a:pPr>
            <a:r>
              <a:rPr lang="uk-UA" sz="2800" dirty="0" smtClean="0"/>
              <a:t>Перевірка </a:t>
            </a:r>
            <a:r>
              <a:rPr lang="uk-UA" sz="2800" dirty="0"/>
              <a:t>ефективності реалізації </a:t>
            </a:r>
            <a:r>
              <a:rPr lang="uk-UA" sz="2800" dirty="0" smtClean="0"/>
              <a:t>виявляється втратою часу для простих програм або для програм, якими будуть користуватися рідко, але дуже корисна для програм, якими будуть користуватися часто. </a:t>
            </a:r>
          </a:p>
          <a:p>
            <a:pPr>
              <a:lnSpc>
                <a:spcPct val="100000"/>
              </a:lnSpc>
              <a:buFont typeface="Wingdings" pitchFamily="2" charset="2"/>
              <a:buChar char="ü"/>
              <a:defRPr/>
            </a:pPr>
            <a:endParaRPr lang="uk-UA" sz="1000" dirty="0" smtClean="0"/>
          </a:p>
          <a:p>
            <a:pPr>
              <a:lnSpc>
                <a:spcPct val="100000"/>
              </a:lnSpc>
              <a:buFont typeface="Wingdings" pitchFamily="2" charset="2"/>
              <a:buChar char="ü"/>
              <a:defRPr/>
            </a:pPr>
            <a:r>
              <a:rPr lang="uk-UA" sz="2800" dirty="0" smtClean="0"/>
              <a:t>Доцільно застерегти, що гранично ефективне кодування може порушити ясність програми і зробити перевірку її правильності набагато важчою. Взагалі слід уникати змін, що загрожують зрозумілості, якщо вони не можуть бути виправдані суттєвою економією часу або пам’яті.</a:t>
            </a:r>
            <a:endParaRPr lang="en-GB" sz="2800" dirty="0"/>
          </a:p>
        </p:txBody>
      </p:sp>
    </p:spTree>
    <p:extLst>
      <p:ext uri="{BB962C8B-B14F-4D97-AF65-F5344CB8AC3E}">
        <p14:creationId xmlns:p14="http://schemas.microsoft.com/office/powerpoint/2010/main" val="1578594172"/>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2" name="Rectangle 3"/>
          <p:cNvSpPr>
            <a:spLocks noGrp="1" noChangeArrowheads="1"/>
          </p:cNvSpPr>
          <p:nvPr>
            <p:ph type="body" idx="1"/>
          </p:nvPr>
        </p:nvSpPr>
        <p:spPr>
          <a:xfrm>
            <a:off x="0" y="836712"/>
            <a:ext cx="9144000" cy="6021288"/>
          </a:xfrm>
        </p:spPr>
        <p:txBody>
          <a:bodyPr/>
          <a:lstStyle/>
          <a:p>
            <a:pPr>
              <a:buFont typeface="Wingdings" pitchFamily="2" charset="2"/>
              <a:buNone/>
              <a:defRPr/>
            </a:pPr>
            <a:r>
              <a:rPr kumimoji="1" lang="uk-UA" sz="2800" kern="1200" dirty="0" smtClean="0"/>
              <a:t>	</a:t>
            </a:r>
            <a:r>
              <a:rPr lang="uk-UA" sz="2800" dirty="0" smtClean="0"/>
              <a:t>Методи підвищення ефективності програми</a:t>
            </a:r>
          </a:p>
          <a:p>
            <a:pPr lvl="1">
              <a:buFontTx/>
              <a:buNone/>
              <a:defRPr/>
            </a:pPr>
            <a:r>
              <a:rPr kumimoji="1" lang="uk-UA" kern="1200" dirty="0" smtClean="0"/>
              <a:t>Машинно-незалежні:</a:t>
            </a:r>
          </a:p>
          <a:p>
            <a:pPr lvl="1">
              <a:buFont typeface="Arial" pitchFamily="34" charset="0"/>
              <a:buChar char="•"/>
              <a:defRPr/>
            </a:pPr>
            <a:r>
              <a:rPr lang="uk-UA" dirty="0" smtClean="0"/>
              <a:t>арифметичні операції</a:t>
            </a:r>
            <a:endParaRPr lang="en-GB" dirty="0" smtClean="0"/>
          </a:p>
          <a:p>
            <a:pPr lvl="1">
              <a:buFont typeface="Arial" pitchFamily="34" charset="0"/>
              <a:buChar char="•"/>
              <a:defRPr/>
            </a:pPr>
            <a:r>
              <a:rPr lang="uk-UA" dirty="0" smtClean="0"/>
              <a:t>надлишкові обчислення</a:t>
            </a:r>
          </a:p>
          <a:p>
            <a:pPr lvl="1">
              <a:buFont typeface="Arial" pitchFamily="34" charset="0"/>
              <a:buChar char="•"/>
              <a:defRPr/>
            </a:pPr>
            <a:r>
              <a:rPr lang="uk-UA" dirty="0" smtClean="0"/>
              <a:t>порядок в логічних виразах</a:t>
            </a:r>
            <a:endParaRPr lang="en-GB" dirty="0" smtClean="0"/>
          </a:p>
          <a:p>
            <a:pPr lvl="1">
              <a:buFont typeface="Arial" pitchFamily="34" charset="0"/>
              <a:buChar char="•"/>
              <a:defRPr/>
            </a:pPr>
            <a:r>
              <a:rPr lang="uk-UA" dirty="0" smtClean="0"/>
              <a:t>виключення, розгортання та спрощення циклів</a:t>
            </a:r>
          </a:p>
          <a:p>
            <a:pPr lvl="1">
              <a:buFont typeface="Arial" pitchFamily="34" charset="0"/>
              <a:buChar char="•"/>
              <a:defRPr/>
            </a:pPr>
            <a:r>
              <a:rPr lang="uk-UA" dirty="0" smtClean="0"/>
              <a:t>профілі виконання</a:t>
            </a:r>
          </a:p>
          <a:p>
            <a:pPr lvl="1">
              <a:buFontTx/>
              <a:buNone/>
              <a:defRPr/>
            </a:pPr>
            <a:r>
              <a:rPr kumimoji="1" lang="uk-UA" kern="1200" dirty="0" smtClean="0"/>
              <a:t>Машинно-залежні:</a:t>
            </a:r>
          </a:p>
          <a:p>
            <a:pPr lvl="1">
              <a:buFont typeface="Arial" pitchFamily="34" charset="0"/>
              <a:buChar char="•"/>
              <a:defRPr/>
            </a:pPr>
            <a:r>
              <a:rPr lang="uk-UA" dirty="0" smtClean="0"/>
              <a:t>налаштування компілятора</a:t>
            </a:r>
          </a:p>
          <a:p>
            <a:pPr lvl="1">
              <a:buFont typeface="Arial" pitchFamily="34" charset="0"/>
              <a:buChar char="•"/>
              <a:defRPr/>
            </a:pPr>
            <a:r>
              <a:rPr lang="uk-UA" dirty="0" smtClean="0"/>
              <a:t>доступний обсяг оперативної та дискової пам'яті</a:t>
            </a:r>
          </a:p>
          <a:p>
            <a:pPr lvl="1">
              <a:buFont typeface="Arial" pitchFamily="34" charset="0"/>
              <a:buChar char="•"/>
              <a:defRPr/>
            </a:pPr>
            <a:r>
              <a:rPr lang="uk-UA" dirty="0" smtClean="0"/>
              <a:t>інше</a:t>
            </a:r>
            <a:endParaRPr lang="en-GB" dirty="0" smtClean="0"/>
          </a:p>
          <a:p>
            <a:pPr>
              <a:buFont typeface="Wingdings" pitchFamily="2" charset="2"/>
              <a:buNone/>
              <a:defRPr/>
            </a:pPr>
            <a:endParaRPr lang="en-GB" sz="2800" dirty="0" smtClean="0"/>
          </a:p>
        </p:txBody>
      </p:sp>
      <p:sp>
        <p:nvSpPr>
          <p:cNvPr id="77827" name="Овал 2"/>
          <p:cNvSpPr>
            <a:spLocks noChangeArrowheads="1"/>
          </p:cNvSpPr>
          <p:nvPr/>
        </p:nvSpPr>
        <p:spPr bwMode="auto">
          <a:xfrm>
            <a:off x="142875" y="6429375"/>
            <a:ext cx="214313" cy="214313"/>
          </a:xfrm>
          <a:prstGeom prst="ellipse">
            <a:avLst/>
          </a:prstGeom>
          <a:solidFill>
            <a:schemeClr val="accent1"/>
          </a:solidFill>
          <a:ln w="12700" algn="ctr">
            <a:solidFill>
              <a:schemeClr val="tx1"/>
            </a:solidFill>
            <a:round/>
            <a:headEnd type="none" w="sm" len="sm"/>
            <a:tailEnd type="none" w="sm" len="sm"/>
          </a:ln>
        </p:spPr>
        <p:txBody>
          <a:bodyPr/>
          <a:lstStyle/>
          <a:p>
            <a:endParaRPr lang="en-GB"/>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2" name="Rectangle 3"/>
          <p:cNvSpPr>
            <a:spLocks noGrp="1" noChangeArrowheads="1"/>
          </p:cNvSpPr>
          <p:nvPr>
            <p:ph type="body" idx="1"/>
          </p:nvPr>
        </p:nvSpPr>
        <p:spPr>
          <a:xfrm>
            <a:off x="0" y="357188"/>
            <a:ext cx="9144000" cy="6500812"/>
          </a:xfrm>
        </p:spPr>
        <p:txBody>
          <a:bodyPr/>
          <a:lstStyle/>
          <a:p>
            <a:pPr>
              <a:buFont typeface="Wingdings" pitchFamily="2" charset="2"/>
              <a:buNone/>
              <a:defRPr/>
            </a:pPr>
            <a:r>
              <a:rPr kumimoji="1" lang="uk-UA" sz="2800" kern="1200" dirty="0" smtClean="0"/>
              <a:t>	</a:t>
            </a:r>
            <a:r>
              <a:rPr lang="uk-UA" sz="2800" dirty="0" smtClean="0"/>
              <a:t>Методи підвищення ефективності програми</a:t>
            </a:r>
          </a:p>
          <a:p>
            <a:pPr lvl="1">
              <a:buFontTx/>
              <a:buNone/>
              <a:defRPr/>
            </a:pPr>
            <a:r>
              <a:rPr kumimoji="1" lang="uk-UA" kern="1200" dirty="0" err="1" smtClean="0"/>
              <a:t>машинно</a:t>
            </a:r>
            <a:r>
              <a:rPr kumimoji="1" lang="uk-UA" kern="1200" dirty="0" smtClean="0"/>
              <a:t> незалежні:</a:t>
            </a:r>
          </a:p>
          <a:p>
            <a:pPr>
              <a:buFont typeface="Wingdings" pitchFamily="2" charset="2"/>
              <a:buNone/>
              <a:defRPr/>
            </a:pPr>
            <a:r>
              <a:rPr lang="uk-UA" sz="2800" i="1" dirty="0" smtClean="0"/>
              <a:t>	Арифметичні операції.</a:t>
            </a:r>
            <a:endParaRPr lang="en-GB" sz="2800" dirty="0" smtClean="0"/>
          </a:p>
          <a:p>
            <a:pPr>
              <a:buFont typeface="Wingdings" pitchFamily="2" charset="2"/>
              <a:buNone/>
              <a:defRPr/>
            </a:pPr>
            <a:r>
              <a:rPr lang="uk-UA" sz="2800" dirty="0" smtClean="0"/>
              <a:t>Арифметичні операції додавання та віднімання виконуються швидше ніж множення та ділення. Зведення в степінь – найповільніша операція. Крім того, </a:t>
            </a:r>
            <a:r>
              <a:rPr lang="uk-UA" sz="2800" dirty="0" err="1" smtClean="0"/>
              <a:t>цілочисельна</a:t>
            </a:r>
            <a:r>
              <a:rPr lang="uk-UA" sz="2800" dirty="0" smtClean="0"/>
              <a:t> арифметика зазвичай швидше арифметики дійсних чисел. Таким чином величину </a:t>
            </a:r>
            <a:r>
              <a:rPr lang="en-US" sz="2800" i="1" dirty="0" smtClean="0"/>
              <a:t>X</a:t>
            </a:r>
            <a:r>
              <a:rPr lang="uk-UA" sz="2800" baseline="30000" dirty="0" smtClean="0"/>
              <a:t>2</a:t>
            </a:r>
            <a:r>
              <a:rPr lang="uk-UA" sz="2800" dirty="0" smtClean="0"/>
              <a:t> швидше обрахувати як </a:t>
            </a:r>
            <a:r>
              <a:rPr lang="en-US" sz="2800" i="1" dirty="0" smtClean="0"/>
              <a:t>X</a:t>
            </a:r>
            <a:r>
              <a:rPr lang="uk-UA" sz="2800" dirty="0" smtClean="0"/>
              <a:t>*</a:t>
            </a:r>
            <a:r>
              <a:rPr lang="en-US" sz="2800" i="1" dirty="0" smtClean="0"/>
              <a:t>X</a:t>
            </a:r>
            <a:r>
              <a:rPr lang="uk-UA" sz="2800" dirty="0" smtClean="0"/>
              <a:t>, а </a:t>
            </a:r>
            <a:r>
              <a:rPr lang="en-US" sz="2800" i="1" dirty="0" smtClean="0"/>
              <a:t>X</a:t>
            </a:r>
            <a:r>
              <a:rPr lang="uk-UA" sz="2800" dirty="0" smtClean="0"/>
              <a:t>+</a:t>
            </a:r>
            <a:r>
              <a:rPr lang="en-US" sz="2800" i="1" dirty="0" smtClean="0"/>
              <a:t>X</a:t>
            </a:r>
            <a:r>
              <a:rPr lang="uk-UA" sz="2800" dirty="0" smtClean="0"/>
              <a:t> може виявитися швидше ніж 2.0*</a:t>
            </a:r>
            <a:r>
              <a:rPr lang="en-US" sz="2800" i="1" dirty="0" smtClean="0"/>
              <a:t>X</a:t>
            </a:r>
            <a:r>
              <a:rPr lang="uk-UA" sz="2800" dirty="0" smtClean="0"/>
              <a:t>. </a:t>
            </a:r>
            <a:endParaRPr lang="en-GB" sz="2800" dirty="0" smtClean="0"/>
          </a:p>
          <a:p>
            <a:pPr>
              <a:buFont typeface="Wingdings" pitchFamily="2" charset="2"/>
              <a:buNone/>
              <a:defRPr/>
            </a:pPr>
            <a:r>
              <a:rPr lang="uk-UA" sz="2800" b="1" i="1" dirty="0" smtClean="0"/>
              <a:t>	</a:t>
            </a:r>
            <a:r>
              <a:rPr lang="uk-UA" sz="2800" i="1" dirty="0" smtClean="0"/>
              <a:t>Надлишкові обчислення.</a:t>
            </a:r>
            <a:endParaRPr lang="en-GB" sz="2800" dirty="0" smtClean="0"/>
          </a:p>
          <a:p>
            <a:pPr>
              <a:buFont typeface="Wingdings" pitchFamily="2" charset="2"/>
              <a:buNone/>
              <a:defRPr/>
            </a:pPr>
            <a:r>
              <a:rPr lang="uk-UA" sz="2800" dirty="0" smtClean="0"/>
              <a:t>Якщо складний вираз зустрічається більше ніж в одному місці обчислюйте його один раз та надавайте обчислене значення змінній.</a:t>
            </a:r>
            <a:endParaRPr kumimoji="1" lang="uk-UA" sz="2800" kern="1200" dirty="0" smtClean="0"/>
          </a:p>
        </p:txBody>
      </p:sp>
      <p:sp>
        <p:nvSpPr>
          <p:cNvPr id="78851" name="Овал 2"/>
          <p:cNvSpPr>
            <a:spLocks noChangeArrowheads="1"/>
          </p:cNvSpPr>
          <p:nvPr/>
        </p:nvSpPr>
        <p:spPr bwMode="auto">
          <a:xfrm>
            <a:off x="142875" y="6429375"/>
            <a:ext cx="214313" cy="214313"/>
          </a:xfrm>
          <a:prstGeom prst="ellipse">
            <a:avLst/>
          </a:prstGeom>
          <a:solidFill>
            <a:srgbClr val="FF0000"/>
          </a:solidFill>
          <a:ln w="12700" algn="ctr">
            <a:solidFill>
              <a:schemeClr val="tx1"/>
            </a:solidFill>
            <a:round/>
            <a:headEnd type="none" w="sm" len="sm"/>
            <a:tailEnd type="none" w="sm" len="sm"/>
          </a:ln>
        </p:spPr>
        <p:txBody>
          <a:bodyPr/>
          <a:lstStyle/>
          <a:p>
            <a:endParaRPr lang="en-GB"/>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2" name="Rectangle 3"/>
          <p:cNvSpPr>
            <a:spLocks noGrp="1" noChangeArrowheads="1"/>
          </p:cNvSpPr>
          <p:nvPr>
            <p:ph type="body" idx="1"/>
          </p:nvPr>
        </p:nvSpPr>
        <p:spPr>
          <a:xfrm>
            <a:off x="0" y="357188"/>
            <a:ext cx="9144000" cy="6500812"/>
          </a:xfrm>
        </p:spPr>
        <p:txBody>
          <a:bodyPr/>
          <a:lstStyle/>
          <a:p>
            <a:pPr>
              <a:buFont typeface="Wingdings" pitchFamily="2" charset="2"/>
              <a:buNone/>
              <a:defRPr/>
            </a:pPr>
            <a:r>
              <a:rPr kumimoji="1" lang="uk-UA" sz="2800" kern="1200" dirty="0" smtClean="0"/>
              <a:t>	</a:t>
            </a:r>
            <a:r>
              <a:rPr lang="uk-UA" sz="2800" i="1" dirty="0" smtClean="0"/>
              <a:t>Порядок в логічних виразах.</a:t>
            </a:r>
            <a:endParaRPr lang="en-GB" sz="2800" dirty="0" smtClean="0"/>
          </a:p>
          <a:p>
            <a:pPr>
              <a:buFont typeface="Wingdings" pitchFamily="2" charset="2"/>
              <a:buNone/>
              <a:defRPr/>
            </a:pPr>
            <a:r>
              <a:rPr lang="uk-UA" sz="2800" dirty="0" smtClean="0"/>
              <a:t>Більшість компіляторів припиняють обчислення логічних виразів як тільки результат отримано. Наприклад в виразі (</a:t>
            </a:r>
            <a:r>
              <a:rPr lang="en-US" sz="2800" dirty="0" smtClean="0"/>
              <a:t>A or B or C</a:t>
            </a:r>
            <a:r>
              <a:rPr lang="uk-UA" sz="2800" dirty="0" smtClean="0"/>
              <a:t>), обчислення буде припинено, як тільки буде знайдено значення </a:t>
            </a:r>
            <a:r>
              <a:rPr lang="en-US" sz="2800" dirty="0" smtClean="0"/>
              <a:t>TRUE</a:t>
            </a:r>
            <a:r>
              <a:rPr lang="uk-UA" sz="2800" dirty="0" smtClean="0"/>
              <a:t>. Певний час можна зекономити, розмістивши </a:t>
            </a:r>
            <a:r>
              <a:rPr lang="en-US" sz="2800" dirty="0" smtClean="0"/>
              <a:t>A</a:t>
            </a:r>
            <a:r>
              <a:rPr lang="uk-UA" sz="2800" dirty="0" smtClean="0"/>
              <a:t>, </a:t>
            </a:r>
            <a:r>
              <a:rPr lang="en-US" sz="2800" dirty="0" smtClean="0"/>
              <a:t>B</a:t>
            </a:r>
            <a:r>
              <a:rPr lang="uk-UA" sz="2800" dirty="0" smtClean="0"/>
              <a:t>, </a:t>
            </a:r>
            <a:r>
              <a:rPr lang="en-US" sz="2800" dirty="0" smtClean="0"/>
              <a:t>C</a:t>
            </a:r>
            <a:r>
              <a:rPr lang="uk-UA" sz="2800" dirty="0" smtClean="0"/>
              <a:t> так, щоб </a:t>
            </a:r>
            <a:r>
              <a:rPr lang="en-US" sz="2800" dirty="0" smtClean="0"/>
              <a:t>A</a:t>
            </a:r>
            <a:r>
              <a:rPr lang="uk-UA" sz="2800" dirty="0" smtClean="0"/>
              <a:t> найімовірніше виявилося істинним, </a:t>
            </a:r>
            <a:r>
              <a:rPr lang="en-US" sz="2800" dirty="0" smtClean="0"/>
              <a:t>B</a:t>
            </a:r>
            <a:r>
              <a:rPr lang="uk-UA" sz="2800" dirty="0" smtClean="0"/>
              <a:t> - наступним по величині ймовірності, а </a:t>
            </a:r>
            <a:r>
              <a:rPr lang="en-US" sz="2800" dirty="0" smtClean="0"/>
              <a:t>C</a:t>
            </a:r>
            <a:r>
              <a:rPr lang="uk-UA" sz="2800" dirty="0" smtClean="0"/>
              <a:t> - з найменшою імовірністю.</a:t>
            </a:r>
            <a:endParaRPr lang="en-GB" sz="2800" dirty="0" smtClean="0"/>
          </a:p>
          <a:p>
            <a:pPr>
              <a:buFont typeface="Wingdings" pitchFamily="2" charset="2"/>
              <a:buNone/>
              <a:defRPr/>
            </a:pPr>
            <a:r>
              <a:rPr lang="uk-UA" sz="2800" b="1" i="1" dirty="0" smtClean="0"/>
              <a:t>	</a:t>
            </a:r>
            <a:r>
              <a:rPr lang="uk-UA" sz="2800" i="1" dirty="0" smtClean="0"/>
              <a:t>Виключення, розгортання та спрощення циклів.</a:t>
            </a:r>
            <a:endParaRPr lang="en-GB" sz="2800" dirty="0" smtClean="0"/>
          </a:p>
          <a:p>
            <a:pPr>
              <a:buFont typeface="Wingdings" pitchFamily="2" charset="2"/>
              <a:buNone/>
              <a:defRPr/>
            </a:pPr>
            <a:r>
              <a:rPr lang="uk-UA" sz="2800" dirty="0" smtClean="0"/>
              <a:t>Найбільші можливості підвищення ефективності виконання криються в сегментах програми, що часто повторюються. Такі сегменти майже завжди мають форму циклів. Одним з методів скорочення витрат часу на цикли є скорочення кількості повторів. </a:t>
            </a:r>
            <a:endParaRPr kumimoji="1" lang="uk-UA" kern="1200" dirty="0" smtClean="0"/>
          </a:p>
        </p:txBody>
      </p:sp>
      <p:sp>
        <p:nvSpPr>
          <p:cNvPr id="79875" name="Овал 2"/>
          <p:cNvSpPr>
            <a:spLocks noChangeArrowheads="1"/>
          </p:cNvSpPr>
          <p:nvPr/>
        </p:nvSpPr>
        <p:spPr bwMode="auto">
          <a:xfrm>
            <a:off x="142875" y="6429375"/>
            <a:ext cx="214313" cy="214313"/>
          </a:xfrm>
          <a:prstGeom prst="ellipse">
            <a:avLst/>
          </a:prstGeom>
          <a:solidFill>
            <a:srgbClr val="FF0000"/>
          </a:solidFill>
          <a:ln w="12700" algn="ctr">
            <a:solidFill>
              <a:schemeClr val="tx1"/>
            </a:solidFill>
            <a:round/>
            <a:headEnd type="none" w="sm" len="sm"/>
            <a:tailEnd type="none" w="sm" len="sm"/>
          </a:ln>
        </p:spPr>
        <p:txBody>
          <a:bodyPr/>
          <a:lstStyle/>
          <a:p>
            <a:endParaRPr lang="en-GB"/>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2" name="Rectangle 3"/>
          <p:cNvSpPr>
            <a:spLocks noGrp="1" noChangeArrowheads="1"/>
          </p:cNvSpPr>
          <p:nvPr>
            <p:ph type="body" idx="1"/>
          </p:nvPr>
        </p:nvSpPr>
        <p:spPr>
          <a:xfrm>
            <a:off x="0" y="357188"/>
            <a:ext cx="9144000" cy="6500812"/>
          </a:xfrm>
        </p:spPr>
        <p:txBody>
          <a:bodyPr/>
          <a:lstStyle/>
          <a:p>
            <a:pPr>
              <a:buFont typeface="Wingdings" pitchFamily="2" charset="2"/>
              <a:buNone/>
              <a:defRPr/>
            </a:pPr>
            <a:r>
              <a:rPr kumimoji="1" lang="uk-UA" sz="2800" kern="1200" dirty="0" smtClean="0"/>
              <a:t>	</a:t>
            </a:r>
            <a:r>
              <a:rPr lang="uk-UA" sz="2800" i="1" dirty="0" smtClean="0"/>
              <a:t>Профілі виконання.</a:t>
            </a:r>
            <a:endParaRPr lang="en-GB" sz="2800" dirty="0" smtClean="0"/>
          </a:p>
          <a:p>
            <a:pPr>
              <a:buFont typeface="Wingdings" pitchFamily="2" charset="2"/>
              <a:buNone/>
              <a:defRPr/>
            </a:pPr>
            <a:r>
              <a:rPr lang="uk-UA" sz="2800" dirty="0" smtClean="0"/>
              <a:t>Один із хороших способів знаходження фрагменту програми, що є найбільш </a:t>
            </a:r>
            <a:r>
              <a:rPr lang="uk-UA" sz="2800" dirty="0" err="1" smtClean="0"/>
              <a:t>ресурсоємним</a:t>
            </a:r>
            <a:r>
              <a:rPr lang="uk-UA" sz="2800" dirty="0" smtClean="0"/>
              <a:t>, складається в побудові профілю виконання програми. Робота програми контролюється набором таймерів та лічильників і видається лістинг, який показує, скільки разів виконався кожний оператор і скільки одиниць часу витрачено на виконання кожного оператора. Зазвичай в засобах наладки є бібліотечні програми, що допомагають згенерувати такі профілі. Якщо ж немає готового пакета програм для побудови профілю, неважко зібрати грубі профілі. </a:t>
            </a:r>
          </a:p>
          <a:p>
            <a:pPr>
              <a:buFont typeface="Wingdings" pitchFamily="2" charset="2"/>
              <a:buNone/>
              <a:defRPr/>
            </a:pPr>
            <a:r>
              <a:rPr lang="uk-UA" sz="2800" dirty="0" smtClean="0"/>
              <a:t>Статистичні дослідження з використанням профілів виконання виявили примітний факт, що приблизно 5% обсягу більшості програм потребують приблизно 50% часу виконання. </a:t>
            </a:r>
            <a:endParaRPr kumimoji="1" lang="uk-UA" sz="2800" kern="1200" dirty="0" smtClean="0"/>
          </a:p>
        </p:txBody>
      </p:sp>
      <p:sp>
        <p:nvSpPr>
          <p:cNvPr id="80899" name="Овал 2"/>
          <p:cNvSpPr>
            <a:spLocks noChangeArrowheads="1"/>
          </p:cNvSpPr>
          <p:nvPr/>
        </p:nvSpPr>
        <p:spPr bwMode="auto">
          <a:xfrm>
            <a:off x="142875" y="6429375"/>
            <a:ext cx="214313" cy="214313"/>
          </a:xfrm>
          <a:prstGeom prst="ellipse">
            <a:avLst/>
          </a:prstGeom>
          <a:solidFill>
            <a:srgbClr val="FF0000"/>
          </a:solidFill>
          <a:ln w="12700" algn="ctr">
            <a:solidFill>
              <a:schemeClr val="tx1"/>
            </a:solidFill>
            <a:round/>
            <a:headEnd type="none" w="sm" len="sm"/>
            <a:tailEnd type="none" w="sm" len="sm"/>
          </a:ln>
        </p:spPr>
        <p:txBody>
          <a:bodyPr/>
          <a:lstStyle/>
          <a:p>
            <a:endParaRPr lang="en-GB"/>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2" name="Rectangle 3"/>
          <p:cNvSpPr>
            <a:spLocks noGrp="1" noChangeArrowheads="1"/>
          </p:cNvSpPr>
          <p:nvPr>
            <p:ph type="body" idx="1"/>
          </p:nvPr>
        </p:nvSpPr>
        <p:spPr>
          <a:xfrm>
            <a:off x="250030" y="836712"/>
            <a:ext cx="8893969" cy="6021288"/>
          </a:xfrm>
        </p:spPr>
        <p:txBody>
          <a:bodyPr/>
          <a:lstStyle/>
          <a:p>
            <a:pPr>
              <a:lnSpc>
                <a:spcPct val="100000"/>
              </a:lnSpc>
              <a:buFont typeface="Wingdings" pitchFamily="2" charset="2"/>
              <a:buNone/>
              <a:defRPr/>
            </a:pPr>
            <a:r>
              <a:rPr lang="uk-UA" sz="2800" dirty="0" smtClean="0"/>
              <a:t>Профілі виконання корисні не тільки для перевірки ефективності реалізації, але і для інших двох типів перевірки. </a:t>
            </a:r>
          </a:p>
          <a:p>
            <a:pPr>
              <a:lnSpc>
                <a:spcPct val="100000"/>
              </a:lnSpc>
              <a:buFont typeface="Wingdings" pitchFamily="2" charset="2"/>
              <a:buNone/>
              <a:defRPr/>
            </a:pPr>
            <a:r>
              <a:rPr lang="uk-UA" sz="2800" dirty="0" smtClean="0"/>
              <a:t>При перевірці правильності ці профілі можна використовувати для того, щоб побачити які сегменти програми виконуються, а які ні. Таким чином, профілі можуть допомогти перевірити, чи всі частини програми протестовані. </a:t>
            </a:r>
          </a:p>
          <a:p>
            <a:pPr>
              <a:lnSpc>
                <a:spcPct val="100000"/>
              </a:lnSpc>
              <a:buFont typeface="Wingdings" pitchFamily="2" charset="2"/>
              <a:buNone/>
              <a:defRPr/>
            </a:pPr>
            <a:r>
              <a:rPr lang="uk-UA" sz="2800" dirty="0" smtClean="0"/>
              <a:t>Профілі також корисні для проведення експериментального детального аналізу складності на основі послідовного перегляду операторів. </a:t>
            </a:r>
            <a:endParaRPr lang="en-GB" sz="2800" dirty="0" smtClean="0"/>
          </a:p>
          <a:p>
            <a:pPr>
              <a:buFont typeface="Wingdings" pitchFamily="2" charset="2"/>
              <a:buNone/>
              <a:defRPr/>
            </a:pPr>
            <a:endParaRPr kumimoji="1" lang="uk-UA" kern="1200" dirty="0" smtClean="0"/>
          </a:p>
        </p:txBody>
      </p:sp>
      <p:sp>
        <p:nvSpPr>
          <p:cNvPr id="81923" name="Овал 2"/>
          <p:cNvSpPr>
            <a:spLocks noChangeArrowheads="1"/>
          </p:cNvSpPr>
          <p:nvPr/>
        </p:nvSpPr>
        <p:spPr bwMode="auto">
          <a:xfrm>
            <a:off x="142875" y="6429375"/>
            <a:ext cx="214313" cy="214313"/>
          </a:xfrm>
          <a:prstGeom prst="ellipse">
            <a:avLst/>
          </a:prstGeom>
          <a:solidFill>
            <a:srgbClr val="FF0000"/>
          </a:solidFill>
          <a:ln w="12700" algn="ctr">
            <a:solidFill>
              <a:schemeClr val="tx1"/>
            </a:solidFill>
            <a:round/>
            <a:headEnd type="none" w="sm" len="sm"/>
            <a:tailEnd type="none" w="sm" len="sm"/>
          </a:ln>
        </p:spPr>
        <p:txBody>
          <a:bodyPr/>
          <a:lstStyle/>
          <a:p>
            <a:endParaRPr lang="en-GB"/>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2" name="Rectangle 3"/>
          <p:cNvSpPr>
            <a:spLocks noGrp="1" noChangeArrowheads="1"/>
          </p:cNvSpPr>
          <p:nvPr>
            <p:ph type="body" idx="1"/>
          </p:nvPr>
        </p:nvSpPr>
        <p:spPr>
          <a:xfrm>
            <a:off x="0" y="836712"/>
            <a:ext cx="9144000" cy="6021288"/>
          </a:xfrm>
        </p:spPr>
        <p:txBody>
          <a:bodyPr/>
          <a:lstStyle/>
          <a:p>
            <a:pPr>
              <a:lnSpc>
                <a:spcPct val="100000"/>
              </a:lnSpc>
              <a:buFont typeface="Wingdings" pitchFamily="2" charset="2"/>
              <a:buNone/>
              <a:defRPr/>
            </a:pPr>
            <a:r>
              <a:rPr kumimoji="1" lang="uk-UA" sz="2800" kern="1200" dirty="0" smtClean="0"/>
              <a:t>	</a:t>
            </a:r>
            <a:r>
              <a:rPr lang="uk-UA" sz="2800" b="1" i="1" dirty="0" smtClean="0"/>
              <a:t>Перевірка обчислювальної складності  </a:t>
            </a:r>
            <a:r>
              <a:rPr lang="uk-UA" sz="2800" dirty="0" smtClean="0"/>
              <a:t>зводиться до експериментального аналізу складності алгоритму або до експериментального порівняння двох чи більше алгоритмів, що розв’язують одну і ту ж саму задачу. </a:t>
            </a:r>
          </a:p>
          <a:p>
            <a:pPr>
              <a:lnSpc>
                <a:spcPct val="100000"/>
              </a:lnSpc>
              <a:buFont typeface="Wingdings" pitchFamily="2" charset="2"/>
              <a:buNone/>
              <a:defRPr/>
            </a:pPr>
            <a:r>
              <a:rPr lang="uk-UA" sz="2800" dirty="0" smtClean="0"/>
              <a:t>	Перевірки цього типу застосовуються також  для доповнення теоретичного аналізу алгоритму. </a:t>
            </a:r>
          </a:p>
          <a:p>
            <a:pPr>
              <a:lnSpc>
                <a:spcPct val="100000"/>
              </a:lnSpc>
              <a:buFont typeface="Wingdings" pitchFamily="2" charset="2"/>
              <a:buNone/>
              <a:defRPr/>
            </a:pPr>
            <a:r>
              <a:rPr lang="uk-UA" sz="2800" dirty="0" smtClean="0"/>
              <a:t>	</a:t>
            </a:r>
            <a:r>
              <a:rPr lang="uk-UA" sz="2400" dirty="0" smtClean="0"/>
              <a:t>Якщо теоретичний аналіз занадто важко провести, необхідно все ж накопичити певний обчислювальний досвід роботи з цим алгоритмом. Цей досвід можна використовувати наприклад, для передбачення тривалості роботи програми на певному наборі вхідних даних. </a:t>
            </a:r>
          </a:p>
          <a:p>
            <a:pPr>
              <a:lnSpc>
                <a:spcPct val="100000"/>
              </a:lnSpc>
              <a:buFont typeface="Wingdings" pitchFamily="2" charset="2"/>
              <a:buNone/>
              <a:defRPr/>
            </a:pPr>
            <a:endParaRPr kumimoji="1" lang="uk-UA" kern="1200" dirty="0" smtClean="0"/>
          </a:p>
        </p:txBody>
      </p:sp>
      <p:sp>
        <p:nvSpPr>
          <p:cNvPr id="82947" name="Стрелка вниз 2"/>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2" name="Rectangle 3"/>
          <p:cNvSpPr>
            <a:spLocks noGrp="1" noChangeArrowheads="1"/>
          </p:cNvSpPr>
          <p:nvPr>
            <p:ph type="body" idx="1"/>
          </p:nvPr>
        </p:nvSpPr>
        <p:spPr>
          <a:xfrm>
            <a:off x="179512" y="1268760"/>
            <a:ext cx="8964488" cy="5589240"/>
          </a:xfrm>
        </p:spPr>
        <p:txBody>
          <a:bodyPr/>
          <a:lstStyle/>
          <a:p>
            <a:pPr>
              <a:lnSpc>
                <a:spcPct val="100000"/>
              </a:lnSpc>
              <a:buFont typeface="Wingdings" pitchFamily="2" charset="2"/>
              <a:buChar char="ü"/>
              <a:defRPr/>
            </a:pPr>
            <a:r>
              <a:rPr lang="uk-UA" sz="2800" dirty="0" smtClean="0"/>
              <a:t>Результати  експериментального аналізу рідко виявляються вичерпними, тому не слід виходити за розумні межі при їх інтерпретації.</a:t>
            </a:r>
            <a:endParaRPr lang="en-GB" sz="2800" dirty="0" smtClean="0"/>
          </a:p>
          <a:p>
            <a:pPr>
              <a:lnSpc>
                <a:spcPct val="100000"/>
              </a:lnSpc>
              <a:buFont typeface="Wingdings" pitchFamily="2" charset="2"/>
              <a:buChar char="ü"/>
              <a:defRPr/>
            </a:pPr>
            <a:endParaRPr kumimoji="1" lang="uk-UA" kern="1200" dirty="0" smtClean="0"/>
          </a:p>
        </p:txBody>
      </p:sp>
    </p:spTree>
    <p:extLst>
      <p:ext uri="{BB962C8B-B14F-4D97-AF65-F5344CB8AC3E}">
        <p14:creationId xmlns:p14="http://schemas.microsoft.com/office/powerpoint/2010/main" val="3804679054"/>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2" name="Rectangle 3"/>
          <p:cNvSpPr>
            <a:spLocks noGrp="1" noChangeArrowheads="1"/>
          </p:cNvSpPr>
          <p:nvPr>
            <p:ph type="body" idx="1"/>
          </p:nvPr>
        </p:nvSpPr>
        <p:spPr>
          <a:xfrm>
            <a:off x="0" y="836712"/>
            <a:ext cx="9144000" cy="6021288"/>
          </a:xfrm>
        </p:spPr>
        <p:txBody>
          <a:bodyPr/>
          <a:lstStyle/>
          <a:p>
            <a:pPr>
              <a:buFont typeface="Wingdings" pitchFamily="2" charset="2"/>
              <a:buNone/>
              <a:defRPr/>
            </a:pPr>
            <a:r>
              <a:rPr kumimoji="1" lang="uk-UA" sz="2800" kern="1200" dirty="0" smtClean="0"/>
              <a:t>	</a:t>
            </a:r>
            <a:r>
              <a:rPr lang="ru-RU" sz="2800" b="1" dirty="0" err="1" smtClean="0"/>
              <a:t>Документація</a:t>
            </a:r>
            <a:endParaRPr lang="en-GB" sz="2800" b="1" dirty="0" smtClean="0"/>
          </a:p>
          <a:p>
            <a:pPr>
              <a:lnSpc>
                <a:spcPct val="100000"/>
              </a:lnSpc>
              <a:buFont typeface="Wingdings" pitchFamily="2" charset="2"/>
              <a:buNone/>
              <a:defRPr/>
            </a:pPr>
            <a:r>
              <a:rPr lang="ru-RU" sz="2800" dirty="0" smtClean="0"/>
              <a:t>	</a:t>
            </a:r>
          </a:p>
          <a:p>
            <a:pPr>
              <a:lnSpc>
                <a:spcPct val="100000"/>
              </a:lnSpc>
              <a:buFont typeface="Wingdings" pitchFamily="2" charset="2"/>
              <a:buNone/>
              <a:defRPr/>
            </a:pPr>
            <a:r>
              <a:rPr lang="uk-UA" sz="2800" dirty="0" smtClean="0"/>
              <a:t>	Документація включає в себе всю інформацію і допомагає пояснити, що робиться  в програмі, а саме: блок-схеми, описи сходинок в побудові згори-вниз, допоміжні доведення правильності, результати тестування, детальні описи формату вхідних та вихідних даних та інше.</a:t>
            </a:r>
            <a:endParaRPr kumimoji="1" lang="uk-UA" kern="1200" dirty="0" smtClean="0"/>
          </a:p>
        </p:txBody>
      </p:sp>
      <p:sp>
        <p:nvSpPr>
          <p:cNvPr id="83971" name="Стрелка вниз 2"/>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4" name="Rectangle 3"/>
          <p:cNvSpPr>
            <a:spLocks noGrp="1" noChangeArrowheads="1"/>
          </p:cNvSpPr>
          <p:nvPr>
            <p:ph type="body" idx="1"/>
          </p:nvPr>
        </p:nvSpPr>
        <p:spPr>
          <a:xfrm>
            <a:off x="0" y="836712"/>
            <a:ext cx="9144000" cy="6021288"/>
          </a:xfrm>
        </p:spPr>
        <p:txBody>
          <a:bodyPr/>
          <a:lstStyle/>
          <a:p>
            <a:pPr>
              <a:lnSpc>
                <a:spcPct val="150000"/>
              </a:lnSpc>
              <a:buFont typeface="Wingdings" pitchFamily="2" charset="2"/>
              <a:buNone/>
            </a:pPr>
            <a:r>
              <a:rPr lang="ru-RU" sz="2800" b="1" dirty="0" smtClean="0"/>
              <a:t>	</a:t>
            </a:r>
            <a:r>
              <a:rPr lang="uk-UA" sz="2800" dirty="0" smtClean="0"/>
              <a:t>Що потрібно знайти? </a:t>
            </a:r>
          </a:p>
          <a:p>
            <a:pPr>
              <a:lnSpc>
                <a:spcPct val="100000"/>
              </a:lnSpc>
              <a:buFont typeface="Wingdings" pitchFamily="2" charset="2"/>
              <a:buNone/>
            </a:pPr>
            <a:r>
              <a:rPr lang="uk-UA" sz="2800" dirty="0" smtClean="0"/>
              <a:t>	Знизити його дорожні витрати - звучить дещо розпливчасто, тому що питання про те, як виглядатиме розв’язок, залишилось не вирішеним. </a:t>
            </a:r>
          </a:p>
          <a:p>
            <a:pPr>
              <a:lnSpc>
                <a:spcPct val="100000"/>
              </a:lnSpc>
              <a:buFont typeface="Wingdings" pitchFamily="2" charset="2"/>
              <a:buNone/>
            </a:pPr>
            <a:r>
              <a:rPr lang="uk-UA" sz="2800" dirty="0" smtClean="0"/>
              <a:t>	Отже, потрібна додаткова інформація від Андрія. </a:t>
            </a:r>
          </a:p>
          <a:p>
            <a:pPr>
              <a:lnSpc>
                <a:spcPct val="100000"/>
              </a:lnSpc>
              <a:buFont typeface="Wingdings" pitchFamily="2" charset="2"/>
              <a:buNone/>
            </a:pPr>
            <a:endParaRPr lang="uk-UA" sz="2800" dirty="0" smtClean="0"/>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2" name="Rectangle 3"/>
          <p:cNvSpPr>
            <a:spLocks noGrp="1" noChangeArrowheads="1"/>
          </p:cNvSpPr>
          <p:nvPr>
            <p:ph type="body" idx="1"/>
          </p:nvPr>
        </p:nvSpPr>
        <p:spPr>
          <a:xfrm>
            <a:off x="251520" y="1268760"/>
            <a:ext cx="8640960" cy="5589240"/>
          </a:xfrm>
        </p:spPr>
        <p:txBody>
          <a:bodyPr/>
          <a:lstStyle/>
          <a:p>
            <a:pPr>
              <a:lnSpc>
                <a:spcPct val="100000"/>
              </a:lnSpc>
              <a:buFont typeface="Wingdings" pitchFamily="2" charset="2"/>
              <a:buChar char="ü"/>
              <a:defRPr/>
            </a:pPr>
            <a:r>
              <a:rPr lang="uk-UA" sz="2800" dirty="0" smtClean="0"/>
              <a:t>Для всіх програм, крім найпростіших, текст повинен супроводжуватися зовнішньою і/або внутрішньою (програмною) документацією. </a:t>
            </a:r>
            <a:endParaRPr lang="en-GB" sz="2800" dirty="0" smtClean="0"/>
          </a:p>
          <a:p>
            <a:pPr>
              <a:lnSpc>
                <a:spcPct val="100000"/>
              </a:lnSpc>
              <a:buFont typeface="Wingdings" pitchFamily="2" charset="2"/>
              <a:buNone/>
              <a:defRPr/>
            </a:pPr>
            <a:endParaRPr lang="en-GB" sz="2800" dirty="0" smtClean="0"/>
          </a:p>
          <a:p>
            <a:pPr>
              <a:buFont typeface="Wingdings" pitchFamily="2" charset="2"/>
              <a:buNone/>
              <a:defRPr/>
            </a:pPr>
            <a:endParaRPr kumimoji="1" lang="uk-UA" kern="1200" dirty="0" smtClean="0"/>
          </a:p>
        </p:txBody>
      </p:sp>
    </p:spTree>
    <p:extLst>
      <p:ext uri="{BB962C8B-B14F-4D97-AF65-F5344CB8AC3E}">
        <p14:creationId xmlns:p14="http://schemas.microsoft.com/office/powerpoint/2010/main" val="829715554"/>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4994" name="Rectangle 3"/>
          <p:cNvSpPr>
            <a:spLocks noGrp="1" noChangeArrowheads="1"/>
          </p:cNvSpPr>
          <p:nvPr>
            <p:ph type="body" idx="1"/>
          </p:nvPr>
        </p:nvSpPr>
        <p:spPr>
          <a:xfrm>
            <a:off x="0" y="764704"/>
            <a:ext cx="9144000" cy="6093296"/>
          </a:xfrm>
        </p:spPr>
        <p:txBody>
          <a:bodyPr/>
          <a:lstStyle/>
          <a:p>
            <a:pPr>
              <a:buFont typeface="Wingdings" pitchFamily="2" charset="2"/>
              <a:buNone/>
            </a:pPr>
            <a:r>
              <a:rPr lang="uk-UA" sz="2800" b="1" dirty="0" smtClean="0"/>
              <a:t>	</a:t>
            </a:r>
            <a:r>
              <a:rPr lang="uk-UA" sz="2800" b="1" i="1" dirty="0" smtClean="0"/>
              <a:t>Зовнішня документація.</a:t>
            </a:r>
            <a:endParaRPr lang="en-GB" sz="2800" i="1" dirty="0" smtClean="0"/>
          </a:p>
          <a:p>
            <a:pPr>
              <a:lnSpc>
                <a:spcPct val="100000"/>
              </a:lnSpc>
              <a:buFont typeface="Wingdings" pitchFamily="2" charset="2"/>
              <a:buNone/>
            </a:pPr>
            <a:r>
              <a:rPr lang="uk-UA" sz="2800" dirty="0" smtClean="0"/>
              <a:t>	Являє собою дещо про програму,  що не міститься в самій програмі. Вона часто виконується у вигляді керівництва для користувача або технічного звіту. Може набувати різних форм: </a:t>
            </a:r>
            <a:endParaRPr lang="en-GB" sz="2800" dirty="0" smtClean="0"/>
          </a:p>
          <a:p>
            <a:pPr lvl="1">
              <a:lnSpc>
                <a:spcPct val="80000"/>
              </a:lnSpc>
              <a:buFontTx/>
              <a:buNone/>
            </a:pPr>
            <a:r>
              <a:rPr lang="uk-UA" sz="2400" dirty="0" smtClean="0"/>
              <a:t>Блок-схеми</a:t>
            </a:r>
            <a:endParaRPr lang="en-GB" sz="2400" dirty="0" smtClean="0"/>
          </a:p>
          <a:p>
            <a:pPr lvl="1">
              <a:lnSpc>
                <a:spcPct val="80000"/>
              </a:lnSpc>
              <a:buFontTx/>
              <a:buNone/>
            </a:pPr>
            <a:r>
              <a:rPr lang="uk-UA" sz="2400" dirty="0" smtClean="0"/>
              <a:t>Інструкції користувача</a:t>
            </a:r>
            <a:endParaRPr lang="en-GB" sz="2400" dirty="0" smtClean="0"/>
          </a:p>
          <a:p>
            <a:pPr lvl="1">
              <a:lnSpc>
                <a:spcPct val="80000"/>
              </a:lnSpc>
              <a:buFontTx/>
              <a:buNone/>
            </a:pPr>
            <a:r>
              <a:rPr lang="uk-UA" sz="2400" dirty="0" smtClean="0"/>
              <a:t>Зразки вхідних і вихідних даних</a:t>
            </a:r>
            <a:endParaRPr lang="en-GB" sz="2400" dirty="0" smtClean="0"/>
          </a:p>
          <a:p>
            <a:pPr lvl="1">
              <a:lnSpc>
                <a:spcPct val="80000"/>
              </a:lnSpc>
              <a:buFontTx/>
              <a:buNone/>
            </a:pPr>
            <a:r>
              <a:rPr lang="uk-UA" sz="2400" dirty="0" smtClean="0"/>
              <a:t>Повний опис побудови згори-вниз</a:t>
            </a:r>
            <a:endParaRPr lang="en-GB" sz="2400" dirty="0" smtClean="0"/>
          </a:p>
          <a:p>
            <a:pPr lvl="1">
              <a:lnSpc>
                <a:spcPct val="80000"/>
              </a:lnSpc>
              <a:buFontTx/>
              <a:buNone/>
            </a:pPr>
            <a:r>
              <a:rPr lang="uk-UA" sz="2400" dirty="0" smtClean="0"/>
              <a:t>Словесний опис алгоритму</a:t>
            </a:r>
            <a:endParaRPr lang="en-GB" sz="2400" dirty="0" smtClean="0"/>
          </a:p>
          <a:p>
            <a:pPr lvl="1">
              <a:lnSpc>
                <a:spcPct val="80000"/>
              </a:lnSpc>
              <a:buFontTx/>
              <a:buNone/>
            </a:pPr>
            <a:r>
              <a:rPr lang="uk-UA" sz="2400" dirty="0" smtClean="0"/>
              <a:t>Посилання на джерела інформації</a:t>
            </a:r>
            <a:endParaRPr lang="en-GB" sz="2400" dirty="0" smtClean="0"/>
          </a:p>
          <a:p>
            <a:pPr lvl="1">
              <a:lnSpc>
                <a:spcPct val="80000"/>
              </a:lnSpc>
              <a:buFontTx/>
              <a:buNone/>
            </a:pPr>
            <a:r>
              <a:rPr lang="uk-UA" sz="2400" dirty="0" smtClean="0"/>
              <a:t>Довідники по іменам змінних та підпрограм, з </a:t>
            </a:r>
            <a:r>
              <a:rPr lang="uk-UA" sz="2400" dirty="0" err="1" smtClean="0"/>
              <a:t>вказанням</a:t>
            </a:r>
            <a:r>
              <a:rPr lang="uk-UA" sz="2400" dirty="0" smtClean="0"/>
              <a:t> їх ролей в даній програмі</a:t>
            </a:r>
            <a:endParaRPr lang="en-GB" sz="2400" dirty="0" smtClean="0"/>
          </a:p>
          <a:p>
            <a:pPr lvl="1">
              <a:lnSpc>
                <a:spcPct val="80000"/>
              </a:lnSpc>
              <a:buFontTx/>
              <a:buNone/>
            </a:pPr>
            <a:r>
              <a:rPr lang="uk-UA" sz="2400" dirty="0" smtClean="0"/>
              <a:t>Обговорення різноманітних особливостей (наприклад, результатів перевірки, обмежень, історії виправлень).</a:t>
            </a:r>
            <a:endParaRPr lang="en-GB" sz="2400" dirty="0" smtClean="0"/>
          </a:p>
          <a:p>
            <a:pPr>
              <a:buFont typeface="Wingdings" pitchFamily="2" charset="2"/>
              <a:buNone/>
            </a:pPr>
            <a:endParaRPr kumimoji="1" lang="uk-UA" dirty="0" smtClean="0"/>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6018" name="Rectangle 3"/>
          <p:cNvSpPr>
            <a:spLocks noGrp="1" noChangeArrowheads="1"/>
          </p:cNvSpPr>
          <p:nvPr>
            <p:ph type="body" idx="1"/>
          </p:nvPr>
        </p:nvSpPr>
        <p:spPr>
          <a:xfrm>
            <a:off x="250030" y="764704"/>
            <a:ext cx="8893969" cy="6093296"/>
          </a:xfrm>
        </p:spPr>
        <p:txBody>
          <a:bodyPr/>
          <a:lstStyle/>
          <a:p>
            <a:pPr>
              <a:buFont typeface="Wingdings" pitchFamily="2" charset="2"/>
              <a:buNone/>
            </a:pPr>
            <a:r>
              <a:rPr kumimoji="1" lang="uk-UA" sz="2800" dirty="0" smtClean="0"/>
              <a:t>	</a:t>
            </a:r>
            <a:r>
              <a:rPr lang="uk-UA" sz="2800" b="1" i="1" dirty="0" smtClean="0"/>
              <a:t>Програмна документація</a:t>
            </a:r>
          </a:p>
          <a:p>
            <a:pPr>
              <a:buFont typeface="Wingdings" pitchFamily="2" charset="2"/>
              <a:buNone/>
            </a:pPr>
            <a:endParaRPr lang="en-GB" sz="1000" dirty="0" smtClean="0"/>
          </a:p>
          <a:p>
            <a:pPr>
              <a:lnSpc>
                <a:spcPct val="100000"/>
              </a:lnSpc>
              <a:buFont typeface="Arial" charset="0"/>
              <a:buChar char="•"/>
            </a:pPr>
            <a:r>
              <a:rPr lang="uk-UA" sz="2400" dirty="0" smtClean="0"/>
              <a:t>Коментарі повинні бути правильними та інформативними. Пишіть коментарі одночасно з текстом програми. </a:t>
            </a:r>
            <a:endParaRPr lang="en-US" sz="2400" dirty="0" smtClean="0"/>
          </a:p>
          <a:p>
            <a:pPr>
              <a:lnSpc>
                <a:spcPct val="100000"/>
              </a:lnSpc>
              <a:buFont typeface="Arial" charset="0"/>
              <a:buChar char="•"/>
            </a:pPr>
            <a:r>
              <a:rPr lang="uk-UA" sz="2400" dirty="0" smtClean="0"/>
              <a:t>Слід використовувати мнемонічні імена для змінних та підпрограм. </a:t>
            </a:r>
            <a:endParaRPr lang="en-GB" sz="2400" dirty="0" smtClean="0"/>
          </a:p>
          <a:p>
            <a:pPr>
              <a:lnSpc>
                <a:spcPct val="100000"/>
              </a:lnSpc>
              <a:buFont typeface="Arial" charset="0"/>
              <a:buChar char="•"/>
            </a:pPr>
            <a:r>
              <a:rPr lang="uk-UA" sz="2400" dirty="0" smtClean="0"/>
              <a:t>Починайте кожну програму з прологу.</a:t>
            </a:r>
            <a:endParaRPr lang="en-US" sz="2400" dirty="0" smtClean="0"/>
          </a:p>
          <a:p>
            <a:pPr>
              <a:lnSpc>
                <a:spcPct val="100000"/>
              </a:lnSpc>
              <a:buFont typeface="Arial" charset="0"/>
              <a:buChar char="•"/>
            </a:pPr>
            <a:r>
              <a:rPr lang="uk-UA" sz="2400" dirty="0" smtClean="0"/>
              <a:t>Уникайте поганого або заплутаного тексу програми. </a:t>
            </a:r>
            <a:endParaRPr lang="en-GB" sz="2400" dirty="0" smtClean="0"/>
          </a:p>
          <a:p>
            <a:pPr>
              <a:lnSpc>
                <a:spcPct val="100000"/>
              </a:lnSpc>
              <a:buFont typeface="Arial" charset="0"/>
              <a:buChar char="•"/>
            </a:pPr>
            <a:r>
              <a:rPr lang="uk-UA" sz="2400" dirty="0" smtClean="0"/>
              <a:t>Дотримуйтесь правил чіткого оформлення програми</a:t>
            </a:r>
            <a:r>
              <a:rPr lang="en-US" sz="2400" dirty="0" smtClean="0"/>
              <a:t>.</a:t>
            </a:r>
          </a:p>
          <a:p>
            <a:pPr>
              <a:lnSpc>
                <a:spcPct val="100000"/>
              </a:lnSpc>
              <a:buFont typeface="Arial" charset="0"/>
              <a:buChar char="•"/>
            </a:pPr>
            <a:r>
              <a:rPr lang="uk-UA" sz="2400" dirty="0" smtClean="0"/>
              <a:t>Уникайте нестандартних засобів версії мови. </a:t>
            </a:r>
            <a:endParaRPr lang="en-GB" sz="2400" dirty="0" smtClean="0"/>
          </a:p>
          <a:p>
            <a:pPr>
              <a:lnSpc>
                <a:spcPct val="100000"/>
              </a:lnSpc>
              <a:buFont typeface="Arial" charset="0"/>
              <a:buChar char="•"/>
            </a:pPr>
            <a:r>
              <a:rPr lang="uk-UA" sz="2400" dirty="0" smtClean="0"/>
              <a:t>Описуйте правильно всі вхідні та вихідні дані. При виводі інформації на екран відображайте і вхідні і вихідні дані з поясненнями або коментарями.</a:t>
            </a:r>
            <a:endParaRPr lang="en-US" sz="2400" dirty="0" smtClean="0"/>
          </a:p>
          <a:p>
            <a:pPr>
              <a:lnSpc>
                <a:spcPct val="100000"/>
              </a:lnSpc>
              <a:buFont typeface="Arial" charset="0"/>
              <a:buChar char="•"/>
            </a:pPr>
            <a:r>
              <a:rPr lang="uk-UA" sz="2400" dirty="0" smtClean="0"/>
              <a:t>Повідомлення про помилки обов'язково осмислені. </a:t>
            </a:r>
            <a:endParaRPr lang="en-GB" sz="2400" dirty="0" smtClean="0"/>
          </a:p>
          <a:p>
            <a:pPr>
              <a:lnSpc>
                <a:spcPct val="100000"/>
              </a:lnSpc>
              <a:buFont typeface="Arial" charset="0"/>
              <a:buChar char="•"/>
            </a:pPr>
            <a:r>
              <a:rPr lang="uk-UA" sz="2400" dirty="0" smtClean="0"/>
              <a:t>Привабливий та зручний інтерфейс.</a:t>
            </a:r>
          </a:p>
        </p:txBody>
      </p:sp>
      <p:sp>
        <p:nvSpPr>
          <p:cNvPr id="86019" name="Овал 2"/>
          <p:cNvSpPr>
            <a:spLocks noChangeArrowheads="1"/>
          </p:cNvSpPr>
          <p:nvPr/>
        </p:nvSpPr>
        <p:spPr bwMode="auto">
          <a:xfrm>
            <a:off x="142875" y="6429375"/>
            <a:ext cx="214313" cy="214313"/>
          </a:xfrm>
          <a:prstGeom prst="ellipse">
            <a:avLst/>
          </a:prstGeom>
          <a:solidFill>
            <a:schemeClr val="accent1"/>
          </a:solidFill>
          <a:ln w="12700" algn="ctr">
            <a:solidFill>
              <a:schemeClr val="tx1"/>
            </a:solidFill>
            <a:round/>
            <a:headEnd type="none" w="sm" len="sm"/>
            <a:tailEnd type="none" w="sm" len="sm"/>
          </a:ln>
        </p:spPr>
        <p:txBody>
          <a:bodyPr/>
          <a:lstStyle/>
          <a:p>
            <a:endParaRPr lang="en-GB"/>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7042" name="Rectangle 3"/>
          <p:cNvSpPr>
            <a:spLocks noGrp="1" noChangeArrowheads="1"/>
          </p:cNvSpPr>
          <p:nvPr>
            <p:ph type="body" idx="1"/>
          </p:nvPr>
        </p:nvSpPr>
        <p:spPr>
          <a:xfrm>
            <a:off x="0" y="357188"/>
            <a:ext cx="9144000" cy="6500812"/>
          </a:xfrm>
        </p:spPr>
        <p:txBody>
          <a:bodyPr/>
          <a:lstStyle/>
          <a:p>
            <a:pPr>
              <a:buFont typeface="Wingdings" pitchFamily="2" charset="2"/>
              <a:buNone/>
            </a:pPr>
            <a:r>
              <a:rPr kumimoji="1" lang="uk-UA" sz="2800" smtClean="0"/>
              <a:t>	</a:t>
            </a:r>
            <a:r>
              <a:rPr lang="uk-UA" sz="2800" b="1" i="1" smtClean="0"/>
              <a:t>Програмна документація.</a:t>
            </a:r>
            <a:endParaRPr lang="en-GB" sz="2800" i="1" smtClean="0"/>
          </a:p>
          <a:p>
            <a:pPr>
              <a:buFont typeface="Wingdings" pitchFamily="2" charset="2"/>
              <a:buNone/>
            </a:pPr>
            <a:r>
              <a:rPr lang="uk-UA" sz="2800" smtClean="0"/>
              <a:t>	Прийоми, якими користуються багато хороших програмістів.</a:t>
            </a:r>
            <a:endParaRPr lang="en-GB" sz="2800" smtClean="0"/>
          </a:p>
          <a:p>
            <a:pPr>
              <a:buFont typeface="Wingdings" pitchFamily="2" charset="2"/>
              <a:buNone/>
            </a:pPr>
            <a:r>
              <a:rPr lang="uk-UA" sz="2800" i="1" smtClean="0"/>
              <a:t>Коментарі повинні бути правильними та інформативними.</a:t>
            </a:r>
            <a:r>
              <a:rPr lang="uk-UA" sz="2800" smtClean="0"/>
              <a:t> </a:t>
            </a:r>
          </a:p>
          <a:p>
            <a:pPr>
              <a:buFont typeface="Wingdings" pitchFamily="2" charset="2"/>
              <a:buNone/>
            </a:pPr>
            <a:r>
              <a:rPr lang="uk-UA" sz="2800" i="1" smtClean="0"/>
              <a:t>Пишіть коментарі одночасно з текстом програми</a:t>
            </a:r>
            <a:r>
              <a:rPr lang="uk-UA" sz="2800" smtClean="0"/>
              <a:t>. Ця практика допомагає об’єднати документацію етапів розробки і реалізації. Корисні коментарі часто вдається отримати прямо із блок-схем або словесного тексту алгоритму. Якщо вони написані одночасно з текстом програми, вони з більшою імовірністю акуратно відображають логічні етапи програми, ніж якщо їх писати пізніше. Звичайно, було б непогано переглянути усю документацію після завершення розробки програми. </a:t>
            </a:r>
            <a:endParaRPr kumimoji="1" lang="uk-UA" smtClean="0"/>
          </a:p>
        </p:txBody>
      </p:sp>
      <p:sp>
        <p:nvSpPr>
          <p:cNvPr id="87043" name="Овал 2"/>
          <p:cNvSpPr>
            <a:spLocks noChangeArrowheads="1"/>
          </p:cNvSpPr>
          <p:nvPr/>
        </p:nvSpPr>
        <p:spPr bwMode="auto">
          <a:xfrm>
            <a:off x="142875" y="6429375"/>
            <a:ext cx="214313" cy="214313"/>
          </a:xfrm>
          <a:prstGeom prst="ellipse">
            <a:avLst/>
          </a:prstGeom>
          <a:solidFill>
            <a:srgbClr val="FF0000"/>
          </a:solidFill>
          <a:ln w="12700" algn="ctr">
            <a:solidFill>
              <a:schemeClr val="tx1"/>
            </a:solidFill>
            <a:round/>
            <a:headEnd type="none" w="sm" len="sm"/>
            <a:tailEnd type="none" w="sm" len="sm"/>
          </a:ln>
        </p:spPr>
        <p:txBody>
          <a:bodyPr/>
          <a:lstStyle/>
          <a:p>
            <a:endParaRPr lang="en-GB"/>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2" name="Rectangle 3"/>
          <p:cNvSpPr>
            <a:spLocks noGrp="1" noChangeArrowheads="1"/>
          </p:cNvSpPr>
          <p:nvPr>
            <p:ph type="body" idx="1"/>
          </p:nvPr>
        </p:nvSpPr>
        <p:spPr>
          <a:xfrm>
            <a:off x="0" y="357188"/>
            <a:ext cx="9144000" cy="6500812"/>
          </a:xfrm>
        </p:spPr>
        <p:txBody>
          <a:bodyPr/>
          <a:lstStyle/>
          <a:p>
            <a:pPr>
              <a:buFont typeface="Wingdings" pitchFamily="2" charset="2"/>
              <a:buNone/>
              <a:defRPr/>
            </a:pPr>
            <a:r>
              <a:rPr lang="uk-UA" sz="2800" i="1" dirty="0" smtClean="0"/>
              <a:t>Слід використовувати мнемонічні імена для змінних та підпрограм</a:t>
            </a:r>
            <a:r>
              <a:rPr lang="uk-UA" sz="2800" dirty="0" smtClean="0"/>
              <a:t>. Вони повинні натякати на їх функцію в алгоритмі. Ця практика сприяє </a:t>
            </a:r>
            <a:r>
              <a:rPr lang="uk-UA" sz="2800" dirty="0" err="1" smtClean="0"/>
              <a:t>самодокументуванню</a:t>
            </a:r>
            <a:r>
              <a:rPr lang="uk-UA" sz="2800" dirty="0" smtClean="0"/>
              <a:t> тексту програми. </a:t>
            </a:r>
            <a:endParaRPr lang="en-GB" sz="2800" dirty="0" smtClean="0"/>
          </a:p>
          <a:p>
            <a:pPr>
              <a:buFont typeface="Wingdings" pitchFamily="2" charset="2"/>
              <a:buNone/>
              <a:defRPr/>
            </a:pPr>
            <a:r>
              <a:rPr lang="uk-UA" sz="2800" i="1" dirty="0" smtClean="0"/>
              <a:t>Починайте кожну програму з прологу.</a:t>
            </a:r>
            <a:r>
              <a:rPr lang="uk-UA" sz="2800" dirty="0" smtClean="0"/>
              <a:t> Повідомляйте читачу корисну інформацію на початку кожної програми та підпрограми. Пролог може містити:</a:t>
            </a:r>
            <a:endParaRPr lang="en-GB" sz="2800" dirty="0" smtClean="0"/>
          </a:p>
          <a:p>
            <a:pPr lvl="1">
              <a:lnSpc>
                <a:spcPct val="80000"/>
              </a:lnSpc>
              <a:buFontTx/>
              <a:buNone/>
              <a:defRPr/>
            </a:pPr>
            <a:r>
              <a:rPr lang="uk-UA" sz="2400" dirty="0" smtClean="0">
                <a:ea typeface="+mn-ea"/>
                <a:cs typeface="+mn-cs"/>
              </a:rPr>
              <a:t>Заголовок: ім’я автора, дату останньої зміни, тощо.</a:t>
            </a:r>
            <a:endParaRPr lang="en-GB" sz="2400" dirty="0" smtClean="0">
              <a:ea typeface="+mn-ea"/>
              <a:cs typeface="+mn-cs"/>
            </a:endParaRPr>
          </a:p>
          <a:p>
            <a:pPr lvl="1">
              <a:lnSpc>
                <a:spcPct val="80000"/>
              </a:lnSpc>
              <a:buFontTx/>
              <a:buNone/>
              <a:defRPr/>
            </a:pPr>
            <a:r>
              <a:rPr lang="uk-UA" sz="2400" dirty="0" smtClean="0">
                <a:ea typeface="+mn-ea"/>
                <a:cs typeface="+mn-cs"/>
              </a:rPr>
              <a:t>Короткий опис, того що робить програма і можливо того, яким чином вона це робить (принаймні вказівники на джерела інформації).</a:t>
            </a:r>
            <a:endParaRPr lang="en-GB" sz="2400" dirty="0" smtClean="0">
              <a:ea typeface="+mn-ea"/>
              <a:cs typeface="+mn-cs"/>
            </a:endParaRPr>
          </a:p>
          <a:p>
            <a:pPr lvl="1">
              <a:lnSpc>
                <a:spcPct val="80000"/>
              </a:lnSpc>
              <a:buFontTx/>
              <a:buNone/>
              <a:defRPr/>
            </a:pPr>
            <a:r>
              <a:rPr lang="uk-UA" sz="2400" dirty="0" smtClean="0">
                <a:ea typeface="+mn-ea"/>
                <a:cs typeface="+mn-cs"/>
              </a:rPr>
              <a:t>Список підпрограм, що використовуються з коротким описом мети кожної із них.</a:t>
            </a:r>
            <a:endParaRPr lang="en-GB" sz="2400" dirty="0" smtClean="0">
              <a:ea typeface="+mn-ea"/>
              <a:cs typeface="+mn-cs"/>
            </a:endParaRPr>
          </a:p>
          <a:p>
            <a:pPr lvl="1">
              <a:lnSpc>
                <a:spcPct val="80000"/>
              </a:lnSpc>
              <a:buFontTx/>
              <a:buNone/>
              <a:defRPr/>
            </a:pPr>
            <a:r>
              <a:rPr lang="uk-UA" sz="2400" dirty="0" smtClean="0">
                <a:ea typeface="+mn-ea"/>
                <a:cs typeface="+mn-cs"/>
              </a:rPr>
              <a:t>Список та опис всіх змінних, призначення яких не очевидне з першого погляду.</a:t>
            </a:r>
            <a:endParaRPr lang="en-GB" sz="2400" dirty="0" smtClean="0">
              <a:ea typeface="+mn-ea"/>
              <a:cs typeface="+mn-cs"/>
            </a:endParaRPr>
          </a:p>
          <a:p>
            <a:pPr lvl="1">
              <a:lnSpc>
                <a:spcPct val="80000"/>
              </a:lnSpc>
              <a:buFontTx/>
              <a:buNone/>
              <a:defRPr/>
            </a:pPr>
            <a:r>
              <a:rPr lang="uk-UA" sz="2400" dirty="0" smtClean="0">
                <a:ea typeface="+mn-ea"/>
                <a:cs typeface="+mn-cs"/>
              </a:rPr>
              <a:t>Інформацію про реакцію при виявленні помилкових ситуацій.</a:t>
            </a:r>
            <a:endParaRPr lang="en-GB" sz="2400" dirty="0" smtClean="0">
              <a:ea typeface="+mn-ea"/>
              <a:cs typeface="+mn-cs"/>
            </a:endParaRPr>
          </a:p>
          <a:p>
            <a:pPr lvl="1">
              <a:lnSpc>
                <a:spcPct val="80000"/>
              </a:lnSpc>
              <a:buFontTx/>
              <a:buNone/>
              <a:defRPr/>
            </a:pPr>
            <a:r>
              <a:rPr lang="uk-UA" sz="2400" dirty="0" smtClean="0">
                <a:ea typeface="+mn-ea"/>
                <a:cs typeface="+mn-cs"/>
              </a:rPr>
              <a:t>Інформацію про необхідні вхідні дані та вигляд результатів.</a:t>
            </a:r>
            <a:endParaRPr kumimoji="1" lang="uk-UA" kern="1200" dirty="0" smtClean="0"/>
          </a:p>
        </p:txBody>
      </p:sp>
      <p:sp>
        <p:nvSpPr>
          <p:cNvPr id="88067" name="Овал 2"/>
          <p:cNvSpPr>
            <a:spLocks noChangeArrowheads="1"/>
          </p:cNvSpPr>
          <p:nvPr/>
        </p:nvSpPr>
        <p:spPr bwMode="auto">
          <a:xfrm>
            <a:off x="142875" y="6429375"/>
            <a:ext cx="214313" cy="214313"/>
          </a:xfrm>
          <a:prstGeom prst="ellipse">
            <a:avLst/>
          </a:prstGeom>
          <a:solidFill>
            <a:srgbClr val="FF0000"/>
          </a:solidFill>
          <a:ln w="12700" algn="ctr">
            <a:solidFill>
              <a:schemeClr val="tx1"/>
            </a:solidFill>
            <a:round/>
            <a:headEnd type="none" w="sm" len="sm"/>
            <a:tailEnd type="none" w="sm" len="sm"/>
          </a:ln>
        </p:spPr>
        <p:txBody>
          <a:bodyPr/>
          <a:lstStyle/>
          <a:p>
            <a:endParaRPr lang="en-GB"/>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2" name="Rectangle 3"/>
          <p:cNvSpPr>
            <a:spLocks noGrp="1" noChangeArrowheads="1"/>
          </p:cNvSpPr>
          <p:nvPr>
            <p:ph type="body" idx="1"/>
          </p:nvPr>
        </p:nvSpPr>
        <p:spPr>
          <a:xfrm>
            <a:off x="0" y="357188"/>
            <a:ext cx="9144000" cy="6500812"/>
          </a:xfrm>
        </p:spPr>
        <p:txBody>
          <a:bodyPr/>
          <a:lstStyle/>
          <a:p>
            <a:pPr>
              <a:buFont typeface="Wingdings" pitchFamily="2" charset="2"/>
              <a:buNone/>
              <a:defRPr/>
            </a:pPr>
            <a:r>
              <a:rPr lang="uk-UA" sz="2800" i="1" dirty="0" smtClean="0"/>
              <a:t>Уникайте поганого або заплутаного тексу програми.</a:t>
            </a:r>
            <a:r>
              <a:rPr lang="uk-UA" sz="2800" dirty="0" smtClean="0"/>
              <a:t> Заплутаний текст породжує помилки і вимагає додаткової документації. Не намагайтеся компенсувати такий текст програми великою кількістю коментарів, краще перепишіть програму. </a:t>
            </a:r>
            <a:endParaRPr lang="en-GB" sz="2800" dirty="0" smtClean="0"/>
          </a:p>
          <a:p>
            <a:pPr>
              <a:buFont typeface="Wingdings" pitchFamily="2" charset="2"/>
              <a:buNone/>
              <a:defRPr/>
            </a:pPr>
            <a:r>
              <a:rPr lang="uk-UA" sz="2800" i="1" dirty="0" smtClean="0"/>
              <a:t>Правила чіткого оформлення програми</a:t>
            </a:r>
            <a:r>
              <a:rPr lang="uk-UA" sz="2800" dirty="0" smtClean="0"/>
              <a:t>:</a:t>
            </a:r>
            <a:endParaRPr lang="en-GB" sz="2800" dirty="0" smtClean="0"/>
          </a:p>
          <a:p>
            <a:pPr lvl="1">
              <a:lnSpc>
                <a:spcPct val="80000"/>
              </a:lnSpc>
              <a:buFontTx/>
              <a:buNone/>
              <a:defRPr/>
            </a:pPr>
            <a:r>
              <a:rPr lang="uk-UA" sz="2400" dirty="0" smtClean="0">
                <a:ea typeface="+mn-ea"/>
                <a:cs typeface="+mn-cs"/>
              </a:rPr>
              <a:t>Впорядковуйте оголошення змінних та масивів в деякій логічній послідовності або в алфавітному порядку. </a:t>
            </a:r>
            <a:endParaRPr lang="en-GB" sz="2400" dirty="0" smtClean="0">
              <a:ea typeface="+mn-ea"/>
              <a:cs typeface="+mn-cs"/>
            </a:endParaRPr>
          </a:p>
          <a:p>
            <a:pPr lvl="1">
              <a:lnSpc>
                <a:spcPct val="80000"/>
              </a:lnSpc>
              <a:buFontTx/>
              <a:buNone/>
              <a:defRPr/>
            </a:pPr>
            <a:r>
              <a:rPr lang="uk-UA" sz="2400" dirty="0" smtClean="0">
                <a:ea typeface="+mn-ea"/>
                <a:cs typeface="+mn-cs"/>
              </a:rPr>
              <a:t>Виділяйте окремим відступом від початку рядка фрагменти програми у відповідності до логічних рівнів. Особливо після операторів «Умова» та «Цикл».</a:t>
            </a:r>
            <a:endParaRPr lang="en-GB" sz="2400" dirty="0" smtClean="0">
              <a:ea typeface="+mn-ea"/>
              <a:cs typeface="+mn-cs"/>
            </a:endParaRPr>
          </a:p>
          <a:p>
            <a:pPr lvl="1">
              <a:lnSpc>
                <a:spcPct val="80000"/>
              </a:lnSpc>
              <a:buFontTx/>
              <a:buNone/>
              <a:defRPr/>
            </a:pPr>
            <a:r>
              <a:rPr lang="uk-UA" sz="2400" dirty="0" smtClean="0">
                <a:ea typeface="+mn-ea"/>
                <a:cs typeface="+mn-cs"/>
              </a:rPr>
              <a:t>Виділяйте відступом від початку рядку коментарі та відділяйте їх від тексту програми порожніми рядками.</a:t>
            </a:r>
            <a:endParaRPr lang="en-GB" sz="2400" dirty="0" smtClean="0">
              <a:ea typeface="+mn-ea"/>
              <a:cs typeface="+mn-cs"/>
            </a:endParaRPr>
          </a:p>
          <a:p>
            <a:pPr lvl="1">
              <a:lnSpc>
                <a:spcPct val="80000"/>
              </a:lnSpc>
              <a:buFontTx/>
              <a:buNone/>
              <a:defRPr/>
            </a:pPr>
            <a:r>
              <a:rPr lang="uk-UA" sz="2400" dirty="0" smtClean="0">
                <a:ea typeface="+mn-ea"/>
                <a:cs typeface="+mn-cs"/>
              </a:rPr>
              <a:t>Користуйтеся пробілами для полегшення читання програми, наприклад, в виразах.</a:t>
            </a:r>
            <a:endParaRPr lang="en-GB" sz="2400" dirty="0" smtClean="0">
              <a:ea typeface="+mn-ea"/>
              <a:cs typeface="+mn-cs"/>
            </a:endParaRPr>
          </a:p>
          <a:p>
            <a:pPr lvl="1">
              <a:lnSpc>
                <a:spcPct val="80000"/>
              </a:lnSpc>
              <a:buFontTx/>
              <a:buNone/>
              <a:defRPr/>
            </a:pPr>
            <a:r>
              <a:rPr lang="uk-UA" sz="2400" dirty="0" smtClean="0">
                <a:ea typeface="+mn-ea"/>
                <a:cs typeface="+mn-cs"/>
              </a:rPr>
              <a:t>Довгі вирази розбивайте на частини. Уникайте логічних або арифметичних виразів, що виходять за межі екрану.</a:t>
            </a:r>
            <a:endParaRPr lang="en-GB" sz="2400" dirty="0" smtClean="0">
              <a:ea typeface="+mn-ea"/>
              <a:cs typeface="+mn-cs"/>
            </a:endParaRPr>
          </a:p>
          <a:p>
            <a:pPr>
              <a:buFont typeface="Wingdings" pitchFamily="2" charset="2"/>
              <a:buNone/>
              <a:defRPr/>
            </a:pPr>
            <a:endParaRPr kumimoji="1" lang="uk-UA" kern="1200" dirty="0" smtClean="0"/>
          </a:p>
        </p:txBody>
      </p:sp>
      <p:sp>
        <p:nvSpPr>
          <p:cNvPr id="89091" name="Овал 2"/>
          <p:cNvSpPr>
            <a:spLocks noChangeArrowheads="1"/>
          </p:cNvSpPr>
          <p:nvPr/>
        </p:nvSpPr>
        <p:spPr bwMode="auto">
          <a:xfrm>
            <a:off x="142875" y="6429375"/>
            <a:ext cx="214313" cy="214313"/>
          </a:xfrm>
          <a:prstGeom prst="ellipse">
            <a:avLst/>
          </a:prstGeom>
          <a:solidFill>
            <a:srgbClr val="FF0000"/>
          </a:solidFill>
          <a:ln w="12700" algn="ctr">
            <a:solidFill>
              <a:schemeClr val="tx1"/>
            </a:solidFill>
            <a:round/>
            <a:headEnd type="none" w="sm" len="sm"/>
            <a:tailEnd type="none" w="sm" len="sm"/>
          </a:ln>
        </p:spPr>
        <p:txBody>
          <a:bodyPr/>
          <a:lstStyle/>
          <a:p>
            <a:endParaRPr lang="en-GB"/>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2" name="Rectangle 3"/>
          <p:cNvSpPr>
            <a:spLocks noGrp="1" noChangeArrowheads="1"/>
          </p:cNvSpPr>
          <p:nvPr>
            <p:ph type="body" idx="1"/>
          </p:nvPr>
        </p:nvSpPr>
        <p:spPr>
          <a:xfrm>
            <a:off x="0" y="357188"/>
            <a:ext cx="9144000" cy="6500812"/>
          </a:xfrm>
        </p:spPr>
        <p:txBody>
          <a:bodyPr/>
          <a:lstStyle/>
          <a:p>
            <a:pPr>
              <a:buFont typeface="Wingdings" pitchFamily="2" charset="2"/>
              <a:buNone/>
              <a:defRPr/>
            </a:pPr>
            <a:r>
              <a:rPr lang="uk-UA" sz="2800" i="1" dirty="0" smtClean="0"/>
              <a:t>Уникайте нестандартних засобів версії мови.</a:t>
            </a:r>
            <a:r>
              <a:rPr lang="uk-UA" sz="2800" dirty="0" smtClean="0"/>
              <a:t> Якщо ви передбачаєте, що програма повинна використовуватися широким колом користувачів, обов’язково вкажіть всі нестандартні засоби, що в ній задіяні, і якщо можливо, то чим їх можна замінити.</a:t>
            </a:r>
            <a:endParaRPr lang="en-GB" sz="2800" dirty="0" smtClean="0"/>
          </a:p>
          <a:p>
            <a:pPr>
              <a:buFont typeface="Wingdings" pitchFamily="2" charset="2"/>
              <a:buNone/>
              <a:defRPr/>
            </a:pPr>
            <a:r>
              <a:rPr lang="uk-UA" sz="2800" i="1" dirty="0" smtClean="0"/>
              <a:t>Описуйте правильно всі вхідні та вихідні дані.</a:t>
            </a:r>
            <a:r>
              <a:rPr lang="uk-UA" sz="2800" dirty="0" smtClean="0"/>
              <a:t> Документація повинна давати користувачеві всю необхідну інформацію для успішного введення даних. Цю інформацію можна включити в програму, якщо вона ще не перевантажена документацією. Громіздкі специфікації вхідних даних слід розміщувати в керівництві користувача, а в пролозі повинно бути явне посилання на цей документ. </a:t>
            </a:r>
            <a:endParaRPr lang="en-GB" sz="2800" dirty="0" smtClean="0"/>
          </a:p>
          <a:p>
            <a:pPr>
              <a:buFont typeface="Wingdings" pitchFamily="2" charset="2"/>
              <a:buNone/>
              <a:defRPr/>
            </a:pPr>
            <a:endParaRPr kumimoji="1" lang="uk-UA" kern="1200" dirty="0" smtClean="0"/>
          </a:p>
        </p:txBody>
      </p:sp>
      <p:sp>
        <p:nvSpPr>
          <p:cNvPr id="90115" name="Овал 2"/>
          <p:cNvSpPr>
            <a:spLocks noChangeArrowheads="1"/>
          </p:cNvSpPr>
          <p:nvPr/>
        </p:nvSpPr>
        <p:spPr bwMode="auto">
          <a:xfrm>
            <a:off x="142875" y="6429375"/>
            <a:ext cx="214313" cy="214313"/>
          </a:xfrm>
          <a:prstGeom prst="ellipse">
            <a:avLst/>
          </a:prstGeom>
          <a:solidFill>
            <a:srgbClr val="FF0000"/>
          </a:solidFill>
          <a:ln w="12700" algn="ctr">
            <a:solidFill>
              <a:schemeClr val="tx1"/>
            </a:solidFill>
            <a:round/>
            <a:headEnd type="none" w="sm" len="sm"/>
            <a:tailEnd type="none" w="sm" len="sm"/>
          </a:ln>
        </p:spPr>
        <p:txBody>
          <a:bodyPr/>
          <a:lstStyle/>
          <a:p>
            <a:endParaRPr lang="en-GB"/>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2" name="Rectangle 3"/>
          <p:cNvSpPr>
            <a:spLocks noGrp="1" noChangeArrowheads="1"/>
          </p:cNvSpPr>
          <p:nvPr>
            <p:ph type="body" idx="1"/>
          </p:nvPr>
        </p:nvSpPr>
        <p:spPr>
          <a:xfrm>
            <a:off x="0" y="357188"/>
            <a:ext cx="9144000" cy="6500812"/>
          </a:xfrm>
        </p:spPr>
        <p:txBody>
          <a:bodyPr/>
          <a:lstStyle/>
          <a:p>
            <a:pPr>
              <a:lnSpc>
                <a:spcPct val="100000"/>
              </a:lnSpc>
              <a:buFont typeface="Wingdings" pitchFamily="2" charset="2"/>
              <a:buNone/>
              <a:defRPr/>
            </a:pPr>
            <a:r>
              <a:rPr lang="uk-UA" sz="2800" dirty="0" smtClean="0"/>
              <a:t>Можна стверджувати, що вихідна інформація є найбільш важливим документом будь-якої програми, оскільки вона може виявитися єдиним документом, який бачать користувачі. Розробник програми повинен намагатися зробити всю </a:t>
            </a:r>
            <a:r>
              <a:rPr lang="uk-UA" sz="2800" i="1" dirty="0" smtClean="0"/>
              <a:t>вихідну інформацію очевидною</a:t>
            </a:r>
            <a:r>
              <a:rPr lang="uk-UA" sz="2800" dirty="0" smtClean="0"/>
              <a:t>. </a:t>
            </a:r>
            <a:endParaRPr lang="en-GB" sz="2800" dirty="0" smtClean="0"/>
          </a:p>
          <a:p>
            <a:pPr>
              <a:lnSpc>
                <a:spcPct val="100000"/>
              </a:lnSpc>
              <a:buFont typeface="Wingdings" pitchFamily="2" charset="2"/>
              <a:buNone/>
              <a:defRPr/>
            </a:pPr>
            <a:r>
              <a:rPr lang="uk-UA" sz="2800" dirty="0" smtClean="0"/>
              <a:t>Програміст повинен піклуватися про користувача. Слід </a:t>
            </a:r>
            <a:r>
              <a:rPr lang="uk-UA" sz="2800" i="1" dirty="0" smtClean="0"/>
              <a:t>роздруковувати вхідні дані </a:t>
            </a:r>
            <a:r>
              <a:rPr lang="uk-UA" sz="2800" dirty="0" smtClean="0"/>
              <a:t>в зручному для читання вигляді – це дає користувачу можливість іще раз перевірити вхідну інформацію, а програмісту забезпечує більш повний запис прогону. </a:t>
            </a:r>
            <a:endParaRPr lang="en-GB" sz="2800" dirty="0" smtClean="0"/>
          </a:p>
          <a:p>
            <a:pPr>
              <a:buFont typeface="Wingdings" pitchFamily="2" charset="2"/>
              <a:buNone/>
              <a:defRPr/>
            </a:pPr>
            <a:endParaRPr kumimoji="1" lang="uk-UA" kern="1200" dirty="0" smtClean="0"/>
          </a:p>
        </p:txBody>
      </p:sp>
      <p:sp>
        <p:nvSpPr>
          <p:cNvPr id="91139" name="Овал 2"/>
          <p:cNvSpPr>
            <a:spLocks noChangeArrowheads="1"/>
          </p:cNvSpPr>
          <p:nvPr/>
        </p:nvSpPr>
        <p:spPr bwMode="auto">
          <a:xfrm>
            <a:off x="142875" y="6429375"/>
            <a:ext cx="214313" cy="214313"/>
          </a:xfrm>
          <a:prstGeom prst="ellipse">
            <a:avLst/>
          </a:prstGeom>
          <a:solidFill>
            <a:srgbClr val="FF0000"/>
          </a:solidFill>
          <a:ln w="12700" algn="ctr">
            <a:solidFill>
              <a:schemeClr val="tx1"/>
            </a:solidFill>
            <a:round/>
            <a:headEnd type="none" w="sm" len="sm"/>
            <a:tailEnd type="none" w="sm" len="sm"/>
          </a:ln>
        </p:spPr>
        <p:txBody>
          <a:bodyPr/>
          <a:lstStyle/>
          <a:p>
            <a:endParaRPr lang="en-GB"/>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2" name="Rectangle 3"/>
          <p:cNvSpPr>
            <a:spLocks noGrp="1" noChangeArrowheads="1"/>
          </p:cNvSpPr>
          <p:nvPr>
            <p:ph type="body" idx="1"/>
          </p:nvPr>
        </p:nvSpPr>
        <p:spPr>
          <a:xfrm>
            <a:off x="0" y="357188"/>
            <a:ext cx="9144000" cy="6500812"/>
          </a:xfrm>
        </p:spPr>
        <p:txBody>
          <a:bodyPr/>
          <a:lstStyle/>
          <a:p>
            <a:pPr>
              <a:buFont typeface="Wingdings" pitchFamily="2" charset="2"/>
              <a:buNone/>
              <a:defRPr/>
            </a:pPr>
            <a:r>
              <a:rPr lang="uk-UA" sz="2800" dirty="0" smtClean="0"/>
              <a:t>Розробник програми повинен допомагати користувачу, складаючи </a:t>
            </a:r>
            <a:r>
              <a:rPr lang="uk-UA" sz="2800" i="1" dirty="0" smtClean="0"/>
              <a:t>осмислені повідомлення про помилки</a:t>
            </a:r>
            <a:r>
              <a:rPr lang="uk-UA" sz="2800" dirty="0" smtClean="0"/>
              <a:t>. Слід намагатися передбачити можливі неприємності і приготуватися до появи помилок, оскільки вони виникнуть рано чи пізно. Особливу увагу слід приділити можливим помилкам у вхідних даних і виродженим випадкам (наприклад, циклам, які нічого не роблять при даній вхідній інформації), вхідним масивам і змінним, значення яких занадто малі або занадто великі.</a:t>
            </a:r>
            <a:endParaRPr lang="en-GB" sz="2800" dirty="0" smtClean="0"/>
          </a:p>
          <a:p>
            <a:pPr>
              <a:buFont typeface="Wingdings" pitchFamily="2" charset="2"/>
              <a:buNone/>
              <a:defRPr/>
            </a:pPr>
            <a:r>
              <a:rPr lang="uk-UA" sz="2800" dirty="0" smtClean="0"/>
              <a:t>Однією із найнудніших і непривабливих частин етапу реалізації і документації є робота по </a:t>
            </a:r>
            <a:r>
              <a:rPr lang="uk-UA" sz="2800" i="1" dirty="0" smtClean="0"/>
              <a:t>підготовці інтерфейсів</a:t>
            </a:r>
            <a:r>
              <a:rPr lang="uk-UA" sz="2800" dirty="0" smtClean="0"/>
              <a:t>. Однак, цю роботу слід виконувати ретельно, оскільки, невдалий інтерфейс компрометує всю програму. </a:t>
            </a:r>
            <a:endParaRPr lang="en-GB" sz="2800" dirty="0" smtClean="0"/>
          </a:p>
          <a:p>
            <a:pPr>
              <a:buFont typeface="Wingdings" pitchFamily="2" charset="2"/>
              <a:buNone/>
              <a:defRPr/>
            </a:pPr>
            <a:endParaRPr kumimoji="1" lang="uk-UA" kern="1200" dirty="0" smtClean="0"/>
          </a:p>
        </p:txBody>
      </p:sp>
      <p:sp>
        <p:nvSpPr>
          <p:cNvPr id="92163" name="Овал 2"/>
          <p:cNvSpPr>
            <a:spLocks noChangeArrowheads="1"/>
          </p:cNvSpPr>
          <p:nvPr/>
        </p:nvSpPr>
        <p:spPr bwMode="auto">
          <a:xfrm>
            <a:off x="142875" y="6429375"/>
            <a:ext cx="214313" cy="214313"/>
          </a:xfrm>
          <a:prstGeom prst="ellipse">
            <a:avLst/>
          </a:prstGeom>
          <a:solidFill>
            <a:srgbClr val="FF0000"/>
          </a:solidFill>
          <a:ln w="12700" algn="ctr">
            <a:solidFill>
              <a:schemeClr val="tx1"/>
            </a:solidFill>
            <a:round/>
            <a:headEnd type="none" w="sm" len="sm"/>
            <a:tailEnd type="none" w="sm" len="sm"/>
          </a:ln>
        </p:spPr>
        <p:txBody>
          <a:bodyPr/>
          <a:lstStyle/>
          <a:p>
            <a:endParaRPr lang="en-GB"/>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2" name="Rectangle 3"/>
          <p:cNvSpPr>
            <a:spLocks noGrp="1" noChangeArrowheads="1"/>
          </p:cNvSpPr>
          <p:nvPr>
            <p:ph type="body" idx="1"/>
          </p:nvPr>
        </p:nvSpPr>
        <p:spPr>
          <a:xfrm>
            <a:off x="251520" y="1196752"/>
            <a:ext cx="8892480" cy="5661248"/>
          </a:xfrm>
        </p:spPr>
        <p:txBody>
          <a:bodyPr/>
          <a:lstStyle/>
          <a:p>
            <a:pPr>
              <a:lnSpc>
                <a:spcPct val="100000"/>
              </a:lnSpc>
              <a:buFont typeface="Wingdings" pitchFamily="2" charset="2"/>
              <a:buChar char="ü"/>
              <a:defRPr/>
            </a:pPr>
            <a:r>
              <a:rPr lang="uk-UA" sz="2800" dirty="0" smtClean="0"/>
              <a:t>Багато програмістів вважає, що не існує великих програм, вільних від помилок або повністю протестованих. </a:t>
            </a:r>
          </a:p>
          <a:p>
            <a:pPr>
              <a:lnSpc>
                <a:spcPct val="100000"/>
              </a:lnSpc>
              <a:buFont typeface="Wingdings" pitchFamily="2" charset="2"/>
              <a:buChar char="ü"/>
              <a:defRPr/>
            </a:pPr>
            <a:r>
              <a:rPr lang="uk-UA" sz="2800" dirty="0" smtClean="0"/>
              <a:t>Виправляти такі програми важко, якщо вони були документовані погано. </a:t>
            </a:r>
            <a:endParaRPr kumimoji="1" lang="uk-UA" kern="1200"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4" name="Rectangle 3"/>
          <p:cNvSpPr>
            <a:spLocks noGrp="1" noChangeArrowheads="1"/>
          </p:cNvSpPr>
          <p:nvPr>
            <p:ph type="body" idx="1"/>
          </p:nvPr>
        </p:nvSpPr>
        <p:spPr>
          <a:xfrm>
            <a:off x="0" y="836712"/>
            <a:ext cx="9144000" cy="6021288"/>
          </a:xfrm>
        </p:spPr>
        <p:txBody>
          <a:bodyPr/>
          <a:lstStyle/>
          <a:p>
            <a:pPr>
              <a:lnSpc>
                <a:spcPct val="100000"/>
              </a:lnSpc>
              <a:buNone/>
            </a:pPr>
            <a:r>
              <a:rPr lang="ru-RU" sz="2800" b="1" dirty="0" smtClean="0"/>
              <a:t>	</a:t>
            </a:r>
            <a:r>
              <a:rPr lang="uk-UA" sz="2800" dirty="0" smtClean="0"/>
              <a:t>Треба </a:t>
            </a:r>
            <a:r>
              <a:rPr lang="uk-UA" sz="2800" dirty="0"/>
              <a:t>знати більше про пріоритети Андрія і враховувати переваги при складанні графіку поїздок.</a:t>
            </a:r>
          </a:p>
          <a:p>
            <a:pPr>
              <a:lnSpc>
                <a:spcPct val="100000"/>
              </a:lnSpc>
              <a:buFont typeface="Wingdings" pitchFamily="2" charset="2"/>
              <a:buNone/>
            </a:pPr>
            <a:r>
              <a:rPr lang="uk-UA" sz="1000" dirty="0" smtClean="0"/>
              <a:t> </a:t>
            </a:r>
          </a:p>
          <a:p>
            <a:pPr lvl="1">
              <a:buFont typeface="Times New Roman" pitchFamily="18" charset="0"/>
              <a:buChar char="–"/>
            </a:pPr>
            <a:r>
              <a:rPr lang="uk-UA" dirty="0" smtClean="0"/>
              <a:t>Чи має </a:t>
            </a:r>
            <a:r>
              <a:rPr lang="uk-UA" dirty="0"/>
              <a:t>Андрій</a:t>
            </a:r>
            <a:r>
              <a:rPr lang="uk-UA" dirty="0" smtClean="0"/>
              <a:t> в одних містах більше покупців, ніж в інших? </a:t>
            </a:r>
          </a:p>
          <a:p>
            <a:pPr lvl="1">
              <a:buFont typeface="Times New Roman" pitchFamily="18" charset="0"/>
              <a:buChar char="–"/>
            </a:pPr>
            <a:r>
              <a:rPr lang="uk-UA" dirty="0" smtClean="0"/>
              <a:t>Якщо так і якщо є якісь особливі покупці, то Андрій, можливо, захоче відвідувати якісь міста частіше. </a:t>
            </a:r>
          </a:p>
          <a:p>
            <a:pPr lvl="1">
              <a:buFont typeface="Times New Roman" pitchFamily="18" charset="0"/>
              <a:buChar char="–"/>
            </a:pPr>
            <a:r>
              <a:rPr lang="uk-UA" dirty="0" smtClean="0"/>
              <a:t>Можуть бути і такі міста, в котрі Андрій навмисно не поїде, а заїде туди, коли опиниться в сусідньому місті. </a:t>
            </a:r>
          </a:p>
          <a:p>
            <a:pPr>
              <a:lnSpc>
                <a:spcPct val="100000"/>
              </a:lnSpc>
              <a:buFont typeface="Wingdings" pitchFamily="2" charset="2"/>
              <a:buNone/>
            </a:pPr>
            <a:r>
              <a:rPr lang="uk-UA" sz="2400" dirty="0" smtClean="0"/>
              <a:t>	</a:t>
            </a:r>
            <a:endParaRPr lang="uk-UA" sz="2800" dirty="0" smtClean="0"/>
          </a:p>
        </p:txBody>
      </p:sp>
    </p:spTree>
    <p:extLst>
      <p:ext uri="{BB962C8B-B14F-4D97-AF65-F5344CB8AC3E}">
        <p14:creationId xmlns:p14="http://schemas.microsoft.com/office/powerpoint/2010/main" val="297623540"/>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2" name="Rectangle 3"/>
          <p:cNvSpPr>
            <a:spLocks noGrp="1" noChangeArrowheads="1"/>
          </p:cNvSpPr>
          <p:nvPr>
            <p:ph type="body" idx="1"/>
          </p:nvPr>
        </p:nvSpPr>
        <p:spPr>
          <a:xfrm>
            <a:off x="0" y="836712"/>
            <a:ext cx="9144000" cy="6021288"/>
          </a:xfrm>
        </p:spPr>
        <p:txBody>
          <a:bodyPr/>
          <a:lstStyle/>
          <a:p>
            <a:pPr>
              <a:buFont typeface="Wingdings" pitchFamily="2" charset="2"/>
              <a:buNone/>
              <a:defRPr/>
            </a:pPr>
            <a:r>
              <a:rPr kumimoji="1" lang="uk-UA" sz="2800" kern="1200" dirty="0" smtClean="0"/>
              <a:t>	</a:t>
            </a:r>
            <a:r>
              <a:rPr lang="uk-UA" sz="2800" b="1" dirty="0" smtClean="0"/>
              <a:t>Обслуговування</a:t>
            </a:r>
          </a:p>
          <a:p>
            <a:pPr>
              <a:buFont typeface="Wingdings" pitchFamily="2" charset="2"/>
              <a:buNone/>
              <a:defRPr/>
            </a:pPr>
            <a:endParaRPr lang="en-GB" sz="1400" dirty="0" smtClean="0"/>
          </a:p>
          <a:p>
            <a:pPr>
              <a:lnSpc>
                <a:spcPct val="100000"/>
              </a:lnSpc>
              <a:buFont typeface="Wingdings" pitchFamily="2" charset="2"/>
              <a:buNone/>
              <a:defRPr/>
            </a:pPr>
            <a:r>
              <a:rPr lang="uk-UA" sz="2800" dirty="0" smtClean="0"/>
              <a:t>	Існує багато причин, коли програми потрібно оновлювати, розвивати або модифікувати з часом. Ця діяльність відноситься до категорії обслуговування програми. Це важлива робота, що збільшує час корисного життя програми. </a:t>
            </a:r>
            <a:endParaRPr kumimoji="1" lang="uk-UA" kern="1200" dirty="0" smtClean="0"/>
          </a:p>
        </p:txBody>
      </p:sp>
    </p:spTree>
    <p:extLst>
      <p:ext uri="{BB962C8B-B14F-4D97-AF65-F5344CB8AC3E}">
        <p14:creationId xmlns:p14="http://schemas.microsoft.com/office/powerpoint/2010/main" val="4267255558"/>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2" name="Rectangle 3"/>
          <p:cNvSpPr>
            <a:spLocks noGrp="1" noChangeArrowheads="1"/>
          </p:cNvSpPr>
          <p:nvPr>
            <p:ph type="body" idx="1"/>
          </p:nvPr>
        </p:nvSpPr>
        <p:spPr>
          <a:xfrm>
            <a:off x="0" y="836712"/>
            <a:ext cx="9144000" cy="6021288"/>
          </a:xfrm>
        </p:spPr>
        <p:txBody>
          <a:bodyPr/>
          <a:lstStyle/>
          <a:p>
            <a:pPr>
              <a:lnSpc>
                <a:spcPct val="100000"/>
              </a:lnSpc>
              <a:buFont typeface="Wingdings" pitchFamily="2" charset="2"/>
              <a:buNone/>
              <a:defRPr/>
            </a:pPr>
            <a:r>
              <a:rPr kumimoji="1" lang="uk-UA" sz="2800" kern="1200" dirty="0" smtClean="0"/>
              <a:t>	</a:t>
            </a:r>
            <a:r>
              <a:rPr lang="uk-UA" sz="2800" dirty="0" smtClean="0"/>
              <a:t>Від чого залежить простота та якість обслуговування? </a:t>
            </a:r>
          </a:p>
          <a:p>
            <a:pPr>
              <a:lnSpc>
                <a:spcPct val="100000"/>
              </a:lnSpc>
              <a:buFont typeface="Wingdings" pitchFamily="2" charset="2"/>
              <a:buNone/>
              <a:defRPr/>
            </a:pPr>
            <a:endParaRPr lang="uk-UA" sz="1000" dirty="0"/>
          </a:p>
          <a:p>
            <a:pPr>
              <a:lnSpc>
                <a:spcPct val="100000"/>
              </a:lnSpc>
              <a:buFont typeface="Wingdings" pitchFamily="2" charset="2"/>
              <a:buChar char="ü"/>
              <a:defRPr/>
            </a:pPr>
            <a:r>
              <a:rPr lang="uk-UA" sz="2800" dirty="0" smtClean="0"/>
              <a:t>Дуже вишукані, компактні, ефективні та швидкі програми зазвичай важче обслуговувати. Краще пожертвувати частиною швидкості програми для досягнення простоти обслуговування. </a:t>
            </a:r>
            <a:endParaRPr lang="en-GB" sz="2800" dirty="0" smtClean="0"/>
          </a:p>
          <a:p>
            <a:pPr>
              <a:lnSpc>
                <a:spcPct val="100000"/>
              </a:lnSpc>
              <a:buFont typeface="Wingdings" pitchFamily="2" charset="2"/>
              <a:buChar char="ü"/>
              <a:defRPr/>
            </a:pPr>
            <a:r>
              <a:rPr lang="uk-UA" sz="2800" dirty="0" smtClean="0"/>
              <a:t>Всі роботи по обслуговуванню будь-яких програм слід виконувати над копією програми, а оригінал старої версії слід зберігати недоторканим на протязі значного проміжку часу. </a:t>
            </a:r>
          </a:p>
          <a:p>
            <a:pPr>
              <a:lnSpc>
                <a:spcPct val="100000"/>
              </a:lnSpc>
              <a:buFont typeface="Wingdings" pitchFamily="2" charset="2"/>
              <a:buNone/>
              <a:defRPr/>
            </a:pPr>
            <a:endParaRPr kumimoji="1" lang="uk-UA" kern="1200" dirty="0" smtClean="0"/>
          </a:p>
        </p:txBody>
      </p:sp>
      <p:sp>
        <p:nvSpPr>
          <p:cNvPr id="94211"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2" name="Rectangle 3"/>
          <p:cNvSpPr>
            <a:spLocks noGrp="1" noChangeArrowheads="1"/>
          </p:cNvSpPr>
          <p:nvPr>
            <p:ph type="body" idx="1"/>
          </p:nvPr>
        </p:nvSpPr>
        <p:spPr>
          <a:xfrm>
            <a:off x="0" y="836712"/>
            <a:ext cx="9144000" cy="6021288"/>
          </a:xfrm>
        </p:spPr>
        <p:txBody>
          <a:bodyPr/>
          <a:lstStyle/>
          <a:p>
            <a:pPr>
              <a:lnSpc>
                <a:spcPct val="100000"/>
              </a:lnSpc>
              <a:buFont typeface="Wingdings" pitchFamily="2" charset="2"/>
              <a:buNone/>
              <a:defRPr/>
            </a:pPr>
            <a:r>
              <a:rPr kumimoji="1" lang="uk-UA" sz="2800" kern="1200" dirty="0" smtClean="0"/>
              <a:t>	</a:t>
            </a:r>
            <a:r>
              <a:rPr lang="uk-UA" sz="2800" dirty="0" smtClean="0"/>
              <a:t>Від чого залежить простота та якість обслуговування? </a:t>
            </a:r>
          </a:p>
          <a:p>
            <a:pPr>
              <a:lnSpc>
                <a:spcPct val="100000"/>
              </a:lnSpc>
              <a:buFont typeface="Wingdings" pitchFamily="2" charset="2"/>
              <a:buNone/>
              <a:defRPr/>
            </a:pPr>
            <a:endParaRPr lang="uk-UA" sz="1000" dirty="0"/>
          </a:p>
          <a:p>
            <a:pPr>
              <a:lnSpc>
                <a:spcPct val="100000"/>
              </a:lnSpc>
              <a:buFont typeface="Wingdings" pitchFamily="2" charset="2"/>
              <a:buChar char="ü"/>
              <a:defRPr/>
            </a:pPr>
            <a:r>
              <a:rPr lang="uk-UA" sz="2800" dirty="0" smtClean="0"/>
              <a:t>Всі зміни в ході робіт по обслуговуванню слід ретельно фіксувати. Стару документацію слід оновлювати; це стосується не тільки опису змін, але й видалення застарілої і неправильної документації. </a:t>
            </a:r>
          </a:p>
          <a:p>
            <a:pPr>
              <a:lnSpc>
                <a:spcPct val="100000"/>
              </a:lnSpc>
              <a:buFont typeface="Wingdings" pitchFamily="2" charset="2"/>
              <a:buChar char="ü"/>
              <a:defRPr/>
            </a:pPr>
            <a:r>
              <a:rPr lang="uk-UA" sz="2800" dirty="0" smtClean="0"/>
              <a:t>Будь-яку зовнішню документацію бажано забезпечувати додатками, які містять детальний опис роботи по обслуговуванню, включаючи таку інформацію, як дати змін, їх причини, тощо.</a:t>
            </a:r>
            <a:endParaRPr lang="en-GB" sz="2800" dirty="0" smtClean="0"/>
          </a:p>
          <a:p>
            <a:pPr>
              <a:lnSpc>
                <a:spcPct val="100000"/>
              </a:lnSpc>
              <a:buFont typeface="Wingdings" pitchFamily="2" charset="2"/>
              <a:buNone/>
              <a:defRPr/>
            </a:pPr>
            <a:endParaRPr kumimoji="1" lang="uk-UA" kern="1200" dirty="0" smtClean="0"/>
          </a:p>
        </p:txBody>
      </p:sp>
    </p:spTree>
    <p:extLst>
      <p:ext uri="{BB962C8B-B14F-4D97-AF65-F5344CB8AC3E}">
        <p14:creationId xmlns:p14="http://schemas.microsoft.com/office/powerpoint/2010/main" val="2613302540"/>
      </p:ext>
    </p:extLst>
  </p:cSld>
  <p:clrMapOvr>
    <a:masterClrMapping/>
  </p:clrMapOvr>
  <p:timing>
    <p:tnLst>
      <p:par>
        <p:cTn id="1" dur="indefinite" restart="never" nodeType="tmRoot"/>
      </p:par>
    </p:tnLst>
  </p:timing>
</p:sld>
</file>

<file path=ppt/theme/theme1.xml><?xml version="1.0" encoding="utf-8"?>
<a:theme xmlns:a="http://schemas.openxmlformats.org/drawingml/2006/main" name="Учебный курс">
  <a:themeElements>
    <a:clrScheme name="Учебный курс 3">
      <a:dk1>
        <a:srgbClr val="000000"/>
      </a:dk1>
      <a:lt1>
        <a:srgbClr val="FFFFFF"/>
      </a:lt1>
      <a:dk2>
        <a:srgbClr val="000000"/>
      </a:dk2>
      <a:lt2>
        <a:srgbClr val="FFFFFF"/>
      </a:lt2>
      <a:accent1>
        <a:srgbClr val="CBCBCB"/>
      </a:accent1>
      <a:accent2>
        <a:srgbClr val="969696"/>
      </a:accent2>
      <a:accent3>
        <a:srgbClr val="FFFFFF"/>
      </a:accent3>
      <a:accent4>
        <a:srgbClr val="000000"/>
      </a:accent4>
      <a:accent5>
        <a:srgbClr val="E2E2E2"/>
      </a:accent5>
      <a:accent6>
        <a:srgbClr val="878787"/>
      </a:accent6>
      <a:hlink>
        <a:srgbClr val="5F5F5F"/>
      </a:hlink>
      <a:folHlink>
        <a:srgbClr val="EAEAEA"/>
      </a:folHlink>
    </a:clrScheme>
    <a:fontScheme name="Учебный курс">
      <a:majorFont>
        <a:latin typeface="Arial"/>
        <a:ea typeface=""/>
        <a:cs typeface=""/>
      </a:majorFont>
      <a:minorFont>
        <a:latin typeface="Times New Roman"/>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imes New Roman" charset="0"/>
          </a:defRPr>
        </a:defPPr>
      </a:lstStyle>
    </a:lnDef>
  </a:objectDefaults>
  <a:extraClrSchemeLst>
    <a:extraClrScheme>
      <a:clrScheme name="Учебный курс 1">
        <a:dk1>
          <a:srgbClr val="000000"/>
        </a:dk1>
        <a:lt1>
          <a:srgbClr val="FFFFFF"/>
        </a:lt1>
        <a:dk2>
          <a:srgbClr val="0000FF"/>
        </a:dk2>
        <a:lt2>
          <a:srgbClr val="FFCC66"/>
        </a:lt2>
        <a:accent1>
          <a:srgbClr val="00CCFF"/>
        </a:accent1>
        <a:accent2>
          <a:srgbClr val="FFFF00"/>
        </a:accent2>
        <a:accent3>
          <a:srgbClr val="AAAAFF"/>
        </a:accent3>
        <a:accent4>
          <a:srgbClr val="DADADA"/>
        </a:accent4>
        <a:accent5>
          <a:srgbClr val="AAE2FF"/>
        </a:accent5>
        <a:accent6>
          <a:srgbClr val="E7E700"/>
        </a:accent6>
        <a:hlink>
          <a:srgbClr val="FF0033"/>
        </a:hlink>
        <a:folHlink>
          <a:srgbClr val="3366FF"/>
        </a:folHlink>
      </a:clrScheme>
      <a:clrMap bg1="dk2" tx1="lt1" bg2="dk1" tx2="lt2" accent1="accent1" accent2="accent2" accent3="accent3" accent4="accent4" accent5="accent5" accent6="accent6" hlink="hlink" folHlink="folHlink"/>
    </a:extraClrScheme>
    <a:extraClrScheme>
      <a:clrScheme name="Учебный курс 2">
        <a:dk1>
          <a:srgbClr val="000000"/>
        </a:dk1>
        <a:lt1>
          <a:srgbClr val="FFFFFF"/>
        </a:lt1>
        <a:dk2>
          <a:srgbClr val="000000"/>
        </a:dk2>
        <a:lt2>
          <a:srgbClr val="CCECFF"/>
        </a:lt2>
        <a:accent1>
          <a:srgbClr val="6699FF"/>
        </a:accent1>
        <a:accent2>
          <a:srgbClr val="00CCCC"/>
        </a:accent2>
        <a:accent3>
          <a:srgbClr val="FFFFFF"/>
        </a:accent3>
        <a:accent4>
          <a:srgbClr val="000000"/>
        </a:accent4>
        <a:accent5>
          <a:srgbClr val="B8CAFF"/>
        </a:accent5>
        <a:accent6>
          <a:srgbClr val="00B9B9"/>
        </a:accent6>
        <a:hlink>
          <a:srgbClr val="CC99FF"/>
        </a:hlink>
        <a:folHlink>
          <a:srgbClr val="66CCFF"/>
        </a:folHlink>
      </a:clrScheme>
      <a:clrMap bg1="lt1" tx1="dk1" bg2="lt2" tx2="dk2" accent1="accent1" accent2="accent2" accent3="accent3" accent4="accent4" accent5="accent5" accent6="accent6" hlink="hlink" folHlink="folHlink"/>
    </a:extraClrScheme>
    <a:extraClrScheme>
      <a:clrScheme name="Учебный курс 3">
        <a:dk1>
          <a:srgbClr val="000000"/>
        </a:dk1>
        <a:lt1>
          <a:srgbClr val="FFFFFF"/>
        </a:lt1>
        <a:dk2>
          <a:srgbClr val="000000"/>
        </a:dk2>
        <a:lt2>
          <a:srgbClr val="FFFFFF"/>
        </a:lt2>
        <a:accent1>
          <a:srgbClr val="CBCBCB"/>
        </a:accent1>
        <a:accent2>
          <a:srgbClr val="969696"/>
        </a:accent2>
        <a:accent3>
          <a:srgbClr val="FFFFFF"/>
        </a:accent3>
        <a:accent4>
          <a:srgbClr val="000000"/>
        </a:accent4>
        <a:accent5>
          <a:srgbClr val="E2E2E2"/>
        </a:accent5>
        <a:accent6>
          <a:srgbClr val="878787"/>
        </a:accent6>
        <a:hlink>
          <a:srgbClr val="5F5F5F"/>
        </a:hlink>
        <a:folHlink>
          <a:srgbClr val="EAEAEA"/>
        </a:folHlink>
      </a:clrScheme>
      <a:clrMap bg1="lt1" tx1="dk1" bg2="lt2" tx2="dk2" accent1="accent1" accent2="accent2" accent3="accent3" accent4="accent4" accent5="accent5" accent6="accent6" hlink="hlink" folHlink="folHlink"/>
    </a:extraClrScheme>
    <a:extraClrScheme>
      <a:clrScheme name="Учебный курс 4">
        <a:dk1>
          <a:srgbClr val="000000"/>
        </a:dk1>
        <a:lt1>
          <a:srgbClr val="FFFFFF"/>
        </a:lt1>
        <a:dk2>
          <a:srgbClr val="008080"/>
        </a:dk2>
        <a:lt2>
          <a:srgbClr val="FFCC66"/>
        </a:lt2>
        <a:accent1>
          <a:srgbClr val="0099CC"/>
        </a:accent1>
        <a:accent2>
          <a:srgbClr val="FFFF00"/>
        </a:accent2>
        <a:accent3>
          <a:srgbClr val="AAC0C0"/>
        </a:accent3>
        <a:accent4>
          <a:srgbClr val="DADADA"/>
        </a:accent4>
        <a:accent5>
          <a:srgbClr val="AACAE2"/>
        </a:accent5>
        <a:accent6>
          <a:srgbClr val="E7E700"/>
        </a:accent6>
        <a:hlink>
          <a:srgbClr val="6600CC"/>
        </a:hlink>
        <a:folHlink>
          <a:srgbClr val="009999"/>
        </a:folHlink>
      </a:clrScheme>
      <a:clrMap bg1="dk2" tx1="lt1" bg2="dk1" tx2="lt2" accent1="accent1" accent2="accent2" accent3="accent3" accent4="accent4" accent5="accent5" accent6="accent6" hlink="hlink" folHlink="folHlink"/>
    </a:extraClrScheme>
    <a:extraClrScheme>
      <a:clrScheme name="Учебный курс 5">
        <a:dk1>
          <a:srgbClr val="000000"/>
        </a:dk1>
        <a:lt1>
          <a:srgbClr val="FFFFFF"/>
        </a:lt1>
        <a:dk2>
          <a:srgbClr val="993300"/>
        </a:dk2>
        <a:lt2>
          <a:srgbClr val="FFCC66"/>
        </a:lt2>
        <a:accent1>
          <a:srgbClr val="FF6633"/>
        </a:accent1>
        <a:accent2>
          <a:srgbClr val="FFFF00"/>
        </a:accent2>
        <a:accent3>
          <a:srgbClr val="CAADAA"/>
        </a:accent3>
        <a:accent4>
          <a:srgbClr val="DADADA"/>
        </a:accent4>
        <a:accent5>
          <a:srgbClr val="FFB8AD"/>
        </a:accent5>
        <a:accent6>
          <a:srgbClr val="E7E700"/>
        </a:accent6>
        <a:hlink>
          <a:srgbClr val="CC0000"/>
        </a:hlink>
        <a:folHlink>
          <a:srgbClr val="CC66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Office\Templates\1049\Учебный курс.pot</Template>
  <TotalTime>3475</TotalTime>
  <Words>2425</Words>
  <Application>Microsoft Office PowerPoint</Application>
  <PresentationFormat>Экран (4:3)</PresentationFormat>
  <Paragraphs>477</Paragraphs>
  <Slides>92</Slides>
  <Notes>18</Notes>
  <HiddenSlides>0</HiddenSlides>
  <MMClips>0</MMClips>
  <ScaleCrop>false</ScaleCrop>
  <HeadingPairs>
    <vt:vector size="6" baseType="variant">
      <vt:variant>
        <vt:lpstr>Тема</vt:lpstr>
      </vt:variant>
      <vt:variant>
        <vt:i4>1</vt:i4>
      </vt:variant>
      <vt:variant>
        <vt:lpstr>Внедренные серверы OLE</vt:lpstr>
      </vt:variant>
      <vt:variant>
        <vt:i4>1</vt:i4>
      </vt:variant>
      <vt:variant>
        <vt:lpstr>Заголовки слайдов</vt:lpstr>
      </vt:variant>
      <vt:variant>
        <vt:i4>92</vt:i4>
      </vt:variant>
    </vt:vector>
  </HeadingPairs>
  <TitlesOfParts>
    <vt:vector size="94" baseType="lpstr">
      <vt:lpstr>Учебный курс</vt:lpstr>
      <vt:lpstr>Формула</vt:lpstr>
      <vt:lpstr>Розділ 1.  Побудова і аналіз алгоритмів </vt:lpstr>
      <vt:lpstr>1.1. Від задачі  до програми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КПИ</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Спецрозділи математики ч.1</dc:title>
  <dc:creator>Лихоузова</dc:creator>
  <cp:lastModifiedBy>Admin</cp:lastModifiedBy>
  <cp:revision>209</cp:revision>
  <cp:lastPrinted>1601-01-01T00:00:00Z</cp:lastPrinted>
  <dcterms:created xsi:type="dcterms:W3CDTF">2007-04-03T07:44:40Z</dcterms:created>
  <dcterms:modified xsi:type="dcterms:W3CDTF">2018-02-09T10:07:59Z</dcterms:modified>
</cp:coreProperties>
</file>