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2" r:id="rId4"/>
    <p:sldId id="258" r:id="rId5"/>
    <p:sldId id="259" r:id="rId6"/>
    <p:sldId id="260" r:id="rId7"/>
    <p:sldId id="293" r:id="rId8"/>
    <p:sldId id="261" r:id="rId9"/>
    <p:sldId id="262" r:id="rId10"/>
    <p:sldId id="263" r:id="rId11"/>
    <p:sldId id="264" r:id="rId12"/>
    <p:sldId id="294" r:id="rId13"/>
    <p:sldId id="265" r:id="rId14"/>
    <p:sldId id="266" r:id="rId15"/>
    <p:sldId id="267" r:id="rId16"/>
    <p:sldId id="268" r:id="rId17"/>
    <p:sldId id="269" r:id="rId18"/>
    <p:sldId id="295"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13.06.2021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13.06.2021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13.06.2021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13.06.2021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dictionary.cambridge.org/ru/%D0%B3%D1%80%D0%B0%D0%BC%D0%BC%D0%B0%D1%82%D0%B8%D0%BA%D0%B0/%D0%B1%D1%80%D0%B8%D1%82%D0%B0%D0%BD%D1%81%D0%BA%D0%B0%D1%8F-%D0%B3%D1%80%D0%B0%D0%BC%D0%BC%D0%B0%D1%82%D0%B8%D0%BA%D0%B0/determiners-the-my-some-this"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uk-UA" dirty="0" err="1" smtClean="0"/>
              <a:t>Навчння</a:t>
            </a:r>
            <a:r>
              <a:rPr lang="uk-UA" dirty="0" smtClean="0"/>
              <a:t> граматиці студентів </a:t>
            </a:r>
            <a:br>
              <a:rPr lang="uk-UA" dirty="0" smtClean="0"/>
            </a:br>
            <a:r>
              <a:rPr lang="uk-UA" dirty="0" smtClean="0"/>
              <a:t>4 курсу</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3602607"/>
            <a:ext cx="4654996" cy="3426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2214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Contrast</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796962205"/>
              </p:ext>
            </p:extLst>
          </p:nvPr>
        </p:nvGraphicFramePr>
        <p:xfrm>
          <a:off x="457200" y="3284061"/>
          <a:ext cx="8229600" cy="3502025"/>
        </p:xfrm>
        <a:graphic>
          <a:graphicData uri="http://schemas.openxmlformats.org/drawingml/2006/table">
            <a:tbl>
              <a:tblPr firstRow="1" firstCol="1" bandRow="1"/>
              <a:tblGrid>
                <a:gridCol w="4114800"/>
                <a:gridCol w="4114800"/>
              </a:tblGrid>
              <a:tr h="0">
                <a:tc>
                  <a:txBody>
                    <a:bodyPr/>
                    <a:lstStyle/>
                    <a:p>
                      <a:pPr>
                        <a:lnSpc>
                          <a:spcPct val="115000"/>
                        </a:lnSpc>
                        <a:spcAft>
                          <a:spcPts val="1000"/>
                        </a:spcAft>
                      </a:pPr>
                      <a:r>
                        <a:rPr lang="en-US" sz="2000" dirty="0">
                          <a:effectLst/>
                          <a:latin typeface="Times New Roman"/>
                          <a:ea typeface="Times New Roman"/>
                          <a:cs typeface="Times New Roman"/>
                        </a:rPr>
                        <a:t>The Armani is expensive to buy. </a:t>
                      </a:r>
                      <a:endParaRPr lang="ru-RU" sz="2000" dirty="0">
                        <a:effectLst/>
                        <a:latin typeface="Calibri"/>
                        <a:ea typeface="Calibri"/>
                        <a:cs typeface="Times New Roman"/>
                      </a:endParaRPr>
                    </a:p>
                  </a:txBody>
                  <a:tcPr marL="9525" marR="9525" marT="9525" marB="9525" anchor="ctr">
                    <a:lnL>
                      <a:noFill/>
                    </a:lnL>
                    <a:lnR>
                      <a:noFill/>
                    </a:lnR>
                    <a:lnT>
                      <a:noFill/>
                    </a:lnT>
                    <a:lnB>
                      <a:noFill/>
                    </a:lnB>
                  </a:tcPr>
                </a:tc>
                <a:tc>
                  <a:txBody>
                    <a:bodyPr/>
                    <a:lstStyle/>
                    <a:p>
                      <a:pPr>
                        <a:lnSpc>
                          <a:spcPct val="115000"/>
                        </a:lnSpc>
                        <a:spcAft>
                          <a:spcPts val="1000"/>
                        </a:spcAft>
                      </a:pPr>
                      <a:r>
                        <a:rPr lang="en-US" sz="2000" dirty="0">
                          <a:effectLst/>
                          <a:latin typeface="Times New Roman"/>
                          <a:ea typeface="Times New Roman"/>
                          <a:cs typeface="Times New Roman"/>
                        </a:rPr>
                        <a:t>On the other hand, it is very fast and has a large screen.</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In contrast, it is very fast and has a large screen.</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Conversely, it is very fast and has a large screen.</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However, it is very fast and has a large screen.</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But, it is very fast and has a large screen. </a:t>
                      </a:r>
                      <a:endParaRPr lang="ru-RU" sz="2000" dirty="0">
                        <a:effectLst/>
                        <a:latin typeface="Calibri"/>
                        <a:ea typeface="Calibri"/>
                        <a:cs typeface="Times New Roman"/>
                      </a:endParaRPr>
                    </a:p>
                  </a:txBody>
                  <a:tcPr marL="9525" marR="9525" marT="9525" marB="9525" anchor="ctr">
                    <a:lnL>
                      <a:noFill/>
                    </a:lnL>
                    <a:lnR>
                      <a:noFill/>
                    </a:lnR>
                    <a:lnT>
                      <a:noFill/>
                    </a:lnT>
                    <a:lnB>
                      <a:noFill/>
                    </a:lnB>
                  </a:tcPr>
                </a:tc>
              </a:tr>
            </a:tbl>
          </a:graphicData>
        </a:graphic>
      </p:graphicFrame>
    </p:spTree>
    <p:extLst>
      <p:ext uri="{BB962C8B-B14F-4D97-AF65-F5344CB8AC3E}">
        <p14:creationId xmlns:p14="http://schemas.microsoft.com/office/powerpoint/2010/main" val="4060134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Considerably, a lot/far/much, slightly</a:t>
            </a:r>
            <a:endParaRPr lang="ru-RU" dirty="0"/>
          </a:p>
        </p:txBody>
      </p:sp>
      <p:sp>
        <p:nvSpPr>
          <p:cNvPr id="3" name="Объект 2"/>
          <p:cNvSpPr>
            <a:spLocks noGrp="1"/>
          </p:cNvSpPr>
          <p:nvPr>
            <p:ph idx="1"/>
          </p:nvPr>
        </p:nvSpPr>
        <p:spPr/>
        <p:txBody>
          <a:bodyPr>
            <a:normAutofit fontScale="47500" lnSpcReduction="20000"/>
          </a:bodyPr>
          <a:lstStyle/>
          <a:p>
            <a:pPr>
              <a:lnSpc>
                <a:spcPct val="107000"/>
              </a:lnSpc>
              <a:spcAft>
                <a:spcPts val="800"/>
              </a:spcAft>
            </a:pPr>
            <a:r>
              <a:rPr lang="en-US" b="1" dirty="0">
                <a:ea typeface="Calibri"/>
                <a:cs typeface="Times New Roman"/>
              </a:rPr>
              <a:t>Translate into English using comparatives and expressions in the box where it is necessary.</a:t>
            </a:r>
            <a:endParaRPr lang="ru-RU" sz="2800" dirty="0">
              <a:ea typeface="Calibri"/>
              <a:cs typeface="Times New Roman"/>
            </a:endParaRPr>
          </a:p>
          <a:p>
            <a:pPr marL="226695" indent="450215">
              <a:lnSpc>
                <a:spcPct val="107000"/>
              </a:lnSpc>
              <a:spcBef>
                <a:spcPts val="1200"/>
              </a:spcBef>
              <a:spcAft>
                <a:spcPts val="1200"/>
              </a:spcAft>
            </a:pPr>
            <a:r>
              <a:rPr lang="en-US" dirty="0">
                <a:ea typeface="Calibri"/>
                <a:cs typeface="Times New Roman"/>
              </a:rPr>
              <a:t>considerably		a lot/far/much		slightly	/a bit/a little	</a:t>
            </a:r>
            <a:endParaRPr lang="ru-RU" sz="2800" dirty="0">
              <a:ea typeface="Calibri"/>
              <a:cs typeface="Times New Roman"/>
            </a:endParaRPr>
          </a:p>
          <a:p>
            <a:pPr lvl="0">
              <a:lnSpc>
                <a:spcPct val="115000"/>
              </a:lnSpc>
              <a:buFont typeface="+mj-lt"/>
              <a:buAutoNum type="arabicPeriod"/>
            </a:pPr>
            <a:r>
              <a:rPr lang="uk-UA" dirty="0">
                <a:ea typeface="Calibri"/>
                <a:cs typeface="Times New Roman"/>
              </a:rPr>
              <a:t>Подивитися фільм в кінотеатрі набагато цікавіше ніж подивитися по Інтернету.</a:t>
            </a:r>
            <a:endParaRPr lang="ru-RU" sz="2800" dirty="0">
              <a:ea typeface="Calibri"/>
              <a:cs typeface="Times New Roman"/>
            </a:endParaRPr>
          </a:p>
          <a:p>
            <a:pPr lvl="0">
              <a:lnSpc>
                <a:spcPct val="115000"/>
              </a:lnSpc>
              <a:buFont typeface="+mj-lt"/>
              <a:buAutoNum type="arabicPeriod"/>
            </a:pPr>
            <a:r>
              <a:rPr lang="uk-UA" dirty="0">
                <a:ea typeface="Calibri"/>
                <a:cs typeface="Times New Roman"/>
              </a:rPr>
              <a:t>Життя в джунглях значно небезпечніше ніж життя у великому місті.</a:t>
            </a:r>
            <a:endParaRPr lang="ru-RU" sz="2800" dirty="0">
              <a:ea typeface="Calibri"/>
              <a:cs typeface="Times New Roman"/>
            </a:endParaRPr>
          </a:p>
          <a:p>
            <a:pPr lvl="0">
              <a:lnSpc>
                <a:spcPct val="115000"/>
              </a:lnSpc>
              <a:buFont typeface="+mj-lt"/>
              <a:buAutoNum type="arabicPeriod"/>
            </a:pPr>
            <a:r>
              <a:rPr lang="uk-UA" dirty="0">
                <a:ea typeface="Calibri"/>
                <a:cs typeface="Times New Roman"/>
              </a:rPr>
              <a:t>Пошук інформації в Інтернеті набагато </a:t>
            </a:r>
            <a:r>
              <a:rPr lang="uk-UA" dirty="0" err="1">
                <a:ea typeface="Calibri"/>
                <a:cs typeface="Times New Roman"/>
              </a:rPr>
              <a:t>швидш</a:t>
            </a:r>
            <a:r>
              <a:rPr lang="ru-RU" dirty="0" err="1">
                <a:ea typeface="Calibri"/>
                <a:cs typeface="Times New Roman"/>
              </a:rPr>
              <a:t>ий</a:t>
            </a:r>
            <a:r>
              <a:rPr lang="uk-UA" dirty="0">
                <a:ea typeface="Calibri"/>
                <a:cs typeface="Times New Roman"/>
              </a:rPr>
              <a:t> за пошук в газеті</a:t>
            </a:r>
            <a:r>
              <a:rPr lang="ru-RU" dirty="0">
                <a:ea typeface="Calibri"/>
                <a:cs typeface="Times New Roman"/>
              </a:rPr>
              <a:t>.</a:t>
            </a:r>
            <a:endParaRPr lang="ru-RU" sz="2800" dirty="0">
              <a:ea typeface="Calibri"/>
              <a:cs typeface="Times New Roman"/>
            </a:endParaRPr>
          </a:p>
          <a:p>
            <a:pPr lvl="0">
              <a:lnSpc>
                <a:spcPct val="115000"/>
              </a:lnSpc>
              <a:buFont typeface="+mj-lt"/>
              <a:buAutoNum type="arabicPeriod"/>
            </a:pPr>
            <a:r>
              <a:rPr lang="uk-UA" dirty="0">
                <a:ea typeface="Calibri"/>
                <a:cs typeface="Times New Roman"/>
              </a:rPr>
              <a:t>Арабська мова трохи легша ніж китайська.</a:t>
            </a:r>
            <a:endParaRPr lang="ru-RU" sz="2800" dirty="0">
              <a:ea typeface="Calibri"/>
              <a:cs typeface="Times New Roman"/>
            </a:endParaRPr>
          </a:p>
          <a:p>
            <a:pPr lvl="0">
              <a:lnSpc>
                <a:spcPct val="115000"/>
              </a:lnSpc>
              <a:buFont typeface="+mj-lt"/>
              <a:buAutoNum type="arabicPeriod"/>
            </a:pPr>
            <a:r>
              <a:rPr lang="uk-UA" dirty="0">
                <a:ea typeface="Calibri"/>
                <a:cs typeface="Times New Roman"/>
              </a:rPr>
              <a:t>Сьогодні температура на вулиці трохи вище ніж вчора.</a:t>
            </a:r>
            <a:endParaRPr lang="ru-RU" sz="2800" dirty="0">
              <a:ea typeface="Calibri"/>
              <a:cs typeface="Times New Roman"/>
            </a:endParaRPr>
          </a:p>
          <a:p>
            <a:pPr lvl="0">
              <a:lnSpc>
                <a:spcPct val="115000"/>
              </a:lnSpc>
              <a:buFont typeface="+mj-lt"/>
              <a:buAutoNum type="arabicPeriod"/>
            </a:pPr>
            <a:r>
              <a:rPr lang="uk-UA" dirty="0">
                <a:ea typeface="Calibri"/>
                <a:cs typeface="Times New Roman"/>
              </a:rPr>
              <a:t>Картини Ван </a:t>
            </a:r>
            <a:r>
              <a:rPr lang="uk-UA" dirty="0" err="1">
                <a:ea typeface="Calibri"/>
                <a:cs typeface="Times New Roman"/>
              </a:rPr>
              <a:t>Гога</a:t>
            </a:r>
            <a:r>
              <a:rPr lang="uk-UA" dirty="0">
                <a:ea typeface="Calibri"/>
                <a:cs typeface="Times New Roman"/>
              </a:rPr>
              <a:t> набагато яскравіші ніж картини Моне.</a:t>
            </a:r>
            <a:endParaRPr lang="ru-RU" sz="2800" dirty="0">
              <a:ea typeface="Calibri"/>
              <a:cs typeface="Times New Roman"/>
            </a:endParaRPr>
          </a:p>
          <a:p>
            <a:pPr lvl="0">
              <a:lnSpc>
                <a:spcPct val="115000"/>
              </a:lnSpc>
              <a:buFont typeface="+mj-lt"/>
              <a:buAutoNum type="arabicPeriod"/>
            </a:pPr>
            <a:r>
              <a:rPr lang="uk-UA" dirty="0">
                <a:ea typeface="Calibri"/>
                <a:cs typeface="Times New Roman"/>
              </a:rPr>
              <a:t>Фільм «Хвиля» трохи цікавіший за фільм «Післязавтра»</a:t>
            </a:r>
            <a:r>
              <a:rPr lang="ru-RU" dirty="0">
                <a:ea typeface="Calibri"/>
                <a:cs typeface="Times New Roman"/>
              </a:rPr>
              <a:t>.</a:t>
            </a:r>
            <a:endParaRPr lang="ru-RU" sz="2800" dirty="0">
              <a:ea typeface="Calibri"/>
              <a:cs typeface="Times New Roman"/>
            </a:endParaRPr>
          </a:p>
          <a:p>
            <a:pPr lvl="0">
              <a:lnSpc>
                <a:spcPct val="115000"/>
              </a:lnSpc>
              <a:buFont typeface="+mj-lt"/>
              <a:buAutoNum type="arabicPeriod"/>
            </a:pPr>
            <a:r>
              <a:rPr lang="uk-UA" dirty="0">
                <a:ea typeface="Calibri"/>
                <a:cs typeface="Times New Roman"/>
              </a:rPr>
              <a:t>Ціни на продукти у квітні значно вищі ніж у березні.</a:t>
            </a:r>
            <a:endParaRPr lang="ru-RU" sz="2800" dirty="0">
              <a:ea typeface="Calibri"/>
              <a:cs typeface="Times New Roman"/>
            </a:endParaRPr>
          </a:p>
          <a:p>
            <a:pPr lvl="0">
              <a:lnSpc>
                <a:spcPct val="115000"/>
              </a:lnSpc>
              <a:buFont typeface="+mj-lt"/>
              <a:buAutoNum type="arabicPeriod"/>
            </a:pPr>
            <a:r>
              <a:rPr lang="uk-UA" dirty="0">
                <a:ea typeface="Calibri"/>
                <a:cs typeface="Times New Roman"/>
              </a:rPr>
              <a:t>Чорне море трохи тепліше за Балтійське море.</a:t>
            </a:r>
            <a:endParaRPr lang="ru-RU" sz="2800" dirty="0">
              <a:ea typeface="Calibri"/>
              <a:cs typeface="Times New Roman"/>
            </a:endParaRPr>
          </a:p>
          <a:p>
            <a:pPr lvl="0">
              <a:lnSpc>
                <a:spcPct val="115000"/>
              </a:lnSpc>
              <a:buFont typeface="+mj-lt"/>
              <a:buAutoNum type="arabicPeriod"/>
            </a:pPr>
            <a:r>
              <a:rPr lang="uk-UA" dirty="0">
                <a:ea typeface="Calibri"/>
                <a:cs typeface="Times New Roman"/>
              </a:rPr>
              <a:t>Польща трохи більша за </a:t>
            </a:r>
            <a:r>
              <a:rPr lang="uk-UA" dirty="0" err="1">
                <a:ea typeface="Calibri"/>
                <a:cs typeface="Times New Roman"/>
              </a:rPr>
              <a:t>Словакію</a:t>
            </a:r>
            <a:r>
              <a:rPr lang="uk-UA" dirty="0">
                <a:ea typeface="Calibri"/>
                <a:cs typeface="Times New Roman"/>
              </a:rPr>
              <a:t>.</a:t>
            </a:r>
            <a:endParaRPr lang="ru-RU" sz="2800" dirty="0">
              <a:ea typeface="Calibri"/>
              <a:cs typeface="Times New Roman"/>
            </a:endParaRPr>
          </a:p>
          <a:p>
            <a:endParaRPr lang="ru-RU" dirty="0"/>
          </a:p>
        </p:txBody>
      </p:sp>
    </p:spTree>
    <p:extLst>
      <p:ext uri="{BB962C8B-B14F-4D97-AF65-F5344CB8AC3E}">
        <p14:creationId xmlns:p14="http://schemas.microsoft.com/office/powerpoint/2010/main" val="611205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109" y="348560"/>
            <a:ext cx="8943505" cy="552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8798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fontAlgn="base">
              <a:lnSpc>
                <a:spcPct val="115000"/>
              </a:lnSpc>
              <a:spcAft>
                <a:spcPts val="0"/>
              </a:spcAft>
            </a:pPr>
            <a:r>
              <a:rPr lang="en-US" b="1" kern="1800" dirty="0">
                <a:solidFill>
                  <a:srgbClr val="000000"/>
                </a:solidFill>
                <a:latin typeface="Helvetica"/>
                <a:ea typeface="Times New Roman"/>
                <a:cs typeface="Helvetica"/>
              </a:rPr>
              <a:t>How to say «</a:t>
            </a:r>
            <a:r>
              <a:rPr lang="ru-RU" b="1" kern="1800" dirty="0" err="1">
                <a:solidFill>
                  <a:srgbClr val="000000"/>
                </a:solidFill>
                <a:latin typeface="Helvetica"/>
                <a:ea typeface="Times New Roman"/>
                <a:cs typeface="Helvetica"/>
              </a:rPr>
              <a:t>ще</a:t>
            </a:r>
            <a:r>
              <a:rPr lang="en-US" b="1" kern="1800" dirty="0">
                <a:solidFill>
                  <a:srgbClr val="000000"/>
                </a:solidFill>
                <a:latin typeface="Helvetica"/>
                <a:ea typeface="Times New Roman"/>
                <a:cs typeface="Helvetica"/>
              </a:rPr>
              <a:t>» in English</a:t>
            </a:r>
            <a:r>
              <a:rPr lang="ru-RU" sz="3600" dirty="0">
                <a:ea typeface="Calibri"/>
                <a:cs typeface="Times New Roman"/>
              </a:rPr>
              <a:t/>
            </a:r>
            <a:br>
              <a:rPr lang="ru-RU" sz="3600" dirty="0">
                <a:ea typeface="Calibri"/>
                <a:cs typeface="Times New Roman"/>
              </a:rPr>
            </a:br>
            <a:endParaRPr lang="ru-RU" dirty="0"/>
          </a:p>
        </p:txBody>
      </p:sp>
      <p:sp>
        <p:nvSpPr>
          <p:cNvPr id="3" name="Объект 2"/>
          <p:cNvSpPr>
            <a:spLocks noGrp="1"/>
          </p:cNvSpPr>
          <p:nvPr>
            <p:ph idx="1"/>
          </p:nvPr>
        </p:nvSpPr>
        <p:spPr/>
        <p:txBody>
          <a:bodyPr/>
          <a:lstStyle/>
          <a:p>
            <a:pPr fontAlgn="base">
              <a:lnSpc>
                <a:spcPts val="1680"/>
              </a:lnSpc>
              <a:spcAft>
                <a:spcPts val="1000"/>
              </a:spcAft>
            </a:pPr>
            <a:r>
              <a:rPr lang="en-US" sz="2000" dirty="0">
                <a:solidFill>
                  <a:srgbClr val="000000"/>
                </a:solidFill>
                <a:latin typeface="inherit"/>
                <a:ea typeface="Times New Roman"/>
                <a:cs typeface="Helvetica"/>
              </a:rPr>
              <a:t>Let’s list the existing equivalents: </a:t>
            </a:r>
            <a:r>
              <a:rPr lang="en-US" sz="2000" b="1" dirty="0">
                <a:solidFill>
                  <a:srgbClr val="000000"/>
                </a:solidFill>
                <a:latin typeface="inherit"/>
                <a:ea typeface="Times New Roman"/>
                <a:cs typeface="Helvetica"/>
              </a:rPr>
              <a:t>still, yet, else, another, other, and more.</a:t>
            </a:r>
            <a:endParaRPr lang="ru-RU" sz="2000" dirty="0">
              <a:ea typeface="Calibri"/>
              <a:cs typeface="Times New Roman"/>
            </a:endParaRPr>
          </a:p>
          <a:p>
            <a:pPr fontAlgn="base">
              <a:lnSpc>
                <a:spcPts val="1680"/>
              </a:lnSpc>
              <a:spcAft>
                <a:spcPts val="1000"/>
              </a:spcAft>
            </a:pPr>
            <a:r>
              <a:rPr lang="en-US" b="1" dirty="0">
                <a:solidFill>
                  <a:srgbClr val="000000"/>
                </a:solidFill>
                <a:latin typeface="inherit"/>
                <a:ea typeface="Times New Roman"/>
                <a:cs typeface="Helvetica"/>
              </a:rPr>
              <a:t>STILL</a:t>
            </a:r>
            <a:endParaRPr lang="ru-RU" sz="2400" dirty="0">
              <a:ea typeface="Calibri"/>
              <a:cs typeface="Times New Roman"/>
            </a:endParaRPr>
          </a:p>
          <a:p>
            <a:pPr fontAlgn="base">
              <a:lnSpc>
                <a:spcPts val="1680"/>
              </a:lnSpc>
              <a:spcAft>
                <a:spcPts val="1000"/>
              </a:spcAft>
            </a:pPr>
            <a:r>
              <a:rPr lang="en-US" sz="2000" dirty="0">
                <a:solidFill>
                  <a:srgbClr val="000000"/>
                </a:solidFill>
                <a:latin typeface="inherit"/>
                <a:ea typeface="Times New Roman"/>
                <a:cs typeface="Helvetica"/>
              </a:rPr>
              <a:t>Used with verbs in statements and positive sentences:</a:t>
            </a:r>
            <a:endParaRPr lang="ru-RU" sz="2000" dirty="0">
              <a:ea typeface="Calibri"/>
              <a:cs typeface="Times New Roman"/>
            </a:endParaRPr>
          </a:p>
          <a:p>
            <a:pPr lvl="0" fontAlgn="base">
              <a:lnSpc>
                <a:spcPts val="1680"/>
              </a:lnSpc>
              <a:buSzPts val="1000"/>
              <a:buFont typeface="Wingdings"/>
              <a:buChar char=""/>
              <a:tabLst>
                <a:tab pos="457200" algn="l"/>
              </a:tabLst>
            </a:pPr>
            <a:r>
              <a:rPr lang="en-US" sz="2000" dirty="0">
                <a:solidFill>
                  <a:srgbClr val="000000"/>
                </a:solidFill>
                <a:latin typeface="inherit"/>
                <a:ea typeface="Times New Roman"/>
                <a:cs typeface="Helvetica"/>
              </a:rPr>
              <a:t>Is the cat </a:t>
            </a:r>
            <a:r>
              <a:rPr lang="en-US" sz="2000" b="1" dirty="0">
                <a:solidFill>
                  <a:srgbClr val="000000"/>
                </a:solidFill>
                <a:latin typeface="inherit"/>
                <a:ea typeface="Times New Roman"/>
                <a:cs typeface="Helvetica"/>
              </a:rPr>
              <a:t>still</a:t>
            </a:r>
            <a:r>
              <a:rPr lang="en-US" sz="2000" dirty="0">
                <a:solidFill>
                  <a:srgbClr val="000000"/>
                </a:solidFill>
                <a:latin typeface="inherit"/>
                <a:ea typeface="Times New Roman"/>
                <a:cs typeface="Helvetica"/>
              </a:rPr>
              <a:t> hungry? </a:t>
            </a:r>
            <a:endParaRPr lang="ru-RU" sz="2000" dirty="0">
              <a:solidFill>
                <a:srgbClr val="000000"/>
              </a:solidFill>
              <a:ea typeface="Calibri"/>
              <a:cs typeface="Times New Roman"/>
            </a:endParaRPr>
          </a:p>
          <a:p>
            <a:pPr lvl="0" fontAlgn="base">
              <a:lnSpc>
                <a:spcPts val="1680"/>
              </a:lnSpc>
              <a:buSzPts val="1000"/>
              <a:buFont typeface="Wingdings"/>
              <a:buChar char=""/>
              <a:tabLst>
                <a:tab pos="457200" algn="l"/>
              </a:tabLst>
            </a:pPr>
            <a:r>
              <a:rPr lang="ru-RU" sz="2000" dirty="0" err="1">
                <a:solidFill>
                  <a:srgbClr val="000000"/>
                </a:solidFill>
                <a:latin typeface="inherit"/>
                <a:ea typeface="Times New Roman"/>
                <a:cs typeface="Helvetica"/>
              </a:rPr>
              <a:t>Are</a:t>
            </a:r>
            <a:r>
              <a:rPr lang="ru-RU" sz="2000" dirty="0">
                <a:solidFill>
                  <a:srgbClr val="000000"/>
                </a:solidFill>
                <a:latin typeface="inherit"/>
                <a:ea typeface="Times New Roman"/>
                <a:cs typeface="Helvetica"/>
              </a:rPr>
              <a:t> </a:t>
            </a:r>
            <a:r>
              <a:rPr lang="ru-RU" sz="2000" dirty="0" err="1">
                <a:solidFill>
                  <a:srgbClr val="000000"/>
                </a:solidFill>
                <a:latin typeface="inherit"/>
                <a:ea typeface="Times New Roman"/>
                <a:cs typeface="Helvetica"/>
              </a:rPr>
              <a:t>you</a:t>
            </a:r>
            <a:r>
              <a:rPr lang="ru-RU" sz="2000" dirty="0">
                <a:solidFill>
                  <a:srgbClr val="000000"/>
                </a:solidFill>
                <a:latin typeface="inherit"/>
                <a:ea typeface="Times New Roman"/>
                <a:cs typeface="Helvetica"/>
              </a:rPr>
              <a:t> </a:t>
            </a:r>
            <a:r>
              <a:rPr lang="ru-RU" sz="2000" b="1" dirty="0" err="1">
                <a:solidFill>
                  <a:srgbClr val="000000"/>
                </a:solidFill>
                <a:latin typeface="inherit"/>
                <a:ea typeface="Times New Roman"/>
                <a:cs typeface="Helvetica"/>
              </a:rPr>
              <a:t>still</a:t>
            </a:r>
            <a:r>
              <a:rPr lang="ru-RU" sz="2000" dirty="0">
                <a:solidFill>
                  <a:srgbClr val="000000"/>
                </a:solidFill>
                <a:latin typeface="inherit"/>
                <a:ea typeface="Times New Roman"/>
                <a:cs typeface="Helvetica"/>
              </a:rPr>
              <a:t> </a:t>
            </a:r>
            <a:r>
              <a:rPr lang="ru-RU" sz="2000" dirty="0" err="1">
                <a:solidFill>
                  <a:srgbClr val="000000"/>
                </a:solidFill>
                <a:latin typeface="inherit"/>
                <a:ea typeface="Times New Roman"/>
                <a:cs typeface="Helvetica"/>
              </a:rPr>
              <a:t>busy</a:t>
            </a:r>
            <a:r>
              <a:rPr lang="ru-RU" sz="2000" dirty="0">
                <a:solidFill>
                  <a:srgbClr val="000000"/>
                </a:solidFill>
                <a:latin typeface="inherit"/>
                <a:ea typeface="Times New Roman"/>
                <a:cs typeface="Helvetica"/>
              </a:rPr>
              <a:t>?  </a:t>
            </a:r>
            <a:endParaRPr lang="ru-RU" sz="2000" dirty="0">
              <a:solidFill>
                <a:srgbClr val="000000"/>
              </a:solidFill>
              <a:ea typeface="Calibri"/>
              <a:cs typeface="Times New Roman"/>
            </a:endParaRPr>
          </a:p>
          <a:p>
            <a:pPr lvl="0" fontAlgn="base">
              <a:lnSpc>
                <a:spcPts val="1680"/>
              </a:lnSpc>
              <a:buSzPts val="1000"/>
              <a:buFont typeface="Wingdings"/>
              <a:buChar char=""/>
              <a:tabLst>
                <a:tab pos="457200" algn="l"/>
              </a:tabLst>
            </a:pPr>
            <a:r>
              <a:rPr lang="en-US" sz="2000" dirty="0">
                <a:solidFill>
                  <a:srgbClr val="000000"/>
                </a:solidFill>
                <a:latin typeface="inherit"/>
                <a:ea typeface="Times New Roman"/>
                <a:cs typeface="Helvetica"/>
              </a:rPr>
              <a:t>The children are </a:t>
            </a:r>
            <a:r>
              <a:rPr lang="en-US" sz="2000" b="1" dirty="0">
                <a:solidFill>
                  <a:srgbClr val="000000"/>
                </a:solidFill>
                <a:latin typeface="inherit"/>
                <a:ea typeface="Times New Roman"/>
                <a:cs typeface="Helvetica"/>
              </a:rPr>
              <a:t>still</a:t>
            </a:r>
            <a:r>
              <a:rPr lang="en-US" sz="2000" dirty="0">
                <a:solidFill>
                  <a:srgbClr val="000000"/>
                </a:solidFill>
                <a:latin typeface="inherit"/>
                <a:ea typeface="Times New Roman"/>
                <a:cs typeface="Helvetica"/>
              </a:rPr>
              <a:t> doing their homework.</a:t>
            </a:r>
            <a:endParaRPr lang="ru-RU" sz="2000" dirty="0">
              <a:solidFill>
                <a:srgbClr val="000000"/>
              </a:solidFill>
              <a:ea typeface="Calibri"/>
              <a:cs typeface="Times New Roman"/>
            </a:endParaRPr>
          </a:p>
          <a:p>
            <a:pPr lvl="0" fontAlgn="base">
              <a:lnSpc>
                <a:spcPts val="1680"/>
              </a:lnSpc>
              <a:buSzPts val="1000"/>
              <a:buFont typeface="Wingdings"/>
              <a:buChar char=""/>
              <a:tabLst>
                <a:tab pos="457200" algn="l"/>
              </a:tabLst>
            </a:pPr>
            <a:r>
              <a:rPr lang="en-US" sz="2000" dirty="0">
                <a:solidFill>
                  <a:srgbClr val="000000"/>
                </a:solidFill>
                <a:latin typeface="inherit"/>
                <a:ea typeface="Times New Roman"/>
                <a:cs typeface="Helvetica"/>
              </a:rPr>
              <a:t>It is </a:t>
            </a:r>
            <a:r>
              <a:rPr lang="en-US" sz="2000" b="1" dirty="0">
                <a:solidFill>
                  <a:srgbClr val="000000"/>
                </a:solidFill>
                <a:latin typeface="inherit"/>
                <a:ea typeface="Times New Roman"/>
                <a:cs typeface="Helvetica"/>
              </a:rPr>
              <a:t>still</a:t>
            </a:r>
            <a:r>
              <a:rPr lang="en-US" sz="2000" dirty="0">
                <a:solidFill>
                  <a:srgbClr val="000000"/>
                </a:solidFill>
                <a:latin typeface="inherit"/>
                <a:ea typeface="Times New Roman"/>
                <a:cs typeface="Helvetica"/>
              </a:rPr>
              <a:t> snowing .</a:t>
            </a:r>
            <a:endParaRPr lang="ru-RU" sz="2000" dirty="0">
              <a:solidFill>
                <a:srgbClr val="000000"/>
              </a:solidFill>
              <a:ea typeface="Calibri"/>
              <a:cs typeface="Times New Roman"/>
            </a:endParaRPr>
          </a:p>
          <a:p>
            <a:pPr lvl="0" fontAlgn="base">
              <a:lnSpc>
                <a:spcPct val="115000"/>
              </a:lnSpc>
              <a:spcAft>
                <a:spcPts val="1000"/>
              </a:spcAft>
              <a:buSzPts val="1000"/>
              <a:buFont typeface="Wingdings"/>
              <a:buChar char=""/>
              <a:tabLst>
                <a:tab pos="457200" algn="l"/>
              </a:tabLst>
            </a:pPr>
            <a:r>
              <a:rPr lang="en-US" sz="2000" dirty="0">
                <a:solidFill>
                  <a:srgbClr val="000000"/>
                </a:solidFill>
                <a:latin typeface="inherit"/>
                <a:ea typeface="Times New Roman"/>
                <a:cs typeface="Helvetica"/>
              </a:rPr>
              <a:t>This man </a:t>
            </a:r>
            <a:r>
              <a:rPr lang="en-US" sz="2000" b="1" dirty="0">
                <a:solidFill>
                  <a:srgbClr val="000000"/>
                </a:solidFill>
                <a:latin typeface="inherit"/>
                <a:ea typeface="Times New Roman"/>
                <a:cs typeface="Helvetica"/>
              </a:rPr>
              <a:t>still</a:t>
            </a:r>
            <a:r>
              <a:rPr lang="en-US" sz="2000" dirty="0">
                <a:solidFill>
                  <a:srgbClr val="000000"/>
                </a:solidFill>
                <a:latin typeface="inherit"/>
                <a:ea typeface="Times New Roman"/>
                <a:cs typeface="Helvetica"/>
              </a:rPr>
              <a:t> works at a factory.</a:t>
            </a:r>
            <a:endParaRPr lang="ru-RU" sz="2000" dirty="0">
              <a:solidFill>
                <a:srgbClr val="000000"/>
              </a:solidFill>
              <a:ea typeface="Calibri"/>
              <a:cs typeface="Times New Roman"/>
            </a:endParaRPr>
          </a:p>
          <a:p>
            <a:endParaRPr lang="ru-RU" dirty="0"/>
          </a:p>
        </p:txBody>
      </p:sp>
    </p:spTree>
    <p:extLst>
      <p:ext uri="{BB962C8B-B14F-4D97-AF65-F5344CB8AC3E}">
        <p14:creationId xmlns:p14="http://schemas.microsoft.com/office/powerpoint/2010/main" val="13319949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Yet</a:t>
            </a:r>
            <a:endParaRPr lang="ru-RU" dirty="0"/>
          </a:p>
        </p:txBody>
      </p:sp>
      <p:sp>
        <p:nvSpPr>
          <p:cNvPr id="3" name="Объект 2"/>
          <p:cNvSpPr>
            <a:spLocks noGrp="1"/>
          </p:cNvSpPr>
          <p:nvPr>
            <p:ph idx="1"/>
          </p:nvPr>
        </p:nvSpPr>
        <p:spPr/>
        <p:txBody>
          <a:bodyPr/>
          <a:lstStyle/>
          <a:p>
            <a:pPr marL="457200" fontAlgn="base">
              <a:lnSpc>
                <a:spcPct val="115000"/>
              </a:lnSpc>
              <a:spcAft>
                <a:spcPts val="1000"/>
              </a:spcAft>
            </a:pPr>
            <a:r>
              <a:rPr lang="en-US" dirty="0">
                <a:solidFill>
                  <a:srgbClr val="000000"/>
                </a:solidFill>
                <a:latin typeface="Times New Roman"/>
                <a:ea typeface="Times New Roman"/>
                <a:cs typeface="Times New Roman"/>
              </a:rPr>
              <a:t>Used in negative sentences at the end of the sentence or part of the sentence.</a:t>
            </a:r>
            <a:endParaRPr lang="ru-RU" sz="2400" dirty="0">
              <a:ea typeface="Calibri"/>
              <a:cs typeface="Times New Roman"/>
            </a:endParaRPr>
          </a:p>
          <a:p>
            <a:pPr lvl="0" fontAlgn="base">
              <a:lnSpc>
                <a:spcPct val="115000"/>
              </a:lnSpc>
              <a:buFont typeface="Times New Roman"/>
              <a:buChar char="-"/>
            </a:pPr>
            <a:r>
              <a:rPr lang="en-US" dirty="0">
                <a:solidFill>
                  <a:srgbClr val="000000"/>
                </a:solidFill>
                <a:latin typeface="Times New Roman"/>
                <a:ea typeface="Times New Roman"/>
                <a:cs typeface="Times New Roman"/>
              </a:rPr>
              <a:t>She doesn’t know </a:t>
            </a:r>
            <a:r>
              <a:rPr lang="en-US" b="1" dirty="0">
                <a:solidFill>
                  <a:srgbClr val="000000"/>
                </a:solidFill>
                <a:latin typeface="Times New Roman"/>
                <a:ea typeface="Times New Roman"/>
                <a:cs typeface="Times New Roman"/>
              </a:rPr>
              <a:t>yet</a:t>
            </a:r>
            <a:r>
              <a:rPr lang="en-US" dirty="0">
                <a:solidFill>
                  <a:srgbClr val="000000"/>
                </a:solidFill>
                <a:latin typeface="Times New Roman"/>
                <a:ea typeface="Times New Roman"/>
                <a:cs typeface="Times New Roman"/>
              </a:rPr>
              <a:t> how to boil an egg.</a:t>
            </a:r>
            <a:endParaRPr lang="ru-RU" sz="2400" dirty="0">
              <a:ea typeface="Times New Roman"/>
              <a:cs typeface="Times New Roman"/>
            </a:endParaRPr>
          </a:p>
          <a:p>
            <a:pPr lvl="0" fontAlgn="base">
              <a:lnSpc>
                <a:spcPct val="115000"/>
              </a:lnSpc>
              <a:spcAft>
                <a:spcPts val="1000"/>
              </a:spcAft>
              <a:buFont typeface="Times New Roman"/>
              <a:buChar char="-"/>
            </a:pPr>
            <a:r>
              <a:rPr lang="en-US" dirty="0">
                <a:solidFill>
                  <a:srgbClr val="000000"/>
                </a:solidFill>
                <a:latin typeface="Times New Roman"/>
                <a:ea typeface="Times New Roman"/>
                <a:cs typeface="Times New Roman"/>
              </a:rPr>
              <a:t>John isn’t a good programmer </a:t>
            </a:r>
            <a:r>
              <a:rPr lang="en-US" b="1" dirty="0">
                <a:solidFill>
                  <a:srgbClr val="000000"/>
                </a:solidFill>
                <a:latin typeface="Times New Roman"/>
                <a:ea typeface="Times New Roman"/>
                <a:cs typeface="Times New Roman"/>
              </a:rPr>
              <a:t>yet.</a:t>
            </a:r>
            <a:r>
              <a:rPr lang="en-US" dirty="0">
                <a:solidFill>
                  <a:srgbClr val="000000"/>
                </a:solidFill>
                <a:latin typeface="Times New Roman"/>
                <a:ea typeface="Times New Roman"/>
                <a:cs typeface="Times New Roman"/>
              </a:rPr>
              <a:t> </a:t>
            </a:r>
            <a:endParaRPr lang="ru-RU" sz="2400" dirty="0">
              <a:ea typeface="Times New Roman"/>
              <a:cs typeface="Times New Roman"/>
            </a:endParaRPr>
          </a:p>
          <a:p>
            <a:endParaRPr lang="ru-RU" dirty="0"/>
          </a:p>
        </p:txBody>
      </p:sp>
    </p:spTree>
    <p:extLst>
      <p:ext uri="{BB962C8B-B14F-4D97-AF65-F5344CB8AC3E}">
        <p14:creationId xmlns:p14="http://schemas.microsoft.com/office/powerpoint/2010/main" val="2758876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More, another</a:t>
            </a:r>
            <a:endParaRPr lang="ru-RU" dirty="0"/>
          </a:p>
        </p:txBody>
      </p:sp>
      <p:sp>
        <p:nvSpPr>
          <p:cNvPr id="3" name="Объект 2"/>
          <p:cNvSpPr>
            <a:spLocks noGrp="1"/>
          </p:cNvSpPr>
          <p:nvPr>
            <p:ph idx="1"/>
          </p:nvPr>
        </p:nvSpPr>
        <p:spPr/>
        <p:txBody>
          <a:bodyPr>
            <a:normAutofit fontScale="70000" lnSpcReduction="20000"/>
          </a:bodyPr>
          <a:lstStyle/>
          <a:p>
            <a:pPr lvl="0" fontAlgn="base">
              <a:lnSpc>
                <a:spcPct val="115000"/>
              </a:lnSpc>
              <a:buFont typeface="Times New Roman"/>
              <a:buChar char="-"/>
            </a:pPr>
            <a:r>
              <a:rPr lang="en-US" dirty="0">
                <a:solidFill>
                  <a:srgbClr val="000000"/>
                </a:solidFill>
                <a:latin typeface="Times New Roman"/>
                <a:ea typeface="Times New Roman"/>
                <a:cs typeface="Times New Roman"/>
              </a:rPr>
              <a:t>Mary needs (some) </a:t>
            </a:r>
            <a:r>
              <a:rPr lang="en-US" b="1" dirty="0">
                <a:solidFill>
                  <a:srgbClr val="000000"/>
                </a:solidFill>
                <a:latin typeface="Times New Roman"/>
                <a:ea typeface="Times New Roman"/>
                <a:cs typeface="Times New Roman"/>
              </a:rPr>
              <a:t>more </a:t>
            </a:r>
            <a:r>
              <a:rPr lang="en-US" dirty="0">
                <a:solidFill>
                  <a:srgbClr val="000000"/>
                </a:solidFill>
                <a:latin typeface="Times New Roman"/>
                <a:ea typeface="Times New Roman"/>
                <a:cs typeface="Times New Roman"/>
              </a:rPr>
              <a:t>time to find the solution to the problem.</a:t>
            </a:r>
            <a:endParaRPr lang="ru-RU" sz="2400" dirty="0">
              <a:ea typeface="Times New Roman"/>
              <a:cs typeface="Times New Roman"/>
            </a:endParaRPr>
          </a:p>
          <a:p>
            <a:pPr lvl="0" fontAlgn="base">
              <a:lnSpc>
                <a:spcPct val="115000"/>
              </a:lnSpc>
              <a:buFont typeface="Times New Roman"/>
              <a:buChar char="-"/>
            </a:pPr>
            <a:r>
              <a:rPr lang="en-US" dirty="0">
                <a:solidFill>
                  <a:srgbClr val="000000"/>
                </a:solidFill>
                <a:latin typeface="Times New Roman"/>
                <a:ea typeface="Times New Roman"/>
                <a:cs typeface="Times New Roman"/>
              </a:rPr>
              <a:t>Put (some) </a:t>
            </a:r>
            <a:r>
              <a:rPr lang="en-US" b="1" dirty="0">
                <a:solidFill>
                  <a:srgbClr val="000000"/>
                </a:solidFill>
                <a:latin typeface="Times New Roman"/>
                <a:ea typeface="Times New Roman"/>
                <a:cs typeface="Times New Roman"/>
              </a:rPr>
              <a:t>more</a:t>
            </a:r>
            <a:r>
              <a:rPr lang="en-US" dirty="0">
                <a:solidFill>
                  <a:srgbClr val="000000"/>
                </a:solidFill>
                <a:latin typeface="Times New Roman"/>
                <a:ea typeface="Times New Roman"/>
                <a:cs typeface="Times New Roman"/>
              </a:rPr>
              <a:t> sugar in my tea.</a:t>
            </a:r>
            <a:endParaRPr lang="ru-RU" sz="2400" dirty="0">
              <a:ea typeface="Times New Roman"/>
              <a:cs typeface="Times New Roman"/>
            </a:endParaRPr>
          </a:p>
          <a:p>
            <a:pPr lvl="0" fontAlgn="base">
              <a:lnSpc>
                <a:spcPct val="115000"/>
              </a:lnSpc>
              <a:spcAft>
                <a:spcPts val="1000"/>
              </a:spcAft>
              <a:buFont typeface="Times New Roman"/>
              <a:buChar char="-"/>
            </a:pPr>
            <a:r>
              <a:rPr lang="en-US" dirty="0">
                <a:solidFill>
                  <a:srgbClr val="000000"/>
                </a:solidFill>
                <a:latin typeface="Times New Roman"/>
                <a:ea typeface="Times New Roman"/>
                <a:cs typeface="Times New Roman"/>
              </a:rPr>
              <a:t>He asked for two </a:t>
            </a:r>
            <a:r>
              <a:rPr lang="en-US" b="1" dirty="0">
                <a:solidFill>
                  <a:srgbClr val="000000"/>
                </a:solidFill>
                <a:latin typeface="Times New Roman"/>
                <a:ea typeface="Times New Roman"/>
                <a:cs typeface="Times New Roman"/>
              </a:rPr>
              <a:t>more </a:t>
            </a:r>
            <a:r>
              <a:rPr lang="en-US" dirty="0">
                <a:solidFill>
                  <a:srgbClr val="000000"/>
                </a:solidFill>
                <a:latin typeface="Times New Roman"/>
                <a:ea typeface="Times New Roman"/>
                <a:cs typeface="Times New Roman"/>
              </a:rPr>
              <a:t>days to complete the course work.</a:t>
            </a:r>
            <a:endParaRPr lang="ru-RU" sz="2400" dirty="0">
              <a:ea typeface="Times New Roman"/>
              <a:cs typeface="Times New Roman"/>
            </a:endParaRPr>
          </a:p>
          <a:p>
            <a:pPr marL="457200" fontAlgn="base">
              <a:lnSpc>
                <a:spcPct val="115000"/>
              </a:lnSpc>
              <a:spcAft>
                <a:spcPts val="1000"/>
              </a:spcAft>
            </a:pPr>
            <a:r>
              <a:rPr lang="en-US" b="1" dirty="0">
                <a:latin typeface="Times New Roman"/>
                <a:ea typeface="Times New Roman"/>
                <a:cs typeface="Times New Roman"/>
              </a:rPr>
              <a:t>Another</a:t>
            </a:r>
            <a:r>
              <a:rPr lang="en-US" dirty="0">
                <a:latin typeface="Times New Roman"/>
                <a:ea typeface="Times New Roman"/>
                <a:cs typeface="Times New Roman"/>
              </a:rPr>
              <a:t> means “</a:t>
            </a:r>
            <a:r>
              <a:rPr lang="uk-UA" dirty="0">
                <a:latin typeface="Times New Roman"/>
                <a:ea typeface="Times New Roman"/>
                <a:cs typeface="Times New Roman"/>
              </a:rPr>
              <a:t>ще один</a:t>
            </a:r>
            <a:r>
              <a:rPr lang="en-US" dirty="0">
                <a:latin typeface="Times New Roman"/>
                <a:ea typeface="Times New Roman"/>
                <a:cs typeface="Times New Roman"/>
              </a:rPr>
              <a:t>” or “one more”.</a:t>
            </a:r>
            <a:endParaRPr lang="ru-RU" sz="2400" dirty="0">
              <a:ea typeface="Calibri"/>
              <a:cs typeface="Times New Roman"/>
            </a:endParaRPr>
          </a:p>
          <a:p>
            <a:pPr lvl="0" fontAlgn="base">
              <a:lnSpc>
                <a:spcPct val="115000"/>
              </a:lnSpc>
              <a:buFont typeface="Times New Roman"/>
              <a:buChar char="-"/>
            </a:pPr>
            <a:r>
              <a:rPr lang="en-US" dirty="0">
                <a:latin typeface="Times New Roman"/>
                <a:ea typeface="Times New Roman"/>
                <a:cs typeface="Times New Roman"/>
              </a:rPr>
              <a:t>Give me </a:t>
            </a:r>
            <a:r>
              <a:rPr lang="en-US" b="1" dirty="0">
                <a:latin typeface="Times New Roman"/>
                <a:ea typeface="Times New Roman"/>
                <a:cs typeface="Times New Roman"/>
              </a:rPr>
              <a:t>another</a:t>
            </a:r>
            <a:r>
              <a:rPr lang="en-US" dirty="0">
                <a:latin typeface="Times New Roman"/>
                <a:ea typeface="Times New Roman"/>
                <a:cs typeface="Times New Roman"/>
              </a:rPr>
              <a:t> piece of cake. Or Give me (some) more cake.</a:t>
            </a:r>
            <a:endParaRPr lang="ru-RU" sz="2400" dirty="0">
              <a:ea typeface="Times New Roman"/>
              <a:cs typeface="Times New Roman"/>
            </a:endParaRPr>
          </a:p>
          <a:p>
            <a:pPr lvl="0" fontAlgn="base">
              <a:lnSpc>
                <a:spcPct val="115000"/>
              </a:lnSpc>
              <a:spcAft>
                <a:spcPts val="1000"/>
              </a:spcAft>
              <a:buFont typeface="Times New Roman"/>
              <a:buChar char="-"/>
            </a:pPr>
            <a:r>
              <a:rPr lang="en-US" dirty="0">
                <a:latin typeface="Times New Roman"/>
                <a:ea typeface="Times New Roman"/>
                <a:cs typeface="Times New Roman"/>
              </a:rPr>
              <a:t>Would you like </a:t>
            </a:r>
            <a:r>
              <a:rPr lang="en-US" b="1" dirty="0">
                <a:latin typeface="Times New Roman"/>
                <a:ea typeface="Times New Roman"/>
                <a:cs typeface="Times New Roman"/>
              </a:rPr>
              <a:t>another</a:t>
            </a:r>
            <a:r>
              <a:rPr lang="en-US" dirty="0">
                <a:latin typeface="Times New Roman"/>
                <a:ea typeface="Times New Roman"/>
                <a:cs typeface="Times New Roman"/>
              </a:rPr>
              <a:t> cup of coffee?</a:t>
            </a:r>
            <a:endParaRPr lang="ru-RU" sz="2400" dirty="0">
              <a:ea typeface="Times New Roman"/>
              <a:cs typeface="Times New Roman"/>
            </a:endParaRPr>
          </a:p>
          <a:p>
            <a:pPr fontAlgn="base">
              <a:lnSpc>
                <a:spcPct val="115000"/>
              </a:lnSpc>
              <a:spcAft>
                <a:spcPts val="1000"/>
              </a:spcAft>
            </a:pPr>
            <a:r>
              <a:rPr lang="en-US" dirty="0">
                <a:latin typeface="Times New Roman"/>
                <a:ea typeface="Times New Roman"/>
                <a:cs typeface="Times New Roman"/>
              </a:rPr>
              <a:t>In informal English </a:t>
            </a:r>
            <a:r>
              <a:rPr lang="en-US" b="1" dirty="0">
                <a:latin typeface="Times New Roman"/>
                <a:ea typeface="Times New Roman"/>
                <a:cs typeface="Times New Roman"/>
              </a:rPr>
              <a:t>“another”</a:t>
            </a:r>
            <a:r>
              <a:rPr lang="en-US" dirty="0">
                <a:latin typeface="Times New Roman"/>
                <a:ea typeface="Times New Roman"/>
                <a:cs typeface="Times New Roman"/>
              </a:rPr>
              <a:t> can be used with numerals.</a:t>
            </a:r>
            <a:endParaRPr lang="ru-RU" sz="2400" dirty="0">
              <a:ea typeface="Calibri"/>
              <a:cs typeface="Times New Roman"/>
            </a:endParaRPr>
          </a:p>
          <a:p>
            <a:r>
              <a:rPr lang="en-US" dirty="0">
                <a:latin typeface="Times New Roman"/>
                <a:ea typeface="Times New Roman"/>
              </a:rPr>
              <a:t>She has </a:t>
            </a:r>
            <a:r>
              <a:rPr lang="en-US" b="1" dirty="0">
                <a:latin typeface="Times New Roman"/>
                <a:ea typeface="Times New Roman"/>
              </a:rPr>
              <a:t>another</a:t>
            </a:r>
            <a:r>
              <a:rPr lang="en-US" dirty="0">
                <a:latin typeface="Times New Roman"/>
                <a:ea typeface="Times New Roman"/>
              </a:rPr>
              <a:t> three dresses to wear</a:t>
            </a:r>
            <a:endParaRPr lang="ru-RU" dirty="0"/>
          </a:p>
        </p:txBody>
      </p:sp>
    </p:spTree>
    <p:extLst>
      <p:ext uri="{BB962C8B-B14F-4D97-AF65-F5344CB8AC3E}">
        <p14:creationId xmlns:p14="http://schemas.microsoft.com/office/powerpoint/2010/main" val="1933114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else</a:t>
            </a:r>
            <a:endParaRPr lang="ru-RU" dirty="0"/>
          </a:p>
        </p:txBody>
      </p:sp>
      <p:sp>
        <p:nvSpPr>
          <p:cNvPr id="3" name="Объект 2"/>
          <p:cNvSpPr>
            <a:spLocks noGrp="1"/>
          </p:cNvSpPr>
          <p:nvPr>
            <p:ph idx="1"/>
          </p:nvPr>
        </p:nvSpPr>
        <p:spPr/>
        <p:txBody>
          <a:bodyPr/>
          <a:lstStyle/>
          <a:p>
            <a:pPr marL="685800" fontAlgn="base">
              <a:lnSpc>
                <a:spcPct val="115000"/>
              </a:lnSpc>
              <a:spcAft>
                <a:spcPts val="0"/>
              </a:spcAft>
            </a:pPr>
            <a:r>
              <a:rPr lang="en-US" dirty="0">
                <a:latin typeface="Times New Roman"/>
                <a:ea typeface="Times New Roman"/>
                <a:cs typeface="Times New Roman"/>
              </a:rPr>
              <a:t>Used without a noun or pronoun.</a:t>
            </a:r>
            <a:endParaRPr lang="ru-RU" sz="2400" dirty="0">
              <a:ea typeface="Calibri"/>
              <a:cs typeface="Times New Roman"/>
            </a:endParaRPr>
          </a:p>
          <a:p>
            <a:pPr marL="685800" fontAlgn="base">
              <a:lnSpc>
                <a:spcPct val="115000"/>
              </a:lnSpc>
              <a:spcAft>
                <a:spcPts val="0"/>
              </a:spcAft>
            </a:pPr>
            <a:r>
              <a:rPr lang="en-US" dirty="0">
                <a:latin typeface="Times New Roman"/>
                <a:ea typeface="Times New Roman"/>
                <a:cs typeface="Times New Roman"/>
              </a:rPr>
              <a:t> </a:t>
            </a:r>
            <a:endParaRPr lang="ru-RU" sz="2400" dirty="0">
              <a:ea typeface="Calibri"/>
              <a:cs typeface="Times New Roman"/>
            </a:endParaRPr>
          </a:p>
          <a:p>
            <a:pPr lvl="0" fontAlgn="base">
              <a:lnSpc>
                <a:spcPct val="115000"/>
              </a:lnSpc>
              <a:buFont typeface="Times New Roman"/>
              <a:buChar char="-"/>
            </a:pPr>
            <a:r>
              <a:rPr lang="en-US" dirty="0">
                <a:latin typeface="Times New Roman"/>
                <a:ea typeface="Times New Roman"/>
                <a:cs typeface="Times New Roman"/>
              </a:rPr>
              <a:t>What </a:t>
            </a:r>
            <a:r>
              <a:rPr lang="en-US" b="1" dirty="0">
                <a:latin typeface="Times New Roman"/>
                <a:ea typeface="Times New Roman"/>
                <a:cs typeface="Times New Roman"/>
              </a:rPr>
              <a:t>else </a:t>
            </a:r>
            <a:r>
              <a:rPr lang="en-US" dirty="0">
                <a:latin typeface="Times New Roman"/>
                <a:ea typeface="Times New Roman"/>
                <a:cs typeface="Times New Roman"/>
              </a:rPr>
              <a:t>would you like?</a:t>
            </a:r>
            <a:endParaRPr lang="ru-RU" sz="2400" dirty="0">
              <a:ea typeface="Times New Roman"/>
              <a:cs typeface="Times New Roman"/>
            </a:endParaRPr>
          </a:p>
          <a:p>
            <a:pPr lvl="0" fontAlgn="base">
              <a:lnSpc>
                <a:spcPct val="115000"/>
              </a:lnSpc>
              <a:buFont typeface="Times New Roman"/>
              <a:buChar char="-"/>
            </a:pPr>
            <a:r>
              <a:rPr lang="en-US" dirty="0">
                <a:latin typeface="Times New Roman"/>
                <a:ea typeface="Times New Roman"/>
                <a:cs typeface="Times New Roman"/>
              </a:rPr>
              <a:t>What </a:t>
            </a:r>
            <a:r>
              <a:rPr lang="en-US" b="1" dirty="0">
                <a:latin typeface="Times New Roman"/>
                <a:ea typeface="Times New Roman"/>
                <a:cs typeface="Times New Roman"/>
              </a:rPr>
              <a:t>else</a:t>
            </a:r>
            <a:r>
              <a:rPr lang="en-US" dirty="0">
                <a:latin typeface="Times New Roman"/>
                <a:ea typeface="Times New Roman"/>
                <a:cs typeface="Times New Roman"/>
              </a:rPr>
              <a:t> do you know about the accident?</a:t>
            </a:r>
            <a:endParaRPr lang="ru-RU" sz="2400" dirty="0">
              <a:ea typeface="Times New Roman"/>
              <a:cs typeface="Times New Roman"/>
            </a:endParaRPr>
          </a:p>
          <a:p>
            <a:pPr lvl="0" fontAlgn="base">
              <a:lnSpc>
                <a:spcPct val="115000"/>
              </a:lnSpc>
              <a:spcAft>
                <a:spcPts val="1000"/>
              </a:spcAft>
              <a:buFont typeface="Times New Roman"/>
              <a:buChar char="-"/>
            </a:pPr>
            <a:r>
              <a:rPr lang="en-US" dirty="0">
                <a:latin typeface="Times New Roman"/>
                <a:ea typeface="Times New Roman"/>
                <a:cs typeface="Times New Roman"/>
              </a:rPr>
              <a:t>Let’s order something </a:t>
            </a:r>
            <a:r>
              <a:rPr lang="en-US" b="1" dirty="0">
                <a:latin typeface="Times New Roman"/>
                <a:ea typeface="Times New Roman"/>
                <a:cs typeface="Times New Roman"/>
              </a:rPr>
              <a:t>else.</a:t>
            </a:r>
            <a:endParaRPr lang="ru-RU" sz="2400" dirty="0">
              <a:ea typeface="Times New Roman"/>
              <a:cs typeface="Times New Roman"/>
            </a:endParaRPr>
          </a:p>
          <a:p>
            <a:endParaRPr lang="ru-RU" dirty="0"/>
          </a:p>
        </p:txBody>
      </p:sp>
    </p:spTree>
    <p:extLst>
      <p:ext uri="{BB962C8B-B14F-4D97-AF65-F5344CB8AC3E}">
        <p14:creationId xmlns:p14="http://schemas.microsoft.com/office/powerpoint/2010/main" val="11987472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other</a:t>
            </a:r>
            <a:endParaRPr lang="ru-RU" dirty="0"/>
          </a:p>
        </p:txBody>
      </p:sp>
      <p:sp>
        <p:nvSpPr>
          <p:cNvPr id="3" name="Объект 2"/>
          <p:cNvSpPr>
            <a:spLocks noGrp="1"/>
          </p:cNvSpPr>
          <p:nvPr>
            <p:ph idx="1"/>
          </p:nvPr>
        </p:nvSpPr>
        <p:spPr/>
        <p:txBody>
          <a:bodyPr>
            <a:normAutofit fontScale="92500"/>
          </a:bodyPr>
          <a:lstStyle/>
          <a:p>
            <a:pPr fontAlgn="base">
              <a:lnSpc>
                <a:spcPct val="115000"/>
              </a:lnSpc>
              <a:spcAft>
                <a:spcPts val="1000"/>
              </a:spcAft>
            </a:pPr>
            <a:r>
              <a:rPr lang="en-US" dirty="0">
                <a:latin typeface="Times New Roman"/>
                <a:ea typeface="Times New Roman"/>
                <a:cs typeface="Times New Roman"/>
              </a:rPr>
              <a:t>Used with nouns in the meaning “</a:t>
            </a:r>
            <a:r>
              <a:rPr lang="en-US" dirty="0" err="1">
                <a:latin typeface="Times New Roman"/>
                <a:ea typeface="Times New Roman"/>
                <a:cs typeface="Times New Roman"/>
              </a:rPr>
              <a:t>інший</a:t>
            </a:r>
            <a:r>
              <a:rPr lang="en-US" dirty="0">
                <a:latin typeface="Times New Roman"/>
                <a:ea typeface="Times New Roman"/>
                <a:cs typeface="Times New Roman"/>
              </a:rPr>
              <a:t>”</a:t>
            </a:r>
            <a:r>
              <a:rPr lang="uk-UA" dirty="0">
                <a:latin typeface="Times New Roman"/>
                <a:ea typeface="Times New Roman"/>
                <a:cs typeface="Times New Roman"/>
              </a:rPr>
              <a:t>.</a:t>
            </a:r>
            <a:endParaRPr lang="ru-RU" sz="2400" dirty="0">
              <a:ea typeface="Calibri"/>
              <a:cs typeface="Times New Roman"/>
            </a:endParaRPr>
          </a:p>
          <a:p>
            <a:pPr lvl="0" fontAlgn="base">
              <a:lnSpc>
                <a:spcPct val="115000"/>
              </a:lnSpc>
              <a:buFont typeface="Times New Roman"/>
              <a:buChar char="-"/>
            </a:pPr>
            <a:r>
              <a:rPr lang="uk-UA" dirty="0" err="1">
                <a:latin typeface="Times New Roman"/>
                <a:ea typeface="Times New Roman"/>
                <a:cs typeface="Times New Roman"/>
              </a:rPr>
              <a:t>First</a:t>
            </a:r>
            <a:r>
              <a:rPr lang="uk-UA" dirty="0">
                <a:latin typeface="Times New Roman"/>
                <a:ea typeface="Times New Roman"/>
                <a:cs typeface="Times New Roman"/>
              </a:rPr>
              <a:t>, I </a:t>
            </a:r>
            <a:r>
              <a:rPr lang="uk-UA" dirty="0" err="1">
                <a:latin typeface="Times New Roman"/>
                <a:ea typeface="Times New Roman"/>
                <a:cs typeface="Times New Roman"/>
              </a:rPr>
              <a:t>tried</a:t>
            </a:r>
            <a:r>
              <a:rPr lang="uk-UA" dirty="0">
                <a:latin typeface="Times New Roman"/>
                <a:ea typeface="Times New Roman"/>
                <a:cs typeface="Times New Roman"/>
              </a:rPr>
              <a:t> </a:t>
            </a:r>
            <a:r>
              <a:rPr lang="uk-UA" dirty="0" err="1">
                <a:latin typeface="Times New Roman"/>
                <a:ea typeface="Times New Roman"/>
                <a:cs typeface="Times New Roman"/>
              </a:rPr>
              <a:t>some</a:t>
            </a:r>
            <a:r>
              <a:rPr lang="uk-UA" dirty="0">
                <a:latin typeface="Times New Roman"/>
                <a:ea typeface="Times New Roman"/>
                <a:cs typeface="Times New Roman"/>
              </a:rPr>
              <a:t> </a:t>
            </a:r>
            <a:r>
              <a:rPr lang="uk-UA" dirty="0" err="1">
                <a:latin typeface="Times New Roman"/>
                <a:ea typeface="Times New Roman"/>
                <a:cs typeface="Times New Roman"/>
              </a:rPr>
              <a:t>tea</a:t>
            </a:r>
            <a:r>
              <a:rPr lang="uk-UA" dirty="0">
                <a:latin typeface="Times New Roman"/>
                <a:ea typeface="Times New Roman"/>
                <a:cs typeface="Times New Roman"/>
              </a:rPr>
              <a:t>. </a:t>
            </a:r>
            <a:r>
              <a:rPr lang="en-US" dirty="0">
                <a:latin typeface="Times New Roman"/>
                <a:ea typeface="Times New Roman"/>
                <a:cs typeface="Times New Roman"/>
              </a:rPr>
              <a:t>Then I wanted to try other sorts of tea.</a:t>
            </a:r>
            <a:endParaRPr lang="ru-RU" sz="2400" dirty="0">
              <a:ea typeface="Times New Roman"/>
              <a:cs typeface="Times New Roman"/>
            </a:endParaRPr>
          </a:p>
          <a:p>
            <a:pPr lvl="0" fontAlgn="base">
              <a:lnSpc>
                <a:spcPct val="115000"/>
              </a:lnSpc>
              <a:spcAft>
                <a:spcPts val="1000"/>
              </a:spcAft>
              <a:buFont typeface="Times New Roman"/>
              <a:buChar char="-"/>
            </a:pPr>
            <a:r>
              <a:rPr lang="en-US" dirty="0">
                <a:latin typeface="Times New Roman"/>
                <a:ea typeface="Times New Roman"/>
                <a:cs typeface="Times New Roman"/>
              </a:rPr>
              <a:t>What other tea did you try?</a:t>
            </a:r>
            <a:endParaRPr lang="ru-RU" sz="2400" dirty="0">
              <a:ea typeface="Times New Roman"/>
              <a:cs typeface="Times New Roman"/>
            </a:endParaRPr>
          </a:p>
          <a:p>
            <a:pPr fontAlgn="base">
              <a:lnSpc>
                <a:spcPct val="115000"/>
              </a:lnSpc>
              <a:spcAft>
                <a:spcPts val="1000"/>
              </a:spcAft>
            </a:pPr>
            <a:r>
              <a:rPr lang="en-US" b="1" dirty="0">
                <a:latin typeface="Times New Roman"/>
                <a:ea typeface="Times New Roman"/>
                <a:cs typeface="Times New Roman"/>
              </a:rPr>
              <a:t> </a:t>
            </a:r>
            <a:endParaRPr lang="ru-RU" sz="2400" dirty="0">
              <a:ea typeface="Calibri"/>
              <a:cs typeface="Times New Roman"/>
            </a:endParaRPr>
          </a:p>
          <a:p>
            <a:pPr>
              <a:lnSpc>
                <a:spcPct val="115000"/>
              </a:lnSpc>
              <a:spcAft>
                <a:spcPts val="1000"/>
              </a:spcAft>
            </a:pPr>
            <a:r>
              <a:rPr lang="uk-UA" dirty="0">
                <a:latin typeface="Times New Roman"/>
                <a:ea typeface="Times New Roman"/>
                <a:cs typeface="Times New Roman"/>
              </a:rPr>
              <a:t>Але «Про цю розробку було відомо </a:t>
            </a:r>
            <a:r>
              <a:rPr lang="uk-UA" b="1" dirty="0">
                <a:latin typeface="Times New Roman"/>
                <a:ea typeface="Times New Roman"/>
                <a:cs typeface="Times New Roman"/>
              </a:rPr>
              <a:t>ще</a:t>
            </a:r>
            <a:r>
              <a:rPr lang="uk-UA" dirty="0">
                <a:latin typeface="Times New Roman"/>
                <a:ea typeface="Times New Roman"/>
                <a:cs typeface="Times New Roman"/>
              </a:rPr>
              <a:t> у 80х роках» - </a:t>
            </a:r>
            <a:r>
              <a:rPr lang="en-US" dirty="0">
                <a:latin typeface="Times New Roman"/>
                <a:ea typeface="Calibri"/>
                <a:cs typeface="Times New Roman"/>
              </a:rPr>
              <a:t>This job was known </a:t>
            </a:r>
            <a:r>
              <a:rPr lang="en-US" b="1" dirty="0">
                <a:latin typeface="Times New Roman"/>
                <a:ea typeface="Calibri"/>
                <a:cs typeface="Times New Roman"/>
              </a:rPr>
              <a:t>even</a:t>
            </a:r>
            <a:r>
              <a:rPr lang="en-US" dirty="0">
                <a:latin typeface="Times New Roman"/>
                <a:ea typeface="Calibri"/>
                <a:cs typeface="Times New Roman"/>
              </a:rPr>
              <a:t> in the 80s.</a:t>
            </a:r>
            <a:endParaRPr lang="ru-RU" sz="2400" dirty="0">
              <a:ea typeface="Calibri"/>
              <a:cs typeface="Times New Roman"/>
            </a:endParaRPr>
          </a:p>
        </p:txBody>
      </p:sp>
    </p:spTree>
    <p:extLst>
      <p:ext uri="{BB962C8B-B14F-4D97-AF65-F5344CB8AC3E}">
        <p14:creationId xmlns:p14="http://schemas.microsoft.com/office/powerpoint/2010/main" val="22012616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692696"/>
            <a:ext cx="8016213" cy="4509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11293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Nouns as Attributes</a:t>
            </a:r>
            <a:endParaRPr lang="ru-RU" dirty="0"/>
          </a:p>
        </p:txBody>
      </p:sp>
      <p:sp>
        <p:nvSpPr>
          <p:cNvPr id="3" name="Объект 2"/>
          <p:cNvSpPr>
            <a:spLocks noGrp="1"/>
          </p:cNvSpPr>
          <p:nvPr>
            <p:ph idx="1"/>
          </p:nvPr>
        </p:nvSpPr>
        <p:spPr/>
        <p:txBody>
          <a:bodyPr>
            <a:normAutofit fontScale="70000" lnSpcReduction="20000"/>
          </a:bodyPr>
          <a:lstStyle/>
          <a:p>
            <a:r>
              <a:rPr lang="en-US" b="1" dirty="0">
                <a:solidFill>
                  <a:srgbClr val="000000"/>
                </a:solidFill>
                <a:latin typeface="Times New Roman"/>
                <a:ea typeface="Times New Roman"/>
              </a:rPr>
              <a:t>There are two ways of adding this information to a noun.</a:t>
            </a:r>
            <a:r>
              <a:rPr lang="en-US" dirty="0">
                <a:solidFill>
                  <a:srgbClr val="000000"/>
                </a:solidFill>
                <a:latin typeface="Times New Roman"/>
                <a:ea typeface="Times New Roman"/>
              </a:rPr>
              <a:t/>
            </a:r>
            <a:br>
              <a:rPr lang="en-US" dirty="0">
                <a:solidFill>
                  <a:srgbClr val="000000"/>
                </a:solidFill>
                <a:latin typeface="Times New Roman"/>
                <a:ea typeface="Times New Roman"/>
              </a:rPr>
            </a:br>
            <a:r>
              <a:rPr lang="en-US" dirty="0">
                <a:solidFill>
                  <a:srgbClr val="000000"/>
                </a:solidFill>
                <a:latin typeface="Times New Roman"/>
                <a:ea typeface="Times New Roman"/>
              </a:rPr>
              <a:t/>
            </a:r>
            <a:br>
              <a:rPr lang="en-US" dirty="0">
                <a:solidFill>
                  <a:srgbClr val="000000"/>
                </a:solidFill>
                <a:latin typeface="Times New Roman"/>
                <a:ea typeface="Times New Roman"/>
              </a:rPr>
            </a:br>
            <a:r>
              <a:rPr lang="en-US" dirty="0">
                <a:solidFill>
                  <a:srgbClr val="000000"/>
                </a:solidFill>
                <a:latin typeface="Times New Roman"/>
                <a:ea typeface="Times New Roman"/>
              </a:rPr>
              <a:t>One is with an attributive noun</a:t>
            </a:r>
            <a:br>
              <a:rPr lang="en-US" dirty="0">
                <a:solidFill>
                  <a:srgbClr val="000000"/>
                </a:solidFill>
                <a:latin typeface="Times New Roman"/>
                <a:ea typeface="Times New Roman"/>
              </a:rPr>
            </a:br>
            <a:r>
              <a:rPr lang="en-US" dirty="0">
                <a:solidFill>
                  <a:srgbClr val="000000"/>
                </a:solidFill>
                <a:latin typeface="Times New Roman"/>
                <a:ea typeface="Times New Roman"/>
              </a:rPr>
              <a:t/>
            </a:r>
            <a:br>
              <a:rPr lang="en-US" dirty="0">
                <a:solidFill>
                  <a:srgbClr val="000000"/>
                </a:solidFill>
                <a:latin typeface="Times New Roman"/>
                <a:ea typeface="Times New Roman"/>
              </a:rPr>
            </a:br>
            <a:r>
              <a:rPr lang="en-US" i="1" dirty="0">
                <a:solidFill>
                  <a:srgbClr val="000000"/>
                </a:solidFill>
                <a:latin typeface="Times New Roman"/>
                <a:ea typeface="Times New Roman"/>
              </a:rPr>
              <a:t>A bus ride.</a:t>
            </a:r>
            <a:br>
              <a:rPr lang="en-US" i="1" dirty="0">
                <a:solidFill>
                  <a:srgbClr val="000000"/>
                </a:solidFill>
                <a:latin typeface="Times New Roman"/>
                <a:ea typeface="Times New Roman"/>
              </a:rPr>
            </a:br>
            <a:r>
              <a:rPr lang="en-US" i="1" dirty="0">
                <a:solidFill>
                  <a:srgbClr val="000000"/>
                </a:solidFill>
                <a:latin typeface="Times New Roman"/>
                <a:ea typeface="Times New Roman"/>
              </a:rPr>
              <a:t>A pound note.</a:t>
            </a:r>
            <a:br>
              <a:rPr lang="en-US" i="1" dirty="0">
                <a:solidFill>
                  <a:srgbClr val="000000"/>
                </a:solidFill>
                <a:latin typeface="Times New Roman"/>
                <a:ea typeface="Times New Roman"/>
              </a:rPr>
            </a:br>
            <a:r>
              <a:rPr lang="en-US" i="1" dirty="0">
                <a:solidFill>
                  <a:srgbClr val="000000"/>
                </a:solidFill>
                <a:latin typeface="Times New Roman"/>
                <a:ea typeface="Times New Roman"/>
              </a:rPr>
              <a:t/>
            </a:r>
            <a:br>
              <a:rPr lang="en-US" i="1" dirty="0">
                <a:solidFill>
                  <a:srgbClr val="000000"/>
                </a:solidFill>
                <a:latin typeface="Times New Roman"/>
                <a:ea typeface="Times New Roman"/>
              </a:rPr>
            </a:br>
            <a:r>
              <a:rPr lang="en-US" dirty="0">
                <a:solidFill>
                  <a:srgbClr val="000000"/>
                </a:solidFill>
                <a:latin typeface="Times New Roman"/>
                <a:ea typeface="Times New Roman"/>
              </a:rPr>
              <a:t>This </a:t>
            </a:r>
            <a:r>
              <a:rPr lang="en-US" dirty="0" err="1">
                <a:solidFill>
                  <a:srgbClr val="000000"/>
                </a:solidFill>
                <a:latin typeface="Times New Roman"/>
                <a:ea typeface="Times New Roman"/>
              </a:rPr>
              <a:t>atttributive</a:t>
            </a:r>
            <a:r>
              <a:rPr lang="en-US" dirty="0">
                <a:solidFill>
                  <a:srgbClr val="000000"/>
                </a:solidFill>
                <a:latin typeface="Times New Roman"/>
                <a:ea typeface="Times New Roman"/>
              </a:rPr>
              <a:t> noun is always, singular. (The only exception I can think of is 'sports' - you have a sports car, or a sports bra). But the general rule is that the noun, if used attributively, is singular.</a:t>
            </a:r>
            <a:br>
              <a:rPr lang="en-US" dirty="0">
                <a:solidFill>
                  <a:srgbClr val="000000"/>
                </a:solidFill>
                <a:latin typeface="Times New Roman"/>
                <a:ea typeface="Times New Roman"/>
              </a:rPr>
            </a:br>
            <a:r>
              <a:rPr lang="en-US" dirty="0" err="1">
                <a:solidFill>
                  <a:srgbClr val="000000"/>
                </a:solidFill>
                <a:latin typeface="Times New Roman"/>
                <a:ea typeface="Times New Roman"/>
              </a:rPr>
              <a:t>eg</a:t>
            </a:r>
            <a:r>
              <a:rPr lang="en-US" dirty="0">
                <a:solidFill>
                  <a:srgbClr val="000000"/>
                </a:solidFill>
                <a:latin typeface="Times New Roman"/>
                <a:ea typeface="Times New Roman"/>
              </a:rPr>
              <a:t/>
            </a:r>
            <a:br>
              <a:rPr lang="en-US" dirty="0">
                <a:solidFill>
                  <a:srgbClr val="000000"/>
                </a:solidFill>
                <a:latin typeface="Times New Roman"/>
                <a:ea typeface="Times New Roman"/>
              </a:rPr>
            </a:br>
            <a:r>
              <a:rPr lang="en-US" i="1" dirty="0">
                <a:solidFill>
                  <a:srgbClr val="000000"/>
                </a:solidFill>
                <a:latin typeface="Times New Roman"/>
                <a:ea typeface="Times New Roman"/>
              </a:rPr>
              <a:t>a sweet shop.</a:t>
            </a:r>
            <a:br>
              <a:rPr lang="en-US" i="1" dirty="0">
                <a:solidFill>
                  <a:srgbClr val="000000"/>
                </a:solidFill>
                <a:latin typeface="Times New Roman"/>
                <a:ea typeface="Times New Roman"/>
              </a:rPr>
            </a:br>
            <a:r>
              <a:rPr lang="en-US" dirty="0">
                <a:solidFill>
                  <a:srgbClr val="000000"/>
                </a:solidFill>
                <a:latin typeface="Times New Roman"/>
                <a:ea typeface="Times New Roman"/>
              </a:rPr>
              <a:t>It sells lots of sweets, but because it is being used attributively, it is singular.</a:t>
            </a:r>
            <a:br>
              <a:rPr lang="en-US" dirty="0">
                <a:solidFill>
                  <a:srgbClr val="000000"/>
                </a:solidFill>
                <a:latin typeface="Times New Roman"/>
                <a:ea typeface="Times New Roman"/>
              </a:rPr>
            </a:br>
            <a:endParaRPr lang="ru-RU" dirty="0"/>
          </a:p>
        </p:txBody>
      </p:sp>
    </p:spTree>
    <p:extLst>
      <p:ext uri="{BB962C8B-B14F-4D97-AF65-F5344CB8AC3E}">
        <p14:creationId xmlns:p14="http://schemas.microsoft.com/office/powerpoint/2010/main" val="1122174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План</a:t>
            </a:r>
            <a:endParaRPr lang="ru-RU" dirty="0"/>
          </a:p>
        </p:txBody>
      </p:sp>
      <p:sp>
        <p:nvSpPr>
          <p:cNvPr id="3" name="Объект 2"/>
          <p:cNvSpPr>
            <a:spLocks noGrp="1"/>
          </p:cNvSpPr>
          <p:nvPr>
            <p:ph idx="1"/>
          </p:nvPr>
        </p:nvSpPr>
        <p:spPr/>
        <p:txBody>
          <a:bodyPr/>
          <a:lstStyle/>
          <a:p>
            <a:r>
              <a:rPr lang="uk-UA" dirty="0" smtClean="0"/>
              <a:t>1. </a:t>
            </a:r>
            <a:r>
              <a:rPr lang="en-US" dirty="0" smtClean="0"/>
              <a:t>Comparisons</a:t>
            </a:r>
          </a:p>
          <a:p>
            <a:r>
              <a:rPr lang="en-US" dirty="0" smtClean="0"/>
              <a:t>2. Else, more, another</a:t>
            </a:r>
          </a:p>
          <a:p>
            <a:r>
              <a:rPr lang="en-US" dirty="0" smtClean="0"/>
              <a:t>3. Nouns as attributes</a:t>
            </a:r>
          </a:p>
          <a:p>
            <a:r>
              <a:rPr lang="en-US" dirty="0" smtClean="0"/>
              <a:t>4. Other, another</a:t>
            </a:r>
          </a:p>
          <a:p>
            <a:r>
              <a:rPr lang="en-US" dirty="0" smtClean="0"/>
              <a:t>5. </a:t>
            </a:r>
            <a:r>
              <a:rPr lang="en-US" dirty="0" err="1" smtClean="0"/>
              <a:t>So+adj</a:t>
            </a:r>
            <a:r>
              <a:rPr lang="en-US" dirty="0" smtClean="0"/>
              <a:t>.+a noun</a:t>
            </a:r>
          </a:p>
          <a:p>
            <a:r>
              <a:rPr lang="en-US" dirty="0" smtClean="0"/>
              <a:t>6. either </a:t>
            </a:r>
            <a:endParaRPr lang="ru-RU" dirty="0"/>
          </a:p>
        </p:txBody>
      </p:sp>
    </p:spTree>
    <p:extLst>
      <p:ext uri="{BB962C8B-B14F-4D97-AF65-F5344CB8AC3E}">
        <p14:creationId xmlns:p14="http://schemas.microsoft.com/office/powerpoint/2010/main" val="1349060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en-US" dirty="0">
                <a:solidFill>
                  <a:srgbClr val="000000"/>
                </a:solidFill>
                <a:latin typeface="Times New Roman"/>
                <a:ea typeface="Times New Roman"/>
              </a:rPr>
              <a:t>when you further modify that noun, you have to hyphenate it.</a:t>
            </a:r>
            <a:br>
              <a:rPr lang="en-US" dirty="0">
                <a:solidFill>
                  <a:srgbClr val="000000"/>
                </a:solidFill>
                <a:latin typeface="Times New Roman"/>
                <a:ea typeface="Times New Roman"/>
              </a:rPr>
            </a:br>
            <a:r>
              <a:rPr lang="en-US" i="1" dirty="0">
                <a:solidFill>
                  <a:srgbClr val="000000"/>
                </a:solidFill>
                <a:latin typeface="Times New Roman"/>
                <a:ea typeface="Times New Roman"/>
              </a:rPr>
              <a:t>A pound note</a:t>
            </a:r>
            <a:br>
              <a:rPr lang="en-US" i="1" dirty="0">
                <a:solidFill>
                  <a:srgbClr val="000000"/>
                </a:solidFill>
                <a:latin typeface="Times New Roman"/>
                <a:ea typeface="Times New Roman"/>
              </a:rPr>
            </a:br>
            <a:r>
              <a:rPr lang="en-US" i="1" dirty="0">
                <a:solidFill>
                  <a:srgbClr val="000000"/>
                </a:solidFill>
                <a:latin typeface="Times New Roman"/>
                <a:ea typeface="Times New Roman"/>
              </a:rPr>
              <a:t>A one-pound note.</a:t>
            </a:r>
            <a:br>
              <a:rPr lang="en-US" i="1" dirty="0">
                <a:solidFill>
                  <a:srgbClr val="000000"/>
                </a:solidFill>
                <a:latin typeface="Times New Roman"/>
                <a:ea typeface="Times New Roman"/>
              </a:rPr>
            </a:br>
            <a:r>
              <a:rPr lang="en-US" i="1" dirty="0">
                <a:solidFill>
                  <a:srgbClr val="000000"/>
                </a:solidFill>
                <a:latin typeface="Times New Roman"/>
                <a:ea typeface="Times New Roman"/>
              </a:rPr>
              <a:t>A five-pound note.</a:t>
            </a:r>
            <a:r>
              <a:rPr lang="en-US" dirty="0">
                <a:solidFill>
                  <a:srgbClr val="000000"/>
                </a:solidFill>
                <a:latin typeface="Times New Roman"/>
                <a:ea typeface="Times New Roman"/>
              </a:rPr>
              <a:t/>
            </a:r>
            <a:br>
              <a:rPr lang="en-US" dirty="0">
                <a:solidFill>
                  <a:srgbClr val="000000"/>
                </a:solidFill>
                <a:latin typeface="Times New Roman"/>
                <a:ea typeface="Times New Roman"/>
              </a:rPr>
            </a:br>
            <a:r>
              <a:rPr lang="en-US" dirty="0">
                <a:solidFill>
                  <a:srgbClr val="000000"/>
                </a:solidFill>
                <a:latin typeface="Times New Roman"/>
                <a:ea typeface="Times New Roman"/>
              </a:rPr>
              <a:t/>
            </a:r>
            <a:br>
              <a:rPr lang="en-US" dirty="0">
                <a:solidFill>
                  <a:srgbClr val="000000"/>
                </a:solidFill>
                <a:latin typeface="Times New Roman"/>
                <a:ea typeface="Times New Roman"/>
              </a:rPr>
            </a:br>
            <a:r>
              <a:rPr lang="en-US" dirty="0">
                <a:solidFill>
                  <a:srgbClr val="000000"/>
                </a:solidFill>
                <a:latin typeface="Times New Roman"/>
                <a:ea typeface="Times New Roman"/>
              </a:rPr>
              <a:t>Even if the number you add is plural, the attributive noun is still singular.</a:t>
            </a:r>
            <a:br>
              <a:rPr lang="en-US" dirty="0">
                <a:solidFill>
                  <a:srgbClr val="000000"/>
                </a:solidFill>
                <a:latin typeface="Times New Roman"/>
                <a:ea typeface="Times New Roman"/>
              </a:rPr>
            </a:br>
            <a:r>
              <a:rPr lang="en-US" dirty="0">
                <a:solidFill>
                  <a:srgbClr val="000000"/>
                </a:solidFill>
                <a:latin typeface="Times New Roman"/>
                <a:ea typeface="Times New Roman"/>
              </a:rPr>
              <a:t>A seven-year itch.</a:t>
            </a:r>
            <a:br>
              <a:rPr lang="en-US" dirty="0">
                <a:solidFill>
                  <a:srgbClr val="000000"/>
                </a:solidFill>
                <a:latin typeface="Times New Roman"/>
                <a:ea typeface="Times New Roman"/>
              </a:rPr>
            </a:br>
            <a:r>
              <a:rPr lang="en-US" dirty="0">
                <a:solidFill>
                  <a:srgbClr val="000000"/>
                </a:solidFill>
                <a:latin typeface="Times New Roman"/>
                <a:ea typeface="Times New Roman"/>
              </a:rPr>
              <a:t/>
            </a:r>
            <a:br>
              <a:rPr lang="en-US" dirty="0">
                <a:solidFill>
                  <a:srgbClr val="000000"/>
                </a:solidFill>
                <a:latin typeface="Times New Roman"/>
                <a:ea typeface="Times New Roman"/>
              </a:rPr>
            </a:br>
            <a:r>
              <a:rPr lang="en-US" dirty="0">
                <a:solidFill>
                  <a:srgbClr val="000000"/>
                </a:solidFill>
                <a:latin typeface="Times New Roman"/>
                <a:ea typeface="Times New Roman"/>
              </a:rPr>
              <a:t>It is hyphenated to show that 'seven' is linked to 'year' and not to 'itch'. If you didn't hyphenate, then all the words before the noun would describe that noun</a:t>
            </a:r>
            <a:br>
              <a:rPr lang="en-US" dirty="0">
                <a:solidFill>
                  <a:srgbClr val="000000"/>
                </a:solidFill>
                <a:latin typeface="Times New Roman"/>
                <a:ea typeface="Times New Roman"/>
              </a:rPr>
            </a:br>
            <a:r>
              <a:rPr lang="en-US" dirty="0">
                <a:solidFill>
                  <a:srgbClr val="000000"/>
                </a:solidFill>
                <a:latin typeface="Times New Roman"/>
                <a:ea typeface="Times New Roman"/>
              </a:rPr>
              <a:t>an old pound note</a:t>
            </a:r>
            <a:br>
              <a:rPr lang="en-US" dirty="0">
                <a:solidFill>
                  <a:srgbClr val="000000"/>
                </a:solidFill>
                <a:latin typeface="Times New Roman"/>
                <a:ea typeface="Times New Roman"/>
              </a:rPr>
            </a:br>
            <a:endParaRPr lang="ru-RU" dirty="0"/>
          </a:p>
        </p:txBody>
      </p:sp>
    </p:spTree>
    <p:extLst>
      <p:ext uri="{BB962C8B-B14F-4D97-AF65-F5344CB8AC3E}">
        <p14:creationId xmlns:p14="http://schemas.microsoft.com/office/powerpoint/2010/main" val="24391232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pPr>
              <a:lnSpc>
                <a:spcPct val="115000"/>
              </a:lnSpc>
              <a:spcBef>
                <a:spcPts val="150"/>
              </a:spcBef>
              <a:spcAft>
                <a:spcPts val="150"/>
              </a:spcAft>
            </a:pPr>
            <a:r>
              <a:rPr lang="en-US" i="1" dirty="0">
                <a:solidFill>
                  <a:srgbClr val="000000"/>
                </a:solidFill>
                <a:latin typeface="Times New Roman"/>
                <a:ea typeface="Times New Roman"/>
                <a:cs typeface="Times New Roman"/>
              </a:rPr>
              <a:t>It is a five-minute walk.</a:t>
            </a:r>
            <a:br>
              <a:rPr lang="en-US" i="1" dirty="0">
                <a:solidFill>
                  <a:srgbClr val="000000"/>
                </a:solidFill>
                <a:latin typeface="Times New Roman"/>
                <a:ea typeface="Times New Roman"/>
                <a:cs typeface="Times New Roman"/>
              </a:rPr>
            </a:br>
            <a:r>
              <a:rPr lang="en-US" i="1" dirty="0">
                <a:solidFill>
                  <a:srgbClr val="000000"/>
                </a:solidFill>
                <a:latin typeface="Times New Roman"/>
                <a:ea typeface="Times New Roman"/>
                <a:cs typeface="Times New Roman"/>
              </a:rPr>
              <a:t>It is a country walk.</a:t>
            </a:r>
            <a:br>
              <a:rPr lang="en-US" i="1" dirty="0">
                <a:solidFill>
                  <a:srgbClr val="000000"/>
                </a:solidFill>
                <a:latin typeface="Times New Roman"/>
                <a:ea typeface="Times New Roman"/>
                <a:cs typeface="Times New Roman"/>
              </a:rPr>
            </a:br>
            <a:r>
              <a:rPr lang="en-US" dirty="0">
                <a:solidFill>
                  <a:srgbClr val="000000"/>
                </a:solidFill>
                <a:latin typeface="Times New Roman"/>
                <a:ea typeface="Times New Roman"/>
                <a:cs typeface="Times New Roman"/>
              </a:rPr>
              <a:t/>
            </a:r>
            <a:br>
              <a:rPr lang="en-US" dirty="0">
                <a:solidFill>
                  <a:srgbClr val="000000"/>
                </a:solidFill>
                <a:latin typeface="Times New Roman"/>
                <a:ea typeface="Times New Roman"/>
                <a:cs typeface="Times New Roman"/>
              </a:rPr>
            </a:br>
            <a:r>
              <a:rPr lang="en-US" dirty="0">
                <a:solidFill>
                  <a:srgbClr val="000000"/>
                </a:solidFill>
                <a:latin typeface="Times New Roman"/>
                <a:ea typeface="Times New Roman"/>
                <a:cs typeface="Times New Roman"/>
              </a:rPr>
              <a:t>(</a:t>
            </a:r>
            <a:r>
              <a:rPr lang="en-US" dirty="0" err="1">
                <a:solidFill>
                  <a:srgbClr val="000000"/>
                </a:solidFill>
                <a:latin typeface="Times New Roman"/>
                <a:ea typeface="Times New Roman"/>
                <a:cs typeface="Times New Roman"/>
              </a:rPr>
              <a:t>ie</a:t>
            </a:r>
            <a:r>
              <a:rPr lang="en-US" dirty="0">
                <a:solidFill>
                  <a:srgbClr val="000000"/>
                </a:solidFill>
                <a:latin typeface="Times New Roman"/>
                <a:ea typeface="Times New Roman"/>
                <a:cs typeface="Times New Roman"/>
              </a:rPr>
              <a:t>, it is an attributive noun acting as an adjective)</a:t>
            </a:r>
            <a:br>
              <a:rPr lang="en-US" dirty="0">
                <a:solidFill>
                  <a:srgbClr val="000000"/>
                </a:solidFill>
                <a:latin typeface="Times New Roman"/>
                <a:ea typeface="Times New Roman"/>
                <a:cs typeface="Times New Roman"/>
              </a:rPr>
            </a:br>
            <a:r>
              <a:rPr lang="en-US" dirty="0">
                <a:solidFill>
                  <a:srgbClr val="000000"/>
                </a:solidFill>
                <a:latin typeface="Times New Roman"/>
                <a:ea typeface="Times New Roman"/>
                <a:cs typeface="Times New Roman"/>
              </a:rPr>
              <a:t>note that because the noun is singular, it takes an article. </a:t>
            </a:r>
            <a:br>
              <a:rPr lang="en-US" dirty="0">
                <a:solidFill>
                  <a:srgbClr val="000000"/>
                </a:solidFill>
                <a:latin typeface="Times New Roman"/>
                <a:ea typeface="Times New Roman"/>
                <a:cs typeface="Times New Roman"/>
              </a:rPr>
            </a:br>
            <a:r>
              <a:rPr lang="ru-RU" dirty="0" err="1">
                <a:solidFill>
                  <a:srgbClr val="000000"/>
                </a:solidFill>
                <a:latin typeface="Times New Roman"/>
                <a:ea typeface="Times New Roman"/>
                <a:cs typeface="Times New Roman"/>
              </a:rPr>
              <a:t>It</a:t>
            </a:r>
            <a:r>
              <a:rPr lang="ru-RU" dirty="0">
                <a:solidFill>
                  <a:srgbClr val="000000"/>
                </a:solidFill>
                <a:latin typeface="Times New Roman"/>
                <a:ea typeface="Times New Roman"/>
                <a:cs typeface="Times New Roman"/>
              </a:rPr>
              <a:t> </a:t>
            </a:r>
            <a:r>
              <a:rPr lang="ru-RU" dirty="0" err="1">
                <a:solidFill>
                  <a:srgbClr val="000000"/>
                </a:solidFill>
                <a:latin typeface="Times New Roman"/>
                <a:ea typeface="Times New Roman"/>
                <a:cs typeface="Times New Roman"/>
              </a:rPr>
              <a:t>is</a:t>
            </a:r>
            <a:r>
              <a:rPr lang="ru-RU" dirty="0">
                <a:solidFill>
                  <a:srgbClr val="000000"/>
                </a:solidFill>
                <a:latin typeface="Times New Roman"/>
                <a:ea typeface="Times New Roman"/>
                <a:cs typeface="Times New Roman"/>
              </a:rPr>
              <a:t> </a:t>
            </a:r>
            <a:r>
              <a:rPr lang="ru-RU" b="1" dirty="0">
                <a:solidFill>
                  <a:srgbClr val="000000"/>
                </a:solidFill>
                <a:latin typeface="Times New Roman"/>
                <a:ea typeface="Times New Roman"/>
                <a:cs typeface="Times New Roman"/>
              </a:rPr>
              <a:t>a</a:t>
            </a:r>
            <a:r>
              <a:rPr lang="ru-RU" dirty="0">
                <a:solidFill>
                  <a:srgbClr val="000000"/>
                </a:solidFill>
                <a:latin typeface="Times New Roman"/>
                <a:ea typeface="Times New Roman"/>
                <a:cs typeface="Times New Roman"/>
              </a:rPr>
              <a:t> ____ </a:t>
            </a:r>
            <a:r>
              <a:rPr lang="ru-RU" dirty="0" err="1">
                <a:solidFill>
                  <a:srgbClr val="000000"/>
                </a:solidFill>
                <a:latin typeface="Times New Roman"/>
                <a:ea typeface="Times New Roman"/>
                <a:cs typeface="Times New Roman"/>
              </a:rPr>
              <a:t>walk</a:t>
            </a:r>
            <a:r>
              <a:rPr lang="ru-RU" dirty="0">
                <a:solidFill>
                  <a:srgbClr val="000000"/>
                </a:solidFill>
                <a:latin typeface="Times New Roman"/>
                <a:ea typeface="Times New Roman"/>
                <a:cs typeface="Times New Roman"/>
              </a:rPr>
              <a:t>.</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39075939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en-US" dirty="0">
                <a:solidFill>
                  <a:srgbClr val="000000"/>
                </a:solidFill>
                <a:latin typeface="Times New Roman"/>
                <a:ea typeface="Times New Roman"/>
              </a:rPr>
              <a:t>If you don't go with the hyphenated route, you have to use the </a:t>
            </a:r>
            <a:r>
              <a:rPr lang="en-US" b="1" dirty="0">
                <a:solidFill>
                  <a:srgbClr val="000000"/>
                </a:solidFill>
                <a:latin typeface="Times New Roman"/>
                <a:ea typeface="Times New Roman"/>
              </a:rPr>
              <a:t>possessive</a:t>
            </a:r>
            <a:r>
              <a:rPr lang="en-US" dirty="0">
                <a:solidFill>
                  <a:srgbClr val="000000"/>
                </a:solidFill>
                <a:latin typeface="Times New Roman"/>
                <a:ea typeface="Times New Roman"/>
              </a:rPr>
              <a:t> to show that the number modifies the attributive noun.</a:t>
            </a:r>
            <a:br>
              <a:rPr lang="en-US" dirty="0">
                <a:solidFill>
                  <a:srgbClr val="000000"/>
                </a:solidFill>
                <a:latin typeface="Times New Roman"/>
                <a:ea typeface="Times New Roman"/>
              </a:rPr>
            </a:br>
            <a:r>
              <a:rPr lang="en-US" dirty="0">
                <a:solidFill>
                  <a:srgbClr val="000000"/>
                </a:solidFill>
                <a:latin typeface="Times New Roman"/>
                <a:ea typeface="Times New Roman"/>
              </a:rPr>
              <a:t/>
            </a:r>
            <a:br>
              <a:rPr lang="en-US" dirty="0">
                <a:solidFill>
                  <a:srgbClr val="000000"/>
                </a:solidFill>
                <a:latin typeface="Times New Roman"/>
                <a:ea typeface="Times New Roman"/>
              </a:rPr>
            </a:br>
            <a:r>
              <a:rPr lang="en-US" dirty="0">
                <a:solidFill>
                  <a:srgbClr val="000000"/>
                </a:solidFill>
                <a:latin typeface="Times New Roman"/>
                <a:ea typeface="Times New Roman"/>
              </a:rPr>
              <a:t/>
            </a:r>
            <a:br>
              <a:rPr lang="en-US" dirty="0">
                <a:solidFill>
                  <a:srgbClr val="000000"/>
                </a:solidFill>
                <a:latin typeface="Times New Roman"/>
                <a:ea typeface="Times New Roman"/>
              </a:rPr>
            </a:br>
            <a:r>
              <a:rPr lang="en-US" i="1" dirty="0">
                <a:solidFill>
                  <a:srgbClr val="000000"/>
                </a:solidFill>
                <a:latin typeface="Times New Roman"/>
                <a:ea typeface="Times New Roman"/>
              </a:rPr>
              <a:t>The walk takes five minutes.</a:t>
            </a:r>
            <a:br>
              <a:rPr lang="en-US" i="1" dirty="0">
                <a:solidFill>
                  <a:srgbClr val="000000"/>
                </a:solidFill>
                <a:latin typeface="Times New Roman"/>
                <a:ea typeface="Times New Roman"/>
              </a:rPr>
            </a:br>
            <a:r>
              <a:rPr lang="en-US" i="1" dirty="0">
                <a:solidFill>
                  <a:srgbClr val="000000"/>
                </a:solidFill>
                <a:latin typeface="Times New Roman"/>
                <a:ea typeface="Times New Roman"/>
              </a:rPr>
              <a:t>It is a walk of five minutes.</a:t>
            </a:r>
            <a:br>
              <a:rPr lang="en-US" i="1" dirty="0">
                <a:solidFill>
                  <a:srgbClr val="000000"/>
                </a:solidFill>
                <a:latin typeface="Times New Roman"/>
                <a:ea typeface="Times New Roman"/>
              </a:rPr>
            </a:br>
            <a:r>
              <a:rPr lang="en-US" i="1" dirty="0">
                <a:solidFill>
                  <a:srgbClr val="000000"/>
                </a:solidFill>
                <a:latin typeface="Times New Roman"/>
                <a:ea typeface="Times New Roman"/>
              </a:rPr>
              <a:t>It is five minutes' walk.</a:t>
            </a:r>
            <a:br>
              <a:rPr lang="en-US" i="1" dirty="0">
                <a:solidFill>
                  <a:srgbClr val="000000"/>
                </a:solidFill>
                <a:latin typeface="Times New Roman"/>
                <a:ea typeface="Times New Roman"/>
              </a:rPr>
            </a:br>
            <a:r>
              <a:rPr lang="en-US" i="1" dirty="0">
                <a:solidFill>
                  <a:srgbClr val="000000"/>
                </a:solidFill>
                <a:latin typeface="Times New Roman"/>
                <a:ea typeface="Times New Roman"/>
              </a:rPr>
              <a:t>It is his walk.</a:t>
            </a:r>
            <a:br>
              <a:rPr lang="en-US" i="1" dirty="0">
                <a:solidFill>
                  <a:srgbClr val="000000"/>
                </a:solidFill>
                <a:latin typeface="Times New Roman"/>
                <a:ea typeface="Times New Roman"/>
              </a:rPr>
            </a:br>
            <a:endParaRPr lang="ru-RU" dirty="0"/>
          </a:p>
        </p:txBody>
      </p:sp>
    </p:spTree>
    <p:extLst>
      <p:ext uri="{BB962C8B-B14F-4D97-AF65-F5344CB8AC3E}">
        <p14:creationId xmlns:p14="http://schemas.microsoft.com/office/powerpoint/2010/main" val="23309320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sp>
        <p:nvSpPr>
          <p:cNvPr id="3" name="Объект 2"/>
          <p:cNvSpPr>
            <a:spLocks noGrp="1"/>
          </p:cNvSpPr>
          <p:nvPr>
            <p:ph idx="1"/>
          </p:nvPr>
        </p:nvSpPr>
        <p:spPr/>
        <p:txBody>
          <a:bodyPr>
            <a:noAutofit/>
          </a:bodyPr>
          <a:lstStyle/>
          <a:p>
            <a:r>
              <a:rPr lang="en-US" sz="2400" dirty="0">
                <a:solidFill>
                  <a:srgbClr val="000000"/>
                </a:solidFill>
                <a:latin typeface="Times New Roman"/>
                <a:ea typeface="Times New Roman"/>
              </a:rPr>
              <a:t>Note that because the noun is now the possessive "five minutes'", which is plural, there is no article. </a:t>
            </a:r>
            <a:br>
              <a:rPr lang="en-US" sz="2400" dirty="0">
                <a:solidFill>
                  <a:srgbClr val="000000"/>
                </a:solidFill>
                <a:latin typeface="Times New Roman"/>
                <a:ea typeface="Times New Roman"/>
              </a:rPr>
            </a:br>
            <a:r>
              <a:rPr lang="en-US" sz="2400" i="1" dirty="0">
                <a:solidFill>
                  <a:srgbClr val="000000"/>
                </a:solidFill>
                <a:latin typeface="Times New Roman"/>
                <a:ea typeface="Times New Roman"/>
              </a:rPr>
              <a:t>It is five minutes' walk.</a:t>
            </a:r>
            <a:r>
              <a:rPr lang="en-US" sz="2400" dirty="0">
                <a:solidFill>
                  <a:srgbClr val="000000"/>
                </a:solidFill>
                <a:latin typeface="Times New Roman"/>
                <a:ea typeface="Times New Roman"/>
              </a:rPr>
              <a:t> </a:t>
            </a:r>
            <a:br>
              <a:rPr lang="en-US" sz="2400" dirty="0">
                <a:solidFill>
                  <a:srgbClr val="000000"/>
                </a:solidFill>
                <a:latin typeface="Times New Roman"/>
                <a:ea typeface="Times New Roman"/>
              </a:rPr>
            </a:br>
            <a:r>
              <a:rPr lang="en-US" sz="2400" dirty="0">
                <a:solidFill>
                  <a:srgbClr val="000000"/>
                </a:solidFill>
                <a:latin typeface="Times New Roman"/>
                <a:ea typeface="Times New Roman"/>
              </a:rPr>
              <a:t/>
            </a:r>
            <a:br>
              <a:rPr lang="en-US" sz="2400" dirty="0">
                <a:solidFill>
                  <a:srgbClr val="000000"/>
                </a:solidFill>
                <a:latin typeface="Times New Roman"/>
                <a:ea typeface="Times New Roman"/>
              </a:rPr>
            </a:br>
            <a:r>
              <a:rPr lang="en-US" sz="2400" dirty="0">
                <a:solidFill>
                  <a:srgbClr val="000000"/>
                </a:solidFill>
                <a:latin typeface="Times New Roman"/>
                <a:ea typeface="Times New Roman"/>
              </a:rPr>
              <a:t>[A singular minute would have an article.</a:t>
            </a:r>
            <a:br>
              <a:rPr lang="en-US" sz="2400" dirty="0">
                <a:solidFill>
                  <a:srgbClr val="000000"/>
                </a:solidFill>
                <a:latin typeface="Times New Roman"/>
                <a:ea typeface="Times New Roman"/>
              </a:rPr>
            </a:br>
            <a:r>
              <a:rPr lang="en-US" sz="2400" dirty="0">
                <a:solidFill>
                  <a:srgbClr val="000000"/>
                </a:solidFill>
                <a:latin typeface="Times New Roman"/>
                <a:ea typeface="Times New Roman"/>
              </a:rPr>
              <a:t>It is a minute's walk.]</a:t>
            </a:r>
            <a:br>
              <a:rPr lang="en-US" sz="2400" dirty="0">
                <a:solidFill>
                  <a:srgbClr val="000000"/>
                </a:solidFill>
                <a:latin typeface="Times New Roman"/>
                <a:ea typeface="Times New Roman"/>
              </a:rPr>
            </a:br>
            <a:r>
              <a:rPr lang="en-US" sz="2400" dirty="0">
                <a:solidFill>
                  <a:srgbClr val="000000"/>
                </a:solidFill>
                <a:latin typeface="Times New Roman"/>
                <a:ea typeface="Times New Roman"/>
              </a:rPr>
              <a:t/>
            </a:r>
            <a:br>
              <a:rPr lang="en-US" sz="2400" dirty="0">
                <a:solidFill>
                  <a:srgbClr val="000000"/>
                </a:solidFill>
                <a:latin typeface="Times New Roman"/>
                <a:ea typeface="Times New Roman"/>
              </a:rPr>
            </a:br>
            <a:r>
              <a:rPr lang="en-US" sz="2400" dirty="0">
                <a:solidFill>
                  <a:srgbClr val="000000"/>
                </a:solidFill>
                <a:latin typeface="Times New Roman"/>
                <a:ea typeface="Times New Roman"/>
              </a:rPr>
              <a:t>It is just a habit that you could say "it is five minutes' walk" - you can equally say "a five-minute walk".</a:t>
            </a:r>
            <a:br>
              <a:rPr lang="en-US" sz="2400" dirty="0">
                <a:solidFill>
                  <a:srgbClr val="000000"/>
                </a:solidFill>
                <a:latin typeface="Times New Roman"/>
                <a:ea typeface="Times New Roman"/>
              </a:rPr>
            </a:br>
            <a:r>
              <a:rPr lang="en-US" sz="2400" dirty="0">
                <a:solidFill>
                  <a:srgbClr val="000000"/>
                </a:solidFill>
                <a:latin typeface="Times New Roman"/>
                <a:ea typeface="Times New Roman"/>
              </a:rPr>
              <a:t>But for the others, you would always use the hyphenated and never the possessive. A ten-dollar bill, an eight-year struggle. </a:t>
            </a:r>
            <a:br>
              <a:rPr lang="en-US" sz="2400" dirty="0">
                <a:solidFill>
                  <a:srgbClr val="000000"/>
                </a:solidFill>
                <a:latin typeface="Times New Roman"/>
                <a:ea typeface="Times New Roman"/>
              </a:rPr>
            </a:br>
            <a:r>
              <a:rPr lang="en-US" sz="2400" dirty="0">
                <a:solidFill>
                  <a:srgbClr val="000000"/>
                </a:solidFill>
                <a:latin typeface="Times New Roman"/>
                <a:ea typeface="Times New Roman"/>
              </a:rPr>
              <a:t>But The Hundred Years' War (which was in fact a one-hundred-and-sixteen-year war).</a:t>
            </a:r>
            <a:br>
              <a:rPr lang="en-US" sz="2400" dirty="0">
                <a:solidFill>
                  <a:srgbClr val="000000"/>
                </a:solidFill>
                <a:latin typeface="Times New Roman"/>
                <a:ea typeface="Times New Roman"/>
              </a:rPr>
            </a:br>
            <a:endParaRPr lang="ru-RU" sz="2400" dirty="0"/>
          </a:p>
        </p:txBody>
      </p:sp>
    </p:spTree>
    <p:extLst>
      <p:ext uri="{BB962C8B-B14F-4D97-AF65-F5344CB8AC3E}">
        <p14:creationId xmlns:p14="http://schemas.microsoft.com/office/powerpoint/2010/main" val="41940684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a:lnSpc>
                <a:spcPct val="115000"/>
              </a:lnSpc>
              <a:spcBef>
                <a:spcPts val="150"/>
              </a:spcBef>
              <a:spcAft>
                <a:spcPts val="150"/>
              </a:spcAft>
            </a:pPr>
            <a:r>
              <a:rPr lang="en-US" i="1" dirty="0">
                <a:solidFill>
                  <a:srgbClr val="000000"/>
                </a:solidFill>
                <a:latin typeface="Times New Roman"/>
                <a:ea typeface="Times New Roman"/>
                <a:cs typeface="Times New Roman"/>
              </a:rPr>
              <a:t>She is two years old.</a:t>
            </a:r>
            <a:endParaRPr lang="ru-RU" sz="2400" dirty="0">
              <a:ea typeface="Calibri"/>
              <a:cs typeface="Times New Roman"/>
            </a:endParaRPr>
          </a:p>
          <a:p>
            <a:pPr>
              <a:lnSpc>
                <a:spcPct val="115000"/>
              </a:lnSpc>
              <a:spcBef>
                <a:spcPts val="150"/>
              </a:spcBef>
              <a:spcAft>
                <a:spcPts val="150"/>
              </a:spcAft>
            </a:pPr>
            <a:r>
              <a:rPr lang="en-US" i="1" dirty="0">
                <a:solidFill>
                  <a:srgbClr val="000000"/>
                </a:solidFill>
                <a:latin typeface="Times New Roman"/>
                <a:ea typeface="Times New Roman"/>
                <a:cs typeface="Times New Roman"/>
              </a:rPr>
              <a:t>She is a two-year-old girl.</a:t>
            </a:r>
            <a:endParaRPr lang="ru-RU" sz="2400" dirty="0">
              <a:ea typeface="Calibri"/>
              <a:cs typeface="Times New Roman"/>
            </a:endParaRPr>
          </a:p>
          <a:p>
            <a:pPr>
              <a:lnSpc>
                <a:spcPct val="115000"/>
              </a:lnSpc>
              <a:spcBef>
                <a:spcPts val="150"/>
              </a:spcBef>
              <a:spcAft>
                <a:spcPts val="150"/>
              </a:spcAft>
            </a:pPr>
            <a:r>
              <a:rPr lang="en-US" i="1" dirty="0">
                <a:solidFill>
                  <a:srgbClr val="000000"/>
                </a:solidFill>
                <a:latin typeface="Times New Roman"/>
                <a:ea typeface="Times New Roman"/>
                <a:cs typeface="Times New Roman"/>
              </a:rPr>
              <a:t>She is a two-year-old. </a:t>
            </a:r>
            <a:endParaRPr lang="ru-RU" sz="2400" dirty="0">
              <a:ea typeface="Calibri"/>
              <a:cs typeface="Times New Roman"/>
            </a:endParaRPr>
          </a:p>
          <a:p>
            <a:pPr marL="0" indent="0">
              <a:lnSpc>
                <a:spcPct val="115000"/>
              </a:lnSpc>
              <a:spcAft>
                <a:spcPts val="1000"/>
              </a:spcAft>
              <a:buNone/>
            </a:pPr>
            <a:endParaRPr lang="ru-RU" sz="2400" dirty="0">
              <a:ea typeface="Calibri"/>
              <a:cs typeface="Times New Roman"/>
            </a:endParaRPr>
          </a:p>
          <a:p>
            <a:endParaRPr lang="ru-RU" dirty="0"/>
          </a:p>
        </p:txBody>
      </p:sp>
    </p:spTree>
    <p:extLst>
      <p:ext uri="{BB962C8B-B14F-4D97-AF65-F5344CB8AC3E}">
        <p14:creationId xmlns:p14="http://schemas.microsoft.com/office/powerpoint/2010/main" val="2817942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5000"/>
              </a:lnSpc>
              <a:spcAft>
                <a:spcPts val="375"/>
              </a:spcAft>
            </a:pPr>
            <a:r>
              <a:rPr lang="en-US" b="1" i="1" kern="1800" dirty="0">
                <a:latin typeface="Times New Roman"/>
                <a:ea typeface="Times New Roman"/>
                <a:cs typeface="Times New Roman"/>
              </a:rPr>
              <a:t>Other</a:t>
            </a:r>
            <a:r>
              <a:rPr lang="en-US" b="1" kern="1800" dirty="0">
                <a:latin typeface="Times New Roman"/>
                <a:ea typeface="Times New Roman"/>
                <a:cs typeface="Times New Roman"/>
              </a:rPr>
              <a:t>, </a:t>
            </a:r>
            <a:r>
              <a:rPr lang="en-US" b="1" i="1" kern="1800" dirty="0">
                <a:latin typeface="Times New Roman"/>
                <a:ea typeface="Times New Roman"/>
                <a:cs typeface="Times New Roman"/>
              </a:rPr>
              <a:t>others</a:t>
            </a:r>
            <a:r>
              <a:rPr lang="en-US" b="1" kern="1800" dirty="0">
                <a:latin typeface="Times New Roman"/>
                <a:ea typeface="Times New Roman"/>
                <a:cs typeface="Times New Roman"/>
              </a:rPr>
              <a:t>, </a:t>
            </a:r>
            <a:r>
              <a:rPr lang="en-US" b="1" i="1" kern="1800" dirty="0">
                <a:latin typeface="Times New Roman"/>
                <a:ea typeface="Times New Roman"/>
                <a:cs typeface="Times New Roman"/>
              </a:rPr>
              <a:t>the other</a:t>
            </a:r>
            <a:r>
              <a:rPr lang="en-US" b="1" kern="1800" dirty="0">
                <a:latin typeface="Times New Roman"/>
                <a:ea typeface="Times New Roman"/>
                <a:cs typeface="Times New Roman"/>
              </a:rPr>
              <a:t> or </a:t>
            </a:r>
            <a:r>
              <a:rPr lang="en-US" b="1" i="1" kern="1800" dirty="0">
                <a:latin typeface="Times New Roman"/>
                <a:ea typeface="Times New Roman"/>
                <a:cs typeface="Times New Roman"/>
              </a:rPr>
              <a:t>another</a:t>
            </a:r>
            <a:r>
              <a:rPr lang="en-US" b="1" kern="1800" dirty="0">
                <a:latin typeface="Times New Roman"/>
                <a:ea typeface="Times New Roman"/>
                <a:cs typeface="Times New Roman"/>
              </a:rPr>
              <a:t>?</a:t>
            </a:r>
            <a:r>
              <a:rPr lang="ru-RU" sz="3600" dirty="0">
                <a:ea typeface="Calibri"/>
                <a:cs typeface="Times New Roman"/>
              </a:rPr>
              <a:t/>
            </a:r>
            <a:br>
              <a:rPr lang="ru-RU" sz="3600" dirty="0">
                <a:ea typeface="Calibri"/>
                <a:cs typeface="Times New Roman"/>
              </a:rPr>
            </a:br>
            <a:endParaRPr lang="ru-RU" dirty="0"/>
          </a:p>
        </p:txBody>
      </p:sp>
      <p:sp>
        <p:nvSpPr>
          <p:cNvPr id="3" name="Объект 2"/>
          <p:cNvSpPr>
            <a:spLocks noGrp="1"/>
          </p:cNvSpPr>
          <p:nvPr>
            <p:ph idx="1"/>
          </p:nvPr>
        </p:nvSpPr>
        <p:spPr/>
        <p:txBody>
          <a:bodyPr>
            <a:normAutofit fontScale="62500" lnSpcReduction="20000"/>
          </a:bodyPr>
          <a:lstStyle/>
          <a:p>
            <a:pPr>
              <a:lnSpc>
                <a:spcPct val="115000"/>
              </a:lnSpc>
              <a:spcBef>
                <a:spcPts val="1500"/>
              </a:spcBef>
              <a:spcAft>
                <a:spcPts val="1125"/>
              </a:spcAft>
            </a:pPr>
            <a:r>
              <a:rPr lang="en-US" b="1" i="1" dirty="0">
                <a:latin typeface="Times New Roman"/>
                <a:ea typeface="Times New Roman"/>
                <a:cs typeface="Times New Roman"/>
              </a:rPr>
              <a:t>Other</a:t>
            </a:r>
            <a:endParaRPr lang="ru-RU" sz="2400" dirty="0">
              <a:ea typeface="Calibri"/>
              <a:cs typeface="Times New Roman"/>
            </a:endParaRPr>
          </a:p>
          <a:p>
            <a:pPr>
              <a:lnSpc>
                <a:spcPct val="115000"/>
              </a:lnSpc>
              <a:spcBef>
                <a:spcPts val="750"/>
              </a:spcBef>
              <a:spcAft>
                <a:spcPts val="750"/>
              </a:spcAft>
            </a:pPr>
            <a:r>
              <a:rPr lang="en-US" i="1" dirty="0">
                <a:latin typeface="Times New Roman"/>
                <a:ea typeface="Times New Roman"/>
                <a:cs typeface="Times New Roman"/>
              </a:rPr>
              <a:t>Other</a:t>
            </a:r>
            <a:r>
              <a:rPr lang="en-US" dirty="0">
                <a:latin typeface="Times New Roman"/>
                <a:ea typeface="Times New Roman"/>
                <a:cs typeface="Times New Roman"/>
              </a:rPr>
              <a:t> means ‘additional or extra’, or ‘alternative’, or ‘different types of’.</a:t>
            </a:r>
            <a:endParaRPr lang="ru-RU" sz="2400" dirty="0">
              <a:ea typeface="Calibri"/>
              <a:cs typeface="Times New Roman"/>
            </a:endParaRPr>
          </a:p>
          <a:p>
            <a:pPr>
              <a:lnSpc>
                <a:spcPct val="115000"/>
              </a:lnSpc>
              <a:spcBef>
                <a:spcPts val="2250"/>
              </a:spcBef>
              <a:spcAft>
                <a:spcPts val="1125"/>
              </a:spcAft>
            </a:pPr>
            <a:r>
              <a:rPr lang="en-US" i="1" dirty="0">
                <a:latin typeface="Times New Roman"/>
                <a:ea typeface="Times New Roman"/>
                <a:cs typeface="Times New Roman"/>
              </a:rPr>
              <a:t>Other</a:t>
            </a:r>
            <a:r>
              <a:rPr lang="en-US" dirty="0">
                <a:latin typeface="Times New Roman"/>
                <a:ea typeface="Times New Roman"/>
                <a:cs typeface="Times New Roman"/>
              </a:rPr>
              <a:t> as a determiner</a:t>
            </a:r>
            <a:endParaRPr lang="ru-RU" sz="2400" dirty="0">
              <a:ea typeface="Calibri"/>
              <a:cs typeface="Times New Roman"/>
            </a:endParaRPr>
          </a:p>
          <a:p>
            <a:pPr>
              <a:lnSpc>
                <a:spcPct val="115000"/>
              </a:lnSpc>
              <a:spcBef>
                <a:spcPts val="750"/>
              </a:spcBef>
              <a:spcAft>
                <a:spcPts val="750"/>
              </a:spcAft>
            </a:pPr>
            <a:r>
              <a:rPr lang="en-US" dirty="0">
                <a:latin typeface="Times New Roman"/>
                <a:ea typeface="Times New Roman"/>
                <a:cs typeface="Times New Roman"/>
              </a:rPr>
              <a:t>We can use </a:t>
            </a:r>
            <a:r>
              <a:rPr lang="en-US" i="1" dirty="0">
                <a:latin typeface="Times New Roman"/>
                <a:ea typeface="Times New Roman"/>
                <a:cs typeface="Times New Roman"/>
              </a:rPr>
              <a:t>other</a:t>
            </a:r>
            <a:r>
              <a:rPr lang="en-US" dirty="0">
                <a:latin typeface="Times New Roman"/>
                <a:ea typeface="Times New Roman"/>
                <a:cs typeface="Times New Roman"/>
              </a:rPr>
              <a:t> with singular uncountable nouns and with plural nouns:</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The embassy website has general information about visas. </a:t>
            </a:r>
            <a:r>
              <a:rPr lang="en-US" b="1" i="1" dirty="0">
                <a:latin typeface="Times New Roman"/>
                <a:ea typeface="Times New Roman"/>
                <a:cs typeface="Times New Roman"/>
              </a:rPr>
              <a:t>Other</a:t>
            </a:r>
            <a:r>
              <a:rPr lang="en-US" i="1" dirty="0">
                <a:latin typeface="Times New Roman"/>
                <a:ea typeface="Times New Roman"/>
                <a:cs typeface="Times New Roman"/>
              </a:rPr>
              <a:t> travel information can be obtained by calling the </a:t>
            </a:r>
            <a:r>
              <a:rPr lang="en-US" i="1" dirty="0" err="1">
                <a:latin typeface="Times New Roman"/>
                <a:ea typeface="Times New Roman"/>
                <a:cs typeface="Times New Roman"/>
              </a:rPr>
              <a:t>freephone</a:t>
            </a:r>
            <a:r>
              <a:rPr lang="en-US" i="1" dirty="0">
                <a:latin typeface="Times New Roman"/>
                <a:ea typeface="Times New Roman"/>
                <a:cs typeface="Times New Roman"/>
              </a:rPr>
              <a:t> number.</a:t>
            </a:r>
            <a:r>
              <a:rPr lang="en-US" dirty="0">
                <a:latin typeface="Times New Roman"/>
                <a:ea typeface="Times New Roman"/>
                <a:cs typeface="Times New Roman"/>
              </a:rPr>
              <a:t> (additional or extra information)</a:t>
            </a:r>
            <a:endParaRPr lang="ru-RU" sz="2400" dirty="0">
              <a:ea typeface="Calibri"/>
              <a:cs typeface="Times New Roman"/>
            </a:endParaRPr>
          </a:p>
          <a:p>
            <a:pPr>
              <a:lnSpc>
                <a:spcPct val="115000"/>
              </a:lnSpc>
              <a:spcBef>
                <a:spcPts val="750"/>
              </a:spcBef>
              <a:spcAft>
                <a:spcPts val="750"/>
              </a:spcAft>
            </a:pPr>
            <a:r>
              <a:rPr lang="en-US" i="1" dirty="0">
                <a:latin typeface="Times New Roman"/>
                <a:ea typeface="Times New Roman"/>
                <a:cs typeface="Times New Roman"/>
              </a:rPr>
              <a:t>Some music calms people; </a:t>
            </a:r>
            <a:r>
              <a:rPr lang="en-US" b="1" i="1" dirty="0">
                <a:latin typeface="Times New Roman"/>
                <a:ea typeface="Times New Roman"/>
                <a:cs typeface="Times New Roman"/>
              </a:rPr>
              <a:t>other</a:t>
            </a:r>
            <a:r>
              <a:rPr lang="en-US" i="1" dirty="0">
                <a:latin typeface="Times New Roman"/>
                <a:ea typeface="Times New Roman"/>
                <a:cs typeface="Times New Roman"/>
              </a:rPr>
              <a:t> music has the opposite effect.</a:t>
            </a:r>
            <a:r>
              <a:rPr lang="en-US" dirty="0">
                <a:latin typeface="Times New Roman"/>
                <a:ea typeface="Times New Roman"/>
                <a:cs typeface="Times New Roman"/>
              </a:rPr>
              <a:t> (different types of music)</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37824457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Other, another</a:t>
            </a:r>
            <a:endParaRPr lang="ru-RU" dirty="0"/>
          </a:p>
        </p:txBody>
      </p:sp>
      <p:sp>
        <p:nvSpPr>
          <p:cNvPr id="3" name="Объект 2"/>
          <p:cNvSpPr>
            <a:spLocks noGrp="1"/>
          </p:cNvSpPr>
          <p:nvPr>
            <p:ph idx="1"/>
          </p:nvPr>
        </p:nvSpPr>
        <p:spPr/>
        <p:txBody>
          <a:bodyPr>
            <a:normAutofit fontScale="62500" lnSpcReduction="20000"/>
          </a:bodyPr>
          <a:lstStyle/>
          <a:p>
            <a:pPr>
              <a:lnSpc>
                <a:spcPct val="115000"/>
              </a:lnSpc>
              <a:spcBef>
                <a:spcPts val="750"/>
              </a:spcBef>
              <a:spcAft>
                <a:spcPts val="750"/>
              </a:spcAft>
            </a:pPr>
            <a:r>
              <a:rPr lang="en-US" i="1" dirty="0">
                <a:latin typeface="Times New Roman"/>
                <a:ea typeface="Times New Roman"/>
                <a:cs typeface="Times New Roman"/>
              </a:rPr>
              <a:t>What </a:t>
            </a:r>
            <a:r>
              <a:rPr lang="en-US" b="1" i="1" dirty="0">
                <a:latin typeface="Times New Roman"/>
                <a:ea typeface="Times New Roman"/>
                <a:cs typeface="Times New Roman"/>
              </a:rPr>
              <a:t>other</a:t>
            </a:r>
            <a:r>
              <a:rPr lang="en-US" i="1" dirty="0">
                <a:latin typeface="Times New Roman"/>
                <a:ea typeface="Times New Roman"/>
                <a:cs typeface="Times New Roman"/>
              </a:rPr>
              <a:t> books by Charles Dickens have you read, apart from ‘Oliver Twist’?</a:t>
            </a:r>
            <a:r>
              <a:rPr lang="en-US" dirty="0">
                <a:latin typeface="Times New Roman"/>
                <a:ea typeface="Times New Roman"/>
                <a:cs typeface="Times New Roman"/>
              </a:rPr>
              <a:t> (additional or extra books)</a:t>
            </a:r>
            <a:endParaRPr lang="ru-RU" sz="2400" dirty="0">
              <a:ea typeface="Calibri"/>
              <a:cs typeface="Times New Roman"/>
            </a:endParaRPr>
          </a:p>
          <a:p>
            <a:pPr>
              <a:lnSpc>
                <a:spcPct val="115000"/>
              </a:lnSpc>
              <a:spcBef>
                <a:spcPts val="750"/>
              </a:spcBef>
              <a:spcAft>
                <a:spcPts val="1000"/>
              </a:spcAft>
            </a:pPr>
            <a:r>
              <a:rPr lang="en-US" i="1" dirty="0">
                <a:latin typeface="Times New Roman"/>
                <a:ea typeface="Times New Roman"/>
                <a:cs typeface="Times New Roman"/>
              </a:rPr>
              <a:t>This one’s too big. Do you have it in </a:t>
            </a:r>
            <a:r>
              <a:rPr lang="en-US" b="1" i="1" dirty="0">
                <a:latin typeface="Times New Roman"/>
                <a:ea typeface="Times New Roman"/>
                <a:cs typeface="Times New Roman"/>
              </a:rPr>
              <a:t>other</a:t>
            </a:r>
            <a:r>
              <a:rPr lang="en-US" i="1" dirty="0">
                <a:latin typeface="Times New Roman"/>
                <a:ea typeface="Times New Roman"/>
                <a:cs typeface="Times New Roman"/>
              </a:rPr>
              <a:t> sizes?</a:t>
            </a:r>
            <a:r>
              <a:rPr lang="en-US" dirty="0">
                <a:latin typeface="Times New Roman"/>
                <a:ea typeface="Times New Roman"/>
                <a:cs typeface="Times New Roman"/>
              </a:rPr>
              <a:t> (alternative sizes)</a:t>
            </a:r>
            <a:endParaRPr lang="ru-RU" sz="2400" dirty="0">
              <a:ea typeface="Calibri"/>
              <a:cs typeface="Times New Roman"/>
            </a:endParaRPr>
          </a:p>
          <a:p>
            <a:pPr>
              <a:lnSpc>
                <a:spcPct val="115000"/>
              </a:lnSpc>
              <a:spcBef>
                <a:spcPts val="750"/>
              </a:spcBef>
              <a:spcAft>
                <a:spcPts val="750"/>
              </a:spcAft>
            </a:pPr>
            <a:r>
              <a:rPr lang="en-US" dirty="0">
                <a:latin typeface="Times New Roman"/>
                <a:ea typeface="Times New Roman"/>
                <a:cs typeface="Times New Roman"/>
              </a:rPr>
              <a:t>If we use </a:t>
            </a:r>
            <a:r>
              <a:rPr lang="en-US" i="1" dirty="0">
                <a:latin typeface="Times New Roman"/>
                <a:ea typeface="Times New Roman"/>
                <a:cs typeface="Times New Roman"/>
              </a:rPr>
              <a:t>other</a:t>
            </a:r>
            <a:r>
              <a:rPr lang="en-US" dirty="0">
                <a:latin typeface="Times New Roman"/>
                <a:ea typeface="Times New Roman"/>
                <a:cs typeface="Times New Roman"/>
              </a:rPr>
              <a:t> before a singular countable noun, we must use another determiner before it:</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I don’t like the red one. I prefer </a:t>
            </a:r>
            <a:r>
              <a:rPr lang="en-US" b="1" i="1" dirty="0">
                <a:latin typeface="Times New Roman"/>
                <a:ea typeface="Times New Roman"/>
                <a:cs typeface="Times New Roman"/>
              </a:rPr>
              <a:t>the</a:t>
            </a:r>
            <a:r>
              <a:rPr lang="en-US" i="1" dirty="0">
                <a:latin typeface="Times New Roman"/>
                <a:ea typeface="Times New Roman"/>
                <a:cs typeface="Times New Roman"/>
              </a:rPr>
              <a:t> </a:t>
            </a:r>
            <a:r>
              <a:rPr lang="en-US" b="1" i="1" dirty="0">
                <a:latin typeface="Times New Roman"/>
                <a:ea typeface="Times New Roman"/>
                <a:cs typeface="Times New Roman"/>
              </a:rPr>
              <a:t>other</a:t>
            </a:r>
            <a:r>
              <a:rPr lang="en-US" i="1" dirty="0">
                <a:latin typeface="Times New Roman"/>
                <a:ea typeface="Times New Roman"/>
                <a:cs typeface="Times New Roman"/>
              </a:rPr>
              <a:t> </a:t>
            </a:r>
            <a:r>
              <a:rPr lang="en-US" i="1" dirty="0" err="1">
                <a:latin typeface="Times New Roman"/>
                <a:ea typeface="Times New Roman"/>
                <a:cs typeface="Times New Roman"/>
              </a:rPr>
              <a:t>colour</a:t>
            </a:r>
            <a:r>
              <a:rPr lang="en-US" i="1" dirty="0">
                <a:latin typeface="Times New Roman"/>
                <a:ea typeface="Times New Roman"/>
                <a:cs typeface="Times New Roman"/>
              </a:rPr>
              <a:t>.</a:t>
            </a:r>
            <a:endParaRPr lang="ru-RU" sz="2400" dirty="0">
              <a:ea typeface="Calibri"/>
              <a:cs typeface="Times New Roman"/>
            </a:endParaRPr>
          </a:p>
          <a:p>
            <a:pPr>
              <a:lnSpc>
                <a:spcPct val="115000"/>
              </a:lnSpc>
              <a:spcBef>
                <a:spcPts val="750"/>
              </a:spcBef>
              <a:spcAft>
                <a:spcPts val="750"/>
              </a:spcAft>
            </a:pPr>
            <a:r>
              <a:rPr lang="en-US" dirty="0">
                <a:latin typeface="Times New Roman"/>
                <a:ea typeface="Times New Roman"/>
                <a:cs typeface="Times New Roman"/>
              </a:rPr>
              <a:t>Not: </a:t>
            </a:r>
            <a:r>
              <a:rPr lang="en-US" strike="sngStrike" dirty="0">
                <a:latin typeface="Times New Roman"/>
                <a:ea typeface="Times New Roman"/>
                <a:cs typeface="Times New Roman"/>
              </a:rPr>
              <a:t>I prefer other </a:t>
            </a:r>
            <a:r>
              <a:rPr lang="en-US" strike="sngStrike" dirty="0" err="1">
                <a:latin typeface="Times New Roman"/>
                <a:ea typeface="Times New Roman"/>
                <a:cs typeface="Times New Roman"/>
              </a:rPr>
              <a:t>colour</a:t>
            </a:r>
            <a:r>
              <a:rPr lang="en-US" dirty="0">
                <a:latin typeface="Times New Roman"/>
                <a:ea typeface="Times New Roman"/>
                <a:cs typeface="Times New Roman"/>
              </a:rPr>
              <a:t>.</a:t>
            </a:r>
            <a:endParaRPr lang="ru-RU" sz="2400" dirty="0">
              <a:ea typeface="Calibri"/>
              <a:cs typeface="Times New Roman"/>
            </a:endParaRPr>
          </a:p>
          <a:p>
            <a:pPr>
              <a:lnSpc>
                <a:spcPct val="115000"/>
              </a:lnSpc>
              <a:spcBef>
                <a:spcPts val="750"/>
              </a:spcBef>
              <a:spcAft>
                <a:spcPts val="750"/>
              </a:spcAft>
            </a:pPr>
            <a:r>
              <a:rPr lang="en-US" i="1" dirty="0">
                <a:latin typeface="Times New Roman"/>
                <a:ea typeface="Times New Roman"/>
                <a:cs typeface="Times New Roman"/>
              </a:rPr>
              <a:t>Jeremy is at university; </a:t>
            </a:r>
            <a:r>
              <a:rPr lang="en-US" b="1" i="1" dirty="0">
                <a:latin typeface="Times New Roman"/>
                <a:ea typeface="Times New Roman"/>
                <a:cs typeface="Times New Roman"/>
              </a:rPr>
              <a:t>our</a:t>
            </a:r>
            <a:r>
              <a:rPr lang="en-US" i="1" dirty="0">
                <a:latin typeface="Times New Roman"/>
                <a:ea typeface="Times New Roman"/>
                <a:cs typeface="Times New Roman"/>
              </a:rPr>
              <a:t> </a:t>
            </a:r>
            <a:r>
              <a:rPr lang="en-US" b="1" i="1" dirty="0">
                <a:latin typeface="Times New Roman"/>
                <a:ea typeface="Times New Roman"/>
                <a:cs typeface="Times New Roman"/>
              </a:rPr>
              <a:t>other</a:t>
            </a:r>
            <a:r>
              <a:rPr lang="en-US" i="1" dirty="0">
                <a:latin typeface="Times New Roman"/>
                <a:ea typeface="Times New Roman"/>
                <a:cs typeface="Times New Roman"/>
              </a:rPr>
              <a:t> son is still at school.</a:t>
            </a:r>
            <a:endParaRPr lang="ru-RU" sz="2400" dirty="0">
              <a:ea typeface="Calibri"/>
              <a:cs typeface="Times New Roman"/>
            </a:endParaRPr>
          </a:p>
          <a:p>
            <a:pPr>
              <a:lnSpc>
                <a:spcPct val="115000"/>
              </a:lnSpc>
              <a:spcBef>
                <a:spcPts val="750"/>
              </a:spcBef>
              <a:spcAft>
                <a:spcPts val="750"/>
              </a:spcAft>
            </a:pPr>
            <a:r>
              <a:rPr lang="en-US" i="1" dirty="0">
                <a:latin typeface="Times New Roman"/>
                <a:ea typeface="Times New Roman"/>
                <a:cs typeface="Times New Roman"/>
              </a:rPr>
              <a:t>He got 100% in the final examination. </a:t>
            </a:r>
            <a:r>
              <a:rPr lang="en-US" b="1" i="1" dirty="0">
                <a:latin typeface="Times New Roman"/>
                <a:ea typeface="Times New Roman"/>
                <a:cs typeface="Times New Roman"/>
              </a:rPr>
              <a:t>No</a:t>
            </a:r>
            <a:r>
              <a:rPr lang="en-US" i="1" dirty="0">
                <a:latin typeface="Times New Roman"/>
                <a:ea typeface="Times New Roman"/>
                <a:cs typeface="Times New Roman"/>
              </a:rPr>
              <a:t> </a:t>
            </a:r>
            <a:r>
              <a:rPr lang="en-US" b="1" i="1" dirty="0">
                <a:latin typeface="Times New Roman"/>
                <a:ea typeface="Times New Roman"/>
                <a:cs typeface="Times New Roman"/>
              </a:rPr>
              <a:t>other</a:t>
            </a:r>
            <a:r>
              <a:rPr lang="en-US" i="1" dirty="0">
                <a:latin typeface="Times New Roman"/>
                <a:ea typeface="Times New Roman"/>
                <a:cs typeface="Times New Roman"/>
              </a:rPr>
              <a:t> student has ever achieved that.</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36419774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Other, another</a:t>
            </a:r>
            <a:endParaRPr lang="ru-RU" dirty="0"/>
          </a:p>
        </p:txBody>
      </p:sp>
      <p:sp>
        <p:nvSpPr>
          <p:cNvPr id="3" name="Объект 2"/>
          <p:cNvSpPr>
            <a:spLocks noGrp="1"/>
          </p:cNvSpPr>
          <p:nvPr>
            <p:ph idx="1"/>
          </p:nvPr>
        </p:nvSpPr>
        <p:spPr/>
        <p:txBody>
          <a:bodyPr>
            <a:normAutofit fontScale="85000" lnSpcReduction="10000"/>
          </a:bodyPr>
          <a:lstStyle/>
          <a:p>
            <a:pPr>
              <a:lnSpc>
                <a:spcPct val="115000"/>
              </a:lnSpc>
              <a:spcAft>
                <a:spcPts val="0"/>
              </a:spcAft>
            </a:pPr>
            <a:r>
              <a:rPr lang="en-US" b="1" dirty="0">
                <a:latin typeface="Times New Roman"/>
                <a:ea typeface="Times New Roman"/>
                <a:cs typeface="Times New Roman"/>
              </a:rPr>
              <a:t>Warning:</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Other as a determiner does not have a plural form:</a:t>
            </a:r>
            <a:endParaRPr lang="ru-RU" sz="2400" dirty="0">
              <a:ea typeface="Calibri"/>
              <a:cs typeface="Times New Roman"/>
            </a:endParaRPr>
          </a:p>
          <a:p>
            <a:pPr>
              <a:lnSpc>
                <a:spcPct val="115000"/>
              </a:lnSpc>
              <a:spcBef>
                <a:spcPts val="750"/>
              </a:spcBef>
              <a:spcAft>
                <a:spcPts val="750"/>
              </a:spcAft>
            </a:pPr>
            <a:r>
              <a:rPr lang="en-US" i="1" dirty="0">
                <a:latin typeface="Times New Roman"/>
                <a:ea typeface="Times New Roman"/>
                <a:cs typeface="Times New Roman"/>
              </a:rPr>
              <a:t>Mandy and Charlotte stayed behind. The </a:t>
            </a:r>
            <a:r>
              <a:rPr lang="en-US" b="1" i="1" dirty="0">
                <a:latin typeface="Times New Roman"/>
                <a:ea typeface="Times New Roman"/>
                <a:cs typeface="Times New Roman"/>
              </a:rPr>
              <a:t>other</a:t>
            </a:r>
            <a:r>
              <a:rPr lang="en-US" i="1" dirty="0">
                <a:latin typeface="Times New Roman"/>
                <a:ea typeface="Times New Roman"/>
                <a:cs typeface="Times New Roman"/>
              </a:rPr>
              <a:t> girls went home.</a:t>
            </a:r>
            <a:endParaRPr lang="ru-RU" sz="2400" dirty="0">
              <a:ea typeface="Calibri"/>
              <a:cs typeface="Times New Roman"/>
            </a:endParaRPr>
          </a:p>
          <a:p>
            <a:pPr>
              <a:lnSpc>
                <a:spcPct val="115000"/>
              </a:lnSpc>
              <a:spcBef>
                <a:spcPts val="750"/>
              </a:spcBef>
              <a:spcAft>
                <a:spcPts val="1000"/>
              </a:spcAft>
            </a:pPr>
            <a:r>
              <a:rPr lang="en-US" dirty="0">
                <a:latin typeface="Times New Roman"/>
                <a:ea typeface="Times New Roman"/>
                <a:cs typeface="Times New Roman"/>
              </a:rPr>
              <a:t>Not: </a:t>
            </a:r>
            <a:r>
              <a:rPr lang="en-US" strike="sngStrike" dirty="0">
                <a:latin typeface="Times New Roman"/>
                <a:ea typeface="Times New Roman"/>
                <a:cs typeface="Times New Roman"/>
              </a:rPr>
              <a:t>The others girls</a:t>
            </a:r>
            <a:r>
              <a:rPr lang="en-US" dirty="0">
                <a:latin typeface="Times New Roman"/>
                <a:ea typeface="Times New Roman"/>
                <a:cs typeface="Times New Roman"/>
              </a:rPr>
              <a:t> …</a:t>
            </a:r>
            <a:endParaRPr lang="ru-RU" sz="2400" dirty="0">
              <a:ea typeface="Calibri"/>
              <a:cs typeface="Times New Roman"/>
            </a:endParaRPr>
          </a:p>
          <a:p>
            <a:pPr>
              <a:lnSpc>
                <a:spcPct val="115000"/>
              </a:lnSpc>
              <a:spcAft>
                <a:spcPts val="750"/>
              </a:spcAft>
            </a:pPr>
            <a:r>
              <a:rPr lang="en-US" b="1" dirty="0">
                <a:latin typeface="Times New Roman"/>
                <a:ea typeface="Times New Roman"/>
                <a:cs typeface="Times New Roman"/>
              </a:rPr>
              <a:t>See also:</a:t>
            </a:r>
            <a:endParaRPr lang="ru-RU" sz="2400" dirty="0">
              <a:ea typeface="Calibri"/>
              <a:cs typeface="Times New Roman"/>
            </a:endParaRPr>
          </a:p>
          <a:p>
            <a:pPr lvl="0">
              <a:lnSpc>
                <a:spcPct val="115000"/>
              </a:lnSpc>
              <a:spcBef>
                <a:spcPts val="750"/>
              </a:spcBef>
              <a:spcAft>
                <a:spcPts val="1000"/>
              </a:spcAft>
              <a:buSzPts val="1000"/>
              <a:buFont typeface="Symbol"/>
              <a:buChar char=""/>
              <a:tabLst>
                <a:tab pos="457200" algn="l"/>
              </a:tabLst>
            </a:pPr>
            <a:r>
              <a:rPr lang="en-US" u="sng" dirty="0">
                <a:solidFill>
                  <a:srgbClr val="0000FF"/>
                </a:solidFill>
                <a:latin typeface="Times New Roman"/>
                <a:ea typeface="Times New Roman"/>
                <a:cs typeface="Times New Roman"/>
                <a:hlinkClick r:id="rId2"/>
              </a:rPr>
              <a:t>Determiners (</a:t>
            </a:r>
            <a:r>
              <a:rPr lang="en-US" i="1" u="sng" dirty="0">
                <a:solidFill>
                  <a:srgbClr val="0000FF"/>
                </a:solidFill>
                <a:latin typeface="Times New Roman"/>
                <a:ea typeface="Times New Roman"/>
                <a:cs typeface="Times New Roman"/>
                <a:hlinkClick r:id="rId2"/>
              </a:rPr>
              <a:t>the, my</a:t>
            </a:r>
            <a:r>
              <a:rPr lang="en-US" u="sng" dirty="0">
                <a:solidFill>
                  <a:srgbClr val="0000FF"/>
                </a:solidFill>
                <a:latin typeface="Times New Roman"/>
                <a:ea typeface="Times New Roman"/>
                <a:cs typeface="Times New Roman"/>
                <a:hlinkClick r:id="rId2"/>
              </a:rPr>
              <a:t>, </a:t>
            </a:r>
            <a:r>
              <a:rPr lang="en-US" i="1" u="sng" dirty="0">
                <a:solidFill>
                  <a:srgbClr val="0000FF"/>
                </a:solidFill>
                <a:latin typeface="Times New Roman"/>
                <a:ea typeface="Times New Roman"/>
                <a:cs typeface="Times New Roman"/>
                <a:hlinkClick r:id="rId2"/>
              </a:rPr>
              <a:t>some</a:t>
            </a:r>
            <a:r>
              <a:rPr lang="en-US" u="sng" dirty="0">
                <a:solidFill>
                  <a:srgbClr val="0000FF"/>
                </a:solidFill>
                <a:latin typeface="Times New Roman"/>
                <a:ea typeface="Times New Roman"/>
                <a:cs typeface="Times New Roman"/>
                <a:hlinkClick r:id="rId2"/>
              </a:rPr>
              <a:t>, </a:t>
            </a:r>
            <a:r>
              <a:rPr lang="en-US" i="1" u="sng" dirty="0">
                <a:solidFill>
                  <a:srgbClr val="0000FF"/>
                </a:solidFill>
                <a:latin typeface="Times New Roman"/>
                <a:ea typeface="Times New Roman"/>
                <a:cs typeface="Times New Roman"/>
                <a:hlinkClick r:id="rId2"/>
              </a:rPr>
              <a:t>this</a:t>
            </a:r>
            <a:r>
              <a:rPr lang="en-US" u="sng" dirty="0">
                <a:solidFill>
                  <a:srgbClr val="0000FF"/>
                </a:solidFill>
                <a:latin typeface="Times New Roman"/>
                <a:ea typeface="Times New Roman"/>
                <a:cs typeface="Times New Roman"/>
                <a:hlinkClick r:id="rId2"/>
              </a:rPr>
              <a:t>)</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35271487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Other, another</a:t>
            </a:r>
            <a:endParaRPr lang="ru-RU" dirty="0"/>
          </a:p>
        </p:txBody>
      </p:sp>
      <p:sp>
        <p:nvSpPr>
          <p:cNvPr id="3" name="Объект 2"/>
          <p:cNvSpPr>
            <a:spLocks noGrp="1"/>
          </p:cNvSpPr>
          <p:nvPr>
            <p:ph idx="1"/>
          </p:nvPr>
        </p:nvSpPr>
        <p:spPr/>
        <p:txBody>
          <a:bodyPr>
            <a:normAutofit lnSpcReduction="10000"/>
          </a:bodyPr>
          <a:lstStyle/>
          <a:p>
            <a:pPr>
              <a:lnSpc>
                <a:spcPct val="115000"/>
              </a:lnSpc>
              <a:spcBef>
                <a:spcPts val="2250"/>
              </a:spcBef>
              <a:spcAft>
                <a:spcPts val="1125"/>
              </a:spcAft>
            </a:pPr>
            <a:r>
              <a:rPr lang="en-US" i="1" dirty="0">
                <a:latin typeface="Times New Roman"/>
                <a:ea typeface="Times New Roman"/>
                <a:cs typeface="Times New Roman"/>
              </a:rPr>
              <a:t>Other</a:t>
            </a:r>
            <a:r>
              <a:rPr lang="en-US" dirty="0">
                <a:latin typeface="Times New Roman"/>
                <a:ea typeface="Times New Roman"/>
                <a:cs typeface="Times New Roman"/>
              </a:rPr>
              <a:t> as a pronoun</a:t>
            </a:r>
            <a:endParaRPr lang="ru-RU" sz="2400" dirty="0">
              <a:ea typeface="Calibri"/>
              <a:cs typeface="Times New Roman"/>
            </a:endParaRPr>
          </a:p>
          <a:p>
            <a:pPr>
              <a:lnSpc>
                <a:spcPct val="115000"/>
              </a:lnSpc>
              <a:spcBef>
                <a:spcPts val="750"/>
              </a:spcBef>
              <a:spcAft>
                <a:spcPts val="750"/>
              </a:spcAft>
            </a:pPr>
            <a:r>
              <a:rPr lang="en-US" dirty="0">
                <a:latin typeface="Times New Roman"/>
                <a:ea typeface="Times New Roman"/>
                <a:cs typeface="Times New Roman"/>
              </a:rPr>
              <a:t>We can use </a:t>
            </a:r>
            <a:r>
              <a:rPr lang="en-US" i="1" dirty="0">
                <a:latin typeface="Times New Roman"/>
                <a:ea typeface="Times New Roman"/>
                <a:cs typeface="Times New Roman"/>
              </a:rPr>
              <a:t>other</a:t>
            </a:r>
            <a:r>
              <a:rPr lang="en-US" dirty="0">
                <a:latin typeface="Times New Roman"/>
                <a:ea typeface="Times New Roman"/>
                <a:cs typeface="Times New Roman"/>
              </a:rPr>
              <a:t> as a pronoun. As a pronoun, </a:t>
            </a:r>
            <a:r>
              <a:rPr lang="en-US" i="1" dirty="0">
                <a:latin typeface="Times New Roman"/>
                <a:ea typeface="Times New Roman"/>
                <a:cs typeface="Times New Roman"/>
              </a:rPr>
              <a:t>other</a:t>
            </a:r>
            <a:r>
              <a:rPr lang="en-US" dirty="0">
                <a:latin typeface="Times New Roman"/>
                <a:ea typeface="Times New Roman"/>
                <a:cs typeface="Times New Roman"/>
              </a:rPr>
              <a:t> has a plural form, </a:t>
            </a:r>
            <a:r>
              <a:rPr lang="en-US" i="1" dirty="0">
                <a:latin typeface="Times New Roman"/>
                <a:ea typeface="Times New Roman"/>
                <a:cs typeface="Times New Roman"/>
              </a:rPr>
              <a:t>others</a:t>
            </a:r>
            <a:r>
              <a:rPr lang="en-US" dirty="0">
                <a:latin typeface="Times New Roman"/>
                <a:ea typeface="Times New Roman"/>
                <a:cs typeface="Times New Roman"/>
              </a:rPr>
              <a:t>:</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We have to solve this problem, more than any </a:t>
            </a:r>
            <a:r>
              <a:rPr lang="en-US" b="1" i="1" dirty="0">
                <a:latin typeface="Times New Roman"/>
                <a:ea typeface="Times New Roman"/>
                <a:cs typeface="Times New Roman"/>
              </a:rPr>
              <a:t>other</a:t>
            </a:r>
            <a:r>
              <a:rPr lang="en-US" i="1" dirty="0">
                <a:latin typeface="Times New Roman"/>
                <a:ea typeface="Times New Roman"/>
                <a:cs typeface="Times New Roman"/>
              </a:rPr>
              <a:t>, today.</a:t>
            </a:r>
            <a:endParaRPr lang="ru-RU" sz="2400" dirty="0">
              <a:ea typeface="Calibri"/>
              <a:cs typeface="Times New Roman"/>
            </a:endParaRPr>
          </a:p>
          <a:p>
            <a:pPr>
              <a:lnSpc>
                <a:spcPct val="115000"/>
              </a:lnSpc>
              <a:spcBef>
                <a:spcPts val="750"/>
              </a:spcBef>
              <a:spcAft>
                <a:spcPts val="1000"/>
              </a:spcAft>
            </a:pPr>
            <a:r>
              <a:rPr lang="en-US" i="1" dirty="0">
                <a:latin typeface="Times New Roman"/>
                <a:ea typeface="Times New Roman"/>
                <a:cs typeface="Times New Roman"/>
              </a:rPr>
              <a:t>I’ll attach two photos to this email and I’ll send </a:t>
            </a:r>
            <a:r>
              <a:rPr lang="en-US" b="1" i="1" dirty="0">
                <a:latin typeface="Times New Roman"/>
                <a:ea typeface="Times New Roman"/>
                <a:cs typeface="Times New Roman"/>
              </a:rPr>
              <a:t>others tomorrow.</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17434812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Other</a:t>
            </a:r>
            <a:endParaRPr lang="ru-RU" dirty="0"/>
          </a:p>
        </p:txBody>
      </p:sp>
      <p:sp>
        <p:nvSpPr>
          <p:cNvPr id="3" name="Объект 2"/>
          <p:cNvSpPr>
            <a:spLocks noGrp="1"/>
          </p:cNvSpPr>
          <p:nvPr>
            <p:ph idx="1"/>
          </p:nvPr>
        </p:nvSpPr>
        <p:spPr/>
        <p:txBody>
          <a:bodyPr>
            <a:normAutofit lnSpcReduction="10000"/>
          </a:bodyPr>
          <a:lstStyle/>
          <a:p>
            <a:pPr>
              <a:lnSpc>
                <a:spcPct val="115000"/>
              </a:lnSpc>
              <a:spcBef>
                <a:spcPts val="2625"/>
              </a:spcBef>
              <a:spcAft>
                <a:spcPts val="1125"/>
              </a:spcAft>
            </a:pPr>
            <a:r>
              <a:rPr lang="en-US" b="1" i="1" dirty="0">
                <a:latin typeface="Times New Roman"/>
                <a:ea typeface="Times New Roman"/>
                <a:cs typeface="Times New Roman"/>
              </a:rPr>
              <a:t>The other</a:t>
            </a:r>
            <a:endParaRPr lang="ru-RU" sz="2400" dirty="0">
              <a:ea typeface="Calibri"/>
              <a:cs typeface="Times New Roman"/>
            </a:endParaRPr>
          </a:p>
          <a:p>
            <a:pPr>
              <a:lnSpc>
                <a:spcPct val="115000"/>
              </a:lnSpc>
              <a:spcBef>
                <a:spcPts val="1125"/>
              </a:spcBef>
              <a:spcAft>
                <a:spcPts val="1125"/>
              </a:spcAft>
            </a:pPr>
            <a:r>
              <a:rPr lang="en-US" i="1" dirty="0">
                <a:latin typeface="Times New Roman"/>
                <a:ea typeface="Times New Roman"/>
                <a:cs typeface="Times New Roman"/>
              </a:rPr>
              <a:t>The other</a:t>
            </a:r>
            <a:r>
              <a:rPr lang="en-US" dirty="0">
                <a:latin typeface="Times New Roman"/>
                <a:ea typeface="Times New Roman"/>
                <a:cs typeface="Times New Roman"/>
              </a:rPr>
              <a:t> as a determiner</a:t>
            </a:r>
            <a:endParaRPr lang="ru-RU" sz="2400" dirty="0">
              <a:ea typeface="Calibri"/>
              <a:cs typeface="Times New Roman"/>
            </a:endParaRPr>
          </a:p>
          <a:p>
            <a:pPr>
              <a:lnSpc>
                <a:spcPct val="115000"/>
              </a:lnSpc>
              <a:spcBef>
                <a:spcPts val="750"/>
              </a:spcBef>
              <a:spcAft>
                <a:spcPts val="750"/>
              </a:spcAft>
            </a:pPr>
            <a:r>
              <a:rPr lang="en-US" i="1" dirty="0">
                <a:latin typeface="Times New Roman"/>
                <a:ea typeface="Times New Roman"/>
                <a:cs typeface="Times New Roman"/>
              </a:rPr>
              <a:t>The other</a:t>
            </a:r>
            <a:r>
              <a:rPr lang="en-US" dirty="0">
                <a:latin typeface="Times New Roman"/>
                <a:ea typeface="Times New Roman"/>
                <a:cs typeface="Times New Roman"/>
              </a:rPr>
              <a:t> with a singular noun means the second of two things or people, or the opposite of a set of two:</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This computer here is new. </a:t>
            </a:r>
            <a:r>
              <a:rPr lang="en-US" b="1" i="1" dirty="0">
                <a:latin typeface="Times New Roman"/>
                <a:ea typeface="Times New Roman"/>
                <a:cs typeface="Times New Roman"/>
              </a:rPr>
              <a:t>The other</a:t>
            </a:r>
            <a:r>
              <a:rPr lang="en-US" i="1" dirty="0">
                <a:latin typeface="Times New Roman"/>
                <a:ea typeface="Times New Roman"/>
                <a:cs typeface="Times New Roman"/>
              </a:rPr>
              <a:t> computer is about five years old.</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3862856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0675" y="447675"/>
            <a:ext cx="5962650" cy="596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9828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Other</a:t>
            </a:r>
            <a:endParaRPr lang="ru-RU" dirty="0"/>
          </a:p>
        </p:txBody>
      </p:sp>
      <p:sp>
        <p:nvSpPr>
          <p:cNvPr id="3" name="Объект 2"/>
          <p:cNvSpPr>
            <a:spLocks noGrp="1"/>
          </p:cNvSpPr>
          <p:nvPr>
            <p:ph idx="1"/>
          </p:nvPr>
        </p:nvSpPr>
        <p:spPr/>
        <p:txBody>
          <a:bodyPr>
            <a:normAutofit fontScale="85000" lnSpcReduction="20000"/>
          </a:bodyPr>
          <a:lstStyle/>
          <a:p>
            <a:pPr>
              <a:lnSpc>
                <a:spcPct val="115000"/>
              </a:lnSpc>
              <a:spcBef>
                <a:spcPts val="750"/>
              </a:spcBef>
              <a:spcAft>
                <a:spcPts val="1000"/>
              </a:spcAft>
            </a:pPr>
            <a:r>
              <a:rPr lang="en-US" i="1" dirty="0">
                <a:latin typeface="Times New Roman"/>
                <a:ea typeface="Times New Roman"/>
                <a:cs typeface="Times New Roman"/>
              </a:rPr>
              <a:t>Well, the gift shop is on</a:t>
            </a:r>
            <a:r>
              <a:rPr lang="en-US" dirty="0">
                <a:latin typeface="Times New Roman"/>
                <a:ea typeface="Times New Roman"/>
                <a:cs typeface="Times New Roman"/>
              </a:rPr>
              <a:t> </a:t>
            </a:r>
            <a:r>
              <a:rPr lang="en-US" b="1" i="1" dirty="0">
                <a:latin typeface="Times New Roman"/>
                <a:ea typeface="Times New Roman"/>
                <a:cs typeface="Times New Roman"/>
              </a:rPr>
              <a:t>the</a:t>
            </a:r>
            <a:r>
              <a:rPr lang="en-US" dirty="0">
                <a:latin typeface="Times New Roman"/>
                <a:ea typeface="Times New Roman"/>
                <a:cs typeface="Times New Roman"/>
              </a:rPr>
              <a:t> </a:t>
            </a:r>
            <a:r>
              <a:rPr lang="en-US" b="1" i="1" dirty="0">
                <a:latin typeface="Times New Roman"/>
                <a:ea typeface="Times New Roman"/>
                <a:cs typeface="Times New Roman"/>
              </a:rPr>
              <a:t>other</a:t>
            </a:r>
            <a:r>
              <a:rPr lang="en-US" dirty="0">
                <a:latin typeface="Times New Roman"/>
                <a:ea typeface="Times New Roman"/>
                <a:cs typeface="Times New Roman"/>
              </a:rPr>
              <a:t> </a:t>
            </a:r>
            <a:r>
              <a:rPr lang="en-US" i="1" dirty="0">
                <a:latin typeface="Times New Roman"/>
                <a:ea typeface="Times New Roman"/>
                <a:cs typeface="Times New Roman"/>
              </a:rPr>
              <a:t>side of the street, directly opposite</a:t>
            </a:r>
            <a:r>
              <a:rPr lang="en-US" dirty="0">
                <a:latin typeface="Times New Roman"/>
                <a:ea typeface="Times New Roman"/>
                <a:cs typeface="Times New Roman"/>
              </a:rPr>
              <a:t>. (the opposite side)</a:t>
            </a:r>
            <a:endParaRPr lang="ru-RU" sz="2400" dirty="0">
              <a:ea typeface="Calibri"/>
              <a:cs typeface="Times New Roman"/>
            </a:endParaRPr>
          </a:p>
          <a:p>
            <a:pPr>
              <a:lnSpc>
                <a:spcPct val="115000"/>
              </a:lnSpc>
              <a:spcBef>
                <a:spcPts val="750"/>
              </a:spcBef>
              <a:spcAft>
                <a:spcPts val="750"/>
              </a:spcAft>
            </a:pPr>
            <a:r>
              <a:rPr lang="en-US" i="1" dirty="0">
                <a:latin typeface="Times New Roman"/>
                <a:ea typeface="Times New Roman"/>
                <a:cs typeface="Times New Roman"/>
              </a:rPr>
              <a:t>The other</a:t>
            </a:r>
            <a:r>
              <a:rPr lang="en-US" dirty="0">
                <a:latin typeface="Times New Roman"/>
                <a:ea typeface="Times New Roman"/>
                <a:cs typeface="Times New Roman"/>
              </a:rPr>
              <a:t> with a plural noun means the remaining people or things in a group or set:</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Joel and Karen are here, but where are </a:t>
            </a:r>
            <a:r>
              <a:rPr lang="en-US" b="1" i="1" dirty="0">
                <a:latin typeface="Times New Roman"/>
                <a:ea typeface="Times New Roman"/>
                <a:cs typeface="Times New Roman"/>
              </a:rPr>
              <a:t>the other</a:t>
            </a:r>
            <a:r>
              <a:rPr lang="en-US" i="1" dirty="0">
                <a:latin typeface="Times New Roman"/>
                <a:ea typeface="Times New Roman"/>
                <a:cs typeface="Times New Roman"/>
              </a:rPr>
              <a:t> kids?</a:t>
            </a:r>
            <a:r>
              <a:rPr lang="en-US" dirty="0">
                <a:latin typeface="Times New Roman"/>
                <a:ea typeface="Times New Roman"/>
                <a:cs typeface="Times New Roman"/>
              </a:rPr>
              <a:t> (the remaining people in a group</a:t>
            </a:r>
            <a:r>
              <a:rPr lang="en-US" i="1" dirty="0">
                <a:latin typeface="Times New Roman"/>
                <a:ea typeface="Times New Roman"/>
                <a:cs typeface="Times New Roman"/>
              </a:rPr>
              <a:t>) but where are the others?</a:t>
            </a:r>
            <a:endParaRPr lang="ru-RU" sz="2400" dirty="0">
              <a:ea typeface="Calibri"/>
              <a:cs typeface="Times New Roman"/>
            </a:endParaRPr>
          </a:p>
          <a:p>
            <a:pPr>
              <a:lnSpc>
                <a:spcPct val="115000"/>
              </a:lnSpc>
              <a:spcBef>
                <a:spcPts val="750"/>
              </a:spcBef>
              <a:spcAft>
                <a:spcPts val="1000"/>
              </a:spcAft>
            </a:pPr>
            <a:r>
              <a:rPr lang="en-US" i="1" dirty="0">
                <a:latin typeface="Times New Roman"/>
                <a:ea typeface="Times New Roman"/>
                <a:cs typeface="Times New Roman"/>
              </a:rPr>
              <a:t>Where are </a:t>
            </a:r>
            <a:r>
              <a:rPr lang="en-US" b="1" i="1" dirty="0">
                <a:latin typeface="Times New Roman"/>
                <a:ea typeface="Times New Roman"/>
                <a:cs typeface="Times New Roman"/>
              </a:rPr>
              <a:t>the other</a:t>
            </a:r>
            <a:r>
              <a:rPr lang="en-US" i="1" dirty="0">
                <a:latin typeface="Times New Roman"/>
                <a:ea typeface="Times New Roman"/>
                <a:cs typeface="Times New Roman"/>
              </a:rPr>
              <a:t> two dinner plates? I can only find four.</a:t>
            </a:r>
            <a:r>
              <a:rPr lang="en-US" dirty="0">
                <a:latin typeface="Times New Roman"/>
                <a:ea typeface="Times New Roman"/>
                <a:cs typeface="Times New Roman"/>
              </a:rPr>
              <a:t> (the remaining things in a set – here six plates)</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15143380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Other</a:t>
            </a:r>
            <a:endParaRPr lang="ru-RU" dirty="0"/>
          </a:p>
        </p:txBody>
      </p:sp>
      <p:sp>
        <p:nvSpPr>
          <p:cNvPr id="3" name="Объект 2"/>
          <p:cNvSpPr>
            <a:spLocks noGrp="1"/>
          </p:cNvSpPr>
          <p:nvPr>
            <p:ph idx="1"/>
          </p:nvPr>
        </p:nvSpPr>
        <p:spPr/>
        <p:txBody>
          <a:bodyPr>
            <a:normAutofit fontScale="77500" lnSpcReduction="20000"/>
          </a:bodyPr>
          <a:lstStyle/>
          <a:p>
            <a:pPr>
              <a:lnSpc>
                <a:spcPct val="115000"/>
              </a:lnSpc>
              <a:spcBef>
                <a:spcPts val="2250"/>
              </a:spcBef>
              <a:spcAft>
                <a:spcPts val="1125"/>
              </a:spcAft>
            </a:pPr>
            <a:r>
              <a:rPr lang="en-US" i="1" dirty="0">
                <a:latin typeface="Times New Roman"/>
                <a:ea typeface="Times New Roman"/>
                <a:cs typeface="Times New Roman"/>
              </a:rPr>
              <a:t>The other</a:t>
            </a:r>
            <a:r>
              <a:rPr lang="en-US" dirty="0">
                <a:latin typeface="Times New Roman"/>
                <a:ea typeface="Times New Roman"/>
                <a:cs typeface="Times New Roman"/>
              </a:rPr>
              <a:t> as a pronoun</a:t>
            </a:r>
            <a:endParaRPr lang="ru-RU" sz="2400" dirty="0">
              <a:ea typeface="Calibri"/>
              <a:cs typeface="Times New Roman"/>
            </a:endParaRPr>
          </a:p>
          <a:p>
            <a:pPr>
              <a:lnSpc>
                <a:spcPct val="115000"/>
              </a:lnSpc>
              <a:spcBef>
                <a:spcPts val="750"/>
              </a:spcBef>
              <a:spcAft>
                <a:spcPts val="750"/>
              </a:spcAft>
            </a:pPr>
            <a:r>
              <a:rPr lang="en-US" dirty="0">
                <a:latin typeface="Times New Roman"/>
                <a:ea typeface="Times New Roman"/>
                <a:cs typeface="Times New Roman"/>
              </a:rPr>
              <a:t>We can use </a:t>
            </a:r>
            <a:r>
              <a:rPr lang="en-US" i="1" dirty="0">
                <a:latin typeface="Times New Roman"/>
                <a:ea typeface="Times New Roman"/>
                <a:cs typeface="Times New Roman"/>
              </a:rPr>
              <a:t>the other</a:t>
            </a:r>
            <a:r>
              <a:rPr lang="en-US" dirty="0">
                <a:latin typeface="Times New Roman"/>
                <a:ea typeface="Times New Roman"/>
                <a:cs typeface="Times New Roman"/>
              </a:rPr>
              <a:t> as a pronoun, especially to refer back to something which has been mentioned already in the sentence:</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He had his hat in one hand and a bunch of  flowers in </a:t>
            </a:r>
            <a:r>
              <a:rPr lang="en-US" b="1" i="1" dirty="0">
                <a:latin typeface="Times New Roman"/>
                <a:ea typeface="Times New Roman"/>
                <a:cs typeface="Times New Roman"/>
              </a:rPr>
              <a:t>the other</a:t>
            </a:r>
            <a:r>
              <a:rPr lang="en-US" i="1" dirty="0">
                <a:latin typeface="Times New Roman"/>
                <a:ea typeface="Times New Roman"/>
                <a:cs typeface="Times New Roman"/>
              </a:rPr>
              <a:t>.</a:t>
            </a:r>
            <a:endParaRPr lang="ru-RU" sz="2400" dirty="0">
              <a:ea typeface="Calibri"/>
              <a:cs typeface="Times New Roman"/>
            </a:endParaRPr>
          </a:p>
          <a:p>
            <a:pPr>
              <a:lnSpc>
                <a:spcPct val="115000"/>
              </a:lnSpc>
              <a:spcBef>
                <a:spcPts val="750"/>
              </a:spcBef>
              <a:spcAft>
                <a:spcPts val="1000"/>
              </a:spcAft>
            </a:pPr>
            <a:r>
              <a:rPr lang="en-US" i="1" dirty="0">
                <a:latin typeface="Times New Roman"/>
                <a:ea typeface="Times New Roman"/>
                <a:cs typeface="Times New Roman"/>
              </a:rPr>
              <a:t>She has two kittens, one is black and </a:t>
            </a:r>
            <a:r>
              <a:rPr lang="en-US" b="1" i="1" dirty="0">
                <a:latin typeface="Times New Roman"/>
                <a:ea typeface="Times New Roman"/>
                <a:cs typeface="Times New Roman"/>
              </a:rPr>
              <a:t>the other</a:t>
            </a:r>
            <a:r>
              <a:rPr lang="en-US" i="1" dirty="0">
                <a:latin typeface="Times New Roman"/>
                <a:ea typeface="Times New Roman"/>
                <a:cs typeface="Times New Roman"/>
              </a:rPr>
              <a:t> is all white.</a:t>
            </a:r>
            <a:endParaRPr lang="ru-RU" sz="2400" dirty="0">
              <a:ea typeface="Calibri"/>
              <a:cs typeface="Times New Roman"/>
            </a:endParaRPr>
          </a:p>
          <a:p>
            <a:pPr>
              <a:lnSpc>
                <a:spcPct val="115000"/>
              </a:lnSpc>
              <a:spcBef>
                <a:spcPts val="750"/>
              </a:spcBef>
              <a:spcAft>
                <a:spcPts val="1000"/>
              </a:spcAft>
            </a:pPr>
            <a:r>
              <a:rPr lang="en-US" i="1" dirty="0">
                <a:latin typeface="Times New Roman"/>
                <a:ea typeface="Times New Roman"/>
                <a:cs typeface="Times New Roman"/>
              </a:rPr>
              <a:t>On the one hand …, on the other hand ….</a:t>
            </a:r>
            <a:endParaRPr lang="ru-RU" sz="2400" dirty="0">
              <a:ea typeface="Calibri"/>
              <a:cs typeface="Times New Roman"/>
            </a:endParaRPr>
          </a:p>
          <a:p>
            <a:pPr>
              <a:lnSpc>
                <a:spcPct val="115000"/>
              </a:lnSpc>
              <a:spcBef>
                <a:spcPts val="750"/>
              </a:spcBef>
              <a:spcAft>
                <a:spcPts val="1000"/>
              </a:spcAft>
            </a:pPr>
            <a:r>
              <a:rPr lang="en-US" i="1" dirty="0">
                <a:latin typeface="Times New Roman"/>
                <a:ea typeface="Times New Roman"/>
                <a:cs typeface="Times New Roman"/>
              </a:rPr>
              <a:t>The other way round…</a:t>
            </a:r>
            <a:endParaRPr lang="ru-RU" sz="2400" dirty="0">
              <a:ea typeface="Calibri"/>
              <a:cs typeface="Times New Roman"/>
            </a:endParaRPr>
          </a:p>
        </p:txBody>
      </p:sp>
    </p:spTree>
    <p:extLst>
      <p:ext uri="{BB962C8B-B14F-4D97-AF65-F5344CB8AC3E}">
        <p14:creationId xmlns:p14="http://schemas.microsoft.com/office/powerpoint/2010/main" val="23950392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Another</a:t>
            </a:r>
            <a:endParaRPr lang="ru-RU" dirty="0"/>
          </a:p>
        </p:txBody>
      </p:sp>
      <p:sp>
        <p:nvSpPr>
          <p:cNvPr id="3" name="Объект 2"/>
          <p:cNvSpPr>
            <a:spLocks noGrp="1"/>
          </p:cNvSpPr>
          <p:nvPr>
            <p:ph idx="1"/>
          </p:nvPr>
        </p:nvSpPr>
        <p:spPr/>
        <p:txBody>
          <a:bodyPr>
            <a:normAutofit fontScale="62500" lnSpcReduction="20000"/>
          </a:bodyPr>
          <a:lstStyle/>
          <a:p>
            <a:pPr>
              <a:lnSpc>
                <a:spcPct val="115000"/>
              </a:lnSpc>
              <a:spcBef>
                <a:spcPts val="750"/>
              </a:spcBef>
              <a:spcAft>
                <a:spcPts val="750"/>
              </a:spcAft>
            </a:pPr>
            <a:r>
              <a:rPr lang="en-US" dirty="0">
                <a:latin typeface="Times New Roman"/>
                <a:ea typeface="Times New Roman"/>
                <a:cs typeface="Times New Roman"/>
              </a:rPr>
              <a:t>When we use the indefinite article </a:t>
            </a:r>
            <a:r>
              <a:rPr lang="en-US" i="1" dirty="0">
                <a:latin typeface="Times New Roman"/>
                <a:ea typeface="Times New Roman"/>
                <a:cs typeface="Times New Roman"/>
              </a:rPr>
              <a:t>an</a:t>
            </a:r>
            <a:r>
              <a:rPr lang="en-US" dirty="0">
                <a:latin typeface="Times New Roman"/>
                <a:ea typeface="Times New Roman"/>
                <a:cs typeface="Times New Roman"/>
              </a:rPr>
              <a:t> before </a:t>
            </a:r>
            <a:r>
              <a:rPr lang="en-US" i="1" dirty="0">
                <a:latin typeface="Times New Roman"/>
                <a:ea typeface="Times New Roman"/>
                <a:cs typeface="Times New Roman"/>
              </a:rPr>
              <a:t>other</a:t>
            </a:r>
            <a:r>
              <a:rPr lang="en-US" dirty="0">
                <a:latin typeface="Times New Roman"/>
                <a:ea typeface="Times New Roman"/>
                <a:cs typeface="Times New Roman"/>
              </a:rPr>
              <a:t>, we write it as one word: </a:t>
            </a:r>
            <a:r>
              <a:rPr lang="en-US" i="1" dirty="0">
                <a:latin typeface="Times New Roman"/>
                <a:ea typeface="Times New Roman"/>
                <a:cs typeface="Times New Roman"/>
              </a:rPr>
              <a:t>another</a:t>
            </a:r>
            <a:r>
              <a:rPr lang="en-US" dirty="0">
                <a:latin typeface="Times New Roman"/>
                <a:ea typeface="Times New Roman"/>
                <a:cs typeface="Times New Roman"/>
              </a:rPr>
              <a:t>. </a:t>
            </a:r>
            <a:r>
              <a:rPr lang="en-US" i="1" dirty="0">
                <a:latin typeface="Times New Roman"/>
                <a:ea typeface="Times New Roman"/>
                <a:cs typeface="Times New Roman"/>
              </a:rPr>
              <a:t>Another</a:t>
            </a:r>
            <a:r>
              <a:rPr lang="en-US" dirty="0">
                <a:latin typeface="Times New Roman"/>
                <a:ea typeface="Times New Roman"/>
                <a:cs typeface="Times New Roman"/>
              </a:rPr>
              <a:t> means ‘one more’ or ‘an additional or extra’, or ‘an alternative or different’.</a:t>
            </a:r>
            <a:endParaRPr lang="ru-RU" sz="2400" dirty="0">
              <a:ea typeface="Calibri"/>
              <a:cs typeface="Times New Roman"/>
            </a:endParaRPr>
          </a:p>
          <a:p>
            <a:pPr>
              <a:lnSpc>
                <a:spcPct val="115000"/>
              </a:lnSpc>
              <a:spcBef>
                <a:spcPts val="2250"/>
              </a:spcBef>
              <a:spcAft>
                <a:spcPts val="1125"/>
              </a:spcAft>
            </a:pPr>
            <a:r>
              <a:rPr lang="en-US" i="1" dirty="0">
                <a:latin typeface="Times New Roman"/>
                <a:ea typeface="Times New Roman"/>
                <a:cs typeface="Times New Roman"/>
              </a:rPr>
              <a:t>Another</a:t>
            </a:r>
            <a:r>
              <a:rPr lang="en-US" dirty="0">
                <a:latin typeface="Times New Roman"/>
                <a:ea typeface="Times New Roman"/>
                <a:cs typeface="Times New Roman"/>
              </a:rPr>
              <a:t> as a determiner</a:t>
            </a:r>
            <a:endParaRPr lang="ru-RU" sz="2400" dirty="0">
              <a:ea typeface="Calibri"/>
              <a:cs typeface="Times New Roman"/>
            </a:endParaRPr>
          </a:p>
          <a:p>
            <a:pPr>
              <a:lnSpc>
                <a:spcPct val="115000"/>
              </a:lnSpc>
              <a:spcBef>
                <a:spcPts val="750"/>
              </a:spcBef>
              <a:spcAft>
                <a:spcPts val="750"/>
              </a:spcAft>
            </a:pPr>
            <a:r>
              <a:rPr lang="en-US" dirty="0">
                <a:latin typeface="Times New Roman"/>
                <a:ea typeface="Times New Roman"/>
                <a:cs typeface="Times New Roman"/>
              </a:rPr>
              <a:t>We use </a:t>
            </a:r>
            <a:r>
              <a:rPr lang="en-US" i="1" dirty="0">
                <a:latin typeface="Times New Roman"/>
                <a:ea typeface="Times New Roman"/>
                <a:cs typeface="Times New Roman"/>
              </a:rPr>
              <a:t>another</a:t>
            </a:r>
            <a:r>
              <a:rPr lang="en-US" dirty="0">
                <a:latin typeface="Times New Roman"/>
                <a:ea typeface="Times New Roman"/>
                <a:cs typeface="Times New Roman"/>
              </a:rPr>
              <a:t> with singular nouns:</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Would you like </a:t>
            </a:r>
            <a:r>
              <a:rPr lang="en-US" b="1" i="1" dirty="0">
                <a:latin typeface="Times New Roman"/>
                <a:ea typeface="Times New Roman"/>
                <a:cs typeface="Times New Roman"/>
              </a:rPr>
              <a:t>another</a:t>
            </a:r>
            <a:r>
              <a:rPr lang="en-US" i="1" dirty="0">
                <a:latin typeface="Times New Roman"/>
                <a:ea typeface="Times New Roman"/>
                <a:cs typeface="Times New Roman"/>
              </a:rPr>
              <a:t> cup of coffee?</a:t>
            </a:r>
            <a:endParaRPr lang="ru-RU" sz="2400" dirty="0">
              <a:ea typeface="Calibri"/>
              <a:cs typeface="Times New Roman"/>
            </a:endParaRPr>
          </a:p>
          <a:p>
            <a:pPr>
              <a:lnSpc>
                <a:spcPct val="115000"/>
              </a:lnSpc>
              <a:spcBef>
                <a:spcPts val="750"/>
              </a:spcBef>
              <a:spcAft>
                <a:spcPts val="750"/>
              </a:spcAft>
            </a:pPr>
            <a:r>
              <a:rPr lang="en-US" i="1" dirty="0">
                <a:latin typeface="Times New Roman"/>
                <a:ea typeface="Times New Roman"/>
                <a:cs typeface="Times New Roman"/>
              </a:rPr>
              <a:t>You’ve met Linda, but I have </a:t>
            </a:r>
            <a:r>
              <a:rPr lang="en-US" b="1" i="1" dirty="0">
                <a:latin typeface="Times New Roman"/>
                <a:ea typeface="Times New Roman"/>
                <a:cs typeface="Times New Roman"/>
              </a:rPr>
              <a:t>another</a:t>
            </a:r>
            <a:r>
              <a:rPr lang="en-US" i="1" dirty="0">
                <a:latin typeface="Times New Roman"/>
                <a:ea typeface="Times New Roman"/>
                <a:cs typeface="Times New Roman"/>
              </a:rPr>
              <a:t> sister who you haven’t met, called Margaret.</a:t>
            </a:r>
            <a:endParaRPr lang="ru-RU" sz="2400" dirty="0">
              <a:ea typeface="Calibri"/>
              <a:cs typeface="Times New Roman"/>
            </a:endParaRPr>
          </a:p>
          <a:p>
            <a:pPr>
              <a:lnSpc>
                <a:spcPct val="115000"/>
              </a:lnSpc>
              <a:spcBef>
                <a:spcPts val="750"/>
              </a:spcBef>
              <a:spcAft>
                <a:spcPts val="1000"/>
              </a:spcAft>
            </a:pPr>
            <a:r>
              <a:rPr lang="en-US" i="1" dirty="0">
                <a:latin typeface="Times New Roman"/>
                <a:ea typeface="Times New Roman"/>
                <a:cs typeface="Times New Roman"/>
              </a:rPr>
              <a:t>I don’t like this place. Is there </a:t>
            </a:r>
            <a:r>
              <a:rPr lang="en-US" b="1" i="1" dirty="0">
                <a:latin typeface="Times New Roman"/>
                <a:ea typeface="Times New Roman"/>
                <a:cs typeface="Times New Roman"/>
              </a:rPr>
              <a:t>another</a:t>
            </a:r>
            <a:r>
              <a:rPr lang="en-US" i="1" dirty="0">
                <a:latin typeface="Times New Roman"/>
                <a:ea typeface="Times New Roman"/>
                <a:cs typeface="Times New Roman"/>
              </a:rPr>
              <a:t> café around here we could go to?</a:t>
            </a:r>
            <a:r>
              <a:rPr lang="en-US" dirty="0">
                <a:latin typeface="Times New Roman"/>
                <a:ea typeface="Times New Roman"/>
                <a:cs typeface="Times New Roman"/>
              </a:rPr>
              <a:t> (alternative or different)</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11688385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Another</a:t>
            </a:r>
            <a:endParaRPr lang="ru-RU" dirty="0"/>
          </a:p>
        </p:txBody>
      </p:sp>
      <p:sp>
        <p:nvSpPr>
          <p:cNvPr id="3" name="Объект 2"/>
          <p:cNvSpPr>
            <a:spLocks noGrp="1"/>
          </p:cNvSpPr>
          <p:nvPr>
            <p:ph idx="1"/>
          </p:nvPr>
        </p:nvSpPr>
        <p:spPr/>
        <p:txBody>
          <a:bodyPr/>
          <a:lstStyle/>
          <a:p>
            <a:pPr>
              <a:lnSpc>
                <a:spcPct val="115000"/>
              </a:lnSpc>
              <a:spcBef>
                <a:spcPts val="2250"/>
              </a:spcBef>
              <a:spcAft>
                <a:spcPts val="1125"/>
              </a:spcAft>
            </a:pPr>
            <a:r>
              <a:rPr lang="en-US" i="1" dirty="0">
                <a:latin typeface="Times New Roman"/>
                <a:ea typeface="Times New Roman"/>
                <a:cs typeface="Times New Roman"/>
              </a:rPr>
              <a:t>Another</a:t>
            </a:r>
            <a:r>
              <a:rPr lang="en-US" dirty="0">
                <a:latin typeface="Times New Roman"/>
                <a:ea typeface="Times New Roman"/>
                <a:cs typeface="Times New Roman"/>
              </a:rPr>
              <a:t> as a pronoun</a:t>
            </a:r>
            <a:endParaRPr lang="ru-RU" sz="2400" dirty="0">
              <a:ea typeface="Calibri"/>
              <a:cs typeface="Times New Roman"/>
            </a:endParaRPr>
          </a:p>
          <a:p>
            <a:pPr>
              <a:lnSpc>
                <a:spcPct val="115000"/>
              </a:lnSpc>
              <a:spcBef>
                <a:spcPts val="750"/>
              </a:spcBef>
              <a:spcAft>
                <a:spcPts val="750"/>
              </a:spcAft>
            </a:pPr>
            <a:r>
              <a:rPr lang="en-US" dirty="0">
                <a:latin typeface="Times New Roman"/>
                <a:ea typeface="Times New Roman"/>
                <a:cs typeface="Times New Roman"/>
              </a:rPr>
              <a:t>We can use </a:t>
            </a:r>
            <a:r>
              <a:rPr lang="en-US" i="1" dirty="0">
                <a:latin typeface="Times New Roman"/>
                <a:ea typeface="Times New Roman"/>
                <a:cs typeface="Times New Roman"/>
              </a:rPr>
              <a:t>another</a:t>
            </a:r>
            <a:r>
              <a:rPr lang="en-US" dirty="0">
                <a:latin typeface="Times New Roman"/>
                <a:ea typeface="Times New Roman"/>
                <a:cs typeface="Times New Roman"/>
              </a:rPr>
              <a:t> as a pronoun:</a:t>
            </a:r>
            <a:endParaRPr lang="ru-RU" sz="2400" dirty="0">
              <a:ea typeface="Calibri"/>
              <a:cs typeface="Times New Roman"/>
            </a:endParaRPr>
          </a:p>
          <a:p>
            <a:pPr>
              <a:lnSpc>
                <a:spcPct val="115000"/>
              </a:lnSpc>
              <a:spcAft>
                <a:spcPts val="1000"/>
              </a:spcAft>
            </a:pPr>
            <a:r>
              <a:rPr lang="en-US" i="1" dirty="0">
                <a:latin typeface="Times New Roman"/>
                <a:ea typeface="Times New Roman"/>
                <a:cs typeface="Times New Roman"/>
              </a:rPr>
              <a:t>The applications are examined by one committee, then passed on to </a:t>
            </a:r>
            <a:r>
              <a:rPr lang="en-US" b="1" i="1" dirty="0">
                <a:latin typeface="Times New Roman"/>
                <a:ea typeface="Times New Roman"/>
                <a:cs typeface="Times New Roman"/>
              </a:rPr>
              <a:t>another.</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11573147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Other, others, the others</a:t>
            </a:r>
            <a:endParaRPr lang="ru-RU" dirty="0"/>
          </a:p>
        </p:txBody>
      </p:sp>
      <p:sp>
        <p:nvSpPr>
          <p:cNvPr id="3" name="Объект 2"/>
          <p:cNvSpPr>
            <a:spLocks noGrp="1"/>
          </p:cNvSpPr>
          <p:nvPr>
            <p:ph idx="1"/>
          </p:nvPr>
        </p:nvSpPr>
        <p:spPr/>
        <p:txBody>
          <a:bodyPr>
            <a:normAutofit fontScale="77500" lnSpcReduction="20000"/>
          </a:bodyPr>
          <a:lstStyle/>
          <a:p>
            <a:pPr lvl="0">
              <a:lnSpc>
                <a:spcPct val="115000"/>
              </a:lnSpc>
              <a:spcBef>
                <a:spcPts val="750"/>
              </a:spcBef>
              <a:spcAft>
                <a:spcPts val="750"/>
              </a:spcAft>
              <a:buSzPts val="1000"/>
              <a:buFont typeface="Symbol"/>
              <a:buChar char=""/>
              <a:tabLst>
                <a:tab pos="457200" algn="l"/>
              </a:tabLst>
            </a:pPr>
            <a:r>
              <a:rPr lang="en-US" dirty="0">
                <a:latin typeface="Times New Roman"/>
                <a:ea typeface="Times New Roman"/>
                <a:cs typeface="Times New Roman"/>
              </a:rPr>
              <a:t>When </a:t>
            </a:r>
            <a:r>
              <a:rPr lang="en-US" i="1" dirty="0">
                <a:latin typeface="Times New Roman"/>
                <a:ea typeface="Times New Roman"/>
                <a:cs typeface="Times New Roman"/>
              </a:rPr>
              <a:t>other</a:t>
            </a:r>
            <a:r>
              <a:rPr lang="en-US" dirty="0">
                <a:latin typeface="Times New Roman"/>
                <a:ea typeface="Times New Roman"/>
                <a:cs typeface="Times New Roman"/>
              </a:rPr>
              <a:t> is a determiner, it does not have a plural form:</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These boxes are for books. The </a:t>
            </a:r>
            <a:r>
              <a:rPr lang="en-US" b="1" i="1" dirty="0">
                <a:latin typeface="Times New Roman"/>
                <a:ea typeface="Times New Roman"/>
                <a:cs typeface="Times New Roman"/>
              </a:rPr>
              <a:t>other</a:t>
            </a:r>
            <a:r>
              <a:rPr lang="en-US" i="1" dirty="0">
                <a:latin typeface="Times New Roman"/>
                <a:ea typeface="Times New Roman"/>
                <a:cs typeface="Times New Roman"/>
              </a:rPr>
              <a:t> boxes are for clothes.</a:t>
            </a:r>
            <a:endParaRPr lang="ru-RU" sz="2400" dirty="0">
              <a:ea typeface="Calibri"/>
              <a:cs typeface="Times New Roman"/>
            </a:endParaRPr>
          </a:p>
          <a:p>
            <a:pPr>
              <a:lnSpc>
                <a:spcPct val="115000"/>
              </a:lnSpc>
              <a:spcBef>
                <a:spcPts val="750"/>
              </a:spcBef>
              <a:spcAft>
                <a:spcPts val="1000"/>
              </a:spcAft>
            </a:pPr>
            <a:r>
              <a:rPr lang="ru-RU" dirty="0" err="1">
                <a:latin typeface="Times New Roman"/>
                <a:ea typeface="Times New Roman"/>
                <a:cs typeface="Times New Roman"/>
              </a:rPr>
              <a:t>Not</a:t>
            </a:r>
            <a:r>
              <a:rPr lang="ru-RU" dirty="0">
                <a:latin typeface="Times New Roman"/>
                <a:ea typeface="Times New Roman"/>
                <a:cs typeface="Times New Roman"/>
              </a:rPr>
              <a:t>: </a:t>
            </a:r>
            <a:r>
              <a:rPr lang="ru-RU" strike="sngStrike" dirty="0" err="1">
                <a:latin typeface="Times New Roman"/>
                <a:ea typeface="Times New Roman"/>
                <a:cs typeface="Times New Roman"/>
              </a:rPr>
              <a:t>The</a:t>
            </a:r>
            <a:r>
              <a:rPr lang="ru-RU" strike="sngStrike" dirty="0">
                <a:latin typeface="Times New Roman"/>
                <a:ea typeface="Times New Roman"/>
                <a:cs typeface="Times New Roman"/>
              </a:rPr>
              <a:t> </a:t>
            </a:r>
            <a:r>
              <a:rPr lang="ru-RU" strike="sngStrike" dirty="0" err="1">
                <a:latin typeface="Times New Roman"/>
                <a:ea typeface="Times New Roman"/>
                <a:cs typeface="Times New Roman"/>
              </a:rPr>
              <a:t>others</a:t>
            </a:r>
            <a:r>
              <a:rPr lang="ru-RU" strike="sngStrike" dirty="0">
                <a:latin typeface="Times New Roman"/>
                <a:ea typeface="Times New Roman"/>
                <a:cs typeface="Times New Roman"/>
              </a:rPr>
              <a:t> </a:t>
            </a:r>
            <a:r>
              <a:rPr lang="ru-RU" strike="sngStrike" dirty="0" err="1">
                <a:latin typeface="Times New Roman"/>
                <a:ea typeface="Times New Roman"/>
                <a:cs typeface="Times New Roman"/>
              </a:rPr>
              <a:t>boxes</a:t>
            </a:r>
            <a:r>
              <a:rPr lang="ru-RU" dirty="0">
                <a:latin typeface="Times New Roman"/>
                <a:ea typeface="Times New Roman"/>
                <a:cs typeface="Times New Roman"/>
              </a:rPr>
              <a:t> …</a:t>
            </a:r>
            <a:endParaRPr lang="ru-RU" sz="2400" dirty="0">
              <a:ea typeface="Calibri"/>
              <a:cs typeface="Times New Roman"/>
            </a:endParaRPr>
          </a:p>
          <a:p>
            <a:pPr lvl="0">
              <a:lnSpc>
                <a:spcPct val="115000"/>
              </a:lnSpc>
              <a:spcBef>
                <a:spcPts val="750"/>
              </a:spcBef>
              <a:spcAft>
                <a:spcPts val="750"/>
              </a:spcAft>
              <a:buSzPts val="1000"/>
              <a:buFont typeface="Symbol"/>
              <a:buChar char=""/>
              <a:tabLst>
                <a:tab pos="457200" algn="l"/>
              </a:tabLst>
            </a:pPr>
            <a:r>
              <a:rPr lang="en-US" dirty="0">
                <a:latin typeface="Times New Roman"/>
                <a:ea typeface="Times New Roman"/>
                <a:cs typeface="Times New Roman"/>
              </a:rPr>
              <a:t>When </a:t>
            </a:r>
            <a:r>
              <a:rPr lang="en-US" i="1" dirty="0">
                <a:latin typeface="Times New Roman"/>
                <a:ea typeface="Times New Roman"/>
                <a:cs typeface="Times New Roman"/>
              </a:rPr>
              <a:t>other</a:t>
            </a:r>
            <a:r>
              <a:rPr lang="en-US" dirty="0">
                <a:latin typeface="Times New Roman"/>
                <a:ea typeface="Times New Roman"/>
                <a:cs typeface="Times New Roman"/>
              </a:rPr>
              <a:t> as a pronoun refers to more than one person or thing, it takes the plural form, </a:t>
            </a:r>
            <a:r>
              <a:rPr lang="en-US" i="1" dirty="0">
                <a:latin typeface="Times New Roman"/>
                <a:ea typeface="Times New Roman"/>
                <a:cs typeface="Times New Roman"/>
              </a:rPr>
              <a:t>others</a:t>
            </a:r>
            <a:r>
              <a:rPr lang="en-US" dirty="0">
                <a:latin typeface="Times New Roman"/>
                <a:ea typeface="Times New Roman"/>
                <a:cs typeface="Times New Roman"/>
              </a:rPr>
              <a:t>:</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Some scientists think we should reduce the number of flights to prevent global warming; </a:t>
            </a:r>
            <a:r>
              <a:rPr lang="en-US" b="1" i="1" dirty="0">
                <a:latin typeface="Times New Roman"/>
                <a:ea typeface="Times New Roman"/>
                <a:cs typeface="Times New Roman"/>
              </a:rPr>
              <a:t>others </a:t>
            </a:r>
            <a:r>
              <a:rPr lang="en-US" i="1" dirty="0">
                <a:latin typeface="Times New Roman"/>
                <a:ea typeface="Times New Roman"/>
                <a:cs typeface="Times New Roman"/>
              </a:rPr>
              <a:t>disagree.</a:t>
            </a:r>
            <a:endParaRPr lang="ru-RU" sz="2400" dirty="0">
              <a:ea typeface="Calibri"/>
              <a:cs typeface="Times New Roman"/>
            </a:endParaRPr>
          </a:p>
          <a:p>
            <a:pPr>
              <a:lnSpc>
                <a:spcPct val="115000"/>
              </a:lnSpc>
              <a:spcBef>
                <a:spcPts val="750"/>
              </a:spcBef>
              <a:spcAft>
                <a:spcPts val="1000"/>
              </a:spcAft>
            </a:pPr>
            <a:r>
              <a:rPr lang="ru-RU" dirty="0" err="1">
                <a:latin typeface="Times New Roman"/>
                <a:ea typeface="Times New Roman"/>
                <a:cs typeface="Times New Roman"/>
              </a:rPr>
              <a:t>Not</a:t>
            </a:r>
            <a:r>
              <a:rPr lang="ru-RU" dirty="0">
                <a:latin typeface="Times New Roman"/>
                <a:ea typeface="Times New Roman"/>
                <a:cs typeface="Times New Roman"/>
              </a:rPr>
              <a:t>: … </a:t>
            </a:r>
            <a:r>
              <a:rPr lang="ru-RU" strike="sngStrike" dirty="0" err="1">
                <a:latin typeface="Times New Roman"/>
                <a:ea typeface="Times New Roman"/>
                <a:cs typeface="Times New Roman"/>
              </a:rPr>
              <a:t>other</a:t>
            </a:r>
            <a:r>
              <a:rPr lang="ru-RU" strike="sngStrike" dirty="0">
                <a:latin typeface="Times New Roman"/>
                <a:ea typeface="Times New Roman"/>
                <a:cs typeface="Times New Roman"/>
              </a:rPr>
              <a:t> </a:t>
            </a:r>
            <a:r>
              <a:rPr lang="ru-RU" strike="sngStrike" dirty="0" err="1">
                <a:latin typeface="Times New Roman"/>
                <a:ea typeface="Times New Roman"/>
                <a:cs typeface="Times New Roman"/>
              </a:rPr>
              <a:t>disagree</a:t>
            </a:r>
            <a:r>
              <a:rPr lang="ru-RU" dirty="0">
                <a:latin typeface="Times New Roman"/>
                <a:ea typeface="Times New Roman"/>
                <a:cs typeface="Times New Roman"/>
              </a:rPr>
              <a:t>.</a:t>
            </a:r>
            <a:endParaRPr lang="ru-RU" sz="2400" dirty="0">
              <a:ea typeface="Calibri"/>
              <a:cs typeface="Times New Roman"/>
            </a:endParaRPr>
          </a:p>
        </p:txBody>
      </p:sp>
    </p:spTree>
    <p:extLst>
      <p:ext uri="{BB962C8B-B14F-4D97-AF65-F5344CB8AC3E}">
        <p14:creationId xmlns:p14="http://schemas.microsoft.com/office/powerpoint/2010/main" val="30021990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Other, the other, others</a:t>
            </a:r>
            <a:endParaRPr lang="ru-RU" dirty="0"/>
          </a:p>
        </p:txBody>
      </p:sp>
      <p:sp>
        <p:nvSpPr>
          <p:cNvPr id="3" name="Объект 2"/>
          <p:cNvSpPr>
            <a:spLocks noGrp="1"/>
          </p:cNvSpPr>
          <p:nvPr>
            <p:ph idx="1"/>
          </p:nvPr>
        </p:nvSpPr>
        <p:spPr/>
        <p:txBody>
          <a:bodyPr>
            <a:normAutofit fontScale="62500" lnSpcReduction="20000"/>
          </a:bodyPr>
          <a:lstStyle/>
          <a:p>
            <a:pPr lvl="0">
              <a:lnSpc>
                <a:spcPct val="115000"/>
              </a:lnSpc>
              <a:spcBef>
                <a:spcPts val="750"/>
              </a:spcBef>
              <a:spcAft>
                <a:spcPts val="750"/>
              </a:spcAft>
              <a:buSzPts val="1000"/>
              <a:buFont typeface="Symbol"/>
              <a:buChar char=""/>
              <a:tabLst>
                <a:tab pos="457200" algn="l"/>
              </a:tabLst>
            </a:pPr>
            <a:r>
              <a:rPr lang="en-US" i="1" dirty="0">
                <a:latin typeface="Times New Roman"/>
                <a:ea typeface="Times New Roman"/>
                <a:cs typeface="Times New Roman"/>
              </a:rPr>
              <a:t>Other</a:t>
            </a:r>
            <a:r>
              <a:rPr lang="en-US" dirty="0">
                <a:latin typeface="Times New Roman"/>
                <a:ea typeface="Times New Roman"/>
                <a:cs typeface="Times New Roman"/>
              </a:rPr>
              <a:t> must have a determiner before it when it comes in front of a singular countable noun. If the noun is indefinite (e.g. </a:t>
            </a:r>
            <a:r>
              <a:rPr lang="en-US" i="1" dirty="0">
                <a:latin typeface="Times New Roman"/>
                <a:ea typeface="Times New Roman"/>
                <a:cs typeface="Times New Roman"/>
              </a:rPr>
              <a:t>a</a:t>
            </a:r>
            <a:r>
              <a:rPr lang="en-US" dirty="0">
                <a:latin typeface="Times New Roman"/>
                <a:ea typeface="Times New Roman"/>
                <a:cs typeface="Times New Roman"/>
              </a:rPr>
              <a:t> </a:t>
            </a:r>
            <a:r>
              <a:rPr lang="en-US" i="1" dirty="0">
                <a:latin typeface="Times New Roman"/>
                <a:ea typeface="Times New Roman"/>
                <a:cs typeface="Times New Roman"/>
              </a:rPr>
              <a:t>book, a woman, an idea</a:t>
            </a:r>
            <a:r>
              <a:rPr lang="en-US" dirty="0">
                <a:latin typeface="Times New Roman"/>
                <a:ea typeface="Times New Roman"/>
                <a:cs typeface="Times New Roman"/>
              </a:rPr>
              <a:t>), we use </a:t>
            </a:r>
            <a:r>
              <a:rPr lang="en-US" i="1" dirty="0">
                <a:latin typeface="Times New Roman"/>
                <a:ea typeface="Times New Roman"/>
                <a:cs typeface="Times New Roman"/>
              </a:rPr>
              <a:t>another</a:t>
            </a:r>
            <a:r>
              <a:rPr lang="en-US" dirty="0">
                <a:latin typeface="Times New Roman"/>
                <a:ea typeface="Times New Roman"/>
                <a:cs typeface="Times New Roman"/>
              </a:rPr>
              <a:t>:</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I’ve posted the first package. What shall I do with </a:t>
            </a:r>
            <a:r>
              <a:rPr lang="en-US" b="1" i="1" dirty="0">
                <a:latin typeface="Times New Roman"/>
                <a:ea typeface="Times New Roman"/>
                <a:cs typeface="Times New Roman"/>
              </a:rPr>
              <a:t>that other</a:t>
            </a:r>
            <a:r>
              <a:rPr lang="en-US" i="1" dirty="0">
                <a:latin typeface="Times New Roman"/>
                <a:ea typeface="Times New Roman"/>
                <a:cs typeface="Times New Roman"/>
              </a:rPr>
              <a:t> package?</a:t>
            </a:r>
            <a:endParaRPr lang="ru-RU" sz="2400" dirty="0">
              <a:ea typeface="Calibri"/>
              <a:cs typeface="Times New Roman"/>
            </a:endParaRPr>
          </a:p>
          <a:p>
            <a:pPr>
              <a:lnSpc>
                <a:spcPct val="115000"/>
              </a:lnSpc>
              <a:spcBef>
                <a:spcPts val="750"/>
              </a:spcBef>
              <a:spcAft>
                <a:spcPts val="750"/>
              </a:spcAft>
            </a:pPr>
            <a:r>
              <a:rPr lang="en-US" dirty="0">
                <a:latin typeface="Times New Roman"/>
                <a:ea typeface="Times New Roman"/>
                <a:cs typeface="Times New Roman"/>
              </a:rPr>
              <a:t>Not: </a:t>
            </a:r>
            <a:r>
              <a:rPr lang="en-US" strike="sngStrike" dirty="0">
                <a:latin typeface="Times New Roman"/>
                <a:ea typeface="Times New Roman"/>
                <a:cs typeface="Times New Roman"/>
              </a:rPr>
              <a:t>What shall I do with other package?</a:t>
            </a:r>
            <a:endParaRPr lang="ru-RU" sz="2400" dirty="0">
              <a:ea typeface="Calibri"/>
              <a:cs typeface="Times New Roman"/>
            </a:endParaRPr>
          </a:p>
          <a:p>
            <a:pPr>
              <a:lnSpc>
                <a:spcPct val="115000"/>
              </a:lnSpc>
              <a:spcBef>
                <a:spcPts val="750"/>
              </a:spcBef>
              <a:spcAft>
                <a:spcPts val="750"/>
              </a:spcAft>
            </a:pPr>
            <a:r>
              <a:rPr lang="en-US" i="1" dirty="0">
                <a:latin typeface="Times New Roman"/>
                <a:ea typeface="Times New Roman"/>
                <a:cs typeface="Times New Roman"/>
              </a:rPr>
              <a:t>After a month in Bolivia, I was ready to move to </a:t>
            </a:r>
            <a:r>
              <a:rPr lang="en-US" b="1" i="1" dirty="0">
                <a:latin typeface="Times New Roman"/>
                <a:ea typeface="Times New Roman"/>
                <a:cs typeface="Times New Roman"/>
              </a:rPr>
              <a:t>another</a:t>
            </a:r>
            <a:r>
              <a:rPr lang="en-US" i="1" dirty="0">
                <a:latin typeface="Times New Roman"/>
                <a:ea typeface="Times New Roman"/>
                <a:cs typeface="Times New Roman"/>
              </a:rPr>
              <a:t> country.</a:t>
            </a:r>
            <a:endParaRPr lang="ru-RU" sz="2400" dirty="0">
              <a:ea typeface="Calibri"/>
              <a:cs typeface="Times New Roman"/>
            </a:endParaRPr>
          </a:p>
          <a:p>
            <a:pPr>
              <a:lnSpc>
                <a:spcPct val="115000"/>
              </a:lnSpc>
              <a:spcBef>
                <a:spcPts val="750"/>
              </a:spcBef>
              <a:spcAft>
                <a:spcPts val="1000"/>
              </a:spcAft>
            </a:pPr>
            <a:r>
              <a:rPr lang="en-US" dirty="0">
                <a:latin typeface="Times New Roman"/>
                <a:ea typeface="Times New Roman"/>
                <a:cs typeface="Times New Roman"/>
              </a:rPr>
              <a:t>Not: … </a:t>
            </a:r>
            <a:r>
              <a:rPr lang="en-US" strike="sngStrike" dirty="0">
                <a:latin typeface="Times New Roman"/>
                <a:ea typeface="Times New Roman"/>
                <a:cs typeface="Times New Roman"/>
              </a:rPr>
              <a:t>to move to other country</a:t>
            </a:r>
            <a:r>
              <a:rPr lang="en-US" dirty="0">
                <a:latin typeface="Times New Roman"/>
                <a:ea typeface="Times New Roman"/>
                <a:cs typeface="Times New Roman"/>
              </a:rPr>
              <a:t>.</a:t>
            </a:r>
            <a:endParaRPr lang="ru-RU" sz="2400" dirty="0">
              <a:ea typeface="Calibri"/>
              <a:cs typeface="Times New Roman"/>
            </a:endParaRPr>
          </a:p>
          <a:p>
            <a:pPr lvl="0">
              <a:lnSpc>
                <a:spcPct val="115000"/>
              </a:lnSpc>
              <a:spcBef>
                <a:spcPts val="750"/>
              </a:spcBef>
              <a:spcAft>
                <a:spcPts val="750"/>
              </a:spcAft>
              <a:buSzPts val="1000"/>
              <a:buFont typeface="Symbol"/>
              <a:buChar char=""/>
              <a:tabLst>
                <a:tab pos="457200" algn="l"/>
              </a:tabLst>
            </a:pPr>
            <a:r>
              <a:rPr lang="en-US" dirty="0">
                <a:latin typeface="Times New Roman"/>
                <a:ea typeface="Times New Roman"/>
                <a:cs typeface="Times New Roman"/>
              </a:rPr>
              <a:t>We write </a:t>
            </a:r>
            <a:r>
              <a:rPr lang="en-US" i="1" dirty="0">
                <a:latin typeface="Times New Roman"/>
                <a:ea typeface="Times New Roman"/>
                <a:cs typeface="Times New Roman"/>
              </a:rPr>
              <a:t>another</a:t>
            </a:r>
            <a:r>
              <a:rPr lang="en-US" dirty="0">
                <a:latin typeface="Times New Roman"/>
                <a:ea typeface="Times New Roman"/>
                <a:cs typeface="Times New Roman"/>
              </a:rPr>
              <a:t> as one word:</a:t>
            </a:r>
            <a:endParaRPr lang="ru-RU" sz="2400" dirty="0">
              <a:ea typeface="Calibri"/>
              <a:cs typeface="Times New Roman"/>
            </a:endParaRPr>
          </a:p>
          <a:p>
            <a:pPr>
              <a:lnSpc>
                <a:spcPct val="115000"/>
              </a:lnSpc>
              <a:spcAft>
                <a:spcPts val="750"/>
              </a:spcAft>
            </a:pPr>
            <a:r>
              <a:rPr lang="en-US" i="1" dirty="0">
                <a:latin typeface="Times New Roman"/>
                <a:ea typeface="Times New Roman"/>
                <a:cs typeface="Times New Roman"/>
              </a:rPr>
              <a:t>There is </a:t>
            </a:r>
            <a:r>
              <a:rPr lang="en-US" b="1" i="1" dirty="0">
                <a:latin typeface="Times New Roman"/>
                <a:ea typeface="Times New Roman"/>
                <a:cs typeface="Times New Roman"/>
              </a:rPr>
              <a:t>another</a:t>
            </a:r>
            <a:r>
              <a:rPr lang="en-US" i="1" dirty="0">
                <a:latin typeface="Times New Roman"/>
                <a:ea typeface="Times New Roman"/>
                <a:cs typeface="Times New Roman"/>
              </a:rPr>
              <a:t> car park a little further down the same street.</a:t>
            </a:r>
            <a:endParaRPr lang="ru-RU" sz="2400" dirty="0">
              <a:ea typeface="Calibri"/>
              <a:cs typeface="Times New Roman"/>
            </a:endParaRPr>
          </a:p>
          <a:p>
            <a:pPr>
              <a:lnSpc>
                <a:spcPct val="115000"/>
              </a:lnSpc>
              <a:spcBef>
                <a:spcPts val="750"/>
              </a:spcBef>
              <a:spcAft>
                <a:spcPts val="1000"/>
              </a:spcAft>
            </a:pPr>
            <a:r>
              <a:rPr lang="en-US" dirty="0">
                <a:latin typeface="Times New Roman"/>
                <a:ea typeface="Times New Roman"/>
                <a:cs typeface="Times New Roman"/>
              </a:rPr>
              <a:t>Not: </a:t>
            </a:r>
            <a:r>
              <a:rPr lang="en-US" strike="sngStrike" dirty="0">
                <a:latin typeface="Times New Roman"/>
                <a:ea typeface="Times New Roman"/>
                <a:cs typeface="Times New Roman"/>
              </a:rPr>
              <a:t>There is an other car park</a:t>
            </a:r>
            <a:r>
              <a:rPr lang="en-US" dirty="0">
                <a:latin typeface="Times New Roman"/>
                <a:ea typeface="Times New Roman"/>
                <a:cs typeface="Times New Roman"/>
              </a:rPr>
              <a:t> …</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3636533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lvl="0">
              <a:lnSpc>
                <a:spcPct val="115000"/>
              </a:lnSpc>
              <a:spcBef>
                <a:spcPts val="750"/>
              </a:spcBef>
              <a:spcAft>
                <a:spcPts val="750"/>
              </a:spcAft>
              <a:buSzPts val="1000"/>
              <a:buFont typeface="Symbol"/>
              <a:buChar char=""/>
              <a:tabLst>
                <a:tab pos="457200" algn="l"/>
              </a:tabLst>
            </a:pPr>
            <a:r>
              <a:rPr lang="en-US" i="1" dirty="0">
                <a:latin typeface="Times New Roman"/>
                <a:ea typeface="Times New Roman"/>
                <a:cs typeface="Times New Roman"/>
              </a:rPr>
              <a:t>Another</a:t>
            </a:r>
            <a:r>
              <a:rPr lang="en-US" dirty="0">
                <a:latin typeface="Times New Roman"/>
                <a:ea typeface="Times New Roman"/>
                <a:cs typeface="Times New Roman"/>
              </a:rPr>
              <a:t> is singular. We don’t use it with plural nouns:</a:t>
            </a:r>
            <a:endParaRPr lang="ru-RU" sz="2400" dirty="0">
              <a:ea typeface="Calibri"/>
              <a:cs typeface="Times New Roman"/>
            </a:endParaRPr>
          </a:p>
          <a:p>
            <a:pPr>
              <a:lnSpc>
                <a:spcPct val="115000"/>
              </a:lnSpc>
              <a:spcAft>
                <a:spcPts val="750"/>
              </a:spcAft>
            </a:pPr>
            <a:r>
              <a:rPr lang="en-US" b="1" i="1" dirty="0">
                <a:latin typeface="Times New Roman"/>
                <a:ea typeface="Times New Roman"/>
                <a:cs typeface="Times New Roman"/>
              </a:rPr>
              <a:t>Other</a:t>
            </a:r>
            <a:r>
              <a:rPr lang="en-US" i="1" dirty="0">
                <a:latin typeface="Times New Roman"/>
                <a:ea typeface="Times New Roman"/>
                <a:cs typeface="Times New Roman"/>
              </a:rPr>
              <a:t> interesting places to visit include the old </a:t>
            </a:r>
            <a:r>
              <a:rPr lang="en-US" i="1" dirty="0" err="1">
                <a:latin typeface="Times New Roman"/>
                <a:ea typeface="Times New Roman"/>
                <a:cs typeface="Times New Roman"/>
              </a:rPr>
              <a:t>harbour</a:t>
            </a:r>
            <a:r>
              <a:rPr lang="en-US" i="1" dirty="0">
                <a:latin typeface="Times New Roman"/>
                <a:ea typeface="Times New Roman"/>
                <a:cs typeface="Times New Roman"/>
              </a:rPr>
              <a:t> and the castle.</a:t>
            </a:r>
            <a:endParaRPr lang="ru-RU" sz="2400" dirty="0">
              <a:ea typeface="Calibri"/>
              <a:cs typeface="Times New Roman"/>
            </a:endParaRPr>
          </a:p>
          <a:p>
            <a:pPr>
              <a:lnSpc>
                <a:spcPct val="115000"/>
              </a:lnSpc>
              <a:spcBef>
                <a:spcPts val="750"/>
              </a:spcBef>
              <a:spcAft>
                <a:spcPts val="1000"/>
              </a:spcAft>
            </a:pPr>
            <a:r>
              <a:rPr lang="en-US" dirty="0">
                <a:latin typeface="Times New Roman"/>
                <a:ea typeface="Times New Roman"/>
                <a:cs typeface="Times New Roman"/>
              </a:rPr>
              <a:t>Not: </a:t>
            </a:r>
            <a:r>
              <a:rPr lang="en-US" strike="sngStrike" dirty="0">
                <a:latin typeface="Times New Roman"/>
                <a:ea typeface="Times New Roman"/>
                <a:cs typeface="Times New Roman"/>
              </a:rPr>
              <a:t>Another interesting places to visit</a:t>
            </a:r>
            <a:r>
              <a:rPr lang="en-US" dirty="0">
                <a:latin typeface="Times New Roman"/>
                <a:ea typeface="Times New Roman"/>
                <a:cs typeface="Times New Roman"/>
              </a:rPr>
              <a:t> </a:t>
            </a:r>
            <a:endParaRPr lang="ru-RU" sz="2400" dirty="0">
              <a:ea typeface="Calibri"/>
              <a:cs typeface="Times New Roman"/>
            </a:endParaRPr>
          </a:p>
        </p:txBody>
      </p:sp>
    </p:spTree>
    <p:extLst>
      <p:ext uri="{BB962C8B-B14F-4D97-AF65-F5344CB8AC3E}">
        <p14:creationId xmlns:p14="http://schemas.microsoft.com/office/powerpoint/2010/main" val="37209324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So+Adj</a:t>
            </a:r>
            <a:r>
              <a:rPr lang="en-US" dirty="0" smtClean="0"/>
              <a:t>.+a noun</a:t>
            </a:r>
            <a:endParaRPr lang="ru-RU" dirty="0"/>
          </a:p>
        </p:txBody>
      </p:sp>
      <p:sp>
        <p:nvSpPr>
          <p:cNvPr id="3" name="Объект 2"/>
          <p:cNvSpPr>
            <a:spLocks noGrp="1"/>
          </p:cNvSpPr>
          <p:nvPr>
            <p:ph idx="1"/>
          </p:nvPr>
        </p:nvSpPr>
        <p:spPr/>
        <p:txBody>
          <a:bodyPr/>
          <a:lstStyle/>
          <a:p>
            <a:pPr lvl="0">
              <a:lnSpc>
                <a:spcPct val="115000"/>
              </a:lnSpc>
              <a:spcAft>
                <a:spcPts val="1000"/>
              </a:spcAft>
              <a:buSzPts val="1750"/>
              <a:buFont typeface="+mj-lt"/>
              <a:buAutoNum type="arabicPeriod"/>
            </a:pPr>
            <a:r>
              <a:rPr lang="en-US" b="1" i="1" dirty="0">
                <a:ea typeface="Calibri"/>
                <a:cs typeface="Times New Roman"/>
              </a:rPr>
              <a:t>The fact of its being so rare a flower</a:t>
            </a:r>
            <a:r>
              <a:rPr lang="en-US" i="1" dirty="0">
                <a:latin typeface="Times New Roman"/>
                <a:ea typeface="Calibri"/>
                <a:cs typeface="Times New Roman"/>
              </a:rPr>
              <a:t> </a:t>
            </a:r>
            <a:r>
              <a:rPr lang="en-US" dirty="0">
                <a:ea typeface="Calibri"/>
                <a:cs typeface="Times New Roman"/>
              </a:rPr>
              <a:t>ought to have made it easier to trace the source of this particular specimen, but in practice, it was an impossible task.</a:t>
            </a:r>
            <a:endParaRPr lang="ru-RU" sz="2400" dirty="0">
              <a:ea typeface="Calibri"/>
              <a:cs typeface="Times New Roman"/>
            </a:endParaRPr>
          </a:p>
          <a:p>
            <a:pPr lvl="0" algn="ctr" fontAlgn="base">
              <a:lnSpc>
                <a:spcPts val="2160"/>
              </a:lnSpc>
              <a:buSzPts val="1750"/>
              <a:buFont typeface="+mj-lt"/>
              <a:buAutoNum type="arabicPeriod"/>
            </a:pPr>
            <a:r>
              <a:rPr lang="en-US" dirty="0">
                <a:latin typeface="Times New Roman"/>
                <a:ea typeface="Times New Roman"/>
              </a:rPr>
              <a:t>The guy was </a:t>
            </a:r>
            <a:r>
              <a:rPr lang="en-US" b="1" dirty="0">
                <a:latin typeface="Times New Roman"/>
                <a:ea typeface="Times New Roman"/>
              </a:rPr>
              <a:t>so</a:t>
            </a:r>
            <a:r>
              <a:rPr lang="en-US" dirty="0">
                <a:latin typeface="Times New Roman"/>
                <a:ea typeface="Times New Roman"/>
              </a:rPr>
              <a:t> fascinating that I couldn’t help staring open-mouthed.</a:t>
            </a:r>
            <a:endParaRPr lang="ru-RU" sz="2800" dirty="0">
              <a:latin typeface="Times New Roman"/>
              <a:ea typeface="Times New Roman"/>
            </a:endParaRPr>
          </a:p>
          <a:p>
            <a:pPr lvl="0" algn="ctr" fontAlgn="base">
              <a:lnSpc>
                <a:spcPts val="2160"/>
              </a:lnSpc>
              <a:buSzPts val="1750"/>
              <a:buFont typeface="+mj-lt"/>
              <a:buAutoNum type="arabicPeriod"/>
            </a:pPr>
            <a:r>
              <a:rPr lang="en-US" dirty="0">
                <a:latin typeface="Times New Roman"/>
                <a:ea typeface="Times New Roman"/>
              </a:rPr>
              <a:t>He was </a:t>
            </a:r>
            <a:r>
              <a:rPr lang="en-US" b="1" dirty="0">
                <a:latin typeface="Times New Roman"/>
                <a:ea typeface="Times New Roman"/>
              </a:rPr>
              <a:t>so</a:t>
            </a:r>
            <a:r>
              <a:rPr lang="en-US" dirty="0">
                <a:latin typeface="Times New Roman"/>
                <a:ea typeface="Times New Roman"/>
              </a:rPr>
              <a:t> fascinating </a:t>
            </a:r>
            <a:r>
              <a:rPr lang="en-US" b="1" dirty="0">
                <a:latin typeface="Times New Roman"/>
                <a:ea typeface="Times New Roman"/>
              </a:rPr>
              <a:t>a</a:t>
            </a:r>
            <a:r>
              <a:rPr lang="en-US" dirty="0">
                <a:latin typeface="Times New Roman"/>
                <a:ea typeface="Times New Roman"/>
              </a:rPr>
              <a:t> guy that I couldn’t help staring open-mouthed.</a:t>
            </a:r>
            <a:endParaRPr lang="ru-RU" sz="2800" dirty="0">
              <a:latin typeface="Times New Roman"/>
              <a:ea typeface="Times New Roman"/>
            </a:endParaRPr>
          </a:p>
          <a:p>
            <a:pPr marL="180340" fontAlgn="base">
              <a:lnSpc>
                <a:spcPts val="2160"/>
              </a:lnSpc>
              <a:spcAft>
                <a:spcPts val="0"/>
              </a:spcAft>
            </a:pPr>
            <a:r>
              <a:rPr lang="en-US" dirty="0">
                <a:latin typeface="Times New Roman"/>
                <a:ea typeface="Times New Roman"/>
              </a:rPr>
              <a:t> </a:t>
            </a:r>
            <a:endParaRPr lang="ru-RU" sz="2800" dirty="0">
              <a:latin typeface="Times New Roman"/>
              <a:ea typeface="Times New Roman"/>
            </a:endParaRPr>
          </a:p>
          <a:p>
            <a:endParaRPr lang="ru-RU" dirty="0"/>
          </a:p>
        </p:txBody>
      </p:sp>
    </p:spTree>
    <p:extLst>
      <p:ext uri="{BB962C8B-B14F-4D97-AF65-F5344CB8AC3E}">
        <p14:creationId xmlns:p14="http://schemas.microsoft.com/office/powerpoint/2010/main" val="16315030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764704"/>
            <a:ext cx="8229600" cy="5361459"/>
          </a:xfrm>
        </p:spPr>
        <p:txBody>
          <a:bodyPr>
            <a:normAutofit/>
          </a:bodyPr>
          <a:lstStyle/>
          <a:p>
            <a:pPr lvl="0" fontAlgn="base">
              <a:lnSpc>
                <a:spcPts val="2160"/>
              </a:lnSpc>
              <a:buSzPts val="1750"/>
              <a:buFont typeface="+mj-lt"/>
              <a:buAutoNum type="arabicPeriod"/>
            </a:pPr>
            <a:r>
              <a:rPr lang="en-US" b="1" dirty="0">
                <a:latin typeface="Times New Roman"/>
                <a:ea typeface="Times New Roman"/>
                <a:cs typeface="Times New Roman"/>
              </a:rPr>
              <a:t>Too + adjective + a/an + noun:</a:t>
            </a:r>
            <a:endParaRPr lang="ru-RU" sz="2400" dirty="0">
              <a:ea typeface="Calibri"/>
              <a:cs typeface="Times New Roman"/>
            </a:endParaRPr>
          </a:p>
          <a:p>
            <a:pPr fontAlgn="base">
              <a:lnSpc>
                <a:spcPts val="2160"/>
              </a:lnSpc>
              <a:spcAft>
                <a:spcPts val="0"/>
              </a:spcAft>
            </a:pPr>
            <a:r>
              <a:rPr lang="en-US" dirty="0">
                <a:latin typeface="Times New Roman"/>
                <a:ea typeface="Times New Roman"/>
                <a:cs typeface="Times New Roman"/>
              </a:rPr>
              <a:t>The night was too cold to wander the streets.</a:t>
            </a:r>
            <a:endParaRPr lang="ru-RU" sz="2400" dirty="0">
              <a:ea typeface="Calibri"/>
              <a:cs typeface="Times New Roman"/>
            </a:endParaRPr>
          </a:p>
          <a:p>
            <a:pPr fontAlgn="base">
              <a:lnSpc>
                <a:spcPts val="2160"/>
              </a:lnSpc>
              <a:spcAft>
                <a:spcPts val="0"/>
              </a:spcAft>
            </a:pPr>
            <a:r>
              <a:rPr lang="en-US" dirty="0">
                <a:latin typeface="Times New Roman"/>
                <a:ea typeface="Times New Roman"/>
                <a:cs typeface="Times New Roman"/>
              </a:rPr>
              <a:t>It was too cold a night to wander the streets.</a:t>
            </a:r>
            <a:endParaRPr lang="ru-RU" sz="2400" dirty="0">
              <a:ea typeface="Calibri"/>
              <a:cs typeface="Times New Roman"/>
            </a:endParaRPr>
          </a:p>
          <a:p>
            <a:pPr lvl="0" fontAlgn="base">
              <a:lnSpc>
                <a:spcPts val="2160"/>
              </a:lnSpc>
              <a:buSzPts val="1750"/>
              <a:buFont typeface="+mj-lt"/>
              <a:buAutoNum type="arabicPeriod"/>
            </a:pPr>
            <a:r>
              <a:rPr lang="en-US" b="1" dirty="0">
                <a:latin typeface="Times New Roman"/>
                <a:ea typeface="Times New Roman"/>
                <a:cs typeface="Times New Roman"/>
              </a:rPr>
              <a:t>That+ adjective + a/an + noun:</a:t>
            </a:r>
            <a:endParaRPr lang="ru-RU" sz="2400" dirty="0">
              <a:ea typeface="Calibri"/>
              <a:cs typeface="Times New Roman"/>
            </a:endParaRPr>
          </a:p>
          <a:p>
            <a:pPr>
              <a:spcAft>
                <a:spcPts val="0"/>
              </a:spcAft>
            </a:pPr>
            <a:r>
              <a:rPr lang="en-US" dirty="0">
                <a:latin typeface="Times New Roman"/>
                <a:ea typeface="Calibri"/>
                <a:cs typeface="Times New Roman"/>
              </a:rPr>
              <a:t>The host family wasn’t that nice after all.</a:t>
            </a:r>
            <a:endParaRPr lang="ru-RU" sz="2400" dirty="0">
              <a:ea typeface="Calibri"/>
              <a:cs typeface="Times New Roman"/>
            </a:endParaRPr>
          </a:p>
          <a:p>
            <a:pPr>
              <a:spcAft>
                <a:spcPts val="0"/>
              </a:spcAft>
            </a:pPr>
            <a:r>
              <a:rPr lang="en-US" dirty="0">
                <a:latin typeface="Times New Roman"/>
                <a:ea typeface="Calibri"/>
                <a:cs typeface="Times New Roman"/>
              </a:rPr>
              <a:t>It wasn’t that nice of a host family after all.</a:t>
            </a:r>
            <a:endParaRPr lang="ru-RU" sz="2400" dirty="0">
              <a:ea typeface="Calibri"/>
              <a:cs typeface="Times New Roman"/>
            </a:endParaRPr>
          </a:p>
          <a:p>
            <a:pPr fontAlgn="base">
              <a:lnSpc>
                <a:spcPts val="2160"/>
              </a:lnSpc>
              <a:spcAft>
                <a:spcPts val="0"/>
              </a:spcAft>
            </a:pPr>
            <a:r>
              <a:rPr lang="en-US" dirty="0">
                <a:latin typeface="Times New Roman"/>
                <a:ea typeface="Times New Roman"/>
                <a:cs typeface="Times New Roman"/>
              </a:rPr>
              <a:t> </a:t>
            </a:r>
            <a:endParaRPr lang="ru-RU" sz="2400" dirty="0">
              <a:ea typeface="Calibri"/>
              <a:cs typeface="Times New Roman"/>
            </a:endParaRPr>
          </a:p>
          <a:p>
            <a:pPr lvl="0" fontAlgn="base">
              <a:lnSpc>
                <a:spcPts val="2160"/>
              </a:lnSpc>
              <a:buSzPts val="1750"/>
              <a:buFont typeface="+mj-lt"/>
              <a:buAutoNum type="arabicPeriod"/>
            </a:pPr>
            <a:r>
              <a:rPr lang="en-US" b="1" dirty="0">
                <a:latin typeface="Times New Roman"/>
                <a:ea typeface="Times New Roman"/>
                <a:cs typeface="Times New Roman"/>
              </a:rPr>
              <a:t>how + adjective + a/an + noun:</a:t>
            </a:r>
            <a:endParaRPr lang="ru-RU" sz="2400" dirty="0">
              <a:ea typeface="Calibri"/>
              <a:cs typeface="Times New Roman"/>
            </a:endParaRPr>
          </a:p>
          <a:p>
            <a:pPr fontAlgn="base">
              <a:lnSpc>
                <a:spcPts val="2160"/>
              </a:lnSpc>
              <a:spcAft>
                <a:spcPts val="0"/>
              </a:spcAft>
            </a:pPr>
            <a:r>
              <a:rPr lang="en-US" dirty="0">
                <a:latin typeface="Times New Roman"/>
                <a:ea typeface="Times New Roman"/>
                <a:cs typeface="Times New Roman"/>
              </a:rPr>
              <a:t>How fun do you need a book to keep you up all night?</a:t>
            </a:r>
            <a:endParaRPr lang="ru-RU" sz="2400" dirty="0">
              <a:ea typeface="Calibri"/>
              <a:cs typeface="Times New Roman"/>
            </a:endParaRPr>
          </a:p>
          <a:p>
            <a:pPr fontAlgn="base">
              <a:lnSpc>
                <a:spcPts val="2160"/>
              </a:lnSpc>
              <a:spcAft>
                <a:spcPts val="0"/>
              </a:spcAft>
            </a:pPr>
            <a:r>
              <a:rPr lang="en-US" dirty="0">
                <a:latin typeface="Times New Roman"/>
                <a:ea typeface="Times New Roman"/>
                <a:cs typeface="Times New Roman"/>
              </a:rPr>
              <a:t>How fun of a book do you need to keep you up all night?</a:t>
            </a:r>
            <a:endParaRPr lang="ru-RU" sz="2400" dirty="0">
              <a:ea typeface="Calibri"/>
              <a:cs typeface="Times New Roman"/>
            </a:endParaRPr>
          </a:p>
        </p:txBody>
      </p:sp>
    </p:spTree>
    <p:extLst>
      <p:ext uri="{BB962C8B-B14F-4D97-AF65-F5344CB8AC3E}">
        <p14:creationId xmlns:p14="http://schemas.microsoft.com/office/powerpoint/2010/main" val="30812796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a:bodyPr>
          <a:lstStyle/>
          <a:p>
            <a:pPr lvl="0" fontAlgn="base">
              <a:lnSpc>
                <a:spcPts val="2160"/>
              </a:lnSpc>
              <a:buSzPts val="1750"/>
              <a:buFont typeface="+mj-lt"/>
              <a:buAutoNum type="arabicPeriod"/>
            </a:pPr>
            <a:r>
              <a:rPr lang="en-US" b="1" dirty="0">
                <a:latin typeface="Times New Roman"/>
                <a:ea typeface="Times New Roman"/>
                <a:cs typeface="Times New Roman"/>
              </a:rPr>
              <a:t>as + adjective + a/an + noun + as:</a:t>
            </a:r>
            <a:endParaRPr lang="ru-RU" sz="2400" dirty="0">
              <a:ea typeface="Calibri"/>
              <a:cs typeface="Times New Roman"/>
            </a:endParaRPr>
          </a:p>
          <a:p>
            <a:pPr fontAlgn="base">
              <a:lnSpc>
                <a:spcPts val="2160"/>
              </a:lnSpc>
              <a:spcAft>
                <a:spcPts val="0"/>
              </a:spcAft>
            </a:pPr>
            <a:r>
              <a:rPr lang="en-US" dirty="0">
                <a:latin typeface="Times New Roman"/>
                <a:ea typeface="Times New Roman"/>
                <a:cs typeface="Times New Roman"/>
              </a:rPr>
              <a:t>That day wasn’t as sunny as I thought it would be.</a:t>
            </a:r>
            <a:endParaRPr lang="ru-RU" sz="2400" dirty="0">
              <a:ea typeface="Calibri"/>
              <a:cs typeface="Times New Roman"/>
            </a:endParaRPr>
          </a:p>
          <a:p>
            <a:pPr fontAlgn="base">
              <a:lnSpc>
                <a:spcPts val="2160"/>
              </a:lnSpc>
              <a:spcAft>
                <a:spcPts val="0"/>
              </a:spcAft>
            </a:pPr>
            <a:r>
              <a:rPr lang="en-US" dirty="0">
                <a:latin typeface="Times New Roman"/>
                <a:ea typeface="Times New Roman"/>
                <a:cs typeface="Times New Roman"/>
              </a:rPr>
              <a:t>It wasn’t as sunny a day as I thought it would be.</a:t>
            </a:r>
            <a:endParaRPr lang="ru-RU" sz="2400" dirty="0">
              <a:ea typeface="Calibri"/>
              <a:cs typeface="Times New Roman"/>
            </a:endParaRPr>
          </a:p>
          <a:p>
            <a:pPr fontAlgn="base">
              <a:lnSpc>
                <a:spcPts val="2160"/>
              </a:lnSpc>
              <a:spcAft>
                <a:spcPts val="0"/>
              </a:spcAft>
            </a:pPr>
            <a:r>
              <a:rPr lang="en-US" b="1" dirty="0">
                <a:latin typeface="Times New Roman"/>
                <a:ea typeface="Times New Roman"/>
                <a:cs typeface="Times New Roman"/>
              </a:rPr>
              <a:t>Paraphrase:</a:t>
            </a:r>
            <a:endParaRPr lang="ru-RU" sz="2400" dirty="0">
              <a:ea typeface="Calibri"/>
              <a:cs typeface="Times New Roman"/>
            </a:endParaRPr>
          </a:p>
          <a:p>
            <a:pPr lvl="0" fontAlgn="base">
              <a:lnSpc>
                <a:spcPts val="2160"/>
              </a:lnSpc>
              <a:buFont typeface="+mj-lt"/>
              <a:buAutoNum type="arabicPeriod"/>
            </a:pPr>
            <a:r>
              <a:rPr lang="en-US" dirty="0">
                <a:latin typeface="Times New Roman"/>
                <a:ea typeface="Times New Roman"/>
                <a:cs typeface="Times New Roman"/>
              </a:rPr>
              <a:t>It was such an easy task.</a:t>
            </a:r>
            <a:endParaRPr lang="ru-RU" sz="2400" dirty="0">
              <a:ea typeface="Calibri"/>
              <a:cs typeface="Times New Roman"/>
            </a:endParaRPr>
          </a:p>
          <a:p>
            <a:pPr lvl="0" fontAlgn="base">
              <a:lnSpc>
                <a:spcPts val="2160"/>
              </a:lnSpc>
              <a:buFont typeface="+mj-lt"/>
              <a:buAutoNum type="arabicPeriod"/>
            </a:pPr>
            <a:r>
              <a:rPr lang="en-US" dirty="0">
                <a:latin typeface="Times New Roman"/>
                <a:ea typeface="Times New Roman"/>
                <a:cs typeface="Times New Roman"/>
              </a:rPr>
              <a:t>That subject wasn’t as difficult as I thought it would be.</a:t>
            </a:r>
            <a:endParaRPr lang="ru-RU" sz="2400" dirty="0">
              <a:ea typeface="Calibri"/>
              <a:cs typeface="Times New Roman"/>
            </a:endParaRPr>
          </a:p>
          <a:p>
            <a:pPr lvl="0" fontAlgn="base">
              <a:lnSpc>
                <a:spcPts val="2160"/>
              </a:lnSpc>
              <a:buFont typeface="+mj-lt"/>
              <a:buAutoNum type="arabicPeriod"/>
            </a:pPr>
            <a:r>
              <a:rPr lang="en-US" dirty="0">
                <a:latin typeface="Times New Roman"/>
                <a:ea typeface="Times New Roman"/>
                <a:cs typeface="Times New Roman"/>
              </a:rPr>
              <a:t>The teacher wasn’t that tough after all.</a:t>
            </a:r>
            <a:endParaRPr lang="ru-RU" sz="2400" dirty="0">
              <a:ea typeface="Calibri"/>
              <a:cs typeface="Times New Roman"/>
            </a:endParaRPr>
          </a:p>
          <a:p>
            <a:pPr lvl="0" fontAlgn="base">
              <a:lnSpc>
                <a:spcPts val="2160"/>
              </a:lnSpc>
              <a:buFont typeface="+mj-lt"/>
              <a:buAutoNum type="arabicPeriod"/>
            </a:pPr>
            <a:r>
              <a:rPr lang="en-US" dirty="0">
                <a:latin typeface="Times New Roman"/>
                <a:ea typeface="Calibri"/>
                <a:cs typeface="Times New Roman"/>
              </a:rPr>
              <a:t>I watched her closely while she asked how I was and touched my splinted leg and gave me her shoulder to lean on, as though one could lean with safety on </a:t>
            </a:r>
            <a:r>
              <a:rPr lang="en-US" b="1" dirty="0">
                <a:latin typeface="Times New Roman"/>
                <a:ea typeface="Calibri"/>
                <a:cs typeface="Times New Roman"/>
              </a:rPr>
              <a:t>so young a plant</a:t>
            </a:r>
            <a:r>
              <a:rPr lang="en-US" dirty="0">
                <a:latin typeface="Times New Roman"/>
                <a:ea typeface="Calibri"/>
                <a:cs typeface="Times New Roman"/>
              </a:rPr>
              <a:t>.</a:t>
            </a:r>
            <a:endParaRPr lang="ru-RU" sz="2400" dirty="0">
              <a:ea typeface="Calibri"/>
              <a:cs typeface="Times New Roman"/>
            </a:endParaRPr>
          </a:p>
          <a:p>
            <a:endParaRPr lang="ru-RU" dirty="0"/>
          </a:p>
        </p:txBody>
      </p:sp>
    </p:spTree>
    <p:extLst>
      <p:ext uri="{BB962C8B-B14F-4D97-AF65-F5344CB8AC3E}">
        <p14:creationId xmlns:p14="http://schemas.microsoft.com/office/powerpoint/2010/main" val="3189455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Comparisons</a:t>
            </a:r>
            <a:endParaRPr lang="ru-RU" dirty="0"/>
          </a:p>
        </p:txBody>
      </p:sp>
      <p:graphicFrame>
        <p:nvGraphicFramePr>
          <p:cNvPr id="4" name="Объект 3"/>
          <p:cNvGraphicFramePr>
            <a:graphicFrameLocks noGrp="1"/>
          </p:cNvGraphicFramePr>
          <p:nvPr>
            <p:ph idx="1"/>
          </p:nvPr>
        </p:nvGraphicFramePr>
        <p:xfrm>
          <a:off x="457200" y="2869533"/>
          <a:ext cx="8229600" cy="1919671"/>
        </p:xfrm>
        <a:graphic>
          <a:graphicData uri="http://schemas.openxmlformats.org/drawingml/2006/table">
            <a:tbl>
              <a:tblPr firstRow="1" firstCol="1" bandRow="1"/>
              <a:tblGrid>
                <a:gridCol w="1371600"/>
                <a:gridCol w="1371600"/>
                <a:gridCol w="1371600"/>
                <a:gridCol w="1371600"/>
                <a:gridCol w="1371600"/>
                <a:gridCol w="1371600"/>
              </a:tblGrid>
              <a:tr h="0">
                <a:tc>
                  <a:txBody>
                    <a:bodyPr/>
                    <a:lstStyle/>
                    <a:p>
                      <a:pPr>
                        <a:lnSpc>
                          <a:spcPct val="115000"/>
                        </a:lnSpc>
                        <a:spcAft>
                          <a:spcPts val="0"/>
                        </a:spcAft>
                      </a:pPr>
                      <a:r>
                        <a:rPr lang="en-US" sz="1200">
                          <a:effectLst/>
                          <a:latin typeface="Arial"/>
                          <a:ea typeface="Times New Roman"/>
                          <a:cs typeface="Times New Roman"/>
                        </a:rPr>
                        <a:t> </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Price</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Processor Speed</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Screen Size</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Hard Disk</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RAM</a:t>
                      </a:r>
                      <a:endParaRPr lang="ru-RU" sz="1100">
                        <a:effectLst/>
                        <a:latin typeface="Calibri"/>
                        <a:ea typeface="Calibri"/>
                        <a:cs typeface="Times New Roman"/>
                      </a:endParaRPr>
                    </a:p>
                  </a:txBody>
                  <a:tcPr marL="30480" marR="30480" marT="30480" marB="30480" anchor="ctr">
                    <a:lnL>
                      <a:noFill/>
                    </a:lnL>
                    <a:lnR>
                      <a:noFill/>
                    </a:lnR>
                    <a:lnT>
                      <a:noFill/>
                    </a:lnT>
                    <a:lnB>
                      <a:noFill/>
                    </a:lnB>
                  </a:tcPr>
                </a:tc>
              </a:tr>
              <a:tr h="0">
                <a:tc>
                  <a:txBody>
                    <a:bodyPr/>
                    <a:lstStyle/>
                    <a:p>
                      <a:pPr>
                        <a:lnSpc>
                          <a:spcPct val="115000"/>
                        </a:lnSpc>
                        <a:spcAft>
                          <a:spcPts val="0"/>
                        </a:spcAft>
                      </a:pPr>
                      <a:r>
                        <a:rPr lang="en-US" sz="1200">
                          <a:effectLst/>
                          <a:latin typeface="Arial"/>
                          <a:ea typeface="Times New Roman"/>
                          <a:cs typeface="Times New Roman"/>
                        </a:rPr>
                        <a:t>Evesham Axis 1.33 SK</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£1,174</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1.33 GHz</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17"</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40 GB</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256 MB</a:t>
                      </a:r>
                      <a:endParaRPr lang="ru-RU" sz="1100">
                        <a:effectLst/>
                        <a:latin typeface="Calibri"/>
                        <a:ea typeface="Calibri"/>
                        <a:cs typeface="Times New Roman"/>
                      </a:endParaRPr>
                    </a:p>
                  </a:txBody>
                  <a:tcPr marL="30480" marR="30480" marT="30480" marB="30480" anchor="ctr">
                    <a:lnL>
                      <a:noFill/>
                    </a:lnL>
                    <a:lnR>
                      <a:noFill/>
                    </a:lnR>
                    <a:lnT>
                      <a:noFill/>
                    </a:lnT>
                    <a:lnB>
                      <a:noFill/>
                    </a:lnB>
                  </a:tcPr>
                </a:tc>
              </a:tr>
              <a:tr h="0">
                <a:tc>
                  <a:txBody>
                    <a:bodyPr/>
                    <a:lstStyle/>
                    <a:p>
                      <a:pPr>
                        <a:lnSpc>
                          <a:spcPct val="115000"/>
                        </a:lnSpc>
                        <a:spcAft>
                          <a:spcPts val="0"/>
                        </a:spcAft>
                      </a:pPr>
                      <a:r>
                        <a:rPr lang="en-US" sz="1200">
                          <a:effectLst/>
                          <a:latin typeface="Arial"/>
                          <a:ea typeface="Times New Roman"/>
                          <a:cs typeface="Times New Roman"/>
                        </a:rPr>
                        <a:t>Armani R850 P4.</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£2,467</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1.7 GHz</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19"</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40 GB</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256 MB</a:t>
                      </a:r>
                      <a:endParaRPr lang="ru-RU" sz="1100">
                        <a:effectLst/>
                        <a:latin typeface="Calibri"/>
                        <a:ea typeface="Calibri"/>
                        <a:cs typeface="Times New Roman"/>
                      </a:endParaRPr>
                    </a:p>
                  </a:txBody>
                  <a:tcPr marL="30480" marR="30480" marT="30480" marB="30480" anchor="ctr">
                    <a:lnL>
                      <a:noFill/>
                    </a:lnL>
                    <a:lnR>
                      <a:noFill/>
                    </a:lnR>
                    <a:lnT>
                      <a:noFill/>
                    </a:lnT>
                    <a:lnB>
                      <a:noFill/>
                    </a:lnB>
                  </a:tcPr>
                </a:tc>
              </a:tr>
              <a:tr h="0">
                <a:tc>
                  <a:txBody>
                    <a:bodyPr/>
                    <a:lstStyle/>
                    <a:p>
                      <a:pPr>
                        <a:lnSpc>
                          <a:spcPct val="115000"/>
                        </a:lnSpc>
                        <a:spcAft>
                          <a:spcPts val="0"/>
                        </a:spcAft>
                      </a:pPr>
                      <a:r>
                        <a:rPr lang="en-US" sz="1200" dirty="0">
                          <a:effectLst/>
                          <a:latin typeface="Arial"/>
                          <a:ea typeface="Times New Roman"/>
                          <a:cs typeface="Times New Roman"/>
                        </a:rPr>
                        <a:t>Mesh Elite 1.7GT Pro</a:t>
                      </a:r>
                      <a:endParaRPr lang="ru-RU" sz="1100" dirty="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£1,938</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1.7 GHz</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19"</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57 GB</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256 MB</a:t>
                      </a:r>
                      <a:endParaRPr lang="ru-RU" sz="1100">
                        <a:effectLst/>
                        <a:latin typeface="Calibri"/>
                        <a:ea typeface="Calibri"/>
                        <a:cs typeface="Times New Roman"/>
                      </a:endParaRPr>
                    </a:p>
                  </a:txBody>
                  <a:tcPr marL="30480" marR="30480" marT="30480" marB="30480" anchor="ctr">
                    <a:lnL>
                      <a:noFill/>
                    </a:lnL>
                    <a:lnR>
                      <a:noFill/>
                    </a:lnR>
                    <a:lnT>
                      <a:noFill/>
                    </a:lnT>
                    <a:lnB>
                      <a:noFill/>
                    </a:lnB>
                  </a:tcPr>
                </a:tc>
              </a:tr>
              <a:tr h="0">
                <a:tc>
                  <a:txBody>
                    <a:bodyPr/>
                    <a:lstStyle/>
                    <a:p>
                      <a:pPr>
                        <a:lnSpc>
                          <a:spcPct val="115000"/>
                        </a:lnSpc>
                        <a:spcAft>
                          <a:spcPts val="0"/>
                        </a:spcAft>
                      </a:pPr>
                      <a:r>
                        <a:rPr lang="en-US" sz="1200">
                          <a:effectLst/>
                          <a:latin typeface="Arial"/>
                          <a:ea typeface="Times New Roman"/>
                          <a:cs typeface="Times New Roman"/>
                        </a:rPr>
                        <a:t>Elonex WebRider Pro</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£1,174</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1.2 GHz</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17"</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a:effectLst/>
                          <a:latin typeface="Arial"/>
                          <a:ea typeface="Times New Roman"/>
                          <a:cs typeface="Times New Roman"/>
                        </a:rPr>
                        <a:t>38.1 GB</a:t>
                      </a:r>
                      <a:endParaRPr lang="ru-RU" sz="1100">
                        <a:effectLst/>
                        <a:latin typeface="Calibri"/>
                        <a:ea typeface="Calibri"/>
                        <a:cs typeface="Times New Roman"/>
                      </a:endParaRPr>
                    </a:p>
                  </a:txBody>
                  <a:tcPr marL="30480" marR="30480" marT="30480" marB="30480" anchor="ctr">
                    <a:lnL>
                      <a:noFill/>
                    </a:lnL>
                    <a:lnR>
                      <a:noFill/>
                    </a:lnR>
                    <a:lnT>
                      <a:noFill/>
                    </a:lnT>
                    <a:lnB>
                      <a:noFill/>
                    </a:lnB>
                  </a:tcPr>
                </a:tc>
                <a:tc>
                  <a:txBody>
                    <a:bodyPr/>
                    <a:lstStyle/>
                    <a:p>
                      <a:pPr>
                        <a:lnSpc>
                          <a:spcPct val="115000"/>
                        </a:lnSpc>
                        <a:spcAft>
                          <a:spcPts val="0"/>
                        </a:spcAft>
                      </a:pPr>
                      <a:r>
                        <a:rPr lang="en-US" sz="1200" dirty="0">
                          <a:effectLst/>
                          <a:latin typeface="Arial"/>
                          <a:ea typeface="Times New Roman"/>
                          <a:cs typeface="Times New Roman"/>
                        </a:rPr>
                        <a:t>128 MB</a:t>
                      </a:r>
                      <a:endParaRPr lang="ru-RU" sz="1100" dirty="0">
                        <a:effectLst/>
                        <a:latin typeface="Calibri"/>
                        <a:ea typeface="Calibri"/>
                        <a:cs typeface="Times New Roman"/>
                      </a:endParaRPr>
                    </a:p>
                  </a:txBody>
                  <a:tcPr marL="30480" marR="30480" marT="30480" marB="30480" anchor="ctr">
                    <a:lnL>
                      <a:noFill/>
                    </a:lnL>
                    <a:lnR>
                      <a:noFill/>
                    </a:lnR>
                    <a:lnT>
                      <a:noFill/>
                    </a:lnT>
                    <a:lnB>
                      <a:noFill/>
                    </a:lnB>
                  </a:tcPr>
                </a:tc>
              </a:tr>
            </a:tbl>
          </a:graphicData>
        </a:graphic>
      </p:graphicFrame>
    </p:spTree>
    <p:extLst>
      <p:ext uri="{BB962C8B-B14F-4D97-AF65-F5344CB8AC3E}">
        <p14:creationId xmlns:p14="http://schemas.microsoft.com/office/powerpoint/2010/main" val="24354892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Either, neither</a:t>
            </a:r>
            <a:endParaRPr lang="ru-RU" dirty="0"/>
          </a:p>
        </p:txBody>
      </p:sp>
      <p:sp>
        <p:nvSpPr>
          <p:cNvPr id="3" name="Объект 2"/>
          <p:cNvSpPr>
            <a:spLocks noGrp="1"/>
          </p:cNvSpPr>
          <p:nvPr>
            <p:ph idx="1"/>
          </p:nvPr>
        </p:nvSpPr>
        <p:spPr/>
        <p:txBody>
          <a:bodyPr>
            <a:normAutofit fontScale="85000" lnSpcReduction="20000"/>
          </a:bodyPr>
          <a:lstStyle/>
          <a:p>
            <a:r>
              <a:rPr lang="en-US" b="1" dirty="0">
                <a:solidFill>
                  <a:srgbClr val="000000"/>
                </a:solidFill>
                <a:latin typeface="TimesNewRoman"/>
              </a:rPr>
              <a:t>1. </a:t>
            </a:r>
            <a:r>
              <a:rPr lang="en-US" dirty="0">
                <a:solidFill>
                  <a:srgbClr val="000000"/>
                </a:solidFill>
                <a:latin typeface="TimesNewRoman"/>
              </a:rPr>
              <a:t>__________ my sister and I have blue eyes, but my brother's are brown.</a:t>
            </a:r>
            <a:br>
              <a:rPr lang="en-US" dirty="0">
                <a:solidFill>
                  <a:srgbClr val="000000"/>
                </a:solidFill>
                <a:latin typeface="TimesNewRoman"/>
              </a:rPr>
            </a:br>
            <a:r>
              <a:rPr lang="en-US" dirty="0">
                <a:solidFill>
                  <a:srgbClr val="000000"/>
                </a:solidFill>
                <a:latin typeface="TimesNewRoman"/>
              </a:rPr>
              <a:t>a) Either – You need a different word when there is an 'and' in the sentence.</a:t>
            </a:r>
            <a:br>
              <a:rPr lang="en-US" dirty="0">
                <a:solidFill>
                  <a:srgbClr val="000000"/>
                </a:solidFill>
                <a:latin typeface="TimesNewRoman"/>
              </a:rPr>
            </a:br>
            <a:r>
              <a:rPr lang="en-US" dirty="0">
                <a:solidFill>
                  <a:srgbClr val="000000"/>
                </a:solidFill>
                <a:latin typeface="TimesNewRoman"/>
              </a:rPr>
              <a:t>b) Neither – You need a different word when there is an 'and' in the sentence.</a:t>
            </a:r>
            <a:br>
              <a:rPr lang="en-US" dirty="0">
                <a:solidFill>
                  <a:srgbClr val="000000"/>
                </a:solidFill>
                <a:latin typeface="TimesNewRoman"/>
              </a:rPr>
            </a:br>
            <a:r>
              <a:rPr lang="en-US" b="1" dirty="0">
                <a:solidFill>
                  <a:srgbClr val="000000"/>
                </a:solidFill>
                <a:latin typeface="TimesNewRoman"/>
              </a:rPr>
              <a:t>c) Both – This is the correct answer. We use 'both…and…' for two things that are the</a:t>
            </a:r>
            <a:br>
              <a:rPr lang="en-US" b="1" dirty="0">
                <a:solidFill>
                  <a:srgbClr val="000000"/>
                </a:solidFill>
                <a:latin typeface="TimesNewRoman"/>
              </a:rPr>
            </a:br>
            <a:r>
              <a:rPr lang="en-US" b="1" dirty="0">
                <a:solidFill>
                  <a:srgbClr val="000000"/>
                </a:solidFill>
                <a:latin typeface="TimesNewRoman"/>
              </a:rPr>
              <a:t>same i.e. my sister has blue eyes and I have blue eyes.</a:t>
            </a:r>
            <a:br>
              <a:rPr lang="en-US" b="1" dirty="0">
                <a:solidFill>
                  <a:srgbClr val="000000"/>
                </a:solidFill>
                <a:latin typeface="TimesNewRoman"/>
              </a:rPr>
            </a:br>
            <a:r>
              <a:rPr lang="en-US" dirty="0">
                <a:solidFill>
                  <a:srgbClr val="000000"/>
                </a:solidFill>
                <a:latin typeface="TimesNewRoman"/>
              </a:rPr>
              <a:t>d) Either of – You can't use 'Either of' in this sentence.</a:t>
            </a:r>
            <a:r>
              <a:rPr lang="en-US" dirty="0"/>
              <a:t> </a:t>
            </a:r>
            <a:br>
              <a:rPr lang="en-US" dirty="0"/>
            </a:br>
            <a:endParaRPr lang="ru-RU" dirty="0"/>
          </a:p>
        </p:txBody>
      </p:sp>
    </p:spTree>
    <p:extLst>
      <p:ext uri="{BB962C8B-B14F-4D97-AF65-F5344CB8AC3E}">
        <p14:creationId xmlns:p14="http://schemas.microsoft.com/office/powerpoint/2010/main" val="1909214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260648"/>
            <a:ext cx="8229600" cy="5865515"/>
          </a:xfrm>
        </p:spPr>
        <p:txBody>
          <a:bodyPr>
            <a:normAutofit/>
          </a:bodyPr>
          <a:lstStyle/>
          <a:p>
            <a:r>
              <a:rPr lang="en-US" sz="2000" dirty="0">
                <a:latin typeface="Times New Roman"/>
                <a:ea typeface="Times New Roman"/>
              </a:rPr>
              <a:t>Three personal computers, the </a:t>
            </a:r>
            <a:r>
              <a:rPr lang="en-US" sz="2000" dirty="0" err="1">
                <a:latin typeface="Times New Roman"/>
                <a:ea typeface="Times New Roman"/>
              </a:rPr>
              <a:t>Evesham</a:t>
            </a:r>
            <a:r>
              <a:rPr lang="en-US" sz="2000" dirty="0">
                <a:latin typeface="Times New Roman"/>
                <a:ea typeface="Times New Roman"/>
              </a:rPr>
              <a:t> Axis 1.33 SK, the Armani R850 P4 and the Mesh Elite 1.7 GT Pro, were compared with respect to the following factors: price, processor speed and size of hard disk. The </a:t>
            </a:r>
            <a:r>
              <a:rPr lang="en-US" sz="2000" dirty="0" err="1">
                <a:latin typeface="Times New Roman"/>
                <a:ea typeface="Times New Roman"/>
              </a:rPr>
              <a:t>Evesham</a:t>
            </a:r>
            <a:r>
              <a:rPr lang="en-US" sz="2000" dirty="0">
                <a:latin typeface="Times New Roman"/>
                <a:ea typeface="Times New Roman"/>
              </a:rPr>
              <a:t> Axis, which costs £1,174, is by far the cheapest of the three, the Armani and the Mesh Elite costing £2,467 and £1,938 respectively. The </a:t>
            </a:r>
            <a:r>
              <a:rPr lang="en-US" sz="2000" dirty="0" err="1">
                <a:latin typeface="Times New Roman"/>
                <a:ea typeface="Times New Roman"/>
              </a:rPr>
              <a:t>Evesham</a:t>
            </a:r>
            <a:r>
              <a:rPr lang="en-US" sz="2000" dirty="0">
                <a:latin typeface="Times New Roman"/>
                <a:ea typeface="Times New Roman"/>
              </a:rPr>
              <a:t> Axis has the same hard disk size as the Armani, 40 MB, whereas the Mesh Elite is the largest at 57 GB. Regarding the processor speed, the Armani and the Mesh Elite are similar - the processor speed, at 1.7 GHz, being 0.37 GHz faster than the </a:t>
            </a:r>
            <a:r>
              <a:rPr lang="en-US" sz="2000" dirty="0" err="1">
                <a:latin typeface="Times New Roman"/>
                <a:ea typeface="Times New Roman"/>
              </a:rPr>
              <a:t>Evesham</a:t>
            </a:r>
            <a:r>
              <a:rPr lang="en-US" sz="2000" dirty="0">
                <a:latin typeface="Times New Roman"/>
                <a:ea typeface="Times New Roman"/>
              </a:rPr>
              <a:t> Axis</a:t>
            </a:r>
            <a:r>
              <a:rPr lang="en-US" sz="2000" dirty="0" smtClean="0">
                <a:latin typeface="Times New Roman"/>
                <a:ea typeface="Times New Roman"/>
              </a:rPr>
              <a:t>.</a:t>
            </a:r>
          </a:p>
          <a:p>
            <a:endParaRPr lang="ru-RU" sz="2000" dirty="0"/>
          </a:p>
        </p:txBody>
      </p:sp>
      <p:graphicFrame>
        <p:nvGraphicFramePr>
          <p:cNvPr id="4" name="Таблица 3"/>
          <p:cNvGraphicFramePr>
            <a:graphicFrameLocks noGrp="1"/>
          </p:cNvGraphicFramePr>
          <p:nvPr/>
        </p:nvGraphicFramePr>
        <p:xfrm>
          <a:off x="457200" y="3042888"/>
          <a:ext cx="8229600" cy="1626108"/>
        </p:xfrm>
        <a:graphic>
          <a:graphicData uri="http://schemas.openxmlformats.org/drawingml/2006/table">
            <a:tbl>
              <a:tblPr firstRow="1" firstCol="1" bandRow="1"/>
              <a:tblGrid>
                <a:gridCol w="4114800"/>
                <a:gridCol w="4114800"/>
              </a:tblGrid>
              <a:tr h="0">
                <a:tc>
                  <a:txBody>
                    <a:bodyPr/>
                    <a:lstStyle/>
                    <a:p>
                      <a:pPr>
                        <a:lnSpc>
                          <a:spcPct val="115000"/>
                        </a:lnSpc>
                        <a:spcAft>
                          <a:spcPts val="1000"/>
                        </a:spcAft>
                      </a:pPr>
                      <a:r>
                        <a:rPr lang="en-US" sz="1300">
                          <a:effectLst/>
                          <a:latin typeface="Times New Roman"/>
                          <a:ea typeface="Times New Roman"/>
                          <a:cs typeface="Times New Roman"/>
                        </a:rPr>
                        <a:t>The Evesham Axis is like the Elonex WebRider</a:t>
                      </a:r>
                      <a:br>
                        <a:rPr lang="en-US" sz="1300">
                          <a:effectLst/>
                          <a:latin typeface="Times New Roman"/>
                          <a:ea typeface="Times New Roman"/>
                          <a:cs typeface="Times New Roman"/>
                        </a:rPr>
                      </a:br>
                      <a:r>
                        <a:rPr lang="en-US" sz="1300">
                          <a:effectLst/>
                          <a:latin typeface="Times New Roman"/>
                          <a:ea typeface="Times New Roman"/>
                          <a:cs typeface="Times New Roman"/>
                        </a:rPr>
                        <a:t>The Evesham Axis and the Elonex WebRider are similar</a:t>
                      </a:r>
                      <a:br>
                        <a:rPr lang="en-US" sz="1300">
                          <a:effectLst/>
                          <a:latin typeface="Times New Roman"/>
                          <a:ea typeface="Times New Roman"/>
                          <a:cs typeface="Times New Roman"/>
                        </a:rPr>
                      </a:br>
                      <a:r>
                        <a:rPr lang="en-US" sz="1300">
                          <a:effectLst/>
                          <a:latin typeface="Times New Roman"/>
                          <a:ea typeface="Times New Roman"/>
                          <a:cs typeface="Times New Roman"/>
                        </a:rPr>
                        <a:t>The Evesham Axis is similar to the Elonex WebRider</a:t>
                      </a:r>
                      <a:br>
                        <a:rPr lang="en-US" sz="1300">
                          <a:effectLst/>
                          <a:latin typeface="Times New Roman"/>
                          <a:ea typeface="Times New Roman"/>
                          <a:cs typeface="Times New Roman"/>
                        </a:rPr>
                      </a:br>
                      <a:r>
                        <a:rPr lang="en-US" sz="1300">
                          <a:effectLst/>
                          <a:latin typeface="Times New Roman"/>
                          <a:ea typeface="Times New Roman"/>
                          <a:cs typeface="Times New Roman"/>
                        </a:rPr>
                        <a:t>The Evesham Axis is the same as the Elonex WebRider</a:t>
                      </a:r>
                      <a:br>
                        <a:rPr lang="en-US" sz="1300">
                          <a:effectLst/>
                          <a:latin typeface="Times New Roman"/>
                          <a:ea typeface="Times New Roman"/>
                          <a:cs typeface="Times New Roman"/>
                        </a:rPr>
                      </a:br>
                      <a:r>
                        <a:rPr lang="en-US" sz="1300">
                          <a:effectLst/>
                          <a:latin typeface="Times New Roman"/>
                          <a:ea typeface="Times New Roman"/>
                          <a:cs typeface="Times New Roman"/>
                        </a:rPr>
                        <a:t>The Evesham Axis resembles the Elonex WebRider</a:t>
                      </a:r>
                      <a:endParaRPr lang="ru-RU" sz="1100">
                        <a:effectLst/>
                        <a:latin typeface="Calibri"/>
                        <a:ea typeface="Calibri"/>
                        <a:cs typeface="Times New Roman"/>
                      </a:endParaRPr>
                    </a:p>
                  </a:txBody>
                  <a:tcPr marL="22860" marR="22860" marT="22860" marB="22860" anchor="ctr">
                    <a:lnL>
                      <a:noFill/>
                    </a:lnL>
                    <a:lnR>
                      <a:noFill/>
                    </a:lnR>
                    <a:lnT>
                      <a:noFill/>
                    </a:lnT>
                    <a:lnB>
                      <a:noFill/>
                    </a:lnB>
                  </a:tcPr>
                </a:tc>
                <a:tc>
                  <a:txBody>
                    <a:bodyPr/>
                    <a:lstStyle/>
                    <a:p>
                      <a:pPr>
                        <a:lnSpc>
                          <a:spcPct val="115000"/>
                        </a:lnSpc>
                        <a:spcAft>
                          <a:spcPts val="1000"/>
                        </a:spcAft>
                      </a:pPr>
                      <a:r>
                        <a:rPr lang="en-US" sz="1300" dirty="0">
                          <a:effectLst/>
                          <a:latin typeface="Times New Roman"/>
                          <a:ea typeface="Times New Roman"/>
                          <a:cs typeface="Times New Roman"/>
                        </a:rPr>
                        <a:t>with respect to price.</a:t>
                      </a:r>
                      <a:br>
                        <a:rPr lang="en-US" sz="1300" dirty="0">
                          <a:effectLst/>
                          <a:latin typeface="Times New Roman"/>
                          <a:ea typeface="Times New Roman"/>
                          <a:cs typeface="Times New Roman"/>
                        </a:rPr>
                      </a:br>
                      <a:r>
                        <a:rPr lang="en-US" sz="1300" dirty="0">
                          <a:effectLst/>
                          <a:latin typeface="Times New Roman"/>
                          <a:ea typeface="Times New Roman"/>
                          <a:cs typeface="Times New Roman"/>
                        </a:rPr>
                        <a:t>as regards price.</a:t>
                      </a:r>
                      <a:br>
                        <a:rPr lang="en-US" sz="1300" dirty="0">
                          <a:effectLst/>
                          <a:latin typeface="Times New Roman"/>
                          <a:ea typeface="Times New Roman"/>
                          <a:cs typeface="Times New Roman"/>
                        </a:rPr>
                      </a:br>
                      <a:r>
                        <a:rPr lang="en-US" sz="1300" dirty="0">
                          <a:effectLst/>
                          <a:latin typeface="Times New Roman"/>
                          <a:ea typeface="Times New Roman"/>
                          <a:cs typeface="Times New Roman"/>
                        </a:rPr>
                        <a:t>as far as price is concerned.</a:t>
                      </a:r>
                      <a:br>
                        <a:rPr lang="en-US" sz="1300" dirty="0">
                          <a:effectLst/>
                          <a:latin typeface="Times New Roman"/>
                          <a:ea typeface="Times New Roman"/>
                          <a:cs typeface="Times New Roman"/>
                        </a:rPr>
                      </a:br>
                      <a:r>
                        <a:rPr lang="en-US" sz="1300" dirty="0">
                          <a:effectLst/>
                          <a:latin typeface="Times New Roman"/>
                          <a:ea typeface="Times New Roman"/>
                          <a:cs typeface="Times New Roman"/>
                        </a:rPr>
                        <a:t>regarding price.</a:t>
                      </a:r>
                      <a:br>
                        <a:rPr lang="en-US" sz="1300" dirty="0">
                          <a:effectLst/>
                          <a:latin typeface="Times New Roman"/>
                          <a:ea typeface="Times New Roman"/>
                          <a:cs typeface="Times New Roman"/>
                        </a:rPr>
                      </a:br>
                      <a:r>
                        <a:rPr lang="en-US" sz="1300" dirty="0">
                          <a:effectLst/>
                          <a:latin typeface="Times New Roman"/>
                          <a:ea typeface="Times New Roman"/>
                          <a:cs typeface="Times New Roman"/>
                        </a:rPr>
                        <a:t>in that the price is the same.</a:t>
                      </a:r>
                      <a:br>
                        <a:rPr lang="en-US" sz="1300" dirty="0">
                          <a:effectLst/>
                          <a:latin typeface="Times New Roman"/>
                          <a:ea typeface="Times New Roman"/>
                          <a:cs typeface="Times New Roman"/>
                        </a:rPr>
                      </a:br>
                      <a:r>
                        <a:rPr lang="en-US" sz="1300" dirty="0">
                          <a:effectLst/>
                          <a:latin typeface="Times New Roman"/>
                          <a:ea typeface="Times New Roman"/>
                          <a:cs typeface="Times New Roman"/>
                        </a:rPr>
                        <a:t>in terms of price.</a:t>
                      </a:r>
                      <a:br>
                        <a:rPr lang="en-US" sz="1300" dirty="0">
                          <a:effectLst/>
                          <a:latin typeface="Times New Roman"/>
                          <a:ea typeface="Times New Roman"/>
                          <a:cs typeface="Times New Roman"/>
                        </a:rPr>
                      </a:br>
                      <a:r>
                        <a:rPr lang="en-US" sz="1300" dirty="0">
                          <a:effectLst/>
                          <a:latin typeface="Times New Roman"/>
                          <a:ea typeface="Times New Roman"/>
                          <a:cs typeface="Times New Roman"/>
                        </a:rPr>
                        <a:t>in price.</a:t>
                      </a:r>
                      <a:endParaRPr lang="ru-RU" sz="1100" dirty="0">
                        <a:effectLst/>
                        <a:latin typeface="Calibri"/>
                        <a:ea typeface="Calibri"/>
                        <a:cs typeface="Times New Roman"/>
                      </a:endParaRPr>
                    </a:p>
                  </a:txBody>
                  <a:tcPr marL="22860" marR="22860" marT="22860" marB="22860" anchor="ctr">
                    <a:lnL>
                      <a:noFill/>
                    </a:lnL>
                    <a:lnR>
                      <a:noFill/>
                    </a:lnR>
                    <a:lnT>
                      <a:noFill/>
                    </a:lnT>
                    <a:lnB>
                      <a:noFill/>
                    </a:lnB>
                  </a:tcPr>
                </a:tc>
              </a:tr>
            </a:tbl>
          </a:graphicData>
        </a:graphic>
      </p:graphicFrame>
      <p:sp>
        <p:nvSpPr>
          <p:cNvPr id="5" name="Rectangle 1"/>
          <p:cNvSpPr>
            <a:spLocks noChangeArrowheads="1"/>
          </p:cNvSpPr>
          <p:nvPr/>
        </p:nvSpPr>
        <p:spPr bwMode="auto">
          <a:xfrm>
            <a:off x="457200" y="30432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Comparison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0619520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188640"/>
            <a:ext cx="8229600" cy="85998"/>
          </a:xfrm>
        </p:spPr>
        <p:txBody>
          <a:bodyPr>
            <a:normAutofit fontScale="90000"/>
          </a:bodyPr>
          <a:lstStyle/>
          <a:p>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247015370"/>
              </p:ext>
            </p:extLst>
          </p:nvPr>
        </p:nvGraphicFramePr>
        <p:xfrm>
          <a:off x="457200" y="2549811"/>
          <a:ext cx="8229600" cy="4203065"/>
        </p:xfrm>
        <a:graphic>
          <a:graphicData uri="http://schemas.openxmlformats.org/drawingml/2006/table">
            <a:tbl>
              <a:tblPr firstRow="1" firstCol="1" bandRow="1"/>
              <a:tblGrid>
                <a:gridCol w="4114800"/>
                <a:gridCol w="4114800"/>
              </a:tblGrid>
              <a:tr h="0">
                <a:tc>
                  <a:txBody>
                    <a:bodyPr/>
                    <a:lstStyle/>
                    <a:p>
                      <a:pPr>
                        <a:lnSpc>
                          <a:spcPct val="115000"/>
                        </a:lnSpc>
                        <a:spcAft>
                          <a:spcPts val="1000"/>
                        </a:spcAft>
                      </a:pPr>
                      <a:r>
                        <a:rPr lang="en-US" sz="2000" dirty="0">
                          <a:effectLst/>
                          <a:latin typeface="Times New Roman"/>
                          <a:ea typeface="Times New Roman"/>
                          <a:cs typeface="Times New Roman"/>
                        </a:rPr>
                        <a:t>The Mesh Elite has a large screen. </a:t>
                      </a:r>
                      <a:endParaRPr lang="ru-RU" sz="2000" dirty="0">
                        <a:effectLst/>
                        <a:latin typeface="Calibri"/>
                        <a:ea typeface="Calibri"/>
                        <a:cs typeface="Times New Roman"/>
                      </a:endParaRPr>
                    </a:p>
                  </a:txBody>
                  <a:tcPr marL="9525" marR="9525" marT="9525" marB="9525" anchor="ctr">
                    <a:lnL>
                      <a:noFill/>
                    </a:lnL>
                    <a:lnR>
                      <a:noFill/>
                    </a:lnR>
                    <a:lnT>
                      <a:noFill/>
                    </a:lnT>
                    <a:lnB>
                      <a:noFill/>
                    </a:lnB>
                  </a:tcPr>
                </a:tc>
                <a:tc>
                  <a:txBody>
                    <a:bodyPr/>
                    <a:lstStyle/>
                    <a:p>
                      <a:pPr>
                        <a:lnSpc>
                          <a:spcPct val="115000"/>
                        </a:lnSpc>
                        <a:spcAft>
                          <a:spcPts val="1000"/>
                        </a:spcAft>
                      </a:pPr>
                      <a:r>
                        <a:rPr lang="en-US" sz="2000" dirty="0">
                          <a:effectLst/>
                          <a:latin typeface="Times New Roman"/>
                          <a:ea typeface="Times New Roman"/>
                          <a:cs typeface="Times New Roman"/>
                        </a:rPr>
                        <a:t>Similarly, it has a high capacity hard disk.</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Likewise, it has a high capacity hard disk.</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Furthermore, it has a high cap[</a:t>
                      </a:r>
                      <a:r>
                        <a:rPr lang="en-US" sz="2000" dirty="0" err="1">
                          <a:effectLst/>
                          <a:latin typeface="Times New Roman"/>
                          <a:ea typeface="Times New Roman"/>
                          <a:cs typeface="Times New Roman"/>
                        </a:rPr>
                        <a:t>acity</a:t>
                      </a:r>
                      <a:r>
                        <a:rPr lang="en-US" sz="2000" dirty="0">
                          <a:effectLst/>
                          <a:latin typeface="Times New Roman"/>
                          <a:ea typeface="Times New Roman"/>
                          <a:cs typeface="Times New Roman"/>
                        </a:rPr>
                        <a:t> hard disk.</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Moreover, it has a high cap[</a:t>
                      </a:r>
                      <a:r>
                        <a:rPr lang="en-US" sz="2000" dirty="0" err="1">
                          <a:effectLst/>
                          <a:latin typeface="Times New Roman"/>
                          <a:ea typeface="Times New Roman"/>
                          <a:cs typeface="Times New Roman"/>
                        </a:rPr>
                        <a:t>acity</a:t>
                      </a:r>
                      <a:r>
                        <a:rPr lang="en-US" sz="2000" dirty="0">
                          <a:effectLst/>
                          <a:latin typeface="Times New Roman"/>
                          <a:ea typeface="Times New Roman"/>
                          <a:cs typeface="Times New Roman"/>
                        </a:rPr>
                        <a:t> hard disk.</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Correspondingly, it has a high capacity hard disk.</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It has a high capacity hard disk, too.</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It also has a high capacity hard disk.</a:t>
                      </a:r>
                      <a:endParaRPr lang="ru-RU" sz="2000" dirty="0">
                        <a:effectLst/>
                        <a:latin typeface="Calibri"/>
                        <a:ea typeface="Calibri"/>
                        <a:cs typeface="Times New Roman"/>
                      </a:endParaRPr>
                    </a:p>
                  </a:txBody>
                  <a:tcPr marL="9525" marR="9525" marT="9525" marB="9525" anchor="ctr">
                    <a:lnL>
                      <a:noFill/>
                    </a:lnL>
                    <a:lnR>
                      <a:noFill/>
                    </a:lnR>
                    <a:lnT>
                      <a:noFill/>
                    </a:lnT>
                    <a:lnB>
                      <a:noFill/>
                    </a:lnB>
                  </a:tcPr>
                </a:tc>
              </a:tr>
            </a:tbl>
          </a:graphicData>
        </a:graphic>
      </p:graphicFrame>
    </p:spTree>
    <p:extLst>
      <p:ext uri="{BB962C8B-B14F-4D97-AF65-F5344CB8AC3E}">
        <p14:creationId xmlns:p14="http://schemas.microsoft.com/office/powerpoint/2010/main" val="3210553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6813" y="1157288"/>
            <a:ext cx="6810375" cy="454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2984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228919"/>
            <a:ext cx="8229600" cy="45719"/>
          </a:xfrm>
        </p:spPr>
        <p:txBody>
          <a:bodyPr>
            <a:normAutofit fontScale="90000"/>
          </a:bodyPr>
          <a:lstStyle/>
          <a:p>
            <a:endParaRPr lang="ru-RU" dirty="0"/>
          </a:p>
        </p:txBody>
      </p:sp>
      <p:sp>
        <p:nvSpPr>
          <p:cNvPr id="3" name="Объект 2"/>
          <p:cNvSpPr>
            <a:spLocks noGrp="1"/>
          </p:cNvSpPr>
          <p:nvPr>
            <p:ph idx="1"/>
          </p:nvPr>
        </p:nvSpPr>
        <p:spPr>
          <a:xfrm>
            <a:off x="457200" y="188640"/>
            <a:ext cx="8229600" cy="5937523"/>
          </a:xfrm>
        </p:spPr>
        <p:txBody>
          <a:bodyPr/>
          <a:lstStyle/>
          <a:p>
            <a:r>
              <a:rPr lang="en-US" dirty="0" smtClean="0"/>
              <a:t>Contrast</a:t>
            </a:r>
          </a:p>
          <a:p>
            <a:endParaRPr lang="ru-RU" dirty="0"/>
          </a:p>
        </p:txBody>
      </p:sp>
      <p:graphicFrame>
        <p:nvGraphicFramePr>
          <p:cNvPr id="6" name="Таблица 5"/>
          <p:cNvGraphicFramePr>
            <a:graphicFrameLocks noGrp="1"/>
          </p:cNvGraphicFramePr>
          <p:nvPr>
            <p:extLst>
              <p:ext uri="{D42A27DB-BD31-4B8C-83A1-F6EECF244321}">
                <p14:modId xmlns:p14="http://schemas.microsoft.com/office/powerpoint/2010/main" val="3222402329"/>
              </p:ext>
            </p:extLst>
          </p:nvPr>
        </p:nvGraphicFramePr>
        <p:xfrm>
          <a:off x="457200" y="3156807"/>
          <a:ext cx="8229600" cy="3178175"/>
        </p:xfrm>
        <a:graphic>
          <a:graphicData uri="http://schemas.openxmlformats.org/drawingml/2006/table">
            <a:tbl>
              <a:tblPr firstRow="1" firstCol="1" bandRow="1"/>
              <a:tblGrid>
                <a:gridCol w="4114800"/>
                <a:gridCol w="4114800"/>
              </a:tblGrid>
              <a:tr h="0">
                <a:tc>
                  <a:txBody>
                    <a:bodyPr/>
                    <a:lstStyle/>
                    <a:p>
                      <a:pPr>
                        <a:lnSpc>
                          <a:spcPct val="115000"/>
                        </a:lnSpc>
                        <a:spcAft>
                          <a:spcPts val="1000"/>
                        </a:spcAft>
                      </a:pPr>
                      <a:r>
                        <a:rPr lang="en-US" sz="2000" dirty="0">
                          <a:effectLst/>
                          <a:latin typeface="Times New Roman"/>
                          <a:ea typeface="Times New Roman"/>
                          <a:cs typeface="Times New Roman"/>
                        </a:rPr>
                        <a:t>The </a:t>
                      </a:r>
                      <a:r>
                        <a:rPr lang="en-US" sz="2000" dirty="0" err="1">
                          <a:effectLst/>
                          <a:latin typeface="Times New Roman"/>
                          <a:ea typeface="Times New Roman"/>
                          <a:cs typeface="Times New Roman"/>
                        </a:rPr>
                        <a:t>Evesham</a:t>
                      </a:r>
                      <a:r>
                        <a:rPr lang="en-US" sz="2000" dirty="0">
                          <a:effectLst/>
                          <a:latin typeface="Times New Roman"/>
                          <a:ea typeface="Times New Roman"/>
                          <a:cs typeface="Times New Roman"/>
                        </a:rPr>
                        <a:t> Axis differs from the Armani</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The </a:t>
                      </a:r>
                      <a:r>
                        <a:rPr lang="en-US" sz="2000" dirty="0" err="1">
                          <a:effectLst/>
                          <a:latin typeface="Times New Roman"/>
                          <a:ea typeface="Times New Roman"/>
                          <a:cs typeface="Times New Roman"/>
                        </a:rPr>
                        <a:t>Evesham</a:t>
                      </a:r>
                      <a:r>
                        <a:rPr lang="en-US" sz="2000" dirty="0">
                          <a:effectLst/>
                          <a:latin typeface="Times New Roman"/>
                          <a:ea typeface="Times New Roman"/>
                          <a:cs typeface="Times New Roman"/>
                        </a:rPr>
                        <a:t> Axis is unlike the Armani</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The </a:t>
                      </a:r>
                      <a:r>
                        <a:rPr lang="en-US" sz="2000" dirty="0" err="1">
                          <a:effectLst/>
                          <a:latin typeface="Times New Roman"/>
                          <a:ea typeface="Times New Roman"/>
                          <a:cs typeface="Times New Roman"/>
                        </a:rPr>
                        <a:t>Evesham</a:t>
                      </a:r>
                      <a:r>
                        <a:rPr lang="en-US" sz="2000" dirty="0">
                          <a:effectLst/>
                          <a:latin typeface="Times New Roman"/>
                          <a:ea typeface="Times New Roman"/>
                          <a:cs typeface="Times New Roman"/>
                        </a:rPr>
                        <a:t> Axis and the Armani differ</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The </a:t>
                      </a:r>
                      <a:r>
                        <a:rPr lang="en-US" sz="2000" dirty="0" err="1">
                          <a:effectLst/>
                          <a:latin typeface="Times New Roman"/>
                          <a:ea typeface="Times New Roman"/>
                          <a:cs typeface="Times New Roman"/>
                        </a:rPr>
                        <a:t>Evesham</a:t>
                      </a:r>
                      <a:r>
                        <a:rPr lang="en-US" sz="2000" dirty="0">
                          <a:effectLst/>
                          <a:latin typeface="Times New Roman"/>
                          <a:ea typeface="Times New Roman"/>
                          <a:cs typeface="Times New Roman"/>
                        </a:rPr>
                        <a:t> Axis is different from the Armani</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The </a:t>
                      </a:r>
                      <a:r>
                        <a:rPr lang="en-US" sz="2000" dirty="0" err="1">
                          <a:effectLst/>
                          <a:latin typeface="Times New Roman"/>
                          <a:ea typeface="Times New Roman"/>
                          <a:cs typeface="Times New Roman"/>
                        </a:rPr>
                        <a:t>Evesham</a:t>
                      </a:r>
                      <a:r>
                        <a:rPr lang="en-US" sz="2000" dirty="0">
                          <a:effectLst/>
                          <a:latin typeface="Times New Roman"/>
                          <a:ea typeface="Times New Roman"/>
                          <a:cs typeface="Times New Roman"/>
                        </a:rPr>
                        <a:t> Axis contrasts with the Armani</a:t>
                      </a:r>
                      <a:endParaRPr lang="ru-RU" sz="2000" dirty="0">
                        <a:effectLst/>
                        <a:latin typeface="Calibri"/>
                        <a:ea typeface="Calibri"/>
                        <a:cs typeface="Times New Roman"/>
                      </a:endParaRPr>
                    </a:p>
                  </a:txBody>
                  <a:tcPr marL="22860" marR="22860" marT="22860" marB="22860" anchor="ctr">
                    <a:lnL>
                      <a:noFill/>
                    </a:lnL>
                    <a:lnR>
                      <a:noFill/>
                    </a:lnR>
                    <a:lnT>
                      <a:noFill/>
                    </a:lnT>
                    <a:lnB>
                      <a:noFill/>
                    </a:lnB>
                  </a:tcPr>
                </a:tc>
                <a:tc>
                  <a:txBody>
                    <a:bodyPr/>
                    <a:lstStyle/>
                    <a:p>
                      <a:pPr>
                        <a:lnSpc>
                          <a:spcPct val="115000"/>
                        </a:lnSpc>
                        <a:spcAft>
                          <a:spcPts val="1000"/>
                        </a:spcAft>
                      </a:pPr>
                      <a:r>
                        <a:rPr lang="en-US" sz="2000" dirty="0">
                          <a:effectLst/>
                          <a:latin typeface="Times New Roman"/>
                          <a:ea typeface="Times New Roman"/>
                          <a:cs typeface="Times New Roman"/>
                        </a:rPr>
                        <a:t>with respect to price.</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as regards price.</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as far as price is concerned.</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regarding price.</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in terms of price.</a:t>
                      </a:r>
                      <a:br>
                        <a:rPr lang="en-US" sz="2000" dirty="0">
                          <a:effectLst/>
                          <a:latin typeface="Times New Roman"/>
                          <a:ea typeface="Times New Roman"/>
                          <a:cs typeface="Times New Roman"/>
                        </a:rPr>
                      </a:br>
                      <a:r>
                        <a:rPr lang="en-US" sz="2000" dirty="0">
                          <a:effectLst/>
                          <a:latin typeface="Times New Roman"/>
                          <a:ea typeface="Times New Roman"/>
                          <a:cs typeface="Times New Roman"/>
                        </a:rPr>
                        <a:t>in price.</a:t>
                      </a:r>
                      <a:endParaRPr lang="ru-RU" sz="2000" dirty="0">
                        <a:effectLst/>
                        <a:latin typeface="Calibri"/>
                        <a:ea typeface="Calibri"/>
                        <a:cs typeface="Times New Roman"/>
                      </a:endParaRPr>
                    </a:p>
                  </a:txBody>
                  <a:tcPr marL="22860" marR="22860" marT="22860" marB="22860" anchor="ctr">
                    <a:lnL>
                      <a:noFill/>
                    </a:lnL>
                    <a:lnR>
                      <a:noFill/>
                    </a:lnR>
                    <a:lnT>
                      <a:noFill/>
                    </a:lnT>
                    <a:lnB>
                      <a:noFill/>
                    </a:lnB>
                  </a:tcPr>
                </a:tc>
              </a:tr>
            </a:tbl>
          </a:graphicData>
        </a:graphic>
      </p:graphicFrame>
    </p:spTree>
    <p:extLst>
      <p:ext uri="{BB962C8B-B14F-4D97-AF65-F5344CB8AC3E}">
        <p14:creationId xmlns:p14="http://schemas.microsoft.com/office/powerpoint/2010/main" val="649635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Contrast</a:t>
            </a:r>
            <a:endParaRPr lang="ru-RU" dirty="0"/>
          </a:p>
        </p:txBody>
      </p:sp>
      <p:sp>
        <p:nvSpPr>
          <p:cNvPr id="3" name="Объект 2"/>
          <p:cNvSpPr>
            <a:spLocks noGrp="1"/>
          </p:cNvSpPr>
          <p:nvPr>
            <p:ph idx="1"/>
          </p:nvPr>
        </p:nvSpPr>
        <p:spPr/>
        <p:txBody>
          <a:bodyPr>
            <a:normAutofit fontScale="85000" lnSpcReduction="10000"/>
          </a:bodyPr>
          <a:lstStyle/>
          <a:p>
            <a:r>
              <a:rPr lang="en-US" dirty="0">
                <a:latin typeface="Times New Roman"/>
                <a:ea typeface="Times New Roman"/>
              </a:rPr>
              <a:t>The </a:t>
            </a:r>
            <a:r>
              <a:rPr lang="en-US" dirty="0" err="1">
                <a:latin typeface="Times New Roman"/>
                <a:ea typeface="Times New Roman"/>
              </a:rPr>
              <a:t>Evesham</a:t>
            </a:r>
            <a:r>
              <a:rPr lang="en-US" dirty="0">
                <a:latin typeface="Times New Roman"/>
                <a:ea typeface="Times New Roman"/>
              </a:rPr>
              <a:t> Axis costs £1,174, whereas the Armani costs £2,467.</a:t>
            </a:r>
            <a:br>
              <a:rPr lang="en-US" dirty="0">
                <a:latin typeface="Times New Roman"/>
                <a:ea typeface="Times New Roman"/>
              </a:rPr>
            </a:br>
            <a:r>
              <a:rPr lang="en-US" dirty="0">
                <a:latin typeface="Times New Roman"/>
                <a:ea typeface="Times New Roman"/>
              </a:rPr>
              <a:t>The </a:t>
            </a:r>
            <a:r>
              <a:rPr lang="en-US" dirty="0" err="1">
                <a:latin typeface="Times New Roman"/>
                <a:ea typeface="Times New Roman"/>
              </a:rPr>
              <a:t>Evesham</a:t>
            </a:r>
            <a:r>
              <a:rPr lang="en-US" dirty="0">
                <a:latin typeface="Times New Roman"/>
                <a:ea typeface="Times New Roman"/>
              </a:rPr>
              <a:t> Axis costs £1,174, while the Armani costs £2,467.</a:t>
            </a:r>
            <a:br>
              <a:rPr lang="en-US" dirty="0">
                <a:latin typeface="Times New Roman"/>
                <a:ea typeface="Times New Roman"/>
              </a:rPr>
            </a:br>
            <a:r>
              <a:rPr lang="en-US" dirty="0">
                <a:latin typeface="Times New Roman"/>
                <a:ea typeface="Times New Roman"/>
              </a:rPr>
              <a:t>The </a:t>
            </a:r>
            <a:r>
              <a:rPr lang="en-US" dirty="0" err="1">
                <a:latin typeface="Times New Roman"/>
                <a:ea typeface="Times New Roman"/>
              </a:rPr>
              <a:t>Evesham</a:t>
            </a:r>
            <a:r>
              <a:rPr lang="en-US" dirty="0">
                <a:latin typeface="Times New Roman"/>
                <a:ea typeface="Times New Roman"/>
              </a:rPr>
              <a:t> Axis costs £1,174, but the Armani costs £2,467.</a:t>
            </a:r>
            <a:br>
              <a:rPr lang="en-US" dirty="0">
                <a:latin typeface="Times New Roman"/>
                <a:ea typeface="Times New Roman"/>
              </a:rPr>
            </a:br>
            <a:r>
              <a:rPr lang="en-US" dirty="0">
                <a:latin typeface="Times New Roman"/>
                <a:ea typeface="Times New Roman"/>
              </a:rPr>
              <a:t>The </a:t>
            </a:r>
            <a:r>
              <a:rPr lang="en-US" dirty="0" err="1">
                <a:latin typeface="Times New Roman"/>
                <a:ea typeface="Times New Roman"/>
              </a:rPr>
              <a:t>Evesham</a:t>
            </a:r>
            <a:r>
              <a:rPr lang="en-US" dirty="0">
                <a:latin typeface="Times New Roman"/>
                <a:ea typeface="Times New Roman"/>
              </a:rPr>
              <a:t> Axis costs £1,174, in contrast to the Armani, which costs £2,467.</a:t>
            </a:r>
            <a:br>
              <a:rPr lang="en-US" dirty="0">
                <a:latin typeface="Times New Roman"/>
                <a:ea typeface="Times New Roman"/>
              </a:rPr>
            </a:br>
            <a:r>
              <a:rPr lang="en-US" dirty="0">
                <a:latin typeface="Times New Roman"/>
                <a:ea typeface="Times New Roman"/>
              </a:rPr>
              <a:t>The Armani is more expensive than the </a:t>
            </a:r>
            <a:r>
              <a:rPr lang="en-US" dirty="0" err="1">
                <a:latin typeface="Times New Roman"/>
                <a:ea typeface="Times New Roman"/>
              </a:rPr>
              <a:t>Evesham</a:t>
            </a:r>
            <a:r>
              <a:rPr lang="en-US" dirty="0">
                <a:latin typeface="Times New Roman"/>
                <a:ea typeface="Times New Roman"/>
              </a:rPr>
              <a:t> Axis.</a:t>
            </a:r>
            <a:br>
              <a:rPr lang="en-US" dirty="0">
                <a:latin typeface="Times New Roman"/>
                <a:ea typeface="Times New Roman"/>
              </a:rPr>
            </a:br>
            <a:r>
              <a:rPr lang="en-US" dirty="0">
                <a:latin typeface="Times New Roman"/>
                <a:ea typeface="Times New Roman"/>
              </a:rPr>
              <a:t>The </a:t>
            </a:r>
            <a:r>
              <a:rPr lang="en-US" dirty="0" err="1">
                <a:latin typeface="Times New Roman"/>
                <a:ea typeface="Times New Roman"/>
              </a:rPr>
              <a:t>Evesham</a:t>
            </a:r>
            <a:r>
              <a:rPr lang="en-US" dirty="0">
                <a:latin typeface="Times New Roman"/>
                <a:ea typeface="Times New Roman"/>
              </a:rPr>
              <a:t> Axis is not as expensive as the Armani.</a:t>
            </a:r>
            <a:br>
              <a:rPr lang="en-US" dirty="0">
                <a:latin typeface="Times New Roman"/>
                <a:ea typeface="Times New Roman"/>
              </a:rPr>
            </a:br>
            <a:r>
              <a:rPr lang="en-US" dirty="0">
                <a:latin typeface="Times New Roman"/>
                <a:ea typeface="Times New Roman"/>
              </a:rPr>
              <a:t>The Armani costs more than the </a:t>
            </a:r>
            <a:r>
              <a:rPr lang="en-US" dirty="0" err="1">
                <a:latin typeface="Times New Roman"/>
                <a:ea typeface="Times New Roman"/>
              </a:rPr>
              <a:t>Evesham</a:t>
            </a:r>
            <a:r>
              <a:rPr lang="en-US" dirty="0">
                <a:latin typeface="Times New Roman"/>
                <a:ea typeface="Times New Roman"/>
              </a:rPr>
              <a:t> Axis. </a:t>
            </a:r>
            <a:endParaRPr lang="ru-RU" dirty="0"/>
          </a:p>
        </p:txBody>
      </p:sp>
    </p:spTree>
    <p:extLst>
      <p:ext uri="{BB962C8B-B14F-4D97-AF65-F5344CB8AC3E}">
        <p14:creationId xmlns:p14="http://schemas.microsoft.com/office/powerpoint/2010/main" val="421579277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TotalTime>
  <Words>855</Words>
  <Application>Microsoft Office PowerPoint</Application>
  <PresentationFormat>Экран (4:3)</PresentationFormat>
  <Paragraphs>208</Paragraphs>
  <Slides>40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40</vt:i4>
      </vt:variant>
    </vt:vector>
  </HeadingPairs>
  <TitlesOfParts>
    <vt:vector size="41" baseType="lpstr">
      <vt:lpstr>Тема Office</vt:lpstr>
      <vt:lpstr>Навчння граматиці студентів  4 курсу</vt:lpstr>
      <vt:lpstr>План</vt:lpstr>
      <vt:lpstr>Презентация PowerPoint</vt:lpstr>
      <vt:lpstr>Comparisons</vt:lpstr>
      <vt:lpstr>Презентация PowerPoint</vt:lpstr>
      <vt:lpstr>Презентация PowerPoint</vt:lpstr>
      <vt:lpstr>Презентация PowerPoint</vt:lpstr>
      <vt:lpstr>Презентация PowerPoint</vt:lpstr>
      <vt:lpstr>Contrast</vt:lpstr>
      <vt:lpstr>Contrast</vt:lpstr>
      <vt:lpstr>Considerably, a lot/far/much, slightly</vt:lpstr>
      <vt:lpstr>Презентация PowerPoint</vt:lpstr>
      <vt:lpstr>How to say «ще» in English </vt:lpstr>
      <vt:lpstr>Yet</vt:lpstr>
      <vt:lpstr>More, another</vt:lpstr>
      <vt:lpstr>else</vt:lpstr>
      <vt:lpstr>other</vt:lpstr>
      <vt:lpstr>Презентация PowerPoint</vt:lpstr>
      <vt:lpstr>Nouns as Attributes</vt:lpstr>
      <vt:lpstr>Презентация PowerPoint</vt:lpstr>
      <vt:lpstr>Презентация PowerPoint</vt:lpstr>
      <vt:lpstr>Презентация PowerPoint</vt:lpstr>
      <vt:lpstr>Презентация PowerPoint</vt:lpstr>
      <vt:lpstr>Презентация PowerPoint</vt:lpstr>
      <vt:lpstr>Other, others, the other or another? </vt:lpstr>
      <vt:lpstr>Other, another</vt:lpstr>
      <vt:lpstr>Other, another</vt:lpstr>
      <vt:lpstr>Other, another</vt:lpstr>
      <vt:lpstr>The Other</vt:lpstr>
      <vt:lpstr>The Other</vt:lpstr>
      <vt:lpstr>The Other</vt:lpstr>
      <vt:lpstr>Another</vt:lpstr>
      <vt:lpstr>Another</vt:lpstr>
      <vt:lpstr>Other, others, the others</vt:lpstr>
      <vt:lpstr>Other, the other, others</vt:lpstr>
      <vt:lpstr>Презентация PowerPoint</vt:lpstr>
      <vt:lpstr>So+Adj.+a noun</vt:lpstr>
      <vt:lpstr>Презентация PowerPoint</vt:lpstr>
      <vt:lpstr>Презентация PowerPoint</vt:lpstr>
      <vt:lpstr>Either, neither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Навчння граматиці студентів  4 курсу</dc:title>
  <dc:creator>Y</dc:creator>
  <cp:lastModifiedBy>Y</cp:lastModifiedBy>
  <cp:revision>5</cp:revision>
  <dcterms:created xsi:type="dcterms:W3CDTF">2021-06-13T15:38:52Z</dcterms:created>
  <dcterms:modified xsi:type="dcterms:W3CDTF">2021-06-13T16:18:43Z</dcterms:modified>
</cp:coreProperties>
</file>