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71" r:id="rId4"/>
    <p:sldId id="258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367" y="600891"/>
            <a:ext cx="8825658" cy="1346204"/>
          </a:xfrm>
        </p:spPr>
        <p:txBody>
          <a:bodyPr/>
          <a:lstStyle/>
          <a:p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ЗАНЯТТЯ 6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БІЗНЕС-МОДЕЛЬ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СТАРТАПУ </a:t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2" t="1078"/>
          <a:stretch/>
        </p:blipFill>
        <p:spPr>
          <a:xfrm>
            <a:off x="6069873" y="957944"/>
            <a:ext cx="5277395" cy="55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здалося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Kickstarter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складно.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ретельно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переглянути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схожі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проекти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спланувати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стратегію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особливо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візуальна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Треба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відписувати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донатори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тривалістю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місяць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цікавий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зазначає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Філіп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Зараз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Олексій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віддалено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основному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бухгалтерію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Філіп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розвитком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їздить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відрядження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Спочатку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хлопці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все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Зараз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людей,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упаковкою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невеликий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колл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-центр.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Кур’єри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дистанційні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якістю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стежать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ретельно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На аутсорсинг службу доставки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передавати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Кур’єри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обличчя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бренду. 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навчити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людей»,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Філіп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Чимало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значить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Головний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канал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комунікації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зараз -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Facebook.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сторінки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понад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16,5 тис.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лайків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509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Хлопці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передплатників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стандартних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лайкни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поширюй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пост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виграй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пару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концентруються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якісних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повсякденних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повідомленнях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«Просто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намагаємося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писати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так, як писали б у себе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сторінці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",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ділиться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Філіп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зворотного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зв'язку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намагається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лояльність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періодично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дарує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постійним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невеликі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подарунки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зберігати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лояльність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одного разу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кав'ярнею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«Кап &amp;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Кейк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дарували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приходив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Icon.  «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хочемо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дарувати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емоції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людям»,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діляться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думку, люди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повинні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приємні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враження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придумала легенду,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героєм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став ангел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Семмі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супроводжує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мандрівників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особливо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вони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фірмових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Так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народився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слоган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Зроблено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раю»,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Семмі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постійним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героєм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публікацій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сторінках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соцмережах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Тепер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невід'ємна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комунікації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пари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своя легенда.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Семмі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побував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США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Navajo.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720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Як не дивно,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зовсім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хіпстери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солідні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бізнесмени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корпоративні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службовці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Носять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основному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вихідні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яскравих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діловий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костюм.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приблизно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60/40,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порахувати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точно складно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речей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беруть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подарунок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Особливо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помітно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перед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святами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перед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роком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зростає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2-3 рази.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Зараз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бренд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випускає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нижню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легінси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торгує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окулярами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Illusion Explorer.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Але товар-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первісток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генерує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прибутку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«Зараз у нас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офлайн,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через мережу»,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Однак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змінювати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ситуацію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наміру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Литвинов,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став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обличчям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бренду, активно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їздить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міжнародних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виставках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популяризуючи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кордоном. У планах -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Bright Tradeshow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Берліні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75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 20 тис. дол.,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сторінки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Facebook - 16,5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тис., залучили  8,9 тис. дол.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Kickstarter,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50%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йде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експорт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Питання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обговорення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помилок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припустились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 проекту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початкових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способи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Icon?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Охарактеризуйте структуру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03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chemeClr val="bg1"/>
                </a:solidFill>
              </a:rPr>
              <a:t>Завдання</a:t>
            </a:r>
            <a:r>
              <a:rPr lang="ru-RU" b="1" dirty="0">
                <a:solidFill>
                  <a:schemeClr val="bg1"/>
                </a:solidFill>
              </a:rPr>
              <a:t> 1. </a:t>
            </a:r>
            <a:r>
              <a:rPr lang="ru-RU" b="1" dirty="0" err="1" smtClean="0">
                <a:solidFill>
                  <a:schemeClr val="bg1"/>
                </a:solidFill>
              </a:rPr>
              <a:t>Формування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бізнес-моделі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стартапу</a:t>
            </a:r>
            <a:r>
              <a:rPr lang="ru-RU" b="1" dirty="0">
                <a:solidFill>
                  <a:schemeClr val="bg1"/>
                </a:solidFill>
              </a:rPr>
              <a:t>.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600" b="1" dirty="0" err="1" smtClean="0">
                <a:solidFill>
                  <a:schemeClr val="bg1"/>
                </a:solidFill>
              </a:rPr>
              <a:t>Проаналізуйте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>
                <a:solidFill>
                  <a:schemeClr val="bg1"/>
                </a:solidFill>
              </a:rPr>
              <a:t>стартап-проект та дайте </a:t>
            </a:r>
            <a:r>
              <a:rPr lang="ru-RU" sz="1600" b="1" dirty="0" err="1">
                <a:solidFill>
                  <a:schemeClr val="bg1"/>
                </a:solidFill>
              </a:rPr>
              <a:t>відповіді</a:t>
            </a:r>
            <a:r>
              <a:rPr lang="ru-RU" sz="1600" b="1" dirty="0">
                <a:solidFill>
                  <a:schemeClr val="bg1"/>
                </a:solidFill>
              </a:rPr>
              <a:t> на </a:t>
            </a:r>
            <a:r>
              <a:rPr lang="ru-RU" sz="1600" b="1" dirty="0" err="1">
                <a:solidFill>
                  <a:schemeClr val="bg1"/>
                </a:solidFill>
              </a:rPr>
              <a:t>поставлені</a:t>
            </a: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err="1">
                <a:solidFill>
                  <a:schemeClr val="bg1"/>
                </a:solidFill>
              </a:rPr>
              <a:t>запитання</a:t>
            </a:r>
            <a:endParaRPr lang="ru-RU" sz="16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b="1" dirty="0" err="1">
                <a:solidFill>
                  <a:schemeClr val="bg1"/>
                </a:solidFill>
              </a:rPr>
              <a:t>Екологія</a:t>
            </a:r>
            <a:r>
              <a:rPr lang="ru-RU" b="1" dirty="0">
                <a:solidFill>
                  <a:schemeClr val="bg1"/>
                </a:solidFill>
              </a:rPr>
              <a:t> - </a:t>
            </a:r>
            <a:r>
              <a:rPr lang="ru-RU" b="1" dirty="0" err="1">
                <a:solidFill>
                  <a:schemeClr val="bg1"/>
                </a:solidFill>
              </a:rPr>
              <a:t>це</a:t>
            </a:r>
            <a:r>
              <a:rPr lang="ru-RU" b="1" dirty="0">
                <a:solidFill>
                  <a:schemeClr val="bg1"/>
                </a:solidFill>
              </a:rPr>
              <a:t> я, </a:t>
            </a:r>
            <a:r>
              <a:rPr lang="ru-RU" b="1" dirty="0" err="1">
                <a:solidFill>
                  <a:schemeClr val="bg1"/>
                </a:solidFill>
              </a:rPr>
              <a:t>або</a:t>
            </a:r>
            <a:r>
              <a:rPr lang="ru-RU" b="1" dirty="0">
                <a:solidFill>
                  <a:schemeClr val="bg1"/>
                </a:solidFill>
              </a:rPr>
              <a:t> як </a:t>
            </a:r>
            <a:r>
              <a:rPr lang="ru-RU" b="1" dirty="0" err="1">
                <a:solidFill>
                  <a:schemeClr val="bg1"/>
                </a:solidFill>
              </a:rPr>
              <a:t>економити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енергію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розумно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Як </a:t>
            </a:r>
            <a:r>
              <a:rPr lang="ru-RU" dirty="0" err="1">
                <a:solidFill>
                  <a:schemeClr val="bg1"/>
                </a:solidFill>
              </a:rPr>
              <a:t>розробити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прилад</a:t>
            </a:r>
            <a:r>
              <a:rPr lang="ru-RU" dirty="0">
                <a:solidFill>
                  <a:schemeClr val="bg1"/>
                </a:solidFill>
              </a:rPr>
              <a:t> «на </a:t>
            </a:r>
            <a:r>
              <a:rPr lang="ru-RU" dirty="0" err="1">
                <a:solidFill>
                  <a:schemeClr val="bg1"/>
                </a:solidFill>
              </a:rPr>
              <a:t>коліні</a:t>
            </a:r>
            <a:r>
              <a:rPr lang="ru-RU" dirty="0">
                <a:solidFill>
                  <a:schemeClr val="bg1"/>
                </a:solidFill>
              </a:rPr>
              <a:t>» і </a:t>
            </a:r>
            <a:r>
              <a:rPr lang="ru-RU" dirty="0" err="1">
                <a:solidFill>
                  <a:schemeClr val="bg1"/>
                </a:solidFill>
              </a:rPr>
              <a:t>зацікавити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західних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інвесторів</a:t>
            </a:r>
            <a:r>
              <a:rPr lang="ru-RU" dirty="0">
                <a:solidFill>
                  <a:schemeClr val="bg1"/>
                </a:solidFill>
              </a:rPr>
              <a:t>.  </a:t>
            </a:r>
            <a:r>
              <a:rPr lang="ru-RU" dirty="0" err="1">
                <a:solidFill>
                  <a:schemeClr val="bg1"/>
                </a:solidFill>
              </a:rPr>
              <a:t>Ідея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створити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інтелектуальну</a:t>
            </a:r>
            <a:r>
              <a:rPr lang="ru-RU" dirty="0">
                <a:solidFill>
                  <a:schemeClr val="bg1"/>
                </a:solidFill>
              </a:rPr>
              <a:t> систему </a:t>
            </a:r>
            <a:r>
              <a:rPr lang="ru-RU" dirty="0" err="1">
                <a:solidFill>
                  <a:schemeClr val="bg1"/>
                </a:solidFill>
              </a:rPr>
              <a:t>енергоменеджменту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будинку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засновників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українського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Ecois.me </a:t>
            </a:r>
            <a:r>
              <a:rPr lang="ru-RU" dirty="0" err="1">
                <a:solidFill>
                  <a:schemeClr val="bg1"/>
                </a:solidFill>
              </a:rPr>
              <a:t>виникла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громадському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транспорті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результаті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невдалого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збігу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обставин</a:t>
            </a:r>
            <a:r>
              <a:rPr lang="ru-RU" dirty="0">
                <a:solidFill>
                  <a:schemeClr val="bg1"/>
                </a:solidFill>
              </a:rPr>
              <a:t> в 2013 </a:t>
            </a:r>
            <a:r>
              <a:rPr lang="ru-RU" dirty="0" err="1">
                <a:solidFill>
                  <a:schemeClr val="bg1"/>
                </a:solidFill>
              </a:rPr>
              <a:t>році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Засновники</a:t>
            </a:r>
            <a:r>
              <a:rPr lang="ru-RU" dirty="0">
                <a:solidFill>
                  <a:schemeClr val="bg1"/>
                </a:solidFill>
              </a:rPr>
              <a:t> проекту </a:t>
            </a:r>
            <a:r>
              <a:rPr lang="ru-RU" dirty="0" err="1">
                <a:solidFill>
                  <a:schemeClr val="bg1"/>
                </a:solidFill>
              </a:rPr>
              <a:t>Іван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Пасічник</a:t>
            </a:r>
            <a:r>
              <a:rPr lang="ru-RU" dirty="0">
                <a:solidFill>
                  <a:schemeClr val="bg1"/>
                </a:solidFill>
              </a:rPr>
              <a:t> та Назар </a:t>
            </a:r>
            <a:r>
              <a:rPr lang="ru-RU" dirty="0" err="1">
                <a:solidFill>
                  <a:schemeClr val="bg1"/>
                </a:solidFill>
              </a:rPr>
              <a:t>Мокринський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їхали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Київ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маршрутці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черговий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хакатон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TeslaCamp</a:t>
            </a:r>
            <a:r>
              <a:rPr lang="en-GB" dirty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Там на </a:t>
            </a:r>
            <a:r>
              <a:rPr lang="ru-RU" dirty="0" err="1">
                <a:solidFill>
                  <a:schemeClr val="bg1"/>
                </a:solidFill>
              </a:rPr>
              <a:t>форумі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розробників</a:t>
            </a:r>
            <a:r>
              <a:rPr lang="ru-RU" dirty="0">
                <a:solidFill>
                  <a:schemeClr val="bg1"/>
                </a:solidFill>
              </a:rPr>
              <a:t> вони </a:t>
            </a:r>
            <a:r>
              <a:rPr lang="ru-RU" dirty="0" err="1">
                <a:solidFill>
                  <a:schemeClr val="bg1"/>
                </a:solidFill>
              </a:rPr>
              <a:t>повинні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представити</a:t>
            </a:r>
            <a:r>
              <a:rPr lang="ru-RU" dirty="0">
                <a:solidFill>
                  <a:schemeClr val="bg1"/>
                </a:solidFill>
              </a:rPr>
              <a:t> систему </a:t>
            </a:r>
            <a:r>
              <a:rPr lang="ru-RU" dirty="0" err="1">
                <a:solidFill>
                  <a:schemeClr val="bg1"/>
                </a:solidFill>
              </a:rPr>
              <a:t>створення</a:t>
            </a:r>
            <a:r>
              <a:rPr lang="ru-RU" dirty="0">
                <a:solidFill>
                  <a:schemeClr val="bg1"/>
                </a:solidFill>
              </a:rPr>
              <a:t> 3</a:t>
            </a:r>
            <a:r>
              <a:rPr lang="en-GB" dirty="0">
                <a:solidFill>
                  <a:schemeClr val="bg1"/>
                </a:solidFill>
              </a:rPr>
              <a:t>D-</a:t>
            </a:r>
            <a:r>
              <a:rPr lang="ru-RU" dirty="0" err="1">
                <a:solidFill>
                  <a:schemeClr val="bg1"/>
                </a:solidFill>
              </a:rPr>
              <a:t>моделі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рельєфу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місцевості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основі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фотознімків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квадрокоптера</a:t>
            </a:r>
            <a:r>
              <a:rPr lang="ru-RU" dirty="0">
                <a:solidFill>
                  <a:schemeClr val="bg1"/>
                </a:solidFill>
              </a:rPr>
              <a:t>. Коли </a:t>
            </a:r>
            <a:r>
              <a:rPr lang="ru-RU" dirty="0" err="1">
                <a:solidFill>
                  <a:schemeClr val="bg1"/>
                </a:solidFill>
              </a:rPr>
              <a:t>вже</a:t>
            </a:r>
            <a:r>
              <a:rPr lang="ru-RU" dirty="0">
                <a:solidFill>
                  <a:schemeClr val="bg1"/>
                </a:solidFill>
              </a:rPr>
              <a:t> треба </a:t>
            </a:r>
            <a:r>
              <a:rPr lang="ru-RU" dirty="0" err="1">
                <a:solidFill>
                  <a:schemeClr val="bg1"/>
                </a:solidFill>
              </a:rPr>
              <a:t>було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виїжджати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хлопці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виявили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квадрокоптера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зламався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стабілізатор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камери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Проте</a:t>
            </a:r>
            <a:r>
              <a:rPr lang="ru-RU" dirty="0">
                <a:solidFill>
                  <a:schemeClr val="bg1"/>
                </a:solidFill>
              </a:rPr>
              <a:t>, вони </a:t>
            </a:r>
            <a:r>
              <a:rPr lang="ru-RU" dirty="0" err="1">
                <a:solidFill>
                  <a:schemeClr val="bg1"/>
                </a:solidFill>
              </a:rPr>
              <a:t>вирішили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відмовлятися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участі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заході</a:t>
            </a:r>
            <a:r>
              <a:rPr lang="ru-RU" dirty="0">
                <a:solidFill>
                  <a:schemeClr val="bg1"/>
                </a:solidFill>
              </a:rPr>
              <a:t>, а по </a:t>
            </a:r>
            <a:r>
              <a:rPr lang="ru-RU" dirty="0" err="1">
                <a:solidFill>
                  <a:schemeClr val="bg1"/>
                </a:solidFill>
              </a:rPr>
              <a:t>дорозі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придумати</a:t>
            </a:r>
            <a:r>
              <a:rPr lang="ru-RU" dirty="0">
                <a:solidFill>
                  <a:schemeClr val="bg1"/>
                </a:solidFill>
              </a:rPr>
              <a:t> абсолютно </a:t>
            </a:r>
            <a:r>
              <a:rPr lang="ru-RU" dirty="0" err="1">
                <a:solidFill>
                  <a:schemeClr val="bg1"/>
                </a:solidFill>
              </a:rPr>
              <a:t>нову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концепцію</a:t>
            </a:r>
            <a:r>
              <a:rPr lang="ru-RU" dirty="0">
                <a:solidFill>
                  <a:schemeClr val="bg1"/>
                </a:solidFill>
              </a:rPr>
              <a:t>. Такою </a:t>
            </a:r>
            <a:r>
              <a:rPr lang="ru-RU" dirty="0" err="1">
                <a:solidFill>
                  <a:schemeClr val="bg1"/>
                </a:solidFill>
              </a:rPr>
              <a:t>концепцією</a:t>
            </a:r>
            <a:r>
              <a:rPr lang="ru-RU" dirty="0">
                <a:solidFill>
                  <a:schemeClr val="bg1"/>
                </a:solidFill>
              </a:rPr>
              <a:t> став сенсор,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відстежувати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електроенергії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побутовими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приладами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Натхненням</a:t>
            </a:r>
            <a:r>
              <a:rPr lang="ru-RU" dirty="0">
                <a:solidFill>
                  <a:schemeClr val="bg1"/>
                </a:solidFill>
              </a:rPr>
              <a:t> послужив </a:t>
            </a:r>
            <a:r>
              <a:rPr lang="ru-RU" dirty="0" err="1">
                <a:solidFill>
                  <a:schemeClr val="bg1"/>
                </a:solidFill>
              </a:rPr>
              <a:t>пристрій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американської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Pool Power. «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Pool Power </a:t>
            </a:r>
            <a:r>
              <a:rPr lang="ru-RU" dirty="0" err="1">
                <a:solidFill>
                  <a:schemeClr val="bg1"/>
                </a:solidFill>
              </a:rPr>
              <a:t>працює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галузі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енергоменеджменту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Розроблений</a:t>
            </a:r>
            <a:r>
              <a:rPr lang="ru-RU" dirty="0">
                <a:solidFill>
                  <a:schemeClr val="bg1"/>
                </a:solidFill>
              </a:rPr>
              <a:t> нею </a:t>
            </a:r>
            <a:r>
              <a:rPr lang="ru-RU" dirty="0" err="1">
                <a:solidFill>
                  <a:schemeClr val="bg1"/>
                </a:solidFill>
              </a:rPr>
              <a:t>пристрій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порівнює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витрати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електроенергії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з </a:t>
            </a:r>
            <a:r>
              <a:rPr lang="ru-RU" dirty="0" err="1">
                <a:solidFill>
                  <a:schemeClr val="bg1"/>
                </a:solidFill>
              </a:rPr>
              <a:t>витратами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електроенергії</a:t>
            </a:r>
            <a:r>
              <a:rPr lang="ru-RU" dirty="0">
                <a:solidFill>
                  <a:schemeClr val="bg1"/>
                </a:solidFill>
              </a:rPr>
              <a:t> у ваших </a:t>
            </a:r>
            <a:r>
              <a:rPr lang="ru-RU" dirty="0" err="1">
                <a:solidFill>
                  <a:schemeClr val="bg1"/>
                </a:solidFill>
              </a:rPr>
              <a:t>сусідів</a:t>
            </a:r>
            <a:r>
              <a:rPr lang="ru-RU" dirty="0">
                <a:solidFill>
                  <a:schemeClr val="bg1"/>
                </a:solidFill>
              </a:rPr>
              <a:t> », - </a:t>
            </a:r>
            <a:r>
              <a:rPr lang="ru-RU" dirty="0" err="1">
                <a:solidFill>
                  <a:schemeClr val="bg1"/>
                </a:solidFill>
              </a:rPr>
              <a:t>коментує</a:t>
            </a:r>
            <a:r>
              <a:rPr lang="ru-RU" dirty="0">
                <a:solidFill>
                  <a:schemeClr val="bg1"/>
                </a:solidFill>
              </a:rPr>
              <a:t> маркетолог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Ecois.me </a:t>
            </a:r>
            <a:r>
              <a:rPr lang="ru-RU" dirty="0" err="1">
                <a:solidFill>
                  <a:schemeClr val="bg1"/>
                </a:solidFill>
              </a:rPr>
              <a:t>Олександр</a:t>
            </a:r>
            <a:r>
              <a:rPr lang="ru-RU" dirty="0">
                <a:solidFill>
                  <a:schemeClr val="bg1"/>
                </a:solidFill>
              </a:rPr>
              <a:t> Дятлов. Уже на </a:t>
            </a:r>
            <a:r>
              <a:rPr lang="ru-RU" dirty="0" err="1">
                <a:solidFill>
                  <a:schemeClr val="bg1"/>
                </a:solidFill>
              </a:rPr>
              <a:t>хакатоні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зібраний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запрограмований</a:t>
            </a:r>
            <a:r>
              <a:rPr lang="ru-RU" dirty="0">
                <a:solidFill>
                  <a:schemeClr val="bg1"/>
                </a:solidFill>
              </a:rPr>
              <a:t> прототип датчика, </a:t>
            </a:r>
            <a:r>
              <a:rPr lang="ru-RU" dirty="0" err="1">
                <a:solidFill>
                  <a:schemeClr val="bg1"/>
                </a:solidFill>
              </a:rPr>
              <a:t>створені</a:t>
            </a:r>
            <a:r>
              <a:rPr lang="ru-RU" dirty="0">
                <a:solidFill>
                  <a:schemeClr val="bg1"/>
                </a:solidFill>
              </a:rPr>
              <a:t> три </a:t>
            </a:r>
            <a:r>
              <a:rPr lang="ru-RU" dirty="0" err="1">
                <a:solidFill>
                  <a:schemeClr val="bg1"/>
                </a:solidFill>
              </a:rPr>
              <a:t>сторінки</a:t>
            </a:r>
            <a:r>
              <a:rPr lang="ru-RU" dirty="0">
                <a:solidFill>
                  <a:schemeClr val="bg1"/>
                </a:solidFill>
              </a:rPr>
              <a:t> сайту для </a:t>
            </a:r>
            <a:r>
              <a:rPr lang="ru-RU" dirty="0" err="1">
                <a:solidFill>
                  <a:schemeClr val="bg1"/>
                </a:solidFill>
              </a:rPr>
              <a:t>виведення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даних</a:t>
            </a:r>
            <a:r>
              <a:rPr lang="ru-RU" dirty="0">
                <a:solidFill>
                  <a:schemeClr val="bg1"/>
                </a:solidFill>
              </a:rPr>
              <a:t> і представлена робота </a:t>
            </a:r>
            <a:r>
              <a:rPr lang="ru-RU" dirty="0" err="1">
                <a:solidFill>
                  <a:schemeClr val="bg1"/>
                </a:solidFill>
              </a:rPr>
              <a:t>рішення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На </a:t>
            </a:r>
            <a:r>
              <a:rPr lang="ru-RU" dirty="0" err="1">
                <a:solidFill>
                  <a:schemeClr val="bg1"/>
                </a:solidFill>
              </a:rPr>
              <a:t>подив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зроблений</a:t>
            </a:r>
            <a:r>
              <a:rPr lang="ru-RU" dirty="0">
                <a:solidFill>
                  <a:schemeClr val="bg1"/>
                </a:solidFill>
              </a:rPr>
              <a:t> «на </a:t>
            </a:r>
            <a:r>
              <a:rPr lang="ru-RU" dirty="0" err="1">
                <a:solidFill>
                  <a:schemeClr val="bg1"/>
                </a:solidFill>
              </a:rPr>
              <a:t>коліні</a:t>
            </a:r>
            <a:r>
              <a:rPr lang="ru-RU" dirty="0">
                <a:solidFill>
                  <a:schemeClr val="bg1"/>
                </a:solidFill>
              </a:rPr>
              <a:t>» проект 25 </a:t>
            </a:r>
            <a:r>
              <a:rPr lang="ru-RU" dirty="0" err="1">
                <a:solidFill>
                  <a:schemeClr val="bg1"/>
                </a:solidFill>
              </a:rPr>
              <a:t>серпня</a:t>
            </a:r>
            <a:r>
              <a:rPr lang="ru-RU" dirty="0">
                <a:solidFill>
                  <a:schemeClr val="bg1"/>
                </a:solidFill>
              </a:rPr>
              <a:t> 2013 року </a:t>
            </a:r>
            <a:r>
              <a:rPr lang="ru-RU" dirty="0" err="1">
                <a:solidFill>
                  <a:schemeClr val="bg1"/>
                </a:solidFill>
              </a:rPr>
              <a:t>посів</a:t>
            </a:r>
            <a:r>
              <a:rPr lang="ru-RU" dirty="0">
                <a:solidFill>
                  <a:schemeClr val="bg1"/>
                </a:solidFill>
              </a:rPr>
              <a:t> перше </a:t>
            </a:r>
            <a:r>
              <a:rPr lang="ru-RU" dirty="0" err="1">
                <a:solidFill>
                  <a:schemeClr val="bg1"/>
                </a:solidFill>
              </a:rPr>
              <a:t>місце</a:t>
            </a:r>
            <a:r>
              <a:rPr lang="ru-RU" dirty="0">
                <a:solidFill>
                  <a:schemeClr val="bg1"/>
                </a:solidFill>
              </a:rPr>
              <a:t>, а на </a:t>
            </a:r>
            <a:r>
              <a:rPr lang="ru-RU" dirty="0" err="1">
                <a:solidFill>
                  <a:schemeClr val="bg1"/>
                </a:solidFill>
              </a:rPr>
              <a:t>виграні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гроші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засновники</a:t>
            </a:r>
            <a:r>
              <a:rPr lang="ru-RU" dirty="0">
                <a:solidFill>
                  <a:schemeClr val="bg1"/>
                </a:solidFill>
              </a:rPr>
              <a:t> купили стенд на </a:t>
            </a:r>
            <a:r>
              <a:rPr lang="ru-RU" dirty="0" err="1">
                <a:solidFill>
                  <a:schemeClr val="bg1"/>
                </a:solidFill>
              </a:rPr>
              <a:t>популярній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київській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IT-</a:t>
            </a:r>
            <a:r>
              <a:rPr lang="ru-RU" dirty="0" err="1">
                <a:solidFill>
                  <a:schemeClr val="bg1"/>
                </a:solidFill>
              </a:rPr>
              <a:t>конференції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IDCEE 2013. </a:t>
            </a:r>
            <a:r>
              <a:rPr lang="ru-RU" dirty="0">
                <a:solidFill>
                  <a:schemeClr val="bg1"/>
                </a:solidFill>
              </a:rPr>
              <a:t>Так </a:t>
            </a:r>
            <a:r>
              <a:rPr lang="ru-RU" dirty="0" err="1">
                <a:solidFill>
                  <a:schemeClr val="bg1"/>
                </a:solidFill>
              </a:rPr>
              <a:t>з’явився</a:t>
            </a:r>
            <a:r>
              <a:rPr lang="ru-RU" dirty="0">
                <a:solidFill>
                  <a:schemeClr val="bg1"/>
                </a:solidFill>
              </a:rPr>
              <a:t> перший прототип,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привів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створення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Принцип </a:t>
            </a:r>
            <a:r>
              <a:rPr lang="ru-RU" dirty="0" err="1">
                <a:solidFill>
                  <a:schemeClr val="bg1"/>
                </a:solidFill>
              </a:rPr>
              <a:t>роботи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Ecois.me </a:t>
            </a:r>
            <a:r>
              <a:rPr lang="ru-RU" dirty="0" err="1">
                <a:solidFill>
                  <a:schemeClr val="bg1"/>
                </a:solidFill>
              </a:rPr>
              <a:t>простий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розроблений</a:t>
            </a:r>
            <a:r>
              <a:rPr lang="ru-RU" dirty="0">
                <a:solidFill>
                  <a:schemeClr val="bg1"/>
                </a:solidFill>
              </a:rPr>
              <a:t> сенсор </a:t>
            </a:r>
            <a:r>
              <a:rPr lang="ru-RU" dirty="0" err="1">
                <a:solidFill>
                  <a:schemeClr val="bg1"/>
                </a:solidFill>
              </a:rPr>
              <a:t>підключається</a:t>
            </a:r>
            <a:r>
              <a:rPr lang="ru-RU" dirty="0">
                <a:solidFill>
                  <a:schemeClr val="bg1"/>
                </a:solidFill>
              </a:rPr>
              <a:t> до основного </a:t>
            </a:r>
            <a:r>
              <a:rPr lang="ru-RU" dirty="0" err="1">
                <a:solidFill>
                  <a:schemeClr val="bg1"/>
                </a:solidFill>
              </a:rPr>
              <a:t>електрокабеля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визначає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скільки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електроенергії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споживають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різні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прилади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квартирі</a:t>
            </a:r>
            <a:r>
              <a:rPr lang="ru-RU" dirty="0">
                <a:solidFill>
                  <a:schemeClr val="bg1"/>
                </a:solidFill>
              </a:rPr>
              <a:t>. «Коли </a:t>
            </a:r>
            <a:r>
              <a:rPr lang="ru-RU" dirty="0" err="1">
                <a:solidFill>
                  <a:schemeClr val="bg1"/>
                </a:solidFill>
              </a:rPr>
              <a:t>ви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включаєте</a:t>
            </a:r>
            <a:r>
              <a:rPr lang="ru-RU" dirty="0">
                <a:solidFill>
                  <a:schemeClr val="bg1"/>
                </a:solidFill>
              </a:rPr>
              <a:t> в мережу, </a:t>
            </a:r>
            <a:r>
              <a:rPr lang="ru-RU" dirty="0" err="1">
                <a:solidFill>
                  <a:schemeClr val="bg1"/>
                </a:solidFill>
              </a:rPr>
              <a:t>наприклад</a:t>
            </a:r>
            <a:r>
              <a:rPr lang="ru-RU" dirty="0">
                <a:solidFill>
                  <a:schemeClr val="bg1"/>
                </a:solidFill>
              </a:rPr>
              <a:t>, зарядку для </a:t>
            </a:r>
            <a:r>
              <a:rPr lang="en-GB" dirty="0">
                <a:solidFill>
                  <a:schemeClr val="bg1"/>
                </a:solidFill>
              </a:rPr>
              <a:t>iPhone, </a:t>
            </a:r>
            <a:r>
              <a:rPr lang="ru-RU" dirty="0">
                <a:solidFill>
                  <a:schemeClr val="bg1"/>
                </a:solidFill>
              </a:rPr>
              <a:t>в </a:t>
            </a:r>
            <a:r>
              <a:rPr lang="ru-RU" dirty="0" err="1">
                <a:solidFill>
                  <a:schemeClr val="bg1"/>
                </a:solidFill>
              </a:rPr>
              <a:t>електрокабелі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з'являється</a:t>
            </a:r>
            <a:r>
              <a:rPr lang="ru-RU" dirty="0">
                <a:solidFill>
                  <a:schemeClr val="bg1"/>
                </a:solidFill>
              </a:rPr>
              <a:t> «шум». І у кожного </a:t>
            </a:r>
            <a:r>
              <a:rPr lang="ru-RU" dirty="0" err="1">
                <a:solidFill>
                  <a:schemeClr val="bg1"/>
                </a:solidFill>
              </a:rPr>
              <a:t>електроприладу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різний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Підключаючи</a:t>
            </a:r>
            <a:r>
              <a:rPr lang="ru-RU" dirty="0">
                <a:solidFill>
                  <a:schemeClr val="bg1"/>
                </a:solidFill>
              </a:rPr>
              <a:t> в мережу </a:t>
            </a:r>
            <a:r>
              <a:rPr lang="ru-RU" dirty="0" err="1">
                <a:solidFill>
                  <a:schemeClr val="bg1"/>
                </a:solidFill>
              </a:rPr>
              <a:t>різні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прилади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ви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вчите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Ecois.me, </a:t>
            </a:r>
            <a:r>
              <a:rPr lang="ru-RU" dirty="0" err="1">
                <a:solidFill>
                  <a:schemeClr val="bg1"/>
                </a:solidFill>
              </a:rPr>
              <a:t>вказуючи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спеціальному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додатку</a:t>
            </a:r>
            <a:r>
              <a:rPr lang="ru-RU" dirty="0">
                <a:solidFill>
                  <a:schemeClr val="bg1"/>
                </a:solidFill>
              </a:rPr>
              <a:t> для смартфона,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саме</a:t>
            </a:r>
            <a:r>
              <a:rPr lang="ru-RU" dirty="0">
                <a:solidFill>
                  <a:schemeClr val="bg1"/>
                </a:solidFill>
              </a:rPr>
              <a:t> з них </a:t>
            </a:r>
            <a:r>
              <a:rPr lang="ru-RU" dirty="0" err="1">
                <a:solidFill>
                  <a:schemeClr val="bg1"/>
                </a:solidFill>
              </a:rPr>
              <a:t>підключено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мережі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Після</a:t>
            </a:r>
            <a:r>
              <a:rPr lang="ru-RU" dirty="0">
                <a:solidFill>
                  <a:schemeClr val="bg1"/>
                </a:solidFill>
              </a:rPr>
              <a:t> того як сенсор </a:t>
            </a:r>
            <a:r>
              <a:rPr lang="ru-RU" dirty="0" err="1">
                <a:solidFill>
                  <a:schemeClr val="bg1"/>
                </a:solidFill>
              </a:rPr>
              <a:t>починає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працювати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визначає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наскільки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енергоефективним</a:t>
            </a:r>
            <a:r>
              <a:rPr lang="ru-RU" dirty="0">
                <a:solidFill>
                  <a:schemeClr val="bg1"/>
                </a:solidFill>
              </a:rPr>
              <a:t> є </a:t>
            </a:r>
            <a:r>
              <a:rPr lang="ru-RU" dirty="0" err="1">
                <a:solidFill>
                  <a:schemeClr val="bg1"/>
                </a:solidFill>
              </a:rPr>
              <a:t>кожний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цих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пристроїв</a:t>
            </a:r>
            <a:r>
              <a:rPr lang="ru-RU" dirty="0">
                <a:solidFill>
                  <a:schemeClr val="bg1"/>
                </a:solidFill>
              </a:rPr>
              <a:t> », – </a:t>
            </a:r>
            <a:r>
              <a:rPr lang="ru-RU" dirty="0" err="1">
                <a:solidFill>
                  <a:schemeClr val="bg1"/>
                </a:solidFill>
              </a:rPr>
              <a:t>пояснює</a:t>
            </a:r>
            <a:r>
              <a:rPr lang="ru-RU" dirty="0">
                <a:solidFill>
                  <a:schemeClr val="bg1"/>
                </a:solidFill>
              </a:rPr>
              <a:t> систему </a:t>
            </a:r>
            <a:r>
              <a:rPr lang="ru-RU" dirty="0" err="1">
                <a:solidFill>
                  <a:schemeClr val="bg1"/>
                </a:solidFill>
              </a:rPr>
              <a:t>роботи</a:t>
            </a:r>
            <a:r>
              <a:rPr lang="ru-RU" dirty="0">
                <a:solidFill>
                  <a:schemeClr val="bg1"/>
                </a:solidFill>
              </a:rPr>
              <a:t> гаджета </a:t>
            </a:r>
            <a:r>
              <a:rPr lang="ru-RU" dirty="0" err="1">
                <a:solidFill>
                  <a:schemeClr val="bg1"/>
                </a:solidFill>
              </a:rPr>
              <a:t>Олександр</a:t>
            </a:r>
            <a:r>
              <a:rPr lang="ru-RU" dirty="0">
                <a:solidFill>
                  <a:schemeClr val="bg1"/>
                </a:solidFill>
              </a:rPr>
              <a:t> Дятлов. На </a:t>
            </a:r>
            <a:r>
              <a:rPr lang="ru-RU" dirty="0" err="1">
                <a:solidFill>
                  <a:schemeClr val="bg1"/>
                </a:solidFill>
              </a:rPr>
              <a:t>відміну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приладу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Ecois.me, </a:t>
            </a:r>
            <a:r>
              <a:rPr lang="ru-RU" dirty="0" err="1">
                <a:solidFill>
                  <a:schemeClr val="bg1"/>
                </a:solidFill>
              </a:rPr>
              <a:t>конкуренти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вміють</a:t>
            </a:r>
            <a:r>
              <a:rPr lang="ru-RU" dirty="0">
                <a:solidFill>
                  <a:schemeClr val="bg1"/>
                </a:solidFill>
              </a:rPr>
              <a:t>» </a:t>
            </a:r>
            <a:r>
              <a:rPr lang="ru-RU" dirty="0" err="1">
                <a:solidFill>
                  <a:schemeClr val="bg1"/>
                </a:solidFill>
              </a:rPr>
              <a:t>розпізнавати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великі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пристрої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dirty="0" err="1">
                <a:solidFill>
                  <a:schemeClr val="bg1"/>
                </a:solidFill>
              </a:rPr>
              <a:t>електрообігрівач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електроплита</a:t>
            </a:r>
            <a:r>
              <a:rPr lang="ru-RU" dirty="0">
                <a:solidFill>
                  <a:schemeClr val="bg1"/>
                </a:solidFill>
              </a:rPr>
              <a:t> і т. </a:t>
            </a:r>
            <a:r>
              <a:rPr lang="ru-RU" dirty="0" err="1">
                <a:solidFill>
                  <a:schemeClr val="bg1"/>
                </a:solidFill>
              </a:rPr>
              <a:t>ін</a:t>
            </a:r>
            <a:r>
              <a:rPr lang="ru-RU" dirty="0">
                <a:solidFill>
                  <a:schemeClr val="bg1"/>
                </a:solidFill>
              </a:rPr>
              <a:t>.). «</a:t>
            </a:r>
            <a:r>
              <a:rPr lang="ru-RU" dirty="0" err="1">
                <a:solidFill>
                  <a:schemeClr val="bg1"/>
                </a:solidFill>
              </a:rPr>
              <a:t>Витрати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електрики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інші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дрібні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прилади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підсумовуються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подаються</a:t>
            </a:r>
            <a:r>
              <a:rPr lang="ru-RU" dirty="0">
                <a:solidFill>
                  <a:schemeClr val="bg1"/>
                </a:solidFill>
              </a:rPr>
              <a:t> просто як« </a:t>
            </a:r>
            <a:r>
              <a:rPr lang="ru-RU" dirty="0" err="1">
                <a:solidFill>
                  <a:schemeClr val="bg1"/>
                </a:solidFill>
              </a:rPr>
              <a:t>інші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пристрої</a:t>
            </a:r>
            <a:r>
              <a:rPr lang="ru-RU" dirty="0">
                <a:solidFill>
                  <a:schemeClr val="bg1"/>
                </a:solidFill>
              </a:rPr>
              <a:t> ». Те,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зробили</a:t>
            </a:r>
            <a:r>
              <a:rPr lang="ru-RU" dirty="0">
                <a:solidFill>
                  <a:schemeClr val="bg1"/>
                </a:solidFill>
              </a:rPr>
              <a:t> ми – </a:t>
            </a:r>
            <a:r>
              <a:rPr lang="ru-RU" dirty="0" err="1">
                <a:solidFill>
                  <a:schemeClr val="bg1"/>
                </a:solidFill>
              </a:rPr>
              <a:t>унікально</a:t>
            </a:r>
            <a:r>
              <a:rPr lang="ru-RU" dirty="0">
                <a:solidFill>
                  <a:schemeClr val="bg1"/>
                </a:solidFill>
              </a:rPr>
              <a:t> », – </a:t>
            </a:r>
            <a:r>
              <a:rPr lang="ru-RU" dirty="0" err="1">
                <a:solidFill>
                  <a:schemeClr val="bg1"/>
                </a:solidFill>
              </a:rPr>
              <a:t>запевняє</a:t>
            </a:r>
            <a:r>
              <a:rPr lang="ru-RU" dirty="0">
                <a:solidFill>
                  <a:schemeClr val="bg1"/>
                </a:solidFill>
              </a:rPr>
              <a:t> Дятлов. </a:t>
            </a:r>
          </a:p>
        </p:txBody>
      </p:sp>
    </p:spTree>
    <p:extLst>
      <p:ext uri="{BB962C8B-B14F-4D97-AF65-F5344CB8AC3E}">
        <p14:creationId xmlns:p14="http://schemas.microsoft.com/office/powerpoint/2010/main" val="9567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Економити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електроенергію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push-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повідомлень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смартфон,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підказує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коли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запустити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пральну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машину,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заощадити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актуально для тих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встановлено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багатозональний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електролічильник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нічний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денний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тариф).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того, в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є система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нагадувань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Так,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вимкнути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праску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електроплиту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пішли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квартири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моніторить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стан смартфона,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підключеного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відразу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ж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відправить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нагадування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передбачена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інтеграції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Інтернетом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речей», 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управляти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підключеними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електроприладами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віддалено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підрахунками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пристрій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допомагає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заощадити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15%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електроенергії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2013-му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конкурсна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історія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закінчилася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Стартап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друге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IDCEE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2014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приз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розмірі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10 тис.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березні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2015 року проект став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переможцем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пітч-сесії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Utility Day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CeBIT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Ганновері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 тис.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європейської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RWE.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Однак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80 тис.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2014 роки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польського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інкубатора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Hubraum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після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переїхали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обмін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краківський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Hubraum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15%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травні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2015 року, команда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вивела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розумного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сенсора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краудфандингову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платформу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Indiegogo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зібрати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$ 50 тис.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доопрацювання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і запуск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невеликої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пристроїв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Indiegogo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пояснюють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з одного боку,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необхідністю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докази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працездатності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потребою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зворотного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зв'язку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Без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неможливо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інноваційний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причиною стали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тривалі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переговори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енергокомпаніями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приймають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тому команда проекту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диверсифікувати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ризики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випустивши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споживчу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версію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продукту. На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Indiegogo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Ecois.me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426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коробкові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Зараз команда проекту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хоче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збільшити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1-2 тис. штук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відправити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в Китай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Польщу.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розрахунками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сенсор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149 дол. для людей,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до того,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відкритому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пристрою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масовому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 складе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близько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$ 200.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Найдорожчий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варіант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гаджета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469 дол.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укладений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чорний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корпус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світлопоглинаючими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властивостями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сонячній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 першу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команду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Ecoisme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чотирьох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осіб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цікавлять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ринки США,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Великобританії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Німеччини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Нідерландів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Франції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Австралії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640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запевняє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маркетолог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таких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пристроїв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сформувався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Світовий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обсяг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енергоменеджменту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становить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близько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 16 млрд. дол.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подібних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великий,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адже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зростає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Так,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такому пристрою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бачите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електроенергії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ваш чайник, і можете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висновок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змінив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енергоефективний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заощадите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50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», - говорить Дятлов. Зараз проект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зосереджений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шліфовці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споживчого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сенсора,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зборі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запуск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успішної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доставки товару першим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Питання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обговорення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виникла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Ecois.me?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полягає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сутність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Назвіть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Охарактеризуйте структуру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0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Вправа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2.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Формування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бізнес-моделі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Райські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студентів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Могилянки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Навіть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утилітарна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річ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бути «божественною»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дарувати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власнику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комфорт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емоції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вважають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Олексій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Малицький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Філіп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Литвинов,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різнокольорових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2012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Один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студент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Києво-Могилянської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академії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Олексій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Малицький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кольорові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асортимент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магазинах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влаштовував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загорівся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яскраві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поділився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однокурсником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Філіпом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Литвиновим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Хлопці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почали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шукати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організації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такого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вивчали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фабрики,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технологію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Переговори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потенційними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підрядниками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увінчалися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успіхом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основному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категоричну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«У нас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кольорові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перевірку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виявлялися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темними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однотонними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львівська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фабрика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погодилася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відшити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200 пар.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Малицький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Литвинов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знайшли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дизайнера,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намалював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11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ескізів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запустили проект в роботу.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48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Співвласники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розраховуючи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 10 тис. дол.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вистачить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купівлю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італійських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верстатів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польської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текстильної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нитки,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виготовлення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бюджет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два рази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Литвинов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типові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помилки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новачків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неправильно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намалювали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макет,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дефіциту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нитки і,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підсумку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зіпсований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Бувало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виходили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такими, як 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задумували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зберігаються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», – говорить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Вибудувати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вдалося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лише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півроку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Отримавши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Малицький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Литвинов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спробували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здати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Спочатку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віддавали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знайомим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торгові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точки.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просто -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сарафанне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розповідали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молодіжний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бренд. Невелика сума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витрачена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флаєри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візитки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Литвинов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спочатку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ставку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оффлайн-продажі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Інтернет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розкрутитися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простіше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Сайт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одночасно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акаунти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бренду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мережах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Facebook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Вконтакте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трохи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пізніше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Instagram.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606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Незабаром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звернув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увагу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великий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ритейлер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Helen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Marlen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Спочатку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невеликими - по 30-50 пар,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пізніше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обсяги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Уже в 2013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пора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точки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Перший магазин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торговому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центрі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Піраміда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на Позняках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Києві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Метрограді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». Зараз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хлопців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Києві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п’ять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шкарпетки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Росії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Фінляндії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США,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Південній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Мексиці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Весь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прибуток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вкладали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витрачаючись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зарплати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оплату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оренду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офісу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почала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прибуток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ранніх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розвитку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колекцій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упаковок,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поліпшення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розширення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експорту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тому ж 2013-му у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Sammy Icon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з’явилася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своя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кур'єрська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служба.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Влітку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2013-го бренд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провів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свою першу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кампанію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Kickstarter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8-бітну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колекцію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орнаментами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ігор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приставок.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скоріше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іміджевий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виходити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американський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Зібрали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$ 8,9 тис.,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але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головне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США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помітили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23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851</TotalTime>
  <Words>2188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Ион</vt:lpstr>
      <vt:lpstr>ПРАКТИЧНЕ ЗАНЯТТЯ 6.  БІЗНЕС-МОДЕЛЬ СТАРТАПУ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39</cp:revision>
  <dcterms:created xsi:type="dcterms:W3CDTF">2021-08-30T19:40:42Z</dcterms:created>
  <dcterms:modified xsi:type="dcterms:W3CDTF">2021-10-13T13:11:37Z</dcterms:modified>
</cp:coreProperties>
</file>