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sldIdLst>
    <p:sldId id="256" r:id="rId2"/>
    <p:sldId id="257" r:id="rId3"/>
    <p:sldId id="258" r:id="rId4"/>
    <p:sldId id="282" r:id="rId5"/>
    <p:sldId id="260" r:id="rId6"/>
    <p:sldId id="261" r:id="rId7"/>
    <p:sldId id="262" r:id="rId8"/>
    <p:sldId id="263" r:id="rId9"/>
    <p:sldId id="264" r:id="rId10"/>
    <p:sldId id="283" r:id="rId11"/>
    <p:sldId id="266" r:id="rId12"/>
    <p:sldId id="268" r:id="rId13"/>
    <p:sldId id="284" r:id="rId14"/>
    <p:sldId id="285" r:id="rId15"/>
    <p:sldId id="286" r:id="rId16"/>
    <p:sldId id="272" r:id="rId17"/>
    <p:sldId id="287" r:id="rId18"/>
    <p:sldId id="288" r:id="rId19"/>
    <p:sldId id="289" r:id="rId20"/>
    <p:sldId id="290" r:id="rId21"/>
    <p:sldId id="291" r:id="rId22"/>
    <p:sldId id="292" r:id="rId23"/>
    <p:sldId id="294" r:id="rId24"/>
    <p:sldId id="293" r:id="rId25"/>
    <p:sldId id="279" r:id="rId26"/>
    <p:sldId id="295" r:id="rId27"/>
    <p:sldId id="296" r:id="rId28"/>
    <p:sldId id="281"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4CC529C3-B7F4-48A1-BFB0-609F18ADCCF9}">
          <p14:sldIdLst>
            <p14:sldId id="256"/>
            <p14:sldId id="257"/>
          </p14:sldIdLst>
        </p14:section>
        <p14:section name="Раздел без заголовка" id="{29B15E8A-2B7E-4302-A3F1-348D5DA75CEC}">
          <p14:sldIdLst>
            <p14:sldId id="258"/>
          </p14:sldIdLst>
        </p14:section>
        <p14:section name="Раздел без заголовка" id="{1293A265-6E3F-4319-8885-317C856B34B0}">
          <p14:sldIdLst>
            <p14:sldId id="282"/>
            <p14:sldId id="260"/>
            <p14:sldId id="261"/>
            <p14:sldId id="262"/>
            <p14:sldId id="263"/>
            <p14:sldId id="264"/>
            <p14:sldId id="283"/>
          </p14:sldIdLst>
        </p14:section>
        <p14:section name="Раздел без заголовка" id="{05AA332D-7A6D-4CDF-885E-03FEF7AEFC6C}">
          <p14:sldIdLst>
            <p14:sldId id="266"/>
          </p14:sldIdLst>
        </p14:section>
        <p14:section name="Раздел без заголовка" id="{2822CFA9-5B29-4450-ADFA-7CC4D57755BB}">
          <p14:sldIdLst>
            <p14:sldId id="268"/>
            <p14:sldId id="284"/>
            <p14:sldId id="285"/>
            <p14:sldId id="286"/>
            <p14:sldId id="272"/>
            <p14:sldId id="287"/>
            <p14:sldId id="288"/>
            <p14:sldId id="289"/>
            <p14:sldId id="290"/>
            <p14:sldId id="291"/>
            <p14:sldId id="292"/>
            <p14:sldId id="294"/>
            <p14:sldId id="293"/>
          </p14:sldIdLst>
        </p14:section>
        <p14:section name="Раздел без заголовка" id="{327E2D1D-5563-4192-8EF7-CC7470013569}">
          <p14:sldIdLst>
            <p14:sldId id="279"/>
            <p14:sldId id="295"/>
            <p14:sldId id="296"/>
            <p14:sldId id="281"/>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4" Type="http://schemas.openxmlformats.org/officeDocument/2006/relationships/image" Target="../media/image19.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02.07.2021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9410759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02.07.2021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9671953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02.07.2021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3652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02.07.2021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0223518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02.07.2021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6892446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02.07.2021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1496046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02.07.2021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5056328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02.07.2021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0387253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02.07.2021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605073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02.07.2021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647941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02.07.2021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79375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02.07.2021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571754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02.07.2021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90983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02.07.2021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7001365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02.07.2021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42275323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02.07.2021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354418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4C71EC6-210F-42DE-9C53-41977AD35B3D}" type="datetimeFigureOut">
              <a:rPr lang="ru-RU" smtClean="0"/>
              <a:t>02.07.2021</a:t>
            </a:fld>
            <a:endParaRPr lang="ru-RU"/>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1371408851"/>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5.wmf"/><Relationship Id="rId5" Type="http://schemas.openxmlformats.org/officeDocument/2006/relationships/oleObject" Target="../embeddings/oleObject5.bin"/><Relationship Id="rId4" Type="http://schemas.openxmlformats.org/officeDocument/2006/relationships/image" Target="../media/image4.wmf"/></Relationships>
</file>

<file path=ppt/slides/_rels/slide21.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oleObject" Target="../embeddings/oleObject6.bin"/><Relationship Id="rId7"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7.wmf"/><Relationship Id="rId5" Type="http://schemas.openxmlformats.org/officeDocument/2006/relationships/oleObject" Target="../embeddings/oleObject7.bin"/><Relationship Id="rId4" Type="http://schemas.openxmlformats.org/officeDocument/2006/relationships/image" Target="../media/image6.wmf"/><Relationship Id="rId9" Type="http://schemas.openxmlformats.org/officeDocument/2006/relationships/oleObject" Target="../embeddings/oleObject9.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0.wmf"/><Relationship Id="rId5" Type="http://schemas.openxmlformats.org/officeDocument/2006/relationships/oleObject" Target="../embeddings/oleObject11.bin"/><Relationship Id="rId4" Type="http://schemas.openxmlformats.org/officeDocument/2006/relationships/image" Target="../media/image9.wmf"/></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5.wmf"/><Relationship Id="rId5" Type="http://schemas.openxmlformats.org/officeDocument/2006/relationships/oleObject" Target="../embeddings/oleObject13.bin"/><Relationship Id="rId4" Type="http://schemas.openxmlformats.org/officeDocument/2006/relationships/image" Target="../media/image14.wmf"/></Relationships>
</file>

<file path=ppt/slides/_rels/slide27.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oleObject" Target="../embeddings/oleObject14.bin"/><Relationship Id="rId7"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7.wmf"/><Relationship Id="rId5" Type="http://schemas.openxmlformats.org/officeDocument/2006/relationships/oleObject" Target="../embeddings/oleObject15.bin"/><Relationship Id="rId10" Type="http://schemas.openxmlformats.org/officeDocument/2006/relationships/image" Target="../media/image19.wmf"/><Relationship Id="rId4" Type="http://schemas.openxmlformats.org/officeDocument/2006/relationships/image" Target="../media/image16.wmf"/><Relationship Id="rId9" Type="http://schemas.openxmlformats.org/officeDocument/2006/relationships/oleObject" Target="../embeddings/oleObject17.bin"/></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uk-UA" b="1" cap="all" dirty="0">
                <a:latin typeface="Times New Roman" panose="02020603050405020304" pitchFamily="18" charset="0"/>
                <a:cs typeface="Times New Roman" panose="02020603050405020304" pitchFamily="18" charset="0"/>
              </a:rPr>
              <a:t>Лекція 14.</a:t>
            </a:r>
            <a:r>
              <a:rPr lang="ru-RU" dirty="0"/>
              <a:t/>
            </a:r>
            <a:br>
              <a:rPr lang="ru-RU" dirty="0"/>
            </a:br>
            <a:r>
              <a:rPr lang="ru-RU" dirty="0"/>
              <a:t/>
            </a:r>
            <a:br>
              <a:rPr lang="ru-RU" dirty="0"/>
            </a:br>
            <a:endParaRPr lang="ru-RU" dirty="0"/>
          </a:p>
        </p:txBody>
      </p:sp>
      <p:sp>
        <p:nvSpPr>
          <p:cNvPr id="3" name="Подзаголовок 2"/>
          <p:cNvSpPr>
            <a:spLocks noGrp="1"/>
          </p:cNvSpPr>
          <p:nvPr>
            <p:ph type="subTitle" idx="1"/>
          </p:nvPr>
        </p:nvSpPr>
        <p:spPr/>
        <p:txBody>
          <a:bodyPr>
            <a:normAutofit/>
          </a:bodyPr>
          <a:lstStyle/>
          <a:p>
            <a:r>
              <a:rPr lang="uk-UA" sz="3200" dirty="0" smtClean="0">
                <a:latin typeface="Times New Roman" panose="02020603050405020304" pitchFamily="18" charset="0"/>
                <a:cs typeface="Times New Roman" panose="02020603050405020304" pitchFamily="18" charset="0"/>
              </a:rPr>
              <a:t>Виробничі </a:t>
            </a:r>
            <a:r>
              <a:rPr lang="uk-UA" sz="3200" dirty="0">
                <a:latin typeface="Times New Roman" panose="02020603050405020304" pitchFamily="18" charset="0"/>
                <a:cs typeface="Times New Roman" panose="02020603050405020304" pitchFamily="18" charset="0"/>
              </a:rPr>
              <a:t>інвестиції </a:t>
            </a:r>
            <a:r>
              <a:rPr lang="uk-UA" sz="3200" dirty="0" smtClean="0">
                <a:latin typeface="Times New Roman" panose="02020603050405020304" pitchFamily="18" charset="0"/>
                <a:cs typeface="Times New Roman" panose="02020603050405020304" pitchFamily="18" charset="0"/>
              </a:rPr>
              <a:t>підприємства</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47743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404664"/>
            <a:ext cx="8424936" cy="6192688"/>
          </a:xfrm>
        </p:spPr>
        <p:txBody>
          <a:bodyPr>
            <a:normAutofit fontScale="92500"/>
          </a:bodyPr>
          <a:lstStyle/>
          <a:p>
            <a:pPr marL="0" indent="0">
              <a:buNone/>
            </a:pPr>
            <a:r>
              <a:rPr lang="uk-UA" sz="2400" dirty="0">
                <a:latin typeface="Times New Roman" panose="02020603050405020304" pitchFamily="18" charset="0"/>
                <a:cs typeface="Times New Roman" panose="02020603050405020304" pitchFamily="18" charset="0"/>
              </a:rPr>
              <a:t>Основні принципи проектування:	</a:t>
            </a:r>
            <a:endParaRPr lang="ru-RU" sz="2400" dirty="0">
              <a:latin typeface="Times New Roman" panose="02020603050405020304" pitchFamily="18" charset="0"/>
              <a:cs typeface="Times New Roman" panose="02020603050405020304" pitchFamily="18" charset="0"/>
            </a:endParaRPr>
          </a:p>
          <a:p>
            <a:r>
              <a:rPr lang="uk-UA" sz="2400" dirty="0">
                <a:latin typeface="Times New Roman" panose="02020603050405020304" pitchFamily="18" charset="0"/>
                <a:cs typeface="Times New Roman" panose="02020603050405020304" pitchFamily="18" charset="0"/>
              </a:rPr>
              <a:t>1. Послідовність проектування (від загального до часткового);</a:t>
            </a:r>
            <a:endParaRPr lang="ru-RU" sz="2400" dirty="0">
              <a:latin typeface="Times New Roman" panose="02020603050405020304" pitchFamily="18" charset="0"/>
              <a:cs typeface="Times New Roman" panose="02020603050405020304" pitchFamily="18" charset="0"/>
            </a:endParaRPr>
          </a:p>
          <a:p>
            <a:r>
              <a:rPr lang="uk-UA" sz="2400" dirty="0">
                <a:latin typeface="Times New Roman" panose="02020603050405020304" pitchFamily="18" charset="0"/>
                <a:cs typeface="Times New Roman" panose="02020603050405020304" pitchFamily="18" charset="0"/>
              </a:rPr>
              <a:t>2. Варіантність;</a:t>
            </a:r>
            <a:endParaRPr lang="ru-RU" sz="2400" dirty="0">
              <a:latin typeface="Times New Roman" panose="02020603050405020304" pitchFamily="18" charset="0"/>
              <a:cs typeface="Times New Roman" panose="02020603050405020304" pitchFamily="18" charset="0"/>
            </a:endParaRPr>
          </a:p>
          <a:p>
            <a:r>
              <a:rPr lang="uk-UA" sz="2400" dirty="0">
                <a:latin typeface="Times New Roman" panose="02020603050405020304" pitchFamily="18" charset="0"/>
                <a:cs typeface="Times New Roman" panose="02020603050405020304" pitchFamily="18" charset="0"/>
              </a:rPr>
              <a:t>3. Використання типових проектів;</a:t>
            </a:r>
            <a:endParaRPr lang="ru-RU" sz="2400" dirty="0">
              <a:latin typeface="Times New Roman" panose="02020603050405020304" pitchFamily="18" charset="0"/>
              <a:cs typeface="Times New Roman" panose="02020603050405020304" pitchFamily="18" charset="0"/>
            </a:endParaRPr>
          </a:p>
          <a:p>
            <a:r>
              <a:rPr lang="uk-UA" sz="2400" dirty="0">
                <a:latin typeface="Times New Roman" panose="02020603050405020304" pitchFamily="18" charset="0"/>
                <a:cs typeface="Times New Roman" panose="02020603050405020304" pitchFamily="18" charset="0"/>
              </a:rPr>
              <a:t>4. Комплексність (взаємозв'язок окремих частин: проектно-технологічної, будівельної, транспортної та ін.)</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a:latin typeface="Times New Roman" panose="02020603050405020304" pitchFamily="18" charset="0"/>
                <a:cs typeface="Times New Roman" panose="02020603050405020304" pitchFamily="18" charset="0"/>
              </a:rPr>
              <a:t>Проектування здійснюється спеціалізованими територіально-проектними і пошуковими організаціями і включає такі етапи:</a:t>
            </a:r>
            <a:endParaRPr lang="ru-RU" sz="2400" dirty="0">
              <a:latin typeface="Times New Roman" panose="02020603050405020304" pitchFamily="18" charset="0"/>
              <a:cs typeface="Times New Roman" panose="02020603050405020304" pitchFamily="18" charset="0"/>
            </a:endParaRPr>
          </a:p>
          <a:p>
            <a:r>
              <a:rPr lang="uk-UA" sz="2400" dirty="0" smtClean="0">
                <a:latin typeface="Times New Roman" panose="02020603050405020304" pitchFamily="18" charset="0"/>
                <a:cs typeface="Times New Roman" panose="02020603050405020304" pitchFamily="18" charset="0"/>
              </a:rPr>
              <a:t>збирання </a:t>
            </a:r>
            <a:r>
              <a:rPr lang="uk-UA" sz="2400" dirty="0">
                <a:latin typeface="Times New Roman" panose="02020603050405020304" pitchFamily="18" charset="0"/>
                <a:cs typeface="Times New Roman" panose="02020603050405020304" pitchFamily="18" charset="0"/>
              </a:rPr>
              <a:t>та підготовка необхідних для проектування матеріалів; </a:t>
            </a:r>
            <a:endParaRPr lang="ru-RU" sz="2400" dirty="0">
              <a:latin typeface="Times New Roman" panose="02020603050405020304" pitchFamily="18" charset="0"/>
              <a:cs typeface="Times New Roman" panose="02020603050405020304" pitchFamily="18" charset="0"/>
            </a:endParaRPr>
          </a:p>
          <a:p>
            <a:r>
              <a:rPr lang="uk-UA" sz="2400" dirty="0" smtClean="0">
                <a:latin typeface="Times New Roman" panose="02020603050405020304" pitchFamily="18" charset="0"/>
                <a:cs typeface="Times New Roman" panose="02020603050405020304" pitchFamily="18" charset="0"/>
              </a:rPr>
              <a:t>опрацювання </a:t>
            </a:r>
            <a:r>
              <a:rPr lang="uk-UA" sz="2400" dirty="0">
                <a:latin typeface="Times New Roman" panose="02020603050405020304" pitchFamily="18" charset="0"/>
                <a:cs typeface="Times New Roman" panose="02020603050405020304" pitchFamily="18" charset="0"/>
              </a:rPr>
              <a:t>проектів.</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a:latin typeface="Times New Roman" panose="02020603050405020304" pitchFamily="18" charset="0"/>
                <a:cs typeface="Times New Roman" panose="02020603050405020304" pitchFamily="18" charset="0"/>
              </a:rPr>
              <a:t>На першому етапі розробляються техніко-економічне обґрунтування (ТЕО) необхідності і доцільності будівництва (місце, де будуємо, джерела забезпечення  ресурсами, обсяги капітальних вкладень, найважливіші техніко-економічні показники. </a:t>
            </a:r>
            <a:endParaRPr lang="ru-RU" sz="2400" dirty="0">
              <a:latin typeface="Times New Roman" panose="02020603050405020304" pitchFamily="18" charset="0"/>
              <a:cs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34637687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3"/>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pSp>
        <p:nvGrpSpPr>
          <p:cNvPr id="4" name="Group 1"/>
          <p:cNvGrpSpPr>
            <a:grpSpLocks noChangeAspect="1"/>
          </p:cNvGrpSpPr>
          <p:nvPr/>
        </p:nvGrpSpPr>
        <p:grpSpPr bwMode="auto">
          <a:xfrm>
            <a:off x="1187624" y="908720"/>
            <a:ext cx="7200800" cy="5434566"/>
            <a:chOff x="2281" y="6696"/>
            <a:chExt cx="7482" cy="5575"/>
          </a:xfrm>
        </p:grpSpPr>
        <p:sp>
          <p:nvSpPr>
            <p:cNvPr id="5" name="AutoShape 32"/>
            <p:cNvSpPr>
              <a:spLocks noChangeAspect="1" noChangeArrowheads="1" noTextEdit="1"/>
            </p:cNvSpPr>
            <p:nvPr/>
          </p:nvSpPr>
          <p:spPr bwMode="auto">
            <a:xfrm>
              <a:off x="2281" y="6696"/>
              <a:ext cx="7482" cy="55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Rectangle 31"/>
            <p:cNvSpPr>
              <a:spLocks noChangeArrowheads="1"/>
            </p:cNvSpPr>
            <p:nvPr/>
          </p:nvSpPr>
          <p:spPr bwMode="auto">
            <a:xfrm>
              <a:off x="4681" y="6975"/>
              <a:ext cx="2541" cy="41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ПРОЕКТУВАННЯ</a:t>
              </a:r>
              <a:endParaRPr kumimoji="0" lang="uk-UA"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30"/>
            <p:cNvSpPr>
              <a:spLocks noChangeArrowheads="1"/>
            </p:cNvSpPr>
            <p:nvPr/>
          </p:nvSpPr>
          <p:spPr bwMode="auto">
            <a:xfrm>
              <a:off x="2422" y="7950"/>
              <a:ext cx="2683" cy="41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2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ПРЕДПРОЕКТНА СТАДІЯ</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8" name="Rectangle 29"/>
            <p:cNvSpPr>
              <a:spLocks noChangeArrowheads="1"/>
            </p:cNvSpPr>
            <p:nvPr/>
          </p:nvSpPr>
          <p:spPr bwMode="auto">
            <a:xfrm>
              <a:off x="2705" y="8786"/>
              <a:ext cx="2117" cy="8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Розробка  техн</a:t>
              </a: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іко- економічного обґрунтування (ТЕО)</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9" name="Rectangle 28"/>
            <p:cNvSpPr>
              <a:spLocks noChangeArrowheads="1"/>
            </p:cNvSpPr>
            <p:nvPr/>
          </p:nvSpPr>
          <p:spPr bwMode="auto">
            <a:xfrm>
              <a:off x="2705" y="9901"/>
              <a:ext cx="2117" cy="69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Видача завдання на проектування</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10" name="Rectangle 27"/>
            <p:cNvSpPr>
              <a:spLocks noChangeArrowheads="1"/>
            </p:cNvSpPr>
            <p:nvPr/>
          </p:nvSpPr>
          <p:spPr bwMode="auto">
            <a:xfrm>
              <a:off x="6093" y="7811"/>
              <a:ext cx="3387" cy="69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2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РОЗРОБКА ПРОЕКТНОЇ ДОКУМЕНТАЦІЇ</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11" name="Rectangle 26"/>
            <p:cNvSpPr>
              <a:spLocks noChangeArrowheads="1"/>
            </p:cNvSpPr>
            <p:nvPr/>
          </p:nvSpPr>
          <p:spPr bwMode="auto">
            <a:xfrm>
              <a:off x="6093" y="8926"/>
              <a:ext cx="1412" cy="55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Технічний проект</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12" name="Rectangle 25"/>
            <p:cNvSpPr>
              <a:spLocks noChangeArrowheads="1"/>
            </p:cNvSpPr>
            <p:nvPr/>
          </p:nvSpPr>
          <p:spPr bwMode="auto">
            <a:xfrm>
              <a:off x="8210" y="8926"/>
              <a:ext cx="1271" cy="55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Робочі креслення</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13" name="Rectangle 24"/>
            <p:cNvSpPr>
              <a:spLocks noChangeArrowheads="1"/>
            </p:cNvSpPr>
            <p:nvPr/>
          </p:nvSpPr>
          <p:spPr bwMode="auto">
            <a:xfrm>
              <a:off x="7222" y="9762"/>
              <a:ext cx="1271" cy="41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або</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14" name="Rectangle 23"/>
            <p:cNvSpPr>
              <a:spLocks noChangeArrowheads="1"/>
            </p:cNvSpPr>
            <p:nvPr/>
          </p:nvSpPr>
          <p:spPr bwMode="auto">
            <a:xfrm>
              <a:off x="6657" y="10459"/>
              <a:ext cx="2542" cy="41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Техно-робочий проект</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15" name="Rectangle 22"/>
            <p:cNvSpPr>
              <a:spLocks noChangeArrowheads="1"/>
            </p:cNvSpPr>
            <p:nvPr/>
          </p:nvSpPr>
          <p:spPr bwMode="auto">
            <a:xfrm>
              <a:off x="3410" y="11713"/>
              <a:ext cx="4800" cy="41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Зведений кошторисно-фінансовий розрахунок</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16" name="Line 21"/>
            <p:cNvSpPr>
              <a:spLocks noChangeShapeType="1"/>
            </p:cNvSpPr>
            <p:nvPr/>
          </p:nvSpPr>
          <p:spPr bwMode="auto">
            <a:xfrm flipH="1">
              <a:off x="3693" y="7393"/>
              <a:ext cx="1270" cy="55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Line 20"/>
            <p:cNvSpPr>
              <a:spLocks noChangeShapeType="1"/>
            </p:cNvSpPr>
            <p:nvPr/>
          </p:nvSpPr>
          <p:spPr bwMode="auto">
            <a:xfrm>
              <a:off x="6799" y="7393"/>
              <a:ext cx="988" cy="41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Line 19"/>
            <p:cNvSpPr>
              <a:spLocks noChangeShapeType="1"/>
            </p:cNvSpPr>
            <p:nvPr/>
          </p:nvSpPr>
          <p:spPr bwMode="auto">
            <a:xfrm>
              <a:off x="5105" y="8090"/>
              <a:ext cx="98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Line 18"/>
            <p:cNvSpPr>
              <a:spLocks noChangeShapeType="1"/>
            </p:cNvSpPr>
            <p:nvPr/>
          </p:nvSpPr>
          <p:spPr bwMode="auto">
            <a:xfrm>
              <a:off x="2563" y="8368"/>
              <a:ext cx="0" cy="195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Line 17"/>
            <p:cNvSpPr>
              <a:spLocks noChangeShapeType="1"/>
            </p:cNvSpPr>
            <p:nvPr/>
          </p:nvSpPr>
          <p:spPr bwMode="auto">
            <a:xfrm>
              <a:off x="2563" y="9204"/>
              <a:ext cx="142"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Line 16"/>
            <p:cNvSpPr>
              <a:spLocks noChangeShapeType="1"/>
            </p:cNvSpPr>
            <p:nvPr/>
          </p:nvSpPr>
          <p:spPr bwMode="auto">
            <a:xfrm>
              <a:off x="2563" y="10319"/>
              <a:ext cx="142"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2" name="Line 15"/>
            <p:cNvSpPr>
              <a:spLocks noChangeShapeType="1"/>
            </p:cNvSpPr>
            <p:nvPr/>
          </p:nvSpPr>
          <p:spPr bwMode="auto">
            <a:xfrm flipH="1">
              <a:off x="8069" y="9483"/>
              <a:ext cx="424" cy="27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Line 14"/>
            <p:cNvSpPr>
              <a:spLocks noChangeShapeType="1"/>
            </p:cNvSpPr>
            <p:nvPr/>
          </p:nvSpPr>
          <p:spPr bwMode="auto">
            <a:xfrm>
              <a:off x="7222" y="9483"/>
              <a:ext cx="424" cy="27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Line 13"/>
            <p:cNvSpPr>
              <a:spLocks noChangeShapeType="1"/>
            </p:cNvSpPr>
            <p:nvPr/>
          </p:nvSpPr>
          <p:spPr bwMode="auto">
            <a:xfrm>
              <a:off x="5810" y="8368"/>
              <a:ext cx="0" cy="320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5" name="Line 12"/>
            <p:cNvSpPr>
              <a:spLocks noChangeShapeType="1"/>
            </p:cNvSpPr>
            <p:nvPr/>
          </p:nvSpPr>
          <p:spPr bwMode="auto">
            <a:xfrm>
              <a:off x="5810" y="10737"/>
              <a:ext cx="847"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Line 11"/>
            <p:cNvSpPr>
              <a:spLocks noChangeShapeType="1"/>
            </p:cNvSpPr>
            <p:nvPr/>
          </p:nvSpPr>
          <p:spPr bwMode="auto">
            <a:xfrm>
              <a:off x="5810" y="10737"/>
              <a:ext cx="1" cy="97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7" name="Line 10"/>
            <p:cNvSpPr>
              <a:spLocks noChangeShapeType="1"/>
            </p:cNvSpPr>
            <p:nvPr/>
          </p:nvSpPr>
          <p:spPr bwMode="auto">
            <a:xfrm>
              <a:off x="5810" y="9204"/>
              <a:ext cx="283"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8" name="Line 9"/>
            <p:cNvSpPr>
              <a:spLocks noChangeShapeType="1"/>
            </p:cNvSpPr>
            <p:nvPr/>
          </p:nvSpPr>
          <p:spPr bwMode="auto">
            <a:xfrm>
              <a:off x="5528" y="8229"/>
              <a:ext cx="56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9" name="Line 8"/>
            <p:cNvSpPr>
              <a:spLocks noChangeShapeType="1"/>
            </p:cNvSpPr>
            <p:nvPr/>
          </p:nvSpPr>
          <p:spPr bwMode="auto">
            <a:xfrm>
              <a:off x="5810" y="8368"/>
              <a:ext cx="28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0" name="Line 7"/>
            <p:cNvSpPr>
              <a:spLocks noChangeShapeType="1"/>
            </p:cNvSpPr>
            <p:nvPr/>
          </p:nvSpPr>
          <p:spPr bwMode="auto">
            <a:xfrm>
              <a:off x="4822" y="10319"/>
              <a:ext cx="56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1" name="Line 6"/>
            <p:cNvSpPr>
              <a:spLocks noChangeShapeType="1"/>
            </p:cNvSpPr>
            <p:nvPr/>
          </p:nvSpPr>
          <p:spPr bwMode="auto">
            <a:xfrm>
              <a:off x="5528" y="8229"/>
              <a:ext cx="0" cy="209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2" name="Line 5"/>
            <p:cNvSpPr>
              <a:spLocks noChangeShapeType="1"/>
            </p:cNvSpPr>
            <p:nvPr/>
          </p:nvSpPr>
          <p:spPr bwMode="auto">
            <a:xfrm flipH="1">
              <a:off x="5387" y="10319"/>
              <a:ext cx="14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3" name="Line 4"/>
            <p:cNvSpPr>
              <a:spLocks noChangeShapeType="1"/>
            </p:cNvSpPr>
            <p:nvPr/>
          </p:nvSpPr>
          <p:spPr bwMode="auto">
            <a:xfrm>
              <a:off x="9481" y="8090"/>
              <a:ext cx="14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4" name="Line 3"/>
            <p:cNvSpPr>
              <a:spLocks noChangeShapeType="1"/>
            </p:cNvSpPr>
            <p:nvPr/>
          </p:nvSpPr>
          <p:spPr bwMode="auto">
            <a:xfrm>
              <a:off x="9622" y="8090"/>
              <a:ext cx="0" cy="390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5" name="Line 2"/>
            <p:cNvSpPr>
              <a:spLocks noChangeShapeType="1"/>
            </p:cNvSpPr>
            <p:nvPr/>
          </p:nvSpPr>
          <p:spPr bwMode="auto">
            <a:xfrm flipH="1">
              <a:off x="8210" y="11992"/>
              <a:ext cx="141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36" name="TextBox 35"/>
          <p:cNvSpPr txBox="1"/>
          <p:nvPr/>
        </p:nvSpPr>
        <p:spPr>
          <a:xfrm>
            <a:off x="1137082" y="115183"/>
            <a:ext cx="6992781" cy="861774"/>
          </a:xfrm>
          <a:prstGeom prst="rect">
            <a:avLst/>
          </a:prstGeom>
          <a:noFill/>
        </p:spPr>
        <p:txBody>
          <a:bodyPr wrap="square" rtlCol="0">
            <a:spAutoFit/>
          </a:bodyPr>
          <a:lstStyle/>
          <a:p>
            <a:r>
              <a:rPr lang="uk-UA" sz="3200" dirty="0">
                <a:latin typeface="Times New Roman" panose="02020603050405020304" pitchFamily="18" charset="0"/>
                <a:cs typeface="Times New Roman" panose="02020603050405020304" pitchFamily="18" charset="0"/>
              </a:rPr>
              <a:t>Схематично можна представити:</a:t>
            </a:r>
            <a:endParaRPr lang="ru-RU" sz="32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920112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116632"/>
            <a:ext cx="7886700" cy="1008112"/>
          </a:xfrm>
        </p:spPr>
        <p:txBody>
          <a:bodyPr>
            <a:normAutofit fontScale="90000"/>
          </a:bodyPr>
          <a:lstStyle/>
          <a:p>
            <a:r>
              <a:rPr lang="uk-UA" dirty="0"/>
              <a:t> </a:t>
            </a:r>
            <a:r>
              <a:rPr lang="ru-RU" sz="3600" dirty="0">
                <a:latin typeface="Times New Roman" panose="02020603050405020304" pitchFamily="18" charset="0"/>
                <a:cs typeface="Times New Roman" panose="02020603050405020304" pitchFamily="18" charset="0"/>
              </a:rPr>
              <a:t/>
            </a:r>
            <a:br>
              <a:rPr lang="ru-RU" sz="3600" dirty="0">
                <a:latin typeface="Times New Roman" panose="02020603050405020304" pitchFamily="18" charset="0"/>
                <a:cs typeface="Times New Roman" panose="02020603050405020304" pitchFamily="18" charset="0"/>
              </a:rPr>
            </a:br>
            <a:r>
              <a:rPr lang="uk-UA" sz="3600" b="1" i="1" dirty="0">
                <a:latin typeface="Times New Roman" panose="02020603050405020304" pitchFamily="18" charset="0"/>
                <a:cs typeface="Times New Roman" panose="02020603050405020304" pitchFamily="18" charset="0"/>
              </a:rPr>
              <a:t>Тема 14.5. Розрахунок потреби у виробничих інвестиціях</a:t>
            </a:r>
            <a:r>
              <a:rPr lang="uk-UA" sz="3600" b="1" i="1" dirty="0" smtClean="0">
                <a:latin typeface="Times New Roman" panose="02020603050405020304" pitchFamily="18" charset="0"/>
                <a:cs typeface="Times New Roman" panose="02020603050405020304" pitchFamily="18" charset="0"/>
              </a:rPr>
              <a:t>.</a:t>
            </a:r>
            <a:endParaRPr lang="ru-RU" sz="36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01752" y="1484784"/>
            <a:ext cx="8503920" cy="5112568"/>
          </a:xfrm>
        </p:spPr>
        <p:txBody>
          <a:bodyPr>
            <a:normAutofit/>
          </a:bodyPr>
          <a:lstStyle/>
          <a:p>
            <a:pPr marL="0" indent="0">
              <a:buNone/>
            </a:pPr>
            <a:r>
              <a:rPr lang="uk-UA" sz="2400" b="1" i="1" u="sng" dirty="0" smtClean="0">
                <a:latin typeface="Times New Roman" panose="02020603050405020304" pitchFamily="18" charset="0"/>
                <a:cs typeface="Times New Roman" panose="02020603050405020304" pitchFamily="18" charset="0"/>
              </a:rPr>
              <a:t>Кошторисна </a:t>
            </a:r>
            <a:r>
              <a:rPr lang="uk-UA" sz="2400" b="1" i="1" u="sng" dirty="0">
                <a:latin typeface="Times New Roman" panose="02020603050405020304" pitchFamily="18" charset="0"/>
                <a:cs typeface="Times New Roman" panose="02020603050405020304" pitchFamily="18" charset="0"/>
              </a:rPr>
              <a:t>вартість</a:t>
            </a:r>
            <a:r>
              <a:rPr lang="uk-UA" sz="2400" u="sng"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 це граничні витрати на спорудження об'єкту або комплексу об'єктів.</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smtClean="0">
                <a:latin typeface="Times New Roman" panose="02020603050405020304" pitchFamily="18" charset="0"/>
                <a:cs typeface="Times New Roman" panose="02020603050405020304" pitchFamily="18" charset="0"/>
              </a:rPr>
              <a:t>Виділяють </a:t>
            </a:r>
            <a:r>
              <a:rPr lang="uk-UA" sz="2400" dirty="0">
                <a:latin typeface="Times New Roman" panose="02020603050405020304" pitchFamily="18" charset="0"/>
                <a:cs typeface="Times New Roman" panose="02020603050405020304" pitchFamily="18" charset="0"/>
              </a:rPr>
              <a:t>кошториси: </a:t>
            </a:r>
            <a:endParaRPr lang="ru-RU" sz="2400" dirty="0">
              <a:latin typeface="Times New Roman" panose="02020603050405020304" pitchFamily="18" charset="0"/>
              <a:cs typeface="Times New Roman" panose="02020603050405020304" pitchFamily="18" charset="0"/>
            </a:endParaRPr>
          </a:p>
          <a:p>
            <a:r>
              <a:rPr lang="uk-UA" sz="2400" dirty="0">
                <a:latin typeface="Times New Roman" panose="02020603050405020304" pitchFamily="18" charset="0"/>
                <a:cs typeface="Times New Roman" panose="02020603050405020304" pitchFamily="18" charset="0"/>
              </a:rPr>
              <a:t>- об'єктні (для окремих видів робіт);</a:t>
            </a:r>
            <a:endParaRPr lang="ru-RU" sz="2400" dirty="0">
              <a:latin typeface="Times New Roman" panose="02020603050405020304" pitchFamily="18" charset="0"/>
              <a:cs typeface="Times New Roman" panose="02020603050405020304" pitchFamily="18" charset="0"/>
            </a:endParaRPr>
          </a:p>
          <a:p>
            <a:r>
              <a:rPr lang="uk-UA" sz="2400" dirty="0">
                <a:latin typeface="Times New Roman" panose="02020603050405020304" pitchFamily="18" charset="0"/>
                <a:cs typeface="Times New Roman" panose="02020603050405020304" pitchFamily="18" charset="0"/>
              </a:rPr>
              <a:t> - зведені (для комплексу об'єктів).</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a:latin typeface="Times New Roman" panose="02020603050405020304" pitchFamily="18" charset="0"/>
                <a:cs typeface="Times New Roman" panose="02020603050405020304" pitchFamily="18" charset="0"/>
              </a:rPr>
              <a:t>На основі   зведеного   кошторису   здійснюється   планування   капітальних вкладень та фінансування   будівництва.   Об'єктні   служать  для  розрахунку   між замовником </a:t>
            </a:r>
            <a:r>
              <a:rPr lang="uk-UA" sz="2400" i="1"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і підрядчиком за виконані роботи.</a:t>
            </a:r>
            <a:endParaRPr lang="ru-RU" sz="24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5526532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4316" y="1"/>
            <a:ext cx="7886700" cy="1124744"/>
          </a:xfrm>
        </p:spPr>
        <p:txBody>
          <a:bodyPr>
            <a:normAutofit/>
          </a:bodyPr>
          <a:lstStyle/>
          <a:p>
            <a:r>
              <a:rPr lang="uk-UA" sz="3200" dirty="0">
                <a:latin typeface="Times New Roman" panose="02020603050405020304" pitchFamily="18" charset="0"/>
                <a:cs typeface="Times New Roman" panose="02020603050405020304" pitchFamily="18" charset="0"/>
              </a:rPr>
              <a:t>Зведений кошторис включає такі розділи:</a:t>
            </a:r>
            <a:endParaRPr lang="ru-RU"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54316" y="1196752"/>
            <a:ext cx="7950132" cy="5400600"/>
          </a:xfrm>
        </p:spPr>
        <p:txBody>
          <a:bodyPr>
            <a:normAutofit fontScale="92500" lnSpcReduction="20000"/>
          </a:bodyPr>
          <a:lstStyle/>
          <a:p>
            <a:pPr lvl="0"/>
            <a:r>
              <a:rPr lang="uk-UA" sz="2600" dirty="0">
                <a:latin typeface="Times New Roman" panose="02020603050405020304" pitchFamily="18" charset="0"/>
                <a:cs typeface="Times New Roman" panose="02020603050405020304" pitchFamily="18" charset="0"/>
              </a:rPr>
              <a:t>Підготовка території будівництва;</a:t>
            </a:r>
            <a:endParaRPr lang="ru-RU" sz="2600" dirty="0">
              <a:latin typeface="Times New Roman" panose="02020603050405020304" pitchFamily="18" charset="0"/>
              <a:cs typeface="Times New Roman" panose="02020603050405020304" pitchFamily="18" charset="0"/>
            </a:endParaRPr>
          </a:p>
          <a:p>
            <a:pPr lvl="0"/>
            <a:r>
              <a:rPr lang="uk-UA" sz="2600" dirty="0">
                <a:latin typeface="Times New Roman" panose="02020603050405020304" pitchFamily="18" charset="0"/>
                <a:cs typeface="Times New Roman" panose="02020603050405020304" pitchFamily="18" charset="0"/>
              </a:rPr>
              <a:t>Основні об'єкти будівництва;</a:t>
            </a:r>
            <a:endParaRPr lang="ru-RU" sz="2600" dirty="0">
              <a:latin typeface="Times New Roman" panose="02020603050405020304" pitchFamily="18" charset="0"/>
              <a:cs typeface="Times New Roman" panose="02020603050405020304" pitchFamily="18" charset="0"/>
            </a:endParaRPr>
          </a:p>
          <a:p>
            <a:pPr lvl="0"/>
            <a:r>
              <a:rPr lang="uk-UA" sz="2600" dirty="0">
                <a:latin typeface="Times New Roman" panose="02020603050405020304" pitchFamily="18" charset="0"/>
                <a:cs typeface="Times New Roman" panose="02020603050405020304" pitchFamily="18" charset="0"/>
              </a:rPr>
              <a:t>Об'єкти підсобного та обслуговуючого призначення;</a:t>
            </a:r>
            <a:endParaRPr lang="ru-RU" sz="2600" dirty="0">
              <a:latin typeface="Times New Roman" panose="02020603050405020304" pitchFamily="18" charset="0"/>
              <a:cs typeface="Times New Roman" panose="02020603050405020304" pitchFamily="18" charset="0"/>
            </a:endParaRPr>
          </a:p>
          <a:p>
            <a:pPr lvl="0"/>
            <a:r>
              <a:rPr lang="uk-UA" sz="2600" dirty="0">
                <a:latin typeface="Times New Roman" panose="02020603050405020304" pitchFamily="18" charset="0"/>
                <a:cs typeface="Times New Roman" panose="02020603050405020304" pitchFamily="18" charset="0"/>
              </a:rPr>
              <a:t>Об'єкти енергетичного господарства.</a:t>
            </a:r>
            <a:endParaRPr lang="ru-RU" sz="2600" dirty="0">
              <a:latin typeface="Times New Roman" panose="02020603050405020304" pitchFamily="18" charset="0"/>
              <a:cs typeface="Times New Roman" panose="02020603050405020304" pitchFamily="18" charset="0"/>
            </a:endParaRPr>
          </a:p>
          <a:p>
            <a:pPr lvl="0"/>
            <a:r>
              <a:rPr lang="uk-UA" sz="2600" dirty="0">
                <a:latin typeface="Times New Roman" panose="02020603050405020304" pitchFamily="18" charset="0"/>
                <a:cs typeface="Times New Roman" panose="02020603050405020304" pitchFamily="18" charset="0"/>
              </a:rPr>
              <a:t>Об'єкти транспортного господарства і зв'язку;</a:t>
            </a:r>
            <a:endParaRPr lang="ru-RU" sz="2600" dirty="0">
              <a:latin typeface="Times New Roman" panose="02020603050405020304" pitchFamily="18" charset="0"/>
              <a:cs typeface="Times New Roman" panose="02020603050405020304" pitchFamily="18" charset="0"/>
            </a:endParaRPr>
          </a:p>
          <a:p>
            <a:pPr lvl="0"/>
            <a:r>
              <a:rPr lang="uk-UA" sz="2600" dirty="0">
                <a:latin typeface="Times New Roman" panose="02020603050405020304" pitchFamily="18" charset="0"/>
                <a:cs typeface="Times New Roman" panose="02020603050405020304" pitchFamily="18" charset="0"/>
              </a:rPr>
              <a:t>Зовнішні мережі та споруди водопостачання, каналізації тепло забезпечення і газопостачання.</a:t>
            </a:r>
            <a:endParaRPr lang="ru-RU" sz="2600" dirty="0">
              <a:latin typeface="Times New Roman" panose="02020603050405020304" pitchFamily="18" charset="0"/>
              <a:cs typeface="Times New Roman" panose="02020603050405020304" pitchFamily="18" charset="0"/>
            </a:endParaRPr>
          </a:p>
          <a:p>
            <a:pPr lvl="0"/>
            <a:r>
              <a:rPr lang="uk-UA" sz="2600" dirty="0">
                <a:latin typeface="Times New Roman" panose="02020603050405020304" pitchFamily="18" charset="0"/>
                <a:cs typeface="Times New Roman" panose="02020603050405020304" pitchFamily="18" charset="0"/>
              </a:rPr>
              <a:t>Благоустрій і озеленення території;</a:t>
            </a:r>
            <a:endParaRPr lang="ru-RU" sz="2600" dirty="0">
              <a:latin typeface="Times New Roman" panose="02020603050405020304" pitchFamily="18" charset="0"/>
              <a:cs typeface="Times New Roman" panose="02020603050405020304" pitchFamily="18" charset="0"/>
            </a:endParaRPr>
          </a:p>
          <a:p>
            <a:pPr lvl="0"/>
            <a:r>
              <a:rPr lang="uk-UA" sz="2600" dirty="0">
                <a:latin typeface="Times New Roman" panose="02020603050405020304" pitchFamily="18" charset="0"/>
                <a:cs typeface="Times New Roman" panose="02020603050405020304" pitchFamily="18" charset="0"/>
              </a:rPr>
              <a:t>Тимчасові споруди і будівлі;</a:t>
            </a:r>
            <a:endParaRPr lang="ru-RU" sz="2600" dirty="0">
              <a:latin typeface="Times New Roman" panose="02020603050405020304" pitchFamily="18" charset="0"/>
              <a:cs typeface="Times New Roman" panose="02020603050405020304" pitchFamily="18" charset="0"/>
            </a:endParaRPr>
          </a:p>
          <a:p>
            <a:pPr lvl="0"/>
            <a:r>
              <a:rPr lang="uk-UA" sz="2600" dirty="0">
                <a:latin typeface="Times New Roman" panose="02020603050405020304" pitchFamily="18" charset="0"/>
                <a:cs typeface="Times New Roman" panose="02020603050405020304" pitchFamily="18" charset="0"/>
              </a:rPr>
              <a:t>Інші роботи і витрати;</a:t>
            </a:r>
            <a:endParaRPr lang="ru-RU" sz="2600" dirty="0">
              <a:latin typeface="Times New Roman" panose="02020603050405020304" pitchFamily="18" charset="0"/>
              <a:cs typeface="Times New Roman" panose="02020603050405020304" pitchFamily="18" charset="0"/>
            </a:endParaRPr>
          </a:p>
          <a:p>
            <a:pPr lvl="0"/>
            <a:r>
              <a:rPr lang="uk-UA" sz="2600" dirty="0">
                <a:latin typeface="Times New Roman" panose="02020603050405020304" pitchFamily="18" charset="0"/>
                <a:cs typeface="Times New Roman" panose="02020603050405020304" pitchFamily="18" charset="0"/>
              </a:rPr>
              <a:t>Утримання службовців замовника і авторський нагляд;</a:t>
            </a:r>
            <a:endParaRPr lang="ru-RU" sz="2600" dirty="0">
              <a:latin typeface="Times New Roman" panose="02020603050405020304" pitchFamily="18" charset="0"/>
              <a:cs typeface="Times New Roman" panose="02020603050405020304" pitchFamily="18" charset="0"/>
            </a:endParaRPr>
          </a:p>
          <a:p>
            <a:pPr lvl="0"/>
            <a:r>
              <a:rPr lang="uk-UA" sz="2600" dirty="0">
                <a:latin typeface="Times New Roman" panose="02020603050405020304" pitchFamily="18" charset="0"/>
                <a:cs typeface="Times New Roman" panose="02020603050405020304" pitchFamily="18" charset="0"/>
              </a:rPr>
              <a:t>Підготовка експлуатаційних кадрів;</a:t>
            </a:r>
            <a:endParaRPr lang="ru-RU" sz="2600" dirty="0">
              <a:latin typeface="Times New Roman" panose="02020603050405020304" pitchFamily="18" charset="0"/>
              <a:cs typeface="Times New Roman" panose="02020603050405020304" pitchFamily="18" charset="0"/>
            </a:endParaRPr>
          </a:p>
          <a:p>
            <a:pPr lvl="0"/>
            <a:r>
              <a:rPr lang="uk-UA" sz="2600" dirty="0">
                <a:latin typeface="Times New Roman" panose="02020603050405020304" pitchFamily="18" charset="0"/>
                <a:cs typeface="Times New Roman" panose="02020603050405020304" pitchFamily="18" charset="0"/>
              </a:rPr>
              <a:t>Проектні та пошукові роботи</a:t>
            </a:r>
            <a:endParaRPr lang="ru-RU" sz="26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13827944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404664"/>
            <a:ext cx="8424936" cy="6264696"/>
          </a:xfrm>
        </p:spPr>
        <p:txBody>
          <a:bodyPr>
            <a:normAutofit/>
          </a:bodyPr>
          <a:lstStyle/>
          <a:p>
            <a:pPr marL="0" indent="0">
              <a:buNone/>
            </a:pPr>
            <a:r>
              <a:rPr lang="uk-UA" dirty="0">
                <a:latin typeface="Times New Roman" panose="02020603050405020304" pitchFamily="18" charset="0"/>
                <a:cs typeface="Times New Roman" panose="02020603050405020304" pitchFamily="18" charset="0"/>
              </a:rPr>
              <a:t>Крім того, після підсумку глав 1-12 враховуються:</a:t>
            </a:r>
            <a:endParaRPr lang="ru-RU" dirty="0">
              <a:latin typeface="Times New Roman" panose="02020603050405020304" pitchFamily="18" charset="0"/>
              <a:cs typeface="Times New Roman" panose="02020603050405020304" pitchFamily="18" charset="0"/>
            </a:endParaRPr>
          </a:p>
          <a:p>
            <a:pPr lvl="0"/>
            <a:r>
              <a:rPr lang="uk-UA" dirty="0">
                <a:latin typeface="Times New Roman" panose="02020603050405020304" pitchFamily="18" charset="0"/>
                <a:cs typeface="Times New Roman" panose="02020603050405020304" pitchFamily="18" charset="0"/>
              </a:rPr>
              <a:t>кошторисний прибуток;</a:t>
            </a:r>
            <a:endParaRPr lang="ru-RU" dirty="0">
              <a:latin typeface="Times New Roman" panose="02020603050405020304" pitchFamily="18" charset="0"/>
              <a:cs typeface="Times New Roman" panose="02020603050405020304" pitchFamily="18" charset="0"/>
            </a:endParaRPr>
          </a:p>
          <a:p>
            <a:pPr lvl="0"/>
            <a:r>
              <a:rPr lang="uk-UA" dirty="0">
                <a:latin typeface="Times New Roman" panose="02020603050405020304" pitchFamily="18" charset="0"/>
                <a:cs typeface="Times New Roman" panose="02020603050405020304" pitchFamily="18" charset="0"/>
              </a:rPr>
              <a:t>кошти на покриття ризику всіх учасників будівництва;</a:t>
            </a:r>
            <a:endParaRPr lang="ru-RU" dirty="0">
              <a:latin typeface="Times New Roman" panose="02020603050405020304" pitchFamily="18" charset="0"/>
              <a:cs typeface="Times New Roman" panose="02020603050405020304" pitchFamily="18" charset="0"/>
            </a:endParaRPr>
          </a:p>
          <a:p>
            <a:pPr lvl="0"/>
            <a:r>
              <a:rPr lang="uk-UA" dirty="0">
                <a:latin typeface="Times New Roman" panose="02020603050405020304" pitchFamily="18" charset="0"/>
                <a:cs typeface="Times New Roman" panose="02020603050405020304" pitchFamily="18" charset="0"/>
              </a:rPr>
              <a:t>кошти на покриття додаткових витрат, пов'язаних з інфляційними процесами;</a:t>
            </a:r>
            <a:endParaRPr lang="ru-RU" dirty="0">
              <a:latin typeface="Times New Roman" panose="02020603050405020304" pitchFamily="18" charset="0"/>
              <a:cs typeface="Times New Roman" panose="02020603050405020304" pitchFamily="18" charset="0"/>
            </a:endParaRPr>
          </a:p>
          <a:p>
            <a:pPr lvl="0"/>
            <a:r>
              <a:rPr lang="uk-UA" dirty="0">
                <a:latin typeface="Times New Roman" panose="02020603050405020304" pitchFamily="18" charset="0"/>
                <a:cs typeface="Times New Roman" panose="02020603050405020304" pitchFamily="18" charset="0"/>
              </a:rPr>
              <a:t>податки, збори, обов'язкові платежі встановленні чинним законодавством і не враховані складовими вартості будівництва.</a:t>
            </a:r>
            <a:endParaRPr lang="ru-RU" dirty="0">
              <a:latin typeface="Times New Roman" panose="02020603050405020304" pitchFamily="18" charset="0"/>
              <a:cs typeface="Times New Roman" panose="02020603050405020304" pitchFamily="18" charset="0"/>
            </a:endParaRPr>
          </a:p>
          <a:p>
            <a:pPr marL="0" indent="0">
              <a:buNone/>
            </a:pPr>
            <a:r>
              <a:rPr lang="uk-UA" dirty="0">
                <a:latin typeface="Times New Roman" panose="02020603050405020304" pitchFamily="18" charset="0"/>
                <a:cs typeface="Times New Roman" panose="02020603050405020304" pitchFamily="18" charset="0"/>
              </a:rPr>
              <a:t>«Всього» по зведеному кошторисному розрахунку.</a:t>
            </a:r>
            <a:endParaRPr lang="ru-RU" dirty="0">
              <a:latin typeface="Times New Roman" panose="02020603050405020304" pitchFamily="18" charset="0"/>
              <a:cs typeface="Times New Roman" panose="02020603050405020304" pitchFamily="18" charset="0"/>
            </a:endParaRPr>
          </a:p>
          <a:p>
            <a:pPr marL="0" indent="0">
              <a:buNone/>
            </a:pPr>
            <a:r>
              <a:rPr lang="uk-UA" dirty="0">
                <a:latin typeface="Times New Roman" panose="02020603050405020304" pitchFamily="18" charset="0"/>
                <a:cs typeface="Times New Roman" panose="02020603050405020304" pitchFamily="18" charset="0"/>
              </a:rPr>
              <a:t>Після «всього» вказується сума повернень, що враховує вартість:</a:t>
            </a:r>
            <a:endParaRPr lang="ru-RU" dirty="0">
              <a:latin typeface="Times New Roman" panose="02020603050405020304" pitchFamily="18" charset="0"/>
              <a:cs typeface="Times New Roman" panose="02020603050405020304" pitchFamily="18" charset="0"/>
            </a:endParaRPr>
          </a:p>
          <a:p>
            <a:pPr lvl="0"/>
            <a:r>
              <a:rPr lang="uk-UA" dirty="0">
                <a:latin typeface="Times New Roman" panose="02020603050405020304" pitchFamily="18" charset="0"/>
                <a:cs typeface="Times New Roman" panose="02020603050405020304" pitchFamily="18" charset="0"/>
              </a:rPr>
              <a:t>матеріалів і виробів, одержаних від розбирання тимчасових будівель і споруд, у розмірі 15% кошторисної вартості тимчасових будівель і споруд ( з частиною вартості, що амортизується) незалежно від терміну здійснення будівництва.</a:t>
            </a:r>
            <a:endParaRPr lang="ru-RU" dirty="0">
              <a:latin typeface="Times New Roman" panose="02020603050405020304" pitchFamily="18" charset="0"/>
              <a:cs typeface="Times New Roman" panose="02020603050405020304" pitchFamily="18" charset="0"/>
            </a:endParaRPr>
          </a:p>
          <a:p>
            <a:pPr lvl="0"/>
            <a:r>
              <a:rPr lang="uk-UA" dirty="0">
                <a:latin typeface="Times New Roman" panose="02020603050405020304" pitchFamily="18" charset="0"/>
                <a:cs typeface="Times New Roman" panose="02020603050405020304" pitchFamily="18" charset="0"/>
              </a:rPr>
              <a:t>матеріалів і виробів, одержаних від розбирання конструкцій, знесення і перенесення будівель і споруд, у розмірі, що визначається за розрахунком.</a:t>
            </a:r>
            <a:endParaRPr lang="ru-RU" dirty="0">
              <a:latin typeface="Times New Roman" panose="02020603050405020304" pitchFamily="18" charset="0"/>
              <a:cs typeface="Times New Roman" panose="02020603050405020304" pitchFamily="18" charset="0"/>
            </a:endParaRPr>
          </a:p>
          <a:p>
            <a:pPr lvl="0"/>
            <a:r>
              <a:rPr lang="uk-UA" dirty="0">
                <a:latin typeface="Times New Roman" panose="02020603050405020304" pitchFamily="18" charset="0"/>
                <a:cs typeface="Times New Roman" panose="02020603050405020304" pitchFamily="18" charset="0"/>
              </a:rPr>
              <a:t>меблів, устаткування та інвентарю, придбаних для меблювання житлових і службових приміщень для іноземного персоналу, що здійснює монтаж устаткування.</a:t>
            </a:r>
            <a:endParaRPr lang="ru-RU" dirty="0">
              <a:latin typeface="Times New Roman" panose="02020603050405020304" pitchFamily="18" charset="0"/>
              <a:cs typeface="Times New Roman" panose="02020603050405020304" pitchFamily="18" charset="0"/>
            </a:endParaRPr>
          </a:p>
          <a:p>
            <a:pPr lvl="0"/>
            <a:r>
              <a:rPr lang="uk-UA" dirty="0">
                <a:latin typeface="Times New Roman" panose="02020603050405020304" pitchFamily="18" charset="0"/>
                <a:cs typeface="Times New Roman" panose="02020603050405020304" pitchFamily="18" charset="0"/>
              </a:rPr>
              <a:t>матеріалів, одержуваних у процесі попутного добування.</a:t>
            </a:r>
            <a:endParaRPr lang="ru-RU"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12406942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332656"/>
            <a:ext cx="8496944" cy="6336704"/>
          </a:xfrm>
        </p:spPr>
        <p:txBody>
          <a:bodyPr>
            <a:normAutofit fontScale="92500" lnSpcReduction="10000"/>
          </a:bodyPr>
          <a:lstStyle/>
          <a:p>
            <a:pPr marL="0" indent="0">
              <a:buNone/>
            </a:pPr>
            <a:r>
              <a:rPr lang="uk-UA" sz="2400" dirty="0">
                <a:latin typeface="Times New Roman" panose="02020603050405020304" pitchFamily="18" charset="0"/>
                <a:cs typeface="Times New Roman" panose="02020603050405020304" pitchFamily="18" charset="0"/>
              </a:rPr>
              <a:t>Для приблизної швидкої оцінки кошторисної вартості користуються формулою:</a:t>
            </a:r>
            <a:endParaRPr lang="ru-RU" sz="2400" dirty="0">
              <a:latin typeface="Times New Roman" panose="02020603050405020304" pitchFamily="18" charset="0"/>
              <a:cs typeface="Times New Roman" panose="02020603050405020304" pitchFamily="18" charset="0"/>
            </a:endParaRPr>
          </a:p>
          <a:p>
            <a:r>
              <a:rPr lang="uk-UA" sz="2400" dirty="0">
                <a:latin typeface="Times New Roman" panose="02020603050405020304" pitchFamily="18" charset="0"/>
                <a:cs typeface="Times New Roman" panose="02020603050405020304" pitchFamily="18" charset="0"/>
              </a:rPr>
              <a:t> </a:t>
            </a:r>
            <a:r>
              <a:rPr lang="uk-UA" sz="2400" dirty="0" smtClean="0">
                <a:latin typeface="Times New Roman" panose="02020603050405020304" pitchFamily="18" charset="0"/>
                <a:cs typeface="Times New Roman" panose="02020603050405020304" pitchFamily="18" charset="0"/>
              </a:rPr>
              <a:t>КВ </a:t>
            </a:r>
            <a:r>
              <a:rPr lang="uk-UA" sz="2400" dirty="0">
                <a:latin typeface="Times New Roman" panose="02020603050405020304" pitchFamily="18" charset="0"/>
                <a:cs typeface="Times New Roman" panose="02020603050405020304" pitchFamily="18" charset="0"/>
              </a:rPr>
              <a:t>= КВ питомі на од. продукції · ВП, де</a:t>
            </a:r>
            <a:endParaRPr lang="ru-RU" sz="2400" dirty="0">
              <a:latin typeface="Times New Roman" panose="02020603050405020304" pitchFamily="18" charset="0"/>
              <a:cs typeface="Times New Roman" panose="02020603050405020304" pitchFamily="18" charset="0"/>
            </a:endParaRPr>
          </a:p>
          <a:p>
            <a:r>
              <a:rPr lang="uk-UA" sz="2400" dirty="0">
                <a:latin typeface="Times New Roman" panose="02020603050405020304" pitchFamily="18" charset="0"/>
                <a:cs typeface="Times New Roman" panose="02020603050405020304" pitchFamily="18" charset="0"/>
              </a:rPr>
              <a:t>ВП – виробнича потужність.</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a:latin typeface="Times New Roman" panose="02020603050405020304" pitchFamily="18" charset="0"/>
                <a:cs typeface="Times New Roman" panose="02020603050405020304" pitchFamily="18" charset="0"/>
              </a:rPr>
              <a:t>Об'єктний кошторис можна подати</a:t>
            </a:r>
            <a:r>
              <a:rPr lang="uk-UA" sz="2400" dirty="0" smtClean="0">
                <a:latin typeface="Times New Roman" panose="02020603050405020304" pitchFamily="18" charset="0"/>
                <a:cs typeface="Times New Roman" panose="02020603050405020304" pitchFamily="18" charset="0"/>
              </a:rPr>
              <a:t>:</a:t>
            </a:r>
            <a:r>
              <a:rPr lang="uk-UA" sz="2400" dirty="0"/>
              <a:t> </a:t>
            </a:r>
            <a:r>
              <a:rPr lang="uk-UA" sz="2400" dirty="0" err="1"/>
              <a:t>Коб.і</a:t>
            </a:r>
            <a:r>
              <a:rPr lang="uk-UA" sz="2400" dirty="0"/>
              <a:t> = </a:t>
            </a:r>
            <a:r>
              <a:rPr lang="uk-UA" sz="2400" dirty="0" err="1"/>
              <a:t>ΣVі·Ері·Кумов</a:t>
            </a:r>
            <a:r>
              <a:rPr lang="uk-UA" sz="2400" dirty="0"/>
              <a:t> + </a:t>
            </a:r>
            <a:r>
              <a:rPr lang="uk-UA" sz="2400" dirty="0" err="1" smtClean="0"/>
              <a:t>Н,де</a:t>
            </a:r>
            <a:endParaRPr lang="ru-RU" sz="2400" dirty="0" smtClean="0"/>
          </a:p>
          <a:p>
            <a:pPr marL="0" indent="0">
              <a:buNone/>
            </a:pPr>
            <a:r>
              <a:rPr lang="uk-UA" sz="2400" dirty="0" err="1" smtClean="0"/>
              <a:t>Vі</a:t>
            </a:r>
            <a:r>
              <a:rPr lang="uk-UA" sz="2400" dirty="0" smtClean="0"/>
              <a:t> </a:t>
            </a:r>
            <a:r>
              <a:rPr lang="uk-UA" sz="2400" dirty="0"/>
              <a:t>– обсяг і-го виду робіт згідно креслень;</a:t>
            </a:r>
            <a:endParaRPr lang="ru-RU" sz="2400" dirty="0"/>
          </a:p>
          <a:p>
            <a:pPr marL="0" indent="0">
              <a:buNone/>
            </a:pPr>
            <a:r>
              <a:rPr lang="uk-UA" sz="2400" dirty="0"/>
              <a:t>Ері – одинична розцінка і-го виду роботи;</a:t>
            </a:r>
            <a:endParaRPr lang="ru-RU" sz="2400" dirty="0"/>
          </a:p>
          <a:p>
            <a:pPr marL="0" indent="0">
              <a:buNone/>
            </a:pPr>
            <a:r>
              <a:rPr lang="uk-UA" sz="2400" dirty="0" err="1"/>
              <a:t>Кумов</a:t>
            </a:r>
            <a:r>
              <a:rPr lang="uk-UA" sz="2400" dirty="0"/>
              <a:t> – коефіцієнт, що враховує умови виконання роботи;</a:t>
            </a:r>
            <a:endParaRPr lang="ru-RU" sz="2400" dirty="0"/>
          </a:p>
          <a:p>
            <a:pPr marL="0" indent="0">
              <a:buNone/>
            </a:pPr>
            <a:r>
              <a:rPr lang="uk-UA" sz="2400" dirty="0">
                <a:latin typeface="Times New Roman" panose="02020603050405020304" pitchFamily="18" charset="0"/>
                <a:cs typeface="Times New Roman" panose="02020603050405020304" pitchFamily="18" charset="0"/>
              </a:rPr>
              <a:t>Н – нарахування (накладні витрати + кошторисний прибуток).</a:t>
            </a:r>
          </a:p>
          <a:p>
            <a:pPr marL="0" indent="0">
              <a:buNone/>
            </a:pPr>
            <a:r>
              <a:rPr lang="uk-UA" sz="2400" dirty="0">
                <a:latin typeface="Times New Roman" panose="02020603050405020304" pitchFamily="18" charset="0"/>
                <a:cs typeface="Times New Roman" panose="02020603050405020304" pitchFamily="18" charset="0"/>
              </a:rPr>
              <a:t>Доведення завдань плану будівельно-монтажних робіт до виконавців здійснюється за допомогою титульних списків (основний документ).</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a:latin typeface="Times New Roman" panose="02020603050405020304" pitchFamily="18" charset="0"/>
                <a:cs typeface="Times New Roman" panose="02020603050405020304" pitchFamily="18" charset="0"/>
              </a:rPr>
              <a:t>Титульний список – це плановий документ, в якому зазначені: перелік об'єктів, строки будівництва, потужність об'єктів, витрати на будівельно-монтажні роботи інші дані.</a:t>
            </a:r>
            <a:endParaRPr lang="ru-RU" sz="2400" dirty="0">
              <a:latin typeface="Times New Roman" panose="02020603050405020304" pitchFamily="18" charset="0"/>
              <a:cs typeface="Times New Roman" panose="02020603050405020304" pitchFamily="18" charset="0"/>
            </a:endParaRPr>
          </a:p>
          <a:p>
            <a:pPr marL="0" indent="0">
              <a:buNone/>
            </a:pPr>
            <a:endParaRPr lang="ru-RU" sz="2400" dirty="0"/>
          </a:p>
          <a:p>
            <a:pPr marL="0" indent="0">
              <a:buNone/>
            </a:pPr>
            <a:r>
              <a:rPr lang="uk-UA" sz="2400" dirty="0" smtClean="0"/>
              <a:t> </a:t>
            </a:r>
            <a:endParaRPr lang="ru-RU" sz="24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16311170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32656"/>
            <a:ext cx="8534400" cy="758952"/>
          </a:xfrm>
        </p:spPr>
        <p:txBody>
          <a:bodyPr>
            <a:noAutofit/>
          </a:bodyPr>
          <a:lstStyle/>
          <a:p>
            <a:r>
              <a:rPr lang="uk-UA" sz="3200" b="1" i="1" dirty="0">
                <a:latin typeface="Times New Roman" panose="02020603050405020304" pitchFamily="18" charset="0"/>
                <a:cs typeface="Times New Roman" panose="02020603050405020304" pitchFamily="18" charset="0"/>
              </a:rPr>
              <a:t>Тема 14.6. Оцінка економічної ефективності виробничих інвестицій та чинники підвищення виробничих інвестицій</a:t>
            </a:r>
            <a:r>
              <a:rPr lang="uk-UA" sz="3200" b="1" i="1" dirty="0" smtClean="0">
                <a:latin typeface="Times New Roman" panose="02020603050405020304" pitchFamily="18" charset="0"/>
                <a:cs typeface="Times New Roman" panose="02020603050405020304" pitchFamily="18" charset="0"/>
              </a:rPr>
              <a:t>.</a:t>
            </a:r>
            <a:endParaRPr lang="ru-RU"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00764" y="1424264"/>
            <a:ext cx="8390384" cy="5029072"/>
          </a:xfrm>
        </p:spPr>
        <p:txBody>
          <a:bodyPr>
            <a:normAutofit lnSpcReduction="10000"/>
          </a:bodyPr>
          <a:lstStyle/>
          <a:p>
            <a:pPr marL="0" indent="0">
              <a:buNone/>
            </a:pPr>
            <a:r>
              <a:rPr lang="uk-UA" sz="2600" dirty="0">
                <a:latin typeface="Times New Roman" panose="02020603050405020304" pitchFamily="18" charset="0"/>
                <a:cs typeface="Times New Roman" panose="02020603050405020304" pitchFamily="18" charset="0"/>
              </a:rPr>
              <a:t>Розрахунки економічної ефективності проводяться на всіх етапах проектування і планування. Ефективними являються рішення, які забезпечують ріст продуктивності праці при мінімальних сумарних витратах (кап. витрати і експлуатаційні витрати) і тим самим ведуть до економії засобів праці і предметів праці</a:t>
            </a:r>
            <a:r>
              <a:rPr lang="uk-UA" sz="2600" dirty="0" smtClean="0">
                <a:latin typeface="Times New Roman" panose="02020603050405020304" pitchFamily="18" charset="0"/>
                <a:cs typeface="Times New Roman" panose="02020603050405020304" pitchFamily="18" charset="0"/>
              </a:rPr>
              <a:t>.</a:t>
            </a:r>
          </a:p>
          <a:p>
            <a:pPr marL="0" indent="0">
              <a:buNone/>
            </a:pPr>
            <a:r>
              <a:rPr lang="uk-UA" sz="2600" dirty="0" smtClean="0">
                <a:latin typeface="Times New Roman" panose="02020603050405020304" pitchFamily="18" charset="0"/>
                <a:cs typeface="Times New Roman" panose="02020603050405020304" pitchFamily="18" charset="0"/>
              </a:rPr>
              <a:t>Найважливіші </a:t>
            </a:r>
            <a:r>
              <a:rPr lang="uk-UA" sz="2600" dirty="0">
                <a:latin typeface="Times New Roman" panose="02020603050405020304" pitchFamily="18" charset="0"/>
                <a:cs typeface="Times New Roman" panose="02020603050405020304" pitchFamily="18" charset="0"/>
              </a:rPr>
              <a:t>показники ефективності капіталовкладень: </a:t>
            </a:r>
            <a:endParaRPr lang="ru-RU" sz="2600" dirty="0">
              <a:latin typeface="Times New Roman" panose="02020603050405020304" pitchFamily="18" charset="0"/>
              <a:cs typeface="Times New Roman" panose="02020603050405020304" pitchFamily="18" charset="0"/>
            </a:endParaRPr>
          </a:p>
          <a:p>
            <a:pPr lvl="0"/>
            <a:r>
              <a:rPr lang="uk-UA" sz="2600" dirty="0">
                <a:latin typeface="Times New Roman" panose="02020603050405020304" pitchFamily="18" charset="0"/>
                <a:cs typeface="Times New Roman" panose="02020603050405020304" pitchFamily="18" charset="0"/>
              </a:rPr>
              <a:t>ріст продуктивності праці;</a:t>
            </a:r>
            <a:endParaRPr lang="ru-RU" sz="2600" dirty="0">
              <a:latin typeface="Times New Roman" panose="02020603050405020304" pitchFamily="18" charset="0"/>
              <a:cs typeface="Times New Roman" panose="02020603050405020304" pitchFamily="18" charset="0"/>
            </a:endParaRPr>
          </a:p>
          <a:p>
            <a:pPr lvl="0"/>
            <a:r>
              <a:rPr lang="uk-UA" sz="2600" dirty="0">
                <a:latin typeface="Times New Roman" panose="02020603050405020304" pitchFamily="18" charset="0"/>
                <a:cs typeface="Times New Roman" panose="02020603050405020304" pitchFamily="18" charset="0"/>
              </a:rPr>
              <a:t>скорочення питомих капіталовкладень;</a:t>
            </a:r>
            <a:endParaRPr lang="ru-RU" sz="2600" dirty="0">
              <a:latin typeface="Times New Roman" panose="02020603050405020304" pitchFamily="18" charset="0"/>
              <a:cs typeface="Times New Roman" panose="02020603050405020304" pitchFamily="18" charset="0"/>
            </a:endParaRPr>
          </a:p>
          <a:p>
            <a:pPr lvl="0"/>
            <a:r>
              <a:rPr lang="uk-UA" sz="2600" dirty="0">
                <a:latin typeface="Times New Roman" panose="02020603050405020304" pitchFamily="18" charset="0"/>
                <a:cs typeface="Times New Roman" panose="02020603050405020304" pitchFamily="18" charset="0"/>
              </a:rPr>
              <a:t>строків окупності;</a:t>
            </a:r>
            <a:endParaRPr lang="ru-RU" sz="2600" dirty="0">
              <a:latin typeface="Times New Roman" panose="02020603050405020304" pitchFamily="18" charset="0"/>
              <a:cs typeface="Times New Roman" panose="02020603050405020304" pitchFamily="18" charset="0"/>
            </a:endParaRPr>
          </a:p>
          <a:p>
            <a:pPr lvl="0"/>
            <a:r>
              <a:rPr lang="uk-UA" sz="2600" dirty="0">
                <a:latin typeface="Times New Roman" panose="02020603050405020304" pitchFamily="18" charset="0"/>
                <a:cs typeface="Times New Roman" panose="02020603050405020304" pitchFamily="18" charset="0"/>
              </a:rPr>
              <a:t>зниження собівартості продукції</a:t>
            </a:r>
            <a:endParaRPr lang="ru-RU" sz="26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19995420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332656"/>
            <a:ext cx="8352928" cy="6336704"/>
          </a:xfrm>
        </p:spPr>
        <p:txBody>
          <a:bodyPr>
            <a:normAutofit lnSpcReduction="10000"/>
          </a:bodyPr>
          <a:lstStyle/>
          <a:p>
            <a:pPr marL="0" indent="0">
              <a:buNone/>
            </a:pPr>
            <a:r>
              <a:rPr lang="uk-UA" sz="2400" dirty="0">
                <a:latin typeface="Times New Roman" panose="02020603050405020304" pitchFamily="18" charset="0"/>
                <a:cs typeface="Times New Roman" panose="02020603050405020304" pitchFamily="18" charset="0"/>
              </a:rPr>
              <a:t>В економічній практиці прийнято розрізняти два види розрахунків:</a:t>
            </a:r>
            <a:endParaRPr lang="ru-RU" sz="2400" dirty="0">
              <a:latin typeface="Times New Roman" panose="02020603050405020304" pitchFamily="18" charset="0"/>
              <a:cs typeface="Times New Roman" panose="02020603050405020304" pitchFamily="18" charset="0"/>
            </a:endParaRPr>
          </a:p>
          <a:p>
            <a:r>
              <a:rPr lang="uk-UA" sz="2400" dirty="0">
                <a:latin typeface="Times New Roman" panose="02020603050405020304" pitchFamily="18" charset="0"/>
                <a:cs typeface="Times New Roman" panose="02020603050405020304" pitchFamily="18" charset="0"/>
              </a:rPr>
              <a:t>Показники абсолютної (загальної) ефективності (для вирішення задачі, що виробляти).</a:t>
            </a:r>
            <a:endParaRPr lang="ru-RU" sz="2400" dirty="0">
              <a:latin typeface="Times New Roman" panose="02020603050405020304" pitchFamily="18" charset="0"/>
              <a:cs typeface="Times New Roman" panose="02020603050405020304" pitchFamily="18" charset="0"/>
            </a:endParaRPr>
          </a:p>
          <a:p>
            <a:r>
              <a:rPr lang="uk-UA" sz="2400" dirty="0">
                <a:latin typeface="Times New Roman" panose="02020603050405020304" pitchFamily="18" charset="0"/>
                <a:cs typeface="Times New Roman" panose="02020603050405020304" pitchFamily="18" charset="0"/>
              </a:rPr>
              <a:t>Показники порівняльної економічної ефективності (для вирішення задачі, як  виробляти).</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a:latin typeface="Times New Roman" panose="02020603050405020304" pitchFamily="18" charset="0"/>
                <a:cs typeface="Times New Roman" panose="02020603050405020304" pitchFamily="18" charset="0"/>
              </a:rPr>
              <a:t>Показники абсолютної ефективності:</a:t>
            </a:r>
            <a:endParaRPr lang="ru-RU" sz="2400" dirty="0">
              <a:latin typeface="Times New Roman" panose="02020603050405020304" pitchFamily="18" charset="0"/>
              <a:cs typeface="Times New Roman" panose="02020603050405020304" pitchFamily="18" charset="0"/>
            </a:endParaRPr>
          </a:p>
          <a:p>
            <a:r>
              <a:rPr lang="uk-UA" sz="2400" dirty="0">
                <a:latin typeface="Times New Roman" panose="02020603050405020304" pitchFamily="18" charset="0"/>
                <a:cs typeface="Times New Roman" panose="02020603050405020304" pitchFamily="18" charset="0"/>
              </a:rPr>
              <a:t>по н/г, галузях:</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a:latin typeface="Times New Roman" panose="02020603050405020304" pitchFamily="18" charset="0"/>
                <a:cs typeface="Times New Roman" panose="02020603050405020304" pitchFamily="18" charset="0"/>
              </a:rPr>
              <a:t>де ΔД - річний приріст обсягу національного доходу;</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a:latin typeface="Times New Roman" panose="02020603050405020304" pitchFamily="18" charset="0"/>
                <a:cs typeface="Times New Roman" panose="02020603050405020304" pitchFamily="18" charset="0"/>
              </a:rPr>
              <a:t> К - виробничі капіталовкладення.</a:t>
            </a:r>
            <a:endParaRPr lang="ru-RU" sz="2400" dirty="0">
              <a:latin typeface="Times New Roman" panose="02020603050405020304" pitchFamily="18" charset="0"/>
              <a:cs typeface="Times New Roman" panose="02020603050405020304" pitchFamily="18" charset="0"/>
            </a:endParaRPr>
          </a:p>
          <a:p>
            <a:pPr marL="0" lvl="0" indent="0">
              <a:buNone/>
            </a:pPr>
            <a:r>
              <a:rPr lang="uk-UA" sz="2400" dirty="0">
                <a:latin typeface="Times New Roman" panose="02020603050405020304" pitchFamily="18" charset="0"/>
                <a:cs typeface="Times New Roman" panose="02020603050405020304" pitchFamily="18" charset="0"/>
              </a:rPr>
              <a:t>для окремих проектів або  форм відтворення основних фондів діючих підприємств:</a:t>
            </a:r>
            <a:endParaRPr lang="ru-RU" sz="2400" dirty="0">
              <a:latin typeface="Times New Roman" panose="02020603050405020304" pitchFamily="18" charset="0"/>
              <a:cs typeface="Times New Roman" panose="02020603050405020304" pitchFamily="18" charset="0"/>
            </a:endParaRPr>
          </a:p>
          <a:p>
            <a:pPr marL="0" indent="0">
              <a:buNone/>
            </a:pPr>
            <a:endParaRPr lang="uk-UA" sz="2400" dirty="0" smtClean="0">
              <a:latin typeface="Times New Roman" panose="02020603050405020304" pitchFamily="18" charset="0"/>
              <a:cs typeface="Times New Roman" panose="02020603050405020304" pitchFamily="18" charset="0"/>
            </a:endParaRPr>
          </a:p>
          <a:p>
            <a:pPr marL="0" indent="0">
              <a:buNone/>
            </a:pPr>
            <a:r>
              <a:rPr lang="uk-UA" sz="2400" dirty="0" smtClean="0">
                <a:latin typeface="Times New Roman" panose="02020603050405020304" pitchFamily="18" charset="0"/>
                <a:cs typeface="Times New Roman" panose="02020603050405020304" pitchFamily="18" charset="0"/>
              </a:rPr>
              <a:t>де </a:t>
            </a:r>
            <a:r>
              <a:rPr lang="uk-UA" sz="2400" dirty="0">
                <a:latin typeface="Times New Roman" panose="02020603050405020304" pitchFamily="18" charset="0"/>
                <a:cs typeface="Times New Roman" panose="02020603050405020304" pitchFamily="18" charset="0"/>
              </a:rPr>
              <a:t>ΔП - приріст прибутку (зниження собівартості);</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a:latin typeface="Times New Roman" panose="02020603050405020304" pitchFamily="18" charset="0"/>
                <a:cs typeface="Times New Roman" panose="02020603050405020304" pitchFamily="18" charset="0"/>
              </a:rPr>
              <a:t>К - кошторисна вартість проекту.</a:t>
            </a:r>
            <a:endParaRPr lang="ru-RU" sz="2400" dirty="0">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ChangeAspect="1"/>
          </p:cNvGraphicFramePr>
          <p:nvPr>
            <p:extLst>
              <p:ext uri="{D42A27DB-BD31-4B8C-83A1-F6EECF244321}">
                <p14:modId xmlns:p14="http://schemas.microsoft.com/office/powerpoint/2010/main" val="3277261200"/>
              </p:ext>
            </p:extLst>
          </p:nvPr>
        </p:nvGraphicFramePr>
        <p:xfrm>
          <a:off x="3203848" y="3068960"/>
          <a:ext cx="2413364" cy="644004"/>
        </p:xfrm>
        <a:graphic>
          <a:graphicData uri="http://schemas.openxmlformats.org/presentationml/2006/ole">
            <mc:AlternateContent xmlns:mc="http://schemas.openxmlformats.org/markup-compatibility/2006">
              <mc:Choice xmlns:v="urn:schemas-microsoft-com:vml" Requires="v">
                <p:oleObj spid="_x0000_s4110" name="Equation" r:id="rId3" imgW="2120760" imgH="507960" progId="Equation.DSMT4">
                  <p:embed/>
                </p:oleObj>
              </mc:Choice>
              <mc:Fallback>
                <p:oleObj name="Equation" r:id="rId3" imgW="2120760" imgH="507960" progId="Equation.DSMT4">
                  <p:embed/>
                  <p:pic>
                    <p:nvPicPr>
                      <p:cNvPr id="0" name="Object 2"/>
                      <p:cNvPicPr>
                        <a:picLocks noChangeAspect="1" noChangeArrowheads="1"/>
                      </p:cNvPicPr>
                      <p:nvPr/>
                    </p:nvPicPr>
                    <p:blipFill>
                      <a:blip r:embed="rId4"/>
                      <a:srcRect/>
                      <a:stretch>
                        <a:fillRect/>
                      </a:stretch>
                    </p:blipFill>
                    <p:spPr bwMode="auto">
                      <a:xfrm>
                        <a:off x="3203848" y="3068960"/>
                        <a:ext cx="2413364" cy="644004"/>
                      </a:xfrm>
                      <a:prstGeom prst="rect">
                        <a:avLst/>
                      </a:prstGeom>
                      <a:noFill/>
                    </p:spPr>
                  </p:pic>
                </p:oleObj>
              </mc:Fallback>
            </mc:AlternateContent>
          </a:graphicData>
        </a:graphic>
      </p:graphicFrame>
      <p:graphicFrame>
        <p:nvGraphicFramePr>
          <p:cNvPr id="5" name="Объект 4"/>
          <p:cNvGraphicFramePr>
            <a:graphicFrameLocks noChangeAspect="1"/>
          </p:cNvGraphicFramePr>
          <p:nvPr>
            <p:extLst>
              <p:ext uri="{D42A27DB-BD31-4B8C-83A1-F6EECF244321}">
                <p14:modId xmlns:p14="http://schemas.microsoft.com/office/powerpoint/2010/main" val="692024324"/>
              </p:ext>
            </p:extLst>
          </p:nvPr>
        </p:nvGraphicFramePr>
        <p:xfrm>
          <a:off x="3563888" y="4941168"/>
          <a:ext cx="1872208" cy="683762"/>
        </p:xfrm>
        <a:graphic>
          <a:graphicData uri="http://schemas.openxmlformats.org/presentationml/2006/ole">
            <mc:AlternateContent xmlns:mc="http://schemas.openxmlformats.org/markup-compatibility/2006">
              <mc:Choice xmlns:v="urn:schemas-microsoft-com:vml" Requires="v">
                <p:oleObj spid="_x0000_s4111" name="Equation" r:id="rId5" imgW="1447560" imgH="469800" progId="Equation.DSMT4">
                  <p:embed/>
                </p:oleObj>
              </mc:Choice>
              <mc:Fallback>
                <p:oleObj name="Equation" r:id="rId5" imgW="1447560" imgH="469800" progId="Equation.DSMT4">
                  <p:embed/>
                  <p:pic>
                    <p:nvPicPr>
                      <p:cNvPr id="0" name="Object 3"/>
                      <p:cNvPicPr>
                        <a:picLocks noChangeAspect="1" noChangeArrowheads="1"/>
                      </p:cNvPicPr>
                      <p:nvPr/>
                    </p:nvPicPr>
                    <p:blipFill>
                      <a:blip r:embed="rId6"/>
                      <a:srcRect/>
                      <a:stretch>
                        <a:fillRect/>
                      </a:stretch>
                    </p:blipFill>
                    <p:spPr bwMode="auto">
                      <a:xfrm>
                        <a:off x="3563888" y="4941168"/>
                        <a:ext cx="1872208" cy="683762"/>
                      </a:xfrm>
                      <a:prstGeom prst="rect">
                        <a:avLst/>
                      </a:prstGeom>
                      <a:noFill/>
                    </p:spPr>
                  </p:pic>
                </p:oleObj>
              </mc:Fallback>
            </mc:AlternateContent>
          </a:graphicData>
        </a:graphic>
      </p:graphicFrame>
    </p:spTree>
    <p:extLst>
      <p:ext uri="{BB962C8B-B14F-4D97-AF65-F5344CB8AC3E}">
        <p14:creationId xmlns:p14="http://schemas.microsoft.com/office/powerpoint/2010/main" val="32379892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332656"/>
            <a:ext cx="8712968" cy="6408712"/>
          </a:xfrm>
        </p:spPr>
        <p:txBody>
          <a:bodyPr/>
          <a:lstStyle/>
          <a:p>
            <a:pPr marL="0" indent="0">
              <a:buNone/>
            </a:pPr>
            <a:r>
              <a:rPr lang="uk-UA" sz="2400" dirty="0">
                <a:latin typeface="Times New Roman" panose="02020603050405020304" pitchFamily="18" charset="0"/>
                <a:cs typeface="Times New Roman" panose="02020603050405020304" pitchFamily="18" charset="0"/>
              </a:rPr>
              <a:t>Д</a:t>
            </a:r>
            <a:r>
              <a:rPr lang="uk-UA" sz="2400" dirty="0" smtClean="0">
                <a:latin typeface="Times New Roman" panose="02020603050405020304" pitchFamily="18" charset="0"/>
                <a:cs typeface="Times New Roman" panose="02020603050405020304" pitchFamily="18" charset="0"/>
              </a:rPr>
              <a:t>ля </a:t>
            </a:r>
            <a:r>
              <a:rPr lang="uk-UA" sz="2400" dirty="0">
                <a:latin typeface="Times New Roman" panose="02020603050405020304" pitchFamily="18" charset="0"/>
                <a:cs typeface="Times New Roman" panose="02020603050405020304" pitchFamily="18" charset="0"/>
              </a:rPr>
              <a:t>споруджуваних підприємств:</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a:latin typeface="Times New Roman" panose="02020603050405020304" pitchFamily="18" charset="0"/>
                <a:cs typeface="Times New Roman" panose="02020603050405020304" pitchFamily="18" charset="0"/>
              </a:rPr>
              <a:t>де (Ц-С) - загальна сума прибутку,</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a:latin typeface="Times New Roman" panose="02020603050405020304" pitchFamily="18" charset="0"/>
                <a:cs typeface="Times New Roman" panose="02020603050405020304" pitchFamily="18" charset="0"/>
              </a:rPr>
              <a:t>К – кошт. вартість проекту,</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a:latin typeface="Times New Roman" panose="02020603050405020304" pitchFamily="18" charset="0"/>
                <a:cs typeface="Times New Roman" panose="02020603050405020304" pitchFamily="18" charset="0"/>
              </a:rPr>
              <a:t>Ц - вартість річного випуску продукції.</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a:latin typeface="Times New Roman" panose="02020603050405020304" pitchFamily="18" charset="0"/>
                <a:cs typeface="Times New Roman" panose="02020603050405020304" pitchFamily="18" charset="0"/>
              </a:rPr>
              <a:t>Вище приведені показники повинні порівнюватись з нормативними показниками</a:t>
            </a:r>
            <a:r>
              <a:rPr lang="uk-UA" sz="2400" dirty="0" smtClean="0">
                <a:latin typeface="Times New Roman" panose="02020603050405020304" pitchFamily="18" charset="0"/>
                <a:cs typeface="Times New Roman" panose="02020603050405020304" pitchFamily="18" charset="0"/>
              </a:rPr>
              <a:t>:</a:t>
            </a:r>
            <a:r>
              <a:rPr lang="uk-UA" sz="2400" dirty="0"/>
              <a:t> </a:t>
            </a:r>
            <a:r>
              <a:rPr lang="uk-UA" sz="2400" dirty="0" err="1"/>
              <a:t>Ер≥</a:t>
            </a:r>
            <a:r>
              <a:rPr lang="uk-UA" sz="2400" dirty="0" err="1" smtClean="0"/>
              <a:t>Ен</a:t>
            </a:r>
            <a:r>
              <a:rPr lang="uk-UA" sz="2400" dirty="0" smtClean="0"/>
              <a:t>,</a:t>
            </a:r>
            <a:r>
              <a:rPr lang="uk-UA" sz="2400" dirty="0"/>
              <a:t> </a:t>
            </a:r>
            <a:endParaRPr lang="uk-UA" sz="2400" dirty="0" smtClean="0"/>
          </a:p>
          <a:p>
            <a:pPr marL="0" indent="0">
              <a:buNone/>
            </a:pPr>
            <a:r>
              <a:rPr lang="uk-UA" sz="2400" dirty="0" smtClean="0">
                <a:latin typeface="Times New Roman" panose="02020603050405020304" pitchFamily="18" charset="0"/>
                <a:cs typeface="Times New Roman" panose="02020603050405020304" pitchFamily="18" charset="0"/>
              </a:rPr>
              <a:t>де </a:t>
            </a:r>
            <a:r>
              <a:rPr lang="uk-UA" sz="2400" dirty="0">
                <a:latin typeface="Times New Roman" panose="02020603050405020304" pitchFamily="18" charset="0"/>
                <a:cs typeface="Times New Roman" panose="02020603050405020304" pitchFamily="18" charset="0"/>
              </a:rPr>
              <a:t>Ер – розрахунковий показник ефективності;</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err="1" smtClean="0">
                <a:latin typeface="Times New Roman" panose="02020603050405020304" pitchFamily="18" charset="0"/>
                <a:cs typeface="Times New Roman" panose="02020603050405020304" pitchFamily="18" charset="0"/>
              </a:rPr>
              <a:t>Ен</a:t>
            </a:r>
            <a:r>
              <a:rPr lang="uk-UA" sz="2400" dirty="0" smtClean="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 нормативний показник ефективності (</a:t>
            </a:r>
            <a:r>
              <a:rPr lang="uk-UA" sz="2400" dirty="0" err="1">
                <a:latin typeface="Times New Roman" panose="02020603050405020304" pitchFamily="18" charset="0"/>
                <a:cs typeface="Times New Roman" panose="02020603050405020304" pitchFamily="18" charset="0"/>
              </a:rPr>
              <a:t>Ен</a:t>
            </a:r>
            <a:r>
              <a:rPr lang="uk-UA" sz="2400" dirty="0">
                <a:latin typeface="Times New Roman" panose="02020603050405020304" pitchFamily="18" charset="0"/>
                <a:cs typeface="Times New Roman" panose="02020603050405020304" pitchFamily="18" charset="0"/>
              </a:rPr>
              <a:t>=0,16</a:t>
            </a:r>
            <a:r>
              <a:rPr lang="uk-UA"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a:latin typeface="Times New Roman" panose="02020603050405020304" pitchFamily="18" charset="0"/>
                <a:cs typeface="Times New Roman" panose="02020603050405020304" pitchFamily="18" charset="0"/>
              </a:rPr>
              <a:t>Показники порівняльної економічної ефективності використовуються тоді, коли треба вибрати кращий із можливих проектів інвестування.</a:t>
            </a:r>
            <a:endParaRPr lang="ru-RU" sz="2400" dirty="0">
              <a:latin typeface="Times New Roman" panose="02020603050405020304" pitchFamily="18" charset="0"/>
              <a:cs typeface="Times New Roman" panose="02020603050405020304" pitchFamily="18" charset="0"/>
            </a:endParaRPr>
          </a:p>
          <a:p>
            <a:pPr marL="0" indent="0">
              <a:buNone/>
            </a:pPr>
            <a:endParaRPr lang="ru-RU" sz="2400" dirty="0">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ChangeAspect="1"/>
          </p:cNvGraphicFramePr>
          <p:nvPr>
            <p:extLst>
              <p:ext uri="{D42A27DB-BD31-4B8C-83A1-F6EECF244321}">
                <p14:modId xmlns:p14="http://schemas.microsoft.com/office/powerpoint/2010/main" val="2161042928"/>
              </p:ext>
            </p:extLst>
          </p:nvPr>
        </p:nvGraphicFramePr>
        <p:xfrm>
          <a:off x="5220072" y="332656"/>
          <a:ext cx="1903907" cy="720080"/>
        </p:xfrm>
        <a:graphic>
          <a:graphicData uri="http://schemas.openxmlformats.org/presentationml/2006/ole">
            <mc:AlternateContent xmlns:mc="http://schemas.openxmlformats.org/markup-compatibility/2006">
              <mc:Choice xmlns:v="urn:schemas-microsoft-com:vml" Requires="v">
                <p:oleObj spid="_x0000_s5128" name="Equation" r:id="rId3" imgW="1549080" imgH="520560" progId="Equation.DSMT4">
                  <p:embed/>
                </p:oleObj>
              </mc:Choice>
              <mc:Fallback>
                <p:oleObj name="Equation" r:id="rId3" imgW="1549080" imgH="520560" progId="Equation.DSMT4">
                  <p:embed/>
                  <p:pic>
                    <p:nvPicPr>
                      <p:cNvPr id="0" name="Object 2"/>
                      <p:cNvPicPr>
                        <a:picLocks noChangeAspect="1" noChangeArrowheads="1"/>
                      </p:cNvPicPr>
                      <p:nvPr/>
                    </p:nvPicPr>
                    <p:blipFill>
                      <a:blip r:embed="rId4"/>
                      <a:srcRect/>
                      <a:stretch>
                        <a:fillRect/>
                      </a:stretch>
                    </p:blipFill>
                    <p:spPr bwMode="auto">
                      <a:xfrm>
                        <a:off x="5220072" y="332656"/>
                        <a:ext cx="1903907" cy="720080"/>
                      </a:xfrm>
                      <a:prstGeom prst="rect">
                        <a:avLst/>
                      </a:prstGeom>
                      <a:noFill/>
                    </p:spPr>
                  </p:pic>
                </p:oleObj>
              </mc:Fallback>
            </mc:AlternateContent>
          </a:graphicData>
        </a:graphic>
      </p:graphicFrame>
    </p:spTree>
    <p:extLst>
      <p:ext uri="{BB962C8B-B14F-4D97-AF65-F5344CB8AC3E}">
        <p14:creationId xmlns:p14="http://schemas.microsoft.com/office/powerpoint/2010/main" val="2288550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260648"/>
            <a:ext cx="8712968" cy="6480720"/>
          </a:xfrm>
        </p:spPr>
        <p:txBody>
          <a:bodyPr>
            <a:normAutofit/>
          </a:bodyPr>
          <a:lstStyle/>
          <a:p>
            <a:pPr marL="0" indent="0">
              <a:buNone/>
            </a:pPr>
            <a:r>
              <a:rPr lang="uk-UA" sz="2400" dirty="0">
                <a:latin typeface="Times New Roman" panose="02020603050405020304" pitchFamily="18" charset="0"/>
                <a:cs typeface="Times New Roman" panose="02020603050405020304" pitchFamily="18" charset="0"/>
              </a:rPr>
              <a:t>До показників порівняльної економічної ефективності відносять:</a:t>
            </a:r>
            <a:endParaRPr lang="ru-RU" sz="2400" dirty="0">
              <a:latin typeface="Times New Roman" panose="02020603050405020304" pitchFamily="18" charset="0"/>
              <a:cs typeface="Times New Roman" panose="02020603050405020304" pitchFamily="18" charset="0"/>
            </a:endParaRPr>
          </a:p>
          <a:p>
            <a:pPr lvl="0"/>
            <a:r>
              <a:rPr lang="uk-UA" sz="2400" dirty="0">
                <a:latin typeface="Times New Roman" panose="02020603050405020304" pitchFamily="18" charset="0"/>
                <a:cs typeface="Times New Roman" panose="02020603050405020304" pitchFamily="18" charset="0"/>
              </a:rPr>
              <a:t>К, к- загальні, питомі (на одиницю продукції) капіталовкладення.</a:t>
            </a:r>
            <a:endParaRPr lang="ru-RU" sz="2400" dirty="0">
              <a:latin typeface="Times New Roman" panose="02020603050405020304" pitchFamily="18" charset="0"/>
              <a:cs typeface="Times New Roman" panose="02020603050405020304" pitchFamily="18" charset="0"/>
            </a:endParaRPr>
          </a:p>
          <a:p>
            <a:pPr lvl="0"/>
            <a:r>
              <a:rPr lang="uk-UA" sz="2400" dirty="0">
                <a:latin typeface="Times New Roman" panose="02020603050405020304" pitchFamily="18" charset="0"/>
                <a:cs typeface="Times New Roman" panose="02020603050405020304" pitchFamily="18" charset="0"/>
              </a:rPr>
              <a:t>С, с- собівартість річного обсягу виробництва, одиниці продукції.</a:t>
            </a:r>
            <a:endParaRPr lang="ru-RU" sz="2400" dirty="0">
              <a:latin typeface="Times New Roman" panose="02020603050405020304" pitchFamily="18" charset="0"/>
              <a:cs typeface="Times New Roman" panose="02020603050405020304" pitchFamily="18" charset="0"/>
            </a:endParaRPr>
          </a:p>
          <a:p>
            <a:pPr lvl="0"/>
            <a:r>
              <a:rPr lang="uk-UA" sz="2400" dirty="0" err="1">
                <a:latin typeface="Times New Roman" panose="02020603050405020304" pitchFamily="18" charset="0"/>
                <a:cs typeface="Times New Roman" panose="02020603050405020304" pitchFamily="18" charset="0"/>
              </a:rPr>
              <a:t>Т</a:t>
            </a:r>
            <a:r>
              <a:rPr lang="uk-UA" sz="2400" baseline="-25000" dirty="0" err="1">
                <a:latin typeface="Times New Roman" panose="02020603050405020304" pitchFamily="18" charset="0"/>
                <a:cs typeface="Times New Roman" panose="02020603050405020304" pitchFamily="18" charset="0"/>
              </a:rPr>
              <a:t>ок</a:t>
            </a:r>
            <a:r>
              <a:rPr lang="uk-UA" sz="2400" dirty="0">
                <a:latin typeface="Times New Roman" panose="02020603050405020304" pitchFamily="18" charset="0"/>
                <a:cs typeface="Times New Roman" panose="02020603050405020304" pitchFamily="18" charset="0"/>
              </a:rPr>
              <a:t>- строк окупності</a:t>
            </a:r>
            <a:endParaRPr lang="ru-RU" sz="2400" dirty="0">
              <a:latin typeface="Times New Roman" panose="02020603050405020304" pitchFamily="18" charset="0"/>
              <a:cs typeface="Times New Roman" panose="02020603050405020304" pitchFamily="18" charset="0"/>
            </a:endParaRPr>
          </a:p>
          <a:p>
            <a:pPr lvl="0"/>
            <a:r>
              <a:rPr lang="uk-UA" sz="2400" dirty="0">
                <a:latin typeface="Times New Roman" panose="02020603050405020304" pitchFamily="18" charset="0"/>
                <a:cs typeface="Times New Roman" panose="02020603050405020304" pitchFamily="18" charset="0"/>
              </a:rPr>
              <a:t>Е- коеф-т порівняльної економічної ефективності (показує, яка частина додаткових</a:t>
            </a:r>
            <a:br>
              <a:rPr lang="uk-UA" sz="2400" dirty="0">
                <a:latin typeface="Times New Roman" panose="02020603050405020304" pitchFamily="18" charset="0"/>
                <a:cs typeface="Times New Roman" panose="02020603050405020304" pitchFamily="18" charset="0"/>
              </a:rPr>
            </a:br>
            <a:r>
              <a:rPr lang="uk-UA" sz="2400" dirty="0">
                <a:latin typeface="Times New Roman" panose="02020603050405020304" pitchFamily="18" charset="0"/>
                <a:cs typeface="Times New Roman" panose="02020603050405020304" pitchFamily="18" charset="0"/>
              </a:rPr>
              <a:t>капіталовкладень окупить себе протягом року).</a:t>
            </a:r>
            <a:endParaRPr lang="ru-RU" sz="2400" dirty="0">
              <a:latin typeface="Times New Roman" panose="02020603050405020304" pitchFamily="18" charset="0"/>
              <a:cs typeface="Times New Roman" panose="02020603050405020304" pitchFamily="18" charset="0"/>
            </a:endParaRPr>
          </a:p>
          <a:p>
            <a:r>
              <a:rPr lang="uk-UA" sz="2400" dirty="0">
                <a:latin typeface="Times New Roman" panose="02020603050405020304" pitchFamily="18" charset="0"/>
                <a:cs typeface="Times New Roman" panose="02020603050405020304" pitchFamily="18" charset="0"/>
              </a:rPr>
              <a:t>5. </a:t>
            </a:r>
            <a:r>
              <a:rPr lang="uk-UA" sz="2400" dirty="0" err="1">
                <a:latin typeface="Times New Roman" panose="02020603050405020304" pitchFamily="18" charset="0"/>
                <a:cs typeface="Times New Roman" panose="02020603050405020304" pitchFamily="18" charset="0"/>
              </a:rPr>
              <a:t>З</a:t>
            </a:r>
            <a:r>
              <a:rPr lang="uk-UA" sz="2400" baseline="-25000" dirty="0" err="1">
                <a:latin typeface="Times New Roman" panose="02020603050405020304" pitchFamily="18" charset="0"/>
                <a:cs typeface="Times New Roman" panose="02020603050405020304" pitchFamily="18" charset="0"/>
              </a:rPr>
              <a:t>пр</a:t>
            </a:r>
            <a:r>
              <a:rPr lang="uk-UA" sz="2400" dirty="0">
                <a:latin typeface="Times New Roman" panose="02020603050405020304" pitchFamily="18" charset="0"/>
                <a:cs typeface="Times New Roman" panose="02020603050405020304" pitchFamily="18" charset="0"/>
              </a:rPr>
              <a:t>- приведені </a:t>
            </a:r>
            <a:r>
              <a:rPr lang="uk-UA" sz="2400" dirty="0" smtClean="0">
                <a:latin typeface="Times New Roman" panose="02020603050405020304" pitchFamily="18" charset="0"/>
                <a:cs typeface="Times New Roman" panose="02020603050405020304" pitchFamily="18" charset="0"/>
              </a:rPr>
              <a:t>витрати: </a:t>
            </a:r>
            <a:r>
              <a:rPr lang="uk-UA" sz="2400" dirty="0" err="1" smtClean="0">
                <a:latin typeface="Times New Roman" panose="02020603050405020304" pitchFamily="18" charset="0"/>
                <a:cs typeface="Times New Roman" panose="02020603050405020304" pitchFamily="18" charset="0"/>
              </a:rPr>
              <a:t>Зпрі</a:t>
            </a:r>
            <a:r>
              <a:rPr lang="uk-UA" sz="2400" dirty="0" smtClean="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 Сі +</a:t>
            </a:r>
            <a:r>
              <a:rPr lang="uk-UA" sz="2400" dirty="0" err="1">
                <a:latin typeface="Times New Roman" panose="02020603050405020304" pitchFamily="18" charset="0"/>
                <a:cs typeface="Times New Roman" panose="02020603050405020304" pitchFamily="18" charset="0"/>
              </a:rPr>
              <a:t>Ен·Кі</a:t>
            </a:r>
            <a:r>
              <a:rPr lang="uk-UA" sz="2400" dirty="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min</a:t>
            </a:r>
            <a:endParaRPr lang="ru-RU" sz="2400" dirty="0">
              <a:latin typeface="Times New Roman" panose="02020603050405020304" pitchFamily="18" charset="0"/>
              <a:cs typeface="Times New Roman" panose="02020603050405020304" pitchFamily="18" charset="0"/>
            </a:endParaRPr>
          </a:p>
          <a:p>
            <a:endParaRPr lang="ru-RU" sz="24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4664596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332656"/>
            <a:ext cx="8534400" cy="758952"/>
          </a:xfrm>
        </p:spPr>
        <p:txBody>
          <a:bodyPr>
            <a:normAutofit fontScale="90000"/>
          </a:bodyPr>
          <a:lstStyle/>
          <a:p>
            <a:r>
              <a:rPr lang="uk-UA" b="1" i="1" dirty="0">
                <a:latin typeface="Times New Roman" panose="02020603050405020304" pitchFamily="18" charset="0"/>
                <a:cs typeface="Times New Roman" panose="02020603050405020304" pitchFamily="18" charset="0"/>
              </a:rPr>
              <a:t>Тема 14.1. Характеристика інвестицій та види капіталовкладень</a:t>
            </a:r>
            <a:r>
              <a:rPr lang="uk-UA" b="1" i="1" dirty="0" smtClean="0">
                <a:latin typeface="Times New Roman" panose="02020603050405020304" pitchFamily="18" charset="0"/>
                <a:cs typeface="Times New Roman" panose="02020603050405020304" pitchFamily="18" charset="0"/>
              </a:rPr>
              <a:t>.</a:t>
            </a:r>
            <a:endParaRPr lang="ru-RU"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r>
              <a:rPr lang="uk-UA" sz="2400" b="1" i="1" dirty="0" smtClean="0">
                <a:latin typeface="Times New Roman" panose="02020603050405020304" pitchFamily="18" charset="0"/>
                <a:cs typeface="Times New Roman" panose="02020603050405020304" pitchFamily="18" charset="0"/>
              </a:rPr>
              <a:t>Інвестиції</a:t>
            </a:r>
            <a:r>
              <a:rPr lang="uk-UA" sz="2400" i="1" dirty="0" smtClean="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 це довгострокові вкладення капіталу (грошей) у підприємницьку діяльність з метою одержання певного доходу прибутку.</a:t>
            </a:r>
            <a:endParaRPr lang="ru-RU" sz="2400" dirty="0">
              <a:latin typeface="Times New Roman" panose="02020603050405020304" pitchFamily="18" charset="0"/>
              <a:cs typeface="Times New Roman" panose="02020603050405020304" pitchFamily="18" charset="0"/>
            </a:endParaRPr>
          </a:p>
          <a:p>
            <a:r>
              <a:rPr lang="uk-UA" sz="2400" dirty="0">
                <a:latin typeface="Times New Roman" panose="02020603050405020304" pitchFamily="18" charset="0"/>
                <a:cs typeface="Times New Roman" panose="02020603050405020304" pitchFamily="18" charset="0"/>
              </a:rPr>
              <a:t>Той, хто має капітал ( гроші) і вкладає його(їх) у ту або іншу комерційну справу, називається </a:t>
            </a:r>
            <a:r>
              <a:rPr lang="uk-UA" sz="2400" b="1" i="1" dirty="0">
                <a:latin typeface="Times New Roman" panose="02020603050405020304" pitchFamily="18" charset="0"/>
                <a:cs typeface="Times New Roman" panose="02020603050405020304" pitchFamily="18" charset="0"/>
              </a:rPr>
              <a:t>інвестором</a:t>
            </a:r>
            <a:r>
              <a:rPr lang="uk-UA" sz="2400" i="1" dirty="0">
                <a:latin typeface="Times New Roman" panose="02020603050405020304" pitchFamily="18" charset="0"/>
                <a:cs typeface="Times New Roman" panose="02020603050405020304" pitchFamily="18" charset="0"/>
              </a:rPr>
              <a:t>,</a:t>
            </a:r>
            <a:r>
              <a:rPr lang="uk-UA" sz="2400" dirty="0">
                <a:latin typeface="Times New Roman" panose="02020603050405020304" pitchFamily="18" charset="0"/>
                <a:cs typeface="Times New Roman" panose="02020603050405020304" pitchFamily="18" charset="0"/>
              </a:rPr>
              <a:t> а сам процес вкладання капіталу -  </a:t>
            </a:r>
            <a:r>
              <a:rPr lang="uk-UA" sz="2400" b="1" i="1" dirty="0">
                <a:latin typeface="Times New Roman" panose="02020603050405020304" pitchFamily="18" charset="0"/>
                <a:cs typeface="Times New Roman" panose="02020603050405020304" pitchFamily="18" charset="0"/>
              </a:rPr>
              <a:t>інвестуванням </a:t>
            </a:r>
            <a:r>
              <a:rPr lang="uk-UA" sz="2400" i="1" dirty="0">
                <a:latin typeface="Times New Roman" panose="02020603050405020304" pitchFamily="18" charset="0"/>
                <a:cs typeface="Times New Roman" panose="02020603050405020304" pitchFamily="18" charset="0"/>
              </a:rPr>
              <a:t>(</a:t>
            </a:r>
            <a:r>
              <a:rPr lang="uk-UA" sz="2400" dirty="0">
                <a:latin typeface="Times New Roman" panose="02020603050405020304" pitchFamily="18" charset="0"/>
                <a:cs typeface="Times New Roman" panose="02020603050405020304" pitchFamily="18" charset="0"/>
              </a:rPr>
              <a:t>довгостроковим фінансуванням).</a:t>
            </a:r>
            <a:endParaRPr lang="ru-RU" sz="24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8711273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332656"/>
            <a:ext cx="8568952" cy="6336704"/>
          </a:xfrm>
        </p:spPr>
        <p:txBody>
          <a:bodyPr>
            <a:normAutofit/>
          </a:bodyPr>
          <a:lstStyle/>
          <a:p>
            <a:pPr marL="0" indent="0">
              <a:buNone/>
            </a:pPr>
            <a:r>
              <a:rPr lang="uk-UA" sz="2400" dirty="0">
                <a:latin typeface="Times New Roman" panose="02020603050405020304" pitchFamily="18" charset="0"/>
                <a:cs typeface="Times New Roman" panose="02020603050405020304" pitchFamily="18" charset="0"/>
              </a:rPr>
              <a:t>Оптимальний варіант характеризується меншими приведеними витратами.</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a:latin typeface="Times New Roman" panose="02020603050405020304" pitchFamily="18" charset="0"/>
                <a:cs typeface="Times New Roman" panose="02020603050405020304" pitchFamily="18" charset="0"/>
              </a:rPr>
              <a:t>При </a:t>
            </a:r>
            <a:r>
              <a:rPr lang="uk-UA" sz="2400" dirty="0" err="1">
                <a:latin typeface="Times New Roman" panose="02020603050405020304" pitchFamily="18" charset="0"/>
                <a:cs typeface="Times New Roman" panose="02020603050405020304" pitchFamily="18" charset="0"/>
              </a:rPr>
              <a:t>обгрунтуванні</a:t>
            </a:r>
            <a:r>
              <a:rPr lang="uk-UA" sz="2400" dirty="0">
                <a:latin typeface="Times New Roman" panose="02020603050405020304" pitchFamily="18" charset="0"/>
                <a:cs typeface="Times New Roman" panose="02020603050405020304" pitchFamily="18" charset="0"/>
              </a:rPr>
              <a:t> інженерних рішень розглядаються варіанти порівняння між собою, перш за все, капіталовкладень (К</a:t>
            </a:r>
            <a:r>
              <a:rPr lang="uk-UA" sz="2400" baseline="-25000" dirty="0">
                <a:latin typeface="Times New Roman" panose="02020603050405020304" pitchFamily="18" charset="0"/>
                <a:cs typeface="Times New Roman" panose="02020603050405020304" pitchFamily="18" charset="0"/>
              </a:rPr>
              <a:t>1</a:t>
            </a:r>
            <a:r>
              <a:rPr lang="uk-UA" sz="2400" dirty="0">
                <a:latin typeface="Times New Roman" panose="02020603050405020304" pitchFamily="18" charset="0"/>
                <a:cs typeface="Times New Roman" panose="02020603050405020304" pitchFamily="18" charset="0"/>
              </a:rPr>
              <a:t> і К</a:t>
            </a:r>
            <a:r>
              <a:rPr lang="uk-UA" sz="2400" baseline="-25000" dirty="0">
                <a:latin typeface="Times New Roman" panose="02020603050405020304" pitchFamily="18" charset="0"/>
                <a:cs typeface="Times New Roman" panose="02020603050405020304" pitchFamily="18" charset="0"/>
              </a:rPr>
              <a:t>2</a:t>
            </a:r>
            <a:r>
              <a:rPr lang="uk-UA" sz="2400" dirty="0">
                <a:latin typeface="Times New Roman" panose="02020603050405020304" pitchFamily="18" charset="0"/>
                <a:cs typeface="Times New Roman" panose="02020603050405020304" pitchFamily="18" charset="0"/>
              </a:rPr>
              <a:t>) і поточних витрат (С</a:t>
            </a:r>
            <a:r>
              <a:rPr lang="uk-UA" sz="2400" baseline="-25000" dirty="0">
                <a:latin typeface="Times New Roman" panose="02020603050405020304" pitchFamily="18" charset="0"/>
                <a:cs typeface="Times New Roman" panose="02020603050405020304" pitchFamily="18" charset="0"/>
              </a:rPr>
              <a:t>1</a:t>
            </a:r>
            <a:r>
              <a:rPr lang="uk-UA" sz="2400" dirty="0">
                <a:latin typeface="Times New Roman" panose="02020603050405020304" pitchFamily="18" charset="0"/>
                <a:cs typeface="Times New Roman" panose="02020603050405020304" pitchFamily="18" charset="0"/>
              </a:rPr>
              <a:t> і С</a:t>
            </a:r>
            <a:r>
              <a:rPr lang="uk-UA" sz="2400" baseline="-25000" dirty="0">
                <a:latin typeface="Times New Roman" panose="02020603050405020304" pitchFamily="18" charset="0"/>
                <a:cs typeface="Times New Roman" panose="02020603050405020304" pitchFamily="18" charset="0"/>
              </a:rPr>
              <a:t>2</a:t>
            </a:r>
            <a:r>
              <a:rPr lang="uk-UA" sz="2400" dirty="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a:latin typeface="Times New Roman" panose="02020603050405020304" pitchFamily="18" charset="0"/>
                <a:cs typeface="Times New Roman" panose="02020603050405020304" pitchFamily="18" charset="0"/>
              </a:rPr>
              <a:t>Якщо К</a:t>
            </a:r>
            <a:r>
              <a:rPr lang="uk-UA" sz="2400" baseline="-25000" dirty="0">
                <a:latin typeface="Times New Roman" panose="02020603050405020304" pitchFamily="18" charset="0"/>
                <a:cs typeface="Times New Roman" panose="02020603050405020304" pitchFamily="18" charset="0"/>
              </a:rPr>
              <a:t>2</a:t>
            </a:r>
            <a:r>
              <a:rPr lang="uk-UA" sz="2400" dirty="0">
                <a:latin typeface="Times New Roman" panose="02020603050405020304" pitchFamily="18" charset="0"/>
                <a:cs typeface="Times New Roman" panose="02020603050405020304" pitchFamily="18" charset="0"/>
              </a:rPr>
              <a:t>≤ К1 і С</a:t>
            </a:r>
            <a:r>
              <a:rPr lang="uk-UA" sz="2400" baseline="-25000" dirty="0">
                <a:latin typeface="Times New Roman" panose="02020603050405020304" pitchFamily="18" charset="0"/>
                <a:cs typeface="Times New Roman" panose="02020603050405020304" pitchFamily="18" charset="0"/>
              </a:rPr>
              <a:t>2</a:t>
            </a:r>
            <a:r>
              <a:rPr lang="uk-UA" sz="2400" dirty="0">
                <a:latin typeface="Times New Roman" panose="02020603050405020304" pitchFamily="18" charset="0"/>
                <a:cs typeface="Times New Roman" panose="02020603050405020304" pitchFamily="18" charset="0"/>
              </a:rPr>
              <a:t>≤С1, то можна сказати про доцільність вибору нового варіанта.</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a:latin typeface="Times New Roman" panose="02020603050405020304" pitchFamily="18" charset="0"/>
                <a:cs typeface="Times New Roman" panose="02020603050405020304" pitchFamily="18" charset="0"/>
              </a:rPr>
              <a:t>На практиці частіше зустрічається випадок, коли К</a:t>
            </a:r>
            <a:r>
              <a:rPr lang="uk-UA" sz="2400" baseline="-25000" dirty="0">
                <a:latin typeface="Times New Roman" panose="02020603050405020304" pitchFamily="18" charset="0"/>
                <a:cs typeface="Times New Roman" panose="02020603050405020304" pitchFamily="18" charset="0"/>
              </a:rPr>
              <a:t>2</a:t>
            </a:r>
            <a:r>
              <a:rPr lang="uk-UA" sz="2400" dirty="0">
                <a:latin typeface="Times New Roman" panose="02020603050405020304" pitchFamily="18" charset="0"/>
                <a:cs typeface="Times New Roman" panose="02020603050405020304" pitchFamily="18" charset="0"/>
              </a:rPr>
              <a:t>&gt; К</a:t>
            </a:r>
            <a:r>
              <a:rPr lang="uk-UA" sz="2400" baseline="-25000" dirty="0">
                <a:latin typeface="Times New Roman" panose="02020603050405020304" pitchFamily="18" charset="0"/>
                <a:cs typeface="Times New Roman" panose="02020603050405020304" pitchFamily="18" charset="0"/>
              </a:rPr>
              <a:t>1</a:t>
            </a:r>
            <a:r>
              <a:rPr lang="uk-UA" sz="2400" dirty="0">
                <a:latin typeface="Times New Roman" panose="02020603050405020304" pitchFamily="18" charset="0"/>
                <a:cs typeface="Times New Roman" panose="02020603050405020304" pitchFamily="18" charset="0"/>
              </a:rPr>
              <a:t> а С</a:t>
            </a:r>
            <a:r>
              <a:rPr lang="uk-UA" sz="2400" baseline="-25000" dirty="0">
                <a:latin typeface="Times New Roman" panose="02020603050405020304" pitchFamily="18" charset="0"/>
                <a:cs typeface="Times New Roman" panose="02020603050405020304" pitchFamily="18" charset="0"/>
              </a:rPr>
              <a:t>2</a:t>
            </a:r>
            <a:r>
              <a:rPr lang="uk-UA" sz="2400" dirty="0">
                <a:latin typeface="Times New Roman" panose="02020603050405020304" pitchFamily="18" charset="0"/>
                <a:cs typeface="Times New Roman" panose="02020603050405020304" pitchFamily="18" charset="0"/>
              </a:rPr>
              <a:t>&lt;С1.</a:t>
            </a:r>
            <a:endParaRPr lang="ru-RU" sz="2400" dirty="0">
              <a:latin typeface="Times New Roman" panose="02020603050405020304" pitchFamily="18" charset="0"/>
              <a:cs typeface="Times New Roman" panose="02020603050405020304" pitchFamily="18" charset="0"/>
            </a:endParaRPr>
          </a:p>
          <a:p>
            <a:pPr marL="0" indent="0">
              <a:buNone/>
            </a:pPr>
            <a:r>
              <a:rPr lang="ru-RU" sz="2400" dirty="0">
                <a:latin typeface="Times New Roman" panose="02020603050405020304" pitchFamily="18" charset="0"/>
                <a:cs typeface="Times New Roman" panose="02020603050405020304" pitchFamily="18" charset="0"/>
              </a:rPr>
              <a:t>У</a:t>
            </a:r>
            <a:r>
              <a:rPr lang="uk-UA" sz="2400" dirty="0">
                <a:latin typeface="Times New Roman" panose="02020603050405020304" pitchFamily="18" charset="0"/>
                <a:cs typeface="Times New Roman" panose="02020603050405020304" pitchFamily="18" charset="0"/>
              </a:rPr>
              <a:t> цьому випадку додаткові капіталовкладення (К</a:t>
            </a:r>
            <a:r>
              <a:rPr lang="uk-UA" sz="2400" baseline="-25000" dirty="0">
                <a:latin typeface="Times New Roman" panose="02020603050405020304" pitchFamily="18" charset="0"/>
                <a:cs typeface="Times New Roman" panose="02020603050405020304" pitchFamily="18" charset="0"/>
              </a:rPr>
              <a:t>2</a:t>
            </a:r>
            <a:r>
              <a:rPr lang="uk-UA" sz="2400" dirty="0">
                <a:latin typeface="Times New Roman" panose="02020603050405020304" pitchFamily="18" charset="0"/>
                <a:cs typeface="Times New Roman" panose="02020603050405020304" pitchFamily="18" charset="0"/>
              </a:rPr>
              <a:t>-К1) повинні окупатись за рахунок економії експлуатаційних витрат (С</a:t>
            </a:r>
            <a:r>
              <a:rPr lang="uk-UA" sz="2400" baseline="-25000" dirty="0">
                <a:latin typeface="Times New Roman" panose="02020603050405020304" pitchFamily="18" charset="0"/>
                <a:cs typeface="Times New Roman" panose="02020603050405020304" pitchFamily="18" charset="0"/>
              </a:rPr>
              <a:t>1</a:t>
            </a:r>
            <a:r>
              <a:rPr lang="uk-UA" sz="2400" dirty="0">
                <a:latin typeface="Times New Roman" panose="02020603050405020304" pitchFamily="18" charset="0"/>
                <a:cs typeface="Times New Roman" panose="02020603050405020304" pitchFamily="18" charset="0"/>
              </a:rPr>
              <a:t> - С</a:t>
            </a:r>
            <a:r>
              <a:rPr lang="uk-UA" sz="2400" baseline="-25000" dirty="0">
                <a:latin typeface="Times New Roman" panose="02020603050405020304" pitchFamily="18" charset="0"/>
                <a:cs typeface="Times New Roman" panose="02020603050405020304" pitchFamily="18" charset="0"/>
              </a:rPr>
              <a:t>2</a:t>
            </a:r>
            <a:r>
              <a:rPr lang="uk-UA" sz="2400" dirty="0">
                <a:latin typeface="Times New Roman" panose="02020603050405020304" pitchFamily="18" charset="0"/>
                <a:cs typeface="Times New Roman" panose="02020603050405020304" pitchFamily="18" charset="0"/>
              </a:rPr>
              <a:t>), </a:t>
            </a:r>
            <a:r>
              <a:rPr lang="uk-UA" sz="2400" dirty="0" smtClean="0">
                <a:latin typeface="Times New Roman" panose="02020603050405020304" pitchFamily="18" charset="0"/>
                <a:cs typeface="Times New Roman" panose="02020603050405020304" pitchFamily="18" charset="0"/>
              </a:rPr>
              <a:t>тоді</a:t>
            </a:r>
          </a:p>
          <a:p>
            <a:pPr marL="0" indent="0">
              <a:buNone/>
            </a:pPr>
            <a:endParaRPr lang="ru-RU" sz="2400" dirty="0" smtClean="0">
              <a:latin typeface="Times New Roman" panose="02020603050405020304" pitchFamily="18" charset="0"/>
              <a:cs typeface="Times New Roman" panose="02020603050405020304" pitchFamily="18" charset="0"/>
            </a:endParaRPr>
          </a:p>
          <a:p>
            <a:pPr marL="0" indent="0">
              <a:buNone/>
            </a:pPr>
            <a:endParaRPr lang="ru-RU" sz="2400" dirty="0">
              <a:latin typeface="Times New Roman" panose="02020603050405020304" pitchFamily="18" charset="0"/>
              <a:cs typeface="Times New Roman" panose="02020603050405020304" pitchFamily="18" charset="0"/>
            </a:endParaRPr>
          </a:p>
        </p:txBody>
      </p:sp>
      <p:sp>
        <p:nvSpPr>
          <p:cNvPr id="4" name="Rectangle 2"/>
          <p:cNvSpPr>
            <a:spLocks noChangeArrowheads="1"/>
          </p:cNvSpPr>
          <p:nvPr/>
        </p:nvSpPr>
        <p:spPr bwMode="auto">
          <a:xfrm>
            <a:off x="-1044624" y="11663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5" name="Объект 4"/>
          <p:cNvGraphicFramePr>
            <a:graphicFrameLocks noChangeAspect="1"/>
          </p:cNvGraphicFramePr>
          <p:nvPr>
            <p:extLst>
              <p:ext uri="{D42A27DB-BD31-4B8C-83A1-F6EECF244321}">
                <p14:modId xmlns:p14="http://schemas.microsoft.com/office/powerpoint/2010/main" val="3716083715"/>
              </p:ext>
            </p:extLst>
          </p:nvPr>
        </p:nvGraphicFramePr>
        <p:xfrm>
          <a:off x="1082727" y="4562273"/>
          <a:ext cx="1341438" cy="728663"/>
        </p:xfrm>
        <a:graphic>
          <a:graphicData uri="http://schemas.openxmlformats.org/presentationml/2006/ole">
            <mc:AlternateContent xmlns:mc="http://schemas.openxmlformats.org/markup-compatibility/2006">
              <mc:Choice xmlns:v="urn:schemas-microsoft-com:vml" Requires="v">
                <p:oleObj spid="_x0000_s6159" name="Equation" r:id="rId3" imgW="1346040" imgH="736560" progId="Equation.DSMT4">
                  <p:embed/>
                </p:oleObj>
              </mc:Choice>
              <mc:Fallback>
                <p:oleObj name="Equation" r:id="rId3" imgW="1346040" imgH="736560" progId="Equation.DSMT4">
                  <p:embed/>
                  <p:pic>
                    <p:nvPicPr>
                      <p:cNvPr id="0" name="Object 1"/>
                      <p:cNvPicPr>
                        <a:picLocks noChangeAspect="1" noChangeArrowheads="1"/>
                      </p:cNvPicPr>
                      <p:nvPr/>
                    </p:nvPicPr>
                    <p:blipFill>
                      <a:blip r:embed="rId4"/>
                      <a:srcRect/>
                      <a:stretch>
                        <a:fillRect/>
                      </a:stretch>
                    </p:blipFill>
                    <p:spPr bwMode="auto">
                      <a:xfrm>
                        <a:off x="1082727" y="4562273"/>
                        <a:ext cx="1341438" cy="728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4"/>
          <p:cNvSpPr>
            <a:spLocks noChangeArrowheads="1"/>
          </p:cNvSpPr>
          <p:nvPr/>
        </p:nvSpPr>
        <p:spPr bwMode="auto">
          <a:xfrm>
            <a:off x="2627784" y="4772717"/>
            <a:ext cx="38343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,а </a:t>
            </a:r>
            <a:endParaRPr kumimoji="0" lang="uk-UA" altLang="ru-RU"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7" name="Объект 6"/>
          <p:cNvGraphicFramePr>
            <a:graphicFrameLocks noChangeAspect="1"/>
          </p:cNvGraphicFramePr>
          <p:nvPr>
            <p:extLst>
              <p:ext uri="{D42A27DB-BD31-4B8C-83A1-F6EECF244321}">
                <p14:modId xmlns:p14="http://schemas.microsoft.com/office/powerpoint/2010/main" val="1072065816"/>
              </p:ext>
            </p:extLst>
          </p:nvPr>
        </p:nvGraphicFramePr>
        <p:xfrm>
          <a:off x="3183364" y="4536873"/>
          <a:ext cx="1722437" cy="754063"/>
        </p:xfrm>
        <a:graphic>
          <a:graphicData uri="http://schemas.openxmlformats.org/presentationml/2006/ole">
            <mc:AlternateContent xmlns:mc="http://schemas.openxmlformats.org/markup-compatibility/2006">
              <mc:Choice xmlns:v="urn:schemas-microsoft-com:vml" Requires="v">
                <p:oleObj spid="_x0000_s6160" name="Equation" r:id="rId5" imgW="1726920" imgH="761760" progId="Equation.DSMT4">
                  <p:embed/>
                </p:oleObj>
              </mc:Choice>
              <mc:Fallback>
                <p:oleObj name="Equation" r:id="rId5" imgW="1726920" imgH="761760" progId="Equation.DSMT4">
                  <p:embed/>
                  <p:pic>
                    <p:nvPicPr>
                      <p:cNvPr id="0" name="Object 3"/>
                      <p:cNvPicPr>
                        <a:picLocks noChangeAspect="1" noChangeArrowheads="1"/>
                      </p:cNvPicPr>
                      <p:nvPr/>
                    </p:nvPicPr>
                    <p:blipFill>
                      <a:blip r:embed="rId6"/>
                      <a:srcRect/>
                      <a:stretch>
                        <a:fillRect/>
                      </a:stretch>
                    </p:blipFill>
                    <p:spPr bwMode="auto">
                      <a:xfrm>
                        <a:off x="3183364" y="4536873"/>
                        <a:ext cx="1722437" cy="754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8293757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116632"/>
            <a:ext cx="8785379" cy="6597351"/>
          </a:xfrm>
        </p:spPr>
        <p:txBody>
          <a:bodyPr>
            <a:normAutofit fontScale="92500" lnSpcReduction="10000"/>
          </a:bodyPr>
          <a:lstStyle/>
          <a:p>
            <a:pPr marL="0" indent="0">
              <a:buNone/>
            </a:pPr>
            <a:r>
              <a:rPr lang="uk-UA" sz="2400" dirty="0">
                <a:latin typeface="Times New Roman" panose="02020603050405020304" pitchFamily="18" charset="0"/>
                <a:cs typeface="Times New Roman" panose="02020603050405020304" pitchFamily="18" charset="0"/>
              </a:rPr>
              <a:t>Я</a:t>
            </a:r>
            <a:r>
              <a:rPr lang="uk-UA" sz="2400" dirty="0" smtClean="0">
                <a:latin typeface="Times New Roman" panose="02020603050405020304" pitchFamily="18" charset="0"/>
                <a:cs typeface="Times New Roman" panose="02020603050405020304" pitchFamily="18" charset="0"/>
              </a:rPr>
              <a:t>кщо </a:t>
            </a:r>
            <a:r>
              <a:rPr lang="uk-UA" sz="2400" dirty="0">
                <a:latin typeface="Times New Roman" panose="02020603050405020304" pitchFamily="18" charset="0"/>
                <a:cs typeface="Times New Roman" panose="02020603050405020304" pitchFamily="18" charset="0"/>
              </a:rPr>
              <a:t>варіанти відрізняються і по </a:t>
            </a:r>
            <a:r>
              <a:rPr lang="uk-UA" sz="2400" dirty="0" smtClean="0">
                <a:latin typeface="Times New Roman" panose="02020603050405020304" pitchFamily="18" charset="0"/>
                <a:cs typeface="Times New Roman" panose="02020603050405020304" pitchFamily="18" charset="0"/>
              </a:rPr>
              <a:t>продуктивності          ,тод</a:t>
            </a:r>
            <a:r>
              <a:rPr lang="uk-UA" sz="2400" dirty="0">
                <a:latin typeface="Times New Roman" panose="02020603050405020304" pitchFamily="18" charset="0"/>
                <a:cs typeface="Times New Roman" panose="02020603050405020304" pitchFamily="18" charset="0"/>
              </a:rPr>
              <a:t>і</a:t>
            </a:r>
            <a:endParaRPr lang="uk-UA" sz="2400" dirty="0" smtClean="0">
              <a:latin typeface="Times New Roman" panose="02020603050405020304" pitchFamily="18" charset="0"/>
              <a:cs typeface="Times New Roman" panose="02020603050405020304" pitchFamily="18" charset="0"/>
            </a:endParaRPr>
          </a:p>
          <a:p>
            <a:endParaRPr lang="uk-UA" dirty="0" smtClean="0"/>
          </a:p>
          <a:p>
            <a:pPr marL="0" indent="0">
              <a:buNone/>
            </a:pPr>
            <a:endParaRPr lang="uk-UA" sz="2400" dirty="0" smtClean="0">
              <a:latin typeface="Times New Roman" panose="02020603050405020304" pitchFamily="18" charset="0"/>
              <a:cs typeface="Times New Roman" panose="02020603050405020304" pitchFamily="18" charset="0"/>
            </a:endParaRPr>
          </a:p>
          <a:p>
            <a:pPr marL="0" indent="0">
              <a:buNone/>
            </a:pPr>
            <a:r>
              <a:rPr lang="uk-UA" sz="2400" dirty="0" smtClean="0">
                <a:latin typeface="Times New Roman" panose="02020603050405020304" pitchFamily="18" charset="0"/>
                <a:cs typeface="Times New Roman" panose="02020603050405020304" pitchFamily="18" charset="0"/>
              </a:rPr>
              <a:t>де </a:t>
            </a:r>
            <a:r>
              <a:rPr lang="uk-UA" sz="2400" dirty="0">
                <a:latin typeface="Times New Roman" panose="02020603050405020304" pitchFamily="18" charset="0"/>
                <a:cs typeface="Times New Roman" panose="02020603050405020304" pitchFamily="18" charset="0"/>
              </a:rPr>
              <a:t>Ес – ефект або збиток на суміжних дільницях,</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a:latin typeface="Times New Roman" panose="02020603050405020304" pitchFamily="18" charset="0"/>
                <a:cs typeface="Times New Roman" panose="02020603050405020304" pitchFamily="18" charset="0"/>
              </a:rPr>
              <a:t> </a:t>
            </a:r>
            <a:r>
              <a:rPr lang="uk-UA" sz="2400" dirty="0" err="1">
                <a:latin typeface="Times New Roman" panose="02020603050405020304" pitchFamily="18" charset="0"/>
                <a:cs typeface="Times New Roman" panose="02020603050405020304" pitchFamily="18" charset="0"/>
              </a:rPr>
              <a:t>ΔКс</a:t>
            </a:r>
            <a:r>
              <a:rPr lang="uk-UA" sz="2400" dirty="0">
                <a:latin typeface="Times New Roman" panose="02020603050405020304" pitchFamily="18" charset="0"/>
                <a:cs typeface="Times New Roman" panose="02020603050405020304" pitchFamily="18" charset="0"/>
              </a:rPr>
              <a:t>- зміна капітальних вкладень на суміжних дільницях</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a:latin typeface="Times New Roman" panose="02020603050405020304" pitchFamily="18" charset="0"/>
                <a:cs typeface="Times New Roman" panose="02020603050405020304" pitchFamily="18" charset="0"/>
              </a:rPr>
              <a:t>Впроваджений варіант буде ефективним, якщо</a:t>
            </a:r>
            <a:r>
              <a:rPr lang="uk-UA" sz="2400" dirty="0" smtClean="0">
                <a:latin typeface="Times New Roman" panose="02020603050405020304" pitchFamily="18" charset="0"/>
                <a:cs typeface="Times New Roman" panose="02020603050405020304" pitchFamily="18" charset="0"/>
              </a:rPr>
              <a:t>:</a:t>
            </a:r>
          </a:p>
          <a:p>
            <a:pPr marL="0" indent="0">
              <a:buNone/>
            </a:pPr>
            <a:endParaRPr lang="uk-UA" sz="2400" dirty="0" smtClean="0">
              <a:latin typeface="Times New Roman" panose="02020603050405020304" pitchFamily="18" charset="0"/>
              <a:cs typeface="Times New Roman" panose="02020603050405020304" pitchFamily="18" charset="0"/>
            </a:endParaRPr>
          </a:p>
          <a:p>
            <a:pPr marL="0" indent="0">
              <a:buNone/>
            </a:pPr>
            <a:r>
              <a:rPr lang="uk-UA" sz="2400" dirty="0">
                <a:latin typeface="Times New Roman" panose="02020603050405020304" pitchFamily="18" charset="0"/>
                <a:cs typeface="Times New Roman" panose="02020603050405020304" pitchFamily="18" charset="0"/>
              </a:rPr>
              <a:t>Співставлення кількох інженерних рішень проводять за зведеними витратами:</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err="1">
                <a:latin typeface="Times New Roman" panose="02020603050405020304" pitchFamily="18" charset="0"/>
                <a:cs typeface="Times New Roman" panose="02020603050405020304" pitchFamily="18" charset="0"/>
              </a:rPr>
              <a:t>Зпрі</a:t>
            </a:r>
            <a:r>
              <a:rPr lang="uk-UA" sz="2400" dirty="0">
                <a:latin typeface="Times New Roman" panose="02020603050405020304" pitchFamily="18" charset="0"/>
                <a:cs typeface="Times New Roman" panose="02020603050405020304" pitchFamily="18" charset="0"/>
              </a:rPr>
              <a:t> = Сі +</a:t>
            </a:r>
            <a:r>
              <a:rPr lang="uk-UA" sz="2400" dirty="0" err="1">
                <a:latin typeface="Times New Roman" panose="02020603050405020304" pitchFamily="18" charset="0"/>
                <a:cs typeface="Times New Roman" panose="02020603050405020304" pitchFamily="18" charset="0"/>
              </a:rPr>
              <a:t>Ен·Кі</a:t>
            </a:r>
            <a:r>
              <a:rPr lang="uk-UA" sz="2400" dirty="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min</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  </a:t>
            </a:r>
            <a:r>
              <a:rPr lang="uk-UA" sz="2400" dirty="0" smtClean="0">
                <a:latin typeface="Times New Roman" panose="02020603050405020304" pitchFamily="18" charset="0"/>
                <a:cs typeface="Times New Roman" panose="02020603050405020304" pitchFamily="18" charset="0"/>
              </a:rPr>
              <a:t>Сі </a:t>
            </a:r>
            <a:r>
              <a:rPr lang="uk-UA" sz="2400" dirty="0">
                <a:latin typeface="Times New Roman" panose="02020603050405020304" pitchFamily="18" charset="0"/>
                <a:cs typeface="Times New Roman" panose="02020603050405020304" pitchFamily="18" charset="0"/>
              </a:rPr>
              <a:t>·</a:t>
            </a:r>
            <a:r>
              <a:rPr lang="uk-UA" sz="2400" dirty="0" err="1">
                <a:latin typeface="Times New Roman" panose="02020603050405020304" pitchFamily="18" charset="0"/>
                <a:cs typeface="Times New Roman" panose="02020603050405020304" pitchFamily="18" charset="0"/>
              </a:rPr>
              <a:t>Тн</a:t>
            </a:r>
            <a:r>
              <a:rPr lang="uk-UA" sz="2400" dirty="0">
                <a:latin typeface="Times New Roman" panose="02020603050405020304" pitchFamily="18" charset="0"/>
                <a:cs typeface="Times New Roman" panose="02020603050405020304" pitchFamily="18" charset="0"/>
              </a:rPr>
              <a:t> +</a:t>
            </a:r>
            <a:r>
              <a:rPr lang="uk-UA" sz="2400" dirty="0" err="1">
                <a:latin typeface="Times New Roman" panose="02020603050405020304" pitchFamily="18" charset="0"/>
                <a:cs typeface="Times New Roman" panose="02020603050405020304" pitchFamily="18" charset="0"/>
              </a:rPr>
              <a:t>Кі</a:t>
            </a:r>
            <a:r>
              <a:rPr lang="uk-UA" sz="2400" dirty="0">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min</a:t>
            </a:r>
            <a:r>
              <a:rPr lang="uk-UA" sz="2400" dirty="0" smtClean="0">
                <a:latin typeface="Times New Roman" panose="02020603050405020304" pitchFamily="18" charset="0"/>
                <a:cs typeface="Times New Roman" panose="02020603050405020304" pitchFamily="18" charset="0"/>
              </a:rPr>
              <a:t>,</a:t>
            </a:r>
          </a:p>
          <a:p>
            <a:pPr marL="0" indent="0">
              <a:buNone/>
            </a:pPr>
            <a:r>
              <a:rPr lang="uk-UA" sz="2400" dirty="0">
                <a:latin typeface="Times New Roman" panose="02020603050405020304" pitchFamily="18" charset="0"/>
                <a:cs typeface="Times New Roman" panose="02020603050405020304" pitchFamily="18" charset="0"/>
              </a:rPr>
              <a:t>вони приведені до фіксованого відрізку часу - нормативного строку окупності</a:t>
            </a:r>
            <a:r>
              <a:rPr lang="uk-UA" sz="2400" dirty="0" smtClean="0">
                <a:latin typeface="Times New Roman" panose="02020603050405020304" pitchFamily="18" charset="0"/>
                <a:cs typeface="Times New Roman" panose="02020603050405020304" pitchFamily="18" charset="0"/>
              </a:rPr>
              <a:t>.</a:t>
            </a:r>
          </a:p>
          <a:p>
            <a:pPr marL="0" indent="0">
              <a:buNone/>
            </a:pPr>
            <a:r>
              <a:rPr lang="uk-UA" sz="2400" dirty="0">
                <a:latin typeface="Times New Roman" panose="02020603050405020304" pitchFamily="18" charset="0"/>
                <a:cs typeface="Times New Roman" panose="02020603050405020304" pitchFamily="18" charset="0"/>
              </a:rPr>
              <a:t>Частіше використовують приведені витрати не за весь строк окупності, а тільки за один рік і на одиницю продукції:</a:t>
            </a:r>
            <a:endParaRPr lang="ru-RU" sz="2400" dirty="0">
              <a:latin typeface="Times New Roman" panose="02020603050405020304" pitchFamily="18" charset="0"/>
              <a:cs typeface="Times New Roman" panose="02020603050405020304" pitchFamily="18" charset="0"/>
            </a:endParaRPr>
          </a:p>
          <a:p>
            <a:pPr marL="0" indent="0" algn="ctr">
              <a:buNone/>
            </a:pPr>
            <a:r>
              <a:rPr lang="uk-UA" sz="2400" dirty="0" err="1">
                <a:latin typeface="Times New Roman" panose="02020603050405020304" pitchFamily="18" charset="0"/>
                <a:cs typeface="Times New Roman" panose="02020603050405020304" pitchFamily="18" charset="0"/>
              </a:rPr>
              <a:t>Зпрі</a:t>
            </a:r>
            <a:r>
              <a:rPr lang="uk-UA" sz="2400" dirty="0">
                <a:latin typeface="Times New Roman" panose="02020603050405020304" pitchFamily="18" charset="0"/>
                <a:cs typeface="Times New Roman" panose="02020603050405020304" pitchFamily="18" charset="0"/>
              </a:rPr>
              <a:t> = Сі +</a:t>
            </a:r>
            <a:r>
              <a:rPr lang="uk-UA" sz="2400" dirty="0" err="1">
                <a:latin typeface="Times New Roman" panose="02020603050405020304" pitchFamily="18" charset="0"/>
                <a:cs typeface="Times New Roman" panose="02020603050405020304" pitchFamily="18" charset="0"/>
              </a:rPr>
              <a:t>Ен</a:t>
            </a:r>
            <a:r>
              <a:rPr lang="uk-UA" sz="2400" dirty="0">
                <a:latin typeface="Times New Roman" panose="02020603050405020304" pitchFamily="18" charset="0"/>
                <a:cs typeface="Times New Roman" panose="02020603050405020304" pitchFamily="18" charset="0"/>
              </a:rPr>
              <a:t>· </a:t>
            </a:r>
            <a:r>
              <a:rPr lang="uk-UA" sz="2400" dirty="0" err="1">
                <a:latin typeface="Times New Roman" panose="02020603050405020304" pitchFamily="18" charset="0"/>
                <a:cs typeface="Times New Roman" panose="02020603050405020304" pitchFamily="18" charset="0"/>
              </a:rPr>
              <a:t>Кі</a:t>
            </a:r>
            <a:r>
              <a:rPr lang="uk-UA"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min</a:t>
            </a:r>
            <a:r>
              <a:rPr lang="uk-UA" sz="2400" dirty="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a:latin typeface="Times New Roman" panose="02020603050405020304" pitchFamily="18" charset="0"/>
                <a:cs typeface="Times New Roman" panose="02020603050405020304" pitchFamily="18" charset="0"/>
              </a:rPr>
              <a:t>де Сі – собівартість на од. продукції, </a:t>
            </a:r>
            <a:r>
              <a:rPr lang="uk-UA" sz="2400" dirty="0" err="1">
                <a:latin typeface="Times New Roman" panose="02020603050405020304" pitchFamily="18" charset="0"/>
                <a:cs typeface="Times New Roman" panose="02020603050405020304" pitchFamily="18" charset="0"/>
              </a:rPr>
              <a:t>Кі</a:t>
            </a:r>
            <a:r>
              <a:rPr lang="uk-UA" sz="2400" dirty="0">
                <a:latin typeface="Times New Roman" panose="02020603050405020304" pitchFamily="18" charset="0"/>
                <a:cs typeface="Times New Roman" panose="02020603050405020304" pitchFamily="18" charset="0"/>
              </a:rPr>
              <a:t> – питомі капіталовкладення.</a:t>
            </a:r>
            <a:endParaRPr lang="ru-RU" sz="2400" dirty="0">
              <a:latin typeface="Times New Roman" panose="02020603050405020304" pitchFamily="18" charset="0"/>
              <a:cs typeface="Times New Roman" panose="02020603050405020304" pitchFamily="18" charset="0"/>
            </a:endParaRPr>
          </a:p>
          <a:p>
            <a:pPr marL="0" indent="0">
              <a:buNone/>
            </a:pPr>
            <a:endParaRPr lang="ru-RU" sz="2400" dirty="0">
              <a:latin typeface="Times New Roman" panose="02020603050405020304" pitchFamily="18" charset="0"/>
              <a:cs typeface="Times New Roman" panose="02020603050405020304" pitchFamily="18" charset="0"/>
            </a:endParaRPr>
          </a:p>
          <a:p>
            <a:endParaRPr lang="ru-RU"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5" name="Объект 4"/>
          <p:cNvGraphicFramePr>
            <a:graphicFrameLocks noChangeAspect="1"/>
          </p:cNvGraphicFramePr>
          <p:nvPr>
            <p:extLst>
              <p:ext uri="{D42A27DB-BD31-4B8C-83A1-F6EECF244321}">
                <p14:modId xmlns:p14="http://schemas.microsoft.com/office/powerpoint/2010/main" val="3653379204"/>
              </p:ext>
            </p:extLst>
          </p:nvPr>
        </p:nvGraphicFramePr>
        <p:xfrm>
          <a:off x="6948264" y="164448"/>
          <a:ext cx="768351" cy="388938"/>
        </p:xfrm>
        <a:graphic>
          <a:graphicData uri="http://schemas.openxmlformats.org/presentationml/2006/ole">
            <mc:AlternateContent xmlns:mc="http://schemas.openxmlformats.org/markup-compatibility/2006">
              <mc:Choice xmlns:v="urn:schemas-microsoft-com:vml" Requires="v">
                <p:oleObj spid="_x0000_s8232" name="Equation" r:id="rId3" imgW="774360" imgH="380880" progId="Equation.DSMT4">
                  <p:embed/>
                </p:oleObj>
              </mc:Choice>
              <mc:Fallback>
                <p:oleObj name="Equation" r:id="rId3" imgW="774360" imgH="380880" progId="Equation.DSMT4">
                  <p:embed/>
                  <p:pic>
                    <p:nvPicPr>
                      <p:cNvPr id="0" name="Object 1"/>
                      <p:cNvPicPr>
                        <a:picLocks noChangeAspect="1" noChangeArrowheads="1"/>
                      </p:cNvPicPr>
                      <p:nvPr/>
                    </p:nvPicPr>
                    <p:blipFill>
                      <a:blip r:embed="rId4"/>
                      <a:srcRect/>
                      <a:stretch>
                        <a:fillRect/>
                      </a:stretch>
                    </p:blipFill>
                    <p:spPr bwMode="auto">
                      <a:xfrm>
                        <a:off x="6948264" y="164448"/>
                        <a:ext cx="768351" cy="388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4"/>
          <p:cNvSpPr>
            <a:spLocks noChangeArrowheads="1"/>
          </p:cNvSpPr>
          <p:nvPr/>
        </p:nvSpPr>
        <p:spPr bwMode="auto">
          <a:xfrm>
            <a:off x="-1139353" y="11663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7" name="Объект 6"/>
          <p:cNvGraphicFramePr>
            <a:graphicFrameLocks noChangeAspect="1"/>
          </p:cNvGraphicFramePr>
          <p:nvPr>
            <p:extLst>
              <p:ext uri="{D42A27DB-BD31-4B8C-83A1-F6EECF244321}">
                <p14:modId xmlns:p14="http://schemas.microsoft.com/office/powerpoint/2010/main" val="19697601"/>
              </p:ext>
            </p:extLst>
          </p:nvPr>
        </p:nvGraphicFramePr>
        <p:xfrm>
          <a:off x="899592" y="553386"/>
          <a:ext cx="3398079" cy="907206"/>
        </p:xfrm>
        <a:graphic>
          <a:graphicData uri="http://schemas.openxmlformats.org/presentationml/2006/ole">
            <mc:AlternateContent xmlns:mc="http://schemas.openxmlformats.org/markup-compatibility/2006">
              <mc:Choice xmlns:v="urn:schemas-microsoft-com:vml" Requires="v">
                <p:oleObj spid="_x0000_s8233" name="Equation" r:id="rId5" imgW="2768400" imgH="736560" progId="Equation.DSMT4">
                  <p:embed/>
                </p:oleObj>
              </mc:Choice>
              <mc:Fallback>
                <p:oleObj name="Equation" r:id="rId5" imgW="2768400" imgH="736560" progId="Equation.DSMT4">
                  <p:embed/>
                  <p:pic>
                    <p:nvPicPr>
                      <p:cNvPr id="0" name="Object 3"/>
                      <p:cNvPicPr>
                        <a:picLocks noChangeAspect="1" noChangeArrowheads="1"/>
                      </p:cNvPicPr>
                      <p:nvPr/>
                    </p:nvPicPr>
                    <p:blipFill>
                      <a:blip r:embed="rId6"/>
                      <a:srcRect/>
                      <a:stretch>
                        <a:fillRect/>
                      </a:stretch>
                    </p:blipFill>
                    <p:spPr bwMode="auto">
                      <a:xfrm>
                        <a:off x="899592" y="553386"/>
                        <a:ext cx="3398079" cy="907206"/>
                      </a:xfrm>
                      <a:prstGeom prst="rect">
                        <a:avLst/>
                      </a:prstGeom>
                      <a:noFill/>
                    </p:spPr>
                  </p:pic>
                </p:oleObj>
              </mc:Fallback>
            </mc:AlternateContent>
          </a:graphicData>
        </a:graphic>
      </p:graphicFrame>
      <p:graphicFrame>
        <p:nvGraphicFramePr>
          <p:cNvPr id="15" name="Объект 14"/>
          <p:cNvGraphicFramePr>
            <a:graphicFrameLocks noChangeAspect="1"/>
          </p:cNvGraphicFramePr>
          <p:nvPr>
            <p:extLst>
              <p:ext uri="{D42A27DB-BD31-4B8C-83A1-F6EECF244321}">
                <p14:modId xmlns:p14="http://schemas.microsoft.com/office/powerpoint/2010/main" val="1004604630"/>
              </p:ext>
            </p:extLst>
          </p:nvPr>
        </p:nvGraphicFramePr>
        <p:xfrm>
          <a:off x="109141" y="477186"/>
          <a:ext cx="122238" cy="152400"/>
        </p:xfrm>
        <a:graphic>
          <a:graphicData uri="http://schemas.openxmlformats.org/presentationml/2006/ole">
            <mc:AlternateContent xmlns:mc="http://schemas.openxmlformats.org/markup-compatibility/2006">
              <mc:Choice xmlns:v="urn:schemas-microsoft-com:vml" Requires="v">
                <p:oleObj spid="_x0000_s8234" name="Equation" r:id="rId7" imgW="127000" imgH="152400" progId="Equation.DSMT4">
                  <p:embed/>
                </p:oleObj>
              </mc:Choice>
              <mc:Fallback>
                <p:oleObj name="Equation" r:id="rId7" imgW="127000" imgH="152400" progId="Equation.DSMT4">
                  <p:embed/>
                  <p:pic>
                    <p:nvPicPr>
                      <p:cNvPr id="0"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9141" y="477186"/>
                        <a:ext cx="122238" cy="152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2" name="Объект 21"/>
          <p:cNvGraphicFramePr>
            <a:graphicFrameLocks noChangeAspect="1"/>
          </p:cNvGraphicFramePr>
          <p:nvPr>
            <p:extLst>
              <p:ext uri="{D42A27DB-BD31-4B8C-83A1-F6EECF244321}">
                <p14:modId xmlns:p14="http://schemas.microsoft.com/office/powerpoint/2010/main" val="1518785794"/>
              </p:ext>
            </p:extLst>
          </p:nvPr>
        </p:nvGraphicFramePr>
        <p:xfrm>
          <a:off x="683971" y="3573016"/>
          <a:ext cx="122238" cy="152400"/>
        </p:xfrm>
        <a:graphic>
          <a:graphicData uri="http://schemas.openxmlformats.org/presentationml/2006/ole">
            <mc:AlternateContent xmlns:mc="http://schemas.openxmlformats.org/markup-compatibility/2006">
              <mc:Choice xmlns:v="urn:schemas-microsoft-com:vml" Requires="v">
                <p:oleObj spid="_x0000_s8235" name="Equation" r:id="rId9" imgW="127000" imgH="152400" progId="Equation.DSMT4">
                  <p:embed/>
                </p:oleObj>
              </mc:Choice>
              <mc:Fallback>
                <p:oleObj name="Equation" r:id="rId9" imgW="127000" imgH="152400" progId="Equation.DSMT4">
                  <p:embed/>
                  <p:pic>
                    <p:nvPicPr>
                      <p:cNvPr id="0" name="Object 1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3971" y="3573016"/>
                        <a:ext cx="122238" cy="152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 name="Rectangle 19"/>
          <p:cNvSpPr>
            <a:spLocks noChangeArrowheads="1"/>
          </p:cNvSpPr>
          <p:nvPr/>
        </p:nvSpPr>
        <p:spPr bwMode="auto">
          <a:xfrm>
            <a:off x="1259632" y="2738278"/>
            <a:ext cx="521168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Т</a:t>
            </a:r>
            <a:r>
              <a:rPr kumimoji="0" lang="uk-UA" altLang="ru-RU" sz="2400" b="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Н,</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при </a:t>
            </a:r>
            <a:r>
              <a:rPr kumimoji="0" lang="ru-RU" altLang="ru-RU" sz="24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Ен</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=0,16  </a:t>
            </a:r>
            <a:r>
              <a:rPr kumimoji="0" lang="uk-UA" altLang="ru-RU" sz="24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Тн</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1/0,16 = 6,25 р.</a:t>
            </a:r>
            <a:r>
              <a:rPr kumimoji="0" lang="ru-RU" alt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6739325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712968" cy="6480720"/>
          </a:xfrm>
        </p:spPr>
        <p:txBody>
          <a:bodyPr/>
          <a:lstStyle/>
          <a:p>
            <a:pPr marL="0" indent="0">
              <a:buNone/>
            </a:pPr>
            <a:r>
              <a:rPr lang="uk-UA" sz="2400" dirty="0">
                <a:latin typeface="Times New Roman" panose="02020603050405020304" pitchFamily="18" charset="0"/>
                <a:cs typeface="Times New Roman" panose="02020603050405020304" pitchFamily="18" charset="0"/>
              </a:rPr>
              <a:t>Після знаходження оптимального варіанту розраховується річний економічний ефект:</a:t>
            </a:r>
            <a:endParaRPr lang="ru-RU" sz="2400" dirty="0">
              <a:latin typeface="Times New Roman" panose="02020603050405020304" pitchFamily="18" charset="0"/>
              <a:cs typeface="Times New Roman" panose="02020603050405020304" pitchFamily="18" charset="0"/>
            </a:endParaRPr>
          </a:p>
          <a:p>
            <a:endParaRPr lang="uk-UA" dirty="0" smtClean="0"/>
          </a:p>
          <a:p>
            <a:endParaRPr lang="uk-UA" dirty="0"/>
          </a:p>
        </p:txBody>
      </p:sp>
      <p:sp>
        <p:nvSpPr>
          <p:cNvPr id="4" name="Rectangle 2"/>
          <p:cNvSpPr>
            <a:spLocks noChangeArrowheads="1"/>
          </p:cNvSpPr>
          <p:nvPr/>
        </p:nvSpPr>
        <p:spPr bwMode="auto">
          <a:xfrm>
            <a:off x="1082648" y="1088670"/>
            <a:ext cx="590161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24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Е</a:t>
            </a:r>
            <a:r>
              <a:rPr kumimoji="0" lang="uk-UA" altLang="ru-RU" sz="2400" b="0" i="0" u="none" strike="noStrike" cap="none" normalizeH="0" baseline="-3000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к</a:t>
            </a:r>
            <a:r>
              <a:rPr kumimoji="0" lang="uk-UA" altLang="ru-RU" sz="24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.ефект.р</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З</a:t>
            </a:r>
            <a:r>
              <a:rPr kumimoji="0" lang="uk-UA" altLang="ru-RU" sz="2400" b="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пр1</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З</a:t>
            </a:r>
            <a:r>
              <a:rPr kumimoji="0" lang="uk-UA" altLang="ru-RU" sz="2400" b="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пр2</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(С1-С</a:t>
            </a:r>
            <a:r>
              <a:rPr kumimoji="0" lang="uk-UA" altLang="ru-RU" sz="2400" b="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Е</a:t>
            </a:r>
            <a:r>
              <a:rPr kumimoji="0" lang="uk-UA" altLang="ru-RU" sz="2400" b="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Н</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·(К</a:t>
            </a:r>
            <a:r>
              <a:rPr kumimoji="0" lang="uk-UA" altLang="ru-RU" sz="2400" b="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-К1)</a:t>
            </a:r>
            <a:endParaRPr kumimoji="0" lang="ru-RU" alt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24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Е</a:t>
            </a:r>
            <a:r>
              <a:rPr kumimoji="0" lang="uk-UA" altLang="ru-RU" sz="2400" b="0" i="0" u="none" strike="noStrike" cap="none" normalizeH="0" baseline="-3000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к</a:t>
            </a:r>
            <a:r>
              <a:rPr kumimoji="0" lang="uk-UA" altLang="ru-RU" sz="24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.ефект.р</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 з</a:t>
            </a:r>
            <a:r>
              <a:rPr kumimoji="0" lang="uk-UA" altLang="ru-RU" sz="2400" b="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пр1</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з</a:t>
            </a:r>
            <a:r>
              <a:rPr kumimoji="0" lang="uk-UA" altLang="ru-RU" sz="2400" b="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пр2 </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n-US"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Q</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 </a:t>
            </a:r>
            <a:endParaRPr kumimoji="0" lang="uk-UA" alt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7" name="Rectangle 5"/>
          <p:cNvSpPr>
            <a:spLocks noChangeArrowheads="1"/>
          </p:cNvSpPr>
          <p:nvPr/>
        </p:nvSpPr>
        <p:spPr bwMode="auto">
          <a:xfrm>
            <a:off x="467544" y="130010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8" name="Объект 7"/>
          <p:cNvGraphicFramePr>
            <a:graphicFrameLocks noChangeAspect="1"/>
          </p:cNvGraphicFramePr>
          <p:nvPr>
            <p:extLst>
              <p:ext uri="{D42A27DB-BD31-4B8C-83A1-F6EECF244321}">
                <p14:modId xmlns:p14="http://schemas.microsoft.com/office/powerpoint/2010/main" val="766139599"/>
              </p:ext>
            </p:extLst>
          </p:nvPr>
        </p:nvGraphicFramePr>
        <p:xfrm>
          <a:off x="4709316" y="1504168"/>
          <a:ext cx="2305050" cy="482600"/>
        </p:xfrm>
        <a:graphic>
          <a:graphicData uri="http://schemas.openxmlformats.org/presentationml/2006/ole">
            <mc:AlternateContent xmlns:mc="http://schemas.openxmlformats.org/markup-compatibility/2006">
              <mc:Choice xmlns:v="urn:schemas-microsoft-com:vml" Requires="v">
                <p:oleObj spid="_x0000_s9238" name="Equation" r:id="rId3" imgW="2323800" imgH="482400" progId="Equation.DSMT4">
                  <p:embed/>
                </p:oleObj>
              </mc:Choice>
              <mc:Fallback>
                <p:oleObj name="Equation" r:id="rId3" imgW="2323800" imgH="482400" progId="Equation.DSMT4">
                  <p:embed/>
                  <p:pic>
                    <p:nvPicPr>
                      <p:cNvPr id="0" name="Object 4"/>
                      <p:cNvPicPr>
                        <a:picLocks noChangeAspect="1" noChangeArrowheads="1"/>
                      </p:cNvPicPr>
                      <p:nvPr/>
                    </p:nvPicPr>
                    <p:blipFill>
                      <a:blip r:embed="rId4"/>
                      <a:srcRect/>
                      <a:stretch>
                        <a:fillRect/>
                      </a:stretch>
                    </p:blipFill>
                    <p:spPr bwMode="auto">
                      <a:xfrm>
                        <a:off x="4709316" y="1504168"/>
                        <a:ext cx="2305050"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angle 6"/>
          <p:cNvSpPr>
            <a:spLocks noChangeArrowheads="1"/>
          </p:cNvSpPr>
          <p:nvPr/>
        </p:nvSpPr>
        <p:spPr bwMode="auto">
          <a:xfrm>
            <a:off x="7014366" y="1545413"/>
            <a:ext cx="56297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Q</a:t>
            </a:r>
            <a:r>
              <a:rPr kumimoji="0" lang="uk-UA"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kumimoji="0" lang="ru-RU" altLang="ru-RU"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a:t>
            </a:r>
          </a:p>
        </p:txBody>
      </p:sp>
      <p:graphicFrame>
        <p:nvGraphicFramePr>
          <p:cNvPr id="11" name="Объект 10"/>
          <p:cNvGraphicFramePr>
            <a:graphicFrameLocks noChangeAspect="1"/>
          </p:cNvGraphicFramePr>
          <p:nvPr/>
        </p:nvGraphicFramePr>
        <p:xfrm>
          <a:off x="0" y="457200"/>
          <a:ext cx="152400" cy="144463"/>
        </p:xfrm>
        <a:graphic>
          <a:graphicData uri="http://schemas.openxmlformats.org/presentationml/2006/ole">
            <mc:AlternateContent xmlns:mc="http://schemas.openxmlformats.org/markup-compatibility/2006">
              <mc:Choice xmlns:v="urn:schemas-microsoft-com:vml" Requires="v">
                <p:oleObj spid="_x0000_s9239" name="Equation" r:id="rId5" imgW="152334" imgH="139639" progId="Equation.DSMT4">
                  <p:embed/>
                </p:oleObj>
              </mc:Choice>
              <mc:Fallback>
                <p:oleObj name="Equation" r:id="rId5" imgW="152334" imgH="139639"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457200"/>
                        <a:ext cx="152400" cy="144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9373638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9940" y="188640"/>
            <a:ext cx="8764120" cy="4896544"/>
          </a:xfrm>
        </p:spPr>
      </p:pic>
    </p:spTree>
    <p:extLst>
      <p:ext uri="{BB962C8B-B14F-4D97-AF65-F5344CB8AC3E}">
        <p14:creationId xmlns:p14="http://schemas.microsoft.com/office/powerpoint/2010/main" val="19486187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08520" y="-6191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3" name="Объект 12"/>
          <p:cNvSpPr>
            <a:spLocks noGrp="1"/>
          </p:cNvSpPr>
          <p:nvPr>
            <p:ph idx="1"/>
          </p:nvPr>
        </p:nvSpPr>
        <p:spPr>
          <a:xfrm>
            <a:off x="611560" y="908720"/>
            <a:ext cx="7886700" cy="4711378"/>
          </a:xfrm>
        </p:spPr>
        <p:txBody>
          <a:bodyPr>
            <a:normAutofit fontScale="40000" lnSpcReduction="20000"/>
          </a:bodyPr>
          <a:lstStyle/>
          <a:p>
            <a:pPr marL="0" indent="0">
              <a:buNone/>
            </a:pPr>
            <a:r>
              <a:rPr lang="uk-UA" sz="4200" dirty="0">
                <a:latin typeface="Times New Roman" panose="02020603050405020304" pitchFamily="18" charset="0"/>
                <a:cs typeface="Times New Roman" panose="02020603050405020304" pitchFamily="18" charset="0"/>
              </a:rPr>
              <a:t>Проте дана методика має ряд серйозних вад, які спотворюють реальні витрати і результати реалізації того чи іншого  інвестиційного рішення. Ці недоліки полягають у тому, що:</a:t>
            </a:r>
            <a:endParaRPr lang="ru-RU" sz="4200" dirty="0">
              <a:latin typeface="Times New Roman" panose="02020603050405020304" pitchFamily="18" charset="0"/>
              <a:cs typeface="Times New Roman" panose="02020603050405020304" pitchFamily="18" charset="0"/>
            </a:endParaRPr>
          </a:p>
          <a:p>
            <a:r>
              <a:rPr lang="uk-UA" sz="4200" dirty="0">
                <a:latin typeface="Times New Roman" panose="02020603050405020304" pitchFamily="18" charset="0"/>
                <a:cs typeface="Times New Roman" panose="02020603050405020304" pitchFamily="18" charset="0"/>
              </a:rPr>
              <a:t>при розрахунку показників абсолютної економічної ефективності виробничих інвестицій враховується лише величина прибутку, а ігноруються амортизаційні відрахування як джерело коштів і тим самим обмежуються грошові потоки;</a:t>
            </a:r>
            <a:endParaRPr lang="ru-RU" sz="4200" dirty="0">
              <a:latin typeface="Times New Roman" panose="02020603050405020304" pitchFamily="18" charset="0"/>
              <a:cs typeface="Times New Roman" panose="02020603050405020304" pitchFamily="18" charset="0"/>
            </a:endParaRPr>
          </a:p>
          <a:p>
            <a:r>
              <a:rPr lang="uk-UA" sz="4200" dirty="0">
                <a:latin typeface="Times New Roman" panose="02020603050405020304" pitchFamily="18" charset="0"/>
                <a:cs typeface="Times New Roman" panose="02020603050405020304" pitchFamily="18" charset="0"/>
              </a:rPr>
              <a:t>лише частково при обчисленні згаданих потоків враховується чинник часу, тобто ні прибуток, ні обсяги інвестованих коштів не приводяться до теперішньої вартості;</a:t>
            </a:r>
            <a:endParaRPr lang="ru-RU" sz="4200" dirty="0">
              <a:latin typeface="Times New Roman" panose="02020603050405020304" pitchFamily="18" charset="0"/>
              <a:cs typeface="Times New Roman" panose="02020603050405020304" pitchFamily="18" charset="0"/>
            </a:endParaRPr>
          </a:p>
          <a:p>
            <a:r>
              <a:rPr lang="uk-UA" sz="4200" dirty="0">
                <a:latin typeface="Times New Roman" panose="02020603050405020304" pitchFamily="18" charset="0"/>
                <a:cs typeface="Times New Roman" panose="02020603050405020304" pitchFamily="18" charset="0"/>
              </a:rPr>
              <a:t>показник приведених витрат реально не використовується в господарській практиці, а є теоретичною побудовою;</a:t>
            </a:r>
            <a:endParaRPr lang="ru-RU" sz="4200" dirty="0">
              <a:latin typeface="Times New Roman" panose="02020603050405020304" pitchFamily="18" charset="0"/>
              <a:cs typeface="Times New Roman" panose="02020603050405020304" pitchFamily="18" charset="0"/>
            </a:endParaRPr>
          </a:p>
          <a:p>
            <a:r>
              <a:rPr lang="uk-UA" sz="4200" dirty="0">
                <a:latin typeface="Times New Roman" panose="02020603050405020304" pitchFamily="18" charset="0"/>
                <a:cs typeface="Times New Roman" panose="02020603050405020304" pitchFamily="18" charset="0"/>
              </a:rPr>
              <a:t>враховується обмежена кількість чинників, що зумовлюють величину економічного ефекту від здійснених інвестицій, зокрема, не враховується існуючий в умовах ринку господарський ризик та рівень інфляції;</a:t>
            </a:r>
            <a:endParaRPr lang="ru-RU" sz="4200" dirty="0">
              <a:latin typeface="Times New Roman" panose="02020603050405020304" pitchFamily="18" charset="0"/>
              <a:cs typeface="Times New Roman" panose="02020603050405020304" pitchFamily="18" charset="0"/>
            </a:endParaRPr>
          </a:p>
          <a:p>
            <a:r>
              <a:rPr lang="uk-UA" sz="4200" dirty="0">
                <a:latin typeface="Times New Roman" panose="02020603050405020304" pitchFamily="18" charset="0"/>
                <a:cs typeface="Times New Roman" panose="02020603050405020304" pitchFamily="18" charset="0"/>
              </a:rPr>
              <a:t>слабо використовується стратегічний підхід до оцінки економічної ефективності виробничих інвестицій.</a:t>
            </a:r>
            <a:endParaRPr lang="ru-RU" sz="42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7436039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371001" y="2242860"/>
            <a:ext cx="4130655" cy="3130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 name="AutoShape 3"/>
          <p:cNvSpPr>
            <a:spLocks noChangeArrowheads="1"/>
          </p:cNvSpPr>
          <p:nvPr/>
        </p:nvSpPr>
        <p:spPr bwMode="auto">
          <a:xfrm>
            <a:off x="906411" y="2420888"/>
            <a:ext cx="3464590" cy="2177281"/>
          </a:xfrm>
          <a:prstGeom prst="rightArrowCallout">
            <a:avLst>
              <a:gd name="adj1" fmla="val 25000"/>
              <a:gd name="adj2" fmla="val 25000"/>
              <a:gd name="adj3" fmla="val 28463"/>
              <a:gd name="adj4" fmla="val 6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dirty="0"/>
          </a:p>
        </p:txBody>
      </p:sp>
      <p:pic>
        <p:nvPicPr>
          <p:cNvPr id="615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8778" y="2564904"/>
            <a:ext cx="2504854" cy="1728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99783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260648"/>
            <a:ext cx="8568952" cy="6408712"/>
          </a:xfrm>
        </p:spPr>
        <p:txBody>
          <a:bodyPr>
            <a:normAutofit lnSpcReduction="10000"/>
          </a:bodyPr>
          <a:lstStyle/>
          <a:p>
            <a:pPr marL="0" indent="0">
              <a:buNone/>
            </a:pPr>
            <a:r>
              <a:rPr lang="uk-UA" sz="2200" dirty="0">
                <a:latin typeface="Times New Roman" panose="02020603050405020304" pitchFamily="18" charset="0"/>
                <a:cs typeface="Times New Roman" panose="02020603050405020304" pitchFamily="18" charset="0"/>
              </a:rPr>
              <a:t>Найважливішими показниками оцінки економічної ефективності виробничих інвестицій з врахуванням зазначених принципів є:</a:t>
            </a:r>
            <a:endParaRPr lang="ru-RU" sz="2200" dirty="0">
              <a:latin typeface="Times New Roman" panose="02020603050405020304" pitchFamily="18" charset="0"/>
              <a:cs typeface="Times New Roman" panose="02020603050405020304" pitchFamily="18" charset="0"/>
            </a:endParaRPr>
          </a:p>
          <a:p>
            <a:pPr marL="0" lvl="0" indent="0">
              <a:buNone/>
            </a:pPr>
            <a:r>
              <a:rPr lang="uk-UA" sz="2200" b="1" u="sng" dirty="0">
                <a:latin typeface="Times New Roman" panose="02020603050405020304" pitchFamily="18" charset="0"/>
                <a:cs typeface="Times New Roman" panose="02020603050405020304" pitchFamily="18" charset="0"/>
              </a:rPr>
              <a:t>Чиста дисконтова на (теперішня) вартість  (ЧДВ):</a:t>
            </a:r>
            <a:endParaRPr lang="ru-RU" sz="2200" u="sng" dirty="0">
              <a:latin typeface="Times New Roman" panose="02020603050405020304" pitchFamily="18" charset="0"/>
              <a:cs typeface="Times New Roman" panose="02020603050405020304" pitchFamily="18" charset="0"/>
            </a:endParaRPr>
          </a:p>
          <a:p>
            <a:endParaRPr lang="uk-UA" sz="2200" dirty="0" smtClean="0">
              <a:latin typeface="Times New Roman" panose="02020603050405020304" pitchFamily="18" charset="0"/>
              <a:cs typeface="Times New Roman" panose="02020603050405020304" pitchFamily="18" charset="0"/>
            </a:endParaRPr>
          </a:p>
          <a:p>
            <a:endParaRPr lang="uk-UA" sz="2200" dirty="0" smtClean="0">
              <a:latin typeface="Times New Roman" panose="02020603050405020304" pitchFamily="18" charset="0"/>
              <a:cs typeface="Times New Roman" panose="02020603050405020304" pitchFamily="18" charset="0"/>
            </a:endParaRPr>
          </a:p>
          <a:p>
            <a:pPr marL="0" indent="0">
              <a:buNone/>
            </a:pPr>
            <a:r>
              <a:rPr lang="uk-UA" sz="2200" dirty="0">
                <a:latin typeface="Times New Roman" panose="02020603050405020304" pitchFamily="18" charset="0"/>
                <a:cs typeface="Times New Roman" panose="02020603050405020304" pitchFamily="18" charset="0"/>
              </a:rPr>
              <a:t>Т – загальний термін </a:t>
            </a:r>
            <a:r>
              <a:rPr lang="uk-UA" sz="2200" dirty="0" err="1">
                <a:latin typeface="Times New Roman" panose="02020603050405020304" pitchFamily="18" charset="0"/>
                <a:cs typeface="Times New Roman" panose="02020603050405020304" pitchFamily="18" charset="0"/>
              </a:rPr>
              <a:t>реаліз</a:t>
            </a:r>
            <a:r>
              <a:rPr lang="uk-UA" sz="2200" dirty="0">
                <a:latin typeface="Times New Roman" panose="02020603050405020304" pitchFamily="18" charset="0"/>
                <a:cs typeface="Times New Roman" panose="02020603050405020304" pitchFamily="18" charset="0"/>
              </a:rPr>
              <a:t>. </a:t>
            </a:r>
            <a:r>
              <a:rPr lang="uk-UA" sz="2200" dirty="0" err="1">
                <a:latin typeface="Times New Roman" panose="02020603050405020304" pitchFamily="18" charset="0"/>
                <a:cs typeface="Times New Roman" panose="02020603050405020304" pitchFamily="18" charset="0"/>
              </a:rPr>
              <a:t>інв</a:t>
            </a:r>
            <a:r>
              <a:rPr lang="uk-UA" sz="2200" dirty="0">
                <a:latin typeface="Times New Roman" panose="02020603050405020304" pitchFamily="18" charset="0"/>
                <a:cs typeface="Times New Roman" panose="02020603050405020304" pitchFamily="18" charset="0"/>
              </a:rPr>
              <a:t>-го проекту, </a:t>
            </a:r>
            <a:r>
              <a:rPr lang="uk-UA" sz="2200" dirty="0" smtClean="0">
                <a:latin typeface="Times New Roman" panose="02020603050405020304" pitchFamily="18" charset="0"/>
                <a:cs typeface="Times New Roman" panose="02020603050405020304" pitchFamily="18" charset="0"/>
              </a:rPr>
              <a:t>років </a:t>
            </a:r>
            <a:r>
              <a:rPr lang="uk-UA" sz="2200" dirty="0">
                <a:latin typeface="Times New Roman" panose="02020603050405020304" pitchFamily="18" charset="0"/>
                <a:cs typeface="Times New Roman" panose="02020603050405020304" pitchFamily="18" charset="0"/>
              </a:rPr>
              <a:t>- </a:t>
            </a:r>
            <a:r>
              <a:rPr lang="uk-UA" sz="2200" dirty="0" smtClean="0">
                <a:latin typeface="Times New Roman" panose="02020603050405020304" pitchFamily="18" charset="0"/>
                <a:cs typeface="Times New Roman" panose="02020603050405020304" pitchFamily="18" charset="0"/>
              </a:rPr>
              <a:t>    </a:t>
            </a:r>
          </a:p>
          <a:p>
            <a:pPr marL="0" indent="0">
              <a:buNone/>
            </a:pPr>
            <a:endParaRPr lang="uk-UA" sz="2200" dirty="0">
              <a:latin typeface="Times New Roman" panose="02020603050405020304" pitchFamily="18" charset="0"/>
              <a:cs typeface="Times New Roman" panose="02020603050405020304" pitchFamily="18" charset="0"/>
            </a:endParaRPr>
          </a:p>
          <a:p>
            <a:pPr marL="0" indent="0">
              <a:buNone/>
            </a:pPr>
            <a:r>
              <a:rPr lang="uk-UA" sz="2200" dirty="0" smtClean="0">
                <a:latin typeface="Times New Roman" panose="02020603050405020304" pitchFamily="18" charset="0"/>
                <a:cs typeface="Times New Roman" panose="02020603050405020304" pitchFamily="18" charset="0"/>
              </a:rPr>
              <a:t>очікувані </a:t>
            </a:r>
            <a:r>
              <a:rPr lang="uk-UA" sz="2200" dirty="0">
                <a:latin typeface="Times New Roman" panose="02020603050405020304" pitchFamily="18" charset="0"/>
                <a:cs typeface="Times New Roman" panose="02020603050405020304" pitchFamily="18" charset="0"/>
              </a:rPr>
              <a:t>грошові потоки у кожному із років періоду реалізації проекту, грн</a:t>
            </a:r>
            <a:endParaRPr lang="ru-RU" sz="2200" dirty="0">
              <a:latin typeface="Times New Roman" panose="02020603050405020304" pitchFamily="18" charset="0"/>
              <a:cs typeface="Times New Roman" panose="02020603050405020304" pitchFamily="18" charset="0"/>
            </a:endParaRPr>
          </a:p>
          <a:p>
            <a:pPr marL="0" indent="0">
              <a:buNone/>
            </a:pPr>
            <a:r>
              <a:rPr lang="uk-UA" sz="2200" b="1" i="1" u="sng" dirty="0">
                <a:latin typeface="Times New Roman" panose="02020603050405020304" pitchFamily="18" charset="0"/>
                <a:cs typeface="Times New Roman" panose="02020603050405020304" pitchFamily="18" charset="0"/>
              </a:rPr>
              <a:t>Грошовий потік </a:t>
            </a:r>
            <a:r>
              <a:rPr lang="uk-UA" sz="2200" dirty="0">
                <a:latin typeface="Times New Roman" panose="02020603050405020304" pitchFamily="18" charset="0"/>
                <a:cs typeface="Times New Roman" panose="02020603050405020304" pitchFamily="18" charset="0"/>
              </a:rPr>
              <a:t>– це сума чистого доходу підприємства та амортизаційних відрахувань.</a:t>
            </a:r>
            <a:endParaRPr lang="ru-RU" sz="2200" dirty="0">
              <a:latin typeface="Times New Roman" panose="02020603050405020304" pitchFamily="18" charset="0"/>
              <a:cs typeface="Times New Roman" panose="02020603050405020304" pitchFamily="18" charset="0"/>
            </a:endParaRPr>
          </a:p>
          <a:p>
            <a:pPr marL="0" indent="0">
              <a:buNone/>
            </a:pPr>
            <a:r>
              <a:rPr lang="uk-UA" sz="2200" b="1" i="1" u="sng" dirty="0">
                <a:latin typeface="Times New Roman" panose="02020603050405020304" pitchFamily="18" charset="0"/>
                <a:cs typeface="Times New Roman" panose="02020603050405020304" pitchFamily="18" charset="0"/>
              </a:rPr>
              <a:t>Ставка дисконту (R)</a:t>
            </a:r>
            <a:r>
              <a:rPr lang="ru-RU" sz="2200" b="1" i="1" u="sng" dirty="0">
                <a:latin typeface="Times New Roman" panose="02020603050405020304" pitchFamily="18" charset="0"/>
                <a:cs typeface="Times New Roman" panose="02020603050405020304" pitchFamily="18" charset="0"/>
              </a:rPr>
              <a:t>  </a:t>
            </a:r>
            <a:r>
              <a:rPr lang="uk-UA" sz="2200" dirty="0">
                <a:latin typeface="Times New Roman" panose="02020603050405020304" pitchFamily="18" charset="0"/>
                <a:cs typeface="Times New Roman" panose="02020603050405020304" pitchFamily="18" charset="0"/>
              </a:rPr>
              <a:t>- це процентна ставка, що характеризує норму прибутку, на який щорічно розраховує інвестор. Як ставка дисконтування може бути прийнята середня кредитна або депозитна ставка, індивідуальна норма доходності інвестицій із врахуванням ризику, рівня інфляції, інші альтернативні норми дохідності інвестицій.</a:t>
            </a:r>
            <a:endParaRPr lang="ru-RU" sz="2200" dirty="0">
              <a:latin typeface="Times New Roman" panose="02020603050405020304" pitchFamily="18" charset="0"/>
              <a:cs typeface="Times New Roman" panose="02020603050405020304" pitchFamily="18" charset="0"/>
            </a:endParaRPr>
          </a:p>
          <a:p>
            <a:pPr marL="0" indent="0">
              <a:buNone/>
            </a:pPr>
            <a:endParaRPr lang="uk-UA" sz="2200" dirty="0">
              <a:latin typeface="Times New Roman" panose="02020603050405020304" pitchFamily="18" charset="0"/>
              <a:cs typeface="Times New Roman" panose="02020603050405020304" pitchFamily="18" charset="0"/>
            </a:endParaRP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5" name="Объект 4"/>
          <p:cNvGraphicFramePr>
            <a:graphicFrameLocks noChangeAspect="1"/>
          </p:cNvGraphicFramePr>
          <p:nvPr>
            <p:extLst>
              <p:ext uri="{D42A27DB-BD31-4B8C-83A1-F6EECF244321}">
                <p14:modId xmlns:p14="http://schemas.microsoft.com/office/powerpoint/2010/main" val="2226852130"/>
              </p:ext>
            </p:extLst>
          </p:nvPr>
        </p:nvGraphicFramePr>
        <p:xfrm>
          <a:off x="1259632" y="1556792"/>
          <a:ext cx="4999037" cy="706437"/>
        </p:xfrm>
        <a:graphic>
          <a:graphicData uri="http://schemas.openxmlformats.org/presentationml/2006/ole">
            <mc:AlternateContent xmlns:mc="http://schemas.openxmlformats.org/markup-compatibility/2006">
              <mc:Choice xmlns:v="urn:schemas-microsoft-com:vml" Requires="v">
                <p:oleObj spid="_x0000_s13342" name="Equation" r:id="rId3" imgW="5003640" imgH="711000" progId="Equation.DSMT4">
                  <p:embed/>
                </p:oleObj>
              </mc:Choice>
              <mc:Fallback>
                <p:oleObj name="Equation" r:id="rId3" imgW="5003640" imgH="711000" progId="Equation.DSMT4">
                  <p:embed/>
                  <p:pic>
                    <p:nvPicPr>
                      <p:cNvPr id="0" name="Object 1"/>
                      <p:cNvPicPr>
                        <a:picLocks noChangeAspect="1" noChangeArrowheads="1"/>
                      </p:cNvPicPr>
                      <p:nvPr/>
                    </p:nvPicPr>
                    <p:blipFill>
                      <a:blip r:embed="rId4"/>
                      <a:srcRect/>
                      <a:stretch>
                        <a:fillRect/>
                      </a:stretch>
                    </p:blipFill>
                    <p:spPr bwMode="auto">
                      <a:xfrm>
                        <a:off x="1259632" y="1556792"/>
                        <a:ext cx="4999037" cy="706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1" name="Объект 20"/>
          <p:cNvGraphicFramePr>
            <a:graphicFrameLocks noChangeAspect="1"/>
          </p:cNvGraphicFramePr>
          <p:nvPr>
            <p:extLst>
              <p:ext uri="{D42A27DB-BD31-4B8C-83A1-F6EECF244321}">
                <p14:modId xmlns:p14="http://schemas.microsoft.com/office/powerpoint/2010/main" val="3943456300"/>
              </p:ext>
            </p:extLst>
          </p:nvPr>
        </p:nvGraphicFramePr>
        <p:xfrm>
          <a:off x="2051720" y="2636912"/>
          <a:ext cx="2605233" cy="586544"/>
        </p:xfrm>
        <a:graphic>
          <a:graphicData uri="http://schemas.openxmlformats.org/presentationml/2006/ole">
            <mc:AlternateContent xmlns:mc="http://schemas.openxmlformats.org/markup-compatibility/2006">
              <mc:Choice xmlns:v="urn:schemas-microsoft-com:vml" Requires="v">
                <p:oleObj spid="_x0000_s13343" name="Equation" r:id="rId5" imgW="1676160" imgH="380880" progId="Equation.DSMT4">
                  <p:embed/>
                </p:oleObj>
              </mc:Choice>
              <mc:Fallback>
                <p:oleObj name="Equation" r:id="rId5" imgW="1676160" imgH="380880" progId="Equation.DSMT4">
                  <p:embed/>
                  <p:pic>
                    <p:nvPicPr>
                      <p:cNvPr id="0" name="Object 19"/>
                      <p:cNvPicPr>
                        <a:picLocks noChangeAspect="1" noChangeArrowheads="1"/>
                      </p:cNvPicPr>
                      <p:nvPr/>
                    </p:nvPicPr>
                    <p:blipFill>
                      <a:blip r:embed="rId6"/>
                      <a:srcRect/>
                      <a:stretch>
                        <a:fillRect/>
                      </a:stretch>
                    </p:blipFill>
                    <p:spPr bwMode="auto">
                      <a:xfrm>
                        <a:off x="2051720" y="2636912"/>
                        <a:ext cx="2605233" cy="586544"/>
                      </a:xfrm>
                      <a:prstGeom prst="rect">
                        <a:avLst/>
                      </a:prstGeom>
                      <a:noFill/>
                    </p:spPr>
                  </p:pic>
                </p:oleObj>
              </mc:Fallback>
            </mc:AlternateContent>
          </a:graphicData>
        </a:graphic>
      </p:graphicFrame>
      <p:sp>
        <p:nvSpPr>
          <p:cNvPr id="22" name="Rectangle 21"/>
          <p:cNvSpPr>
            <a:spLocks noChangeArrowheads="1"/>
          </p:cNvSpPr>
          <p:nvPr/>
        </p:nvSpPr>
        <p:spPr bwMode="auto">
          <a:xfrm>
            <a:off x="0" y="228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Tree>
    <p:extLst>
      <p:ext uri="{BB962C8B-B14F-4D97-AF65-F5344CB8AC3E}">
        <p14:creationId xmlns:p14="http://schemas.microsoft.com/office/powerpoint/2010/main" val="40935974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16632"/>
            <a:ext cx="8712968" cy="6552728"/>
          </a:xfrm>
        </p:spPr>
        <p:txBody>
          <a:bodyPr>
            <a:normAutofit lnSpcReduction="10000"/>
          </a:bodyPr>
          <a:lstStyle/>
          <a:p>
            <a:pPr marL="0" indent="0">
              <a:buNone/>
            </a:pPr>
            <a:r>
              <a:rPr lang="uk-UA" sz="2400" dirty="0">
                <a:latin typeface="Times New Roman" panose="02020603050405020304" pitchFamily="18" charset="0"/>
                <a:cs typeface="Times New Roman" panose="02020603050405020304" pitchFamily="18" charset="0"/>
              </a:rPr>
              <a:t>Цей показник може використовуватись як критерій доцільності реалізації інвестицій для визначення порівняльної ефективності інвестиційних проектів.</a:t>
            </a:r>
            <a:endParaRPr lang="ru-RU" sz="2400" dirty="0">
              <a:latin typeface="Times New Roman" panose="02020603050405020304" pitchFamily="18" charset="0"/>
              <a:cs typeface="Times New Roman" panose="02020603050405020304" pitchFamily="18" charset="0"/>
            </a:endParaRPr>
          </a:p>
          <a:p>
            <a:pPr marL="0" indent="0">
              <a:buNone/>
            </a:pPr>
            <a:r>
              <a:rPr lang="uk-UA" sz="2400" b="1" i="1" u="sng" dirty="0" smtClean="0">
                <a:latin typeface="Times New Roman" panose="02020603050405020304" pitchFamily="18" charset="0"/>
                <a:cs typeface="Times New Roman" panose="02020603050405020304" pitchFamily="18" charset="0"/>
              </a:rPr>
              <a:t>Індекс </a:t>
            </a:r>
            <a:r>
              <a:rPr lang="uk-UA" sz="2400" b="1" i="1" u="sng" dirty="0">
                <a:latin typeface="Times New Roman" panose="02020603050405020304" pitchFamily="18" charset="0"/>
                <a:cs typeface="Times New Roman" panose="02020603050405020304" pitchFamily="18" charset="0"/>
              </a:rPr>
              <a:t>дохідності інвестицій</a:t>
            </a:r>
            <a:r>
              <a:rPr lang="uk-UA" sz="2400" b="1" i="1" dirty="0">
                <a:latin typeface="Times New Roman" panose="02020603050405020304" pitchFamily="18" charset="0"/>
                <a:cs typeface="Times New Roman" panose="02020603050405020304" pitchFamily="18" charset="0"/>
              </a:rPr>
              <a:t> </a:t>
            </a:r>
            <a:r>
              <a:rPr lang="uk-UA" sz="2400" b="1" i="1" dirty="0" smtClean="0">
                <a:latin typeface="Times New Roman" panose="02020603050405020304" pitchFamily="18" charset="0"/>
                <a:cs typeface="Times New Roman" panose="02020603050405020304" pitchFamily="18" charset="0"/>
              </a:rPr>
              <a:t>      :</a:t>
            </a:r>
          </a:p>
          <a:p>
            <a:pPr marL="0" indent="0">
              <a:buNone/>
            </a:pPr>
            <a:r>
              <a:rPr lang="uk-UA" sz="2400" dirty="0" smtClean="0">
                <a:latin typeface="Times New Roman" panose="02020603050405020304" pitchFamily="18" charset="0"/>
                <a:cs typeface="Times New Roman" panose="02020603050405020304" pitchFamily="18" charset="0"/>
              </a:rPr>
              <a:t>За </a:t>
            </a:r>
            <a:r>
              <a:rPr lang="uk-UA" sz="2400" dirty="0">
                <a:latin typeface="Times New Roman" panose="02020603050405020304" pitchFamily="18" charset="0"/>
                <a:cs typeface="Times New Roman" panose="02020603050405020304" pitchFamily="18" charset="0"/>
              </a:rPr>
              <a:t>умови різночасності здійснення капіталовкладень їх треба приводити до теперішньої вартості.</a:t>
            </a:r>
            <a:endParaRPr lang="ru-RU" sz="2400" dirty="0">
              <a:latin typeface="Times New Roman" panose="02020603050405020304" pitchFamily="18" charset="0"/>
              <a:cs typeface="Times New Roman" panose="02020603050405020304" pitchFamily="18" charset="0"/>
            </a:endParaRPr>
          </a:p>
          <a:p>
            <a:pPr marL="0" lvl="0" indent="0">
              <a:buNone/>
            </a:pPr>
            <a:r>
              <a:rPr lang="uk-UA" sz="2400" b="1" i="1" u="sng" dirty="0">
                <a:latin typeface="Times New Roman" panose="02020603050405020304" pitchFamily="18" charset="0"/>
                <a:cs typeface="Times New Roman" panose="02020603050405020304" pitchFamily="18" charset="0"/>
              </a:rPr>
              <a:t>Внутрішня форма рентабельності інвестицій (ВНР)</a:t>
            </a:r>
            <a:r>
              <a:rPr lang="uk-UA" sz="2400" i="1" u="sng"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 це така дисконтна ставка, за якої суми початкових інвестицій і теперішньої вартості грошових потоків є однаковими, тобто ЧДВ=0. Розрахунковий показник  ВНР має бути не нижчим за граничну ставку, прийнятну для підприємства</a:t>
            </a:r>
            <a:r>
              <a:rPr lang="uk-UA" sz="2400" dirty="0" smtClean="0">
                <a:latin typeface="Times New Roman" panose="02020603050405020304" pitchFamily="18" charset="0"/>
                <a:cs typeface="Times New Roman" panose="02020603050405020304" pitchFamily="18" charset="0"/>
              </a:rPr>
              <a:t>.</a:t>
            </a:r>
          </a:p>
          <a:p>
            <a:pPr marL="0" lvl="0" indent="0">
              <a:buNone/>
            </a:pPr>
            <a:r>
              <a:rPr lang="uk-UA" sz="2400" b="1" i="1" u="sng" dirty="0">
                <a:latin typeface="Times New Roman" panose="02020603050405020304" pitchFamily="18" charset="0"/>
                <a:cs typeface="Times New Roman" panose="02020603050405020304" pitchFamily="18" charset="0"/>
              </a:rPr>
              <a:t>Період окупності </a:t>
            </a:r>
            <a:r>
              <a:rPr lang="uk-UA" sz="2400" b="1" i="1" u="sng" dirty="0" smtClean="0">
                <a:latin typeface="Times New Roman" panose="02020603050405020304" pitchFamily="18" charset="0"/>
                <a:cs typeface="Times New Roman" panose="02020603050405020304" pitchFamily="18" charset="0"/>
              </a:rPr>
              <a:t>інвестицій</a:t>
            </a:r>
            <a:r>
              <a:rPr lang="uk-UA" sz="2400" b="1" dirty="0" smtClean="0">
                <a:latin typeface="Times New Roman" panose="02020603050405020304" pitchFamily="18" charset="0"/>
                <a:cs typeface="Times New Roman" panose="02020603050405020304" pitchFamily="18" charset="0"/>
              </a:rPr>
              <a:t>         : </a:t>
            </a:r>
          </a:p>
          <a:p>
            <a:pPr marL="0" indent="0">
              <a:buNone/>
            </a:pPr>
            <a:r>
              <a:rPr lang="uk-UA" sz="2400" dirty="0" smtClean="0">
                <a:latin typeface="Times New Roman" panose="02020603050405020304" pitchFamily="18" charset="0"/>
                <a:cs typeface="Times New Roman" panose="02020603050405020304" pitchFamily="18" charset="0"/>
              </a:rPr>
              <a:t>Де </a:t>
            </a:r>
            <a:r>
              <a:rPr lang="uk-UA" sz="2400" b="1" i="1" dirty="0" smtClean="0">
                <a:latin typeface="Times New Roman" panose="02020603050405020304" pitchFamily="18" charset="0"/>
                <a:cs typeface="Times New Roman" panose="02020603050405020304" pitchFamily="18" charset="0"/>
              </a:rPr>
              <a:t>ГП </a:t>
            </a:r>
            <a:r>
              <a:rPr lang="uk-UA" sz="2400" dirty="0">
                <a:latin typeface="Times New Roman" panose="02020603050405020304" pitchFamily="18" charset="0"/>
                <a:cs typeface="Times New Roman" panose="02020603050405020304" pitchFamily="18" charset="0"/>
              </a:rPr>
              <a:t>- середньорічна величина грошового потоку за певний період, грн..</a:t>
            </a:r>
            <a:endParaRPr lang="ru-RU" sz="2400" dirty="0">
              <a:latin typeface="Times New Roman" panose="02020603050405020304" pitchFamily="18" charset="0"/>
              <a:cs typeface="Times New Roman" panose="02020603050405020304" pitchFamily="18" charset="0"/>
            </a:endParaRPr>
          </a:p>
          <a:p>
            <a:pPr marL="0" indent="0">
              <a:buNone/>
            </a:pPr>
            <a:r>
              <a:rPr lang="uk-UA" sz="2400" dirty="0">
                <a:latin typeface="Times New Roman" panose="02020603050405020304" pitchFamily="18" charset="0"/>
                <a:cs typeface="Times New Roman" panose="02020603050405020304" pitchFamily="18" charset="0"/>
              </a:rPr>
              <a:t>Всі розглянуті показники тісно пов’язані між собою, тому для достовірної оцінки економічної ефективності виробничих інвестицій їх необхідно використовувати комплексно.</a:t>
            </a:r>
            <a:endParaRPr lang="ru-RU" sz="2400" dirty="0">
              <a:latin typeface="Times New Roman" panose="02020603050405020304" pitchFamily="18" charset="0"/>
              <a:cs typeface="Times New Roman" panose="02020603050405020304" pitchFamily="18" charset="0"/>
            </a:endParaRPr>
          </a:p>
          <a:p>
            <a:pPr marL="0" lvl="0" indent="0">
              <a:buNone/>
            </a:pPr>
            <a:endParaRPr lang="ru-RU" sz="2400" b="1" i="1" dirty="0">
              <a:latin typeface="Times New Roman" panose="02020603050405020304" pitchFamily="18" charset="0"/>
              <a:cs typeface="Times New Roman" panose="02020603050405020304" pitchFamily="18" charset="0"/>
            </a:endParaRPr>
          </a:p>
          <a:p>
            <a:pPr marL="0" indent="0">
              <a:buNone/>
            </a:pPr>
            <a:endParaRPr lang="uk-UA" sz="2400" b="1" i="1" u="sng" dirty="0" smtClean="0">
              <a:latin typeface="Times New Roman" panose="02020603050405020304" pitchFamily="18" charset="0"/>
              <a:cs typeface="Times New Roman" panose="02020603050405020304" pitchFamily="18" charset="0"/>
            </a:endParaRPr>
          </a:p>
          <a:p>
            <a:pPr marL="0" indent="0">
              <a:buNone/>
            </a:pPr>
            <a:endParaRPr lang="ru-RU" sz="2400" i="1" u="sng" dirty="0">
              <a:latin typeface="Times New Roman" panose="02020603050405020304" pitchFamily="18" charset="0"/>
              <a:cs typeface="Times New Roman" panose="02020603050405020304" pitchFamily="18" charset="0"/>
            </a:endParaRPr>
          </a:p>
        </p:txBody>
      </p:sp>
      <p:sp>
        <p:nvSpPr>
          <p:cNvPr id="13" name="Rectangle 1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4" name="Объект 13"/>
          <p:cNvGraphicFramePr>
            <a:graphicFrameLocks noChangeAspect="1"/>
          </p:cNvGraphicFramePr>
          <p:nvPr>
            <p:extLst>
              <p:ext uri="{D42A27DB-BD31-4B8C-83A1-F6EECF244321}">
                <p14:modId xmlns:p14="http://schemas.microsoft.com/office/powerpoint/2010/main" val="1179691573"/>
              </p:ext>
            </p:extLst>
          </p:nvPr>
        </p:nvGraphicFramePr>
        <p:xfrm>
          <a:off x="4356099" y="1287613"/>
          <a:ext cx="431801" cy="393700"/>
        </p:xfrm>
        <a:graphic>
          <a:graphicData uri="http://schemas.openxmlformats.org/presentationml/2006/ole">
            <mc:AlternateContent xmlns:mc="http://schemas.openxmlformats.org/markup-compatibility/2006">
              <mc:Choice xmlns:v="urn:schemas-microsoft-com:vml" Requires="v">
                <p:oleObj spid="_x0000_s14368" name="Equation" r:id="rId3" imgW="444240" imgH="393480" progId="Equation.DSMT4">
                  <p:embed/>
                </p:oleObj>
              </mc:Choice>
              <mc:Fallback>
                <p:oleObj name="Equation" r:id="rId3" imgW="444240" imgH="393480" progId="Equation.DSMT4">
                  <p:embed/>
                  <p:pic>
                    <p:nvPicPr>
                      <p:cNvPr id="0" name="Object 10"/>
                      <p:cNvPicPr>
                        <a:picLocks noChangeAspect="1" noChangeArrowheads="1"/>
                      </p:cNvPicPr>
                      <p:nvPr/>
                    </p:nvPicPr>
                    <p:blipFill>
                      <a:blip r:embed="rId4"/>
                      <a:srcRect/>
                      <a:stretch>
                        <a:fillRect/>
                      </a:stretch>
                    </p:blipFill>
                    <p:spPr bwMode="auto">
                      <a:xfrm>
                        <a:off x="4356099" y="1287613"/>
                        <a:ext cx="431801"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6" name="Объект 15"/>
          <p:cNvGraphicFramePr>
            <a:graphicFrameLocks noChangeAspect="1"/>
          </p:cNvGraphicFramePr>
          <p:nvPr>
            <p:extLst>
              <p:ext uri="{D42A27DB-BD31-4B8C-83A1-F6EECF244321}">
                <p14:modId xmlns:p14="http://schemas.microsoft.com/office/powerpoint/2010/main" val="3605747413"/>
              </p:ext>
            </p:extLst>
          </p:nvPr>
        </p:nvGraphicFramePr>
        <p:xfrm>
          <a:off x="5282153" y="1050210"/>
          <a:ext cx="1080120" cy="597852"/>
        </p:xfrm>
        <a:graphic>
          <a:graphicData uri="http://schemas.openxmlformats.org/presentationml/2006/ole">
            <mc:AlternateContent xmlns:mc="http://schemas.openxmlformats.org/markup-compatibility/2006">
              <mc:Choice xmlns:v="urn:schemas-microsoft-com:vml" Requires="v">
                <p:oleObj spid="_x0000_s14369" name="Equation" r:id="rId5" imgW="863280" imgH="482400" progId="Equation.DSMT4">
                  <p:embed/>
                </p:oleObj>
              </mc:Choice>
              <mc:Fallback>
                <p:oleObj name="Equation" r:id="rId5" imgW="863280" imgH="482400" progId="Equation.DSMT4">
                  <p:embed/>
                  <p:pic>
                    <p:nvPicPr>
                      <p:cNvPr id="0" name="Object 12"/>
                      <p:cNvPicPr>
                        <a:picLocks noChangeAspect="1" noChangeArrowheads="1"/>
                      </p:cNvPicPr>
                      <p:nvPr/>
                    </p:nvPicPr>
                    <p:blipFill>
                      <a:blip r:embed="rId6"/>
                      <a:srcRect/>
                      <a:stretch>
                        <a:fillRect/>
                      </a:stretch>
                    </p:blipFill>
                    <p:spPr bwMode="auto">
                      <a:xfrm>
                        <a:off x="5282153" y="1050210"/>
                        <a:ext cx="1080120" cy="597852"/>
                      </a:xfrm>
                      <a:prstGeom prst="rect">
                        <a:avLst/>
                      </a:prstGeom>
                      <a:noFill/>
                    </p:spPr>
                  </p:pic>
                </p:oleObj>
              </mc:Fallback>
            </mc:AlternateContent>
          </a:graphicData>
        </a:graphic>
      </p:graphicFrame>
      <p:sp>
        <p:nvSpPr>
          <p:cNvPr id="17" name="Rectangle 17"/>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8" name="Объект 17"/>
          <p:cNvGraphicFramePr>
            <a:graphicFrameLocks noChangeAspect="1"/>
          </p:cNvGraphicFramePr>
          <p:nvPr>
            <p:extLst>
              <p:ext uri="{D42A27DB-BD31-4B8C-83A1-F6EECF244321}">
                <p14:modId xmlns:p14="http://schemas.microsoft.com/office/powerpoint/2010/main" val="2702427171"/>
              </p:ext>
            </p:extLst>
          </p:nvPr>
        </p:nvGraphicFramePr>
        <p:xfrm>
          <a:off x="4275136" y="4293096"/>
          <a:ext cx="593725" cy="406400"/>
        </p:xfrm>
        <a:graphic>
          <a:graphicData uri="http://schemas.openxmlformats.org/presentationml/2006/ole">
            <mc:AlternateContent xmlns:mc="http://schemas.openxmlformats.org/markup-compatibility/2006">
              <mc:Choice xmlns:v="urn:schemas-microsoft-com:vml" Requires="v">
                <p:oleObj spid="_x0000_s14370" name="Equation" r:id="rId7" imgW="583920" imgH="406080" progId="Equation.DSMT4">
                  <p:embed/>
                </p:oleObj>
              </mc:Choice>
              <mc:Fallback>
                <p:oleObj name="Equation" r:id="rId7" imgW="583920" imgH="406080" progId="Equation.DSMT4">
                  <p:embed/>
                  <p:pic>
                    <p:nvPicPr>
                      <p:cNvPr id="0" name="Object 16"/>
                      <p:cNvPicPr>
                        <a:picLocks noChangeAspect="1" noChangeArrowheads="1"/>
                      </p:cNvPicPr>
                      <p:nvPr/>
                    </p:nvPicPr>
                    <p:blipFill>
                      <a:blip r:embed="rId8"/>
                      <a:srcRect/>
                      <a:stretch>
                        <a:fillRect/>
                      </a:stretch>
                    </p:blipFill>
                    <p:spPr bwMode="auto">
                      <a:xfrm>
                        <a:off x="4275136" y="4293096"/>
                        <a:ext cx="593725"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0" name="Объект 19"/>
          <p:cNvGraphicFramePr>
            <a:graphicFrameLocks noChangeAspect="1"/>
          </p:cNvGraphicFramePr>
          <p:nvPr>
            <p:extLst>
              <p:ext uri="{D42A27DB-BD31-4B8C-83A1-F6EECF244321}">
                <p14:modId xmlns:p14="http://schemas.microsoft.com/office/powerpoint/2010/main" val="2211460366"/>
              </p:ext>
            </p:extLst>
          </p:nvPr>
        </p:nvGraphicFramePr>
        <p:xfrm>
          <a:off x="5129571" y="4149080"/>
          <a:ext cx="1232702" cy="629876"/>
        </p:xfrm>
        <a:graphic>
          <a:graphicData uri="http://schemas.openxmlformats.org/presentationml/2006/ole">
            <mc:AlternateContent xmlns:mc="http://schemas.openxmlformats.org/markup-compatibility/2006">
              <mc:Choice xmlns:v="urn:schemas-microsoft-com:vml" Requires="v">
                <p:oleObj spid="_x0000_s14371" name="Equation" r:id="rId9" imgW="1015920" imgH="520560" progId="Equation.DSMT4">
                  <p:embed/>
                </p:oleObj>
              </mc:Choice>
              <mc:Fallback>
                <p:oleObj name="Equation" r:id="rId9" imgW="1015920" imgH="520560" progId="Equation.DSMT4">
                  <p:embed/>
                  <p:pic>
                    <p:nvPicPr>
                      <p:cNvPr id="0" name="Object 18"/>
                      <p:cNvPicPr>
                        <a:picLocks noChangeAspect="1" noChangeArrowheads="1"/>
                      </p:cNvPicPr>
                      <p:nvPr/>
                    </p:nvPicPr>
                    <p:blipFill>
                      <a:blip r:embed="rId10"/>
                      <a:srcRect/>
                      <a:stretch>
                        <a:fillRect/>
                      </a:stretch>
                    </p:blipFill>
                    <p:spPr bwMode="auto">
                      <a:xfrm>
                        <a:off x="5129571" y="4149080"/>
                        <a:ext cx="1232702" cy="629876"/>
                      </a:xfrm>
                      <a:prstGeom prst="rect">
                        <a:avLst/>
                      </a:prstGeom>
                      <a:noFill/>
                    </p:spPr>
                  </p:pic>
                </p:oleObj>
              </mc:Fallback>
            </mc:AlternateContent>
          </a:graphicData>
        </a:graphic>
      </p:graphicFrame>
    </p:spTree>
    <p:extLst>
      <p:ext uri="{BB962C8B-B14F-4D97-AF65-F5344CB8AC3E}">
        <p14:creationId xmlns:p14="http://schemas.microsoft.com/office/powerpoint/2010/main" val="1702143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836712"/>
            <a:ext cx="8503920" cy="5478360"/>
          </a:xfrm>
        </p:spPr>
        <p:txBody>
          <a:bodyPr>
            <a:normAutofit/>
          </a:bodyPr>
          <a:lstStyle/>
          <a:p>
            <a:pPr marL="0" indent="0">
              <a:buNone/>
            </a:pPr>
            <a:r>
              <a:rPr lang="uk-UA" dirty="0"/>
              <a:t>Реалізація інвестиційних проектів пов’язана із певним ризиком. Під ризиком розуміють можливість того, що відбудеться якась несприятлива подія у вигляді втрати підприємством частини ресурсів, зменшення доходів тощо.</a:t>
            </a:r>
            <a:endParaRPr lang="ru-RU" dirty="0"/>
          </a:p>
          <a:p>
            <a:pPr marL="0" indent="0">
              <a:buNone/>
            </a:pPr>
            <a:r>
              <a:rPr lang="uk-UA" dirty="0" smtClean="0"/>
              <a:t>Найчастіше </a:t>
            </a:r>
            <a:r>
              <a:rPr lang="uk-UA" dirty="0"/>
              <a:t>для зниження ступеня ризику інвестиційних проектів використовують такі методи:</a:t>
            </a:r>
            <a:endParaRPr lang="ru-RU" dirty="0"/>
          </a:p>
          <a:p>
            <a:pPr lvl="0"/>
            <a:r>
              <a:rPr lang="uk-UA" dirty="0"/>
              <a:t>страхування – як засіб захисту інвестицій;</a:t>
            </a:r>
            <a:endParaRPr lang="ru-RU" dirty="0"/>
          </a:p>
          <a:p>
            <a:pPr lvl="0"/>
            <a:r>
              <a:rPr lang="uk-UA" dirty="0"/>
              <a:t>розподіл ризиків, який полягає в тому, що суб’єкти інвестування розподіляють між собою ризик </a:t>
            </a:r>
            <a:r>
              <a:rPr lang="uk-UA" dirty="0" err="1"/>
              <a:t>пропорційно</a:t>
            </a:r>
            <a:r>
              <a:rPr lang="uk-UA" dirty="0"/>
              <a:t> вкладенням в інвестиційний проект.</a:t>
            </a:r>
            <a:endParaRPr lang="ru-RU" dirty="0"/>
          </a:p>
          <a:p>
            <a:endParaRPr lang="ru-RU" dirty="0"/>
          </a:p>
        </p:txBody>
      </p:sp>
    </p:spTree>
    <p:extLst>
      <p:ext uri="{BB962C8B-B14F-4D97-AF65-F5344CB8AC3E}">
        <p14:creationId xmlns:p14="http://schemas.microsoft.com/office/powerpoint/2010/main" val="23314182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3"/>
          <p:cNvSpPr>
            <a:spLocks noChangeArrowheads="1"/>
          </p:cNvSpPr>
          <p:nvPr/>
        </p:nvSpPr>
        <p:spPr bwMode="auto">
          <a:xfrm>
            <a:off x="1038272" y="12622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pSp>
        <p:nvGrpSpPr>
          <p:cNvPr id="4" name="Group 1"/>
          <p:cNvGrpSpPr>
            <a:grpSpLocks noChangeAspect="1"/>
          </p:cNvGrpSpPr>
          <p:nvPr/>
        </p:nvGrpSpPr>
        <p:grpSpPr bwMode="auto">
          <a:xfrm>
            <a:off x="1763688" y="1412776"/>
            <a:ext cx="5715000" cy="5143500"/>
            <a:chOff x="1701" y="7661"/>
            <a:chExt cx="9000" cy="8100"/>
          </a:xfrm>
        </p:grpSpPr>
        <p:sp>
          <p:nvSpPr>
            <p:cNvPr id="5" name="AutoShape 42"/>
            <p:cNvSpPr>
              <a:spLocks noChangeAspect="1" noChangeArrowheads="1"/>
            </p:cNvSpPr>
            <p:nvPr/>
          </p:nvSpPr>
          <p:spPr bwMode="auto">
            <a:xfrm>
              <a:off x="1701" y="7661"/>
              <a:ext cx="9000" cy="81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Line 41"/>
            <p:cNvSpPr>
              <a:spLocks noChangeShapeType="1"/>
            </p:cNvSpPr>
            <p:nvPr/>
          </p:nvSpPr>
          <p:spPr bwMode="auto">
            <a:xfrm>
              <a:off x="3140" y="8021"/>
              <a:ext cx="576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Rectangle 40"/>
            <p:cNvSpPr>
              <a:spLocks noChangeArrowheads="1"/>
            </p:cNvSpPr>
            <p:nvPr/>
          </p:nvSpPr>
          <p:spPr bwMode="auto">
            <a:xfrm>
              <a:off x="3141" y="8021"/>
              <a:ext cx="5761"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4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ІНВЕСТИЦІЇ ПІДПРИЄМСТВА</a:t>
              </a:r>
              <a:endParaRPr kumimoji="0" lang="uk-UA"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8" name="Line 39"/>
            <p:cNvSpPr>
              <a:spLocks noChangeShapeType="1"/>
            </p:cNvSpPr>
            <p:nvPr/>
          </p:nvSpPr>
          <p:spPr bwMode="auto">
            <a:xfrm>
              <a:off x="3501" y="8561"/>
              <a:ext cx="0" cy="36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Line 38"/>
            <p:cNvSpPr>
              <a:spLocks noChangeShapeType="1"/>
            </p:cNvSpPr>
            <p:nvPr/>
          </p:nvSpPr>
          <p:spPr bwMode="auto">
            <a:xfrm>
              <a:off x="8541" y="8561"/>
              <a:ext cx="1" cy="36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Rectangle 37"/>
            <p:cNvSpPr>
              <a:spLocks noChangeArrowheads="1"/>
            </p:cNvSpPr>
            <p:nvPr/>
          </p:nvSpPr>
          <p:spPr bwMode="auto">
            <a:xfrm>
              <a:off x="1881" y="8921"/>
              <a:ext cx="342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Внутрішні ( вітчизняні)</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11" name="Rectangle 36"/>
            <p:cNvSpPr>
              <a:spLocks noChangeArrowheads="1"/>
            </p:cNvSpPr>
            <p:nvPr/>
          </p:nvSpPr>
          <p:spPr bwMode="auto">
            <a:xfrm>
              <a:off x="7101" y="8921"/>
              <a:ext cx="288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Зовнішні (іноземні)</a:t>
              </a:r>
              <a:endParaRPr kumimoji="0" lang="uk-UA"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12" name="Line 35"/>
            <p:cNvSpPr>
              <a:spLocks noChangeShapeType="1"/>
            </p:cNvSpPr>
            <p:nvPr/>
          </p:nvSpPr>
          <p:spPr bwMode="auto">
            <a:xfrm flipH="1">
              <a:off x="4041" y="10361"/>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Line 34"/>
            <p:cNvSpPr>
              <a:spLocks noChangeShapeType="1"/>
            </p:cNvSpPr>
            <p:nvPr/>
          </p:nvSpPr>
          <p:spPr bwMode="auto">
            <a:xfrm>
              <a:off x="4401" y="9641"/>
              <a:ext cx="1" cy="23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Line 33"/>
            <p:cNvSpPr>
              <a:spLocks noChangeShapeType="1"/>
            </p:cNvSpPr>
            <p:nvPr/>
          </p:nvSpPr>
          <p:spPr bwMode="auto">
            <a:xfrm>
              <a:off x="4761" y="9641"/>
              <a:ext cx="0" cy="342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Rectangle 32"/>
            <p:cNvSpPr>
              <a:spLocks noChangeArrowheads="1"/>
            </p:cNvSpPr>
            <p:nvPr/>
          </p:nvSpPr>
          <p:spPr bwMode="auto">
            <a:xfrm>
              <a:off x="1881" y="10001"/>
              <a:ext cx="2160" cy="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Фінансові</a:t>
              </a:r>
              <a:endParaRPr kumimoji="0" lang="uk-UA" altLang="ru-RU" sz="600" b="0" i="0" u="none" strike="noStrike" cap="none" normalizeH="0" baseline="0" smtClean="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 цінні папери)</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16" name="Line 31"/>
            <p:cNvSpPr>
              <a:spLocks noChangeShapeType="1"/>
            </p:cNvSpPr>
            <p:nvPr/>
          </p:nvSpPr>
          <p:spPr bwMode="auto">
            <a:xfrm flipH="1">
              <a:off x="4041" y="11981"/>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Rectangle 30"/>
            <p:cNvSpPr>
              <a:spLocks noChangeArrowheads="1"/>
            </p:cNvSpPr>
            <p:nvPr/>
          </p:nvSpPr>
          <p:spPr bwMode="auto">
            <a:xfrm>
              <a:off x="1881" y="11441"/>
              <a:ext cx="2160" cy="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Реальні (виробничі)</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18" name="Line 29"/>
            <p:cNvSpPr>
              <a:spLocks noChangeShapeType="1"/>
            </p:cNvSpPr>
            <p:nvPr/>
          </p:nvSpPr>
          <p:spPr bwMode="auto">
            <a:xfrm>
              <a:off x="4761" y="10361"/>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Line 28"/>
            <p:cNvSpPr>
              <a:spLocks noChangeShapeType="1"/>
            </p:cNvSpPr>
            <p:nvPr/>
          </p:nvSpPr>
          <p:spPr bwMode="auto">
            <a:xfrm>
              <a:off x="4761" y="11981"/>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Line 27"/>
            <p:cNvSpPr>
              <a:spLocks noChangeShapeType="1"/>
            </p:cNvSpPr>
            <p:nvPr/>
          </p:nvSpPr>
          <p:spPr bwMode="auto">
            <a:xfrm>
              <a:off x="4761" y="13061"/>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Line 26"/>
            <p:cNvSpPr>
              <a:spLocks noChangeShapeType="1"/>
            </p:cNvSpPr>
            <p:nvPr/>
          </p:nvSpPr>
          <p:spPr bwMode="auto">
            <a:xfrm>
              <a:off x="4761" y="13061"/>
              <a:ext cx="0" cy="108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2" name="Line 25"/>
            <p:cNvSpPr>
              <a:spLocks noChangeShapeType="1"/>
            </p:cNvSpPr>
            <p:nvPr/>
          </p:nvSpPr>
          <p:spPr bwMode="auto">
            <a:xfrm>
              <a:off x="4761" y="14141"/>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Rectangle 24"/>
            <p:cNvSpPr>
              <a:spLocks noChangeArrowheads="1"/>
            </p:cNvSpPr>
            <p:nvPr/>
          </p:nvSpPr>
          <p:spPr bwMode="auto">
            <a:xfrm>
              <a:off x="5121" y="10001"/>
              <a:ext cx="2160" cy="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Інтелектуальні цінності</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24" name="Rectangle 23"/>
            <p:cNvSpPr>
              <a:spLocks noChangeArrowheads="1"/>
            </p:cNvSpPr>
            <p:nvPr/>
          </p:nvSpPr>
          <p:spPr bwMode="auto">
            <a:xfrm>
              <a:off x="5121" y="11621"/>
              <a:ext cx="216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Державні</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25" name="Rectangle 22"/>
            <p:cNvSpPr>
              <a:spLocks noChangeArrowheads="1"/>
            </p:cNvSpPr>
            <p:nvPr/>
          </p:nvSpPr>
          <p:spPr bwMode="auto">
            <a:xfrm>
              <a:off x="5121" y="12701"/>
              <a:ext cx="216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Приватні</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26" name="Rectangle 21"/>
            <p:cNvSpPr>
              <a:spLocks noChangeArrowheads="1"/>
            </p:cNvSpPr>
            <p:nvPr/>
          </p:nvSpPr>
          <p:spPr bwMode="auto">
            <a:xfrm>
              <a:off x="5121" y="13781"/>
              <a:ext cx="216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Паї</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27" name="Line 20"/>
            <p:cNvSpPr>
              <a:spLocks noChangeShapeType="1"/>
            </p:cNvSpPr>
            <p:nvPr/>
          </p:nvSpPr>
          <p:spPr bwMode="auto">
            <a:xfrm>
              <a:off x="7641" y="9641"/>
              <a:ext cx="0" cy="45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8" name="Line 19"/>
            <p:cNvSpPr>
              <a:spLocks noChangeShapeType="1"/>
            </p:cNvSpPr>
            <p:nvPr/>
          </p:nvSpPr>
          <p:spPr bwMode="auto">
            <a:xfrm flipH="1">
              <a:off x="7281" y="10361"/>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9" name="Line 18"/>
            <p:cNvSpPr>
              <a:spLocks noChangeShapeType="1"/>
            </p:cNvSpPr>
            <p:nvPr/>
          </p:nvSpPr>
          <p:spPr bwMode="auto">
            <a:xfrm flipH="1">
              <a:off x="7281" y="11981"/>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0" name="Line 17"/>
            <p:cNvSpPr>
              <a:spLocks noChangeShapeType="1"/>
            </p:cNvSpPr>
            <p:nvPr/>
          </p:nvSpPr>
          <p:spPr bwMode="auto">
            <a:xfrm flipH="1">
              <a:off x="7281" y="13061"/>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1" name="Line 16"/>
            <p:cNvSpPr>
              <a:spLocks noChangeShapeType="1"/>
            </p:cNvSpPr>
            <p:nvPr/>
          </p:nvSpPr>
          <p:spPr bwMode="auto">
            <a:xfrm flipH="1">
              <a:off x="7281" y="14141"/>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2" name="Line 15"/>
            <p:cNvSpPr>
              <a:spLocks noChangeShapeType="1"/>
            </p:cNvSpPr>
            <p:nvPr/>
          </p:nvSpPr>
          <p:spPr bwMode="auto">
            <a:xfrm>
              <a:off x="8001" y="9641"/>
              <a:ext cx="0" cy="522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3" name="Rectangle 14"/>
            <p:cNvSpPr>
              <a:spLocks noChangeArrowheads="1"/>
            </p:cNvSpPr>
            <p:nvPr/>
          </p:nvSpPr>
          <p:spPr bwMode="auto">
            <a:xfrm>
              <a:off x="8361" y="9821"/>
              <a:ext cx="2160" cy="12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Прямі (вклад. кап. за кордон)</a:t>
              </a:r>
              <a:endParaRPr kumimoji="0" lang="uk-UA" altLang="ru-RU" sz="6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не менше 10%</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34" name="Rectangle 13"/>
            <p:cNvSpPr>
              <a:spLocks noChangeArrowheads="1"/>
            </p:cNvSpPr>
            <p:nvPr/>
          </p:nvSpPr>
          <p:spPr bwMode="auto">
            <a:xfrm>
              <a:off x="8361" y="11441"/>
              <a:ext cx="2160" cy="12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Портфельні (зак. інвест. в наші проекти)</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35" name="Rectangle 12"/>
            <p:cNvSpPr>
              <a:spLocks noChangeArrowheads="1"/>
            </p:cNvSpPr>
            <p:nvPr/>
          </p:nvSpPr>
          <p:spPr bwMode="auto">
            <a:xfrm>
              <a:off x="8361" y="12881"/>
              <a:ext cx="2160" cy="14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Технічні (технології, машини, обладнання)</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36" name="Rectangle 11"/>
            <p:cNvSpPr>
              <a:spLocks noChangeArrowheads="1"/>
            </p:cNvSpPr>
            <p:nvPr/>
          </p:nvSpPr>
          <p:spPr bwMode="auto">
            <a:xfrm>
              <a:off x="8361" y="14501"/>
              <a:ext cx="2160" cy="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Банківські вклади</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37" name="Line 10"/>
            <p:cNvSpPr>
              <a:spLocks noChangeShapeType="1"/>
            </p:cNvSpPr>
            <p:nvPr/>
          </p:nvSpPr>
          <p:spPr bwMode="auto">
            <a:xfrm>
              <a:off x="8001" y="10361"/>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8" name="Line 9"/>
            <p:cNvSpPr>
              <a:spLocks noChangeShapeType="1"/>
            </p:cNvSpPr>
            <p:nvPr/>
          </p:nvSpPr>
          <p:spPr bwMode="auto">
            <a:xfrm>
              <a:off x="8001" y="11981"/>
              <a:ext cx="360"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9" name="Line 8"/>
            <p:cNvSpPr>
              <a:spLocks noChangeShapeType="1"/>
            </p:cNvSpPr>
            <p:nvPr/>
          </p:nvSpPr>
          <p:spPr bwMode="auto">
            <a:xfrm>
              <a:off x="8001" y="13601"/>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0" name="Line 7"/>
            <p:cNvSpPr>
              <a:spLocks noChangeShapeType="1"/>
            </p:cNvSpPr>
            <p:nvPr/>
          </p:nvSpPr>
          <p:spPr bwMode="auto">
            <a:xfrm>
              <a:off x="8001" y="14861"/>
              <a:ext cx="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1" name="Line 6"/>
            <p:cNvSpPr>
              <a:spLocks noChangeShapeType="1"/>
            </p:cNvSpPr>
            <p:nvPr/>
          </p:nvSpPr>
          <p:spPr bwMode="auto">
            <a:xfrm>
              <a:off x="8001" y="14861"/>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2" name="Rectangle 5"/>
            <p:cNvSpPr>
              <a:spLocks noChangeArrowheads="1"/>
            </p:cNvSpPr>
            <p:nvPr/>
          </p:nvSpPr>
          <p:spPr bwMode="auto">
            <a:xfrm>
              <a:off x="2601" y="12881"/>
              <a:ext cx="144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Валові</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43" name="Rectangle 4"/>
            <p:cNvSpPr>
              <a:spLocks noChangeArrowheads="1"/>
            </p:cNvSpPr>
            <p:nvPr/>
          </p:nvSpPr>
          <p:spPr bwMode="auto">
            <a:xfrm>
              <a:off x="2601" y="13781"/>
              <a:ext cx="144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Чисті</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44" name="Line 3"/>
            <p:cNvSpPr>
              <a:spLocks noChangeShapeType="1"/>
            </p:cNvSpPr>
            <p:nvPr/>
          </p:nvSpPr>
          <p:spPr bwMode="auto">
            <a:xfrm>
              <a:off x="3321" y="12341"/>
              <a:ext cx="0" cy="54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5" name="Line 2"/>
            <p:cNvSpPr>
              <a:spLocks noChangeShapeType="1"/>
            </p:cNvSpPr>
            <p:nvPr/>
          </p:nvSpPr>
          <p:spPr bwMode="auto">
            <a:xfrm>
              <a:off x="3321" y="13421"/>
              <a:ext cx="0" cy="36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46" name="TextBox 45"/>
          <p:cNvSpPr txBox="1"/>
          <p:nvPr/>
        </p:nvSpPr>
        <p:spPr>
          <a:xfrm>
            <a:off x="893268" y="241112"/>
            <a:ext cx="7423147" cy="830997"/>
          </a:xfrm>
          <a:prstGeom prst="rect">
            <a:avLst/>
          </a:prstGeom>
          <a:noFill/>
        </p:spPr>
        <p:txBody>
          <a:bodyPr wrap="square" rtlCol="0">
            <a:spAutoFit/>
          </a:bodyPr>
          <a:lstStyle/>
          <a:p>
            <a:r>
              <a:rPr lang="uk-UA" sz="2400" dirty="0">
                <a:latin typeface="Times New Roman" panose="02020603050405020304" pitchFamily="18" charset="0"/>
                <a:cs typeface="Times New Roman" panose="02020603050405020304" pitchFamily="18" charset="0"/>
              </a:rPr>
              <a:t>Функціонально-елементний склад інвестицій підприємства представлений у вигляді схеми.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16092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476672"/>
            <a:ext cx="8352928" cy="5976664"/>
          </a:xfrm>
        </p:spPr>
        <p:txBody>
          <a:bodyPr>
            <a:normAutofit/>
          </a:bodyPr>
          <a:lstStyle/>
          <a:p>
            <a:r>
              <a:rPr lang="uk-UA" b="1" i="1" u="sng" dirty="0">
                <a:latin typeface="Times New Roman" panose="02020603050405020304" pitchFamily="18" charset="0"/>
                <a:cs typeface="Times New Roman" panose="02020603050405020304" pitchFamily="18" charset="0"/>
              </a:rPr>
              <a:t>Фінансові інвестиції </a:t>
            </a:r>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означають використання наявного капіталу для придбання акцій, облігацій, цінних паперів. Цей капітал називають фондовим. </a:t>
            </a:r>
            <a:endParaRPr lang="ru-RU" dirty="0">
              <a:latin typeface="Times New Roman" panose="02020603050405020304" pitchFamily="18" charset="0"/>
              <a:cs typeface="Times New Roman" panose="02020603050405020304" pitchFamily="18" charset="0"/>
            </a:endParaRPr>
          </a:p>
          <a:p>
            <a:r>
              <a:rPr lang="uk-UA" b="1" i="1" u="sng" dirty="0">
                <a:latin typeface="Times New Roman" panose="02020603050405020304" pitchFamily="18" charset="0"/>
                <a:cs typeface="Times New Roman" panose="02020603050405020304" pitchFamily="18" charset="0"/>
              </a:rPr>
              <a:t>Реальні інвестиції </a:t>
            </a:r>
            <a:r>
              <a:rPr lang="uk-UA" dirty="0">
                <a:latin typeface="Times New Roman" panose="02020603050405020304" pitchFamily="18" charset="0"/>
                <a:cs typeface="Times New Roman" panose="02020603050405020304" pitchFamily="18" charset="0"/>
              </a:rPr>
              <a:t>– вкладення капіталу у виробництво (капітальні вкладення). </a:t>
            </a:r>
            <a:endParaRPr lang="ru-RU" dirty="0">
              <a:latin typeface="Times New Roman" panose="02020603050405020304" pitchFamily="18"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В залежності від функціонального призначення виділяють капітальні вкладення:</a:t>
            </a:r>
            <a:endParaRPr lang="ru-RU" dirty="0">
              <a:latin typeface="Times New Roman" panose="02020603050405020304" pitchFamily="18"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 валові;</a:t>
            </a:r>
            <a:endParaRPr lang="ru-RU" dirty="0">
              <a:latin typeface="Times New Roman" panose="02020603050405020304" pitchFamily="18"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 чисті.</a:t>
            </a:r>
            <a:endParaRPr lang="ru-RU" dirty="0">
              <a:latin typeface="Times New Roman" panose="02020603050405020304" pitchFamily="18" charset="0"/>
              <a:cs typeface="Times New Roman" panose="02020603050405020304" pitchFamily="18" charset="0"/>
            </a:endParaRPr>
          </a:p>
          <a:p>
            <a:r>
              <a:rPr lang="uk-UA" b="1" i="1" u="sng" dirty="0">
                <a:latin typeface="Times New Roman" panose="02020603050405020304" pitchFamily="18" charset="0"/>
                <a:cs typeface="Times New Roman" panose="02020603050405020304" pitchFamily="18" charset="0"/>
              </a:rPr>
              <a:t>Валові капітальні вкладення</a:t>
            </a:r>
            <a:r>
              <a:rPr lang="uk-UA" u="sng" dirty="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 це загальна сума одноразових витрат капіталу на просте та  розширене відтворення ОФ та об'єктів соціальної інфраструктури.</a:t>
            </a:r>
            <a:endParaRPr lang="ru-RU" dirty="0">
              <a:latin typeface="Times New Roman" panose="02020603050405020304" pitchFamily="18" charset="0"/>
              <a:cs typeface="Times New Roman" panose="02020603050405020304" pitchFamily="18" charset="0"/>
            </a:endParaRPr>
          </a:p>
          <a:p>
            <a:r>
              <a:rPr lang="uk-UA" b="1" i="1" u="sng" dirty="0">
                <a:latin typeface="Times New Roman" panose="02020603050405020304" pitchFamily="18" charset="0"/>
                <a:cs typeface="Times New Roman" panose="02020603050405020304" pitchFamily="18" charset="0"/>
              </a:rPr>
              <a:t>Чисті</a:t>
            </a:r>
            <a:r>
              <a:rPr lang="uk-UA" b="1" i="1" dirty="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 витрати лише а розширене відтворення ОФ ( сума валових інвестицій, зменшених на величину амортизаційних відрахувань і призначених для розширеного відтворення ОФ (активів)).</a:t>
            </a:r>
            <a:endParaRPr lang="ru-RU"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058945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3200" b="1" i="1" dirty="0">
                <a:latin typeface="Times New Roman" panose="02020603050405020304" pitchFamily="18" charset="0"/>
                <a:cs typeface="Times New Roman" panose="02020603050405020304" pitchFamily="18" charset="0"/>
              </a:rPr>
              <a:t>Тема 14.2. Капіталовкладення та їх </a:t>
            </a:r>
            <a:r>
              <a:rPr lang="uk-UA" sz="3200" b="1" i="1" dirty="0" smtClean="0">
                <a:latin typeface="Times New Roman" panose="02020603050405020304" pitchFamily="18" charset="0"/>
                <a:cs typeface="Times New Roman" panose="02020603050405020304" pitchFamily="18" charset="0"/>
              </a:rPr>
              <a:t>структура</a:t>
            </a:r>
            <a:endParaRPr lang="ru-RU"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01752" y="1484784"/>
            <a:ext cx="8503920" cy="4614264"/>
          </a:xfrm>
        </p:spPr>
        <p:txBody>
          <a:bodyPr>
            <a:normAutofit/>
          </a:bodyPr>
          <a:lstStyle/>
          <a:p>
            <a:pPr marL="0" indent="0">
              <a:buNone/>
            </a:pPr>
            <a:r>
              <a:rPr lang="uk-UA" sz="2000" b="1" i="1" u="sng" dirty="0">
                <a:latin typeface="Times New Roman" panose="02020603050405020304" pitchFamily="18" charset="0"/>
                <a:cs typeface="Times New Roman" panose="02020603050405020304" pitchFamily="18" charset="0"/>
              </a:rPr>
              <a:t>Капітальні вкладення</a:t>
            </a:r>
            <a:r>
              <a:rPr lang="uk-UA" sz="2000" u="sng" dirty="0">
                <a:latin typeface="Times New Roman" panose="02020603050405020304" pitchFamily="18" charset="0"/>
                <a:cs typeface="Times New Roman" panose="02020603050405020304" pitchFamily="18" charset="0"/>
              </a:rPr>
              <a:t> </a:t>
            </a:r>
            <a:r>
              <a:rPr lang="uk-UA" sz="2000" dirty="0">
                <a:latin typeface="Times New Roman" panose="02020603050405020304" pitchFamily="18" charset="0"/>
                <a:cs typeface="Times New Roman" panose="02020603050405020304" pitchFamily="18" charset="0"/>
              </a:rPr>
              <a:t>– це кошти, що направляються на реконструкцію, розширення існуючих ОФ, технічне переоснащення діючих та спорудження нових підприємств, а також об'єктів цивільної інфраструктури підприємств</a:t>
            </a:r>
            <a:r>
              <a:rPr lang="uk-UA" sz="2000" dirty="0" smtClean="0">
                <a:latin typeface="Times New Roman" panose="02020603050405020304" pitchFamily="18" charset="0"/>
                <a:cs typeface="Times New Roman" panose="02020603050405020304" pitchFamily="18" charset="0"/>
              </a:rPr>
              <a:t>.</a:t>
            </a:r>
            <a:endParaRPr lang="en-US" sz="2000" dirty="0" smtClean="0">
              <a:latin typeface="Times New Roman" panose="02020603050405020304" pitchFamily="18" charset="0"/>
              <a:cs typeface="Times New Roman" panose="02020603050405020304" pitchFamily="18" charset="0"/>
            </a:endParaRPr>
          </a:p>
          <a:p>
            <a:pPr marL="0" indent="0">
              <a:buNone/>
            </a:pPr>
            <a:r>
              <a:rPr lang="uk-UA" sz="2000" dirty="0">
                <a:latin typeface="Times New Roman" panose="02020603050405020304" pitchFamily="18" charset="0"/>
                <a:cs typeface="Times New Roman" panose="02020603050405020304" pitchFamily="18" charset="0"/>
              </a:rPr>
              <a:t>За існуючими на підприємствах системами планування та обліку до складу капітальних вкладень включають:</a:t>
            </a:r>
            <a:endParaRPr lang="ru-RU" sz="2000" dirty="0">
              <a:latin typeface="Times New Roman" panose="02020603050405020304" pitchFamily="18" charset="0"/>
              <a:cs typeface="Times New Roman" panose="02020603050405020304" pitchFamily="18" charset="0"/>
            </a:endParaRPr>
          </a:p>
          <a:p>
            <a:pPr lvl="0"/>
            <a:r>
              <a:rPr lang="uk-UA" sz="2000" dirty="0">
                <a:latin typeface="Times New Roman" panose="02020603050405020304" pitchFamily="18" charset="0"/>
                <a:cs typeface="Times New Roman" panose="02020603050405020304" pitchFamily="18" charset="0"/>
              </a:rPr>
              <a:t>витрати на будівельно-монтажні роботи (39-40%);</a:t>
            </a:r>
            <a:endParaRPr lang="ru-RU" sz="2000" dirty="0">
              <a:latin typeface="Times New Roman" panose="02020603050405020304" pitchFamily="18" charset="0"/>
              <a:cs typeface="Times New Roman" panose="02020603050405020304" pitchFamily="18" charset="0"/>
            </a:endParaRPr>
          </a:p>
          <a:p>
            <a:pPr lvl="0"/>
            <a:r>
              <a:rPr lang="uk-UA" sz="2000" dirty="0">
                <a:latin typeface="Times New Roman" panose="02020603050405020304" pitchFamily="18" charset="0"/>
                <a:cs typeface="Times New Roman" panose="02020603050405020304" pitchFamily="18" charset="0"/>
              </a:rPr>
              <a:t>витрати на купівлю різних видів устаткування, а також зарахованих до ОФ інструментів і інвентаря ( 50%);</a:t>
            </a:r>
            <a:endParaRPr lang="ru-RU" sz="2000" dirty="0">
              <a:latin typeface="Times New Roman" panose="02020603050405020304" pitchFamily="18" charset="0"/>
              <a:cs typeface="Times New Roman" panose="02020603050405020304" pitchFamily="18" charset="0"/>
            </a:endParaRPr>
          </a:p>
          <a:p>
            <a:pPr lvl="0"/>
            <a:r>
              <a:rPr lang="uk-UA" sz="2000" dirty="0">
                <a:latin typeface="Times New Roman" panose="02020603050405020304" pitchFamily="18" charset="0"/>
                <a:cs typeface="Times New Roman" panose="02020603050405020304" pitchFamily="18" charset="0"/>
              </a:rPr>
              <a:t>витрати на проектні, пошукові, геологорозвідувальні роботи, пов'язані з вибором промислового майданчика;</a:t>
            </a:r>
            <a:endParaRPr lang="ru-RU" sz="2000" dirty="0">
              <a:latin typeface="Times New Roman" panose="02020603050405020304" pitchFamily="18" charset="0"/>
              <a:cs typeface="Times New Roman" panose="02020603050405020304" pitchFamily="18" charset="0"/>
            </a:endParaRPr>
          </a:p>
          <a:p>
            <a:pPr lvl="0"/>
            <a:r>
              <a:rPr lang="uk-UA" sz="2000" dirty="0">
                <a:latin typeface="Times New Roman" panose="02020603050405020304" pitchFamily="18" charset="0"/>
                <a:cs typeface="Times New Roman" panose="02020603050405020304" pitchFamily="18" charset="0"/>
              </a:rPr>
              <a:t>витрати на утримання дирекції підприємства, що будується, та на підготовку експлуатаційних кадрів.</a:t>
            </a: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41929030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836712"/>
            <a:ext cx="7886700" cy="1325563"/>
          </a:xfrm>
        </p:spPr>
        <p:txBody>
          <a:bodyPr>
            <a:normAutofit fontScale="90000"/>
          </a:bodyPr>
          <a:lstStyle/>
          <a:p>
            <a:r>
              <a:rPr lang="uk-UA" sz="3600" b="1" dirty="0">
                <a:latin typeface="Times New Roman" panose="02020603050405020304" pitchFamily="18" charset="0"/>
                <a:cs typeface="Times New Roman" panose="02020603050405020304" pitchFamily="18" charset="0"/>
              </a:rPr>
              <a:t>Залежно від класифікаційних ознак та напрямів використання капіталовкладень розрізняють таку їх структуру:</a:t>
            </a:r>
            <a:r>
              <a:rPr lang="ru-RU" dirty="0"/>
              <a:t/>
            </a:r>
            <a:br>
              <a:rPr lang="ru-RU" dirty="0"/>
            </a:br>
            <a:endParaRPr lang="ru-RU" dirty="0"/>
          </a:p>
        </p:txBody>
      </p:sp>
      <p:sp>
        <p:nvSpPr>
          <p:cNvPr id="3" name="Объект 2"/>
          <p:cNvSpPr>
            <a:spLocks noGrp="1"/>
          </p:cNvSpPr>
          <p:nvPr>
            <p:ph idx="1"/>
          </p:nvPr>
        </p:nvSpPr>
        <p:spPr>
          <a:xfrm>
            <a:off x="628650" y="2636911"/>
            <a:ext cx="7886700" cy="3540051"/>
          </a:xfrm>
        </p:spPr>
        <p:txBody>
          <a:bodyPr>
            <a:normAutofit/>
          </a:bodyPr>
          <a:lstStyle/>
          <a:p>
            <a:pPr lvl="0"/>
            <a:r>
              <a:rPr lang="uk-UA" dirty="0" smtClean="0"/>
              <a:t>галузеву</a:t>
            </a:r>
            <a:r>
              <a:rPr lang="uk-UA" dirty="0"/>
              <a:t>;</a:t>
            </a:r>
            <a:endParaRPr lang="ru-RU" dirty="0"/>
          </a:p>
          <a:p>
            <a:pPr lvl="0"/>
            <a:r>
              <a:rPr lang="uk-UA" dirty="0"/>
              <a:t>територіальну;</a:t>
            </a:r>
            <a:endParaRPr lang="ru-RU" dirty="0"/>
          </a:p>
          <a:p>
            <a:pPr lvl="0"/>
            <a:r>
              <a:rPr lang="uk-UA" dirty="0"/>
              <a:t>технологічну;</a:t>
            </a:r>
            <a:endParaRPr lang="ru-RU" dirty="0"/>
          </a:p>
          <a:p>
            <a:pPr lvl="0"/>
            <a:r>
              <a:rPr lang="uk-UA" dirty="0"/>
              <a:t>відтворювальну;</a:t>
            </a:r>
            <a:endParaRPr lang="ru-RU" dirty="0"/>
          </a:p>
          <a:p>
            <a:pPr lvl="0"/>
            <a:r>
              <a:rPr lang="uk-UA" dirty="0"/>
              <a:t>структуру за формами власності.</a:t>
            </a:r>
            <a:endParaRPr lang="ru-RU" dirty="0"/>
          </a:p>
          <a:p>
            <a:endParaRPr lang="ru-RU" dirty="0"/>
          </a:p>
        </p:txBody>
      </p:sp>
    </p:spTree>
    <p:extLst>
      <p:ext uri="{BB962C8B-B14F-4D97-AF65-F5344CB8AC3E}">
        <p14:creationId xmlns:p14="http://schemas.microsoft.com/office/powerpoint/2010/main" val="13902946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188640"/>
            <a:ext cx="7886700" cy="1325563"/>
          </a:xfrm>
        </p:spPr>
        <p:txBody>
          <a:bodyPr>
            <a:normAutofit/>
          </a:bodyPr>
          <a:lstStyle/>
          <a:p>
            <a:r>
              <a:rPr lang="uk-UA" sz="3200" b="1" i="1" dirty="0">
                <a:latin typeface="Times New Roman" panose="02020603050405020304" pitchFamily="18" charset="0"/>
                <a:cs typeface="Times New Roman" panose="02020603050405020304" pitchFamily="18" charset="0"/>
              </a:rPr>
              <a:t>Тема 14.3. Планування капітального будівництва</a:t>
            </a:r>
            <a:r>
              <a:rPr lang="uk-UA" sz="3200" b="1" i="1" dirty="0" smtClean="0">
                <a:latin typeface="Times New Roman" panose="02020603050405020304" pitchFamily="18" charset="0"/>
                <a:cs typeface="Times New Roman" panose="02020603050405020304" pitchFamily="18" charset="0"/>
              </a:rPr>
              <a:t>.</a:t>
            </a:r>
            <a:endParaRPr lang="ru-RU"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95536" y="1825624"/>
            <a:ext cx="8119814" cy="4699719"/>
          </a:xfrm>
        </p:spPr>
        <p:txBody>
          <a:bodyPr>
            <a:normAutofit fontScale="85000" lnSpcReduction="20000"/>
          </a:bodyPr>
          <a:lstStyle/>
          <a:p>
            <a:pPr marL="0" indent="0">
              <a:buNone/>
            </a:pPr>
            <a:r>
              <a:rPr lang="uk-UA" sz="2200" b="1" i="1" u="sng" dirty="0">
                <a:latin typeface="Times New Roman" panose="02020603050405020304" pitchFamily="18" charset="0"/>
                <a:cs typeface="Times New Roman" panose="02020603050405020304" pitchFamily="18" charset="0"/>
              </a:rPr>
              <a:t>Капітальне будівництво</a:t>
            </a:r>
            <a:r>
              <a:rPr lang="uk-UA" sz="2200" b="1" u="sng" dirty="0">
                <a:latin typeface="Times New Roman" panose="02020603050405020304" pitchFamily="18" charset="0"/>
                <a:cs typeface="Times New Roman" panose="02020603050405020304" pitchFamily="18" charset="0"/>
              </a:rPr>
              <a:t> </a:t>
            </a:r>
            <a:r>
              <a:rPr lang="uk-UA" sz="2200" dirty="0">
                <a:latin typeface="Times New Roman" panose="02020603050405020304" pitchFamily="18" charset="0"/>
                <a:cs typeface="Times New Roman" panose="02020603050405020304" pitchFamily="18" charset="0"/>
              </a:rPr>
              <a:t>-  це  процес створення нових, розширення і реконструкція діючих ОФ виробничого і невиробничого призначення</a:t>
            </a:r>
            <a:r>
              <a:rPr lang="uk-UA" sz="2200" dirty="0" smtClean="0">
                <a:latin typeface="Times New Roman" panose="02020603050405020304" pitchFamily="18" charset="0"/>
                <a:cs typeface="Times New Roman" panose="02020603050405020304" pitchFamily="18" charset="0"/>
              </a:rPr>
              <a:t>.</a:t>
            </a:r>
            <a:endParaRPr lang="en-US" sz="2200" dirty="0" smtClean="0">
              <a:latin typeface="Times New Roman" panose="02020603050405020304" pitchFamily="18" charset="0"/>
              <a:cs typeface="Times New Roman" panose="02020603050405020304" pitchFamily="18" charset="0"/>
            </a:endParaRPr>
          </a:p>
          <a:p>
            <a:pPr marL="0" indent="0">
              <a:buNone/>
            </a:pPr>
            <a:r>
              <a:rPr lang="uk-UA" sz="2200" dirty="0">
                <a:latin typeface="Times New Roman" panose="02020603050405020304" pitchFamily="18" charset="0"/>
                <a:cs typeface="Times New Roman" panose="02020603050405020304" pitchFamily="18" charset="0"/>
              </a:rPr>
              <a:t>Мета і кінцевий результат  капітального будівництва – це введення в дію виробничих потужностей.</a:t>
            </a:r>
            <a:endParaRPr lang="ru-RU" sz="2200" dirty="0">
              <a:latin typeface="Times New Roman" panose="02020603050405020304" pitchFamily="18" charset="0"/>
              <a:cs typeface="Times New Roman" panose="02020603050405020304" pitchFamily="18" charset="0"/>
            </a:endParaRPr>
          </a:p>
          <a:p>
            <a:pPr marL="0" indent="0">
              <a:buNone/>
            </a:pPr>
            <a:r>
              <a:rPr lang="uk-UA" sz="2200" dirty="0">
                <a:latin typeface="Times New Roman" panose="02020603050405020304" pitchFamily="18" charset="0"/>
                <a:cs typeface="Times New Roman" panose="02020603050405020304" pitchFamily="18" charset="0"/>
              </a:rPr>
              <a:t>Основа планування капітального будівництва полягає в розрахунках виробничих потужностей ОФ, що вводяться в дію, і кошторисної вартості виробничих потужностей об'єктів будівництва.</a:t>
            </a:r>
            <a:endParaRPr lang="ru-RU" sz="2200" dirty="0">
              <a:latin typeface="Times New Roman" panose="02020603050405020304" pitchFamily="18" charset="0"/>
              <a:cs typeface="Times New Roman" panose="02020603050405020304" pitchFamily="18" charset="0"/>
            </a:endParaRPr>
          </a:p>
          <a:p>
            <a:pPr marL="0" indent="0">
              <a:buNone/>
            </a:pPr>
            <a:r>
              <a:rPr lang="uk-UA" sz="2200" dirty="0">
                <a:latin typeface="Times New Roman" panose="02020603050405020304" pitchFamily="18" charset="0"/>
                <a:cs typeface="Times New Roman" panose="02020603050405020304" pitchFamily="18" charset="0"/>
              </a:rPr>
              <a:t>Планування </a:t>
            </a:r>
            <a:r>
              <a:rPr lang="uk-UA" sz="2200" dirty="0" smtClean="0">
                <a:latin typeface="Times New Roman" panose="02020603050405020304" pitchFamily="18" charset="0"/>
                <a:cs typeface="Times New Roman" panose="02020603050405020304" pitchFamily="18" charset="0"/>
              </a:rPr>
              <a:t>капітального</a:t>
            </a:r>
            <a:r>
              <a:rPr lang="en-US" sz="2200" dirty="0" smtClean="0">
                <a:latin typeface="Times New Roman" panose="02020603050405020304" pitchFamily="18" charset="0"/>
                <a:cs typeface="Times New Roman" panose="02020603050405020304" pitchFamily="18" charset="0"/>
              </a:rPr>
              <a:t> </a:t>
            </a:r>
            <a:r>
              <a:rPr lang="uk-UA" sz="2200" dirty="0" smtClean="0">
                <a:latin typeface="Times New Roman" panose="02020603050405020304" pitchFamily="18" charset="0"/>
                <a:cs typeface="Times New Roman" panose="02020603050405020304" pitchFamily="18" charset="0"/>
              </a:rPr>
              <a:t>будівництва </a:t>
            </a:r>
            <a:r>
              <a:rPr lang="uk-UA" sz="2200" dirty="0">
                <a:latin typeface="Times New Roman" panose="02020603050405020304" pitchFamily="18" charset="0"/>
                <a:cs typeface="Times New Roman" panose="02020603050405020304" pitchFamily="18" charset="0"/>
              </a:rPr>
              <a:t>ведеться </a:t>
            </a:r>
            <a:r>
              <a:rPr lang="uk-UA" sz="2200" dirty="0" smtClean="0">
                <a:latin typeface="Times New Roman" panose="02020603050405020304" pitchFamily="18" charset="0"/>
                <a:cs typeface="Times New Roman" panose="02020603050405020304" pitchFamily="18" charset="0"/>
              </a:rPr>
              <a:t>поетапно</a:t>
            </a:r>
            <a:r>
              <a:rPr lang="ru-RU" sz="2200" dirty="0" smtClean="0">
                <a:latin typeface="Times New Roman" panose="02020603050405020304" pitchFamily="18" charset="0"/>
                <a:cs typeface="Times New Roman" panose="02020603050405020304" pitchFamily="18" charset="0"/>
              </a:rPr>
              <a:t>:</a:t>
            </a:r>
          </a:p>
          <a:p>
            <a:r>
              <a:rPr lang="uk-UA" sz="2200" dirty="0" err="1" smtClean="0">
                <a:latin typeface="Times New Roman" panose="02020603050405020304" pitchFamily="18" charset="0"/>
                <a:cs typeface="Times New Roman" panose="02020603050405020304" pitchFamily="18" charset="0"/>
              </a:rPr>
              <a:t>уточнюються</a:t>
            </a:r>
            <a:r>
              <a:rPr lang="uk-UA" sz="2200" dirty="0" smtClean="0">
                <a:latin typeface="Times New Roman" panose="02020603050405020304" pitchFamily="18" charset="0"/>
                <a:cs typeface="Times New Roman" panose="02020603050405020304" pitchFamily="18" charset="0"/>
              </a:rPr>
              <a:t> </a:t>
            </a:r>
            <a:r>
              <a:rPr lang="uk-UA" sz="2200" dirty="0">
                <a:latin typeface="Times New Roman" panose="02020603050405020304" pitchFamily="18" charset="0"/>
                <a:cs typeface="Times New Roman" panose="02020603050405020304" pitchFamily="18" charset="0"/>
              </a:rPr>
              <a:t>розрахунки балансу виробничих потужностей по виробництву продукції з урахування внутрішньовиробничих резервів підприємства;</a:t>
            </a:r>
            <a:endParaRPr lang="ru-RU" sz="2200" dirty="0">
              <a:latin typeface="Times New Roman" panose="02020603050405020304" pitchFamily="18" charset="0"/>
              <a:cs typeface="Times New Roman" panose="02020603050405020304" pitchFamily="18" charset="0"/>
            </a:endParaRPr>
          </a:p>
          <a:p>
            <a:r>
              <a:rPr lang="uk-UA" sz="2200" dirty="0">
                <a:latin typeface="Times New Roman" panose="02020603050405020304" pitchFamily="18" charset="0"/>
                <a:cs typeface="Times New Roman" panose="02020603050405020304" pitchFamily="18" charset="0"/>
              </a:rPr>
              <a:t>оцінюються можливості збільшення виробничих потужностей за рахунок модернізації, реконструкції, організації;</a:t>
            </a:r>
            <a:endParaRPr lang="ru-RU" sz="2200" dirty="0">
              <a:latin typeface="Times New Roman" panose="02020603050405020304" pitchFamily="18" charset="0"/>
              <a:cs typeface="Times New Roman" panose="02020603050405020304" pitchFamily="18" charset="0"/>
            </a:endParaRPr>
          </a:p>
          <a:p>
            <a:r>
              <a:rPr lang="uk-UA" sz="2200" dirty="0">
                <a:latin typeface="Times New Roman" panose="02020603050405020304" pitchFamily="18" charset="0"/>
                <a:cs typeface="Times New Roman" panose="02020603050405020304" pitchFamily="18" charset="0"/>
              </a:rPr>
              <a:t>визначаються необхідні обсяги введення в дію нових виробничих потужностей, а також витрати пов'язані з цим (за кошторисною вартістю).</a:t>
            </a:r>
            <a:endParaRPr lang="ru-RU" sz="2200" dirty="0">
              <a:latin typeface="Times New Roman" panose="02020603050405020304" pitchFamily="18" charset="0"/>
              <a:cs typeface="Times New Roman" panose="02020603050405020304" pitchFamily="18" charset="0"/>
            </a:endParaRPr>
          </a:p>
          <a:p>
            <a:endParaRPr lang="ru-RU" sz="20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10978915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1052736"/>
            <a:ext cx="8503920" cy="4686272"/>
          </a:xfrm>
        </p:spPr>
        <p:txBody>
          <a:bodyPr>
            <a:normAutofit/>
          </a:bodyPr>
          <a:lstStyle/>
          <a:p>
            <a:pPr marL="0" indent="0">
              <a:buNone/>
            </a:pPr>
            <a:r>
              <a:rPr lang="uk-UA" b="1" i="1" dirty="0"/>
              <a:t> </a:t>
            </a:r>
            <a:r>
              <a:rPr lang="uk-UA" dirty="0">
                <a:latin typeface="Times New Roman" panose="02020603050405020304" pitchFamily="18" charset="0"/>
                <a:cs typeface="Times New Roman" panose="02020603050405020304" pitchFamily="18" charset="0"/>
              </a:rPr>
              <a:t>Капітальне будівництво здійснюється</a:t>
            </a:r>
            <a:r>
              <a:rPr lang="uk-UA"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lvl="0"/>
            <a:r>
              <a:rPr lang="uk-UA" dirty="0" smtClean="0">
                <a:latin typeface="Times New Roman" panose="02020603050405020304" pitchFamily="18" charset="0"/>
                <a:cs typeface="Times New Roman" panose="02020603050405020304" pitchFamily="18" charset="0"/>
              </a:rPr>
              <a:t>підрядним </a:t>
            </a:r>
            <a:r>
              <a:rPr lang="uk-UA" dirty="0">
                <a:latin typeface="Times New Roman" panose="02020603050405020304" pitchFamily="18" charset="0"/>
                <a:cs typeface="Times New Roman" panose="02020603050405020304" pitchFamily="18" charset="0"/>
              </a:rPr>
              <a:t>способом (будівництво ведеться будівельно-монтажними організаціями за договорами з замовниками);</a:t>
            </a:r>
            <a:endParaRPr lang="ru-RU" dirty="0">
              <a:latin typeface="Times New Roman" panose="02020603050405020304" pitchFamily="18" charset="0"/>
              <a:cs typeface="Times New Roman" panose="02020603050405020304" pitchFamily="18" charset="0"/>
            </a:endParaRPr>
          </a:p>
          <a:p>
            <a:pPr lvl="0"/>
            <a:r>
              <a:rPr lang="uk-UA" dirty="0">
                <a:latin typeface="Times New Roman" panose="02020603050405020304" pitchFamily="18" charset="0"/>
                <a:cs typeface="Times New Roman" panose="02020603050405020304" pitchFamily="18" charset="0"/>
              </a:rPr>
              <a:t>господарським (будівництво ведеться самим забудовником);</a:t>
            </a:r>
            <a:endParaRPr lang="ru-RU" dirty="0">
              <a:latin typeface="Times New Roman" panose="02020603050405020304" pitchFamily="18" charset="0"/>
              <a:cs typeface="Times New Roman" panose="02020603050405020304" pitchFamily="18" charset="0"/>
            </a:endParaRPr>
          </a:p>
          <a:p>
            <a:pPr lvl="0"/>
            <a:r>
              <a:rPr lang="uk-UA" dirty="0">
                <a:latin typeface="Times New Roman" panose="02020603050405020304" pitchFamily="18" charset="0"/>
                <a:cs typeface="Times New Roman" panose="02020603050405020304" pitchFamily="18" charset="0"/>
              </a:rPr>
              <a:t>змішаним.</a:t>
            </a:r>
            <a:endParaRPr lang="ru-RU" dirty="0">
              <a:latin typeface="Times New Roman" panose="02020603050405020304" pitchFamily="18" charset="0"/>
              <a:cs typeface="Times New Roman" panose="02020603050405020304" pitchFamily="18" charset="0"/>
            </a:endParaRPr>
          </a:p>
          <a:p>
            <a:pPr marL="0" indent="0">
              <a:buNone/>
            </a:pPr>
            <a:r>
              <a:rPr lang="uk-UA" dirty="0">
                <a:latin typeface="Times New Roman" panose="02020603050405020304" pitchFamily="18" charset="0"/>
                <a:cs typeface="Times New Roman" panose="02020603050405020304" pitchFamily="18" charset="0"/>
              </a:rPr>
              <a:t>Джерелами фінансування можуть бути :</a:t>
            </a:r>
            <a:endParaRPr lang="ru-RU" dirty="0">
              <a:latin typeface="Times New Roman" panose="02020603050405020304" pitchFamily="18" charset="0"/>
              <a:cs typeface="Times New Roman" panose="02020603050405020304" pitchFamily="18" charset="0"/>
            </a:endParaRPr>
          </a:p>
          <a:p>
            <a:pPr lvl="0"/>
            <a:r>
              <a:rPr lang="uk-UA" dirty="0">
                <a:latin typeface="Times New Roman" panose="02020603050405020304" pitchFamily="18" charset="0"/>
                <a:cs typeface="Times New Roman" panose="02020603050405020304" pitchFamily="18" charset="0"/>
              </a:rPr>
              <a:t>власні кошти підприємства;</a:t>
            </a:r>
            <a:endParaRPr lang="ru-RU" dirty="0">
              <a:latin typeface="Times New Roman" panose="02020603050405020304" pitchFamily="18" charset="0"/>
              <a:cs typeface="Times New Roman" panose="02020603050405020304" pitchFamily="18" charset="0"/>
            </a:endParaRPr>
          </a:p>
          <a:p>
            <a:pPr lvl="0"/>
            <a:r>
              <a:rPr lang="uk-UA" dirty="0">
                <a:latin typeface="Times New Roman" panose="02020603050405020304" pitchFamily="18" charset="0"/>
                <a:cs typeface="Times New Roman" panose="02020603050405020304" pitchFamily="18" charset="0"/>
              </a:rPr>
              <a:t>позичені інвестиційні кошти;</a:t>
            </a:r>
            <a:endParaRPr lang="ru-RU" dirty="0">
              <a:latin typeface="Times New Roman" panose="02020603050405020304" pitchFamily="18" charset="0"/>
              <a:cs typeface="Times New Roman" panose="02020603050405020304" pitchFamily="18" charset="0"/>
            </a:endParaRPr>
          </a:p>
          <a:p>
            <a:pPr lvl="0"/>
            <a:r>
              <a:rPr lang="uk-UA" dirty="0">
                <a:latin typeface="Times New Roman" panose="02020603050405020304" pitchFamily="18" charset="0"/>
                <a:cs typeface="Times New Roman" panose="02020603050405020304" pitchFamily="18" charset="0"/>
              </a:rPr>
              <a:t>залучені інвестиції.</a:t>
            </a:r>
            <a:endParaRPr lang="ru-RU"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7757521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404664"/>
            <a:ext cx="8534400" cy="582888"/>
          </a:xfrm>
        </p:spPr>
        <p:txBody>
          <a:bodyPr>
            <a:normAutofit fontScale="90000"/>
          </a:bodyPr>
          <a:lstStyle/>
          <a:p>
            <a:r>
              <a:rPr lang="uk-UA" sz="3200" b="1" i="1" dirty="0">
                <a:latin typeface="Times New Roman" panose="02020603050405020304" pitchFamily="18" charset="0"/>
                <a:cs typeface="Times New Roman" panose="02020603050405020304" pitchFamily="18" charset="0"/>
              </a:rPr>
              <a:t>Тема 14.4. Проектування виробничих об'єктів</a:t>
            </a:r>
            <a:r>
              <a:rPr lang="uk-UA" sz="3200" b="1" i="1" dirty="0" smtClean="0">
                <a:latin typeface="Times New Roman" panose="02020603050405020304" pitchFamily="18" charset="0"/>
                <a:cs typeface="Times New Roman" panose="02020603050405020304" pitchFamily="18" charset="0"/>
              </a:rPr>
              <a:t>.</a:t>
            </a:r>
            <a:endParaRPr lang="ru-RU"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67544" y="1196752"/>
            <a:ext cx="8368608" cy="5472608"/>
          </a:xfrm>
        </p:spPr>
        <p:txBody>
          <a:bodyPr>
            <a:normAutofit/>
          </a:bodyPr>
          <a:lstStyle/>
          <a:p>
            <a:pPr marL="0" indent="0">
              <a:buNone/>
            </a:pPr>
            <a:r>
              <a:rPr lang="uk-UA" sz="2400" b="1" i="1" u="sng" dirty="0">
                <a:latin typeface="Times New Roman" panose="02020603050405020304" pitchFamily="18" charset="0"/>
                <a:cs typeface="Times New Roman" panose="02020603050405020304" pitchFamily="18" charset="0"/>
              </a:rPr>
              <a:t>Проектування</a:t>
            </a:r>
            <a:r>
              <a:rPr lang="uk-UA" sz="2400"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це підготовча стадія будівництва.</a:t>
            </a:r>
            <a:endParaRPr lang="ru-RU" sz="2400" dirty="0">
              <a:latin typeface="Times New Roman" panose="02020603050405020304" pitchFamily="18" charset="0"/>
              <a:cs typeface="Times New Roman" panose="02020603050405020304" pitchFamily="18" charset="0"/>
            </a:endParaRPr>
          </a:p>
          <a:p>
            <a:pPr marL="0" indent="0">
              <a:buNone/>
            </a:pPr>
            <a:r>
              <a:rPr lang="uk-UA" sz="2400" b="1" i="1" dirty="0">
                <a:latin typeface="Times New Roman" panose="02020603050405020304" pitchFamily="18" charset="0"/>
                <a:cs typeface="Times New Roman" panose="02020603050405020304" pitchFamily="18" charset="0"/>
              </a:rPr>
              <a:t>Проект </a:t>
            </a:r>
            <a:r>
              <a:rPr lang="ru-RU"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це комплекс документів, в якому обґрунтовується технічна можливість та економічна доцільність будівництва</a:t>
            </a:r>
            <a:r>
              <a:rPr lang="uk-UA" sz="2400" dirty="0" smtClean="0">
                <a:latin typeface="Times New Roman" panose="02020603050405020304" pitchFamily="18" charset="0"/>
                <a:cs typeface="Times New Roman" panose="02020603050405020304" pitchFamily="18" charset="0"/>
              </a:rPr>
              <a:t>.</a:t>
            </a:r>
          </a:p>
          <a:p>
            <a:pPr marL="0" indent="0">
              <a:buNone/>
            </a:pPr>
            <a:r>
              <a:rPr lang="uk-UA" sz="2400" dirty="0">
                <a:latin typeface="Times New Roman" panose="02020603050405020304" pitchFamily="18" charset="0"/>
                <a:cs typeface="Times New Roman" panose="02020603050405020304" pitchFamily="18" charset="0"/>
              </a:rPr>
              <a:t>Основна задача проектування:</a:t>
            </a:r>
            <a:endParaRPr lang="ru-RU" sz="2400" dirty="0">
              <a:latin typeface="Times New Roman" panose="02020603050405020304" pitchFamily="18" charset="0"/>
              <a:cs typeface="Times New Roman" panose="02020603050405020304" pitchFamily="18" charset="0"/>
            </a:endParaRPr>
          </a:p>
          <a:p>
            <a:r>
              <a:rPr lang="uk-UA" sz="2400" dirty="0">
                <a:latin typeface="Times New Roman" panose="02020603050405020304" pitchFamily="18" charset="0"/>
                <a:cs typeface="Times New Roman" panose="02020603050405020304" pitchFamily="18" charset="0"/>
              </a:rPr>
              <a:t>-  забезпечення в проекті росту економічних показників;</a:t>
            </a:r>
            <a:endParaRPr lang="ru-RU" sz="2400" dirty="0">
              <a:latin typeface="Times New Roman" panose="02020603050405020304" pitchFamily="18" charset="0"/>
              <a:cs typeface="Times New Roman" panose="02020603050405020304" pitchFamily="18" charset="0"/>
            </a:endParaRPr>
          </a:p>
          <a:p>
            <a:r>
              <a:rPr lang="uk-UA" sz="2400" dirty="0">
                <a:latin typeface="Times New Roman" panose="02020603050405020304" pitchFamily="18" charset="0"/>
                <a:cs typeface="Times New Roman" panose="02020603050405020304" pitchFamily="18" charset="0"/>
              </a:rPr>
              <a:t>-  безпека р</a:t>
            </a:r>
            <a:r>
              <a:rPr lang="ru-RU" sz="2400" dirty="0" err="1">
                <a:latin typeface="Times New Roman" panose="02020603050405020304" pitchFamily="18" charset="0"/>
                <a:cs typeface="Times New Roman" panose="02020603050405020304" pitchFamily="18" charset="0"/>
              </a:rPr>
              <a:t>оботи</a:t>
            </a:r>
            <a:r>
              <a:rPr lang="ru-RU" sz="2400" dirty="0">
                <a:latin typeface="Times New Roman" panose="02020603050405020304" pitchFamily="18" charset="0"/>
                <a:cs typeface="Times New Roman" panose="02020603050405020304" pitchFamily="18" charset="0"/>
              </a:rPr>
              <a:t>;</a:t>
            </a:r>
          </a:p>
          <a:p>
            <a:r>
              <a:rPr lang="uk-UA" sz="2400" dirty="0">
                <a:latin typeface="Times New Roman" panose="02020603050405020304" pitchFamily="18" charset="0"/>
                <a:cs typeface="Times New Roman" panose="02020603050405020304" pitchFamily="18" charset="0"/>
              </a:rPr>
              <a:t>-  якість продукції;</a:t>
            </a:r>
            <a:endParaRPr lang="ru-RU" sz="2400" dirty="0">
              <a:latin typeface="Times New Roman" panose="02020603050405020304" pitchFamily="18" charset="0"/>
              <a:cs typeface="Times New Roman" panose="02020603050405020304" pitchFamily="18" charset="0"/>
            </a:endParaRPr>
          </a:p>
          <a:p>
            <a:r>
              <a:rPr lang="uk-UA" sz="2400" dirty="0">
                <a:latin typeface="Times New Roman" panose="02020603050405020304" pitchFamily="18" charset="0"/>
                <a:cs typeface="Times New Roman" panose="02020603050405020304" pitchFamily="18" charset="0"/>
              </a:rPr>
              <a:t>-  охорона довкілля;</a:t>
            </a:r>
            <a:endParaRPr lang="ru-RU" sz="2400" dirty="0">
              <a:latin typeface="Times New Roman" panose="02020603050405020304" pitchFamily="18" charset="0"/>
              <a:cs typeface="Times New Roman" panose="02020603050405020304" pitchFamily="18" charset="0"/>
            </a:endParaRPr>
          </a:p>
          <a:p>
            <a:r>
              <a:rPr lang="uk-UA" sz="2400" dirty="0">
                <a:latin typeface="Times New Roman" panose="02020603050405020304" pitchFamily="18" charset="0"/>
                <a:cs typeface="Times New Roman" panose="02020603050405020304" pitchFamily="18" charset="0"/>
              </a:rPr>
              <a:t> - скорочення втрат корисних копалин(ресурсів).</a:t>
            </a:r>
            <a:endParaRPr lang="ru-RU" sz="24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51061226"/>
      </p:ext>
    </p:extLst>
  </p:cSld>
  <p:clrMapOvr>
    <a:masterClrMapping/>
  </p:clrMapOvr>
  <p:timing>
    <p:tnLst>
      <p:par>
        <p:cTn id="1" dur="indefinite" restart="never" nodeType="tmRoot"/>
      </p:par>
    </p:tnLst>
  </p:timing>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109</TotalTime>
  <Words>1822</Words>
  <Application>Microsoft Office PowerPoint</Application>
  <PresentationFormat>Экран (4:3)</PresentationFormat>
  <Paragraphs>213</Paragraphs>
  <Slides>28</Slides>
  <Notes>0</Notes>
  <HiddenSlides>0</HiddenSlides>
  <MMClips>0</MMClips>
  <ScaleCrop>false</ScaleCrop>
  <HeadingPairs>
    <vt:vector size="8" baseType="variant">
      <vt:variant>
        <vt:lpstr>Использованные шрифты</vt:lpstr>
      </vt:variant>
      <vt:variant>
        <vt:i4>4</vt:i4>
      </vt:variant>
      <vt:variant>
        <vt:lpstr>Тема</vt:lpstr>
      </vt:variant>
      <vt:variant>
        <vt:i4>1</vt:i4>
      </vt:variant>
      <vt:variant>
        <vt:lpstr>Внедренные серверы OLE</vt:lpstr>
      </vt:variant>
      <vt:variant>
        <vt:i4>1</vt:i4>
      </vt:variant>
      <vt:variant>
        <vt:lpstr>Заголовки слайдов</vt:lpstr>
      </vt:variant>
      <vt:variant>
        <vt:i4>28</vt:i4>
      </vt:variant>
    </vt:vector>
  </HeadingPairs>
  <TitlesOfParts>
    <vt:vector size="34" baseType="lpstr">
      <vt:lpstr>Arial</vt:lpstr>
      <vt:lpstr>Times New Roman</vt:lpstr>
      <vt:lpstr>Trebuchet MS</vt:lpstr>
      <vt:lpstr>Wingdings 3</vt:lpstr>
      <vt:lpstr>Аспект</vt:lpstr>
      <vt:lpstr>Equation</vt:lpstr>
      <vt:lpstr>Лекція 14.  </vt:lpstr>
      <vt:lpstr>Тема 14.1. Характеристика інвестицій та види капіталовкладень.</vt:lpstr>
      <vt:lpstr>Презентация PowerPoint</vt:lpstr>
      <vt:lpstr>Презентация PowerPoint</vt:lpstr>
      <vt:lpstr>Тема 14.2. Капіталовкладення та їх структура</vt:lpstr>
      <vt:lpstr>Залежно від класифікаційних ознак та напрямів використання капіталовкладень розрізняють таку їх структуру: </vt:lpstr>
      <vt:lpstr>Тема 14.3. Планування капітального будівництва.</vt:lpstr>
      <vt:lpstr>Презентация PowerPoint</vt:lpstr>
      <vt:lpstr>Тема 14.4. Проектування виробничих об'єктів.</vt:lpstr>
      <vt:lpstr>Презентация PowerPoint</vt:lpstr>
      <vt:lpstr>Презентация PowerPoint</vt:lpstr>
      <vt:lpstr>  Тема 14.5. Розрахунок потреби у виробничих інвестиціях.</vt:lpstr>
      <vt:lpstr>Зведений кошторис включає такі розділи:</vt:lpstr>
      <vt:lpstr>Презентация PowerPoint</vt:lpstr>
      <vt:lpstr>Презентация PowerPoint</vt:lpstr>
      <vt:lpstr>Тема 14.6. Оцінка економічної ефективності виробничих інвестицій та чинники підвищення виробничих інвестицій.</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14.</dc:title>
  <dc:creator>Viktoriya</dc:creator>
  <cp:lastModifiedBy>Пользователь Windows</cp:lastModifiedBy>
  <cp:revision>19</cp:revision>
  <dcterms:created xsi:type="dcterms:W3CDTF">2017-10-27T19:26:51Z</dcterms:created>
  <dcterms:modified xsi:type="dcterms:W3CDTF">2021-07-02T14:13:18Z</dcterms:modified>
</cp:coreProperties>
</file>