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9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9/6/2021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5026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9/6/2021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2764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9/6/2021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82018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9/6/2021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38469863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9/6/2021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78440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9/6/2021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17294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9/6/2021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34118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9/6/2021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10694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9/6/2021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19991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9/6/2021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62415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9/6/2021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9050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9/6/2021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63901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9/6/2021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93897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9/6/2021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98220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9/6/2021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36165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9/6/2021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9499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9/6/2021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3280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509A250-FF31-4206-8172-F9D3106AACB1}" type="datetimeFigureOut">
              <a:rPr lang="en-US" smtClean="0"/>
              <a:t>9/6/2021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896593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98" r:id="rId1"/>
    <p:sldLayoutId id="2147483799" r:id="rId2"/>
    <p:sldLayoutId id="2147483800" r:id="rId3"/>
    <p:sldLayoutId id="2147483801" r:id="rId4"/>
    <p:sldLayoutId id="2147483802" r:id="rId5"/>
    <p:sldLayoutId id="2147483803" r:id="rId6"/>
    <p:sldLayoutId id="2147483804" r:id="rId7"/>
    <p:sldLayoutId id="2147483805" r:id="rId8"/>
    <p:sldLayoutId id="2147483806" r:id="rId9"/>
    <p:sldLayoutId id="2147483807" r:id="rId10"/>
    <p:sldLayoutId id="2147483808" r:id="rId11"/>
    <p:sldLayoutId id="2147483809" r:id="rId12"/>
    <p:sldLayoutId id="2147483810" r:id="rId13"/>
    <p:sldLayoutId id="2147483811" r:id="rId14"/>
    <p:sldLayoutId id="2147483812" r:id="rId15"/>
    <p:sldLayoutId id="2147483813" r:id="rId16"/>
    <p:sldLayoutId id="2147483814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63367" y="600891"/>
            <a:ext cx="8825658" cy="1346204"/>
          </a:xfrm>
        </p:spPr>
        <p:txBody>
          <a:bodyPr/>
          <a:lstStyle/>
          <a:p>
            <a:r>
              <a:rPr lang="ru-RU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ПРАКТИЧНЕ </a:t>
            </a:r>
            <a:r>
              <a:rPr lang="ru-RU" sz="28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ЗАНЯТТЯ 1. СУТНІСТЬ ТА ОСОБЛИВОСТІ СТАРТАП-ПРОЕКТІВ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155" y="2264229"/>
            <a:ext cx="9087439" cy="3797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32800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470264"/>
            <a:ext cx="8946541" cy="5778136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b="1" dirty="0" err="1">
                <a:solidFill>
                  <a:schemeClr val="bg2">
                    <a:lumMod val="50000"/>
                  </a:schemeClr>
                </a:solidFill>
              </a:rPr>
              <a:t>Цифровий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bg2">
                    <a:lumMod val="50000"/>
                  </a:schemeClr>
                </a:solidFill>
              </a:rPr>
              <a:t>гаманець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bg2">
                    <a:lumMod val="50000"/>
                  </a:schemeClr>
                </a:solidFill>
              </a:rPr>
              <a:t>від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b="1" dirty="0" err="1">
                <a:solidFill>
                  <a:schemeClr val="bg2">
                    <a:lumMod val="50000"/>
                  </a:schemeClr>
                </a:solidFill>
              </a:rPr>
              <a:t>Zapp</a:t>
            </a:r>
            <a:r>
              <a:rPr lang="en-GB" b="1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Сьогодні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багато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компаній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займаються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розробкою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впровадженням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систем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додатків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в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категорії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«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цифровий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гаманець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»,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проте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тільки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Zapp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може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похвалитися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інтеграцією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з великими банками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використанням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інфраструктури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Faster Payments,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яка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раніше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використовувалася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тільки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для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міжбанківських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платежів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Zapp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адаптує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Faster Payments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для сегмента 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B2C,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причому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вартість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обслуговування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вигідно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відрізняється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від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вартості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послуг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процесингу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карткових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платежів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b="1" dirty="0" err="1" smtClean="0">
                <a:solidFill>
                  <a:schemeClr val="bg2">
                    <a:lumMod val="50000"/>
                  </a:schemeClr>
                </a:solidFill>
              </a:rPr>
              <a:t>Цифрові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bg2">
                    <a:lumMod val="50000"/>
                  </a:schemeClr>
                </a:solidFill>
              </a:rPr>
              <a:t>технології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 в магазинах </a:t>
            </a:r>
            <a:r>
              <a:rPr lang="en-GB" b="1" dirty="0">
                <a:solidFill>
                  <a:schemeClr val="bg2">
                    <a:lumMod val="50000"/>
                  </a:schemeClr>
                </a:solidFill>
              </a:rPr>
              <a:t>Argos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Мережа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універсальних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магазинів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Argos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оснастила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деякі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своїх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торгових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площ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iPad’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ами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швидкою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оплатою,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безкоштовним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WiFi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та 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NFC-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мітками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що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відправляють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спец.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Пропозиції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відвідувачам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що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наближаються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iPad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и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служать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заміною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паперовим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каталогам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дозволяють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оформити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замовлення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тут же,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ловлячи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імпульс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покупця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Для тих,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хто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вибрав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саме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такий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спосіб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шопінгу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в 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Argos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зробили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окремі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каси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швидкого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обслуговування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Крім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того,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ритейлер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планує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створити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мережу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точок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самовивозу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для доставки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товарів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з великих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магазинів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в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райони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де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відкриття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таких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недоцільно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з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економічної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точки 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зору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.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14660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470264"/>
            <a:ext cx="8946541" cy="5778136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b="1" dirty="0" err="1" smtClean="0">
                <a:solidFill>
                  <a:schemeClr val="bg2">
                    <a:lumMod val="50000"/>
                  </a:schemeClr>
                </a:solidFill>
              </a:rPr>
              <a:t>Продавці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з планшетами в </a:t>
            </a:r>
            <a:r>
              <a:rPr lang="en-GB" b="1" dirty="0" err="1">
                <a:solidFill>
                  <a:schemeClr val="bg2">
                    <a:lumMod val="50000"/>
                  </a:schemeClr>
                </a:solidFill>
              </a:rPr>
              <a:t>Carphone</a:t>
            </a:r>
            <a:r>
              <a:rPr lang="en-GB" b="1" dirty="0">
                <a:solidFill>
                  <a:schemeClr val="bg2">
                    <a:lumMod val="50000"/>
                  </a:schemeClr>
                </a:solidFill>
              </a:rPr>
              <a:t> Warehouse.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Carphone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Warehouse –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найбільший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європейський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роздрібний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продавець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мобільних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телефонів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який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має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1700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салонів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по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всій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Європі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З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огляду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на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товарну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групу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ритейлера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залишається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тільки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дивуватися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тому факту,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що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продавці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отримали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планшети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в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свої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руки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тільки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в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кінці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2013 року.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Встановлений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на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цих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планшетах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додаток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PinPoint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дозволяє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кожному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працівнику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торгового залу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підібрати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оптимальне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рішення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для будь-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якого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покупця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ґрунтуючись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на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отриманих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від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нього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відповідях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Для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покупців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які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не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бажають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спілкуватися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з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продавцями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компанія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розробила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аналогічний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PinPoint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додаток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під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назвою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Honeybee</a:t>
            </a:r>
            <a:r>
              <a:rPr lang="en-GB" dirty="0" smtClean="0">
                <a:solidFill>
                  <a:schemeClr val="bg2">
                    <a:lumMod val="50000"/>
                  </a:schemeClr>
                </a:solidFill>
              </a:rPr>
              <a:t>.</a:t>
            </a:r>
            <a:endParaRPr lang="uk-UA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b="1" dirty="0" err="1" smtClean="0">
                <a:solidFill>
                  <a:schemeClr val="bg2">
                    <a:lumMod val="50000"/>
                  </a:schemeClr>
                </a:solidFill>
              </a:rPr>
              <a:t>Мобільні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bg2">
                    <a:lumMod val="50000"/>
                  </a:schemeClr>
                </a:solidFill>
              </a:rPr>
              <a:t>продавці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b="1" dirty="0">
                <a:solidFill>
                  <a:schemeClr val="bg2">
                    <a:lumMod val="50000"/>
                  </a:schemeClr>
                </a:solidFill>
              </a:rPr>
              <a:t>Decathlon. 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Decathlon,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велика мережа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магазинів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спортивних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товарів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розробила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впроваджує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власну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систему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мобільного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оточення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для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свого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персоналу.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Продавці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отримають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планшети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з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відповідними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додатками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які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дозволять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отримувати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інформацію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про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наявність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товару на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складі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додаткові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дані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про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його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властивості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прямо в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процесі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бесіди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з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відвідувачем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Крім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того,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окремі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товари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отримають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RFID-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мітки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які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планується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використовувати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в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контексті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реалізації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стратегії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багатоканальних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продажів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ритейлера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65034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513806"/>
            <a:ext cx="8946541" cy="5734593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en-GB" b="1" dirty="0">
                <a:solidFill>
                  <a:schemeClr val="bg1"/>
                </a:solidFill>
              </a:rPr>
              <a:t>Tesco </a:t>
            </a:r>
            <a:r>
              <a:rPr lang="ru-RU" b="1" dirty="0">
                <a:solidFill>
                  <a:schemeClr val="bg1"/>
                </a:solidFill>
              </a:rPr>
              <a:t>і </a:t>
            </a:r>
            <a:r>
              <a:rPr lang="ru-RU" b="1" dirty="0" err="1">
                <a:solidFill>
                  <a:schemeClr val="bg1"/>
                </a:solidFill>
              </a:rPr>
              <a:t>доповнена</a:t>
            </a:r>
            <a:r>
              <a:rPr lang="ru-RU" b="1" dirty="0">
                <a:solidFill>
                  <a:schemeClr val="bg1"/>
                </a:solidFill>
              </a:rPr>
              <a:t> </a:t>
            </a:r>
            <a:r>
              <a:rPr lang="ru-RU" b="1" dirty="0" err="1">
                <a:solidFill>
                  <a:schemeClr val="bg1"/>
                </a:solidFill>
              </a:rPr>
              <a:t>реальність</a:t>
            </a:r>
            <a:r>
              <a:rPr lang="ru-RU" b="1" dirty="0">
                <a:solidFill>
                  <a:schemeClr val="bg1"/>
                </a:solidFill>
              </a:rPr>
              <a:t>.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en-GB" dirty="0">
                <a:solidFill>
                  <a:schemeClr val="bg1"/>
                </a:solidFill>
              </a:rPr>
              <a:t>Tesco </a:t>
            </a:r>
            <a:r>
              <a:rPr lang="ru-RU" dirty="0" err="1">
                <a:solidFill>
                  <a:schemeClr val="bg1"/>
                </a:solidFill>
              </a:rPr>
              <a:t>найбільший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ритейлер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Великобританії</a:t>
            </a:r>
            <a:r>
              <a:rPr lang="ru-RU" dirty="0">
                <a:solidFill>
                  <a:schemeClr val="bg1"/>
                </a:solidFill>
              </a:rPr>
              <a:t>, </a:t>
            </a:r>
            <a:r>
              <a:rPr lang="ru-RU" dirty="0" err="1">
                <a:solidFill>
                  <a:schemeClr val="bg1"/>
                </a:solidFill>
              </a:rPr>
              <a:t>експериментує</a:t>
            </a:r>
            <a:r>
              <a:rPr lang="ru-RU" dirty="0">
                <a:solidFill>
                  <a:schemeClr val="bg1"/>
                </a:solidFill>
              </a:rPr>
              <a:t> з </a:t>
            </a:r>
            <a:r>
              <a:rPr lang="ru-RU" dirty="0" err="1">
                <a:solidFill>
                  <a:schemeClr val="bg1"/>
                </a:solidFill>
              </a:rPr>
              <a:t>доповненою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реальністю</a:t>
            </a:r>
            <a:r>
              <a:rPr lang="ru-RU" dirty="0">
                <a:solidFill>
                  <a:schemeClr val="bg1"/>
                </a:solidFill>
              </a:rPr>
              <a:t>. Для </a:t>
            </a:r>
            <a:r>
              <a:rPr lang="ru-RU" dirty="0" err="1">
                <a:solidFill>
                  <a:schemeClr val="bg1"/>
                </a:solidFill>
              </a:rPr>
              <a:t>продавців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гігант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розробив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додаток</a:t>
            </a:r>
            <a:r>
              <a:rPr lang="ru-RU" dirty="0">
                <a:solidFill>
                  <a:schemeClr val="bg1"/>
                </a:solidFill>
              </a:rPr>
              <a:t>, </a:t>
            </a:r>
            <a:r>
              <a:rPr lang="ru-RU" dirty="0" err="1">
                <a:solidFill>
                  <a:schemeClr val="bg1"/>
                </a:solidFill>
              </a:rPr>
              <a:t>який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порівнює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фактичний</a:t>
            </a:r>
            <a:r>
              <a:rPr lang="ru-RU" dirty="0">
                <a:solidFill>
                  <a:schemeClr val="bg1"/>
                </a:solidFill>
              </a:rPr>
              <a:t> стан </a:t>
            </a:r>
            <a:r>
              <a:rPr lang="ru-RU" dirty="0" err="1">
                <a:solidFill>
                  <a:schemeClr val="bg1"/>
                </a:solidFill>
              </a:rPr>
              <a:t>полиці</a:t>
            </a:r>
            <a:r>
              <a:rPr lang="ru-RU" dirty="0">
                <a:solidFill>
                  <a:schemeClr val="bg1"/>
                </a:solidFill>
              </a:rPr>
              <a:t> з </a:t>
            </a:r>
            <a:r>
              <a:rPr lang="ru-RU" dirty="0" err="1">
                <a:solidFill>
                  <a:schemeClr val="bg1"/>
                </a:solidFill>
              </a:rPr>
              <a:t>ідеалом</a:t>
            </a:r>
            <a:r>
              <a:rPr lang="ru-RU" dirty="0">
                <a:solidFill>
                  <a:schemeClr val="bg1"/>
                </a:solidFill>
              </a:rPr>
              <a:t>: </a:t>
            </a:r>
            <a:r>
              <a:rPr lang="ru-RU" dirty="0" err="1">
                <a:solidFill>
                  <a:schemeClr val="bg1"/>
                </a:solidFill>
              </a:rPr>
              <a:t>співробітник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en-GB" dirty="0">
                <a:solidFill>
                  <a:schemeClr val="bg1"/>
                </a:solidFill>
              </a:rPr>
              <a:t>Tesco </a:t>
            </a:r>
            <a:r>
              <a:rPr lang="ru-RU" dirty="0">
                <a:solidFill>
                  <a:schemeClr val="bg1"/>
                </a:solidFill>
              </a:rPr>
              <a:t>наводить камеру планшета на </a:t>
            </a:r>
            <a:r>
              <a:rPr lang="ru-RU" dirty="0" err="1">
                <a:solidFill>
                  <a:schemeClr val="bg1"/>
                </a:solidFill>
              </a:rPr>
              <a:t>полицю</a:t>
            </a:r>
            <a:r>
              <a:rPr lang="ru-RU" dirty="0">
                <a:solidFill>
                  <a:schemeClr val="bg1"/>
                </a:solidFill>
              </a:rPr>
              <a:t>, </a:t>
            </a:r>
            <a:r>
              <a:rPr lang="ru-RU" dirty="0" err="1">
                <a:solidFill>
                  <a:schemeClr val="bg1"/>
                </a:solidFill>
              </a:rPr>
              <a:t>робить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знімок</a:t>
            </a:r>
            <a:r>
              <a:rPr lang="ru-RU" dirty="0">
                <a:solidFill>
                  <a:schemeClr val="bg1"/>
                </a:solidFill>
              </a:rPr>
              <a:t> і </a:t>
            </a:r>
            <a:r>
              <a:rPr lang="ru-RU" dirty="0" err="1">
                <a:solidFill>
                  <a:schemeClr val="bg1"/>
                </a:solidFill>
              </a:rPr>
              <a:t>отримує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від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системи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зауваження</a:t>
            </a:r>
            <a:r>
              <a:rPr lang="ru-RU" dirty="0">
                <a:solidFill>
                  <a:schemeClr val="bg1"/>
                </a:solidFill>
              </a:rPr>
              <a:t> і </a:t>
            </a:r>
            <a:r>
              <a:rPr lang="ru-RU" dirty="0" err="1">
                <a:solidFill>
                  <a:schemeClr val="bg1"/>
                </a:solidFill>
              </a:rPr>
              <a:t>пропозиції</a:t>
            </a:r>
            <a:r>
              <a:rPr lang="ru-RU" dirty="0">
                <a:solidFill>
                  <a:schemeClr val="bg1"/>
                </a:solidFill>
              </a:rPr>
              <a:t> - </a:t>
            </a:r>
            <a:r>
              <a:rPr lang="ru-RU" dirty="0" err="1">
                <a:solidFill>
                  <a:schemeClr val="bg1"/>
                </a:solidFill>
              </a:rPr>
              <a:t>накладені</a:t>
            </a:r>
            <a:r>
              <a:rPr lang="ru-RU" dirty="0">
                <a:solidFill>
                  <a:schemeClr val="bg1"/>
                </a:solidFill>
              </a:rPr>
              <a:t> на </a:t>
            </a:r>
            <a:r>
              <a:rPr lang="ru-RU" dirty="0" err="1">
                <a:solidFill>
                  <a:schemeClr val="bg1"/>
                </a:solidFill>
              </a:rPr>
              <a:t>знімок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зображення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товарів</a:t>
            </a:r>
            <a:r>
              <a:rPr lang="ru-RU" dirty="0">
                <a:solidFill>
                  <a:schemeClr val="bg1"/>
                </a:solidFill>
              </a:rPr>
              <a:t>, </a:t>
            </a:r>
            <a:r>
              <a:rPr lang="ru-RU" dirty="0" err="1">
                <a:solidFill>
                  <a:schemeClr val="bg1"/>
                </a:solidFill>
              </a:rPr>
              <a:t>які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відсутні</a:t>
            </a:r>
            <a:r>
              <a:rPr lang="ru-RU" dirty="0">
                <a:solidFill>
                  <a:schemeClr val="bg1"/>
                </a:solidFill>
              </a:rPr>
              <a:t> і т.п. </a:t>
            </a:r>
            <a:r>
              <a:rPr lang="ru-RU" dirty="0" err="1">
                <a:solidFill>
                  <a:schemeClr val="bg1"/>
                </a:solidFill>
              </a:rPr>
              <a:t>Подібний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додаток</a:t>
            </a:r>
            <a:r>
              <a:rPr lang="ru-RU" dirty="0">
                <a:solidFill>
                  <a:schemeClr val="bg1"/>
                </a:solidFill>
              </a:rPr>
              <a:t> для </a:t>
            </a:r>
            <a:r>
              <a:rPr lang="ru-RU" dirty="0" err="1">
                <a:solidFill>
                  <a:schemeClr val="bg1"/>
                </a:solidFill>
              </a:rPr>
              <a:t>покупців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дозволяє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їм</a:t>
            </a:r>
            <a:r>
              <a:rPr lang="ru-RU" dirty="0">
                <a:solidFill>
                  <a:schemeClr val="bg1"/>
                </a:solidFill>
              </a:rPr>
              <a:t> оперативно </a:t>
            </a:r>
            <a:r>
              <a:rPr lang="ru-RU" dirty="0" err="1">
                <a:solidFill>
                  <a:schemeClr val="bg1"/>
                </a:solidFill>
              </a:rPr>
              <a:t>отримувати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інформацію</a:t>
            </a:r>
            <a:r>
              <a:rPr lang="ru-RU" dirty="0">
                <a:solidFill>
                  <a:schemeClr val="bg1"/>
                </a:solidFill>
              </a:rPr>
              <a:t> про </a:t>
            </a:r>
            <a:r>
              <a:rPr lang="ru-RU" dirty="0" err="1">
                <a:solidFill>
                  <a:schemeClr val="bg1"/>
                </a:solidFill>
              </a:rPr>
              <a:t>калорійність</a:t>
            </a:r>
            <a:r>
              <a:rPr lang="ru-RU" dirty="0">
                <a:solidFill>
                  <a:schemeClr val="bg1"/>
                </a:solidFill>
              </a:rPr>
              <a:t> тих </a:t>
            </a:r>
            <a:r>
              <a:rPr lang="ru-RU" dirty="0" err="1" smtClean="0">
                <a:solidFill>
                  <a:schemeClr val="bg1"/>
                </a:solidFill>
              </a:rPr>
              <a:t>чи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інших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продуктів</a:t>
            </a:r>
            <a:r>
              <a:rPr lang="ru-RU" dirty="0">
                <a:solidFill>
                  <a:schemeClr val="bg1"/>
                </a:solidFill>
              </a:rPr>
              <a:t> та </a:t>
            </a:r>
            <a:r>
              <a:rPr lang="ru-RU" dirty="0" err="1">
                <a:solidFill>
                  <a:schemeClr val="bg1"/>
                </a:solidFill>
              </a:rPr>
              <a:t>іншу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додаткову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інформацію</a:t>
            </a:r>
            <a:r>
              <a:rPr lang="ru-RU" dirty="0">
                <a:solidFill>
                  <a:schemeClr val="bg1"/>
                </a:solidFill>
              </a:rPr>
              <a:t>, </a:t>
            </a:r>
            <a:r>
              <a:rPr lang="ru-RU" dirty="0" err="1">
                <a:solidFill>
                  <a:schemeClr val="bg1"/>
                </a:solidFill>
              </a:rPr>
              <a:t>що</a:t>
            </a:r>
            <a:r>
              <a:rPr lang="ru-RU" dirty="0">
                <a:solidFill>
                  <a:schemeClr val="bg1"/>
                </a:solidFill>
              </a:rPr>
              <a:t> не </a:t>
            </a:r>
            <a:r>
              <a:rPr lang="ru-RU" dirty="0" err="1">
                <a:solidFill>
                  <a:schemeClr val="bg1"/>
                </a:solidFill>
              </a:rPr>
              <a:t>вмістити</a:t>
            </a:r>
            <a:r>
              <a:rPr lang="ru-RU" dirty="0">
                <a:solidFill>
                  <a:schemeClr val="bg1"/>
                </a:solidFill>
              </a:rPr>
              <a:t> на </a:t>
            </a:r>
            <a:r>
              <a:rPr lang="ru-RU" dirty="0" err="1">
                <a:solidFill>
                  <a:schemeClr val="bg1"/>
                </a:solidFill>
              </a:rPr>
              <a:t>ціннику</a:t>
            </a:r>
            <a:r>
              <a:rPr lang="ru-RU" dirty="0">
                <a:solidFill>
                  <a:schemeClr val="bg1"/>
                </a:solidFill>
              </a:rPr>
              <a:t>. </a:t>
            </a:r>
            <a:r>
              <a:rPr lang="ru-RU" dirty="0" err="1">
                <a:solidFill>
                  <a:schemeClr val="bg1"/>
                </a:solidFill>
              </a:rPr>
              <a:t>Слід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зазначити</a:t>
            </a:r>
            <a:r>
              <a:rPr lang="ru-RU" dirty="0">
                <a:solidFill>
                  <a:schemeClr val="bg1"/>
                </a:solidFill>
              </a:rPr>
              <a:t>, </a:t>
            </a:r>
            <a:r>
              <a:rPr lang="ru-RU" dirty="0" err="1">
                <a:solidFill>
                  <a:schemeClr val="bg1"/>
                </a:solidFill>
              </a:rPr>
              <a:t>що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en-GB" dirty="0">
                <a:solidFill>
                  <a:schemeClr val="bg1"/>
                </a:solidFill>
              </a:rPr>
              <a:t>Tesco </a:t>
            </a:r>
            <a:r>
              <a:rPr lang="ru-RU" dirty="0">
                <a:solidFill>
                  <a:schemeClr val="bg1"/>
                </a:solidFill>
              </a:rPr>
              <a:t>не </a:t>
            </a:r>
            <a:r>
              <a:rPr lang="ru-RU" dirty="0" err="1">
                <a:solidFill>
                  <a:schemeClr val="bg1"/>
                </a:solidFill>
              </a:rPr>
              <a:t>вперше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успішно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застосовує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технологічні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рішення</a:t>
            </a:r>
            <a:r>
              <a:rPr lang="ru-RU" dirty="0">
                <a:solidFill>
                  <a:schemeClr val="bg1"/>
                </a:solidFill>
              </a:rPr>
              <a:t> в </a:t>
            </a:r>
            <a:r>
              <a:rPr lang="ru-RU" dirty="0" err="1">
                <a:solidFill>
                  <a:schemeClr val="bg1"/>
                </a:solidFill>
              </a:rPr>
              <a:t>своїй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діяльності</a:t>
            </a:r>
            <a:r>
              <a:rPr lang="ru-RU" dirty="0">
                <a:solidFill>
                  <a:schemeClr val="bg1"/>
                </a:solidFill>
              </a:rPr>
              <a:t>: </a:t>
            </a:r>
            <a:r>
              <a:rPr lang="ru-RU" dirty="0" err="1">
                <a:solidFill>
                  <a:schemeClr val="bg1"/>
                </a:solidFill>
              </a:rPr>
              <a:t>раніше</a:t>
            </a:r>
            <a:r>
              <a:rPr lang="ru-RU" dirty="0">
                <a:solidFill>
                  <a:schemeClr val="bg1"/>
                </a:solidFill>
              </a:rPr>
              <a:t> вони </a:t>
            </a:r>
            <a:r>
              <a:rPr lang="ru-RU" dirty="0" err="1">
                <a:solidFill>
                  <a:schemeClr val="bg1"/>
                </a:solidFill>
              </a:rPr>
              <a:t>запропонували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фотошпалери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із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зображеннями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товарів</a:t>
            </a:r>
            <a:r>
              <a:rPr lang="ru-RU" dirty="0">
                <a:solidFill>
                  <a:schemeClr val="bg1"/>
                </a:solidFill>
              </a:rPr>
              <a:t>, </a:t>
            </a:r>
            <a:r>
              <a:rPr lang="ru-RU" dirty="0" err="1">
                <a:solidFill>
                  <a:schemeClr val="bg1"/>
                </a:solidFill>
              </a:rPr>
              <a:t>якими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ритейлер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обклеїв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стіни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станцій</a:t>
            </a:r>
            <a:r>
              <a:rPr lang="ru-RU" dirty="0">
                <a:solidFill>
                  <a:schemeClr val="bg1"/>
                </a:solidFill>
              </a:rPr>
              <a:t> метро в </a:t>
            </a:r>
            <a:r>
              <a:rPr lang="ru-RU" dirty="0" err="1">
                <a:solidFill>
                  <a:schemeClr val="bg1"/>
                </a:solidFill>
              </a:rPr>
              <a:t>Сеулі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</a:p>
          <a:p>
            <a:pPr marL="0" indent="0" algn="just">
              <a:buNone/>
            </a:pPr>
            <a:r>
              <a:rPr lang="ru-RU" dirty="0" err="1">
                <a:solidFill>
                  <a:schemeClr val="bg1"/>
                </a:solidFill>
              </a:rPr>
              <a:t>Питання</a:t>
            </a:r>
            <a:r>
              <a:rPr lang="ru-RU" dirty="0">
                <a:solidFill>
                  <a:schemeClr val="bg1"/>
                </a:solidFill>
              </a:rPr>
              <a:t> для </a:t>
            </a:r>
            <a:r>
              <a:rPr lang="ru-RU" dirty="0" err="1">
                <a:solidFill>
                  <a:schemeClr val="bg1"/>
                </a:solidFill>
              </a:rPr>
              <a:t>обговорення</a:t>
            </a:r>
            <a:r>
              <a:rPr lang="ru-RU" dirty="0">
                <a:solidFill>
                  <a:schemeClr val="bg1"/>
                </a:solidFill>
              </a:rPr>
              <a:t>: </a:t>
            </a:r>
            <a:endParaRPr lang="ru-RU" dirty="0" smtClean="0">
              <a:solidFill>
                <a:schemeClr val="bg1"/>
              </a:solidFill>
            </a:endParaRPr>
          </a:p>
          <a:p>
            <a:pPr marL="0" indent="0" algn="just">
              <a:buNone/>
            </a:pPr>
            <a:r>
              <a:rPr lang="ru-RU" dirty="0" smtClean="0">
                <a:solidFill>
                  <a:schemeClr val="bg1"/>
                </a:solidFill>
              </a:rPr>
              <a:t>1. Яку </a:t>
            </a:r>
            <a:r>
              <a:rPr lang="ru-RU" dirty="0" err="1">
                <a:solidFill>
                  <a:schemeClr val="bg1"/>
                </a:solidFill>
              </a:rPr>
              <a:t>ідею</a:t>
            </a:r>
            <a:r>
              <a:rPr lang="ru-RU" dirty="0">
                <a:solidFill>
                  <a:schemeClr val="bg1"/>
                </a:solidFill>
              </a:rPr>
              <a:t> стартап-проекту Ви </a:t>
            </a:r>
            <a:r>
              <a:rPr lang="ru-RU" dirty="0" err="1">
                <a:solidFill>
                  <a:schemeClr val="bg1"/>
                </a:solidFill>
              </a:rPr>
              <a:t>вважаєте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найбільш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цікавою</a:t>
            </a:r>
            <a:r>
              <a:rPr lang="ru-RU" dirty="0">
                <a:solidFill>
                  <a:schemeClr val="bg1"/>
                </a:solidFill>
              </a:rPr>
              <a:t> та </a:t>
            </a:r>
            <a:r>
              <a:rPr lang="ru-RU" dirty="0" err="1">
                <a:solidFill>
                  <a:schemeClr val="bg1"/>
                </a:solidFill>
              </a:rPr>
              <a:t>чому</a:t>
            </a:r>
            <a:r>
              <a:rPr lang="ru-RU" dirty="0">
                <a:solidFill>
                  <a:schemeClr val="bg1"/>
                </a:solidFill>
              </a:rPr>
              <a:t>? </a:t>
            </a:r>
            <a:endParaRPr lang="ru-RU" dirty="0" smtClean="0">
              <a:solidFill>
                <a:schemeClr val="bg1"/>
              </a:solidFill>
            </a:endParaRPr>
          </a:p>
          <a:p>
            <a:pPr marL="0" indent="0" algn="just">
              <a:buNone/>
            </a:pPr>
            <a:r>
              <a:rPr lang="ru-RU" dirty="0" smtClean="0">
                <a:solidFill>
                  <a:schemeClr val="bg1"/>
                </a:solidFill>
              </a:rPr>
              <a:t>2. </a:t>
            </a:r>
            <a:r>
              <a:rPr lang="ru-RU" dirty="0" err="1" smtClean="0">
                <a:solidFill>
                  <a:schemeClr val="bg1"/>
                </a:solidFill>
              </a:rPr>
              <a:t>Які</a:t>
            </a:r>
            <a:r>
              <a:rPr lang="ru-RU" dirty="0">
                <a:solidFill>
                  <a:schemeClr val="bg1"/>
                </a:solidFill>
              </a:rPr>
              <a:t>, на Ваш </a:t>
            </a:r>
            <a:r>
              <a:rPr lang="ru-RU" dirty="0" err="1">
                <a:solidFill>
                  <a:schemeClr val="bg1"/>
                </a:solidFill>
              </a:rPr>
              <a:t>погляд</a:t>
            </a:r>
            <a:r>
              <a:rPr lang="ru-RU" dirty="0">
                <a:solidFill>
                  <a:schemeClr val="bg1"/>
                </a:solidFill>
              </a:rPr>
              <a:t>, </a:t>
            </a:r>
            <a:r>
              <a:rPr lang="ru-RU" dirty="0" err="1">
                <a:solidFill>
                  <a:schemeClr val="bg1"/>
                </a:solidFill>
              </a:rPr>
              <a:t>передумови</a:t>
            </a:r>
            <a:r>
              <a:rPr lang="ru-RU" dirty="0">
                <a:solidFill>
                  <a:schemeClr val="bg1"/>
                </a:solidFill>
              </a:rPr>
              <a:t> стали </a:t>
            </a:r>
            <a:r>
              <a:rPr lang="ru-RU" dirty="0" err="1">
                <a:solidFill>
                  <a:schemeClr val="bg1"/>
                </a:solidFill>
              </a:rPr>
              <a:t>ключовими</a:t>
            </a:r>
            <a:r>
              <a:rPr lang="ru-RU" dirty="0">
                <a:solidFill>
                  <a:schemeClr val="bg1"/>
                </a:solidFill>
              </a:rPr>
              <a:t> для </a:t>
            </a:r>
            <a:r>
              <a:rPr lang="ru-RU" dirty="0" err="1">
                <a:solidFill>
                  <a:schemeClr val="bg1"/>
                </a:solidFill>
              </a:rPr>
              <a:t>успіху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запропонованих</a:t>
            </a:r>
            <a:r>
              <a:rPr lang="ru-RU" dirty="0">
                <a:solidFill>
                  <a:schemeClr val="bg1"/>
                </a:solidFill>
              </a:rPr>
              <a:t> стартап-</a:t>
            </a:r>
            <a:r>
              <a:rPr lang="ru-RU" dirty="0" err="1">
                <a:solidFill>
                  <a:schemeClr val="bg1"/>
                </a:solidFill>
              </a:rPr>
              <a:t>проектів</a:t>
            </a:r>
            <a:r>
              <a:rPr lang="ru-RU" dirty="0">
                <a:solidFill>
                  <a:schemeClr val="bg1"/>
                </a:solidFill>
              </a:rPr>
              <a:t>? </a:t>
            </a:r>
            <a:endParaRPr lang="ru-RU" dirty="0" smtClean="0">
              <a:solidFill>
                <a:schemeClr val="bg1"/>
              </a:solidFill>
            </a:endParaRPr>
          </a:p>
          <a:p>
            <a:pPr marL="0" indent="0" algn="just">
              <a:buNone/>
            </a:pPr>
            <a:r>
              <a:rPr lang="ru-RU" dirty="0" smtClean="0">
                <a:solidFill>
                  <a:schemeClr val="bg1"/>
                </a:solidFill>
              </a:rPr>
              <a:t>3. </a:t>
            </a:r>
            <a:r>
              <a:rPr lang="ru-RU" dirty="0" err="1" smtClean="0">
                <a:solidFill>
                  <a:schemeClr val="bg1"/>
                </a:solidFill>
              </a:rPr>
              <a:t>Які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>
                <a:solidFill>
                  <a:schemeClr val="bg1"/>
                </a:solidFill>
              </a:rPr>
              <a:t>з </a:t>
            </a:r>
            <a:r>
              <a:rPr lang="ru-RU" dirty="0" err="1">
                <a:solidFill>
                  <a:schemeClr val="bg1"/>
                </a:solidFill>
              </a:rPr>
              <a:t>поміж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запропонованих</a:t>
            </a:r>
            <a:r>
              <a:rPr lang="ru-RU" dirty="0">
                <a:solidFill>
                  <a:schemeClr val="bg1"/>
                </a:solidFill>
              </a:rPr>
              <a:t> стартап </a:t>
            </a:r>
            <a:r>
              <a:rPr lang="ru-RU" dirty="0" err="1">
                <a:solidFill>
                  <a:schemeClr val="bg1"/>
                </a:solidFill>
              </a:rPr>
              <a:t>проектів</a:t>
            </a:r>
            <a:r>
              <a:rPr lang="ru-RU" dirty="0">
                <a:solidFill>
                  <a:schemeClr val="bg1"/>
                </a:solidFill>
              </a:rPr>
              <a:t> Ви </a:t>
            </a:r>
            <a:r>
              <a:rPr lang="ru-RU" dirty="0" err="1">
                <a:solidFill>
                  <a:schemeClr val="bg1"/>
                </a:solidFill>
              </a:rPr>
              <a:t>вважаєте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найбільш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перспективними</a:t>
            </a:r>
            <a:r>
              <a:rPr lang="ru-RU" dirty="0">
                <a:solidFill>
                  <a:schemeClr val="bg1"/>
                </a:solidFill>
              </a:rPr>
              <a:t>? </a:t>
            </a:r>
          </a:p>
        </p:txBody>
      </p:sp>
    </p:spTree>
    <p:extLst>
      <p:ext uri="{BB962C8B-B14F-4D97-AF65-F5344CB8AC3E}">
        <p14:creationId xmlns:p14="http://schemas.microsoft.com/office/powerpoint/2010/main" val="27933540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566057"/>
            <a:ext cx="8946541" cy="5551713"/>
          </a:xfrm>
        </p:spPr>
        <p:txBody>
          <a:bodyPr/>
          <a:lstStyle/>
          <a:p>
            <a:pPr marL="0" indent="0">
              <a:buNone/>
            </a:pPr>
            <a:r>
              <a:rPr lang="ru-RU" b="1" dirty="0"/>
              <a:t> </a:t>
            </a:r>
            <a:r>
              <a:rPr lang="ru-RU" b="1" dirty="0" err="1"/>
              <a:t>Завдання</a:t>
            </a:r>
            <a:r>
              <a:rPr lang="ru-RU" b="1" dirty="0"/>
              <a:t> </a:t>
            </a:r>
            <a:r>
              <a:rPr lang="ru-RU" b="1" dirty="0" smtClean="0"/>
              <a:t>2.</a:t>
            </a:r>
            <a:r>
              <a:rPr lang="ru-RU" dirty="0" smtClean="0"/>
              <a:t> </a:t>
            </a:r>
            <a:r>
              <a:rPr lang="ru-RU" dirty="0"/>
              <a:t>Сформуйте </a:t>
            </a:r>
            <a:r>
              <a:rPr lang="ru-RU" dirty="0" err="1"/>
              <a:t>скорочену</a:t>
            </a:r>
            <a:r>
              <a:rPr lang="ru-RU" dirty="0"/>
              <a:t> </a:t>
            </a:r>
            <a:r>
              <a:rPr lang="ru-RU" dirty="0" err="1"/>
              <a:t>інформаційну</a:t>
            </a:r>
            <a:r>
              <a:rPr lang="ru-RU" dirty="0"/>
              <a:t> карту </a:t>
            </a:r>
            <a:r>
              <a:rPr lang="ru-RU" dirty="0" err="1"/>
              <a:t>стартаппроекту</a:t>
            </a:r>
            <a:r>
              <a:rPr lang="ru-RU" dirty="0"/>
              <a:t> (</a:t>
            </a:r>
            <a:r>
              <a:rPr lang="ru-RU" dirty="0" smtClean="0"/>
              <a:t>табл.1.1</a:t>
            </a:r>
            <a:r>
              <a:rPr lang="ru-RU" dirty="0"/>
              <a:t>) для </a:t>
            </a:r>
            <a:r>
              <a:rPr lang="ru-RU" dirty="0" err="1"/>
              <a:t>нижчезазначених</a:t>
            </a:r>
            <a:r>
              <a:rPr lang="ru-RU" dirty="0"/>
              <a:t> </a:t>
            </a:r>
            <a:r>
              <a:rPr lang="ru-RU" dirty="0" err="1"/>
              <a:t>стартапів</a:t>
            </a:r>
            <a:r>
              <a:rPr lang="ru-RU" dirty="0" smtClean="0"/>
              <a:t>.</a:t>
            </a:r>
          </a:p>
          <a:p>
            <a:pPr marL="0" indent="0" algn="ctr">
              <a:buNone/>
            </a:pPr>
            <a:r>
              <a:rPr lang="uk-UA" dirty="0"/>
              <a:t>Інформаційна карта проекту (фрагмент) 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4594506"/>
              </p:ext>
            </p:extLst>
          </p:nvPr>
        </p:nvGraphicFramePr>
        <p:xfrm>
          <a:off x="1190398" y="1755987"/>
          <a:ext cx="8476116" cy="4191966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5114608">
                  <a:extLst>
                    <a:ext uri="{9D8B030D-6E8A-4147-A177-3AD203B41FA5}">
                      <a16:colId xmlns:a16="http://schemas.microsoft.com/office/drawing/2014/main" val="449216476"/>
                    </a:ext>
                  </a:extLst>
                </a:gridCol>
                <a:gridCol w="3361508">
                  <a:extLst>
                    <a:ext uri="{9D8B030D-6E8A-4147-A177-3AD203B41FA5}">
                      <a16:colId xmlns:a16="http://schemas.microsoft.com/office/drawing/2014/main" val="2735545389"/>
                    </a:ext>
                  </a:extLst>
                </a:gridCol>
              </a:tblGrid>
              <a:tr h="495970">
                <a:tc>
                  <a:txBody>
                    <a:bodyPr/>
                    <a:lstStyle/>
                    <a:p>
                      <a:r>
                        <a:rPr lang="ru-RU" smtClean="0"/>
                        <a:t>1. Назва проекту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0041477"/>
                  </a:ext>
                </a:extLst>
              </a:tr>
              <a:tr h="495970">
                <a:tc>
                  <a:txBody>
                    <a:bodyPr/>
                    <a:lstStyle/>
                    <a:p>
                      <a:r>
                        <a:rPr lang="ru-RU" dirty="0" smtClean="0"/>
                        <a:t>2. </a:t>
                      </a:r>
                      <a:r>
                        <a:rPr lang="ru-RU" dirty="0" err="1" smtClean="0"/>
                        <a:t>Ідея</a:t>
                      </a:r>
                      <a:r>
                        <a:rPr lang="ru-RU" dirty="0" smtClean="0"/>
                        <a:t> стартап-проекту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5669553"/>
                  </a:ext>
                </a:extLst>
              </a:tr>
              <a:tr h="49597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3. </a:t>
                      </a:r>
                      <a:r>
                        <a:rPr lang="ru-RU" dirty="0" err="1" smtClean="0"/>
                        <a:t>Термін</a:t>
                      </a:r>
                      <a:r>
                        <a:rPr lang="ru-RU" dirty="0" smtClean="0"/>
                        <a:t> </a:t>
                      </a:r>
                      <a:r>
                        <a:rPr lang="ru-RU" dirty="0" err="1" smtClean="0"/>
                        <a:t>реалізації</a:t>
                      </a:r>
                      <a:r>
                        <a:rPr lang="ru-RU" dirty="0" smtClean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8701230"/>
                  </a:ext>
                </a:extLst>
              </a:tr>
              <a:tr h="495970">
                <a:tc>
                  <a:txBody>
                    <a:bodyPr/>
                    <a:lstStyle/>
                    <a:p>
                      <a:r>
                        <a:rPr lang="ru-RU" dirty="0" smtClean="0"/>
                        <a:t>4. </a:t>
                      </a:r>
                      <a:r>
                        <a:rPr lang="ru-RU" dirty="0" err="1" smtClean="0"/>
                        <a:t>Необхідні</a:t>
                      </a:r>
                      <a:r>
                        <a:rPr lang="ru-RU" dirty="0" smtClean="0"/>
                        <a:t> </a:t>
                      </a:r>
                      <a:r>
                        <a:rPr lang="ru-RU" dirty="0" err="1" smtClean="0"/>
                        <a:t>ресурси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9145123"/>
                  </a:ext>
                </a:extLst>
              </a:tr>
              <a:tr h="856058">
                <a:tc>
                  <a:txBody>
                    <a:bodyPr/>
                    <a:lstStyle/>
                    <a:p>
                      <a:r>
                        <a:rPr lang="ru-RU" dirty="0" smtClean="0"/>
                        <a:t>5. </a:t>
                      </a:r>
                      <a:r>
                        <a:rPr lang="ru-RU" dirty="0" err="1" smtClean="0"/>
                        <a:t>Опис</a:t>
                      </a:r>
                      <a:r>
                        <a:rPr lang="ru-RU" dirty="0" smtClean="0"/>
                        <a:t> </a:t>
                      </a:r>
                      <a:r>
                        <a:rPr lang="ru-RU" dirty="0" err="1" smtClean="0"/>
                        <a:t>проблеми</a:t>
                      </a:r>
                      <a:r>
                        <a:rPr lang="ru-RU" dirty="0" smtClean="0"/>
                        <a:t>, яку </a:t>
                      </a:r>
                      <a:r>
                        <a:rPr lang="ru-RU" dirty="0" err="1" smtClean="0"/>
                        <a:t>вирішує</a:t>
                      </a:r>
                      <a:r>
                        <a:rPr lang="ru-RU" dirty="0" smtClean="0"/>
                        <a:t> стартап-проект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446883"/>
                  </a:ext>
                </a:extLst>
              </a:tr>
              <a:tr h="856058">
                <a:tc>
                  <a:txBody>
                    <a:bodyPr/>
                    <a:lstStyle/>
                    <a:p>
                      <a:r>
                        <a:rPr lang="ru-RU" dirty="0" smtClean="0"/>
                        <a:t>6. </a:t>
                      </a:r>
                      <a:r>
                        <a:rPr lang="ru-RU" dirty="0" err="1" smtClean="0"/>
                        <a:t>Головні</a:t>
                      </a:r>
                      <a:r>
                        <a:rPr lang="ru-RU" dirty="0" smtClean="0"/>
                        <a:t> </a:t>
                      </a:r>
                      <a:r>
                        <a:rPr lang="ru-RU" dirty="0" err="1" smtClean="0"/>
                        <a:t>цілі</a:t>
                      </a:r>
                      <a:r>
                        <a:rPr lang="ru-RU" dirty="0" smtClean="0"/>
                        <a:t> та </a:t>
                      </a:r>
                      <a:r>
                        <a:rPr lang="ru-RU" dirty="0" err="1" smtClean="0"/>
                        <a:t>завдання</a:t>
                      </a:r>
                      <a:r>
                        <a:rPr lang="ru-RU" dirty="0" smtClean="0"/>
                        <a:t> стартап-проекту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0664929"/>
                  </a:ext>
                </a:extLst>
              </a:tr>
              <a:tr h="49597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7. </a:t>
                      </a:r>
                      <a:r>
                        <a:rPr lang="ru-RU" dirty="0" err="1" smtClean="0"/>
                        <a:t>Очікувані</a:t>
                      </a:r>
                      <a:r>
                        <a:rPr lang="ru-RU" dirty="0" smtClean="0"/>
                        <a:t> </a:t>
                      </a:r>
                      <a:r>
                        <a:rPr lang="ru-RU" dirty="0" err="1" smtClean="0"/>
                        <a:t>результати</a:t>
                      </a:r>
                      <a:r>
                        <a:rPr lang="ru-RU" dirty="0" smtClean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19696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633843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20729" y="687977"/>
            <a:ext cx="8946541" cy="5612673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uk-UA" b="1" dirty="0" smtClean="0">
                <a:solidFill>
                  <a:schemeClr val="bg1"/>
                </a:solidFill>
              </a:rPr>
              <a:t>Віртуальна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>
                <a:solidFill>
                  <a:schemeClr val="bg1"/>
                </a:solidFill>
              </a:rPr>
              <a:t>примірочна</a:t>
            </a:r>
            <a:r>
              <a:rPr lang="ru-RU" b="1" dirty="0">
                <a:solidFill>
                  <a:schemeClr val="bg1"/>
                </a:solidFill>
              </a:rPr>
              <a:t> </a:t>
            </a:r>
            <a:r>
              <a:rPr lang="ru-RU" b="1" dirty="0" err="1">
                <a:solidFill>
                  <a:schemeClr val="bg1"/>
                </a:solidFill>
              </a:rPr>
              <a:t>від</a:t>
            </a:r>
            <a:r>
              <a:rPr lang="ru-RU" b="1" dirty="0">
                <a:solidFill>
                  <a:schemeClr val="bg1"/>
                </a:solidFill>
              </a:rPr>
              <a:t> </a:t>
            </a:r>
            <a:r>
              <a:rPr lang="en-GB" b="1" dirty="0">
                <a:solidFill>
                  <a:schemeClr val="bg1"/>
                </a:solidFill>
              </a:rPr>
              <a:t>eBay. </a:t>
            </a:r>
            <a:r>
              <a:rPr lang="ru-RU" dirty="0" err="1">
                <a:solidFill>
                  <a:schemeClr val="bg1"/>
                </a:solidFill>
              </a:rPr>
              <a:t>Віртуальна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примірочна</a:t>
            </a:r>
            <a:r>
              <a:rPr lang="ru-RU" dirty="0">
                <a:solidFill>
                  <a:schemeClr val="bg1"/>
                </a:solidFill>
              </a:rPr>
              <a:t>, </a:t>
            </a:r>
            <a:r>
              <a:rPr lang="ru-RU" dirty="0" err="1">
                <a:solidFill>
                  <a:schemeClr val="bg1"/>
                </a:solidFill>
              </a:rPr>
              <a:t>розроблена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компанією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en-GB" dirty="0" err="1">
                <a:solidFill>
                  <a:schemeClr val="bg1"/>
                </a:solidFill>
              </a:rPr>
              <a:t>PhiSix</a:t>
            </a:r>
            <a:r>
              <a:rPr lang="en-GB" dirty="0">
                <a:solidFill>
                  <a:schemeClr val="bg1"/>
                </a:solidFill>
              </a:rPr>
              <a:t>, </a:t>
            </a:r>
            <a:r>
              <a:rPr lang="ru-RU" dirty="0">
                <a:solidFill>
                  <a:schemeClr val="bg1"/>
                </a:solidFill>
              </a:rPr>
              <a:t>скоро буде доступна як на основному </a:t>
            </a:r>
            <a:r>
              <a:rPr lang="ru-RU" dirty="0" err="1">
                <a:solidFill>
                  <a:schemeClr val="bg1"/>
                </a:solidFill>
              </a:rPr>
              <a:t>сайті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en-GB" dirty="0">
                <a:solidFill>
                  <a:schemeClr val="bg1"/>
                </a:solidFill>
              </a:rPr>
              <a:t>eBay, </a:t>
            </a:r>
            <a:r>
              <a:rPr lang="ru-RU" dirty="0">
                <a:solidFill>
                  <a:schemeClr val="bg1"/>
                </a:solidFill>
              </a:rPr>
              <a:t>так і в </a:t>
            </a:r>
            <a:r>
              <a:rPr lang="ru-RU" dirty="0" err="1">
                <a:solidFill>
                  <a:schemeClr val="bg1"/>
                </a:solidFill>
              </a:rPr>
              <a:t>мобільному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додатку</a:t>
            </a:r>
            <a:r>
              <a:rPr lang="ru-RU" dirty="0">
                <a:solidFill>
                  <a:schemeClr val="bg1"/>
                </a:solidFill>
              </a:rPr>
              <a:t> і на </a:t>
            </a:r>
            <a:r>
              <a:rPr lang="ru-RU" dirty="0" err="1">
                <a:solidFill>
                  <a:schemeClr val="bg1"/>
                </a:solidFill>
              </a:rPr>
              <a:t>сторонніх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афілійованих</a:t>
            </a:r>
            <a:r>
              <a:rPr lang="ru-RU" dirty="0">
                <a:solidFill>
                  <a:schemeClr val="bg1"/>
                </a:solidFill>
              </a:rPr>
              <a:t> ресурсах. </a:t>
            </a:r>
            <a:r>
              <a:rPr lang="ru-RU" dirty="0" err="1">
                <a:solidFill>
                  <a:schemeClr val="bg1"/>
                </a:solidFill>
              </a:rPr>
              <a:t>Технологія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настільки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сподобалася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керівництву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аукціону</a:t>
            </a:r>
            <a:r>
              <a:rPr lang="ru-RU" dirty="0">
                <a:solidFill>
                  <a:schemeClr val="bg1"/>
                </a:solidFill>
              </a:rPr>
              <a:t>, </a:t>
            </a:r>
            <a:r>
              <a:rPr lang="ru-RU" dirty="0" err="1">
                <a:solidFill>
                  <a:schemeClr val="bg1"/>
                </a:solidFill>
              </a:rPr>
              <a:t>що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en-GB" dirty="0" err="1">
                <a:solidFill>
                  <a:schemeClr val="bg1"/>
                </a:solidFill>
              </a:rPr>
              <a:t>PhiSix</a:t>
            </a:r>
            <a:r>
              <a:rPr lang="en-GB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був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куплений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en-GB" dirty="0">
                <a:solidFill>
                  <a:schemeClr val="bg1"/>
                </a:solidFill>
              </a:rPr>
              <a:t>eBay </a:t>
            </a:r>
            <a:r>
              <a:rPr lang="ru-RU" dirty="0">
                <a:solidFill>
                  <a:schemeClr val="bg1"/>
                </a:solidFill>
              </a:rPr>
              <a:t>і став </a:t>
            </a:r>
            <a:r>
              <a:rPr lang="ru-RU" dirty="0" err="1">
                <a:solidFill>
                  <a:schemeClr val="bg1"/>
                </a:solidFill>
              </a:rPr>
              <a:t>частиною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компанії</a:t>
            </a:r>
            <a:r>
              <a:rPr lang="ru-RU" dirty="0">
                <a:solidFill>
                  <a:schemeClr val="bg1"/>
                </a:solidFill>
              </a:rPr>
              <a:t>. </a:t>
            </a:r>
            <a:r>
              <a:rPr lang="ru-RU" dirty="0" err="1">
                <a:solidFill>
                  <a:schemeClr val="bg1"/>
                </a:solidFill>
              </a:rPr>
              <a:t>Тривимірні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моделі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одягу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створюються</a:t>
            </a:r>
            <a:r>
              <a:rPr lang="ru-RU" dirty="0">
                <a:solidFill>
                  <a:schemeClr val="bg1"/>
                </a:solidFill>
              </a:rPr>
              <a:t> по </a:t>
            </a:r>
            <a:r>
              <a:rPr lang="ru-RU" dirty="0" err="1">
                <a:solidFill>
                  <a:schemeClr val="bg1"/>
                </a:solidFill>
              </a:rPr>
              <a:t>фотографіях</a:t>
            </a:r>
            <a:r>
              <a:rPr lang="ru-RU" dirty="0">
                <a:solidFill>
                  <a:schemeClr val="bg1"/>
                </a:solidFill>
              </a:rPr>
              <a:t> і </a:t>
            </a:r>
            <a:r>
              <a:rPr lang="ru-RU" dirty="0" err="1">
                <a:solidFill>
                  <a:schemeClr val="bg1"/>
                </a:solidFill>
              </a:rPr>
              <a:t>викрійках</a:t>
            </a:r>
            <a:r>
              <a:rPr lang="ru-RU" dirty="0">
                <a:solidFill>
                  <a:schemeClr val="bg1"/>
                </a:solidFill>
              </a:rPr>
              <a:t>, але </a:t>
            </a:r>
            <a:r>
              <a:rPr lang="ru-RU" dirty="0" err="1">
                <a:solidFill>
                  <a:schemeClr val="bg1"/>
                </a:solidFill>
              </a:rPr>
              <a:t>унікальність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примірочної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полягає</a:t>
            </a:r>
            <a:r>
              <a:rPr lang="ru-RU" dirty="0">
                <a:solidFill>
                  <a:schemeClr val="bg1"/>
                </a:solidFill>
              </a:rPr>
              <a:t> в тому, </a:t>
            </a:r>
            <a:r>
              <a:rPr lang="ru-RU" dirty="0" err="1">
                <a:solidFill>
                  <a:schemeClr val="bg1"/>
                </a:solidFill>
              </a:rPr>
              <a:t>що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моделі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ці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рухаються</a:t>
            </a:r>
            <a:r>
              <a:rPr lang="ru-RU" dirty="0">
                <a:solidFill>
                  <a:schemeClr val="bg1"/>
                </a:solidFill>
              </a:rPr>
              <a:t>. </a:t>
            </a:r>
            <a:r>
              <a:rPr lang="ru-RU" dirty="0" err="1">
                <a:solidFill>
                  <a:schemeClr val="bg1"/>
                </a:solidFill>
              </a:rPr>
              <a:t>Потенційний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покупець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має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можливість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побачити</a:t>
            </a:r>
            <a:r>
              <a:rPr lang="ru-RU" dirty="0">
                <a:solidFill>
                  <a:schemeClr val="bg1"/>
                </a:solidFill>
              </a:rPr>
              <a:t>, як буде </a:t>
            </a:r>
            <a:r>
              <a:rPr lang="ru-RU" dirty="0" err="1">
                <a:solidFill>
                  <a:schemeClr val="bg1"/>
                </a:solidFill>
              </a:rPr>
              <a:t>сидіти</a:t>
            </a:r>
            <a:r>
              <a:rPr lang="ru-RU" dirty="0">
                <a:solidFill>
                  <a:schemeClr val="bg1"/>
                </a:solidFill>
              </a:rPr>
              <a:t> і </a:t>
            </a:r>
            <a:r>
              <a:rPr lang="ru-RU" dirty="0" err="1">
                <a:solidFill>
                  <a:schemeClr val="bg1"/>
                </a:solidFill>
              </a:rPr>
              <a:t>виглядати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одяг</a:t>
            </a:r>
            <a:r>
              <a:rPr lang="ru-RU" dirty="0">
                <a:solidFill>
                  <a:schemeClr val="bg1"/>
                </a:solidFill>
              </a:rPr>
              <a:t> при </a:t>
            </a:r>
            <a:r>
              <a:rPr lang="uk-UA" dirty="0" smtClean="0">
                <a:solidFill>
                  <a:schemeClr val="bg1"/>
                </a:solidFill>
              </a:rPr>
              <a:t>виконанні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>
                <a:solidFill>
                  <a:schemeClr val="bg1"/>
                </a:solidFill>
              </a:rPr>
              <a:t>тих </a:t>
            </a:r>
            <a:r>
              <a:rPr lang="ru-RU" dirty="0" err="1">
                <a:solidFill>
                  <a:schemeClr val="bg1"/>
                </a:solidFill>
              </a:rPr>
              <a:t>чи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інших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дій</a:t>
            </a:r>
            <a:r>
              <a:rPr lang="ru-RU" dirty="0">
                <a:solidFill>
                  <a:schemeClr val="bg1"/>
                </a:solidFill>
              </a:rPr>
              <a:t>. </a:t>
            </a:r>
            <a:r>
              <a:rPr lang="ru-RU" dirty="0" err="1">
                <a:solidFill>
                  <a:schemeClr val="bg1"/>
                </a:solidFill>
              </a:rPr>
              <a:t>Крім</a:t>
            </a:r>
            <a:r>
              <a:rPr lang="ru-RU" dirty="0">
                <a:solidFill>
                  <a:schemeClr val="bg1"/>
                </a:solidFill>
              </a:rPr>
              <a:t> того, система </a:t>
            </a:r>
            <a:r>
              <a:rPr lang="ru-RU" dirty="0" err="1">
                <a:solidFill>
                  <a:schemeClr val="bg1"/>
                </a:solidFill>
              </a:rPr>
              <a:t>здатна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видавати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рекомендації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щодо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розмірів</a:t>
            </a:r>
            <a:r>
              <a:rPr lang="ru-RU" dirty="0">
                <a:solidFill>
                  <a:schemeClr val="bg1"/>
                </a:solidFill>
              </a:rPr>
              <a:t>, </a:t>
            </a:r>
            <a:r>
              <a:rPr lang="ru-RU" dirty="0" err="1">
                <a:solidFill>
                  <a:schemeClr val="bg1"/>
                </a:solidFill>
              </a:rPr>
              <a:t>ґрунтуючись</a:t>
            </a:r>
            <a:r>
              <a:rPr lang="ru-RU" dirty="0">
                <a:solidFill>
                  <a:schemeClr val="bg1"/>
                </a:solidFill>
              </a:rPr>
              <a:t> на </a:t>
            </a:r>
            <a:r>
              <a:rPr lang="ru-RU" dirty="0" err="1">
                <a:solidFill>
                  <a:schemeClr val="bg1"/>
                </a:solidFill>
              </a:rPr>
              <a:t>даних</a:t>
            </a:r>
            <a:r>
              <a:rPr lang="ru-RU" dirty="0">
                <a:solidFill>
                  <a:schemeClr val="bg1"/>
                </a:solidFill>
              </a:rPr>
              <a:t>, </a:t>
            </a:r>
            <a:r>
              <a:rPr lang="ru-RU" dirty="0" err="1">
                <a:solidFill>
                  <a:schemeClr val="bg1"/>
                </a:solidFill>
              </a:rPr>
              <a:t>що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вводяться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користувачем</a:t>
            </a:r>
            <a:r>
              <a:rPr lang="ru-RU" dirty="0">
                <a:solidFill>
                  <a:schemeClr val="bg1"/>
                </a:solidFill>
              </a:rPr>
              <a:t>. </a:t>
            </a:r>
            <a:endParaRPr lang="ru-RU" dirty="0" smtClean="0">
              <a:solidFill>
                <a:schemeClr val="bg1"/>
              </a:solidFill>
            </a:endParaRPr>
          </a:p>
          <a:p>
            <a:pPr marL="0" indent="0" algn="just">
              <a:buNone/>
            </a:pPr>
            <a:r>
              <a:rPr lang="ru-RU" b="1" dirty="0" smtClean="0">
                <a:solidFill>
                  <a:schemeClr val="bg1"/>
                </a:solidFill>
              </a:rPr>
              <a:t>Онлайн-</a:t>
            </a:r>
            <a:r>
              <a:rPr lang="ru-RU" b="1" dirty="0" err="1" smtClean="0">
                <a:solidFill>
                  <a:schemeClr val="bg1"/>
                </a:solidFill>
              </a:rPr>
              <a:t>ринок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en-GB" b="1" dirty="0">
                <a:solidFill>
                  <a:schemeClr val="bg1"/>
                </a:solidFill>
              </a:rPr>
              <a:t>Hubbub. </a:t>
            </a:r>
            <a:r>
              <a:rPr lang="en-GB" dirty="0">
                <a:solidFill>
                  <a:schemeClr val="bg1"/>
                </a:solidFill>
              </a:rPr>
              <a:t>Hubbub – </a:t>
            </a:r>
            <a:r>
              <a:rPr lang="ru-RU" dirty="0" err="1">
                <a:solidFill>
                  <a:schemeClr val="bg1"/>
                </a:solidFill>
              </a:rPr>
              <a:t>британський</a:t>
            </a:r>
            <a:r>
              <a:rPr lang="ru-RU" dirty="0">
                <a:solidFill>
                  <a:schemeClr val="bg1"/>
                </a:solidFill>
              </a:rPr>
              <a:t> стартап, </a:t>
            </a:r>
            <a:r>
              <a:rPr lang="ru-RU" dirty="0" err="1">
                <a:solidFill>
                  <a:schemeClr val="bg1"/>
                </a:solidFill>
              </a:rPr>
              <a:t>який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надає</a:t>
            </a:r>
            <a:r>
              <a:rPr lang="ru-RU" dirty="0">
                <a:solidFill>
                  <a:schemeClr val="bg1"/>
                </a:solidFill>
              </a:rPr>
              <a:t> невеликим </a:t>
            </a:r>
            <a:r>
              <a:rPr lang="ru-RU" dirty="0" err="1">
                <a:solidFill>
                  <a:schemeClr val="bg1"/>
                </a:solidFill>
              </a:rPr>
              <a:t>спеціалізованим</a:t>
            </a:r>
            <a:r>
              <a:rPr lang="ru-RU" dirty="0">
                <a:solidFill>
                  <a:schemeClr val="bg1"/>
                </a:solidFill>
              </a:rPr>
              <a:t> магазинам </a:t>
            </a:r>
            <a:r>
              <a:rPr lang="ru-RU" dirty="0" err="1">
                <a:solidFill>
                  <a:schemeClr val="bg1"/>
                </a:solidFill>
              </a:rPr>
              <a:t>можливість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продавати</a:t>
            </a:r>
            <a:r>
              <a:rPr lang="ru-RU" dirty="0">
                <a:solidFill>
                  <a:schemeClr val="bg1"/>
                </a:solidFill>
              </a:rPr>
              <a:t> онлайн. </a:t>
            </a:r>
            <a:r>
              <a:rPr lang="ru-RU" dirty="0" err="1">
                <a:solidFill>
                  <a:schemeClr val="bg1"/>
                </a:solidFill>
              </a:rPr>
              <a:t>Цільова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аудиторія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en-GB" dirty="0">
                <a:solidFill>
                  <a:schemeClr val="bg1"/>
                </a:solidFill>
              </a:rPr>
              <a:t>Hubbub – </a:t>
            </a:r>
            <a:r>
              <a:rPr lang="ru-RU" dirty="0" err="1">
                <a:solidFill>
                  <a:schemeClr val="bg1"/>
                </a:solidFill>
              </a:rPr>
              <a:t>м'ясні</a:t>
            </a:r>
            <a:r>
              <a:rPr lang="ru-RU" dirty="0">
                <a:solidFill>
                  <a:schemeClr val="bg1"/>
                </a:solidFill>
              </a:rPr>
              <a:t> лавки і </a:t>
            </a:r>
            <a:r>
              <a:rPr lang="ru-RU" dirty="0" err="1">
                <a:solidFill>
                  <a:schemeClr val="bg1"/>
                </a:solidFill>
              </a:rPr>
              <a:t>інші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продуктові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магазини</a:t>
            </a:r>
            <a:r>
              <a:rPr lang="ru-RU" dirty="0">
                <a:solidFill>
                  <a:schemeClr val="bg1"/>
                </a:solidFill>
              </a:rPr>
              <a:t> «</a:t>
            </a:r>
            <a:r>
              <a:rPr lang="ru-RU" dirty="0" err="1">
                <a:solidFill>
                  <a:schemeClr val="bg1"/>
                </a:solidFill>
              </a:rPr>
              <a:t>крокової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доступності</a:t>
            </a:r>
            <a:r>
              <a:rPr lang="ru-RU" dirty="0">
                <a:solidFill>
                  <a:schemeClr val="bg1"/>
                </a:solidFill>
              </a:rPr>
              <a:t>». Для </a:t>
            </a:r>
            <a:r>
              <a:rPr lang="ru-RU" dirty="0" err="1">
                <a:solidFill>
                  <a:schemeClr val="bg1"/>
                </a:solidFill>
              </a:rPr>
              <a:t>покупця</a:t>
            </a:r>
            <a:r>
              <a:rPr lang="ru-RU" dirty="0">
                <a:solidFill>
                  <a:schemeClr val="bg1"/>
                </a:solidFill>
              </a:rPr>
              <a:t>, </a:t>
            </a:r>
            <a:r>
              <a:rPr lang="en-GB" dirty="0">
                <a:solidFill>
                  <a:schemeClr val="bg1"/>
                </a:solidFill>
              </a:rPr>
              <a:t>Hubbub </a:t>
            </a:r>
            <a:r>
              <a:rPr lang="ru-RU" dirty="0">
                <a:solidFill>
                  <a:schemeClr val="bg1"/>
                </a:solidFill>
              </a:rPr>
              <a:t>є </a:t>
            </a:r>
            <a:r>
              <a:rPr lang="ru-RU" dirty="0" err="1">
                <a:solidFill>
                  <a:schemeClr val="bg1"/>
                </a:solidFill>
              </a:rPr>
              <a:t>зручною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можливістю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формування</a:t>
            </a:r>
            <a:r>
              <a:rPr lang="ru-RU" dirty="0">
                <a:solidFill>
                  <a:schemeClr val="bg1"/>
                </a:solidFill>
              </a:rPr>
              <a:t> та </a:t>
            </a:r>
            <a:r>
              <a:rPr lang="ru-RU" dirty="0" err="1">
                <a:solidFill>
                  <a:schemeClr val="bg1"/>
                </a:solidFill>
              </a:rPr>
              <a:t>отримання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єдиного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замовлення</a:t>
            </a:r>
            <a:r>
              <a:rPr lang="ru-RU" dirty="0">
                <a:solidFill>
                  <a:schemeClr val="bg1"/>
                </a:solidFill>
              </a:rPr>
              <a:t> з </a:t>
            </a:r>
            <a:r>
              <a:rPr lang="ru-RU" dirty="0" err="1">
                <a:solidFill>
                  <a:schemeClr val="bg1"/>
                </a:solidFill>
              </a:rPr>
              <a:t>декількох</a:t>
            </a:r>
            <a:r>
              <a:rPr lang="ru-RU" dirty="0">
                <a:solidFill>
                  <a:schemeClr val="bg1"/>
                </a:solidFill>
              </a:rPr>
              <a:t> таких </a:t>
            </a:r>
            <a:r>
              <a:rPr lang="ru-RU" dirty="0" err="1">
                <a:solidFill>
                  <a:schemeClr val="bg1"/>
                </a:solidFill>
              </a:rPr>
              <a:t>магазинів</a:t>
            </a:r>
            <a:r>
              <a:rPr lang="ru-RU" dirty="0">
                <a:solidFill>
                  <a:schemeClr val="bg1"/>
                </a:solidFill>
              </a:rPr>
              <a:t>: не </a:t>
            </a:r>
            <a:r>
              <a:rPr lang="ru-RU" dirty="0" err="1">
                <a:solidFill>
                  <a:schemeClr val="bg1"/>
                </a:solidFill>
              </a:rPr>
              <a:t>встаючи</a:t>
            </a:r>
            <a:r>
              <a:rPr lang="ru-RU" dirty="0">
                <a:solidFill>
                  <a:schemeClr val="bg1"/>
                </a:solidFill>
              </a:rPr>
              <a:t> з дивана, </a:t>
            </a:r>
            <a:r>
              <a:rPr lang="ru-RU" dirty="0" err="1">
                <a:solidFill>
                  <a:schemeClr val="bg1"/>
                </a:solidFill>
              </a:rPr>
              <a:t>можна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купити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м'ясо</a:t>
            </a:r>
            <a:r>
              <a:rPr lang="ru-RU" dirty="0">
                <a:solidFill>
                  <a:schemeClr val="bg1"/>
                </a:solidFill>
              </a:rPr>
              <a:t>, молоко і </a:t>
            </a:r>
            <a:r>
              <a:rPr lang="ru-RU" dirty="0" err="1">
                <a:solidFill>
                  <a:schemeClr val="bg1"/>
                </a:solidFill>
              </a:rPr>
              <a:t>яйця</a:t>
            </a:r>
            <a:r>
              <a:rPr lang="ru-RU" dirty="0">
                <a:solidFill>
                  <a:schemeClr val="bg1"/>
                </a:solidFill>
              </a:rPr>
              <a:t> у </a:t>
            </a:r>
            <a:r>
              <a:rPr lang="ru-RU" dirty="0" err="1">
                <a:solidFill>
                  <a:schemeClr val="bg1"/>
                </a:solidFill>
              </a:rPr>
              <a:t>трьох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різних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продавців</a:t>
            </a:r>
            <a:r>
              <a:rPr lang="ru-RU" dirty="0">
                <a:solidFill>
                  <a:schemeClr val="bg1"/>
                </a:solidFill>
              </a:rPr>
              <a:t> і </a:t>
            </a:r>
            <a:r>
              <a:rPr lang="ru-RU" dirty="0" err="1">
                <a:solidFill>
                  <a:schemeClr val="bg1"/>
                </a:solidFill>
              </a:rPr>
              <a:t>отримати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продукти</a:t>
            </a:r>
            <a:r>
              <a:rPr lang="ru-RU" dirty="0">
                <a:solidFill>
                  <a:schemeClr val="bg1"/>
                </a:solidFill>
              </a:rPr>
              <a:t> в одному </a:t>
            </a:r>
            <a:r>
              <a:rPr lang="ru-RU" dirty="0" err="1">
                <a:solidFill>
                  <a:schemeClr val="bg1"/>
                </a:solidFill>
              </a:rPr>
              <a:t>пакеті</a:t>
            </a:r>
            <a:r>
              <a:rPr lang="ru-RU" dirty="0">
                <a:solidFill>
                  <a:schemeClr val="bg1"/>
                </a:solidFill>
              </a:rPr>
              <a:t> з </a:t>
            </a:r>
            <a:r>
              <a:rPr lang="ru-RU" dirty="0" err="1">
                <a:solidFill>
                  <a:schemeClr val="bg1"/>
                </a:solidFill>
              </a:rPr>
              <a:t>доставкою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додому</a:t>
            </a:r>
            <a:r>
              <a:rPr lang="ru-RU" dirty="0">
                <a:solidFill>
                  <a:schemeClr val="bg1"/>
                </a:solidFill>
              </a:rPr>
              <a:t>. </a:t>
            </a:r>
          </a:p>
          <a:p>
            <a:pPr marL="0" indent="0" algn="just">
              <a:buNone/>
            </a:pPr>
            <a:r>
              <a:rPr lang="en-GB" b="1" dirty="0" smtClean="0">
                <a:solidFill>
                  <a:schemeClr val="bg1"/>
                </a:solidFill>
              </a:rPr>
              <a:t>Westfield </a:t>
            </a:r>
            <a:r>
              <a:rPr lang="en-GB" b="1" dirty="0">
                <a:solidFill>
                  <a:schemeClr val="bg1"/>
                </a:solidFill>
              </a:rPr>
              <a:t>London / Collect+. </a:t>
            </a:r>
            <a:r>
              <a:rPr lang="ru-RU" dirty="0" err="1">
                <a:solidFill>
                  <a:schemeClr val="bg1"/>
                </a:solidFill>
              </a:rPr>
              <a:t>Вважаєте</a:t>
            </a:r>
            <a:r>
              <a:rPr lang="ru-RU" dirty="0">
                <a:solidFill>
                  <a:schemeClr val="bg1"/>
                </a:solidFill>
              </a:rPr>
              <a:t>, </a:t>
            </a:r>
            <a:r>
              <a:rPr lang="ru-RU" dirty="0" err="1">
                <a:solidFill>
                  <a:schemeClr val="bg1"/>
                </a:solidFill>
              </a:rPr>
              <a:t>що</a:t>
            </a:r>
            <a:r>
              <a:rPr lang="ru-RU" dirty="0">
                <a:solidFill>
                  <a:schemeClr val="bg1"/>
                </a:solidFill>
              </a:rPr>
              <a:t> точки </a:t>
            </a:r>
            <a:r>
              <a:rPr lang="ru-RU" dirty="0" err="1">
                <a:solidFill>
                  <a:schemeClr val="bg1"/>
                </a:solidFill>
              </a:rPr>
              <a:t>самовивозу</a:t>
            </a:r>
            <a:r>
              <a:rPr lang="ru-RU" dirty="0">
                <a:solidFill>
                  <a:schemeClr val="bg1"/>
                </a:solidFill>
              </a:rPr>
              <a:t> – </a:t>
            </a:r>
            <a:r>
              <a:rPr lang="ru-RU" dirty="0" err="1">
                <a:solidFill>
                  <a:schemeClr val="bg1"/>
                </a:solidFill>
              </a:rPr>
              <a:t>бюджетне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рішення</a:t>
            </a:r>
            <a:r>
              <a:rPr lang="ru-RU" dirty="0">
                <a:solidFill>
                  <a:schemeClr val="bg1"/>
                </a:solidFill>
              </a:rPr>
              <a:t> для </a:t>
            </a:r>
            <a:r>
              <a:rPr lang="ru-RU" dirty="0" err="1">
                <a:solidFill>
                  <a:schemeClr val="bg1"/>
                </a:solidFill>
              </a:rPr>
              <a:t>квапливих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споживачів</a:t>
            </a:r>
            <a:r>
              <a:rPr lang="ru-RU" dirty="0">
                <a:solidFill>
                  <a:schemeClr val="bg1"/>
                </a:solidFill>
              </a:rPr>
              <a:t>? У торговому </a:t>
            </a:r>
            <a:r>
              <a:rPr lang="ru-RU" dirty="0" err="1">
                <a:solidFill>
                  <a:schemeClr val="bg1"/>
                </a:solidFill>
              </a:rPr>
              <a:t>центрі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en-GB" dirty="0">
                <a:solidFill>
                  <a:schemeClr val="bg1"/>
                </a:solidFill>
              </a:rPr>
              <a:t>Westfield London (</a:t>
            </a:r>
            <a:r>
              <a:rPr lang="ru-RU" dirty="0" err="1">
                <a:solidFill>
                  <a:schemeClr val="bg1"/>
                </a:solidFill>
              </a:rPr>
              <a:t>найбільший</a:t>
            </a:r>
            <a:r>
              <a:rPr lang="ru-RU" dirty="0">
                <a:solidFill>
                  <a:schemeClr val="bg1"/>
                </a:solidFill>
              </a:rPr>
              <a:t> в </a:t>
            </a:r>
            <a:r>
              <a:rPr lang="ru-RU" dirty="0" err="1">
                <a:solidFill>
                  <a:schemeClr val="bg1"/>
                </a:solidFill>
              </a:rPr>
              <a:t>Європі</a:t>
            </a:r>
            <a:r>
              <a:rPr lang="ru-RU" dirty="0">
                <a:solidFill>
                  <a:schemeClr val="bg1"/>
                </a:solidFill>
              </a:rPr>
              <a:t> з тих, </a:t>
            </a:r>
            <a:r>
              <a:rPr lang="ru-RU" dirty="0" err="1">
                <a:solidFill>
                  <a:schemeClr val="bg1"/>
                </a:solidFill>
              </a:rPr>
              <a:t>що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знаходяться</a:t>
            </a:r>
            <a:r>
              <a:rPr lang="ru-RU" dirty="0">
                <a:solidFill>
                  <a:schemeClr val="bg1"/>
                </a:solidFill>
              </a:rPr>
              <a:t> в </a:t>
            </a:r>
            <a:r>
              <a:rPr lang="ru-RU" dirty="0" err="1">
                <a:solidFill>
                  <a:schemeClr val="bg1"/>
                </a:solidFill>
              </a:rPr>
              <a:t>центрі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міста</a:t>
            </a:r>
            <a:r>
              <a:rPr lang="ru-RU" dirty="0">
                <a:solidFill>
                  <a:schemeClr val="bg1"/>
                </a:solidFill>
              </a:rPr>
              <a:t>) </a:t>
            </a:r>
            <a:r>
              <a:rPr lang="ru-RU" dirty="0" err="1">
                <a:solidFill>
                  <a:schemeClr val="bg1"/>
                </a:solidFill>
              </a:rPr>
              <a:t>відкрилися</a:t>
            </a:r>
            <a:r>
              <a:rPr lang="ru-RU" dirty="0">
                <a:solidFill>
                  <a:schemeClr val="bg1"/>
                </a:solidFill>
              </a:rPr>
              <a:t> точки </a:t>
            </a:r>
            <a:r>
              <a:rPr lang="ru-RU" dirty="0" err="1">
                <a:solidFill>
                  <a:schemeClr val="bg1"/>
                </a:solidFill>
              </a:rPr>
              <a:t>самовивозу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en-GB" dirty="0">
                <a:solidFill>
                  <a:schemeClr val="bg1"/>
                </a:solidFill>
              </a:rPr>
              <a:t>Collect +, </a:t>
            </a:r>
            <a:r>
              <a:rPr lang="ru-RU" dirty="0">
                <a:solidFill>
                  <a:schemeClr val="bg1"/>
                </a:solidFill>
              </a:rPr>
              <a:t>де є і </a:t>
            </a:r>
            <a:r>
              <a:rPr lang="ru-RU" dirty="0" err="1">
                <a:solidFill>
                  <a:schemeClr val="bg1"/>
                </a:solidFill>
              </a:rPr>
              <a:t>примірочні</a:t>
            </a:r>
            <a:r>
              <a:rPr lang="ru-RU" dirty="0">
                <a:solidFill>
                  <a:schemeClr val="bg1"/>
                </a:solidFill>
              </a:rPr>
              <a:t>, і </a:t>
            </a:r>
            <a:r>
              <a:rPr lang="ru-RU" dirty="0" err="1">
                <a:solidFill>
                  <a:schemeClr val="bg1"/>
                </a:solidFill>
              </a:rPr>
              <a:t>простір</a:t>
            </a:r>
            <a:r>
              <a:rPr lang="ru-RU" dirty="0">
                <a:solidFill>
                  <a:schemeClr val="bg1"/>
                </a:solidFill>
              </a:rPr>
              <a:t> для </a:t>
            </a:r>
            <a:r>
              <a:rPr lang="ru-RU" dirty="0" err="1">
                <a:solidFill>
                  <a:schemeClr val="bg1"/>
                </a:solidFill>
              </a:rPr>
              <a:t>очікування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зі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зручними</a:t>
            </a:r>
            <a:r>
              <a:rPr lang="ru-RU" dirty="0">
                <a:solidFill>
                  <a:schemeClr val="bg1"/>
                </a:solidFill>
              </a:rPr>
              <a:t> диванами, і </a:t>
            </a:r>
            <a:r>
              <a:rPr lang="ru-RU" dirty="0" err="1">
                <a:solidFill>
                  <a:schemeClr val="bg1"/>
                </a:solidFill>
              </a:rPr>
              <a:t>безкоштовні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напої</a:t>
            </a:r>
            <a:r>
              <a:rPr lang="ru-RU" dirty="0">
                <a:solidFill>
                  <a:schemeClr val="bg1"/>
                </a:solidFill>
              </a:rPr>
              <a:t> та закуски. </a:t>
            </a:r>
            <a:r>
              <a:rPr lang="ru-RU" dirty="0" err="1">
                <a:solidFill>
                  <a:schemeClr val="bg1"/>
                </a:solidFill>
              </a:rPr>
              <a:t>Відвідувачі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точок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отримують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також</a:t>
            </a:r>
            <a:r>
              <a:rPr lang="ru-RU" dirty="0">
                <a:solidFill>
                  <a:schemeClr val="bg1"/>
                </a:solidFill>
              </a:rPr>
              <a:t> годину </a:t>
            </a:r>
            <a:r>
              <a:rPr lang="ru-RU" dirty="0" err="1">
                <a:solidFill>
                  <a:schemeClr val="bg1"/>
                </a:solidFill>
              </a:rPr>
              <a:t>безкоштовного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паркування</a:t>
            </a:r>
            <a:r>
              <a:rPr lang="ru-RU" dirty="0">
                <a:solidFill>
                  <a:schemeClr val="bg1"/>
                </a:solidFill>
              </a:rPr>
              <a:t>. </a:t>
            </a:r>
            <a:r>
              <a:rPr lang="ru-RU" dirty="0" err="1">
                <a:solidFill>
                  <a:schemeClr val="bg1"/>
                </a:solidFill>
              </a:rPr>
              <a:t>Доставляти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свої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товари</a:t>
            </a:r>
            <a:r>
              <a:rPr lang="ru-RU" dirty="0">
                <a:solidFill>
                  <a:schemeClr val="bg1"/>
                </a:solidFill>
              </a:rPr>
              <a:t> в </a:t>
            </a:r>
            <a:r>
              <a:rPr lang="ru-RU" dirty="0" err="1">
                <a:solidFill>
                  <a:schemeClr val="bg1"/>
                </a:solidFill>
              </a:rPr>
              <a:t>лаунж</a:t>
            </a:r>
            <a:r>
              <a:rPr lang="ru-RU" dirty="0">
                <a:solidFill>
                  <a:schemeClr val="bg1"/>
                </a:solidFill>
              </a:rPr>
              <a:t> (так вони і </a:t>
            </a:r>
            <a:r>
              <a:rPr lang="ru-RU" dirty="0" err="1">
                <a:solidFill>
                  <a:schemeClr val="bg1"/>
                </a:solidFill>
              </a:rPr>
              <a:t>називаються</a:t>
            </a:r>
            <a:r>
              <a:rPr lang="ru-RU" dirty="0">
                <a:solidFill>
                  <a:schemeClr val="bg1"/>
                </a:solidFill>
              </a:rPr>
              <a:t>) </a:t>
            </a:r>
            <a:r>
              <a:rPr lang="en-GB" dirty="0">
                <a:solidFill>
                  <a:schemeClr val="bg1"/>
                </a:solidFill>
              </a:rPr>
              <a:t>Collect + </a:t>
            </a:r>
            <a:r>
              <a:rPr lang="ru-RU" dirty="0" err="1">
                <a:solidFill>
                  <a:schemeClr val="bg1"/>
                </a:solidFill>
              </a:rPr>
              <a:t>готові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найбільші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онлайнпродавці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одягу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Великобританії</a:t>
            </a:r>
            <a:r>
              <a:rPr lang="ru-RU" dirty="0">
                <a:solidFill>
                  <a:schemeClr val="bg1"/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1392440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478972"/>
            <a:ext cx="8946541" cy="5769428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uk-UA" b="1" dirty="0" smtClean="0">
                <a:solidFill>
                  <a:schemeClr val="bg2">
                    <a:lumMod val="50000"/>
                  </a:schemeClr>
                </a:solidFill>
              </a:rPr>
              <a:t>Мета заняття: </a:t>
            </a:r>
            <a:r>
              <a:rPr lang="uk-UA" dirty="0" smtClean="0">
                <a:solidFill>
                  <a:schemeClr val="bg2">
                    <a:lumMod val="50000"/>
                  </a:schemeClr>
                </a:solidFill>
              </a:rPr>
              <a:t>оволодіння практичними навичками щодо основних аспектів реалізації стартап-проектів, їх життєвого циклу, відмінностей між </a:t>
            </a:r>
            <a:r>
              <a:rPr lang="uk-UA" dirty="0" err="1" smtClean="0">
                <a:solidFill>
                  <a:schemeClr val="bg2">
                    <a:lumMod val="50000"/>
                  </a:schemeClr>
                </a:solidFill>
              </a:rPr>
              <a:t>стартапом</a:t>
            </a:r>
            <a:r>
              <a:rPr lang="uk-UA" dirty="0" smtClean="0">
                <a:solidFill>
                  <a:schemeClr val="bg2">
                    <a:lumMod val="50000"/>
                  </a:schemeClr>
                </a:solidFill>
              </a:rPr>
              <a:t> та традиційним підприємництвом. </a:t>
            </a:r>
          </a:p>
          <a:p>
            <a:pPr marL="0" indent="0" algn="just">
              <a:buNone/>
            </a:pPr>
            <a:r>
              <a:rPr lang="uk-UA" b="1" dirty="0" smtClean="0">
                <a:solidFill>
                  <a:schemeClr val="bg2">
                    <a:lumMod val="50000"/>
                  </a:schemeClr>
                </a:solidFill>
              </a:rPr>
              <a:t>Зміст заняття </a:t>
            </a:r>
          </a:p>
          <a:p>
            <a:pPr marL="0" indent="0" algn="just">
              <a:buNone/>
            </a:pPr>
            <a:r>
              <a:rPr lang="uk-UA" dirty="0" smtClean="0">
                <a:solidFill>
                  <a:schemeClr val="bg2">
                    <a:lumMod val="50000"/>
                  </a:schemeClr>
                </a:solidFill>
              </a:rPr>
              <a:t>Під час проведення заняття доцільно розглянути сутність та специфіку </a:t>
            </a:r>
            <a:r>
              <a:rPr lang="uk-UA" dirty="0" err="1" smtClean="0">
                <a:solidFill>
                  <a:schemeClr val="bg2">
                    <a:lumMod val="50000"/>
                  </a:schemeClr>
                </a:solidFill>
              </a:rPr>
              <a:t>стартапу</a:t>
            </a:r>
            <a:r>
              <a:rPr lang="uk-UA" dirty="0" smtClean="0">
                <a:solidFill>
                  <a:schemeClr val="bg2">
                    <a:lumMod val="50000"/>
                  </a:schemeClr>
                </a:solidFill>
              </a:rPr>
              <a:t>. Провести порівняльний аналіз відмінності </a:t>
            </a:r>
            <a:r>
              <a:rPr lang="uk-UA" dirty="0" err="1" smtClean="0">
                <a:solidFill>
                  <a:schemeClr val="bg2">
                    <a:lumMod val="50000"/>
                  </a:schemeClr>
                </a:solidFill>
              </a:rPr>
              <a:t>стартапу</a:t>
            </a:r>
            <a:r>
              <a:rPr lang="uk-UA" dirty="0" smtClean="0">
                <a:solidFill>
                  <a:schemeClr val="bg2">
                    <a:lumMod val="50000"/>
                  </a:schemeClr>
                </a:solidFill>
              </a:rPr>
              <a:t> від підприємництва. На прикладі конкретизованого </a:t>
            </a:r>
            <a:r>
              <a:rPr lang="uk-UA" dirty="0" err="1" smtClean="0">
                <a:solidFill>
                  <a:schemeClr val="bg2">
                    <a:lumMod val="50000"/>
                  </a:schemeClr>
                </a:solidFill>
              </a:rPr>
              <a:t>стартапу</a:t>
            </a:r>
            <a:r>
              <a:rPr lang="uk-UA" dirty="0" smtClean="0">
                <a:solidFill>
                  <a:schemeClr val="bg2">
                    <a:lumMod val="50000"/>
                  </a:schemeClr>
                </a:solidFill>
              </a:rPr>
              <a:t> простежити загальні стадії розвитку стартап-проекту: посівна (</a:t>
            </a:r>
            <a:r>
              <a:rPr lang="uk-UA" dirty="0" err="1" smtClean="0">
                <a:solidFill>
                  <a:schemeClr val="bg2">
                    <a:lumMod val="50000"/>
                  </a:schemeClr>
                </a:solidFill>
              </a:rPr>
              <a:t>seed</a:t>
            </a:r>
            <a:r>
              <a:rPr lang="uk-UA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uk-UA" dirty="0" err="1" smtClean="0">
                <a:solidFill>
                  <a:schemeClr val="bg2">
                    <a:lumMod val="50000"/>
                  </a:schemeClr>
                </a:solidFill>
              </a:rPr>
              <a:t>stage</a:t>
            </a:r>
            <a:r>
              <a:rPr lang="uk-UA" dirty="0" smtClean="0">
                <a:solidFill>
                  <a:schemeClr val="bg2">
                    <a:lumMod val="50000"/>
                  </a:schemeClr>
                </a:solidFill>
              </a:rPr>
              <a:t>), запуску (startup </a:t>
            </a:r>
            <a:r>
              <a:rPr lang="uk-UA" dirty="0" err="1" smtClean="0">
                <a:solidFill>
                  <a:schemeClr val="bg2">
                    <a:lumMod val="50000"/>
                  </a:schemeClr>
                </a:solidFill>
              </a:rPr>
              <a:t>stage</a:t>
            </a:r>
            <a:r>
              <a:rPr lang="uk-UA" dirty="0" smtClean="0">
                <a:solidFill>
                  <a:schemeClr val="bg2">
                    <a:lumMod val="50000"/>
                  </a:schemeClr>
                </a:solidFill>
              </a:rPr>
              <a:t>), зростання (</a:t>
            </a:r>
            <a:r>
              <a:rPr lang="uk-UA" dirty="0" err="1" smtClean="0">
                <a:solidFill>
                  <a:schemeClr val="bg2">
                    <a:lumMod val="50000"/>
                  </a:schemeClr>
                </a:solidFill>
              </a:rPr>
              <a:t>growth</a:t>
            </a:r>
            <a:r>
              <a:rPr lang="uk-UA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uk-UA" dirty="0" err="1" smtClean="0">
                <a:solidFill>
                  <a:schemeClr val="bg2">
                    <a:lumMod val="50000"/>
                  </a:schemeClr>
                </a:solidFill>
              </a:rPr>
              <a:t>stage</a:t>
            </a:r>
            <a:r>
              <a:rPr lang="uk-UA" dirty="0" smtClean="0">
                <a:solidFill>
                  <a:schemeClr val="bg2">
                    <a:lumMod val="50000"/>
                  </a:schemeClr>
                </a:solidFill>
              </a:rPr>
              <a:t>), розширення (</a:t>
            </a:r>
            <a:r>
              <a:rPr lang="uk-UA" dirty="0" err="1" smtClean="0">
                <a:solidFill>
                  <a:schemeClr val="bg2">
                    <a:lumMod val="50000"/>
                  </a:schemeClr>
                </a:solidFill>
              </a:rPr>
              <a:t>expansion</a:t>
            </a:r>
            <a:r>
              <a:rPr lang="uk-UA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uk-UA" dirty="0" err="1" smtClean="0">
                <a:solidFill>
                  <a:schemeClr val="bg2">
                    <a:lumMod val="50000"/>
                  </a:schemeClr>
                </a:solidFill>
              </a:rPr>
              <a:t>stage</a:t>
            </a:r>
            <a:r>
              <a:rPr lang="uk-UA" dirty="0" smtClean="0">
                <a:solidFill>
                  <a:schemeClr val="bg2">
                    <a:lumMod val="50000"/>
                  </a:schemeClr>
                </a:solidFill>
              </a:rPr>
              <a:t>),  «виходу» (</a:t>
            </a:r>
            <a:r>
              <a:rPr lang="uk-UA" dirty="0" err="1" smtClean="0">
                <a:solidFill>
                  <a:schemeClr val="bg2">
                    <a:lumMod val="50000"/>
                  </a:schemeClr>
                </a:solidFill>
              </a:rPr>
              <a:t>exit</a:t>
            </a:r>
            <a:r>
              <a:rPr lang="uk-UA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uk-UA" dirty="0" err="1" smtClean="0">
                <a:solidFill>
                  <a:schemeClr val="bg2">
                    <a:lumMod val="50000"/>
                  </a:schemeClr>
                </a:solidFill>
              </a:rPr>
              <a:t>stage</a:t>
            </a:r>
            <a:r>
              <a:rPr lang="uk-UA" dirty="0" smtClean="0">
                <a:solidFill>
                  <a:schemeClr val="bg2">
                    <a:lumMod val="50000"/>
                  </a:schemeClr>
                </a:solidFill>
              </a:rPr>
              <a:t>), а також етапи його розвитку: ідея, стадія співвласників, акселерація, посівна стадія, стартап стадія, раннього зростання, розширення, виходу. Надалі рекомендовано приділити увагу фазам життєвого циклу стартап-проекту: фазі пошуку (ідея, запуск, мінімальний життєздатний продукт, </a:t>
            </a:r>
            <a:r>
              <a:rPr lang="uk-UA" dirty="0" err="1" smtClean="0">
                <a:solidFill>
                  <a:schemeClr val="bg2">
                    <a:lumMod val="50000"/>
                  </a:schemeClr>
                </a:solidFill>
              </a:rPr>
              <a:t>тракція</a:t>
            </a:r>
            <a:r>
              <a:rPr lang="uk-UA" dirty="0" smtClean="0">
                <a:solidFill>
                  <a:schemeClr val="bg2">
                    <a:lumMod val="50000"/>
                  </a:schemeClr>
                </a:solidFill>
              </a:rPr>
              <a:t>); фазі зростання (зростання/зміцнення позицій, масштабування і захоплення риків, публічне розміщення). Завершити заняття бажано акумулюванням </a:t>
            </a:r>
            <a:r>
              <a:rPr lang="uk-UA" dirty="0" err="1" smtClean="0">
                <a:solidFill>
                  <a:schemeClr val="bg2">
                    <a:lumMod val="50000"/>
                  </a:schemeClr>
                </a:solidFill>
              </a:rPr>
              <a:t>стартапу</a:t>
            </a:r>
            <a:r>
              <a:rPr lang="uk-UA" dirty="0" smtClean="0">
                <a:solidFill>
                  <a:schemeClr val="bg2">
                    <a:lumMod val="50000"/>
                  </a:schemeClr>
                </a:solidFill>
              </a:rPr>
              <a:t> в стартап-проект з визначенням можливих дій на етапах його реалізації: ініціації проекту, </a:t>
            </a:r>
            <a:r>
              <a:rPr lang="uk-UA" dirty="0" err="1" smtClean="0">
                <a:solidFill>
                  <a:schemeClr val="bg2">
                    <a:lumMod val="50000"/>
                  </a:schemeClr>
                </a:solidFill>
              </a:rPr>
              <a:t>фандрайзингу</a:t>
            </a:r>
            <a:r>
              <a:rPr lang="uk-UA" dirty="0" smtClean="0">
                <a:solidFill>
                  <a:schemeClr val="bg2">
                    <a:lumMod val="50000"/>
                  </a:schemeClr>
                </a:solidFill>
              </a:rPr>
              <a:t>, планування, реалізації, моніторингу і контролю, завершення. </a:t>
            </a:r>
          </a:p>
          <a:p>
            <a:pPr marL="0" indent="0">
              <a:buNone/>
            </a:pPr>
            <a:endParaRPr lang="ru-RU" dirty="0">
              <a:solidFill>
                <a:schemeClr val="bg2">
                  <a:lumMod val="50000"/>
                </a:scheme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87744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496390"/>
            <a:ext cx="8946541" cy="5752010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ЗАПИТАННЯ 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ДЛЯ САМОКОНТРОЛЮ 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:</a:t>
            </a:r>
          </a:p>
          <a:p>
            <a:pPr marL="0" indent="0" algn="just"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1.Визначте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змістовність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та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особливості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стартапу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2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Розкрийте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ключові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особливості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що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притаманні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стартапам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3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Розкрийте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ключові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характеристики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стартапів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4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Надайте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характеристику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діям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та результатам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кожної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стадій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реалізації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стартапу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: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посівної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(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seed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stage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), запуску (startup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stage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),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зростанню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(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growth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stage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),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розширенню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(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expansion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stage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),  «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виходу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» (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exit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stage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). 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5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Поясніть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основні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дії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на фазах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розвитку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стартапу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: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пошук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зростання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масштабування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6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Визначте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особливості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стартапу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як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інноваційного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проекту,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його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етапи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та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результати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їх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виконання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7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Опишіть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зміст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інформаційної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карти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стартап-проекту. 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8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Поясність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необхідність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складання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плану за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віхами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9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У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чому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полягає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особливість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етапу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реалізації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стартап-проекту –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фандрайзинг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10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Розкрите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ключові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дії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на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етапах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запуску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стартапу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</a:t>
            </a:r>
          </a:p>
          <a:p>
            <a:pPr marL="0" indent="0" algn="just">
              <a:buNone/>
            </a:pP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31372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592184"/>
            <a:ext cx="8946541" cy="5656216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СИТУАЦІЙНА ВПРАВА 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1.</a:t>
            </a:r>
          </a:p>
          <a:p>
            <a:pPr marL="0" indent="0" algn="just">
              <a:buNone/>
            </a:pPr>
            <a:r>
              <a:rPr lang="uk-UA" dirty="0" smtClean="0">
                <a:solidFill>
                  <a:schemeClr val="bg2">
                    <a:lumMod val="50000"/>
                  </a:schemeClr>
                </a:solidFill>
              </a:rPr>
              <a:t>Проаналізуйте деякі реалізовані проекти, визначте, які з них належать до стартап-проектів та дайте відповіді на поставлені запитання. </a:t>
            </a:r>
            <a:endParaRPr lang="uk-UA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en-GB" b="1" dirty="0">
                <a:solidFill>
                  <a:schemeClr val="bg2">
                    <a:lumMod val="50000"/>
                  </a:schemeClr>
                </a:solidFill>
              </a:rPr>
              <a:t>Google Glass.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Мабуть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Google Glass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є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найбільш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згадуваним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пристроєм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з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розряду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«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переносної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електроніки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», яка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сьогодні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отримує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помітне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поширення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Сьогодні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багаті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функціями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окуляри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від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Google,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які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приймають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прості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голосові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команди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вміють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вести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зйомку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запис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відправляти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повідомлення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вказувати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дорогу,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видавати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інформацію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про людей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об’єкти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тощо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цікаві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захопленим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новими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технологіями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людям. Але 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Google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взяв у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партнери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компанію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Luxottica,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яка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володіє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брендами 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Ray-Ban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і 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Oakley,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це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означає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що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скоро на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ринок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потраплять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нові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моделі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Google Glass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більш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веселих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кольорів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і в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бездоганно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стильному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виконанні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Без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сумнівів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Google Glass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має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величезний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потенціал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впливу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на ритейл.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Якщо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сьогодні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йдеться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про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шоурумінг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та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порівняльний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шопінг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із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застосуванням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смартфона, то завтра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ритейлери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будуть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лаяти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розумні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окуляри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які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взагалі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позбавляють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фізичні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магазини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будь-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яких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переваг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Або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будуть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не 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лаяти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їх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дякувати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якщо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вчасно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визначаться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розгорнуть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на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своїх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площах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мережі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маячків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дізнаватимуться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кожного,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хто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входить, на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льоту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складаючи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для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нього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пропозиції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70440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696686"/>
            <a:ext cx="8946541" cy="5551713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GB" b="1" dirty="0">
                <a:solidFill>
                  <a:schemeClr val="bg2">
                    <a:lumMod val="50000"/>
                  </a:schemeClr>
                </a:solidFill>
              </a:rPr>
              <a:t>DPD ‘Follow My Parcel’.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Логістична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компанія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DPD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запустила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сервіс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Follow My Parcel,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який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дозволяє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одержувачам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посилок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відслідковувати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їхнє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місце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розташування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на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карті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в реальному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часі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Першим партнером,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який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пропонує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своїм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клієнтам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скористатися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цим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сервісом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став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інтернет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-магазин 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ASOS.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Крім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відстеження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сервіс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bg2">
                    <a:lumMod val="50000"/>
                  </a:schemeClr>
                </a:solidFill>
              </a:rPr>
              <a:t>Follow 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My Parcel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дозволяє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одержувачам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швидко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змінити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місце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доставки,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вибрати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точку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самовивозу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і т.п. Час доставки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прогнозується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з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точністю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до 15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хвилин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endParaRPr lang="ru-RU" dirty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Ящики </a:t>
            </a:r>
            <a:r>
              <a:rPr lang="en-GB" b="1" dirty="0" err="1">
                <a:solidFill>
                  <a:schemeClr val="bg2">
                    <a:lumMod val="50000"/>
                  </a:schemeClr>
                </a:solidFill>
              </a:rPr>
              <a:t>InPost</a:t>
            </a:r>
            <a:r>
              <a:rPr lang="en-GB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в </a:t>
            </a:r>
            <a:r>
              <a:rPr lang="ru-RU" b="1" dirty="0" err="1">
                <a:solidFill>
                  <a:schemeClr val="bg2">
                    <a:lumMod val="50000"/>
                  </a:schemeClr>
                </a:solidFill>
              </a:rPr>
              <a:t>лондонській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bg2">
                    <a:lumMod val="50000"/>
                  </a:schemeClr>
                </a:solidFill>
              </a:rPr>
              <a:t>підземці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Логістична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компанія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InPost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оснастила ряд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станцій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лондонського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метро пунктами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самовивозу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що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представляють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собою ящики з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кодовими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замками. Першими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клієнтами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нової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мережі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стали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ритейлери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Asda, Tesco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і 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Waitrose.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Пункти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самовивозу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InPost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розташовані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в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зручних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для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покупців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місцях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на шляху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їх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слідування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що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зручно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для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всіх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залучених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сторін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.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15289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435430"/>
            <a:ext cx="8946541" cy="5812970"/>
          </a:xfrm>
          <a:solidFill>
            <a:schemeClr val="bg2">
              <a:lumMod val="20000"/>
              <a:lumOff val="80000"/>
            </a:schemeClr>
          </a:solidFill>
        </p:spPr>
        <p:txBody>
          <a:bodyPr/>
          <a:lstStyle/>
          <a:p>
            <a:pPr marL="0" indent="0" algn="just">
              <a:buNone/>
            </a:pPr>
            <a:r>
              <a:rPr lang="ru-RU" b="1" dirty="0" err="1">
                <a:solidFill>
                  <a:schemeClr val="bg2">
                    <a:lumMod val="50000"/>
                  </a:schemeClr>
                </a:solidFill>
              </a:rPr>
              <a:t>Передзамовлення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 і </a:t>
            </a:r>
            <a:r>
              <a:rPr lang="ru-RU" b="1" dirty="0" err="1">
                <a:solidFill>
                  <a:schemeClr val="bg2">
                    <a:lumMod val="50000"/>
                  </a:schemeClr>
                </a:solidFill>
              </a:rPr>
              <a:t>мобільний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bg2">
                    <a:lumMod val="50000"/>
                  </a:schemeClr>
                </a:solidFill>
              </a:rPr>
              <a:t>платіж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 у </a:t>
            </a:r>
            <a:r>
              <a:rPr lang="ru-RU" b="1" dirty="0" err="1">
                <a:solidFill>
                  <a:schemeClr val="bg2">
                    <a:lumMod val="50000"/>
                  </a:schemeClr>
                </a:solidFill>
              </a:rPr>
              <a:t>виконанні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b="1" dirty="0">
                <a:solidFill>
                  <a:schemeClr val="bg2">
                    <a:lumMod val="50000"/>
                  </a:schemeClr>
                </a:solidFill>
              </a:rPr>
              <a:t>PayPal.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Якщо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Starbucks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впровадив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функцію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попереднього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замовлення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тільки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для себе, 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PayPal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пропонує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її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своїм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клієнтам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Піонерами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стали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мережі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ресторанів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Wagamama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Prezzo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і 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Gourmet Burger Kitchen.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Функція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попереднього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замовлення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є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частиною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програми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та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дозволяє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власне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оформити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замовлення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оплатити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його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до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безпосереднього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відвідування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закладу.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Мобільний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платіж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–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ще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одне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нововведення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PayPal,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ця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функція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дозволяє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наприклад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відвідувачам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ресторану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самостійно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розділити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між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собою оплату. 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b="1" dirty="0" err="1" smtClean="0">
                <a:solidFill>
                  <a:schemeClr val="bg2">
                    <a:lumMod val="50000"/>
                  </a:schemeClr>
                </a:solidFill>
              </a:rPr>
              <a:t>Самообслуговування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і </a:t>
            </a:r>
            <a:r>
              <a:rPr lang="ru-RU" b="1" dirty="0" err="1">
                <a:solidFill>
                  <a:schemeClr val="bg2">
                    <a:lumMod val="50000"/>
                  </a:schemeClr>
                </a:solidFill>
              </a:rPr>
              <a:t>передзамовлення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 в </a:t>
            </a:r>
            <a:r>
              <a:rPr lang="en-GB" b="1" dirty="0">
                <a:solidFill>
                  <a:schemeClr val="bg2">
                    <a:lumMod val="50000"/>
                  </a:schemeClr>
                </a:solidFill>
              </a:rPr>
              <a:t>McDonald's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У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деяких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англійських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ресторанах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мережі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McDonald's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як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експеримент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встановлюються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кіоски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самообслуговування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що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дозволяють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відвідувачам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оформити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сплатити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замовлення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без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участі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касира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Попереднє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замовлення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можна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оформити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стоячи в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довгій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черзі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: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співробітник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MacDonalds's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спеціальним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пристроєм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підходить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до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черги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приймає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замовлення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у тих,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хто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вже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знає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чого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бажає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.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75931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557350"/>
            <a:ext cx="8946541" cy="5691050"/>
          </a:xfrm>
          <a:solidFill>
            <a:schemeClr val="bg2">
              <a:lumMod val="20000"/>
              <a:lumOff val="80000"/>
            </a:schemeClr>
          </a:solidFill>
        </p:spPr>
        <p:txBody>
          <a:bodyPr/>
          <a:lstStyle/>
          <a:p>
            <a:pPr marL="0" indent="0" algn="just">
              <a:buNone/>
            </a:pPr>
            <a:r>
              <a:rPr lang="ru-RU" b="1" dirty="0" err="1">
                <a:solidFill>
                  <a:schemeClr val="bg2">
                    <a:lumMod val="50000"/>
                  </a:schemeClr>
                </a:solidFill>
              </a:rPr>
              <a:t>Обличчя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 як </a:t>
            </a:r>
            <a:r>
              <a:rPr lang="ru-RU" b="1" dirty="0" err="1">
                <a:solidFill>
                  <a:schemeClr val="bg2">
                    <a:lumMod val="50000"/>
                  </a:schemeClr>
                </a:solidFill>
              </a:rPr>
              <a:t>засіб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 оплати.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12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магазинів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в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лондонського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Уест-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Енду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взяли участь в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тестуванні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системи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розпізнавання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осіб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що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розробляється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PayPal.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Природно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обличчя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тут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використовується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як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ідентифікатор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платника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Щоб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прийняти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оплату,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продавцеві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досить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клікнути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по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фотографії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покупця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яка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виникає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на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екрані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його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планшета / смартфона в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спеціальному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додатку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endParaRPr lang="ru-RU" dirty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b="1" dirty="0" err="1" smtClean="0">
                <a:solidFill>
                  <a:schemeClr val="bg2">
                    <a:lumMod val="50000"/>
                  </a:schemeClr>
                </a:solidFill>
              </a:rPr>
              <a:t>Доповнена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bg2">
                    <a:lumMod val="50000"/>
                  </a:schemeClr>
                </a:solidFill>
              </a:rPr>
              <a:t>реальність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bg2">
                    <a:lumMod val="50000"/>
                  </a:schemeClr>
                </a:solidFill>
              </a:rPr>
              <a:t>від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b="1" dirty="0">
                <a:solidFill>
                  <a:schemeClr val="bg2">
                    <a:lumMod val="50000"/>
                  </a:schemeClr>
                </a:solidFill>
              </a:rPr>
              <a:t>IKEA.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Додаток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IKEA,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який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супроводжує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каталог 2014 року,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дозволяє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користувачам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розставляти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меблі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по дому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дивитися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як вони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вписуються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в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інтер’єр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ще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до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фактичної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покупки.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Любителі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шведських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меблів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також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можуть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переглядати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ролики про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чи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інші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предмети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комбінувати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стільниці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з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ніжками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додавати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в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віртуальний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інтер'єр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фотографії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домашніх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тварин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рідних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близьких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234027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714104"/>
            <a:ext cx="8946541" cy="5534296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b="1" dirty="0" err="1">
                <a:solidFill>
                  <a:schemeClr val="bg2">
                    <a:lumMod val="50000"/>
                  </a:schemeClr>
                </a:solidFill>
              </a:rPr>
              <a:t>Цифрова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bg2">
                    <a:lumMod val="50000"/>
                  </a:schemeClr>
                </a:solidFill>
              </a:rPr>
              <a:t>лояльність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bg2">
                    <a:lumMod val="50000"/>
                  </a:schemeClr>
                </a:solidFill>
              </a:rPr>
              <a:t>від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b="1" dirty="0">
                <a:solidFill>
                  <a:schemeClr val="bg2">
                    <a:lumMod val="50000"/>
                  </a:schemeClr>
                </a:solidFill>
              </a:rPr>
              <a:t>Greggs.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Найбільша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в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Сполученому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Королівстві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мережа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магазинів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свіжої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випічки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запустила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програму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Greggs Rewards.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Щоб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взяти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участь у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програмі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покупець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повинен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завантажити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відповідну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програму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зареєструвати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аккаунт, в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якому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враховуються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всі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його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покупки,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накопичуються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бонусні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бали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т.ін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Крім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того,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додаток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є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мобільним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гаманцем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дозволяє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швидко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оплачувати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покупки в магазинах 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Greggs. </a:t>
            </a:r>
            <a:endParaRPr lang="uk-UA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b="1" dirty="0" err="1" smtClean="0">
                <a:solidFill>
                  <a:schemeClr val="bg2">
                    <a:lumMod val="50000"/>
                  </a:schemeClr>
                </a:solidFill>
              </a:rPr>
              <a:t>Додаток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b="1" dirty="0" err="1">
                <a:solidFill>
                  <a:schemeClr val="bg2">
                    <a:lumMod val="50000"/>
                  </a:schemeClr>
                </a:solidFill>
              </a:rPr>
              <a:t>FlyPay</a:t>
            </a:r>
            <a:r>
              <a:rPr lang="en-GB" b="1" dirty="0">
                <a:solidFill>
                  <a:schemeClr val="bg2">
                    <a:lumMod val="50000"/>
                  </a:schemeClr>
                </a:solidFill>
              </a:rPr>
              <a:t>: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самостійна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оплата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рахунку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в ресторанах.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Компанія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FlyPay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розробила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впроваджує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в ресторанах систему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самостійної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оплати.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Завантаживши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додаток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споживач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отримує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можливість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не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тільки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скористатися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знижками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але й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розплатитися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з закладом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самостійно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не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чекаючи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поки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офіціант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принесе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йому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чек.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Також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додаток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дозволяє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і розбити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рахунок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щоб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взяти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участь в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оплаті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могли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всі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присутні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за столом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гості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Бонус для тих,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хто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підключився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до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системи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ресторанів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–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інтеграція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з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програмами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лояльності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та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збір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даних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про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відвідувачів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що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дозволяють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персоналізувати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спілкування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з ними.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FlyPay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також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окремо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продає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систему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замовлення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з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безкоштовним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додатком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для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користувачів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1488799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339634"/>
            <a:ext cx="8946541" cy="5908765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b="1" dirty="0" err="1">
                <a:solidFill>
                  <a:schemeClr val="bg2">
                    <a:lumMod val="50000"/>
                  </a:schemeClr>
                </a:solidFill>
              </a:rPr>
              <a:t>Віртуальна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bg2">
                    <a:lumMod val="50000"/>
                  </a:schemeClr>
                </a:solidFill>
              </a:rPr>
              <a:t>примірочна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bg2">
                    <a:lumMod val="50000"/>
                  </a:schemeClr>
                </a:solidFill>
              </a:rPr>
              <a:t>меблів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bg2">
                    <a:lumMod val="50000"/>
                  </a:schemeClr>
                </a:solidFill>
              </a:rPr>
              <a:t>від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b="1" dirty="0">
                <a:solidFill>
                  <a:schemeClr val="bg2">
                    <a:lumMod val="50000"/>
                  </a:schemeClr>
                </a:solidFill>
              </a:rPr>
              <a:t>B &amp; Q.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Британська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мережа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магазинів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меблів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товарів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для ремонту 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B &amp; Q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запустила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планувальник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кухонного простору,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який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працює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на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всіх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пристроях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дозволяє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розставити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кухонні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меблі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по 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приміщенню,за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заданими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користувачем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параметрами.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Визначившись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користувач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має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можливість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у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це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же час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оформити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замовлення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придбати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обрані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шафи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столи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стільці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тощо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За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відгуками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планувальник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користується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великою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популярністю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Доставка 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в машину </a:t>
            </a:r>
            <a:r>
              <a:rPr lang="ru-RU" b="1" dirty="0" err="1">
                <a:solidFill>
                  <a:schemeClr val="bg2">
                    <a:lumMod val="50000"/>
                  </a:schemeClr>
                </a:solidFill>
              </a:rPr>
              <a:t>від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b="1" dirty="0">
                <a:solidFill>
                  <a:schemeClr val="bg2">
                    <a:lumMod val="50000"/>
                  </a:schemeClr>
                </a:solidFill>
              </a:rPr>
              <a:t>Volvo. 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Volvo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вже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пропонує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своїм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клієнтам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додаток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On Call,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який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дозволяє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швидко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знайти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машину на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великій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парковці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Засобами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того ж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додатка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компанія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реалізувала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сервіс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доставки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товарів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прямо в машину.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Покупці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що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пересуваються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на 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Volvo,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можуть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вказати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пунктом доставки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куплених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в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інтернетмагазині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товарів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своє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авто.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Кур’єри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отримують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в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своє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розпорядження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тимчасовий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цифровий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ключ,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що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дозволяє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їм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відкрити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машину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розташувати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в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ній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пакети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з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придбаними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товарами.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Додаток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On Call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сповіщає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власників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Volvo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про факт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такої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доставки. </a:t>
            </a:r>
          </a:p>
        </p:txBody>
      </p:sp>
    </p:spTree>
    <p:extLst>
      <p:ext uri="{BB962C8B-B14F-4D97-AF65-F5344CB8AC3E}">
        <p14:creationId xmlns:p14="http://schemas.microsoft.com/office/powerpoint/2010/main" val="208662498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64</TotalTime>
  <Words>2048</Words>
  <Application>Microsoft Office PowerPoint</Application>
  <PresentationFormat>Широкоэкранный</PresentationFormat>
  <Paragraphs>51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Century Gothic</vt:lpstr>
      <vt:lpstr>Wingdings 3</vt:lpstr>
      <vt:lpstr>Ион</vt:lpstr>
      <vt:lpstr>ПРАКТИЧНЕ ЗАНЯТТЯ 1. СУТНІСТЬ ТА ОСОБЛИВОСТІ СТАРТАП-ПРОЕКТІВ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ПРАКТИЧНЕ ЗАНЯТТЯ 1. СУТНІСТЬ ТА ОСОБЛИВОСТІ СТАРТАП-ПРОЕКТІВ</dc:title>
  <dc:creator>Пользователь Windows</dc:creator>
  <cp:lastModifiedBy>Пользователь Windows</cp:lastModifiedBy>
  <cp:revision>7</cp:revision>
  <dcterms:created xsi:type="dcterms:W3CDTF">2021-08-30T19:40:42Z</dcterms:created>
  <dcterms:modified xsi:type="dcterms:W3CDTF">2021-09-06T12:43:20Z</dcterms:modified>
</cp:coreProperties>
</file>