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4" r:id="rId4"/>
    <p:sldId id="258" r:id="rId5"/>
    <p:sldId id="262" r:id="rId6"/>
    <p:sldId id="263" r:id="rId7"/>
    <p:sldId id="268" r:id="rId8"/>
    <p:sldId id="277" r:id="rId9"/>
    <p:sldId id="264" r:id="rId10"/>
    <p:sldId id="278" r:id="rId11"/>
    <p:sldId id="272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D2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43" autoAdjust="0"/>
    <p:restoredTop sz="95226" autoAdjust="0"/>
  </p:normalViewPr>
  <p:slideViewPr>
    <p:cSldViewPr>
      <p:cViewPr>
        <p:scale>
          <a:sx n="66" d="100"/>
          <a:sy n="66" d="100"/>
        </p:scale>
        <p:origin x="-3276" y="-1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6CD5-3525-4C69-A33E-F0E700419D41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9DC87-3086-4458-BE44-564BB9BFD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8876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81FE-8F76-418A-BDB2-C869E0909E25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096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CFE2-FCDF-490B-9193-8CCCFDDED960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21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5E4C-23FC-475E-9B43-CAAABF0A8A95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852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7CE6-BCDC-4D5B-9502-09818C69D5D9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7217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5A56-5BD5-4F84-8BFA-21F4CAE0998D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27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30A1-7A01-4199-8292-8A72A92F26C6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497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83C1-1FB3-40A6-B175-AA0FBFF6AD17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564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C94E2-BECE-4A05-8E8B-863DB34270E7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671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99BF-9CEE-45DD-90B6-F8ABFAAAFCBA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17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81169-FD0B-4F09-99E5-C64B807A3E11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048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D493-812C-4BBD-9BDC-E2C4E932DF37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229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686B-AC7E-4C7D-B420-CF6A2CFD39CA}" type="datetime1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1F434-5143-49C0-87FF-E67FAD83F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73" y="924999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188640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НАЦІОНАЛЬНИЙ ТЕХНІЧНИЙ УНІВЕРСИТЕТ УКРАЇНИ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«КИЇВСЬКИЙ ПОЛІТЕХНІЧНИЙ ІНСТИТУТ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Ігоря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Сікорського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641407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3200" spc="300" dirty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Дипломний проект на тему:</a:t>
            </a:r>
          </a:p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IOT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об’єктів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установ</a:t>
            </a:r>
            <a:endParaRPr lang="en-US" sz="4000" b="1" dirty="0">
              <a:latin typeface="Times New Roman" pitchFamily="18" charset="0"/>
              <a:ea typeface="Lato" charset="0"/>
              <a:cs typeface="Times New Roman" pitchFamily="18" charset="0"/>
            </a:endParaRPr>
          </a:p>
        </p:txBody>
      </p:sp>
      <p:sp>
        <p:nvSpPr>
          <p:cNvPr id="9" name="Rectangle 10"/>
          <p:cNvSpPr/>
          <p:nvPr/>
        </p:nvSpPr>
        <p:spPr>
          <a:xfrm>
            <a:off x="1187624" y="4602279"/>
            <a:ext cx="5860478" cy="1709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kern="100" dirty="0">
                <a:latin typeface="Times New Roman" pitchFamily="18" charset="0"/>
                <a:ea typeface="Lato" charset="0"/>
                <a:cs typeface="Times New Roman" pitchFamily="18" charset="0"/>
              </a:rPr>
              <a:t>Студента групи РА-81.</a:t>
            </a:r>
          </a:p>
          <a:p>
            <a:pPr>
              <a:lnSpc>
                <a:spcPct val="150000"/>
              </a:lnSpc>
            </a:pPr>
            <a:r>
              <a:rPr lang="uk-UA" b="1" kern="100" dirty="0" smtClean="0">
                <a:latin typeface="Times New Roman" pitchFamily="18" charset="0"/>
                <a:ea typeface="Lato" charset="0"/>
                <a:cs typeface="Times New Roman" pitchFamily="18" charset="0"/>
              </a:rPr>
              <a:t>Антонов Іван </a:t>
            </a:r>
            <a:r>
              <a:rPr lang="uk-UA" b="1" kern="100" dirty="0" smtClean="0">
                <a:latin typeface="Times New Roman" pitchFamily="18" charset="0"/>
                <a:ea typeface="Lato" charset="0"/>
                <a:cs typeface="Times New Roman" pitchFamily="18" charset="0"/>
              </a:rPr>
              <a:t>Володимирович</a:t>
            </a:r>
            <a:endParaRPr lang="uk-UA" b="1" kern="100" dirty="0">
              <a:latin typeface="Times New Roman" pitchFamily="18" charset="0"/>
              <a:ea typeface="Lato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b="1" kern="100" dirty="0">
                <a:latin typeface="Times New Roman" pitchFamily="18" charset="0"/>
                <a:ea typeface="Lato" charset="0"/>
                <a:cs typeface="Times New Roman" pitchFamily="18" charset="0"/>
              </a:rPr>
              <a:t>Науковий </a:t>
            </a:r>
            <a:r>
              <a:rPr lang="uk-UA" b="1" kern="100" dirty="0" smtClean="0">
                <a:latin typeface="Times New Roman" pitchFamily="18" charset="0"/>
                <a:ea typeface="Lato" charset="0"/>
                <a:cs typeface="Times New Roman" pitchFamily="18" charset="0"/>
              </a:rPr>
              <a:t>керівник:</a:t>
            </a:r>
          </a:p>
          <a:p>
            <a:pPr>
              <a:lnSpc>
                <a:spcPct val="150000"/>
              </a:lnSpc>
            </a:pPr>
            <a:r>
              <a:rPr lang="uk-UA" b="1" kern="100" dirty="0" smtClean="0">
                <a:latin typeface="Times New Roman" pitchFamily="18" charset="0"/>
                <a:cs typeface="Times New Roman" pitchFamily="18" charset="0"/>
              </a:rPr>
              <a:t>ст. виклад. Головня Вікторія </a:t>
            </a:r>
            <a:r>
              <a:rPr lang="uk-UA" b="1" kern="100" dirty="0" err="1" smtClean="0">
                <a:latin typeface="Times New Roman" pitchFamily="18" charset="0"/>
                <a:cs typeface="Times New Roman" pitchFamily="18" charset="0"/>
              </a:rPr>
              <a:t>Мілентіївна</a:t>
            </a:r>
            <a:r>
              <a:rPr lang="uk-UA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b="1" kern="100" dirty="0">
              <a:latin typeface="Times New Roman" pitchFamily="18" charset="0"/>
              <a:ea typeface="Lato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0590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8100392" cy="575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3688" y="620688"/>
            <a:ext cx="592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3</a:t>
            </a:r>
            <a:r>
              <a:rPr lang="en-US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D </a:t>
            </a:r>
            <a:r>
              <a:rPr lang="uk-UA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модель плати</a:t>
            </a:r>
            <a:endParaRPr lang="uk-UA" sz="3600" b="1" dirty="0">
              <a:latin typeface="Times New Roman" panose="02020603050405020304" pitchFamily="18" charset="0"/>
              <a:ea typeface="Lato" charset="0"/>
              <a:cs typeface="Times New Roman" panose="02020603050405020304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5517232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</a:rPr>
              <a:t>В результаті </a:t>
            </a:r>
            <a:r>
              <a:rPr lang="uk-UA" sz="2400" dirty="0" smtClean="0">
                <a:latin typeface="Times New Roman" panose="02020603050405020304" pitchFamily="18" charset="0"/>
              </a:rPr>
              <a:t>успішного трасування плати </a:t>
            </a:r>
            <a:r>
              <a:rPr lang="uk-UA" sz="2400" dirty="0" smtClean="0">
                <a:latin typeface="Times New Roman" panose="02020603050405020304" pitchFamily="18" charset="0"/>
              </a:rPr>
              <a:t>було експортовано з </a:t>
            </a:r>
            <a:r>
              <a:rPr lang="en-US" sz="2400" dirty="0" err="1" smtClean="0">
                <a:latin typeface="Times New Roman" panose="02020603050405020304" pitchFamily="18" charset="0"/>
              </a:rPr>
              <a:t>Altium</a:t>
            </a:r>
            <a:r>
              <a:rPr lang="en-US" sz="2400" dirty="0" smtClean="0">
                <a:latin typeface="Times New Roman" panose="02020603050405020304" pitchFamily="18" charset="0"/>
              </a:rPr>
              <a:t> Designer </a:t>
            </a:r>
            <a:r>
              <a:rPr lang="ru-RU" sz="2400" dirty="0" smtClean="0">
                <a:latin typeface="Times New Roman" panose="02020603050405020304" pitchFamily="18" charset="0"/>
              </a:rPr>
              <a:t>до</a:t>
            </a:r>
            <a:r>
              <a:rPr lang="en-US" sz="2400" dirty="0" smtClean="0">
                <a:latin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</a:rPr>
              <a:t>Solid Works.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403648" y="1628800"/>
            <a:ext cx="4886550" cy="20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077072"/>
            <a:ext cx="56292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34843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3688" y="908720"/>
            <a:ext cx="592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3</a:t>
            </a:r>
            <a:r>
              <a:rPr lang="en-US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D</a:t>
            </a:r>
            <a:r>
              <a:rPr lang="uk-UA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 модель виробу</a:t>
            </a:r>
            <a:endParaRPr lang="uk-UA" sz="3600" b="1" dirty="0">
              <a:latin typeface="Times New Roman" panose="02020603050405020304" pitchFamily="18" charset="0"/>
              <a:ea typeface="Lato" charset="0"/>
              <a:cs typeface="Times New Roman" panose="02020603050405020304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88024" y="4293096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</a:rPr>
              <a:t>Після перенесення плати у </a:t>
            </a:r>
            <a:r>
              <a:rPr lang="en-US" sz="2000" dirty="0" err="1" smtClean="0">
                <a:latin typeface="Times New Roman" panose="02020603050405020304" pitchFamily="18" charset="0"/>
              </a:rPr>
              <a:t>SolidWorks</a:t>
            </a:r>
            <a:r>
              <a:rPr lang="en-US" sz="2000" dirty="0" smtClean="0">
                <a:latin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</a:rPr>
              <a:t>було розроблено надійний та простий корпус для ліхтаря з варіантом швидкої </a:t>
            </a:r>
            <a:r>
              <a:rPr lang="uk-UA" sz="2000" dirty="0" smtClean="0">
                <a:latin typeface="Times New Roman" panose="02020603050405020304" pitchFamily="18" charset="0"/>
              </a:rPr>
              <a:t>зам</a:t>
            </a:r>
            <a:r>
              <a:rPr lang="uk-UA" sz="2000" dirty="0" smtClean="0">
                <a:latin typeface="Times New Roman" panose="02020603050405020304" pitchFamily="18" charset="0"/>
              </a:rPr>
              <a:t>і</a:t>
            </a:r>
            <a:r>
              <a:rPr lang="uk-UA" sz="2000" dirty="0" smtClean="0">
                <a:latin typeface="Times New Roman" panose="02020603050405020304" pitchFamily="18" charset="0"/>
              </a:rPr>
              <a:t>ни </a:t>
            </a:r>
            <a:r>
              <a:rPr lang="uk-UA" sz="2000" dirty="0" smtClean="0">
                <a:latin typeface="Times New Roman" panose="02020603050405020304" pitchFamily="18" charset="0"/>
              </a:rPr>
              <a:t>акумулятору.</a:t>
            </a:r>
            <a:endParaRPr lang="ru-RU" sz="2000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375234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700808"/>
            <a:ext cx="451605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556792"/>
            <a:ext cx="3513836" cy="249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3484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3688" y="980728"/>
            <a:ext cx="592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ea typeface="Lato" charset="0"/>
                <a:cs typeface="Times New Roman" panose="02020603050405020304" pitchFamily="18" charset="0"/>
              </a:rPr>
              <a:t>Висновки</a:t>
            </a:r>
            <a:endParaRPr lang="uk-UA" sz="3600" b="1" dirty="0">
              <a:latin typeface="Times New Roman" panose="02020603050405020304" pitchFamily="18" charset="0"/>
              <a:ea typeface="Lato" charset="0"/>
              <a:cs typeface="Times New Roman" panose="02020603050405020304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2060848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Отже мій ліхтар с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GSM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модулем – це надійне рішення для майбутніх користувачів.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Даний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виріб є простим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ефективним.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розробленої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конструкції покращить зручність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користування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цим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ліхатрем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надійності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безвідмовна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робота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приладу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65300 год.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Напруга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живлення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4.3 В,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акумулятор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ємністю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6400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мAгод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Світлодіод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потужністю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Розміри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готового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складають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160х46х46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Корпус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герметичний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захищений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484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9822" y="1268760"/>
            <a:ext cx="8756169" cy="1264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3600" b="1" i="1" dirty="0"/>
              <a:t> </a:t>
            </a:r>
            <a:endParaRPr lang="ru-RU" sz="4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9822" y="2780928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36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548680"/>
            <a:ext cx="8748464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59BD5A9-4619-5FAB-04E8-200D56229587}"/>
              </a:ext>
            </a:extLst>
          </p:cNvPr>
          <p:cNvSpPr txBox="1"/>
          <p:nvPr/>
        </p:nvSpPr>
        <p:spPr>
          <a:xfrm>
            <a:off x="251520" y="1484784"/>
            <a:ext cx="87070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/>
            <a:r>
              <a:rPr lang="uk-UA" sz="3600" dirty="0" smtClean="0"/>
              <a:t>Мета роботи: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23528" y="270892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Метою </a:t>
            </a:r>
            <a:r>
              <a:rPr lang="ru-RU" sz="2400" dirty="0" err="1" smtClean="0"/>
              <a:t>даного</a:t>
            </a:r>
            <a:r>
              <a:rPr lang="ru-RU" sz="2400" dirty="0" smtClean="0"/>
              <a:t> проекту </a:t>
            </a:r>
            <a:r>
              <a:rPr lang="ru-RU" sz="2400" dirty="0" err="1" smtClean="0"/>
              <a:t>є</a:t>
            </a:r>
            <a:r>
              <a:rPr lang="ru-RU" sz="2400" dirty="0" smtClean="0"/>
              <a:t> </a:t>
            </a:r>
            <a:r>
              <a:rPr lang="ru-RU" sz="2400" dirty="0" err="1" smtClean="0"/>
              <a:t>розробка</a:t>
            </a:r>
            <a:r>
              <a:rPr lang="ru-RU" sz="2400" dirty="0" smtClean="0"/>
              <a:t> </a:t>
            </a:r>
            <a:r>
              <a:rPr lang="ru-RU" sz="2400" dirty="0" err="1" smtClean="0"/>
              <a:t>ліхтаря</a:t>
            </a:r>
            <a:r>
              <a:rPr lang="ru-RU" sz="2400" dirty="0" smtClean="0"/>
              <a:t> с GSM модулем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буде </a:t>
            </a:r>
            <a:r>
              <a:rPr lang="ru-RU" sz="2400" dirty="0" err="1" smtClean="0"/>
              <a:t>складовою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частиною</a:t>
            </a:r>
            <a:r>
              <a:rPr lang="ru-RU" sz="2400" dirty="0" smtClean="0"/>
              <a:t> у IOT </a:t>
            </a:r>
            <a:r>
              <a:rPr lang="ru-RU" sz="2400" dirty="0" err="1" smtClean="0"/>
              <a:t>системі</a:t>
            </a:r>
            <a:r>
              <a:rPr lang="ru-RU" sz="2400" dirty="0" smtClean="0"/>
              <a:t> </a:t>
            </a:r>
            <a:r>
              <a:rPr lang="ru-RU" sz="2400" dirty="0" err="1" smtClean="0"/>
              <a:t>охорони</a:t>
            </a:r>
            <a:r>
              <a:rPr lang="ru-RU" sz="2400" dirty="0" smtClean="0"/>
              <a:t> </a:t>
            </a:r>
            <a:r>
              <a:rPr lang="ru-RU" sz="2400" dirty="0" err="1" smtClean="0"/>
              <a:t>об’єктів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державних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установ</a:t>
            </a:r>
            <a:r>
              <a:rPr lang="ru-RU" sz="2400" dirty="0" smtClean="0"/>
              <a:t>. </a:t>
            </a:r>
            <a:r>
              <a:rPr lang="ru-RU" sz="2400" dirty="0" err="1" smtClean="0"/>
              <a:t>Конструкція</a:t>
            </a:r>
            <a:r>
              <a:rPr lang="ru-RU" sz="2400" dirty="0" smtClean="0"/>
              <a:t> повинна бути не </a:t>
            </a:r>
            <a:r>
              <a:rPr lang="ru-RU" sz="2400" dirty="0" err="1" smtClean="0"/>
              <a:t>скалдною</a:t>
            </a:r>
            <a:r>
              <a:rPr lang="ru-RU" sz="2400" dirty="0" smtClean="0"/>
              <a:t>. </a:t>
            </a:r>
            <a:r>
              <a:rPr lang="ru-RU" sz="2400" dirty="0" err="1" smtClean="0"/>
              <a:t>Електронна</a:t>
            </a:r>
            <a:r>
              <a:rPr lang="ru-RU" sz="2400" dirty="0" smtClean="0"/>
              <a:t> схема – простою, а </a:t>
            </a:r>
            <a:r>
              <a:rPr lang="ru-RU" sz="2400" dirty="0" err="1" smtClean="0"/>
              <a:t>економічність</a:t>
            </a:r>
            <a:r>
              <a:rPr lang="ru-RU" sz="2400" dirty="0" smtClean="0"/>
              <a:t> максимально </a:t>
            </a:r>
            <a:r>
              <a:rPr lang="ru-RU" sz="2400" dirty="0" err="1" smtClean="0"/>
              <a:t>високою</a:t>
            </a:r>
            <a:r>
              <a:rPr lang="ru-RU" sz="2400" dirty="0" smtClean="0"/>
              <a:t>. </a:t>
            </a:r>
            <a:r>
              <a:rPr lang="ru-RU" sz="2400" dirty="0" err="1" smtClean="0"/>
              <a:t>Мати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акумулятор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3000 </a:t>
            </a:r>
            <a:r>
              <a:rPr lang="uk-UA" sz="2400" dirty="0" err="1" smtClean="0"/>
              <a:t>мAгод</a:t>
            </a:r>
            <a:r>
              <a:rPr lang="ru-RU" sz="2400" dirty="0" smtClean="0"/>
              <a:t> </a:t>
            </a:r>
            <a:r>
              <a:rPr lang="ru-RU" sz="2400" dirty="0" smtClean="0"/>
              <a:t>. </a:t>
            </a:r>
            <a:r>
              <a:rPr lang="ru-RU" sz="2400" dirty="0" err="1" smtClean="0"/>
              <a:t>Достатньо</a:t>
            </a:r>
            <a:r>
              <a:rPr lang="ru-RU" sz="2400" dirty="0" smtClean="0"/>
              <a:t> </a:t>
            </a:r>
            <a:r>
              <a:rPr lang="ru-RU" sz="2400" dirty="0" err="1" smtClean="0"/>
              <a:t>потужний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світлодіод</a:t>
            </a:r>
            <a:r>
              <a:rPr lang="ru-RU" sz="2400" dirty="0" smtClean="0"/>
              <a:t>. А </a:t>
            </a:r>
            <a:r>
              <a:rPr lang="ru-RU" sz="2400" dirty="0" err="1" smtClean="0"/>
              <a:t>також</a:t>
            </a:r>
            <a:r>
              <a:rPr lang="ru-RU" sz="2400" dirty="0" smtClean="0"/>
              <a:t> </a:t>
            </a:r>
            <a:r>
              <a:rPr lang="ru-RU" sz="2400" dirty="0" err="1" smtClean="0"/>
              <a:t>можливість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передавати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дані</a:t>
            </a:r>
            <a:r>
              <a:rPr lang="ru-RU" sz="2400" dirty="0" smtClean="0"/>
              <a:t> </a:t>
            </a:r>
            <a:r>
              <a:rPr lang="ru-RU" sz="2400" dirty="0" err="1" smtClean="0"/>
              <a:t>геопозиції</a:t>
            </a:r>
            <a:r>
              <a:rPr lang="ru-RU" sz="2400" dirty="0" smtClean="0"/>
              <a:t> </a:t>
            </a:r>
            <a:r>
              <a:rPr lang="ru-RU" sz="2400" dirty="0" smtClean="0"/>
              <a:t>на сервер.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5376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9822" y="1268760"/>
            <a:ext cx="8756169" cy="1264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3600" b="1" i="1" dirty="0"/>
              <a:t> </a:t>
            </a:r>
            <a:endParaRPr lang="ru-RU" sz="4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9822" y="2780928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3600" dirty="0"/>
          </a:p>
        </p:txBody>
      </p:sp>
      <p:sp>
        <p:nvSpPr>
          <p:cNvPr id="10" name="Объект 2">
            <a:extLst>
              <a:ext uri="{FF2B5EF4-FFF2-40B4-BE49-F238E27FC236}">
                <a16:creationId xmlns="" xmlns:a16="http://schemas.microsoft.com/office/drawing/2014/main" id="{4C0E2498-652B-2572-59AA-1D8B2FB76562}"/>
              </a:ext>
            </a:extLst>
          </p:cNvPr>
          <p:cNvSpPr txBox="1">
            <a:spLocks/>
          </p:cNvSpPr>
          <p:nvPr/>
        </p:nvSpPr>
        <p:spPr>
          <a:xfrm>
            <a:off x="2195736" y="836712"/>
            <a:ext cx="4392488" cy="591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Досліджуючи ринок було знайдено декілька схожих аналогів які максимально схожі на прилад представлений у роботі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5F18FD9-A84D-360B-0D2E-429C5ED01830}"/>
              </a:ext>
            </a:extLst>
          </p:cNvPr>
          <p:cNvSpPr txBox="1"/>
          <p:nvPr/>
        </p:nvSpPr>
        <p:spPr>
          <a:xfrm>
            <a:off x="539552" y="5733256"/>
            <a:ext cx="3600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Reachfar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RF-V20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177A69D-4A04-44B5-4172-94D56CA47E69}"/>
              </a:ext>
            </a:extLst>
          </p:cNvPr>
          <p:cNvSpPr txBox="1"/>
          <p:nvPr/>
        </p:nvSpPr>
        <p:spPr>
          <a:xfrm>
            <a:off x="4518734" y="5589240"/>
            <a:ext cx="4625266" cy="587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Mini GSM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трекер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LK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4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7" name="Рисунок 16" descr="GPS трекер туристический 7в1 VJOYCAR RF-V20, powerbank, фонарь, SOS, сигнализация, 80 дней standb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38164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04864"/>
            <a:ext cx="2448272" cy="296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4669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764704"/>
            <a:ext cx="7272808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Застосування виробу в охоронних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системах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правоохоронних органах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2">
            <a:extLst>
              <a:ext uri="{FF2B5EF4-FFF2-40B4-BE49-F238E27FC236}">
                <a16:creationId xmlns="" xmlns:a16="http://schemas.microsoft.com/office/drawing/2014/main" id="{594C7383-7E54-5333-10BF-57D9273325CF}"/>
              </a:ext>
            </a:extLst>
          </p:cNvPr>
          <p:cNvSpPr txBox="1">
            <a:spLocks/>
          </p:cNvSpPr>
          <p:nvPr/>
        </p:nvSpPr>
        <p:spPr>
          <a:xfrm>
            <a:off x="1622749" y="4981039"/>
            <a:ext cx="1800200" cy="591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D625825D-7294-FF7D-F375-06856472E3E3}"/>
              </a:ext>
            </a:extLst>
          </p:cNvPr>
          <p:cNvSpPr txBox="1">
            <a:spLocks/>
          </p:cNvSpPr>
          <p:nvPr/>
        </p:nvSpPr>
        <p:spPr>
          <a:xfrm>
            <a:off x="4644008" y="2132856"/>
            <a:ext cx="4104456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Пристрій можна застосовувати в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охоронних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системах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об’єктів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Охоронець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критичної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натисе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кнопку на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ліхтарі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швидко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дійде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серверу,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збільшить  </a:t>
            </a:r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швідкість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реагування. Та ми завжди можемо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стежити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охоронцями.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Как использовать тактический фонарь для самооборо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Как использовать тактический фонарь для самооборо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 descr="C:\Users\TO THE MOON\Downloads\Без названия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4118192" cy="2448272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725144"/>
            <a:ext cx="2952328" cy="196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C:\Users\TO THE MOON\Downloads\Без названия (1).jf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725144"/>
            <a:ext cx="3528392" cy="1975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53769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836712"/>
            <a:ext cx="5883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Застосування виробу для </a:t>
            </a:r>
            <a:r>
              <a:rPr lang="uk-UA" sz="2800" b="1" dirty="0" smtClean="0"/>
              <a:t>цивільних</a:t>
            </a:r>
            <a:endParaRPr lang="ru-RU" sz="2800" b="1" dirty="0"/>
          </a:p>
        </p:txBody>
      </p:sp>
      <p:pic>
        <p:nvPicPr>
          <p:cNvPr id="6145" name="Picture 1" descr="C:\Users\TO THE MOON\Downloads\le-migliori-torce-per-outdoor-del-2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556792"/>
            <a:ext cx="4947508" cy="25922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436510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іхтарик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буде потрібний для туристичних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подорожей, у  повсякденному житт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і, в автомобілі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нестачею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ібного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приладу я колись зіткнувся у своєму житті.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805993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B0D66A6-6762-21E7-8BBF-2F4891DC89BE}"/>
              </a:ext>
            </a:extLst>
          </p:cNvPr>
          <p:cNvSpPr txBox="1"/>
          <p:nvPr/>
        </p:nvSpPr>
        <p:spPr>
          <a:xfrm>
            <a:off x="2585011" y="692696"/>
            <a:ext cx="4884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/>
              <a:t>Створення </a:t>
            </a:r>
            <a:r>
              <a:rPr lang="uk-UA" sz="2800" b="1" dirty="0" smtClean="0"/>
              <a:t>бібліотеки </a:t>
            </a:r>
            <a:r>
              <a:rPr lang="uk-UA" sz="2800" b="1" dirty="0" smtClean="0"/>
              <a:t>в </a:t>
            </a:r>
            <a:r>
              <a:rPr lang="en-US" sz="2800" b="1" dirty="0" err="1" smtClean="0"/>
              <a:t>Altium</a:t>
            </a:r>
            <a:endParaRPr lang="ru-RU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7F74963-D279-DC3E-3DED-64015CB97DE7}"/>
              </a:ext>
            </a:extLst>
          </p:cNvPr>
          <p:cNvSpPr txBox="1"/>
          <p:nvPr/>
        </p:nvSpPr>
        <p:spPr>
          <a:xfrm>
            <a:off x="5004048" y="2708920"/>
            <a:ext cx="388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Підібравши усю </a:t>
            </a:r>
            <a:r>
              <a:rPr lang="uk-UA" sz="2000" dirty="0" smtClean="0"/>
              <a:t>елементну базу </a:t>
            </a:r>
            <a:r>
              <a:rPr lang="uk-UA" sz="2000" dirty="0" smtClean="0"/>
              <a:t>компонентів для </a:t>
            </a:r>
            <a:r>
              <a:rPr lang="ru-RU" sz="2000" dirty="0" err="1" smtClean="0"/>
              <a:t>ліхтаря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smtClean="0"/>
              <a:t>GSM модулем </a:t>
            </a:r>
            <a:r>
              <a:rPr lang="ru-RU" sz="2000" dirty="0" err="1" smtClean="0"/>
              <a:t>було</a:t>
            </a:r>
            <a:r>
              <a:rPr lang="ru-RU" sz="2000" dirty="0" smtClean="0"/>
              <a:t> створено </a:t>
            </a:r>
            <a:r>
              <a:rPr lang="uk-UA" sz="2000" dirty="0" smtClean="0"/>
              <a:t>бібліотеку для проектування плати.</a:t>
            </a:r>
            <a:endParaRPr lang="ru-RU" sz="200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3112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8" y="692696"/>
            <a:ext cx="8208912" cy="57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96EC732-F555-435E-B136-CFB9BC9A8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49" y="-66420"/>
            <a:ext cx="1150257" cy="1150257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722F14CB-1D22-48B4-9B99-461D7518F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3600297" cy="59170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РАДІОТЕХНІЧНИЙ</a:t>
            </a:r>
            <a:r>
              <a:rPr lang="uk-UA" sz="9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 </a:t>
            </a:r>
            <a:r>
              <a:rPr lang="uk-UA" sz="7600" dirty="0">
                <a:solidFill>
                  <a:srgbClr val="1D2064"/>
                </a:solidFill>
                <a:latin typeface="Bahnschrift Condensed" panose="020B0502040204020203" pitchFamily="34" charset="0"/>
              </a:rPr>
              <a:t>ФАКУЛЬТЕТ</a:t>
            </a:r>
            <a:endParaRPr lang="uk-UA" sz="7600" dirty="0">
              <a:solidFill>
                <a:srgbClr val="1D2064"/>
              </a:solidFill>
              <a:latin typeface="Bahnschrift Condensed" panose="020B0502040204020203" pitchFamily="34" charset="0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434-5143-49C0-87FF-E67FAD83F2F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CB76A2D-4734-508C-D93C-8F9D037892E5}"/>
              </a:ext>
            </a:extLst>
          </p:cNvPr>
          <p:cNvSpPr txBox="1"/>
          <p:nvPr/>
        </p:nvSpPr>
        <p:spPr>
          <a:xfrm>
            <a:off x="3995936" y="620688"/>
            <a:ext cx="1093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Плата</a:t>
            </a:r>
            <a:endParaRPr lang="ru-RU" sz="2800" b="1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AF527E6-E7A0-6213-1E9C-4300E2280089}"/>
              </a:ext>
            </a:extLst>
          </p:cNvPr>
          <p:cNvSpPr txBox="1"/>
          <p:nvPr/>
        </p:nvSpPr>
        <p:spPr>
          <a:xfrm>
            <a:off x="395536" y="5301208"/>
            <a:ext cx="813690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Проаналізувавши площу усіх елементів та поставлену мету. Були проведені обчислення і на основі цих розрахунків було обрано розмір плати 13.7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uk-UA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33.3 мм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Та виконано розведення доріжок на платі.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Рисунок 6" descr="https://srv2.imgonline.com.ua/result_img/imgonline-com-ua-2to1-6wLBGJybilY6VFQ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497460" y="967036"/>
            <a:ext cx="39330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5924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369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TO THE MOON</cp:lastModifiedBy>
  <cp:revision>33</cp:revision>
  <dcterms:created xsi:type="dcterms:W3CDTF">2022-06-13T17:02:19Z</dcterms:created>
  <dcterms:modified xsi:type="dcterms:W3CDTF">2022-06-22T21:57:28Z</dcterms:modified>
</cp:coreProperties>
</file>