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472" r:id="rId3"/>
    <p:sldId id="344" r:id="rId4"/>
    <p:sldId id="288" r:id="rId5"/>
    <p:sldId id="310" r:id="rId6"/>
    <p:sldId id="471" r:id="rId7"/>
    <p:sldId id="322" r:id="rId8"/>
    <p:sldId id="413" r:id="rId9"/>
    <p:sldId id="424" r:id="rId10"/>
    <p:sldId id="329" r:id="rId11"/>
    <p:sldId id="260" r:id="rId12"/>
    <p:sldId id="425" r:id="rId13"/>
    <p:sldId id="473" r:id="rId14"/>
    <p:sldId id="474" r:id="rId15"/>
    <p:sldId id="475" r:id="rId16"/>
    <p:sldId id="476" r:id="rId17"/>
    <p:sldId id="477" r:id="rId18"/>
    <p:sldId id="478" r:id="rId19"/>
    <p:sldId id="480" r:id="rId20"/>
    <p:sldId id="481" r:id="rId21"/>
    <p:sldId id="483" r:id="rId22"/>
    <p:sldId id="482" r:id="rId23"/>
    <p:sldId id="479" r:id="rId24"/>
    <p:sldId id="486" r:id="rId25"/>
    <p:sldId id="485" r:id="rId26"/>
    <p:sldId id="488" r:id="rId27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3366"/>
    <a:srgbClr val="CC0066"/>
    <a:srgbClr val="C14C0B"/>
    <a:srgbClr val="CA2F01"/>
    <a:srgbClr val="4D4D4D"/>
    <a:srgbClr val="2263D4"/>
    <a:srgbClr val="05AB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1" autoAdjust="0"/>
    <p:restoredTop sz="94633" autoAdjust="0"/>
  </p:normalViewPr>
  <p:slideViewPr>
    <p:cSldViewPr>
      <p:cViewPr varScale="1">
        <p:scale>
          <a:sx n="84" d="100"/>
          <a:sy n="84" d="100"/>
        </p:scale>
        <p:origin x="151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adml\Documents\&#1047;&#1074;&#1110;&#1090;_2018%20_&#1041;&#1110;&#1073;&#1083;&#1110;&#1086;&#1090;&#1077;&#1082;&#1072;%20&#1050;&#1055;&#1030;.doc!_1613567932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DOAR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diamond"/>
            <c:size val="2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</c:spPr>
          </c:marker>
          <c:dLbls>
            <c:dLbl>
              <c:idx val="0"/>
              <c:layout>
                <c:manualLayout>
                  <c:x val="-6.4490116762657076E-2"/>
                  <c:y val="9.341427864464266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2571540866930005E-2"/>
                  <c:y val="6.352141526015647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2571540866930005E-2"/>
                  <c:y val="6.352170947835704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2571540866930005E-2"/>
                  <c:y val="4.48388537494285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6.4490116762657094E-3"/>
                  <c:y val="4.48388537494285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9.6735175143985719E-3"/>
                  <c:y val="4.11022826036427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15">
                <a:noFill/>
              </a:ln>
            </c:spPr>
            <c:txPr>
              <a:bodyPr/>
              <a:lstStyle/>
              <a:p>
                <a:pPr>
                  <a:defRPr sz="1395" b="1">
                    <a:solidFill>
                      <a:srgbClr val="002060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Аркуш1!$A$2:$A$12</c:f>
              <c:strCache>
                <c:ptCount val="11"/>
                <c:pt idx="0">
                  <c:v>Жов.2006</c:v>
                </c:pt>
                <c:pt idx="1">
                  <c:v>Жов.2007</c:v>
                </c:pt>
                <c:pt idx="2">
                  <c:v>Жов.2008</c:v>
                </c:pt>
                <c:pt idx="3">
                  <c:v>Жов.2010</c:v>
                </c:pt>
                <c:pt idx="4">
                  <c:v>Січ.2011</c:v>
                </c:pt>
                <c:pt idx="5">
                  <c:v>Трав. 2012</c:v>
                </c:pt>
                <c:pt idx="6">
                  <c:v>Лют. 2013</c:v>
                </c:pt>
                <c:pt idx="7">
                  <c:v>Жов. 2013</c:v>
                </c:pt>
                <c:pt idx="8">
                  <c:v>Жов. 2016</c:v>
                </c:pt>
                <c:pt idx="9">
                  <c:v>Чер. 2018</c:v>
                </c:pt>
                <c:pt idx="10">
                  <c:v>Бер. 2019</c:v>
                </c:pt>
              </c:strCache>
            </c:strRef>
          </c:cat>
          <c:val>
            <c:numRef>
              <c:f>Аркуш1!$B$2:$B$12</c:f>
              <c:numCache>
                <c:formatCode>General</c:formatCode>
                <c:ptCount val="11"/>
                <c:pt idx="0">
                  <c:v>802</c:v>
                </c:pt>
                <c:pt idx="1">
                  <c:v>986</c:v>
                </c:pt>
                <c:pt idx="2">
                  <c:v>1255</c:v>
                </c:pt>
                <c:pt idx="3">
                  <c:v>1724</c:v>
                </c:pt>
                <c:pt idx="4">
                  <c:v>1850</c:v>
                </c:pt>
                <c:pt idx="5">
                  <c:v>2101</c:v>
                </c:pt>
                <c:pt idx="6">
                  <c:v>2257</c:v>
                </c:pt>
                <c:pt idx="7">
                  <c:v>2481</c:v>
                </c:pt>
                <c:pt idx="8">
                  <c:v>3238</c:v>
                </c:pt>
                <c:pt idx="9">
                  <c:v>3519</c:v>
                </c:pt>
                <c:pt idx="10">
                  <c:v>3974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ROAR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square"/>
            <c:size val="2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dLbls>
            <c:dLbl>
              <c:idx val="0"/>
              <c:layout>
                <c:manualLayout>
                  <c:x val="-6.5119532472234079E-2"/>
                  <c:y val="-7.6613467433843729E-2"/>
                </c:manualLayout>
              </c:layout>
              <c:spPr>
                <a:noFill/>
                <a:ln w="25315">
                  <a:noFill/>
                </a:ln>
              </c:spPr>
              <c:txPr>
                <a:bodyPr/>
                <a:lstStyle/>
                <a:p>
                  <a:pPr>
                    <a:defRPr sz="1393">
                      <a:solidFill>
                        <a:srgbClr val="FF0000"/>
                      </a:solidFill>
                    </a:defRPr>
                  </a:pPr>
                  <a:endParaRPr lang="uk-UA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6351880723728181E-2"/>
                  <c:y val="-0.11774977886035742"/>
                </c:manualLayout>
              </c:layout>
              <c:spPr>
                <a:noFill/>
                <a:ln w="25315">
                  <a:noFill/>
                </a:ln>
              </c:spPr>
              <c:txPr>
                <a:bodyPr/>
                <a:lstStyle/>
                <a:p>
                  <a:pPr>
                    <a:defRPr sz="1393">
                      <a:solidFill>
                        <a:srgbClr val="FF0000"/>
                      </a:solidFill>
                    </a:defRPr>
                  </a:pPr>
                  <a:endParaRPr lang="uk-UA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4551469335883767E-2"/>
                  <c:y val="-0.1217640625204255"/>
                </c:manualLayout>
              </c:layout>
              <c:spPr>
                <a:noFill/>
                <a:ln w="25315">
                  <a:noFill/>
                </a:ln>
              </c:spPr>
              <c:txPr>
                <a:bodyPr/>
                <a:lstStyle/>
                <a:p>
                  <a:pPr>
                    <a:defRPr sz="1393">
                      <a:solidFill>
                        <a:srgbClr val="FF0000"/>
                      </a:solidFill>
                    </a:defRPr>
                  </a:pPr>
                  <a:endParaRPr lang="uk-UA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4464737248942048E-2"/>
                  <c:y val="-0.11568027129367787"/>
                </c:manualLayout>
              </c:layout>
              <c:spPr>
                <a:noFill/>
                <a:ln w="25315">
                  <a:noFill/>
                </a:ln>
              </c:spPr>
              <c:txPr>
                <a:bodyPr/>
                <a:lstStyle/>
                <a:p>
                  <a:pPr>
                    <a:defRPr sz="1393">
                      <a:solidFill>
                        <a:srgbClr val="FF0000"/>
                      </a:solidFill>
                    </a:defRPr>
                  </a:pPr>
                  <a:endParaRPr lang="uk-UA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8412226341923572E-2"/>
                  <c:y val="-0.13726616933849842"/>
                </c:manualLayout>
              </c:layout>
              <c:spPr>
                <a:noFill/>
                <a:ln w="25315">
                  <a:noFill/>
                </a:ln>
              </c:spPr>
              <c:txPr>
                <a:bodyPr/>
                <a:lstStyle/>
                <a:p>
                  <a:pPr>
                    <a:defRPr sz="1393">
                      <a:solidFill>
                        <a:srgbClr val="FF0000"/>
                      </a:solidFill>
                    </a:defRPr>
                  </a:pPr>
                  <a:endParaRPr lang="uk-UA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3.2268004768954632E-2"/>
                  <c:y val="-9.727529815724234E-2"/>
                </c:manualLayout>
              </c:layout>
              <c:tx>
                <c:rich>
                  <a:bodyPr/>
                  <a:lstStyle/>
                  <a:p>
                    <a:pPr>
                      <a:defRPr sz="1393">
                        <a:solidFill>
                          <a:srgbClr val="FF0000"/>
                        </a:solidFill>
                      </a:defRPr>
                    </a:pPr>
                    <a:r>
                      <a:rPr lang="en-US" sz="1393" dirty="0">
                        <a:solidFill>
                          <a:srgbClr val="FF0000"/>
                        </a:solidFill>
                      </a:rPr>
                      <a:t>2915</a:t>
                    </a:r>
                  </a:p>
                </c:rich>
              </c:tx>
              <c:spPr>
                <a:noFill/>
                <a:ln w="25315">
                  <a:noFill/>
                </a:ln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1.2920853695284772E-2"/>
                  <c:y val="-8.7176950930965211E-2"/>
                </c:manualLayout>
              </c:layout>
              <c:tx>
                <c:rich>
                  <a:bodyPr/>
                  <a:lstStyle/>
                  <a:p>
                    <a:pPr>
                      <a:defRPr sz="1393">
                        <a:solidFill>
                          <a:srgbClr val="FF0000"/>
                        </a:solidFill>
                      </a:defRPr>
                    </a:pPr>
                    <a:r>
                      <a:rPr lang="en-US" sz="1393" dirty="0">
                        <a:solidFill>
                          <a:srgbClr val="FF0000"/>
                        </a:solidFill>
                      </a:rPr>
                      <a:t>3361</a:t>
                    </a:r>
                  </a:p>
                </c:rich>
              </c:tx>
              <c:spPr>
                <a:noFill/>
                <a:ln w="25315">
                  <a:noFill/>
                </a:ln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spPr>
                <a:noFill/>
                <a:ln w="25315">
                  <a:noFill/>
                </a:ln>
              </c:spPr>
              <c:txPr>
                <a:bodyPr/>
                <a:lstStyle/>
                <a:p>
                  <a:pPr algn="ctr" rtl="0">
                    <a:defRPr lang="uk-UA" sz="1393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15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393">
                    <a:solidFill>
                      <a:srgbClr val="FF0000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Аркуш1!$A$2:$A$12</c:f>
              <c:strCache>
                <c:ptCount val="11"/>
                <c:pt idx="0">
                  <c:v>Жов.2006</c:v>
                </c:pt>
                <c:pt idx="1">
                  <c:v>Жов.2007</c:v>
                </c:pt>
                <c:pt idx="2">
                  <c:v>Жов.2008</c:v>
                </c:pt>
                <c:pt idx="3">
                  <c:v>Жов.2010</c:v>
                </c:pt>
                <c:pt idx="4">
                  <c:v>Січ.2011</c:v>
                </c:pt>
                <c:pt idx="5">
                  <c:v>Трав. 2012</c:v>
                </c:pt>
                <c:pt idx="6">
                  <c:v>Лют. 2013</c:v>
                </c:pt>
                <c:pt idx="7">
                  <c:v>Жов. 2013</c:v>
                </c:pt>
                <c:pt idx="8">
                  <c:v>Жов. 2016</c:v>
                </c:pt>
                <c:pt idx="9">
                  <c:v>Чер. 2018</c:v>
                </c:pt>
                <c:pt idx="10">
                  <c:v>Бер. 2019</c:v>
                </c:pt>
              </c:strCache>
            </c:strRef>
          </c:cat>
          <c:val>
            <c:numRef>
              <c:f>Аркуш1!$C$2:$C$12</c:f>
              <c:numCache>
                <c:formatCode>General</c:formatCode>
                <c:ptCount val="11"/>
                <c:pt idx="0">
                  <c:v>756</c:v>
                </c:pt>
                <c:pt idx="1">
                  <c:v>947</c:v>
                </c:pt>
                <c:pt idx="2">
                  <c:v>1157</c:v>
                </c:pt>
                <c:pt idx="3">
                  <c:v>1821</c:v>
                </c:pt>
                <c:pt idx="4">
                  <c:v>2042</c:v>
                </c:pt>
                <c:pt idx="5">
                  <c:v>2915</c:v>
                </c:pt>
                <c:pt idx="6">
                  <c:v>3361</c:v>
                </c:pt>
                <c:pt idx="7">
                  <c:v>3511</c:v>
                </c:pt>
                <c:pt idx="8">
                  <c:v>4359</c:v>
                </c:pt>
                <c:pt idx="9">
                  <c:v>4654</c:v>
                </c:pt>
                <c:pt idx="10">
                  <c:v>4734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5061320"/>
        <c:axId val="355061712"/>
      </c:lineChart>
      <c:catAx>
        <c:axId val="355061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5061712"/>
        <c:crosses val="autoZero"/>
        <c:auto val="1"/>
        <c:lblAlgn val="ctr"/>
        <c:lblOffset val="100"/>
        <c:noMultiLvlLbl val="0"/>
      </c:catAx>
      <c:valAx>
        <c:axId val="355061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5061320"/>
        <c:crosses val="autoZero"/>
        <c:crossBetween val="between"/>
      </c:valAx>
      <c:spPr>
        <a:noFill/>
        <a:ln w="25345">
          <a:noFill/>
        </a:ln>
      </c:spPr>
    </c:plotArea>
    <c:legend>
      <c:legendPos val="r"/>
      <c:overlay val="0"/>
      <c:spPr>
        <a:noFill/>
        <a:ln w="25315">
          <a:noFill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85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DOAR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diamond"/>
            <c:size val="3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</c:spPr>
          </c:marker>
          <c:dLbls>
            <c:dLbl>
              <c:idx val="0"/>
              <c:layout>
                <c:manualLayout>
                  <c:x val="-6.4464141821112004E-3"/>
                  <c:y val="3.43511450381679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5.1571313456889603E-2"/>
                  <c:y val="-5.343511450381679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426217047062409E-2"/>
                  <c:y val="-7.10868632158715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7.0910556003223213E-2"/>
                  <c:y val="-6.488549618320610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12">
                <a:noFill/>
              </a:ln>
            </c:spPr>
            <c:txPr>
              <a:bodyPr/>
              <a:lstStyle/>
              <a:p>
                <a:pPr>
                  <a:defRPr sz="1196">
                    <a:solidFill>
                      <a:srgbClr val="002060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Аркуш1!$A$2:$A$12</c:f>
              <c:strCache>
                <c:ptCount val="11"/>
                <c:pt idx="0">
                  <c:v>Жов.2006</c:v>
                </c:pt>
                <c:pt idx="1">
                  <c:v>Жов. 2007</c:v>
                </c:pt>
                <c:pt idx="2">
                  <c:v>Жов. 2008</c:v>
                </c:pt>
                <c:pt idx="3">
                  <c:v>Жов. 2010</c:v>
                </c:pt>
                <c:pt idx="4">
                  <c:v>Січ.2011</c:v>
                </c:pt>
                <c:pt idx="5">
                  <c:v>Тр.2012</c:v>
                </c:pt>
                <c:pt idx="6">
                  <c:v>Лют.2013</c:v>
                </c:pt>
                <c:pt idx="7">
                  <c:v>Жов. 2013</c:v>
                </c:pt>
                <c:pt idx="8">
                  <c:v>Жов. 2016</c:v>
                </c:pt>
                <c:pt idx="9">
                  <c:v>Чер. 2018</c:v>
                </c:pt>
                <c:pt idx="10">
                  <c:v>Бер. 2019</c:v>
                </c:pt>
              </c:strCache>
            </c:strRef>
          </c:cat>
          <c:val>
            <c:numRef>
              <c:f>Аркуш1!$B$2:$B$12</c:f>
              <c:numCache>
                <c:formatCode>General</c:formatCode>
                <c:ptCount val="11"/>
                <c:pt idx="0">
                  <c:v>1</c:v>
                </c:pt>
                <c:pt idx="1">
                  <c:v>5</c:v>
                </c:pt>
                <c:pt idx="2">
                  <c:v>9</c:v>
                </c:pt>
                <c:pt idx="3">
                  <c:v>15</c:v>
                </c:pt>
                <c:pt idx="4">
                  <c:v>19</c:v>
                </c:pt>
                <c:pt idx="5">
                  <c:v>32</c:v>
                </c:pt>
                <c:pt idx="6">
                  <c:v>39</c:v>
                </c:pt>
                <c:pt idx="7">
                  <c:v>50</c:v>
                </c:pt>
                <c:pt idx="8">
                  <c:v>71</c:v>
                </c:pt>
                <c:pt idx="9">
                  <c:v>78</c:v>
                </c:pt>
                <c:pt idx="10">
                  <c:v>85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ROAR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square"/>
            <c:size val="3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dLbls>
            <c:dLbl>
              <c:idx val="0"/>
              <c:layout>
                <c:manualLayout>
                  <c:x val="-4.1901692183722805E-2"/>
                  <c:y val="-7.25190839694656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4.198473282442755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2695894465127339E-2"/>
                  <c:y val="4.83081183304065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9318535368625229E-2"/>
                  <c:y val="-8.1226878379732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4.2640211221696186E-2"/>
                  <c:y val="-4.85439643039221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1.5869868081409173E-2"/>
                  <c:y val="-9.6843912450488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3.1739736162818347E-2"/>
                  <c:y val="-6.57155120199744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12">
                <a:noFill/>
              </a:ln>
            </c:spPr>
            <c:txPr>
              <a:bodyPr/>
              <a:lstStyle/>
              <a:p>
                <a:pPr>
                  <a:defRPr sz="1196">
                    <a:solidFill>
                      <a:srgbClr val="C00000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Аркуш1!$A$2:$A$12</c:f>
              <c:strCache>
                <c:ptCount val="11"/>
                <c:pt idx="0">
                  <c:v>Жов.2006</c:v>
                </c:pt>
                <c:pt idx="1">
                  <c:v>Жов. 2007</c:v>
                </c:pt>
                <c:pt idx="2">
                  <c:v>Жов. 2008</c:v>
                </c:pt>
                <c:pt idx="3">
                  <c:v>Жов. 2010</c:v>
                </c:pt>
                <c:pt idx="4">
                  <c:v>Січ.2011</c:v>
                </c:pt>
                <c:pt idx="5">
                  <c:v>Тр.2012</c:v>
                </c:pt>
                <c:pt idx="6">
                  <c:v>Лют.2013</c:v>
                </c:pt>
                <c:pt idx="7">
                  <c:v>Жов. 2013</c:v>
                </c:pt>
                <c:pt idx="8">
                  <c:v>Жов. 2016</c:v>
                </c:pt>
                <c:pt idx="9">
                  <c:v>Чер. 2018</c:v>
                </c:pt>
                <c:pt idx="10">
                  <c:v>Бер. 2019</c:v>
                </c:pt>
              </c:strCache>
            </c:strRef>
          </c:cat>
          <c:val>
            <c:numRef>
              <c:f>Аркуш1!$C$2:$C$12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12</c:v>
                </c:pt>
                <c:pt idx="4">
                  <c:v>19</c:v>
                </c:pt>
                <c:pt idx="5">
                  <c:v>45</c:v>
                </c:pt>
                <c:pt idx="6">
                  <c:v>55</c:v>
                </c:pt>
                <c:pt idx="7">
                  <c:v>62</c:v>
                </c:pt>
                <c:pt idx="8">
                  <c:v>85</c:v>
                </c:pt>
                <c:pt idx="9">
                  <c:v>99</c:v>
                </c:pt>
                <c:pt idx="10">
                  <c:v>103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5058184"/>
        <c:axId val="355057792"/>
      </c:lineChart>
      <c:catAx>
        <c:axId val="355058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5057792"/>
        <c:crosses val="autoZero"/>
        <c:auto val="1"/>
        <c:lblAlgn val="ctr"/>
        <c:lblOffset val="100"/>
        <c:noMultiLvlLbl val="0"/>
      </c:catAx>
      <c:valAx>
        <c:axId val="355057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5058184"/>
        <c:crosses val="autoZero"/>
        <c:crossBetween val="between"/>
      </c:valAx>
      <c:spPr>
        <a:noFill/>
        <a:ln w="25357">
          <a:noFill/>
        </a:ln>
      </c:spPr>
    </c:plotArea>
    <c:legend>
      <c:legendPos val="r"/>
      <c:overlay val="0"/>
      <c:spPr>
        <a:noFill/>
        <a:ln w="25312">
          <a:noFill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'[Диаграмма в Звіт_2018 _Бібліотека КПІ.doc]Лист1'!$C$1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3148148148148147E-3"/>
                  <c:y val="-1.98412698412698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574074074074073E-2"/>
                  <c:y val="-3.17460317460317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6296296296296294E-3"/>
                  <c:y val="-3.96825396825396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6296296296295444E-3"/>
                  <c:y val="-3.17460317460317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6.9444444444443599E-3"/>
                  <c:y val="-2.777777777777777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4.6296296296296294E-3"/>
                  <c:y val="-1.98412698412698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1142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'[Диаграмма в Звіт_2018 _Бібліотека КПІ.doc]Лист1'!$A$2:$A$9</c:f>
              <c:strCache>
                <c:ptCount val="8"/>
                <c:pt idx="0">
                  <c:v>Усього</c:v>
                </c:pt>
                <c:pt idx="1">
                  <c:v>У відкритому доступі</c:v>
                </c:pt>
                <c:pt idx="2">
                  <c:v>Статті з наукових видань</c:v>
                </c:pt>
                <c:pt idx="3">
                  <c:v>Дисертації, автореферати</c:v>
                </c:pt>
                <c:pt idx="4">
                  <c:v>Звіти про НДР, анотовані…</c:v>
                </c:pt>
                <c:pt idx="5">
                  <c:v>Матеріали конференцій</c:v>
                </c:pt>
                <c:pt idx="6">
                  <c:v>Навчально-освітні матеріали</c:v>
                </c:pt>
                <c:pt idx="7">
                  <c:v>Кваліфікаційні роботи</c:v>
                </c:pt>
              </c:strCache>
            </c:strRef>
          </c:cat>
          <c:val>
            <c:numRef>
              <c:f>'[Диаграмма в Звіт_2018 _Бібліотека КПІ.doc]Лист1'!$C$2:$C$9</c:f>
              <c:numCache>
                <c:formatCode>#,##0</c:formatCode>
                <c:ptCount val="8"/>
                <c:pt idx="0">
                  <c:v>22865</c:v>
                </c:pt>
                <c:pt idx="1">
                  <c:v>16571</c:v>
                </c:pt>
                <c:pt idx="2">
                  <c:v>11475</c:v>
                </c:pt>
                <c:pt idx="3">
                  <c:v>1738</c:v>
                </c:pt>
                <c:pt idx="4" formatCode="General">
                  <c:v>858</c:v>
                </c:pt>
                <c:pt idx="5">
                  <c:v>2215</c:v>
                </c:pt>
                <c:pt idx="6">
                  <c:v>5679</c:v>
                </c:pt>
                <c:pt idx="7" formatCode="General">
                  <c:v>604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5056224"/>
        <c:axId val="355056616"/>
      </c:barChart>
      <c:catAx>
        <c:axId val="355056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355056616"/>
        <c:crosses val="autoZero"/>
        <c:auto val="1"/>
        <c:lblAlgn val="ctr"/>
        <c:lblOffset val="100"/>
        <c:noMultiLvlLbl val="0"/>
      </c:catAx>
      <c:valAx>
        <c:axId val="355056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3550562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uk-UA"/>
    </a:p>
  </c:txPr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0.90963</cdr:x>
      <cdr:y>0.42634</cdr:y>
    </cdr:from>
    <cdr:to>
      <cdr:x>0.98262</cdr:x>
      <cdr:y>0.60325</cdr:y>
    </cdr:to>
    <cdr:sp macro="" textlink="">
      <cdr:nvSpPr>
        <cdr:cNvPr id="2" name="Стрелка вниз 1"/>
        <cdr:cNvSpPr/>
      </cdr:nvSpPr>
      <cdr:spPr>
        <a:xfrm xmlns:a="http://schemas.openxmlformats.org/drawingml/2006/main" rot="1236691">
          <a:off x="7663544" y="2450631"/>
          <a:ext cx="614983" cy="1016925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298D72C-2F81-4DAE-AD46-9B2F3EE53699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 smtClean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noProof="0" smtClean="0"/>
              <a:t>Зразок тексту</a:t>
            </a:r>
          </a:p>
          <a:p>
            <a:pPr lvl="1"/>
            <a:r>
              <a:rPr lang="uk-UA" noProof="0" smtClean="0"/>
              <a:t>Другий рівень</a:t>
            </a:r>
          </a:p>
          <a:p>
            <a:pPr lvl="2"/>
            <a:r>
              <a:rPr lang="uk-UA" noProof="0" smtClean="0"/>
              <a:t>Третій рівень</a:t>
            </a:r>
          </a:p>
          <a:p>
            <a:pPr lvl="3"/>
            <a:r>
              <a:rPr lang="uk-UA" noProof="0" smtClean="0"/>
              <a:t>Четвертий рівень</a:t>
            </a:r>
          </a:p>
          <a:p>
            <a:pPr lvl="4"/>
            <a:r>
              <a:rPr lang="uk-UA" noProof="0" smtClean="0"/>
              <a:t>П'ятий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3585BBB-D814-4C09-B35B-55DA125F0BE2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290773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4100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37A3B6A-B56F-405C-BA6B-3EB71A69AEDE}" type="slidenum">
              <a:rPr lang="uk-UA" altLang="uk-UA"/>
              <a:pPr/>
              <a:t>1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8108456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85BBB-D814-4C09-B35B-55DA125F0BE2}" type="slidenum">
              <a:rPr lang="uk-UA" altLang="uk-UA" smtClean="0"/>
              <a:pPr/>
              <a:t>25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977983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10244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BD91474-24C8-4859-9D95-D6E6C840FCAB}" type="slidenum">
              <a:rPr lang="uk-UA" altLang="uk-UA"/>
              <a:pPr/>
              <a:t>4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891904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017823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19460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0D86C23-4BBD-4A5F-ABA1-D62B4CF75E38}" type="slidenum">
              <a:rPr lang="uk-UA" altLang="uk-UA"/>
              <a:pPr/>
              <a:t>11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489179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21508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99CE6DA-8A4E-472D-A623-46B815B1490A}" type="slidenum">
              <a:rPr lang="uk-UA" altLang="uk-UA"/>
              <a:pPr/>
              <a:t>12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888312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23556" name="Місце для номера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71CC475-777D-4020-B813-F00D046F440B}" type="slidenum">
              <a:rPr lang="uk-UA" altLang="uk-UA">
                <a:latin typeface="Arial" charset="0"/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uk-UA" altLang="uk-UA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462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26628" name="Місце для номера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C8268CA-B26A-41CC-A5F2-99CC0802277D}" type="slidenum">
              <a:rPr lang="uk-UA" altLang="uk-UA">
                <a:latin typeface="Arial" charset="0"/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uk-UA" altLang="uk-UA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257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28676" name="Місце для номера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B1DF349-83B4-46A2-8DE4-B12499B8F8F5}" type="slidenum">
              <a:rPr lang="uk-UA" altLang="uk-UA">
                <a:latin typeface="Arial" charset="0"/>
              </a:rPr>
              <a:pPr algn="r" eaLnBrk="1" hangingPunct="1">
                <a:spcBef>
                  <a:spcPct val="0"/>
                </a:spcBef>
              </a:pPr>
              <a:t>16</a:t>
            </a:fld>
            <a:endParaRPr lang="uk-UA" altLang="uk-UA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585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26628" name="Місце для номера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C8268CA-B26A-41CC-A5F2-99CC0802277D}" type="slidenum">
              <a:rPr lang="uk-UA" altLang="uk-UA">
                <a:latin typeface="Arial" charset="0"/>
              </a:rPr>
              <a:pPr algn="r" eaLnBrk="1" hangingPunct="1">
                <a:spcBef>
                  <a:spcPct val="0"/>
                </a:spcBef>
              </a:pPr>
              <a:t>23</a:t>
            </a:fld>
            <a:endParaRPr lang="uk-UA" altLang="uk-UA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190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4EF21-6B56-4816-910A-F7220816D453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6ABAD9-5752-4888-B6D5-B67D7338FDA1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629776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62563-AB9F-4A5B-B847-098C25C74700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3A914-263E-4975-80D4-2A8BEA7B9391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447040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96494-9DC7-441C-A021-956CAAEF012A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EAD56-FC55-493F-831D-0C1F107130F1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033518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5B3E7-6F66-4B1E-BFE4-56029F337105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40CD9-9B34-40CC-8D71-A24129068950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548924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8A1D8-E2C5-4F67-B289-04A483CF378B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7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8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1A1D1-B445-45A2-B658-BC6A326D117B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34712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8F0F5-3D16-422D-9417-6ADB7959A283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7BB65-4253-4DD0-8488-AE43A4DA8FF0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361106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76494-C2E0-4464-A5E0-E38959BB8595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86369-0AEA-4724-AC55-B3812AA78780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487399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899F3-6E8D-495A-AB7F-CC5D4875D33F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9D514-F5E3-4E50-8396-FD564CF79B5D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20918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1BD87-8019-49B6-BEFA-D4BFA4BF87D7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812C4-25DE-45D4-8DF9-43742094EE2D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228996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2DF93-62AA-420A-A74D-55EA90296950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36035-D64A-436A-911B-6E0AEF76549D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328812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B7B4F-D80B-4F7D-928F-983A323E8FDC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9938-FF32-4390-9426-D1C488BF6AA2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592268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88F6-9BA7-480D-A03E-5893BA76B67D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204F8-3035-4AAA-A319-6EAC5C33C27B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727245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299A1-1149-452B-95A2-E8151A57BB96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38815-0000-4A54-8107-7B743BBD68CA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689968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uk-UA" smtClean="0"/>
              <a:t>Зразок заголовка</a:t>
            </a:r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uk-UA" smtClean="0"/>
              <a:t>Зразок тексту</a:t>
            </a:r>
          </a:p>
          <a:p>
            <a:pPr lvl="1"/>
            <a:r>
              <a:rPr lang="uk-UA" altLang="uk-UA" smtClean="0"/>
              <a:t>Другий рівень</a:t>
            </a:r>
          </a:p>
          <a:p>
            <a:pPr lvl="2"/>
            <a:r>
              <a:rPr lang="uk-UA" altLang="uk-UA" smtClean="0"/>
              <a:t>Третій рівень</a:t>
            </a:r>
          </a:p>
          <a:p>
            <a:pPr lvl="3"/>
            <a:r>
              <a:rPr lang="uk-UA" altLang="uk-UA" smtClean="0"/>
              <a:t>Четвертий рівень</a:t>
            </a:r>
          </a:p>
          <a:p>
            <a:pPr lvl="4"/>
            <a:r>
              <a:rPr lang="uk-UA" altLang="uk-UA" smtClean="0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7EB9F82-EE71-489C-9467-6F925BDB2B7C}" type="datetimeFigureOut">
              <a:rPr lang="uk-UA"/>
              <a:pPr>
                <a:defRPr/>
              </a:pPr>
              <a:t>19.03.2019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116E4146-3974-4E37-9EC7-CC9A9E1FE8DF}" type="slidenum">
              <a:rPr lang="uk-UA" altLang="uk-UA"/>
              <a:pPr/>
              <a:t>‹#›</a:t>
            </a:fld>
            <a:endParaRPr lang="uk-UA" altLang="uk-UA"/>
          </a:p>
        </p:txBody>
      </p:sp>
      <p:pic>
        <p:nvPicPr>
          <p:cNvPr id="1031" name="Picture 35" descr="hg fh uymyt 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altLang="uk-UA" b="1">
                <a:solidFill>
                  <a:schemeClr val="bg1"/>
                </a:solidFill>
              </a:rPr>
              <a:t>Page </a:t>
            </a:r>
            <a:fld id="{842A9634-175D-42A2-A8F7-D023A78D9623}" type="slidenum">
              <a:rPr lang="fr-FR" altLang="uk-UA" b="1">
                <a:solidFill>
                  <a:schemeClr val="bg1"/>
                </a:solidFill>
              </a:rPr>
              <a:pPr eaLnBrk="1" hangingPunct="1"/>
              <a:t>‹#›</a:t>
            </a:fld>
            <a:endParaRPr lang="fr-FR" altLang="uk-UA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oar.eprints.org/" TargetMode="Externa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8.bin"/><Relationship Id="rId4" Type="http://schemas.openxmlformats.org/officeDocument/2006/relationships/hyperlink" Target="http://www.opendoar.org/index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9.bin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10.bin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la.kpi.ua/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oleObject" Target="../embeddings/oleObject1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chart" Target="../charts/chart3.x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8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0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o.bruy@library.kpi.ua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1.bin"/><Relationship Id="rId4" Type="http://schemas.openxmlformats.org/officeDocument/2006/relationships/hyperlink" Target="mailto:oksana.bruy@gmail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hyperlink" Target="https://en.wikipedia.org/wiki/Open_science#/media/File:Open_Science_-_Prinzipien.png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e-collection.library.ethz.ch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uk-UA" altLang="uk-UA" sz="1800">
              <a:latin typeface="Arial" charset="0"/>
            </a:endParaRPr>
          </a:p>
        </p:txBody>
      </p:sp>
      <p:pic>
        <p:nvPicPr>
          <p:cNvPr id="3075" name="Picture 30" descr="fdsf sdfs fsd ert u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649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uk-UA" sz="2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uk-UA" altLang="uk-UA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Репозитарій</a:t>
            </a:r>
            <a:r>
              <a:rPr lang="uk-UA" altLang="uk-UA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університету як інструмент відкритої науки та складова НРАТ: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uk-UA" altLang="uk-UA" sz="24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uk-UA" altLang="uk-UA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на прикладі Електронного архіву наукових та освітніх матеріалів КПІ ім. Ігоря Сікорського</a:t>
            </a:r>
            <a:endParaRPr lang="ru-RU" altLang="uk-UA" sz="24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uk-UA" sz="2400" i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uk-UA" sz="1400" i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uk-UA" sz="1400" i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uk-UA" sz="1400" i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uk-UA" sz="1400" i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uk-UA" sz="1400" i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uk-UA" sz="2800" i="1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uk-UA" sz="2800" i="1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uk-UA" sz="2800" i="1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uk-UA" sz="2800" i="1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uk-UA" sz="2800" i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Оксана Бруй</a:t>
            </a:r>
            <a:endParaRPr lang="en-US" altLang="uk-UA" sz="2800" i="1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uk-UA" sz="18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</a:t>
            </a:r>
            <a:r>
              <a:rPr lang="en-US" altLang="uk-UA" sz="18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9</a:t>
            </a:r>
            <a:endParaRPr lang="fr-FR" altLang="uk-UA" sz="1800" i="1" dirty="0">
              <a:solidFill>
                <a:schemeClr val="bg1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3"/>
          <p:cNvSpPr>
            <a:spLocks noGrp="1"/>
          </p:cNvSpPr>
          <p:nvPr>
            <p:ph sz="half" idx="2"/>
          </p:nvPr>
        </p:nvSpPr>
        <p:spPr>
          <a:xfrm>
            <a:off x="457200" y="1989138"/>
            <a:ext cx="4040188" cy="4137025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Registry of Open Access Repositories (ROAR) -  </a:t>
            </a:r>
            <a:r>
              <a:rPr lang="en-US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  <a:hlinkClick r:id="rId3"/>
              </a:rPr>
              <a:t>http://roar.eprints.org/</a:t>
            </a:r>
            <a:endParaRPr lang="uk-UA" altLang="uk-UA" sz="200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uk-UA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uk-UA" altLang="uk-UA" sz="2000" i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У</a:t>
            </a:r>
            <a:r>
              <a:rPr lang="ru-RU" altLang="uk-UA" sz="2000" i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ніверситет Саутгемптона, Великобританія</a:t>
            </a:r>
          </a:p>
          <a:p>
            <a:endParaRPr lang="ru-RU" altLang="uk-UA" sz="2000" i="1" smtClean="0"/>
          </a:p>
        </p:txBody>
      </p:sp>
      <p:sp>
        <p:nvSpPr>
          <p:cNvPr id="17411" name="Объект 5"/>
          <p:cNvSpPr>
            <a:spLocks noGrp="1"/>
          </p:cNvSpPr>
          <p:nvPr>
            <p:ph sz="quarter" idx="4"/>
          </p:nvPr>
        </p:nvSpPr>
        <p:spPr>
          <a:xfrm>
            <a:off x="4645025" y="2060575"/>
            <a:ext cx="4248150" cy="4065588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Directory of Open Access </a:t>
            </a:r>
            <a:br>
              <a:rPr lang="en-US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en-US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Repositories (DOAR)</a:t>
            </a:r>
            <a:r>
              <a:rPr lang="uk-UA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- </a:t>
            </a:r>
            <a:r>
              <a:rPr lang="en-US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  <a:hlinkClick r:id="rId4"/>
              </a:rPr>
              <a:t>http://www.opendoar.org/index.html</a:t>
            </a:r>
            <a:r>
              <a:rPr lang="uk-UA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altLang="uk-UA" sz="200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Arial" charset="0"/>
              <a:buNone/>
            </a:pPr>
            <a:r>
              <a:rPr lang="en-US" altLang="uk-UA" sz="2000" i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ru-RU" altLang="uk-UA" sz="2000" i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Нотінгемський університет, Великобританія</a:t>
            </a:r>
          </a:p>
        </p:txBody>
      </p:sp>
      <p:sp>
        <p:nvSpPr>
          <p:cNvPr id="17412" name="Заголовок 1"/>
          <p:cNvSpPr>
            <a:spLocks/>
          </p:cNvSpPr>
          <p:nvPr/>
        </p:nvSpPr>
        <p:spPr bwMode="auto">
          <a:xfrm>
            <a:off x="457200" y="1341438"/>
            <a:ext cx="82296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uk-UA" altLang="uk-UA" sz="240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Директорії репозитаріїв</a:t>
            </a:r>
            <a:endParaRPr lang="ru-RU" altLang="uk-UA" sz="240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41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algn="l"/>
            <a:r>
              <a:rPr lang="ru-RU" altLang="uk-UA" sz="32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Архіви (репозитарії) відкритого доступу </a:t>
            </a:r>
          </a:p>
        </p:txBody>
      </p:sp>
      <p:graphicFrame>
        <p:nvGraphicFramePr>
          <p:cNvPr id="17414" name="Объект 1"/>
          <p:cNvGraphicFramePr>
            <a:graphicFrameLocks noChangeAspect="1"/>
          </p:cNvGraphicFramePr>
          <p:nvPr/>
        </p:nvGraphicFramePr>
        <p:xfrm>
          <a:off x="8072438" y="585787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Точечный рисунок" r:id="rId5" imgW="2362530" imgH="2257740" progId="Paint.Picture">
                  <p:embed/>
                </p:oleObj>
              </mc:Choice>
              <mc:Fallback>
                <p:oleObj name="Точечный рисунок" r:id="rId5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585787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55650" y="1484313"/>
            <a:ext cx="8064500" cy="504825"/>
          </a:xfrm>
        </p:spPr>
        <p:txBody>
          <a:bodyPr/>
          <a:lstStyle/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uk-UA" b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Репозитарії в світі</a:t>
            </a:r>
            <a:endParaRPr lang="uk-UA" altLang="uk-UA" b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" name="Місце для вмісту 6"/>
          <p:cNvGraphicFramePr>
            <a:graphicFrameLocks noGrp="1"/>
          </p:cNvGraphicFramePr>
          <p:nvPr>
            <p:ph sz="half" idx="2"/>
          </p:nvPr>
        </p:nvGraphicFramePr>
        <p:xfrm>
          <a:off x="704850" y="2009775"/>
          <a:ext cx="7734300" cy="3773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436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uk-UA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Архіви (репозитарії) відкритого доступу </a:t>
            </a:r>
          </a:p>
        </p:txBody>
      </p:sp>
      <p:graphicFrame>
        <p:nvGraphicFramePr>
          <p:cNvPr id="18437" name="Объект 1"/>
          <p:cNvGraphicFramePr>
            <a:graphicFrameLocks noChangeAspect="1"/>
          </p:cNvGraphicFramePr>
          <p:nvPr/>
        </p:nvGraphicFramePr>
        <p:xfrm>
          <a:off x="8072438" y="585787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Точечный рисунок" r:id="rId5" imgW="2362530" imgH="2257740" progId="Paint.Picture">
                  <p:embed/>
                </p:oleObj>
              </mc:Choice>
              <mc:Fallback>
                <p:oleObj name="Точечный рисунок" r:id="rId5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585787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1188" y="1412875"/>
            <a:ext cx="8389937" cy="503238"/>
          </a:xfrm>
        </p:spPr>
        <p:txBody>
          <a:bodyPr/>
          <a:lstStyle/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uk-UA" b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Репозитарії в Україні</a:t>
            </a:r>
            <a:endParaRPr lang="uk-UA" altLang="uk-UA" b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" name="Місце для вмісту 7"/>
          <p:cNvGraphicFramePr>
            <a:graphicFrameLocks noGrp="1"/>
          </p:cNvGraphicFramePr>
          <p:nvPr>
            <p:ph sz="quarter" idx="4"/>
          </p:nvPr>
        </p:nvGraphicFramePr>
        <p:xfrm>
          <a:off x="684213" y="2060575"/>
          <a:ext cx="8002587" cy="3671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484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uk-UA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Архіви (репозитарії) відкритого доступу </a:t>
            </a:r>
          </a:p>
        </p:txBody>
      </p:sp>
      <p:graphicFrame>
        <p:nvGraphicFramePr>
          <p:cNvPr id="20485" name="Объект 1"/>
          <p:cNvGraphicFramePr>
            <a:graphicFrameLocks noChangeAspect="1"/>
          </p:cNvGraphicFramePr>
          <p:nvPr/>
        </p:nvGraphicFramePr>
        <p:xfrm>
          <a:off x="8072438" y="585787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8" name="Точечный рисунок" r:id="rId5" imgW="2362530" imgH="2257740" progId="Paint.Picture">
                  <p:embed/>
                </p:oleObj>
              </mc:Choice>
              <mc:Fallback>
                <p:oleObj name="Точечный рисунок" r:id="rId5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585787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7"/>
          <p:cNvSpPr txBox="1">
            <a:spLocks noChangeArrowheads="1"/>
          </p:cNvSpPr>
          <p:nvPr/>
        </p:nvSpPr>
        <p:spPr bwMode="auto">
          <a:xfrm>
            <a:off x="0" y="142875"/>
            <a:ext cx="91440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uk-UA" dirty="0" err="1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ElAKPI</a:t>
            </a:r>
            <a:r>
              <a:rPr lang="uk-UA" altLang="uk-UA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–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uk-UA" dirty="0">
                <a:solidFill>
                  <a:srgbClr val="74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El</a:t>
            </a:r>
            <a:r>
              <a:rPr lang="en-US" altLang="uk-UA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ectronic </a:t>
            </a:r>
            <a:r>
              <a:rPr lang="en-US" altLang="uk-UA" dirty="0">
                <a:solidFill>
                  <a:srgbClr val="74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A</a:t>
            </a:r>
            <a:r>
              <a:rPr lang="en-US" altLang="uk-UA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rchive of </a:t>
            </a:r>
            <a:r>
              <a:rPr lang="en-US" altLang="uk-UA" dirty="0">
                <a:solidFill>
                  <a:srgbClr val="74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</a:t>
            </a:r>
            <a:r>
              <a:rPr lang="en-US" altLang="uk-UA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yiv </a:t>
            </a:r>
            <a:r>
              <a:rPr lang="en-US" altLang="uk-UA" dirty="0" err="1">
                <a:solidFill>
                  <a:srgbClr val="74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P</a:t>
            </a:r>
            <a:r>
              <a:rPr lang="en-US" altLang="uk-UA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olitechnic</a:t>
            </a:r>
            <a:r>
              <a:rPr lang="en-US" altLang="uk-UA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uk-UA" dirty="0">
                <a:solidFill>
                  <a:srgbClr val="74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altLang="uk-UA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nstitute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uk-UA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531" name="Text Box 8"/>
          <p:cNvSpPr txBox="1">
            <a:spLocks noChangeArrowheads="1"/>
          </p:cNvSpPr>
          <p:nvPr/>
        </p:nvSpPr>
        <p:spPr bwMode="auto">
          <a:xfrm>
            <a:off x="785813" y="1571625"/>
            <a:ext cx="7929562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uk-UA" altLang="uk-UA" sz="100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spcBef>
                <a:spcPct val="0"/>
              </a:spcBef>
            </a:pPr>
            <a:endParaRPr lang="en-US" altLang="uk-UA" sz="220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2532" name="Объект 1"/>
          <p:cNvGraphicFramePr>
            <a:graphicFrameLocks noChangeAspect="1"/>
          </p:cNvGraphicFramePr>
          <p:nvPr/>
        </p:nvGraphicFramePr>
        <p:xfrm>
          <a:off x="8172450" y="587692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4" name="Точечный рисунок" r:id="rId4" imgW="2362530" imgH="2257740" progId="Paint.Picture">
                  <p:embed/>
                </p:oleObj>
              </mc:Choice>
              <mc:Fallback>
                <p:oleObj name="Точечный рисунок" r:id="rId4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587692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900"/>
          </a:xfrm>
        </p:spPr>
        <p:txBody>
          <a:bodyPr/>
          <a:lstStyle/>
          <a:p>
            <a:pPr marL="342900" indent="-342900"/>
            <a:r>
              <a:rPr lang="en-US" altLang="uk-UA" sz="2800" smtClean="0">
                <a:solidFill>
                  <a:srgbClr val="002060"/>
                </a:solidFill>
                <a:latin typeface="Arial" charset="0"/>
                <a:cs typeface="Arial" charset="0"/>
              </a:rPr>
              <a:t>ElAKPI – </a:t>
            </a:r>
            <a:r>
              <a:rPr lang="uk-UA" altLang="uk-UA" sz="2800" smtClean="0">
                <a:solidFill>
                  <a:srgbClr val="002060"/>
                </a:solidFill>
                <a:latin typeface="Arial" charset="0"/>
                <a:cs typeface="Arial" charset="0"/>
              </a:rPr>
              <a:t>відкритий електронний архів наукових та освітніх матеріалів КПІ ім. Ігоря Сікорського</a:t>
            </a:r>
          </a:p>
        </p:txBody>
      </p:sp>
      <p:sp>
        <p:nvSpPr>
          <p:cNvPr id="48131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  <a:hlinkClick r:id="rId3"/>
              </a:rPr>
              <a:t>http://ela.kpi.ua/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dirty="0" smtClean="0"/>
          </a:p>
        </p:txBody>
      </p:sp>
      <p:graphicFrame>
        <p:nvGraphicFramePr>
          <p:cNvPr id="24580" name="Объект 1"/>
          <p:cNvGraphicFramePr>
            <a:graphicFrameLocks noChangeAspect="1"/>
          </p:cNvGraphicFramePr>
          <p:nvPr/>
        </p:nvGraphicFramePr>
        <p:xfrm>
          <a:off x="8172450" y="587692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3" name="Точечный рисунок" r:id="rId4" imgW="2362530" imgH="2257740" progId="Paint.Picture">
                  <p:embed/>
                </p:oleObj>
              </mc:Choice>
              <mc:Fallback>
                <p:oleObj name="Точечный рисунок" r:id="rId4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587692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581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765300"/>
            <a:ext cx="7524750" cy="491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7"/>
          <p:cNvSpPr txBox="1">
            <a:spLocks noChangeArrowheads="1"/>
          </p:cNvSpPr>
          <p:nvPr/>
        </p:nvSpPr>
        <p:spPr bwMode="auto">
          <a:xfrm>
            <a:off x="539750" y="142875"/>
            <a:ext cx="8389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uk-UA" sz="28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ElAKPI</a:t>
            </a:r>
            <a:r>
              <a:rPr lang="en-US" altLang="uk-UA" sz="28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altLang="uk-UA" sz="28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– початок</a:t>
            </a:r>
            <a:r>
              <a:rPr lang="en-US" altLang="uk-UA" sz="28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uk-UA" altLang="uk-UA" sz="2800" dirty="0" smtClean="0">
                <a:solidFill>
                  <a:srgbClr val="74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2010 р.</a:t>
            </a:r>
            <a:r>
              <a:rPr lang="en-US" altLang="uk-UA" sz="28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altLang="uk-UA" sz="28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3" name="Text Box 8"/>
          <p:cNvSpPr txBox="1">
            <a:spLocks noChangeArrowheads="1"/>
          </p:cNvSpPr>
          <p:nvPr/>
        </p:nvSpPr>
        <p:spPr bwMode="auto">
          <a:xfrm>
            <a:off x="785813" y="1071563"/>
            <a:ext cx="7929562" cy="444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uk-UA" altLang="uk-UA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Завдання </a:t>
            </a:r>
            <a:endParaRPr lang="uk-UA" altLang="uk-UA" sz="24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uk-UA" altLang="uk-UA" sz="22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Забезпечити студентам доступ до електронних копій методичних посібників та рекомендацій НТУУ “КПІ”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uk-UA" altLang="uk-UA" sz="10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uk-UA" altLang="uk-UA" sz="22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Створити цифрову бібліотеку дисертацій та авторефератів, захищених в НТУУ “КПІ” та забезпечити до них доступ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uk-UA" altLang="uk-UA" sz="10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uk-UA" altLang="uk-UA" sz="22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Створити цифрову бібліотеку звітів про науково-дослідні роботи, виконаних в НТУУ “КПІ” та забезпечити до них доступ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uk-UA" altLang="uk-UA" sz="22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ru-RU" altLang="uk-UA" sz="20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altLang="uk-UA" sz="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5604" name="Объект 1"/>
          <p:cNvGraphicFramePr>
            <a:graphicFrameLocks noChangeAspect="1"/>
          </p:cNvGraphicFramePr>
          <p:nvPr/>
        </p:nvGraphicFramePr>
        <p:xfrm>
          <a:off x="8172450" y="587692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6" name="Точечный рисунок" r:id="rId4" imgW="2362530" imgH="2257740" progId="Paint.Picture">
                  <p:embed/>
                </p:oleObj>
              </mc:Choice>
              <mc:Fallback>
                <p:oleObj name="Точечный рисунок" r:id="rId4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587692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7"/>
          <p:cNvSpPr txBox="1">
            <a:spLocks noChangeArrowheads="1"/>
          </p:cNvSpPr>
          <p:nvPr/>
        </p:nvSpPr>
        <p:spPr bwMode="auto">
          <a:xfrm>
            <a:off x="539750" y="142875"/>
            <a:ext cx="8389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uk-UA" sz="280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ElAKPI </a:t>
            </a:r>
            <a:r>
              <a:rPr lang="uk-UA" altLang="uk-UA" sz="280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2012</a:t>
            </a:r>
            <a:r>
              <a:rPr lang="en-US" altLang="uk-UA" sz="280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-201</a:t>
            </a:r>
            <a:r>
              <a:rPr lang="uk-UA" altLang="uk-UA" sz="280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4 – зміна парадигми</a:t>
            </a:r>
            <a:r>
              <a:rPr lang="ru-RU" altLang="uk-UA" sz="280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27651" name="Text Box 8"/>
          <p:cNvSpPr txBox="1">
            <a:spLocks noChangeArrowheads="1"/>
          </p:cNvSpPr>
          <p:nvPr/>
        </p:nvSpPr>
        <p:spPr bwMode="auto">
          <a:xfrm>
            <a:off x="785813" y="1071563"/>
            <a:ext cx="8358187" cy="444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uk-UA" altLang="uk-UA" sz="280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uk-UA" altLang="uk-UA" sz="280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ru-RU" altLang="uk-UA" sz="280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ru-RU" altLang="uk-UA" sz="120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en-US" altLang="uk-UA" sz="280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uk-UA" altLang="uk-UA" sz="200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uk-UA" sz="200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altLang="uk-UA" sz="80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500188"/>
            <a:ext cx="8215313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063" y="857250"/>
            <a:ext cx="8358187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73050" indent="-273050">
              <a:defRPr/>
            </a:pPr>
            <a:r>
              <a:rPr lang="uk-UA" sz="3200" dirty="0">
                <a:solidFill>
                  <a:srgbClr val="002060"/>
                </a:solidFill>
              </a:rPr>
              <a:t> </a:t>
            </a:r>
            <a:r>
              <a:rPr lang="uk-UA" sz="2800" i="1" dirty="0">
                <a:solidFill>
                  <a:srgbClr val="740000"/>
                </a:solidFill>
                <a:latin typeface="Arial" pitchFamily="34" charset="0"/>
                <a:cs typeface="Arial" pitchFamily="34" charset="0"/>
              </a:rPr>
              <a:t>Від обмеженого до відкритого доступу</a:t>
            </a:r>
            <a:endParaRPr lang="en-US" sz="2800" i="1" dirty="0">
              <a:solidFill>
                <a:srgbClr val="74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6" y="332656"/>
            <a:ext cx="9092594" cy="6408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7421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1905"/>
            <a:ext cx="9144000" cy="661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6661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900"/>
          </a:xfrm>
        </p:spPr>
        <p:txBody>
          <a:bodyPr/>
          <a:lstStyle/>
          <a:p>
            <a:pPr marL="342900" indent="-342900"/>
            <a:r>
              <a:rPr lang="en-US" altLang="uk-UA" sz="2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ElAKPI</a:t>
            </a:r>
            <a:r>
              <a:rPr lang="en-US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uk-UA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сьогодні</a:t>
            </a:r>
          </a:p>
        </p:txBody>
      </p:sp>
      <p:sp>
        <p:nvSpPr>
          <p:cNvPr id="48131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Мета </a:t>
            </a:r>
          </a:p>
          <a:p>
            <a:pPr marL="457200" lvl="1" indent="0">
              <a:buNone/>
            </a:pP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Шляхом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створення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збереження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та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надання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доступу до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наукових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та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освітніх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матеріалів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НТУУ «КПІ» </a:t>
            </a:r>
            <a:r>
              <a:rPr lang="ru-RU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українській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і </a:t>
            </a:r>
            <a:r>
              <a:rPr lang="ru-RU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світовій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науковій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спільноті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сприяти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розвитку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науки та </a:t>
            </a:r>
            <a:r>
              <a:rPr lang="ru-RU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освіти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в НТУУ «КПІ», </a:t>
            </a:r>
            <a:r>
              <a:rPr lang="ru-RU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Україні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та </a:t>
            </a:r>
            <a:r>
              <a:rPr lang="ru-RU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світі</a:t>
            </a:r>
            <a:endParaRPr lang="ru-RU" sz="24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4580" name="Объект 1"/>
          <p:cNvGraphicFramePr>
            <a:graphicFrameLocks noChangeAspect="1"/>
          </p:cNvGraphicFramePr>
          <p:nvPr/>
        </p:nvGraphicFramePr>
        <p:xfrm>
          <a:off x="8172450" y="587692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1" name="Точечный рисунок" r:id="rId3" imgW="2362530" imgH="2257740" progId="Paint.Picture">
                  <p:embed/>
                </p:oleObj>
              </mc:Choice>
              <mc:Fallback>
                <p:oleObj name="Точечный рисунок" r:id="rId3" imgW="2362530" imgH="225774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587692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5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54063"/>
          </a:xfrm>
        </p:spPr>
        <p:txBody>
          <a:bodyPr/>
          <a:lstStyle/>
          <a:p>
            <a:r>
              <a:rPr lang="en-US" altLang="uk-UA" smtClean="0"/>
              <a:t> 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95288" y="1125538"/>
            <a:ext cx="86042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ru-RU" altLang="uk-UA" sz="240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uk-UA" sz="180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uk-UA" sz="180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172" name="Місце для вмісту 3" descr="scholarly-research-cycl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15888"/>
            <a:ext cx="9001125" cy="56276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Заголовок 1"/>
          <p:cNvSpPr txBox="1">
            <a:spLocks/>
          </p:cNvSpPr>
          <p:nvPr/>
        </p:nvSpPr>
        <p:spPr bwMode="auto">
          <a:xfrm>
            <a:off x="214313" y="6381750"/>
            <a:ext cx="8229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uk-UA" sz="1400" i="1"/>
              <a:t>Devon Greyson, Information Specialist with the UBC Centre for Health Services and Policy Research</a:t>
            </a:r>
            <a:br>
              <a:rPr lang="en-US" altLang="uk-UA" sz="1400" i="1"/>
            </a:br>
            <a:r>
              <a:rPr lang="en-US" altLang="uk-UA" sz="1400" i="1"/>
              <a:t>Donald Taylor, Electronic Resources Librarian at Simon Fraser University</a:t>
            </a:r>
            <a:r>
              <a:rPr lang="en-US" altLang="uk-UA" sz="1200"/>
              <a:t/>
            </a:r>
            <a:br>
              <a:rPr lang="en-US" altLang="uk-UA" sz="1200"/>
            </a:br>
            <a:r>
              <a:rPr lang="en-US" altLang="uk-UA" sz="1200"/>
              <a:t/>
            </a:r>
            <a:br>
              <a:rPr lang="en-US" altLang="uk-UA" sz="1200"/>
            </a:br>
            <a:endParaRPr lang="uk-UA" altLang="uk-UA" sz="1200"/>
          </a:p>
        </p:txBody>
      </p:sp>
      <p:graphicFrame>
        <p:nvGraphicFramePr>
          <p:cNvPr id="7174" name="Объект 1"/>
          <p:cNvGraphicFramePr>
            <a:graphicFrameLocks noChangeAspect="1"/>
          </p:cNvGraphicFramePr>
          <p:nvPr/>
        </p:nvGraphicFramePr>
        <p:xfrm>
          <a:off x="8072438" y="585787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Точечный рисунок" r:id="rId4" imgW="2362530" imgH="2257740" progId="Paint.Picture">
                  <p:embed/>
                </p:oleObj>
              </mc:Choice>
              <mc:Fallback>
                <p:oleObj name="Точечный рисунок" r:id="rId4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585787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900"/>
          </a:xfrm>
        </p:spPr>
        <p:txBody>
          <a:bodyPr/>
          <a:lstStyle/>
          <a:p>
            <a:pPr marL="342900" indent="-342900"/>
            <a:r>
              <a:rPr lang="en-US" altLang="uk-UA" sz="2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ElAKPI</a:t>
            </a:r>
            <a:r>
              <a:rPr lang="en-US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uk-UA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сьогодні</a:t>
            </a:r>
            <a:r>
              <a:rPr lang="en-US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uk-UA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/>
            </a:r>
            <a:br>
              <a:rPr lang="uk-UA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uk-UA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регламентуючі документи</a:t>
            </a:r>
          </a:p>
        </p:txBody>
      </p:sp>
      <p:sp>
        <p:nvSpPr>
          <p:cNvPr id="48131" name="Объект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713386"/>
          </a:xfrm>
        </p:spPr>
        <p:txBody>
          <a:bodyPr/>
          <a:lstStyle/>
          <a:p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Положення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про ELAKPI –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відкритий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електронний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архів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наукових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та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освітніх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матеріалів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НТУУ «КПІ»</a:t>
            </a:r>
          </a:p>
          <a:p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Порядок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передачі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наукових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та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освітніх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матеріалів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до ELAKPI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Договір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приєднання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про передачу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невиключних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прав на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використання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твору</a:t>
            </a:r>
            <a:endParaRPr lang="ru-RU" sz="24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Реєстрація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користувача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та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розміщення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матеріалів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в ELAKPI (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інструкція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Інструкція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з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розміщення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кваліфікаційних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робіт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в ELAKPI</a:t>
            </a:r>
          </a:p>
        </p:txBody>
      </p:sp>
      <p:graphicFrame>
        <p:nvGraphicFramePr>
          <p:cNvPr id="24580" name="Объект 1"/>
          <p:cNvGraphicFramePr>
            <a:graphicFrameLocks noChangeAspect="1"/>
          </p:cNvGraphicFramePr>
          <p:nvPr/>
        </p:nvGraphicFramePr>
        <p:xfrm>
          <a:off x="8172450" y="587692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5" name="Точечный рисунок" r:id="rId3" imgW="2362530" imgH="2257740" progId="Paint.Picture">
                  <p:embed/>
                </p:oleObj>
              </mc:Choice>
              <mc:Fallback>
                <p:oleObj name="Точечный рисунок" r:id="rId3" imgW="2362530" imgH="225774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587692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095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900"/>
          </a:xfrm>
        </p:spPr>
        <p:txBody>
          <a:bodyPr/>
          <a:lstStyle/>
          <a:p>
            <a:pPr marL="342900" indent="-342900"/>
            <a:r>
              <a:rPr lang="en-US" altLang="uk-UA" sz="2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ElAKPI</a:t>
            </a:r>
            <a:r>
              <a:rPr lang="en-US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uk-UA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сьогодні</a:t>
            </a:r>
            <a:r>
              <a:rPr lang="en-US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uk-UA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/>
            </a:r>
            <a:br>
              <a:rPr lang="uk-UA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</a:br>
            <a:endParaRPr lang="uk-UA" altLang="uk-UA" sz="2800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48131" name="Объект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713386"/>
          </a:xfrm>
        </p:spPr>
        <p:txBody>
          <a:bodyPr/>
          <a:lstStyle/>
          <a:p>
            <a:r>
              <a:rPr lang="uk-UA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Політики (правила) </a:t>
            </a:r>
          </a:p>
          <a:p>
            <a:pPr lvl="1"/>
            <a:r>
              <a:rPr lang="ru-RU" sz="20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Про </a:t>
            </a:r>
            <a:r>
              <a:rPr lang="uk-UA" sz="20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метадані</a:t>
            </a:r>
          </a:p>
          <a:p>
            <a:pPr lvl="1"/>
            <a:r>
              <a:rPr lang="uk-UA" sz="20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Про дані</a:t>
            </a:r>
          </a:p>
          <a:p>
            <a:pPr lvl="1"/>
            <a:r>
              <a:rPr lang="uk-UA" sz="20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Про зміст</a:t>
            </a:r>
          </a:p>
          <a:p>
            <a:pPr lvl="1"/>
            <a:r>
              <a:rPr lang="uk-UA" sz="20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Про розміщення, </a:t>
            </a:r>
            <a:r>
              <a:rPr lang="ru-RU" sz="20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депозиторів</a:t>
            </a:r>
            <a:r>
              <a:rPr lang="ru-RU" sz="20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якості</a:t>
            </a:r>
            <a:r>
              <a:rPr lang="ru-RU" sz="20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та </a:t>
            </a:r>
            <a:r>
              <a:rPr lang="ru-RU" sz="20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авторського</a:t>
            </a:r>
            <a:r>
              <a:rPr lang="ru-RU" sz="20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права</a:t>
            </a:r>
            <a:endParaRPr lang="uk-UA" sz="20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/>
            <a:r>
              <a:rPr lang="uk-UA" sz="20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Про збереження, відкликання та закриття</a:t>
            </a:r>
          </a:p>
          <a:p>
            <a:pPr lvl="1"/>
            <a:endParaRPr lang="en-US" sz="20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/>
            <a:endParaRPr lang="uk-UA" sz="20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4580" name="Объект 1"/>
          <p:cNvGraphicFramePr>
            <a:graphicFrameLocks noChangeAspect="1"/>
          </p:cNvGraphicFramePr>
          <p:nvPr/>
        </p:nvGraphicFramePr>
        <p:xfrm>
          <a:off x="8172450" y="587692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0" name="Точечный рисунок" r:id="rId3" imgW="2362530" imgH="2257740" progId="Paint.Picture">
                  <p:embed/>
                </p:oleObj>
              </mc:Choice>
              <mc:Fallback>
                <p:oleObj name="Точечный рисунок" r:id="rId3" imgW="2362530" imgH="225774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587692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6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900"/>
          </a:xfrm>
        </p:spPr>
        <p:txBody>
          <a:bodyPr/>
          <a:lstStyle/>
          <a:p>
            <a:pPr marL="342900" indent="-342900"/>
            <a:r>
              <a:rPr lang="en-US" altLang="uk-UA" sz="2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ElAKPI</a:t>
            </a:r>
            <a:r>
              <a:rPr lang="uk-UA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сьогодні</a:t>
            </a:r>
          </a:p>
        </p:txBody>
      </p:sp>
      <p:sp>
        <p:nvSpPr>
          <p:cNvPr id="48131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uk-UA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Програмне забезпечення </a:t>
            </a:r>
          </a:p>
          <a:p>
            <a:pPr lvl="1"/>
            <a:r>
              <a:rPr lang="en-US" sz="20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Dspace</a:t>
            </a:r>
            <a:endParaRPr lang="uk-UA" sz="20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lvl="1"/>
            <a:r>
              <a:rPr lang="uk-UA" sz="20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Перехід на нову версію – 2018</a:t>
            </a:r>
          </a:p>
          <a:p>
            <a:pPr marL="457200" lvl="1" indent="0">
              <a:buNone/>
            </a:pPr>
            <a:endParaRPr lang="uk-UA" sz="10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uk-UA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Стандарт описових метаданих - </a:t>
            </a:r>
            <a:r>
              <a:rPr lang="en-US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DublinCore</a:t>
            </a:r>
            <a:r>
              <a:rPr lang="uk-UA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lvl="1"/>
            <a:r>
              <a:rPr lang="uk-UA" sz="20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Додаткові поля метаданих</a:t>
            </a:r>
          </a:p>
          <a:p>
            <a:pPr lvl="1"/>
            <a:endParaRPr lang="uk-UA" sz="10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OpenDOAR</a:t>
            </a:r>
            <a:r>
              <a:rPr lang="en-US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та </a:t>
            </a:r>
            <a:r>
              <a:rPr lang="en-US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ROAR</a:t>
            </a:r>
            <a:endParaRPr lang="uk-UA" sz="24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endParaRPr lang="uk-UA" sz="24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457200" lvl="1" indent="0">
              <a:buNone/>
            </a:pPr>
            <a:endParaRPr lang="ru-RU" sz="20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4580" name="Объект 1"/>
          <p:cNvGraphicFramePr>
            <a:graphicFrameLocks noChangeAspect="1"/>
          </p:cNvGraphicFramePr>
          <p:nvPr/>
        </p:nvGraphicFramePr>
        <p:xfrm>
          <a:off x="8172450" y="587692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9" name="Точечный рисунок" r:id="rId3" imgW="2362530" imgH="2257740" progId="Paint.Picture">
                  <p:embed/>
                </p:oleObj>
              </mc:Choice>
              <mc:Fallback>
                <p:oleObj name="Точечный рисунок" r:id="rId3" imgW="2362530" imgH="225774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587692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933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7"/>
          <p:cNvSpPr txBox="1">
            <a:spLocks noChangeArrowheads="1"/>
          </p:cNvSpPr>
          <p:nvPr/>
        </p:nvSpPr>
        <p:spPr bwMode="auto">
          <a:xfrm>
            <a:off x="539750" y="142875"/>
            <a:ext cx="8389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uk-UA" sz="28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ElAKPI</a:t>
            </a:r>
            <a:r>
              <a:rPr lang="uk-UA" altLang="uk-UA" sz="28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uk-UA" sz="28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2018</a:t>
            </a:r>
            <a:endParaRPr lang="ru-RU" altLang="uk-UA" sz="28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3" name="Text Box 8"/>
          <p:cNvSpPr txBox="1">
            <a:spLocks noChangeArrowheads="1"/>
          </p:cNvSpPr>
          <p:nvPr/>
        </p:nvSpPr>
        <p:spPr bwMode="auto">
          <a:xfrm>
            <a:off x="785813" y="1071563"/>
            <a:ext cx="7929562" cy="444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endParaRPr lang="en-US" altLang="uk-UA" sz="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5604" name="Объект 1"/>
          <p:cNvGraphicFramePr>
            <a:graphicFrameLocks noChangeAspect="1"/>
          </p:cNvGraphicFramePr>
          <p:nvPr/>
        </p:nvGraphicFramePr>
        <p:xfrm>
          <a:off x="8172450" y="587692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0" name="Точечный рисунок" r:id="rId4" imgW="2362530" imgH="2257740" progId="Paint.Picture">
                  <p:embed/>
                </p:oleObj>
              </mc:Choice>
              <mc:Fallback>
                <p:oleObj name="Точечный рисунок" r:id="rId4" imgW="2362530" imgH="225774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587692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Диаграмм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295542"/>
              </p:ext>
            </p:extLst>
          </p:nvPr>
        </p:nvGraphicFramePr>
        <p:xfrm>
          <a:off x="395536" y="836712"/>
          <a:ext cx="8424936" cy="5748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60241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900"/>
          </a:xfrm>
        </p:spPr>
        <p:txBody>
          <a:bodyPr/>
          <a:lstStyle/>
          <a:p>
            <a:pPr marL="342900" indent="-342900"/>
            <a:r>
              <a:rPr lang="en-US" altLang="uk-UA" sz="2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ElAKPI</a:t>
            </a:r>
            <a:r>
              <a:rPr lang="uk-UA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2018</a:t>
            </a:r>
          </a:p>
        </p:txBody>
      </p:sp>
      <p:sp>
        <p:nvSpPr>
          <p:cNvPr id="48131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uk-UA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База академічних текстів для перевірки робіт на текстові збіги</a:t>
            </a:r>
          </a:p>
          <a:p>
            <a:pPr marL="0" indent="0">
              <a:buNone/>
            </a:pPr>
            <a:r>
              <a:rPr lang="uk-UA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Основа </a:t>
            </a:r>
            <a:r>
              <a:rPr lang="uk-UA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з</a:t>
            </a:r>
            <a:r>
              <a:rPr lang="ru-RU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абезпечення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функціонування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системи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запобігання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та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виявлення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академічного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плагіату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в КПІ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ім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Ігоря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Сікорського</a:t>
            </a:r>
            <a:endParaRPr lang="ru-RU" sz="24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4580" name="Объект 1"/>
          <p:cNvGraphicFramePr>
            <a:graphicFrameLocks noChangeAspect="1"/>
          </p:cNvGraphicFramePr>
          <p:nvPr/>
        </p:nvGraphicFramePr>
        <p:xfrm>
          <a:off x="8172450" y="587692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3" name="Точечный рисунок" r:id="rId3" imgW="2362530" imgH="2257740" progId="Paint.Picture">
                  <p:embed/>
                </p:oleObj>
              </mc:Choice>
              <mc:Fallback>
                <p:oleObj name="Точечный рисунок" r:id="rId3" imgW="2362530" imgH="225774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50" y="587692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64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900"/>
          </a:xfrm>
        </p:spPr>
        <p:txBody>
          <a:bodyPr/>
          <a:lstStyle/>
          <a:p>
            <a:pPr marL="342900" indent="-342900"/>
            <a:r>
              <a:rPr lang="en-US" altLang="uk-UA" sz="2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ElAKPI</a:t>
            </a:r>
            <a:r>
              <a:rPr lang="uk-UA" altLang="uk-U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та НРАТ</a:t>
            </a:r>
          </a:p>
        </p:txBody>
      </p:sp>
      <p:sp>
        <p:nvSpPr>
          <p:cNvPr id="48131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en-US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ElAKPI</a:t>
            </a:r>
            <a:r>
              <a:rPr lang="en-US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uk-UA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локальний </a:t>
            </a:r>
            <a:r>
              <a:rPr lang="uk-UA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репозитарій</a:t>
            </a:r>
            <a:endParaRPr lang="uk-UA" sz="24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endParaRPr lang="uk-UA" sz="24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uk-UA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Автоматизована передача даних в центральний </a:t>
            </a:r>
            <a:r>
              <a:rPr lang="uk-UA" sz="2400" dirty="0" err="1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репозитарій</a:t>
            </a:r>
            <a:endParaRPr lang="uk-UA" sz="24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endParaRPr lang="uk-UA" sz="24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endParaRPr lang="uk-UA" sz="24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457200" lvl="1" indent="0">
              <a:buNone/>
            </a:pPr>
            <a:endParaRPr lang="ru-RU" sz="20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4580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9441701"/>
              </p:ext>
            </p:extLst>
          </p:nvPr>
        </p:nvGraphicFramePr>
        <p:xfrm>
          <a:off x="8100392" y="5949280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8" name="Точечный рисунок" r:id="rId4" imgW="2362530" imgH="2257740" progId="PBrush">
                  <p:embed/>
                </p:oleObj>
              </mc:Choice>
              <mc:Fallback>
                <p:oleObj name="Точечный рисунок" r:id="rId4" imgW="2362530" imgH="225774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0392" y="5949280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784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3"/>
              </a:rPr>
              <a:t>o.bruy@library.kpi.ua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oksana.bruy@gmail.com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uk-UA" dirty="0"/>
          </a:p>
        </p:txBody>
      </p:sp>
      <p:graphicFrame>
        <p:nvGraphicFramePr>
          <p:cNvPr id="4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8977163"/>
              </p:ext>
            </p:extLst>
          </p:nvPr>
        </p:nvGraphicFramePr>
        <p:xfrm>
          <a:off x="8028384" y="5949280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2" name="Точечный рисунок" r:id="rId5" imgW="2362530" imgH="2257740" progId="PBrush">
                  <p:embed/>
                </p:oleObj>
              </mc:Choice>
              <mc:Fallback>
                <p:oleObj name="Точечный рисунок" r:id="rId5" imgW="2362530" imgH="225774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84" y="5949280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3024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pPr algn="l"/>
            <a:r>
              <a:rPr lang="en-US" altLang="uk-UA" smtClean="0"/>
              <a:t> 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95288" y="1125538"/>
            <a:ext cx="86042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ru-RU" altLang="uk-UA" sz="240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uk-UA" sz="180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uk-UA" sz="180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8196" name="Объект 1"/>
          <p:cNvGraphicFramePr>
            <a:graphicFrameLocks noChangeAspect="1"/>
          </p:cNvGraphicFramePr>
          <p:nvPr/>
        </p:nvGraphicFramePr>
        <p:xfrm>
          <a:off x="8072438" y="585787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Точечный рисунок" r:id="rId3" imgW="2362530" imgH="2257740" progId="Paint.Picture">
                  <p:embed/>
                </p:oleObj>
              </mc:Choice>
              <mc:Fallback>
                <p:oleObj name="Точечный рисунок" r:id="rId3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585787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7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49275"/>
            <a:ext cx="8616950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288" y="5805488"/>
            <a:ext cx="7416800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2060"/>
                </a:solidFill>
                <a:hlinkClick r:id="rId6"/>
              </a:rPr>
              <a:t>https://en.wikipedia.org/wiki/Open_science#/media/File:Open_Science_-_Prinzipien.png</a:t>
            </a:r>
            <a:r>
              <a:rPr lang="uk-UA" dirty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6152824">
            <a:off x="7109619" y="650081"/>
            <a:ext cx="1360488" cy="936625"/>
          </a:xfrm>
          <a:prstGeom prst="rightArrow">
            <a:avLst/>
          </a:prstGeom>
          <a:solidFill>
            <a:srgbClr val="CC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7"/>
          <p:cNvSpPr txBox="1">
            <a:spLocks noChangeArrowheads="1"/>
          </p:cNvSpPr>
          <p:nvPr/>
        </p:nvSpPr>
        <p:spPr bwMode="auto">
          <a:xfrm>
            <a:off x="395288" y="142875"/>
            <a:ext cx="8534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uk-UA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Ідея відкритого доступу </a:t>
            </a:r>
          </a:p>
        </p:txBody>
      </p:sp>
      <p:sp>
        <p:nvSpPr>
          <p:cNvPr id="9219" name="Text Box 8"/>
          <p:cNvSpPr txBox="1">
            <a:spLocks noChangeArrowheads="1"/>
          </p:cNvSpPr>
          <p:nvPr/>
        </p:nvSpPr>
        <p:spPr bwMode="auto">
          <a:xfrm>
            <a:off x="785813" y="1071563"/>
            <a:ext cx="8358187" cy="444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800100" indent="-3429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uk-UA" altLang="ru-RU" sz="120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ru-RU" altLang="ru-RU" sz="200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ru-RU" altLang="ru-RU" sz="200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642938"/>
            <a:ext cx="4572000" cy="609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221" name="Объект 1"/>
          <p:cNvGraphicFramePr>
            <a:graphicFrameLocks noChangeAspect="1"/>
          </p:cNvGraphicFramePr>
          <p:nvPr/>
        </p:nvGraphicFramePr>
        <p:xfrm>
          <a:off x="8072438" y="585787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Точечный рисунок" r:id="rId5" imgW="2362530" imgH="2257740" progId="Paint.Picture">
                  <p:embed/>
                </p:oleObj>
              </mc:Choice>
              <mc:Fallback>
                <p:oleObj name="Точечный рисунок" r:id="rId5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585787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/>
            <a:r>
              <a:rPr lang="uk-UA" altLang="uk-UA" sz="320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ЗМІНА МОДЕЛІ НАУКОВОЇ КОМУНІКАЦІЇ</a:t>
            </a:r>
            <a:endParaRPr lang="ru-RU" altLang="uk-UA" sz="320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267" name="Rectangle 3"/>
          <p:cNvSpPr>
            <a:spLocks noGrp="1"/>
          </p:cNvSpPr>
          <p:nvPr>
            <p:ph type="body" sz="half" idx="1"/>
          </p:nvPr>
        </p:nvSpPr>
        <p:spPr>
          <a:xfrm>
            <a:off x="827088" y="1268413"/>
            <a:ext cx="8137525" cy="48577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uk-UA" altLang="uk-UA" sz="2400" b="1" smtClean="0">
                <a:solidFill>
                  <a:srgbClr val="05AB1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Зелений шлях</a:t>
            </a:r>
            <a:r>
              <a:rPr lang="uk-UA" altLang="uk-UA" sz="24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– а</a:t>
            </a:r>
            <a:r>
              <a:rPr lang="uk-UA" altLang="uk-UA" sz="240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рхіви (репозитарії) відкритого доступу</a:t>
            </a:r>
            <a:r>
              <a:rPr lang="uk-UA" altLang="uk-UA" sz="24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uk-UA" altLang="uk-UA" sz="240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самоархівування</a:t>
            </a:r>
            <a:endParaRPr lang="uk-UA" altLang="uk-UA" sz="240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</a:pPr>
            <a:endParaRPr lang="en-GB" altLang="uk-UA" sz="80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</a:pPr>
            <a:r>
              <a:rPr lang="uk-UA" altLang="uk-UA" sz="2400" b="1" smtClean="0">
                <a:solidFill>
                  <a:srgbClr val="FFFA0E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З</a:t>
            </a:r>
            <a:r>
              <a:rPr lang="uk-UA" altLang="uk-UA" sz="2400" b="1" smtClean="0">
                <a:solidFill>
                  <a:srgbClr val="FFFA0E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олотий шлях</a:t>
            </a:r>
            <a:r>
              <a:rPr lang="uk-UA" altLang="uk-UA" sz="240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altLang="uk-UA" sz="24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– ж</a:t>
            </a:r>
            <a:r>
              <a:rPr lang="uk-UA" altLang="uk-UA" sz="240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урнали відкритого доступу</a:t>
            </a:r>
            <a:r>
              <a:rPr lang="uk-UA" altLang="uk-UA" sz="24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– </a:t>
            </a:r>
          </a:p>
          <a:p>
            <a:pPr>
              <a:buFont typeface="Wingdings" pitchFamily="2" charset="2"/>
              <a:buNone/>
            </a:pPr>
            <a:r>
              <a:rPr lang="uk-UA" altLang="uk-UA" sz="24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uk-UA" altLang="uk-UA" sz="240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нова фінансова модель </a:t>
            </a:r>
          </a:p>
          <a:p>
            <a:pPr>
              <a:buFont typeface="Wingdings" pitchFamily="2" charset="2"/>
              <a:buChar char="§"/>
            </a:pPr>
            <a:endParaRPr lang="uk-UA" altLang="uk-UA" sz="100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altLang="uk-UA" sz="200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1268" name="Объект 1"/>
          <p:cNvGraphicFramePr>
            <a:graphicFrameLocks noChangeAspect="1"/>
          </p:cNvGraphicFramePr>
          <p:nvPr/>
        </p:nvGraphicFramePr>
        <p:xfrm>
          <a:off x="8072438" y="585787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Точечный рисунок" r:id="rId3" imgW="2362530" imgH="2257740" progId="Paint.Picture">
                  <p:embed/>
                </p:oleObj>
              </mc:Choice>
              <mc:Fallback>
                <p:oleObj name="Точечный рисунок" r:id="rId3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585787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6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3213100"/>
            <a:ext cx="4232275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25" y="3736975"/>
            <a:ext cx="4418013" cy="289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5413"/>
            <a:ext cx="864235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650" y="4508500"/>
            <a:ext cx="2232025" cy="576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solidFill>
                  <a:srgbClr val="002060"/>
                </a:solidFill>
              </a:rPr>
              <a:t>OPEN ACCESS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725" y="4216400"/>
            <a:ext cx="3024188" cy="574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solidFill>
                  <a:srgbClr val="002060"/>
                </a:solidFill>
              </a:rPr>
              <a:t>CLOSED ACCESS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12293" name="Объект 1"/>
          <p:cNvGraphicFramePr>
            <a:graphicFrameLocks noChangeAspect="1"/>
          </p:cNvGraphicFramePr>
          <p:nvPr/>
        </p:nvGraphicFramePr>
        <p:xfrm>
          <a:off x="8072438" y="585787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5" name="Точечный рисунок" r:id="rId5" imgW="2362530" imgH="2257740" progId="Paint.Picture">
                  <p:embed/>
                </p:oleObj>
              </mc:Choice>
              <mc:Fallback>
                <p:oleObj name="Точечный рисунок" r:id="rId5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585787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/>
            <a:r>
              <a:rPr lang="ru-RU" altLang="uk-UA" sz="32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Архіви (репозитарії) відкритого доступу 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Інституційні електронні архіви (репозитарії)</a:t>
            </a:r>
          </a:p>
          <a:p>
            <a:pPr>
              <a:buFont typeface="Wingdings" pitchFamily="2" charset="2"/>
              <a:buChar char="§"/>
            </a:pPr>
            <a:r>
              <a:rPr lang="ru-RU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Тематичні електронні архіви</a:t>
            </a:r>
          </a:p>
          <a:p>
            <a:pPr>
              <a:buFont typeface="Wingdings" pitchFamily="2" charset="2"/>
              <a:buChar char="§"/>
            </a:pPr>
            <a:r>
              <a:rPr lang="uk-UA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Агрегатори – дані з декількох архівів</a:t>
            </a:r>
            <a:endParaRPr lang="ru-RU" altLang="uk-UA" sz="200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</a:pPr>
            <a:r>
              <a:rPr lang="uk-UA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Державні – урядові дані</a:t>
            </a:r>
          </a:p>
          <a:p>
            <a:pPr>
              <a:buFont typeface="Wingdings" pitchFamily="2" charset="2"/>
              <a:buChar char="§"/>
            </a:pPr>
            <a:endParaRPr lang="ru-RU" altLang="uk-UA" sz="200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</a:pPr>
            <a:r>
              <a:rPr lang="ru-RU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Створюються через  депонування та самоархівування (</a:t>
            </a:r>
            <a:r>
              <a:rPr lang="en-US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Self-Archiving) </a:t>
            </a:r>
            <a:r>
              <a:rPr lang="ru-RU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ученими своїх робіт</a:t>
            </a:r>
          </a:p>
          <a:p>
            <a:pPr>
              <a:buFont typeface="Wingdings" pitchFamily="2" charset="2"/>
              <a:buChar char="§"/>
            </a:pPr>
            <a:r>
              <a:rPr lang="ru-RU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Сумісні з стандартами обміну даними - </a:t>
            </a:r>
            <a:r>
              <a:rPr lang="en-US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Open Archives Initiative Protocol for Metadate Harvesting (OAI-PMH)</a:t>
            </a:r>
          </a:p>
          <a:p>
            <a:endParaRPr lang="ru-RU" altLang="uk-UA" smtClean="0"/>
          </a:p>
        </p:txBody>
      </p:sp>
      <p:graphicFrame>
        <p:nvGraphicFramePr>
          <p:cNvPr id="14340" name="Объект 1"/>
          <p:cNvGraphicFramePr>
            <a:graphicFrameLocks noChangeAspect="1"/>
          </p:cNvGraphicFramePr>
          <p:nvPr/>
        </p:nvGraphicFramePr>
        <p:xfrm>
          <a:off x="8072438" y="585787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2" name="Точечный рисунок" r:id="rId3" imgW="2362530" imgH="2257740" progId="Paint.Picture">
                  <p:embed/>
                </p:oleObj>
              </mc:Choice>
              <mc:Fallback>
                <p:oleObj name="Точечный рисунок" r:id="rId3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585787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/>
            <a:r>
              <a:rPr lang="ru-RU" altLang="uk-UA" sz="32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Архіви (репозитарії) відкритого доступу </a:t>
            </a:r>
          </a:p>
        </p:txBody>
      </p:sp>
      <p:sp>
        <p:nvSpPr>
          <p:cNvPr id="48131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ru-RU" sz="24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Основні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завдання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Забезпечити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вільний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доступ до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наукових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матеріалів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Забезпечити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їх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архівування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та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збереження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на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довготривалій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основі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Гарантувати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незмінність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е-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публікації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Забезпечити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можливість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обміну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метаданими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dirty="0" smtClean="0"/>
          </a:p>
        </p:txBody>
      </p:sp>
      <p:graphicFrame>
        <p:nvGraphicFramePr>
          <p:cNvPr id="15364" name="Объект 1"/>
          <p:cNvGraphicFramePr>
            <a:graphicFrameLocks noChangeAspect="1"/>
          </p:cNvGraphicFramePr>
          <p:nvPr/>
        </p:nvGraphicFramePr>
        <p:xfrm>
          <a:off x="8072438" y="5857875"/>
          <a:ext cx="863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6" name="Точечный рисунок" r:id="rId3" imgW="2362530" imgH="2257740" progId="Paint.Picture">
                  <p:embed/>
                </p:oleObj>
              </mc:Choice>
              <mc:Fallback>
                <p:oleObj name="Точечный рисунок" r:id="rId3" imgW="2362530" imgH="2257740" progId="Paint.Picture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2438" y="5857875"/>
                        <a:ext cx="8636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marL="342900" indent="-342900"/>
            <a:r>
              <a:rPr lang="en-US" altLang="uk-UA" sz="32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ETH E-Collection</a:t>
            </a:r>
            <a:r>
              <a:rPr lang="uk-UA" altLang="uk-UA" sz="32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- </a:t>
            </a:r>
            <a:r>
              <a:rPr lang="en-US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  <a:hlinkClick r:id="rId2"/>
              </a:rPr>
              <a:t>http://e-collection.library.ethz.ch/</a:t>
            </a:r>
            <a:r>
              <a:rPr lang="uk-UA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lang="uk-UA" altLang="uk-UA" sz="20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lang="uk-UA" altLang="uk-UA" sz="320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перший інституційний репозитарій</a:t>
            </a:r>
            <a:endParaRPr lang="ru-RU" altLang="uk-UA" sz="320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8131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542338" cy="4929188"/>
          </a:xfrm>
        </p:spPr>
        <p:txBody>
          <a:bodyPr/>
          <a:lstStyle/>
          <a:p>
            <a:pPr lvl="1">
              <a:buFont typeface="Wingdings" pitchFamily="2" charset="2"/>
              <a:buChar char="§"/>
              <a:defRPr/>
            </a:pPr>
            <a:endParaRPr lang="uk-UA" sz="2000" dirty="0" smtClean="0">
              <a:solidFill>
                <a:srgbClr val="C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uk-UA" sz="2000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21 березня 1991 </a:t>
            </a:r>
            <a:r>
              <a:rPr 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- Швейцарський державний інститут технологій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uk-UA" sz="2000" dirty="0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 лютого 2013 </a:t>
            </a:r>
            <a:r>
              <a:rPr 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– 19 674 матеріалів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uk-UA" sz="2000" dirty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24 жовтня 2016 </a:t>
            </a:r>
            <a:r>
              <a:rPr 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– 27 000 матеріалів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uk-UA" sz="2000" dirty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червня 2018 </a:t>
            </a:r>
            <a:r>
              <a:rPr 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– 179  523 матеріали</a:t>
            </a:r>
            <a:endParaRPr lang="uk-UA" sz="2000" dirty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endParaRPr lang="uk-UA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sz="2400" dirty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endParaRPr lang="ru-RU" sz="18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endParaRPr lang="ru-RU" sz="18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endParaRPr lang="ru-RU" sz="1800" dirty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068638"/>
            <a:ext cx="8604250" cy="368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15670</TotalTime>
  <Words>529</Words>
  <Application>Microsoft Office PowerPoint</Application>
  <PresentationFormat>Экран (4:3)</PresentationFormat>
  <Paragraphs>157</Paragraphs>
  <Slides>26</Slides>
  <Notes>10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 Unicode MS</vt:lpstr>
      <vt:lpstr>Arial</vt:lpstr>
      <vt:lpstr>Calibri</vt:lpstr>
      <vt:lpstr>Wingdings</vt:lpstr>
      <vt:lpstr>Тема Office</vt:lpstr>
      <vt:lpstr>Точечный рисунок</vt:lpstr>
      <vt:lpstr>Презентация PowerPoint</vt:lpstr>
      <vt:lpstr> </vt:lpstr>
      <vt:lpstr> </vt:lpstr>
      <vt:lpstr>Презентация PowerPoint</vt:lpstr>
      <vt:lpstr>ЗМІНА МОДЕЛІ НАУКОВОЇ КОМУНІКАЦІЇ</vt:lpstr>
      <vt:lpstr>Презентация PowerPoint</vt:lpstr>
      <vt:lpstr>Архіви (репозитарії) відкритого доступу </vt:lpstr>
      <vt:lpstr>Архіви (репозитарії) відкритого доступу </vt:lpstr>
      <vt:lpstr>ETH E-Collection - http://e-collection.library.ethz.ch/  перший інституційний репозитарій</vt:lpstr>
      <vt:lpstr>Архіви (репозитарії) відкритого доступу </vt:lpstr>
      <vt:lpstr>Презентация PowerPoint</vt:lpstr>
      <vt:lpstr>Презентация PowerPoint</vt:lpstr>
      <vt:lpstr>Презентация PowerPoint</vt:lpstr>
      <vt:lpstr>ElAKPI – відкритий електронний архів наукових та освітніх матеріалів КПІ ім. Ігоря Сікорського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ElAKPI сьогодні</vt:lpstr>
      <vt:lpstr>ElAKPI сьогодні  регламентуючі документи</vt:lpstr>
      <vt:lpstr>ElAKPI сьогодні  </vt:lpstr>
      <vt:lpstr>ElAKPI сьогодні</vt:lpstr>
      <vt:lpstr>Презентация PowerPoint</vt:lpstr>
      <vt:lpstr>ElAKPI 2018</vt:lpstr>
      <vt:lpstr>ElAKPI та НРАТ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door opened on a forest</dc:title>
  <dc:creator>www.powerpointstyles.com</dc:creator>
  <dc:description>Image credit to FreeDigitalPhotos.net</dc:description>
  <cp:lastModifiedBy>Bruy Oksana</cp:lastModifiedBy>
  <cp:revision>723</cp:revision>
  <dcterms:created xsi:type="dcterms:W3CDTF">2009-03-23T15:23:24Z</dcterms:created>
  <dcterms:modified xsi:type="dcterms:W3CDTF">2019-03-19T07:53:20Z</dcterms:modified>
</cp:coreProperties>
</file>