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  <p:sldId id="265" r:id="rId11"/>
    <p:sldId id="263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853C9FF-E16A-4BE7-A0C7-A457F1A56A37}">
          <p14:sldIdLst>
            <p14:sldId id="256"/>
          </p14:sldIdLst>
        </p14:section>
        <p14:section name="Раздел без заголовка" id="{9F76C4E5-0200-466C-B3F0-FF4F183032B3}">
          <p14:sldIdLst>
            <p14:sldId id="257"/>
            <p14:sldId id="258"/>
            <p14:sldId id="259"/>
            <p14:sldId id="264"/>
            <p14:sldId id="260"/>
            <p14:sldId id="261"/>
            <p14:sldId id="262"/>
            <p14:sldId id="265"/>
            <p14:sldId id="263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09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41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19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88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94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52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3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16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33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043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25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cap="all" dirty="0"/>
              <a:t>Лекція 5. Оборотні </a:t>
            </a:r>
            <a:r>
              <a:rPr lang="uk-UA" b="1" cap="all" dirty="0" smtClean="0"/>
              <a:t>засоби підприємства</a:t>
            </a:r>
            <a:r>
              <a:rPr lang="uk-UA" b="1" cap="all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2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39" y="28646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5.6. Ефективність використання оборотних коштів підприємства.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377830"/>
              </p:ext>
            </p:extLst>
          </p:nvPr>
        </p:nvGraphicFramePr>
        <p:xfrm>
          <a:off x="359531" y="1556792"/>
          <a:ext cx="8424936" cy="1512168"/>
        </p:xfrm>
        <a:graphic>
          <a:graphicData uri="http://schemas.openxmlformats.org/drawingml/2006/table">
            <a:tbl>
              <a:tblPr firstRow="1" firstCol="1" bandRow="1"/>
              <a:tblGrid>
                <a:gridCol w="1930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4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2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</a:rPr>
                        <a:t>Стадії обігу коштів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i="1">
                          <a:effectLst/>
                          <a:latin typeface="Times New Roman"/>
                          <a:ea typeface="Times New Roman"/>
                        </a:rPr>
                        <a:t>I стадія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витрати оборотних коштів (ОК) на придбання виробничих запасів матеріальних цінностей – стадія обігу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i="1">
                          <a:effectLst/>
                          <a:latin typeface="Times New Roman"/>
                          <a:ea typeface="Times New Roman"/>
                        </a:rPr>
                        <a:t>II стадія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витрати виробничих запасів на виробництво промислової продукції і інші витрати - стадія виробництва.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i="1">
                          <a:effectLst/>
                          <a:latin typeface="Times New Roman"/>
                          <a:ea typeface="Times New Roman"/>
                        </a:rPr>
                        <a:t>III стадія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реалізація готової продукції - стадія обігу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215" name="Picture 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1" y="3238440"/>
            <a:ext cx="68484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7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5449792"/>
          </a:xfrm>
        </p:spPr>
        <p:txBody>
          <a:bodyPr>
            <a:normAutofit/>
          </a:bodyPr>
          <a:lstStyle/>
          <a:p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оборотності: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оборотності: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завантаження: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швидкість) одного обороту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indent="-34290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indent="-342900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Рентабельність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603" y="-214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309376"/>
              </p:ext>
            </p:extLst>
          </p:nvPr>
        </p:nvGraphicFramePr>
        <p:xfrm>
          <a:off x="3801143" y="659534"/>
          <a:ext cx="1584920" cy="92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" name="Уравнение" r:id="rId3" imgW="990360" imgH="571320" progId="Equation.3">
                  <p:embed/>
                </p:oleObj>
              </mc:Choice>
              <mc:Fallback>
                <p:oleObj name="Уравнение" r:id="rId3" imgW="990360" imgH="5713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1143" y="659534"/>
                        <a:ext cx="1584920" cy="926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481659"/>
              </p:ext>
            </p:extLst>
          </p:nvPr>
        </p:nvGraphicFramePr>
        <p:xfrm>
          <a:off x="4207284" y="1988840"/>
          <a:ext cx="2088232" cy="8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Уравнение" r:id="rId5" imgW="1308100" imgH="508000" progId="Equation.3">
                  <p:embed/>
                </p:oleObj>
              </mc:Choice>
              <mc:Fallback>
                <p:oleObj name="Уравнение" r:id="rId5" imgW="1308100" imgH="50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7284" y="1988840"/>
                        <a:ext cx="2088232" cy="811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137484"/>
              </p:ext>
            </p:extLst>
          </p:nvPr>
        </p:nvGraphicFramePr>
        <p:xfrm>
          <a:off x="2051719" y="3429000"/>
          <a:ext cx="1785417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Уравнение" r:id="rId7" imgW="914400" imgH="482600" progId="Equation.3">
                  <p:embed/>
                </p:oleObj>
              </mc:Choice>
              <mc:Fallback>
                <p:oleObj name="Уравнение" r:id="rId7" imgW="914400" imgH="482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19" y="3429000"/>
                        <a:ext cx="1785417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970444"/>
              </p:ext>
            </p:extLst>
          </p:nvPr>
        </p:nvGraphicFramePr>
        <p:xfrm>
          <a:off x="3491880" y="4581128"/>
          <a:ext cx="2820242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Уравнение" r:id="rId9" imgW="1459866" imgH="520474" progId="Equation.3">
                  <p:embed/>
                </p:oleObj>
              </mc:Choice>
              <mc:Fallback>
                <p:oleObj name="Уравнение" r:id="rId9" imgW="1459866" imgH="520474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581128"/>
                        <a:ext cx="2820242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68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05232"/>
          </a:xfrm>
        </p:spPr>
        <p:txBody>
          <a:bodyPr/>
          <a:lstStyle/>
          <a:p>
            <a:pPr marL="109728" indent="0">
              <a:buNone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Сума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вивільнених у результаті прискорення оборотності оборотних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/>
              <a:t>абсолютна </a:t>
            </a:r>
            <a:r>
              <a:rPr lang="uk-UA" dirty="0"/>
              <a:t>сума вивільнених оборотних </a:t>
            </a:r>
            <a:r>
              <a:rPr lang="uk-UA" dirty="0" smtClean="0"/>
              <a:t>засобів:</a:t>
            </a:r>
          </a:p>
          <a:p>
            <a:endParaRPr lang="uk-UA" dirty="0"/>
          </a:p>
          <a:p>
            <a:endParaRPr lang="uk-UA" dirty="0" smtClean="0"/>
          </a:p>
          <a:p>
            <a:r>
              <a:rPr lang="uk-UA" dirty="0" smtClean="0"/>
              <a:t>відносна </a:t>
            </a:r>
            <a:r>
              <a:rPr lang="uk-UA" dirty="0"/>
              <a:t>сума вивільнених оборотних </a:t>
            </a:r>
            <a:r>
              <a:rPr lang="uk-UA" dirty="0" smtClean="0"/>
              <a:t>засобів:</a:t>
            </a:r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07090"/>
              </p:ext>
            </p:extLst>
          </p:nvPr>
        </p:nvGraphicFramePr>
        <p:xfrm>
          <a:off x="1691680" y="2420888"/>
          <a:ext cx="3833862" cy="686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3" imgW="1206360" imgH="228600" progId="Equation.DSMT4">
                  <p:embed/>
                </p:oleObj>
              </mc:Choice>
              <mc:Fallback>
                <p:oleObj name="Equation" r:id="rId3" imgW="120636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20888"/>
                        <a:ext cx="3833862" cy="686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48470"/>
              </p:ext>
            </p:extLst>
          </p:nvPr>
        </p:nvGraphicFramePr>
        <p:xfrm>
          <a:off x="2363788" y="3860800"/>
          <a:ext cx="282892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Equation" r:id="rId5" imgW="1104840" imgH="419040" progId="Equation.DSMT4">
                  <p:embed/>
                </p:oleObj>
              </mc:Choice>
              <mc:Fallback>
                <p:oleObj name="Equation" r:id="rId5" imgW="110484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3788" y="3860800"/>
                        <a:ext cx="2828925" cy="1046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69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5.1. Склад і структура оборотних фондів підприємства.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6" name="Picture 52" descr="C:\Users\Viktoriya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56001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48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9826"/>
            <a:ext cx="8229600" cy="106680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5.2. Нормування витрат матеріальних ресурсів.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240" y="4010185"/>
            <a:ext cx="7840535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977227"/>
              </p:ext>
            </p:extLst>
          </p:nvPr>
        </p:nvGraphicFramePr>
        <p:xfrm>
          <a:off x="971600" y="1467643"/>
          <a:ext cx="7332663" cy="253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Документ" r:id="rId4" imgW="7154796" imgH="2489169" progId="Word.Document.12">
                  <p:embed/>
                </p:oleObj>
              </mc:Choice>
              <mc:Fallback>
                <p:oleObj name="Документ" r:id="rId4" imgW="7154796" imgH="24891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1467643"/>
                        <a:ext cx="7332663" cy="253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5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2390"/>
            <a:ext cx="8229600" cy="1066800"/>
          </a:xfrm>
        </p:spPr>
        <p:txBody>
          <a:bodyPr>
            <a:no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5.3. Ефективність використання </a:t>
            </a:r>
            <a:r>
              <a:rPr lang="uk-UA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ОбФ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підприємства. Джерела та шляхи економії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664" y="1919128"/>
            <a:ext cx="8229600" cy="4325112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коефіцієнт </a:t>
            </a:r>
            <a:r>
              <a:rPr lang="uk-UA" sz="2000" dirty="0"/>
              <a:t>виходу або добування готової продукції з вихідної </a:t>
            </a:r>
            <a:r>
              <a:rPr lang="uk-UA" sz="2000" dirty="0" smtClean="0"/>
              <a:t>сировини: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uk-UA" sz="2000" dirty="0"/>
              <a:t>розмір відходів : </a:t>
            </a:r>
            <a:r>
              <a:rPr lang="uk-UA" sz="2000" dirty="0" err="1" smtClean="0"/>
              <a:t>Квідх</a:t>
            </a:r>
            <a:r>
              <a:rPr lang="uk-UA" sz="2000" dirty="0" smtClean="0"/>
              <a:t>=Ввід/В</a:t>
            </a:r>
            <a:r>
              <a:rPr lang="ru-RU" sz="2000" dirty="0" err="1" smtClean="0"/>
              <a:t>заг</a:t>
            </a:r>
            <a:r>
              <a:rPr lang="uk-UA" sz="2000" dirty="0" smtClean="0"/>
              <a:t>.витрат;</a:t>
            </a:r>
          </a:p>
          <a:p>
            <a:r>
              <a:rPr lang="uk-UA" sz="2000" dirty="0" smtClean="0"/>
              <a:t>показники витрат </a:t>
            </a:r>
            <a:r>
              <a:rPr lang="uk-UA" sz="2000" dirty="0"/>
              <a:t>сировини на одиницю продукції</a:t>
            </a:r>
            <a:r>
              <a:rPr lang="uk-UA" sz="2000" dirty="0" smtClean="0"/>
              <a:t>:</a:t>
            </a:r>
          </a:p>
          <a:p>
            <a:pPr marL="109728" indent="0">
              <a:buNone/>
            </a:pPr>
            <a:r>
              <a:rPr lang="uk-UA" sz="2000" dirty="0" smtClean="0"/>
              <a:t>	матеріаломісткість і матеріаловіддача</a:t>
            </a:r>
          </a:p>
          <a:p>
            <a:endParaRPr lang="ru-RU" sz="20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252536" y="-993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205495"/>
              </p:ext>
            </p:extLst>
          </p:nvPr>
        </p:nvGraphicFramePr>
        <p:xfrm>
          <a:off x="1403648" y="2417397"/>
          <a:ext cx="4256088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3" imgW="2336760" imgH="647640" progId="Equation.DSMT4">
                  <p:embed/>
                </p:oleObj>
              </mc:Choice>
              <mc:Fallback>
                <p:oleObj name="Equation" r:id="rId3" imgW="2336760" imgH="647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417397"/>
                        <a:ext cx="4256088" cy="965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467629"/>
              </p:ext>
            </p:extLst>
          </p:nvPr>
        </p:nvGraphicFramePr>
        <p:xfrm>
          <a:off x="827584" y="4581128"/>
          <a:ext cx="3074045" cy="879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Equation" r:id="rId5" imgW="2120760" imgH="609480" progId="Equation.DSMT4">
                  <p:embed/>
                </p:oleObj>
              </mc:Choice>
              <mc:Fallback>
                <p:oleObj name="Equation" r:id="rId5" imgW="2120760" imgH="609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81128"/>
                        <a:ext cx="3074045" cy="8792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692371"/>
              </p:ext>
            </p:extLst>
          </p:nvPr>
        </p:nvGraphicFramePr>
        <p:xfrm>
          <a:off x="4296869" y="4455012"/>
          <a:ext cx="3103562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7" imgW="1815840" imgH="609480" progId="Equation.DSMT4">
                  <p:embed/>
                </p:oleObj>
              </mc:Choice>
              <mc:Fallback>
                <p:oleObj name="Equation" r:id="rId7" imgW="1815840" imgH="6094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6869" y="4455012"/>
                        <a:ext cx="3103562" cy="855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790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866966" cy="413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66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7" name="Picture 4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3"/>
          <a:stretch/>
        </p:blipFill>
        <p:spPr bwMode="auto">
          <a:xfrm>
            <a:off x="107505" y="764704"/>
            <a:ext cx="9036495" cy="5276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11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878495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8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5.5. Нормування оборотних коштів підприємства.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132856"/>
            <a:ext cx="907482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7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449792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Норматив </a:t>
            </a:r>
            <a:r>
              <a:rPr lang="uk-UA" sz="2000" dirty="0" err="1"/>
              <a:t>ОбК</a:t>
            </a:r>
            <a:r>
              <a:rPr lang="uk-UA" sz="2000" dirty="0"/>
              <a:t> у виробничих </a:t>
            </a:r>
            <a:r>
              <a:rPr lang="uk-UA" sz="2000" dirty="0" smtClean="0"/>
              <a:t>запасах:</a:t>
            </a:r>
          </a:p>
          <a:p>
            <a:endParaRPr lang="uk-UA" sz="2000" dirty="0"/>
          </a:p>
          <a:p>
            <a:endParaRPr lang="uk-UA" sz="2000" dirty="0" smtClean="0"/>
          </a:p>
          <a:p>
            <a:r>
              <a:rPr lang="uk-UA" sz="2000" dirty="0" smtClean="0"/>
              <a:t>Норматив </a:t>
            </a:r>
            <a:r>
              <a:rPr lang="uk-UA" sz="2000" dirty="0" err="1"/>
              <a:t>ОбК</a:t>
            </a:r>
            <a:r>
              <a:rPr lang="uk-UA" sz="2000" dirty="0"/>
              <a:t> у </a:t>
            </a:r>
            <a:r>
              <a:rPr lang="uk-UA" sz="2000" dirty="0" smtClean="0"/>
              <a:t>незавершеному </a:t>
            </a:r>
            <a:r>
              <a:rPr lang="uk-UA" sz="2000" dirty="0"/>
              <a:t>виробництві</a:t>
            </a:r>
            <a:r>
              <a:rPr lang="uk-UA" dirty="0" smtClean="0"/>
              <a:t>:</a:t>
            </a:r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sz="2000" dirty="0" smtClean="0"/>
              <a:t>Норматив </a:t>
            </a:r>
            <a:r>
              <a:rPr lang="uk-UA" sz="2000" dirty="0"/>
              <a:t>оборотних коштів у витратах майбутніх періодів :</a:t>
            </a:r>
          </a:p>
          <a:p>
            <a:endParaRPr lang="uk-UA" dirty="0" smtClean="0"/>
          </a:p>
          <a:p>
            <a:endParaRPr lang="uk-UA" sz="2000" dirty="0" smtClean="0"/>
          </a:p>
          <a:p>
            <a:r>
              <a:rPr lang="uk-UA" sz="2000" dirty="0" smtClean="0"/>
              <a:t>Норматив </a:t>
            </a:r>
            <a:r>
              <a:rPr lang="uk-UA" sz="2000" dirty="0"/>
              <a:t>оборотних коштів у залишках готової продукції</a:t>
            </a:r>
            <a:r>
              <a:rPr lang="uk-UA" sz="2000" dirty="0" smtClean="0"/>
              <a:t>:</a:t>
            </a:r>
          </a:p>
          <a:p>
            <a:endParaRPr lang="uk-UA" sz="2000" dirty="0"/>
          </a:p>
          <a:p>
            <a:endParaRPr lang="uk-UA" sz="2000" dirty="0" smtClean="0"/>
          </a:p>
          <a:p>
            <a:r>
              <a:rPr lang="uk-UA" sz="2000" dirty="0" smtClean="0"/>
              <a:t>Сукупний </a:t>
            </a:r>
            <a:r>
              <a:rPr lang="uk-UA" sz="2000" dirty="0"/>
              <a:t>норматив  оборотних </a:t>
            </a:r>
            <a:r>
              <a:rPr lang="uk-UA" sz="2000" dirty="0" smtClean="0"/>
              <a:t>коштів:</a:t>
            </a:r>
          </a:p>
          <a:p>
            <a:endParaRPr lang="uk-UA" sz="2000" dirty="0" smtClean="0"/>
          </a:p>
          <a:p>
            <a:endParaRPr lang="uk-UA" sz="2000" dirty="0"/>
          </a:p>
          <a:p>
            <a:pPr marL="109728" indent="0">
              <a:buNone/>
            </a:pPr>
            <a:endParaRPr lang="uk-UA" dirty="0" smtClean="0"/>
          </a:p>
          <a:p>
            <a:endParaRPr lang="uk-UA" dirty="0" smtClean="0"/>
          </a:p>
          <a:p>
            <a:endParaRPr lang="ru-RU" sz="2000" dirty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690132"/>
              </p:ext>
            </p:extLst>
          </p:nvPr>
        </p:nvGraphicFramePr>
        <p:xfrm>
          <a:off x="1479746" y="858494"/>
          <a:ext cx="163818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" name="Уравнение" r:id="rId3" imgW="1002865" imgH="304668" progId="Equation.3">
                  <p:embed/>
                </p:oleObj>
              </mc:Choice>
              <mc:Fallback>
                <p:oleObj name="Уравнение" r:id="rId3" imgW="1002865" imgH="304668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746" y="858494"/>
                        <a:ext cx="1638182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331928"/>
              </p:ext>
            </p:extLst>
          </p:nvPr>
        </p:nvGraphicFramePr>
        <p:xfrm>
          <a:off x="3635896" y="759161"/>
          <a:ext cx="388843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" name="Уравнение" r:id="rId5" imgW="2095500" imgH="292100" progId="Equation.3">
                  <p:embed/>
                </p:oleObj>
              </mc:Choice>
              <mc:Fallback>
                <p:oleObj name="Уравнение" r:id="rId5" imgW="2095500" imgH="292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759161"/>
                        <a:ext cx="3888432" cy="550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058856"/>
              </p:ext>
            </p:extLst>
          </p:nvPr>
        </p:nvGraphicFramePr>
        <p:xfrm>
          <a:off x="1691680" y="2054864"/>
          <a:ext cx="2651844" cy="530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" name="Уравнение" r:id="rId7" imgW="1574117" imgH="317362" progId="Equation.3">
                  <p:embed/>
                </p:oleObj>
              </mc:Choice>
              <mc:Fallback>
                <p:oleObj name="Уравнение" r:id="rId7" imgW="1574117" imgH="31736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054864"/>
                        <a:ext cx="2651844" cy="5309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02388"/>
              </p:ext>
            </p:extLst>
          </p:nvPr>
        </p:nvGraphicFramePr>
        <p:xfrm>
          <a:off x="2178003" y="4266325"/>
          <a:ext cx="2524611" cy="566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" name="Уравнение" r:id="rId9" imgW="1396394" imgH="317362" progId="Equation.3">
                  <p:embed/>
                </p:oleObj>
              </mc:Choice>
              <mc:Fallback>
                <p:oleObj name="Уравнение" r:id="rId9" imgW="1396394" imgH="31736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03" y="4266325"/>
                        <a:ext cx="2524611" cy="566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226780"/>
              </p:ext>
            </p:extLst>
          </p:nvPr>
        </p:nvGraphicFramePr>
        <p:xfrm>
          <a:off x="1205356" y="3205088"/>
          <a:ext cx="972647" cy="46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" name="Уравнение" r:id="rId11" imgW="571500" imgH="279400" progId="Equation.3">
                  <p:embed/>
                </p:oleObj>
              </mc:Choice>
              <mc:Fallback>
                <p:oleObj name="Уравнение" r:id="rId11" imgW="5715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5356" y="3205088"/>
                        <a:ext cx="972647" cy="4674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2298837" y="3177184"/>
            <a:ext cx="60175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Залишок на </a:t>
            </a:r>
            <a:r>
              <a:rPr kumimoji="0" lang="uk-UA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п.р</a:t>
            </a: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.+ потреба в них протягом цього періоду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 сума погашення витрат, які списуються на собівартість продукції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63227"/>
              </p:ext>
            </p:extLst>
          </p:nvPr>
        </p:nvGraphicFramePr>
        <p:xfrm>
          <a:off x="2502202" y="5414235"/>
          <a:ext cx="1876211" cy="665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" name="Уравнение" r:id="rId13" imgW="1206500" imgH="431800" progId="Equation.3">
                  <p:embed/>
                </p:oleObj>
              </mc:Choice>
              <mc:Fallback>
                <p:oleObj name="Уравнение" r:id="rId13" imgW="1206500" imgH="4318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2202" y="5414235"/>
                        <a:ext cx="1876211" cy="6658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867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218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5" baseType="lpstr">
      <vt:lpstr>Arial</vt:lpstr>
      <vt:lpstr>Calibri</vt:lpstr>
      <vt:lpstr>Calibri Light</vt:lpstr>
      <vt:lpstr>Georgia</vt:lpstr>
      <vt:lpstr>Times New Roman</vt:lpstr>
      <vt:lpstr>Trebuchet MS</vt:lpstr>
      <vt:lpstr>Wingdings 2</vt:lpstr>
      <vt:lpstr>Городская</vt:lpstr>
      <vt:lpstr>Тема Office</vt:lpstr>
      <vt:lpstr>Документ</vt:lpstr>
      <vt:lpstr>Equation</vt:lpstr>
      <vt:lpstr>Уравнение</vt:lpstr>
      <vt:lpstr>MathType 6.0 Equation</vt:lpstr>
      <vt:lpstr>Лекція 5. Оборотні засоби підприємства. </vt:lpstr>
      <vt:lpstr>Тема 5.1. Склад і структура оборотних фондів підприємства.</vt:lpstr>
      <vt:lpstr>Тема 5.2. Нормування витрат матеріальних ресурсів.</vt:lpstr>
      <vt:lpstr>Тема 5.3. Ефективність використання ОбФ підприємства. Джерела та шляхи економії матеріальних ресурсів.</vt:lpstr>
      <vt:lpstr>Презентация PowerPoint</vt:lpstr>
      <vt:lpstr>Презентация PowerPoint</vt:lpstr>
      <vt:lpstr>Презентация PowerPoint</vt:lpstr>
      <vt:lpstr>Тема 5.5. Нормування оборотних коштів підприємства. </vt:lpstr>
      <vt:lpstr>Презентация PowerPoint</vt:lpstr>
      <vt:lpstr>Тема 5.6. Ефективність використання оборотних коштів підприємства.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Оборотні фонди і оборотні кошти підприємства.</dc:title>
  <dc:creator>Viktoriya</dc:creator>
  <cp:lastModifiedBy>Пользователь Windows</cp:lastModifiedBy>
  <cp:revision>17</cp:revision>
  <dcterms:created xsi:type="dcterms:W3CDTF">2017-09-20T19:11:35Z</dcterms:created>
  <dcterms:modified xsi:type="dcterms:W3CDTF">2021-03-04T11:46:12Z</dcterms:modified>
</cp:coreProperties>
</file>