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68" r:id="rId12"/>
    <p:sldId id="287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98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'Кодекс честі'!$A$3:$A$8</c:f>
              <c:strCache>
                <c:ptCount val="6"/>
                <c:pt idx="0">
                  <c:v>Так</c:v>
                </c:pt>
                <c:pt idx="1">
                  <c:v>Ні,  ведеться робота </c:v>
                </c:pt>
                <c:pt idx="2">
                  <c:v>Ні, планується </c:v>
                </c:pt>
                <c:pt idx="3">
                  <c:v>Ні, і не планується</c:v>
                </c:pt>
                <c:pt idx="4">
                  <c:v>Не знаю, мене це не цікавить</c:v>
                </c:pt>
                <c:pt idx="5">
                  <c:v>Інше</c:v>
                </c:pt>
              </c:strCache>
            </c:strRef>
          </c:cat>
          <c:val>
            <c:numRef>
              <c:f>'Кодекс честі'!$B$3:$B$8</c:f>
              <c:numCache>
                <c:formatCode>General</c:formatCode>
                <c:ptCount val="6"/>
                <c:pt idx="0">
                  <c:v>26</c:v>
                </c:pt>
                <c:pt idx="1">
                  <c:v>16</c:v>
                </c:pt>
                <c:pt idx="2">
                  <c:v>10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'К-сть працівників'!$A$2:$A$13</c:f>
              <c:strCache>
                <c:ptCount val="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7</c:v>
                </c:pt>
                <c:pt idx="7">
                  <c:v>8</c:v>
                </c:pt>
                <c:pt idx="8">
                  <c:v>10</c:v>
                </c:pt>
                <c:pt idx="9">
                  <c:v>12</c:v>
                </c:pt>
                <c:pt idx="10">
                  <c:v>16</c:v>
                </c:pt>
                <c:pt idx="11">
                  <c:v>Інше</c:v>
                </c:pt>
              </c:strCache>
            </c:strRef>
          </c:cat>
          <c:val>
            <c:numRef>
              <c:f>'К-сть працівників'!$B$2:$B$13</c:f>
              <c:numCache>
                <c:formatCode>General</c:formatCode>
                <c:ptCount val="12"/>
                <c:pt idx="0">
                  <c:v>4</c:v>
                </c:pt>
                <c:pt idx="1">
                  <c:v>11</c:v>
                </c:pt>
                <c:pt idx="2">
                  <c:v>10</c:v>
                </c:pt>
                <c:pt idx="3">
                  <c:v>8</c:v>
                </c:pt>
                <c:pt idx="4">
                  <c:v>3</c:v>
                </c:pt>
                <c:pt idx="5">
                  <c:v>7</c:v>
                </c:pt>
                <c:pt idx="6">
                  <c:v>2</c:v>
                </c:pt>
                <c:pt idx="7">
                  <c:v>1</c:v>
                </c:pt>
                <c:pt idx="8">
                  <c:v>3</c:v>
                </c:pt>
                <c:pt idx="9">
                  <c:v>2</c:v>
                </c:pt>
                <c:pt idx="10">
                  <c:v>1</c:v>
                </c:pt>
                <c:pt idx="1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'Теми в курсі'!$A$3:$A$9</c:f>
              <c:strCache>
                <c:ptCount val="7"/>
                <c:pt idx="0">
                  <c:v>Інформаційний пошук наукових джерел</c:v>
                </c:pt>
                <c:pt idx="1">
                  <c:v>Бібліографія в наукових роботах</c:v>
                </c:pt>
                <c:pt idx="2">
                  <c:v>Оформлення наукових робіт (дисертацій, публікацій)</c:v>
                </c:pt>
                <c:pt idx="3">
                  <c:v>Авторське право</c:v>
                </c:pt>
                <c:pt idx="4">
                  <c:v>Плагіат та системи перевірки на плагіат</c:v>
                </c:pt>
                <c:pt idx="5">
                  <c:v>Не викладають</c:v>
                </c:pt>
                <c:pt idx="6">
                  <c:v>Інше</c:v>
                </c:pt>
              </c:strCache>
            </c:strRef>
          </c:cat>
          <c:val>
            <c:numRef>
              <c:f>'Теми в курсі'!$B$3:$B$9</c:f>
              <c:numCache>
                <c:formatCode>General</c:formatCode>
                <c:ptCount val="7"/>
                <c:pt idx="0">
                  <c:v>18</c:v>
                </c:pt>
                <c:pt idx="1">
                  <c:v>12</c:v>
                </c:pt>
                <c:pt idx="2">
                  <c:v>7</c:v>
                </c:pt>
                <c:pt idx="3">
                  <c:v>4</c:v>
                </c:pt>
                <c:pt idx="4">
                  <c:v>3</c:v>
                </c:pt>
                <c:pt idx="5">
                  <c:v>18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547392"/>
        <c:axId val="163713024"/>
      </c:barChart>
      <c:catAx>
        <c:axId val="1635473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3713024"/>
        <c:crosses val="autoZero"/>
        <c:auto val="1"/>
        <c:lblAlgn val="ctr"/>
        <c:lblOffset val="100"/>
        <c:noMultiLvlLbl val="0"/>
      </c:catAx>
      <c:valAx>
        <c:axId val="1637130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3547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ПЗ!$A$3:$A$12</c:f>
              <c:strCache>
                <c:ptCount val="10"/>
                <c:pt idx="0">
                  <c:v>Бібліотека не використовує</c:v>
                </c:pt>
                <c:pt idx="1">
                  <c:v>Unplag/ Unicheck</c:v>
                </c:pt>
                <c:pt idx="2">
                  <c:v>Бібліотека не використовує (інші підрозділи)</c:v>
                </c:pt>
                <c:pt idx="3">
                  <c:v>Власна розробка університету</c:v>
                </c:pt>
                <c:pt idx="4">
                  <c:v>StrikePlagiarism</c:v>
                </c:pt>
                <c:pt idx="5">
                  <c:v>etxt_antiplagiat</c:v>
                </c:pt>
                <c:pt idx="6">
                  <c:v>Плагіат</c:v>
                </c:pt>
                <c:pt idx="7">
                  <c:v>Безкоштовні онлайн-ресурси перевірки текстів на плагіат</c:v>
                </c:pt>
                <c:pt idx="8">
                  <c:v>Advego Plagiatus</c:v>
                </c:pt>
                <c:pt idx="9">
                  <c:v>Anti-Plagiarism</c:v>
                </c:pt>
              </c:strCache>
            </c:strRef>
          </c:cat>
          <c:val>
            <c:numRef>
              <c:f>ПЗ!$B$3:$B$12</c:f>
              <c:numCache>
                <c:formatCode>General</c:formatCode>
                <c:ptCount val="10"/>
                <c:pt idx="0">
                  <c:v>8</c:v>
                </c:pt>
                <c:pt idx="1">
                  <c:v>7</c:v>
                </c:pt>
                <c:pt idx="2">
                  <c:v>6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542144"/>
        <c:axId val="163543680"/>
      </c:barChart>
      <c:catAx>
        <c:axId val="16354214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3543680"/>
        <c:crosses val="autoZero"/>
        <c:auto val="1"/>
        <c:lblAlgn val="ctr"/>
        <c:lblOffset val="100"/>
        <c:noMultiLvlLbl val="0"/>
      </c:catAx>
      <c:valAx>
        <c:axId val="16354368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35421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Консультування!$A$3:$A$9</c:f>
              <c:strCache>
                <c:ptCount val="7"/>
                <c:pt idx="0">
                  <c:v>Інше</c:v>
                </c:pt>
                <c:pt idx="1">
                  <c:v>Не проводимо</c:v>
                </c:pt>
                <c:pt idx="2">
                  <c:v>Авторське право</c:v>
                </c:pt>
                <c:pt idx="3">
                  <c:v>Плагіат та системи перевірки на плагіат</c:v>
                </c:pt>
                <c:pt idx="4">
                  <c:v>Оформлення наукових робіт (дисертацій, публікацій)</c:v>
                </c:pt>
                <c:pt idx="5">
                  <c:v>Інформаційний пошук наукових джерел</c:v>
                </c:pt>
                <c:pt idx="6">
                  <c:v>Бібліографія в наукових роботах</c:v>
                </c:pt>
              </c:strCache>
            </c:strRef>
          </c:cat>
          <c:val>
            <c:numRef>
              <c:f>Консультування!$B$3:$B$9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9</c:v>
                </c:pt>
                <c:pt idx="3">
                  <c:v>12</c:v>
                </c:pt>
                <c:pt idx="4">
                  <c:v>16</c:v>
                </c:pt>
                <c:pt idx="5">
                  <c:v>22</c:v>
                </c:pt>
                <c:pt idx="6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498432"/>
        <c:axId val="165828096"/>
      </c:barChart>
      <c:catAx>
        <c:axId val="16449843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5828096"/>
        <c:crosses val="autoZero"/>
        <c:auto val="1"/>
        <c:lblAlgn val="ctr"/>
        <c:lblOffset val="100"/>
        <c:noMultiLvlLbl val="0"/>
      </c:catAx>
      <c:valAx>
        <c:axId val="1658280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4498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'Освітні заходи'!$A$3:$A$9</c:f>
              <c:strCache>
                <c:ptCount val="7"/>
                <c:pt idx="0">
                  <c:v>Інше</c:v>
                </c:pt>
                <c:pt idx="1">
                  <c:v>Авторське право</c:v>
                </c:pt>
                <c:pt idx="2">
                  <c:v>Плагіат та системи перевірки на плагіат</c:v>
                </c:pt>
                <c:pt idx="3">
                  <c:v>Не проводимо</c:v>
                </c:pt>
                <c:pt idx="4">
                  <c:v>Оформлення наукових робіт (дисертацій, публікацій)</c:v>
                </c:pt>
                <c:pt idx="5">
                  <c:v>Інформаційний пошук наукових джерел</c:v>
                </c:pt>
                <c:pt idx="6">
                  <c:v>Бібліографія в наукових роботах</c:v>
                </c:pt>
              </c:strCache>
            </c:strRef>
          </c:cat>
          <c:val>
            <c:numRef>
              <c:f>'Освітні заходи'!$B$3:$B$9</c:f>
              <c:numCache>
                <c:formatCode>General</c:formatCode>
                <c:ptCount val="7"/>
                <c:pt idx="0">
                  <c:v>1</c:v>
                </c:pt>
                <c:pt idx="1">
                  <c:v>5</c:v>
                </c:pt>
                <c:pt idx="2">
                  <c:v>8</c:v>
                </c:pt>
                <c:pt idx="3">
                  <c:v>11</c:v>
                </c:pt>
                <c:pt idx="4">
                  <c:v>12</c:v>
                </c:pt>
                <c:pt idx="5">
                  <c:v>17</c:v>
                </c:pt>
                <c:pt idx="6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813248"/>
        <c:axId val="163814784"/>
      </c:barChart>
      <c:catAx>
        <c:axId val="16381324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3814784"/>
        <c:crosses val="autoZero"/>
        <c:auto val="1"/>
        <c:lblAlgn val="ctr"/>
        <c:lblOffset val="100"/>
        <c:noMultiLvlLbl val="0"/>
      </c:catAx>
      <c:valAx>
        <c:axId val="1638147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3813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'Освіта бібліотекарів'!$A$3:$A$6</c:f>
              <c:strCache>
                <c:ptCount val="4"/>
                <c:pt idx="0">
                  <c:v>Середню бібліотечну</c:v>
                </c:pt>
                <c:pt idx="1">
                  <c:v>Науковий ступінь</c:v>
                </c:pt>
                <c:pt idx="2">
                  <c:v>Вищу не бібліотечну</c:v>
                </c:pt>
                <c:pt idx="3">
                  <c:v>Вищу бібліотечну</c:v>
                </c:pt>
              </c:strCache>
            </c:strRef>
          </c:cat>
          <c:val>
            <c:numRef>
              <c:f>'Освіта бібліотекарів'!$B$3:$B$6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30</c:v>
                </c:pt>
                <c:pt idx="3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541056"/>
        <c:axId val="154597632"/>
      </c:barChart>
      <c:catAx>
        <c:axId val="1545410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54597632"/>
        <c:crosses val="autoZero"/>
        <c:auto val="1"/>
        <c:lblAlgn val="ctr"/>
        <c:lblOffset val="100"/>
        <c:noMultiLvlLbl val="0"/>
      </c:catAx>
      <c:valAx>
        <c:axId val="1545976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45410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знання!$A$6:$A$15</c:f>
              <c:strCache>
                <c:ptCount val="10"/>
                <c:pt idx="0">
                  <c:v>Цитування та бібліографія</c:v>
                </c:pt>
                <c:pt idx="1">
                  <c:v>Авторське право </c:v>
                </c:pt>
                <c:pt idx="2">
                  <c:v>Системи перевірки запозичень</c:v>
                </c:pt>
                <c:pt idx="3">
                  <c:v>Юридичні/нормативно-правові документи</c:v>
                </c:pt>
                <c:pt idx="4">
                  <c:v>Інформаційна та академічна етика та культура</c:v>
                </c:pt>
                <c:pt idx="5">
                  <c:v>Академічне письмо</c:v>
                </c:pt>
                <c:pt idx="6">
                  <c:v>Інформаційні системи та технології</c:v>
                </c:pt>
                <c:pt idx="7">
                  <c:v>Пошук інформації</c:v>
                </c:pt>
                <c:pt idx="8">
                  <c:v>Іноземні мови</c:v>
                </c:pt>
                <c:pt idx="9">
                  <c:v>Наукометрія/бібліометрія</c:v>
                </c:pt>
              </c:strCache>
            </c:strRef>
          </c:cat>
          <c:val>
            <c:numRef>
              <c:f>знання!$B$6:$B$15</c:f>
              <c:numCache>
                <c:formatCode>General</c:formatCode>
                <c:ptCount val="10"/>
                <c:pt idx="0">
                  <c:v>28</c:v>
                </c:pt>
                <c:pt idx="1">
                  <c:v>17</c:v>
                </c:pt>
                <c:pt idx="2">
                  <c:v>11</c:v>
                </c:pt>
                <c:pt idx="3">
                  <c:v>11</c:v>
                </c:pt>
                <c:pt idx="4">
                  <c:v>7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288576"/>
        <c:axId val="163290112"/>
      </c:barChart>
      <c:catAx>
        <c:axId val="16328857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3290112"/>
        <c:crosses val="autoZero"/>
        <c:auto val="1"/>
        <c:lblAlgn val="ctr"/>
        <c:lblOffset val="100"/>
        <c:noMultiLvlLbl val="0"/>
      </c:catAx>
      <c:valAx>
        <c:axId val="1632901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3288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уміння!$A$3:$A$7</c:f>
              <c:strCache>
                <c:ptCount val="5"/>
                <c:pt idx="0">
                  <c:v>Працювати з системами перевірки на плагіат</c:v>
                </c:pt>
                <c:pt idx="1">
                  <c:v>Оформлювати наукові роботи, цитування, посилання, список  джерел</c:v>
                </c:pt>
                <c:pt idx="2">
                  <c:v>Навчати/ консультувати / інформувати з питань АД</c:v>
                </c:pt>
                <c:pt idx="3">
                  <c:v>Здійснювати інформаційний пошук </c:v>
                </c:pt>
                <c:pt idx="4">
                  <c:v>Комунікувати</c:v>
                </c:pt>
              </c:strCache>
            </c:strRef>
          </c:cat>
          <c:val>
            <c:numRef>
              <c:f>уміння!$B$3:$B$7</c:f>
              <c:numCache>
                <c:formatCode>General</c:formatCode>
                <c:ptCount val="5"/>
                <c:pt idx="0">
                  <c:v>17</c:v>
                </c:pt>
                <c:pt idx="1">
                  <c:v>14</c:v>
                </c:pt>
                <c:pt idx="2">
                  <c:v>13</c:v>
                </c:pt>
                <c:pt idx="3">
                  <c:v>12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823616"/>
        <c:axId val="163825152"/>
      </c:barChart>
      <c:catAx>
        <c:axId val="16382361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63825152"/>
        <c:crosses val="autoZero"/>
        <c:auto val="1"/>
        <c:lblAlgn val="ctr"/>
        <c:lblOffset val="100"/>
        <c:noMultiLvlLbl val="0"/>
      </c:catAx>
      <c:valAx>
        <c:axId val="1638251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3823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'рівень компетентності'!$A$2:$A$13</c:f>
              <c:strCache>
                <c:ptCount val="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важко відповісти</c:v>
                </c:pt>
              </c:strCache>
            </c:strRef>
          </c:cat>
          <c:val>
            <c:numRef>
              <c:f>'рівень компетентності'!$B$2:$B$13</c:f>
              <c:numCache>
                <c:formatCode>General</c:formatCode>
                <c:ptCount val="12"/>
                <c:pt idx="3">
                  <c:v>2</c:v>
                </c:pt>
                <c:pt idx="4">
                  <c:v>3</c:v>
                </c:pt>
                <c:pt idx="5">
                  <c:v>6</c:v>
                </c:pt>
                <c:pt idx="6">
                  <c:v>2</c:v>
                </c:pt>
                <c:pt idx="7">
                  <c:v>12</c:v>
                </c:pt>
                <c:pt idx="8">
                  <c:v>13</c:v>
                </c:pt>
                <c:pt idx="9">
                  <c:v>12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7068956017792289"/>
          <c:y val="8.1414041994750649E-2"/>
          <c:w val="0.21488302910493443"/>
          <c:h val="0.91858595800524934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Комісія!$A$5:$A$11</c:f>
              <c:strCache>
                <c:ptCount val="7"/>
                <c:pt idx="0">
                  <c:v>Так</c:v>
                </c:pt>
                <c:pt idx="1">
                  <c:v>Ні, ведеться робота </c:v>
                </c:pt>
                <c:pt idx="2">
                  <c:v>Ні, планується</c:v>
                </c:pt>
                <c:pt idx="3">
                  <c:v>Ні, і не планується</c:v>
                </c:pt>
                <c:pt idx="4">
                  <c:v>Не знаю, мене це не цікавить</c:v>
                </c:pt>
                <c:pt idx="5">
                  <c:v>Ні</c:v>
                </c:pt>
                <c:pt idx="6">
                  <c:v>Розглядає Вчена рада</c:v>
                </c:pt>
              </c:strCache>
            </c:strRef>
          </c:cat>
          <c:val>
            <c:numRef>
              <c:f>Комісія!$B$5:$B$11</c:f>
              <c:numCache>
                <c:formatCode>General</c:formatCode>
                <c:ptCount val="7"/>
                <c:pt idx="0">
                  <c:v>26</c:v>
                </c:pt>
                <c:pt idx="1">
                  <c:v>11</c:v>
                </c:pt>
                <c:pt idx="2">
                  <c:v>14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'Основи письма'!$A$3:$A$11</c:f>
              <c:strCache>
                <c:ptCount val="9"/>
                <c:pt idx="0">
                  <c:v>Так, окремий курс</c:v>
                </c:pt>
                <c:pt idx="1">
                  <c:v>Так, окремі модулі в межах курсів</c:v>
                </c:pt>
                <c:pt idx="2">
                  <c:v>Ні, ведеться робота над окремим курсом</c:v>
                </c:pt>
                <c:pt idx="3">
                  <c:v>Ні, ведеться робота над модулями в межах діючих курсів,</c:v>
                </c:pt>
                <c:pt idx="4">
                  <c:v>Ні, планується окремий курс</c:v>
                </c:pt>
                <c:pt idx="5">
                  <c:v>Ні, планується модулі в межах діючих курсів</c:v>
                </c:pt>
                <c:pt idx="6">
                  <c:v>Ні, і не планується</c:v>
                </c:pt>
                <c:pt idx="7">
                  <c:v>Ні</c:v>
                </c:pt>
                <c:pt idx="8">
                  <c:v>Інше</c:v>
                </c:pt>
              </c:strCache>
            </c:strRef>
          </c:cat>
          <c:val>
            <c:numRef>
              <c:f>'Основи письма'!$B$3:$B$11</c:f>
              <c:numCache>
                <c:formatCode>General</c:formatCode>
                <c:ptCount val="9"/>
                <c:pt idx="0">
                  <c:v>9</c:v>
                </c:pt>
                <c:pt idx="1">
                  <c:v>17</c:v>
                </c:pt>
                <c:pt idx="2">
                  <c:v>2</c:v>
                </c:pt>
                <c:pt idx="3">
                  <c:v>9</c:v>
                </c:pt>
                <c:pt idx="4">
                  <c:v>1</c:v>
                </c:pt>
                <c:pt idx="5">
                  <c:v>7</c:v>
                </c:pt>
                <c:pt idx="6">
                  <c:v>5</c:v>
                </c:pt>
                <c:pt idx="7">
                  <c:v>2</c:v>
                </c:pt>
                <c:pt idx="8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'Перевірка на плагіат'!$A$4:$A$7</c:f>
              <c:strCache>
                <c:ptCount val="4"/>
                <c:pt idx="0">
                  <c:v>Так</c:v>
                </c:pt>
                <c:pt idx="1">
                  <c:v>Ні</c:v>
                </c:pt>
                <c:pt idx="2">
                  <c:v>Не знаю, мене не цікавить</c:v>
                </c:pt>
                <c:pt idx="3">
                  <c:v>Інше</c:v>
                </c:pt>
              </c:strCache>
            </c:strRef>
          </c:cat>
          <c:val>
            <c:numRef>
              <c:f>'Перевірка на плагіат'!$B$4:$B$7</c:f>
              <c:numCache>
                <c:formatCode>General</c:formatCode>
                <c:ptCount val="4"/>
                <c:pt idx="0">
                  <c:v>41</c:v>
                </c:pt>
                <c:pt idx="1">
                  <c:v>7</c:v>
                </c:pt>
                <c:pt idx="2">
                  <c:v>0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'Типи робіт плагіат'!$A$4:$A$11</c:f>
              <c:strCache>
                <c:ptCount val="8"/>
                <c:pt idx="0">
                  <c:v>Дисертації</c:v>
                </c:pt>
                <c:pt idx="1">
                  <c:v>Студентські кваліфікаційні роботи (курсові, дипломні)</c:v>
                </c:pt>
                <c:pt idx="2">
                  <c:v>Навчальні посібники за авторства працівників ВНЗ</c:v>
                </c:pt>
                <c:pt idx="3">
                  <c:v>Монографії за авторства працівників ВНЗ</c:v>
                </c:pt>
                <c:pt idx="4">
                  <c:v>Рукописи, подані на публікацію до наукових періодичних видань ВНЗ</c:v>
                </c:pt>
                <c:pt idx="5">
                  <c:v>Не знаю, мене це не цікавить</c:v>
                </c:pt>
                <c:pt idx="6">
                  <c:v>Не перевіряються</c:v>
                </c:pt>
                <c:pt idx="7">
                  <c:v>Інше</c:v>
                </c:pt>
              </c:strCache>
            </c:strRef>
          </c:cat>
          <c:val>
            <c:numRef>
              <c:f>'Типи робіт плагіат'!$B$4:$B$11</c:f>
              <c:numCache>
                <c:formatCode>General</c:formatCode>
                <c:ptCount val="8"/>
                <c:pt idx="0">
                  <c:v>25</c:v>
                </c:pt>
                <c:pt idx="1">
                  <c:v>24</c:v>
                </c:pt>
                <c:pt idx="2">
                  <c:v>13</c:v>
                </c:pt>
                <c:pt idx="3">
                  <c:v>10</c:v>
                </c:pt>
                <c:pt idx="4">
                  <c:v>16</c:v>
                </c:pt>
                <c:pt idx="5">
                  <c:v>1</c:v>
                </c:pt>
                <c:pt idx="6">
                  <c:v>4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498752"/>
        <c:axId val="151500288"/>
      </c:barChart>
      <c:catAx>
        <c:axId val="1514987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51500288"/>
        <c:crosses val="autoZero"/>
        <c:auto val="1"/>
        <c:lblAlgn val="ctr"/>
        <c:lblOffset val="100"/>
        <c:noMultiLvlLbl val="0"/>
      </c:catAx>
      <c:valAx>
        <c:axId val="1515002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1498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'Діючі активності'!$A$3:$A$11</c:f>
              <c:strCache>
                <c:ptCount val="9"/>
                <c:pt idx="0">
                  <c:v>Участь у робочій групі з АД</c:v>
                </c:pt>
                <c:pt idx="1">
                  <c:v>Участь у розробленні Кодексу честі</c:v>
                </c:pt>
                <c:pt idx="2">
                  <c:v>Участь у роботі органу з академічної етики</c:v>
                </c:pt>
                <c:pt idx="3">
                  <c:v>Викладання в межах Основ академічного письма</c:v>
                </c:pt>
                <c:pt idx="4">
                  <c:v>Перевірка академічних робіт на плагіат</c:v>
                </c:pt>
                <c:pt idx="5">
                  <c:v>Консультування з питань АД</c:v>
                </c:pt>
                <c:pt idx="6">
                  <c:v>Проведення освітніх заходів з питань АД</c:v>
                </c:pt>
                <c:pt idx="7">
                  <c:v>Жодної</c:v>
                </c:pt>
                <c:pt idx="8">
                  <c:v>Інше</c:v>
                </c:pt>
              </c:strCache>
            </c:strRef>
          </c:cat>
          <c:val>
            <c:numRef>
              <c:f>'Діючі активності'!$B$3:$B$11</c:f>
              <c:numCache>
                <c:formatCode>General</c:formatCode>
                <c:ptCount val="9"/>
                <c:pt idx="0">
                  <c:v>12</c:v>
                </c:pt>
                <c:pt idx="1">
                  <c:v>3</c:v>
                </c:pt>
                <c:pt idx="2">
                  <c:v>2</c:v>
                </c:pt>
                <c:pt idx="3">
                  <c:v>6</c:v>
                </c:pt>
                <c:pt idx="4">
                  <c:v>9</c:v>
                </c:pt>
                <c:pt idx="5">
                  <c:v>25</c:v>
                </c:pt>
                <c:pt idx="6">
                  <c:v>10</c:v>
                </c:pt>
                <c:pt idx="7">
                  <c:v>2</c:v>
                </c:pt>
                <c:pt idx="8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272960"/>
        <c:axId val="163279232"/>
      </c:barChart>
      <c:catAx>
        <c:axId val="16327296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3279232"/>
        <c:crosses val="autoZero"/>
        <c:auto val="1"/>
        <c:lblAlgn val="ctr"/>
        <c:lblOffset val="100"/>
        <c:noMultiLvlLbl val="0"/>
      </c:catAx>
      <c:valAx>
        <c:axId val="1632792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63272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'Минулі активності'!$A$3:$A$11</c:f>
              <c:strCache>
                <c:ptCount val="9"/>
                <c:pt idx="0">
                  <c:v>Участь у робочій групі з АД</c:v>
                </c:pt>
                <c:pt idx="1">
                  <c:v>Участь у розробленні Кодексу честі</c:v>
                </c:pt>
                <c:pt idx="2">
                  <c:v>Участь у роботі органу з академічної етики</c:v>
                </c:pt>
                <c:pt idx="3">
                  <c:v>Викладання в межах Основ академічного письма</c:v>
                </c:pt>
                <c:pt idx="4">
                  <c:v>Перевірка академічних робіт на плагіат</c:v>
                </c:pt>
                <c:pt idx="5">
                  <c:v>Консультування з питань АД</c:v>
                </c:pt>
                <c:pt idx="6">
                  <c:v>Проведення освітніх заходів з питань АД</c:v>
                </c:pt>
                <c:pt idx="7">
                  <c:v>Жодної</c:v>
                </c:pt>
                <c:pt idx="8">
                  <c:v>Інше</c:v>
                </c:pt>
              </c:strCache>
            </c:strRef>
          </c:cat>
          <c:val>
            <c:numRef>
              <c:f>'Минулі активності'!$B$3:$B$11</c:f>
              <c:numCache>
                <c:formatCode>General</c:formatCode>
                <c:ptCount val="9"/>
                <c:pt idx="0">
                  <c:v>7</c:v>
                </c:pt>
                <c:pt idx="1">
                  <c:v>4</c:v>
                </c:pt>
                <c:pt idx="2">
                  <c:v>1</c:v>
                </c:pt>
                <c:pt idx="3">
                  <c:v>1</c:v>
                </c:pt>
                <c:pt idx="4">
                  <c:v>8</c:v>
                </c:pt>
                <c:pt idx="5">
                  <c:v>26</c:v>
                </c:pt>
                <c:pt idx="6">
                  <c:v>13</c:v>
                </c:pt>
                <c:pt idx="7">
                  <c:v>2</c:v>
                </c:pt>
                <c:pt idx="8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060288"/>
        <c:axId val="130062592"/>
      </c:barChart>
      <c:catAx>
        <c:axId val="13006028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30062592"/>
        <c:crosses val="autoZero"/>
        <c:auto val="1"/>
        <c:lblAlgn val="ctr"/>
        <c:lblOffset val="100"/>
        <c:noMultiLvlLbl val="0"/>
      </c:catAx>
      <c:valAx>
        <c:axId val="13006259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00602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'Заплановані активності'!$A$3:$A$11</c:f>
              <c:strCache>
                <c:ptCount val="9"/>
                <c:pt idx="0">
                  <c:v>Участь у робочій групі з АД</c:v>
                </c:pt>
                <c:pt idx="1">
                  <c:v>Консультування з питань АД</c:v>
                </c:pt>
                <c:pt idx="2">
                  <c:v>Проведення освітніх заходів з питань АД</c:v>
                </c:pt>
                <c:pt idx="3">
                  <c:v>Перевірка академічних робіт на плагіат</c:v>
                </c:pt>
                <c:pt idx="4">
                  <c:v>Викладання в межах Основ академічного письма</c:v>
                </c:pt>
                <c:pt idx="5">
                  <c:v>Участь у розробленні Кодексу честі</c:v>
                </c:pt>
                <c:pt idx="6">
                  <c:v>Участь у роботі органу з академічної етики</c:v>
                </c:pt>
                <c:pt idx="7">
                  <c:v>Інше</c:v>
                </c:pt>
                <c:pt idx="8">
                  <c:v>Жодної</c:v>
                </c:pt>
              </c:strCache>
            </c:strRef>
          </c:cat>
          <c:val>
            <c:numRef>
              <c:f>'Заплановані активності'!$B$3:$B$11</c:f>
              <c:numCache>
                <c:formatCode>General</c:formatCode>
                <c:ptCount val="9"/>
                <c:pt idx="0">
                  <c:v>7</c:v>
                </c:pt>
                <c:pt idx="1">
                  <c:v>17</c:v>
                </c:pt>
                <c:pt idx="2">
                  <c:v>16</c:v>
                </c:pt>
                <c:pt idx="3">
                  <c:v>9</c:v>
                </c:pt>
                <c:pt idx="4">
                  <c:v>7</c:v>
                </c:pt>
                <c:pt idx="5">
                  <c:v>4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996096"/>
        <c:axId val="151195648"/>
      </c:barChart>
      <c:catAx>
        <c:axId val="1509960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51195648"/>
        <c:crosses val="autoZero"/>
        <c:auto val="1"/>
        <c:lblAlgn val="ctr"/>
        <c:lblOffset val="100"/>
        <c:noMultiLvlLbl val="0"/>
      </c:catAx>
      <c:valAx>
        <c:axId val="15119564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09960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'Підрозділ бібліотеки'!$A$3:$A$6</c:f>
              <c:strCache>
                <c:ptCount val="4"/>
                <c:pt idx="0">
                  <c:v>Так, окремий підрозділ</c:v>
                </c:pt>
                <c:pt idx="1">
                  <c:v>Так, робоча група</c:v>
                </c:pt>
                <c:pt idx="2">
                  <c:v>Ні, але плануємо</c:v>
                </c:pt>
                <c:pt idx="3">
                  <c:v>Ні</c:v>
                </c:pt>
              </c:strCache>
            </c:strRef>
          </c:cat>
          <c:val>
            <c:numRef>
              <c:f>'Підрозділ бібліотеки'!$B$3:$B$6</c:f>
              <c:numCache>
                <c:formatCode>General</c:formatCode>
                <c:ptCount val="4"/>
                <c:pt idx="0">
                  <c:v>5</c:v>
                </c:pt>
                <c:pt idx="1">
                  <c:v>18</c:v>
                </c:pt>
                <c:pt idx="2">
                  <c:v>28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73E13-E27E-45CE-9AEB-DADAB15973D6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14D40-433D-47E0-8C33-2AE99A2223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659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14D40-433D-47E0-8C33-2AE99A22236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12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26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027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405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345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71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29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71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563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61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065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693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47AA6-2D59-4F0F-B7F4-3FBDB92FD9DE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F3EF3-426F-42AC-B5F7-37EA2B299F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61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496944" cy="3600400"/>
          </a:xfrm>
        </p:spPr>
        <p:txBody>
          <a:bodyPr>
            <a:normAutofit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Академічна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доброчесність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в </a:t>
            </a:r>
            <a:r>
              <a:rPr lang="ru-RU" sz="3600" dirty="0" err="1">
                <a:solidFill>
                  <a:srgbClr val="002060"/>
                </a:solidFill>
              </a:rPr>
              <a:t>українських</a:t>
            </a:r>
            <a:r>
              <a:rPr lang="ru-RU" sz="3600" dirty="0">
                <a:solidFill>
                  <a:srgbClr val="002060"/>
                </a:solidFill>
              </a:rPr>
              <a:t> ВНЗ: </a:t>
            </a:r>
            <a:r>
              <a:rPr lang="ru-RU" sz="3600" dirty="0" smtClean="0">
                <a:solidFill>
                  <a:srgbClr val="002060"/>
                </a:solidFill>
              </a:rPr>
              <a:t>роль </a:t>
            </a:r>
            <a:r>
              <a:rPr lang="ru-RU" sz="3600" dirty="0" err="1" smtClean="0">
                <a:solidFill>
                  <a:srgbClr val="002060"/>
                </a:solidFill>
              </a:rPr>
              <a:t>бібліотек</a:t>
            </a:r>
            <a:r>
              <a:rPr lang="ru-RU" sz="3600" dirty="0">
                <a:solidFill>
                  <a:srgbClr val="002060"/>
                </a:solidFill>
              </a:rPr>
              <a:t>. </a:t>
            </a:r>
            <a:r>
              <a:rPr lang="ru-RU" sz="3600" dirty="0" err="1">
                <a:solidFill>
                  <a:srgbClr val="002060"/>
                </a:solidFill>
              </a:rPr>
              <a:t>Результати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опитування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752600"/>
          </a:xfrm>
        </p:spPr>
        <p:txBody>
          <a:bodyPr/>
          <a:lstStyle/>
          <a:p>
            <a:r>
              <a:rPr lang="uk-UA" dirty="0" smtClean="0"/>
              <a:t>Оксана Бруй</a:t>
            </a:r>
          </a:p>
          <a:p>
            <a:r>
              <a:rPr lang="uk-UA" dirty="0" smtClean="0"/>
              <a:t>Львів</a:t>
            </a:r>
            <a:r>
              <a:rPr lang="uk-UA" dirty="0" smtClean="0"/>
              <a:t>-2017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72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Чи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перевіряються</a:t>
            </a:r>
            <a:r>
              <a:rPr lang="ru-RU" sz="3600" dirty="0">
                <a:solidFill>
                  <a:srgbClr val="002060"/>
                </a:solidFill>
              </a:rPr>
              <a:t> у </a:t>
            </a:r>
            <a:r>
              <a:rPr lang="ru-RU" sz="3600" dirty="0" err="1">
                <a:solidFill>
                  <a:srgbClr val="002060"/>
                </a:solidFill>
              </a:rPr>
              <a:t>вашому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університеті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роботи</a:t>
            </a:r>
            <a:r>
              <a:rPr lang="ru-RU" sz="3600" dirty="0">
                <a:solidFill>
                  <a:srgbClr val="002060"/>
                </a:solidFill>
              </a:rPr>
              <a:t> на </a:t>
            </a:r>
            <a:r>
              <a:rPr lang="ru-RU" sz="3600" dirty="0" err="1">
                <a:solidFill>
                  <a:srgbClr val="002060"/>
                </a:solidFill>
              </a:rPr>
              <a:t>плагіат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1956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52247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Які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саме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роботи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перевіряються</a:t>
            </a:r>
            <a:r>
              <a:rPr lang="ru-RU" sz="3600" dirty="0">
                <a:solidFill>
                  <a:srgbClr val="002060"/>
                </a:solidFill>
              </a:rPr>
              <a:t> на </a:t>
            </a:r>
            <a:r>
              <a:rPr lang="ru-RU" sz="3600" dirty="0" err="1">
                <a:solidFill>
                  <a:srgbClr val="002060"/>
                </a:solidFill>
              </a:rPr>
              <a:t>плагіат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4381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4145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75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3600" dirty="0">
                <a:solidFill>
                  <a:srgbClr val="002060"/>
                </a:solidFill>
              </a:rPr>
              <a:t>Участь </a:t>
            </a:r>
            <a:r>
              <a:rPr lang="ru-RU" sz="3600" dirty="0" err="1">
                <a:solidFill>
                  <a:srgbClr val="002060"/>
                </a:solidFill>
              </a:rPr>
              <a:t>бібліотеки</a:t>
            </a:r>
            <a:r>
              <a:rPr lang="ru-RU" sz="3600" dirty="0">
                <a:solidFill>
                  <a:srgbClr val="002060"/>
                </a:solidFill>
              </a:rPr>
              <a:t> у </a:t>
            </a:r>
            <a:r>
              <a:rPr lang="ru-RU" sz="3600" dirty="0" err="1">
                <a:solidFill>
                  <a:srgbClr val="002060"/>
                </a:solidFill>
              </a:rPr>
              <a:t>формуванні</a:t>
            </a:r>
            <a:r>
              <a:rPr lang="ru-RU" sz="3600" dirty="0">
                <a:solidFill>
                  <a:srgbClr val="002060"/>
                </a:solidFill>
              </a:rPr>
              <a:t> та </a:t>
            </a:r>
            <a:r>
              <a:rPr lang="ru-RU" sz="3600" dirty="0" err="1">
                <a:solidFill>
                  <a:srgbClr val="002060"/>
                </a:solidFill>
              </a:rPr>
              <a:t>розвитку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культури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 ВНЗ</a:t>
            </a:r>
          </a:p>
        </p:txBody>
      </p:sp>
      <p:pic>
        <p:nvPicPr>
          <p:cNvPr id="18435" name="Рисунок 10" descr="7bDbXMjO9j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357438"/>
            <a:ext cx="6070600" cy="357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11" descr="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857375"/>
            <a:ext cx="2643187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0" y="5429250"/>
            <a:ext cx="9144000" cy="92868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rgbClr val="C00000"/>
                </a:solidFill>
              </a:rPr>
              <a:t>Не знаєш як?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rgbClr val="C00000"/>
                </a:solidFill>
              </a:rPr>
              <a:t>Зберігай спокій і запитай бібліотекаря! 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68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Які</a:t>
            </a:r>
            <a:r>
              <a:rPr lang="ru-RU" sz="3600" dirty="0">
                <a:solidFill>
                  <a:srgbClr val="002060"/>
                </a:solidFill>
              </a:rPr>
              <a:t> ДІЮЧІ </a:t>
            </a:r>
            <a:r>
              <a:rPr lang="ru-RU" sz="3600" dirty="0" err="1">
                <a:solidFill>
                  <a:srgbClr val="002060"/>
                </a:solidFill>
              </a:rPr>
              <a:t>активності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вашої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бібліотеки</a:t>
            </a:r>
            <a:r>
              <a:rPr lang="ru-RU" sz="3600" dirty="0">
                <a:solidFill>
                  <a:srgbClr val="002060"/>
                </a:solidFill>
              </a:rPr>
              <a:t> у </a:t>
            </a:r>
            <a:r>
              <a:rPr lang="ru-RU" sz="3600" dirty="0" err="1">
                <a:solidFill>
                  <a:srgbClr val="002060"/>
                </a:solidFill>
              </a:rPr>
              <a:t>формуванні</a:t>
            </a:r>
            <a:r>
              <a:rPr lang="ru-RU" sz="3600" dirty="0">
                <a:solidFill>
                  <a:srgbClr val="002060"/>
                </a:solidFill>
              </a:rPr>
              <a:t> та </a:t>
            </a:r>
            <a:r>
              <a:rPr lang="ru-RU" sz="3600" dirty="0" err="1">
                <a:solidFill>
                  <a:srgbClr val="002060"/>
                </a:solidFill>
              </a:rPr>
              <a:t>розвитку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 ВНЗ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7417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950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Які</a:t>
            </a:r>
            <a:r>
              <a:rPr lang="ru-RU" sz="3600" dirty="0">
                <a:solidFill>
                  <a:srgbClr val="002060"/>
                </a:solidFill>
              </a:rPr>
              <a:t> МИНУЛІ </a:t>
            </a:r>
            <a:r>
              <a:rPr lang="ru-RU" sz="3600" dirty="0" err="1">
                <a:solidFill>
                  <a:srgbClr val="002060"/>
                </a:solidFill>
              </a:rPr>
              <a:t>активності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вашої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бібліотеки</a:t>
            </a:r>
            <a:r>
              <a:rPr lang="ru-RU" sz="3600" dirty="0">
                <a:solidFill>
                  <a:srgbClr val="002060"/>
                </a:solidFill>
              </a:rPr>
              <a:t> у </a:t>
            </a:r>
            <a:r>
              <a:rPr lang="ru-RU" sz="3600" dirty="0" err="1">
                <a:solidFill>
                  <a:srgbClr val="002060"/>
                </a:solidFill>
              </a:rPr>
              <a:t>формуванні</a:t>
            </a:r>
            <a:r>
              <a:rPr lang="ru-RU" sz="3600" dirty="0">
                <a:solidFill>
                  <a:srgbClr val="002060"/>
                </a:solidFill>
              </a:rPr>
              <a:t> та </a:t>
            </a:r>
            <a:r>
              <a:rPr lang="ru-RU" sz="3600" dirty="0" err="1">
                <a:solidFill>
                  <a:srgbClr val="002060"/>
                </a:solidFill>
              </a:rPr>
              <a:t>розвитку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 ВНЗ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41741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6019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Які</a:t>
            </a:r>
            <a:r>
              <a:rPr lang="ru-RU" sz="3600" dirty="0">
                <a:solidFill>
                  <a:srgbClr val="002060"/>
                </a:solidFill>
              </a:rPr>
              <a:t> ЗАПЛАНОВАНІ </a:t>
            </a:r>
            <a:r>
              <a:rPr lang="ru-RU" sz="3600" dirty="0" err="1">
                <a:solidFill>
                  <a:srgbClr val="002060"/>
                </a:solidFill>
              </a:rPr>
              <a:t>активності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вашої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бібліотеки</a:t>
            </a:r>
            <a:r>
              <a:rPr lang="ru-RU" sz="3600" dirty="0">
                <a:solidFill>
                  <a:srgbClr val="002060"/>
                </a:solidFill>
              </a:rPr>
              <a:t> у </a:t>
            </a:r>
            <a:r>
              <a:rPr lang="ru-RU" sz="3600" dirty="0" err="1">
                <a:solidFill>
                  <a:srgbClr val="002060"/>
                </a:solidFill>
              </a:rPr>
              <a:t>формуванні</a:t>
            </a:r>
            <a:r>
              <a:rPr lang="ru-RU" sz="3600" dirty="0">
                <a:solidFill>
                  <a:srgbClr val="002060"/>
                </a:solidFill>
              </a:rPr>
              <a:t> та </a:t>
            </a:r>
            <a:r>
              <a:rPr lang="ru-RU" sz="3600" dirty="0" err="1">
                <a:solidFill>
                  <a:srgbClr val="002060"/>
                </a:solidFill>
              </a:rPr>
              <a:t>розвитку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 ВНЗ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93433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470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Чи</a:t>
            </a:r>
            <a:r>
              <a:rPr lang="ru-RU" sz="3600" dirty="0">
                <a:solidFill>
                  <a:srgbClr val="002060"/>
                </a:solidFill>
              </a:rPr>
              <a:t> є у </a:t>
            </a:r>
            <a:r>
              <a:rPr lang="ru-RU" sz="3600" dirty="0" err="1">
                <a:solidFill>
                  <a:srgbClr val="002060"/>
                </a:solidFill>
              </a:rPr>
              <a:t>вашій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бібліотеці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окремий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підрозділ</a:t>
            </a:r>
            <a:r>
              <a:rPr lang="ru-RU" sz="3600" dirty="0">
                <a:solidFill>
                  <a:srgbClr val="002060"/>
                </a:solidFill>
              </a:rPr>
              <a:t>/</a:t>
            </a:r>
            <a:r>
              <a:rPr lang="ru-RU" sz="3600" dirty="0" err="1">
                <a:solidFill>
                  <a:srgbClr val="002060"/>
                </a:solidFill>
              </a:rPr>
              <a:t>робоча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група</a:t>
            </a:r>
            <a:r>
              <a:rPr lang="ru-RU" sz="3600" dirty="0">
                <a:solidFill>
                  <a:srgbClr val="002060"/>
                </a:solidFill>
              </a:rPr>
              <a:t>, в </a:t>
            </a:r>
            <a:r>
              <a:rPr lang="ru-RU" sz="3600" dirty="0" err="1">
                <a:solidFill>
                  <a:srgbClr val="002060"/>
                </a:solidFill>
              </a:rPr>
              <a:t>компетенцію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якого</a:t>
            </a:r>
            <a:r>
              <a:rPr lang="ru-RU" sz="3600" dirty="0">
                <a:solidFill>
                  <a:srgbClr val="002060"/>
                </a:solidFill>
              </a:rPr>
              <a:t> включена </a:t>
            </a:r>
            <a:r>
              <a:rPr lang="ru-RU" sz="3600" dirty="0" err="1">
                <a:solidFill>
                  <a:srgbClr val="002060"/>
                </a:solidFill>
              </a:rPr>
              <a:t>інформаційна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підтримка</a:t>
            </a:r>
            <a:r>
              <a:rPr lang="ru-RU" sz="3600" dirty="0">
                <a:solidFill>
                  <a:srgbClr val="002060"/>
                </a:solidFill>
              </a:rPr>
              <a:t> з </a:t>
            </a:r>
            <a:r>
              <a:rPr lang="ru-RU" sz="3600" dirty="0" err="1">
                <a:solidFill>
                  <a:srgbClr val="002060"/>
                </a:solidFill>
              </a:rPr>
              <a:t>питань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7956478"/>
              </p:ext>
            </p:extLst>
          </p:nvPr>
        </p:nvGraphicFramePr>
        <p:xfrm>
          <a:off x="457200" y="2349500"/>
          <a:ext cx="8229600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703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Скільки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працівників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займаються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питаннями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вашого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університету</a:t>
            </a:r>
            <a:r>
              <a:rPr lang="ru-RU" sz="3600" dirty="0">
                <a:solidFill>
                  <a:srgbClr val="002060"/>
                </a:solidFill>
              </a:rPr>
              <a:t>?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42072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3929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Які</a:t>
            </a:r>
            <a:r>
              <a:rPr lang="ru-RU" sz="3600" dirty="0">
                <a:solidFill>
                  <a:srgbClr val="002060"/>
                </a:solidFill>
              </a:rPr>
              <a:t> теми </a:t>
            </a:r>
            <a:r>
              <a:rPr lang="ru-RU" sz="3600" dirty="0" err="1">
                <a:solidFill>
                  <a:srgbClr val="002060"/>
                </a:solidFill>
              </a:rPr>
              <a:t>викладають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бібліотекарі</a:t>
            </a:r>
            <a:r>
              <a:rPr lang="ru-RU" sz="3600" dirty="0">
                <a:solidFill>
                  <a:srgbClr val="002060"/>
                </a:solidFill>
              </a:rPr>
              <a:t> в межах </a:t>
            </a:r>
            <a:r>
              <a:rPr lang="ru-RU" sz="3600" dirty="0" err="1">
                <a:solidFill>
                  <a:srgbClr val="002060"/>
                </a:solidFill>
              </a:rPr>
              <a:t>навчального</a:t>
            </a:r>
            <a:r>
              <a:rPr lang="ru-RU" sz="3600" dirty="0">
                <a:solidFill>
                  <a:srgbClr val="002060"/>
                </a:solidFill>
              </a:rPr>
              <a:t> курсу/ </a:t>
            </a:r>
            <a:r>
              <a:rPr lang="ru-RU" sz="3600" dirty="0" err="1">
                <a:solidFill>
                  <a:srgbClr val="002060"/>
                </a:solidFill>
              </a:rPr>
              <a:t>окремих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модулів</a:t>
            </a:r>
            <a:r>
              <a:rPr lang="ru-RU" sz="3600" dirty="0">
                <a:solidFill>
                  <a:srgbClr val="002060"/>
                </a:solidFill>
              </a:rPr>
              <a:t> Основ </a:t>
            </a:r>
            <a:r>
              <a:rPr lang="ru-RU" sz="3600" dirty="0" err="1">
                <a:solidFill>
                  <a:srgbClr val="002060"/>
                </a:solidFill>
              </a:rPr>
              <a:t>академічного</a:t>
            </a:r>
            <a:r>
              <a:rPr lang="ru-RU" sz="3600" dirty="0">
                <a:solidFill>
                  <a:srgbClr val="002060"/>
                </a:solidFill>
              </a:rPr>
              <a:t> письма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1661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1235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Яке </a:t>
            </a:r>
            <a:r>
              <a:rPr lang="ru-RU" sz="3600" dirty="0" err="1">
                <a:solidFill>
                  <a:srgbClr val="002060"/>
                </a:solidFill>
              </a:rPr>
              <a:t>антиплагіатне</a:t>
            </a:r>
            <a:r>
              <a:rPr lang="ru-RU" sz="3600" dirty="0">
                <a:solidFill>
                  <a:srgbClr val="002060"/>
                </a:solidFill>
              </a:rPr>
              <a:t> ПЗ/ </a:t>
            </a:r>
            <a:r>
              <a:rPr lang="ru-RU" sz="3600" dirty="0" err="1">
                <a:solidFill>
                  <a:srgbClr val="002060"/>
                </a:solidFill>
              </a:rPr>
              <a:t>онлайнові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сервіси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використовує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бібліотека</a:t>
            </a:r>
            <a:r>
              <a:rPr lang="ru-RU" sz="3600" dirty="0">
                <a:solidFill>
                  <a:srgbClr val="002060"/>
                </a:solidFill>
              </a:rPr>
              <a:t> для </a:t>
            </a:r>
            <a:r>
              <a:rPr lang="ru-RU" sz="3600" dirty="0" err="1">
                <a:solidFill>
                  <a:srgbClr val="002060"/>
                </a:solidFill>
              </a:rPr>
              <a:t>перевірки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академічних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робіт</a:t>
            </a:r>
            <a:r>
              <a:rPr lang="ru-RU" sz="3600" dirty="0">
                <a:solidFill>
                  <a:srgbClr val="002060"/>
                </a:solidFill>
              </a:rPr>
              <a:t> ВНЗ на </a:t>
            </a:r>
            <a:r>
              <a:rPr lang="ru-RU" sz="3600" dirty="0" err="1">
                <a:solidFill>
                  <a:srgbClr val="002060"/>
                </a:solidFill>
              </a:rPr>
              <a:t>плагіат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76594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7347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dirty="0">
                <a:solidFill>
                  <a:srgbClr val="002060"/>
                </a:solidFill>
              </a:rPr>
              <a:t>Культура академічної доброчесності: роль бібліотек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92896"/>
            <a:ext cx="7169135" cy="3974430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1484784"/>
            <a:ext cx="8136904" cy="9361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rgbClr val="002060"/>
                </a:solidFill>
              </a:rPr>
              <a:t>Проект </a:t>
            </a:r>
            <a:r>
              <a:rPr lang="uk-UA" sz="2800" dirty="0" smtClean="0">
                <a:solidFill>
                  <a:srgbClr val="002060"/>
                </a:solidFill>
              </a:rPr>
              <a:t>Секції університетських бібліотек УБА –березень </a:t>
            </a:r>
            <a:r>
              <a:rPr lang="uk-UA" sz="2800" dirty="0" smtClean="0">
                <a:solidFill>
                  <a:srgbClr val="002060"/>
                </a:solidFill>
              </a:rPr>
              <a:t>2016-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187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З </a:t>
            </a:r>
            <a:r>
              <a:rPr lang="ru-RU" sz="3600" dirty="0" err="1">
                <a:solidFill>
                  <a:srgbClr val="002060"/>
                </a:solidFill>
              </a:rPr>
              <a:t>яких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питань</a:t>
            </a:r>
            <a:r>
              <a:rPr lang="ru-RU" sz="3600" dirty="0">
                <a:solidFill>
                  <a:srgbClr val="002060"/>
                </a:solidFill>
              </a:rPr>
              <a:t>, </a:t>
            </a:r>
            <a:r>
              <a:rPr lang="ru-RU" sz="3600" dirty="0" err="1">
                <a:solidFill>
                  <a:srgbClr val="002060"/>
                </a:solidFill>
              </a:rPr>
              <a:t>що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стосуються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бібліотекарі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проводять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консультування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8900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5643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З </a:t>
            </a:r>
            <a:r>
              <a:rPr lang="ru-RU" sz="3600" dirty="0" err="1">
                <a:solidFill>
                  <a:srgbClr val="002060"/>
                </a:solidFill>
              </a:rPr>
              <a:t>яких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питань</a:t>
            </a:r>
            <a:r>
              <a:rPr lang="ru-RU" sz="3600" dirty="0">
                <a:solidFill>
                  <a:srgbClr val="002060"/>
                </a:solidFill>
              </a:rPr>
              <a:t>, </a:t>
            </a:r>
            <a:r>
              <a:rPr lang="ru-RU" sz="3600" dirty="0" err="1">
                <a:solidFill>
                  <a:srgbClr val="002060"/>
                </a:solidFill>
              </a:rPr>
              <a:t>що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стосуються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бібліотекарі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проводять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семінари</a:t>
            </a:r>
            <a:r>
              <a:rPr lang="ru-RU" sz="3600" dirty="0">
                <a:solidFill>
                  <a:srgbClr val="002060"/>
                </a:solidFill>
              </a:rPr>
              <a:t>, </a:t>
            </a:r>
            <a:r>
              <a:rPr lang="ru-RU" sz="3600" dirty="0" err="1">
                <a:solidFill>
                  <a:srgbClr val="002060"/>
                </a:solidFill>
              </a:rPr>
              <a:t>круглі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столи</a:t>
            </a:r>
            <a:r>
              <a:rPr lang="ru-RU" sz="3600" dirty="0">
                <a:solidFill>
                  <a:srgbClr val="002060"/>
                </a:solidFill>
              </a:rPr>
              <a:t>, </a:t>
            </a:r>
            <a:r>
              <a:rPr lang="ru-RU" sz="3600" dirty="0" err="1">
                <a:solidFill>
                  <a:srgbClr val="002060"/>
                </a:solidFill>
              </a:rPr>
              <a:t>тренінги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тощо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39114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29735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637" y="2186781"/>
            <a:ext cx="2752725" cy="3352800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Компетентності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бібліотекарів</a:t>
            </a:r>
            <a:r>
              <a:rPr lang="ru-RU" sz="3600" dirty="0">
                <a:solidFill>
                  <a:srgbClr val="002060"/>
                </a:solidFill>
              </a:rPr>
              <a:t> з </a:t>
            </a:r>
            <a:r>
              <a:rPr lang="ru-RU" sz="3600" dirty="0" err="1">
                <a:solidFill>
                  <a:srgbClr val="002060"/>
                </a:solidFill>
              </a:rPr>
              <a:t>питань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889646"/>
            <a:ext cx="8352928" cy="64807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https://www.pinterest.com/clearwaterlib/pop-culture-librarian/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8085045">
            <a:off x="2205069" y="2704916"/>
            <a:ext cx="2406650" cy="69691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002060"/>
                </a:solidFill>
              </a:rPr>
              <a:t>SUPERLIBRARIAN</a:t>
            </a:r>
          </a:p>
        </p:txBody>
      </p:sp>
    </p:spTree>
    <p:extLst>
      <p:ext uri="{BB962C8B-B14F-4D97-AF65-F5344CB8AC3E}">
        <p14:creationId xmlns:p14="http://schemas.microsoft.com/office/powerpoint/2010/main" val="1452154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Яку </a:t>
            </a:r>
            <a:r>
              <a:rPr lang="ru-RU" sz="3600" dirty="0" err="1">
                <a:solidFill>
                  <a:srgbClr val="002060"/>
                </a:solidFill>
              </a:rPr>
              <a:t>освіту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мають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працівники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вашої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бібліотеки</a:t>
            </a:r>
            <a:r>
              <a:rPr lang="ru-RU" sz="3600" dirty="0">
                <a:solidFill>
                  <a:srgbClr val="002060"/>
                </a:solidFill>
              </a:rPr>
              <a:t>, </a:t>
            </a:r>
            <a:r>
              <a:rPr lang="ru-RU" sz="3600" dirty="0" err="1">
                <a:solidFill>
                  <a:srgbClr val="002060"/>
                </a:solidFill>
              </a:rPr>
              <a:t>які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займаються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питаннями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9655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91149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Якими</a:t>
            </a:r>
            <a:r>
              <a:rPr lang="ru-RU" sz="3600" dirty="0">
                <a:solidFill>
                  <a:srgbClr val="002060"/>
                </a:solidFill>
              </a:rPr>
              <a:t>, на вашу думку, </a:t>
            </a:r>
            <a:r>
              <a:rPr lang="ru-RU" sz="3600" dirty="0" err="1">
                <a:solidFill>
                  <a:srgbClr val="002060"/>
                </a:solidFill>
              </a:rPr>
              <a:t>знаннями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необхідно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володіти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бібліотекарям</a:t>
            </a:r>
            <a:r>
              <a:rPr lang="ru-RU" sz="3600" dirty="0">
                <a:solidFill>
                  <a:srgbClr val="002060"/>
                </a:solidFill>
              </a:rPr>
              <a:t>, </a:t>
            </a:r>
            <a:r>
              <a:rPr lang="ru-RU" sz="3600" dirty="0" err="1">
                <a:solidFill>
                  <a:srgbClr val="002060"/>
                </a:solidFill>
              </a:rPr>
              <a:t>які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займаються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питаннями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83367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29585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Що</a:t>
            </a:r>
            <a:r>
              <a:rPr lang="ru-RU" sz="3600" dirty="0">
                <a:solidFill>
                  <a:srgbClr val="002060"/>
                </a:solidFill>
              </a:rPr>
              <a:t>, на вашу думку, </a:t>
            </a:r>
            <a:r>
              <a:rPr lang="ru-RU" sz="3600" dirty="0" err="1">
                <a:solidFill>
                  <a:srgbClr val="002060"/>
                </a:solidFill>
              </a:rPr>
              <a:t>повинні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вміти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бібліотекарі</a:t>
            </a:r>
            <a:r>
              <a:rPr lang="ru-RU" sz="3600" dirty="0">
                <a:solidFill>
                  <a:srgbClr val="002060"/>
                </a:solidFill>
              </a:rPr>
              <a:t>, </a:t>
            </a:r>
            <a:r>
              <a:rPr lang="ru-RU" sz="3600" dirty="0" err="1">
                <a:solidFill>
                  <a:srgbClr val="002060"/>
                </a:solidFill>
              </a:rPr>
              <a:t>які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займаються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питаннями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5992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8548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Оцініть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узагальнений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рівень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компетентності</a:t>
            </a:r>
            <a:r>
              <a:rPr lang="ru-RU" sz="3600" dirty="0">
                <a:solidFill>
                  <a:srgbClr val="002060"/>
                </a:solidFill>
              </a:rPr>
              <a:t> ваших </a:t>
            </a:r>
            <a:r>
              <a:rPr lang="ru-RU" sz="3600" dirty="0" err="1">
                <a:solidFill>
                  <a:srgbClr val="002060"/>
                </a:solidFill>
              </a:rPr>
              <a:t>бібліотекарів</a:t>
            </a:r>
            <a:r>
              <a:rPr lang="ru-RU" sz="3600" dirty="0">
                <a:solidFill>
                  <a:srgbClr val="002060"/>
                </a:solidFill>
              </a:rPr>
              <a:t>, </a:t>
            </a:r>
            <a:r>
              <a:rPr lang="ru-RU" sz="3600" dirty="0" err="1">
                <a:solidFill>
                  <a:srgbClr val="002060"/>
                </a:solidFill>
              </a:rPr>
              <a:t>які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займаються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питаннями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8489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117640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64" y="1268760"/>
            <a:ext cx="8229600" cy="3104147"/>
          </a:xfrm>
        </p:spPr>
      </p:pic>
      <p:sp>
        <p:nvSpPr>
          <p:cNvPr id="7" name="Прямоугольник 6"/>
          <p:cNvSpPr/>
          <p:nvPr/>
        </p:nvSpPr>
        <p:spPr>
          <a:xfrm>
            <a:off x="395536" y="5889646"/>
            <a:ext cx="8352928" cy="64807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http://libguides.ucd.ie/academicintegrity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015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002060"/>
                </a:solidFill>
              </a:rPr>
              <a:t>Онлайнове опитування – вересень 2017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>
                <a:solidFill>
                  <a:srgbClr val="002060"/>
                </a:solidFill>
              </a:rPr>
              <a:t>54 бібліотеки ВНЗ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82" y="2420888"/>
            <a:ext cx="83439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182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solidFill>
                  <a:srgbClr val="002060"/>
                </a:solidFill>
              </a:rPr>
              <a:t>Чи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включені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бібліотеки</a:t>
            </a:r>
            <a:r>
              <a:rPr lang="ru-RU" sz="2800" dirty="0">
                <a:solidFill>
                  <a:srgbClr val="002060"/>
                </a:solidFill>
              </a:rPr>
              <a:t> в </a:t>
            </a:r>
            <a:r>
              <a:rPr lang="ru-RU" sz="2800" dirty="0" err="1">
                <a:solidFill>
                  <a:srgbClr val="002060"/>
                </a:solidFill>
              </a:rPr>
              <a:t>процес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формування</a:t>
            </a:r>
            <a:r>
              <a:rPr lang="ru-RU" sz="2800" dirty="0">
                <a:solidFill>
                  <a:srgbClr val="002060"/>
                </a:solidFill>
              </a:rPr>
              <a:t> та </a:t>
            </a:r>
            <a:r>
              <a:rPr lang="ru-RU" sz="2800" dirty="0" err="1">
                <a:solidFill>
                  <a:srgbClr val="002060"/>
                </a:solidFill>
              </a:rPr>
              <a:t>розвитку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культури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академічної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доброчесності</a:t>
            </a:r>
            <a:r>
              <a:rPr lang="ru-RU" sz="2800" dirty="0">
                <a:solidFill>
                  <a:srgbClr val="002060"/>
                </a:solidFill>
              </a:rPr>
              <a:t> в </a:t>
            </a:r>
            <a:r>
              <a:rPr lang="ru-RU" sz="2800" dirty="0" err="1">
                <a:solidFill>
                  <a:srgbClr val="002060"/>
                </a:solidFill>
              </a:rPr>
              <a:t>університетах</a:t>
            </a:r>
            <a:r>
              <a:rPr lang="ru-RU" sz="2800" dirty="0">
                <a:solidFill>
                  <a:srgbClr val="002060"/>
                </a:solidFill>
              </a:rPr>
              <a:t>? </a:t>
            </a:r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err="1" smtClean="0">
                <a:solidFill>
                  <a:srgbClr val="002060"/>
                </a:solidFill>
              </a:rPr>
              <a:t>Наскільки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готові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бібліотекарі</a:t>
            </a:r>
            <a:r>
              <a:rPr lang="ru-RU" sz="2800" dirty="0">
                <a:solidFill>
                  <a:srgbClr val="002060"/>
                </a:solidFill>
              </a:rPr>
              <a:t> бути одними </a:t>
            </a:r>
            <a:r>
              <a:rPr lang="ru-RU" sz="2800" dirty="0" err="1">
                <a:solidFill>
                  <a:srgbClr val="002060"/>
                </a:solidFill>
              </a:rPr>
              <a:t>із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ключових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гравців</a:t>
            </a:r>
            <a:r>
              <a:rPr lang="ru-RU" sz="2800" dirty="0">
                <a:solidFill>
                  <a:srgbClr val="002060"/>
                </a:solidFill>
              </a:rPr>
              <a:t> на </a:t>
            </a:r>
            <a:r>
              <a:rPr lang="ru-RU" sz="2800" dirty="0" err="1">
                <a:solidFill>
                  <a:srgbClr val="002060"/>
                </a:solidFill>
              </a:rPr>
              <a:t>цьому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полі</a:t>
            </a:r>
            <a:r>
              <a:rPr lang="ru-RU" sz="2800" dirty="0" smtClean="0">
                <a:solidFill>
                  <a:srgbClr val="002060"/>
                </a:solidFill>
              </a:rPr>
              <a:t>?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err="1" smtClean="0">
                <a:solidFill>
                  <a:srgbClr val="002060"/>
                </a:solidFill>
              </a:rPr>
              <a:t>Що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для </a:t>
            </a:r>
            <a:r>
              <a:rPr lang="ru-RU" sz="2800" dirty="0" err="1">
                <a:solidFill>
                  <a:srgbClr val="002060"/>
                </a:solidFill>
              </a:rPr>
              <a:t>цього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необхідно</a:t>
            </a:r>
            <a:r>
              <a:rPr lang="ru-RU" sz="2800" dirty="0">
                <a:solidFill>
                  <a:srgbClr val="002060"/>
                </a:solidFill>
              </a:rPr>
              <a:t>?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002060"/>
                </a:solidFill>
              </a:rPr>
              <a:t>Онлайнове опитування – вересень 2017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61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Заходи з </a:t>
            </a:r>
            <a:r>
              <a:rPr lang="ru-RU" sz="2800" dirty="0" err="1">
                <a:solidFill>
                  <a:srgbClr val="002060"/>
                </a:solidFill>
              </a:rPr>
              <a:t>академічної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доброчесності</a:t>
            </a:r>
            <a:r>
              <a:rPr lang="ru-RU" sz="2800" dirty="0">
                <a:solidFill>
                  <a:srgbClr val="002060"/>
                </a:solidFill>
              </a:rPr>
              <a:t> у </a:t>
            </a:r>
            <a:r>
              <a:rPr lang="ru-RU" sz="2800" dirty="0" smtClean="0">
                <a:solidFill>
                  <a:srgbClr val="002060"/>
                </a:solidFill>
              </a:rPr>
              <a:t>ВНЗ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Участь </a:t>
            </a:r>
            <a:r>
              <a:rPr lang="ru-RU" sz="2800" dirty="0" err="1">
                <a:solidFill>
                  <a:srgbClr val="002060"/>
                </a:solidFill>
              </a:rPr>
              <a:t>бібліотеки</a:t>
            </a:r>
            <a:r>
              <a:rPr lang="ru-RU" sz="2800" dirty="0">
                <a:solidFill>
                  <a:srgbClr val="002060"/>
                </a:solidFill>
              </a:rPr>
              <a:t> у </a:t>
            </a:r>
            <a:r>
              <a:rPr lang="ru-RU" sz="2800" dirty="0" err="1">
                <a:solidFill>
                  <a:srgbClr val="002060"/>
                </a:solidFill>
              </a:rPr>
              <a:t>формуванні</a:t>
            </a:r>
            <a:r>
              <a:rPr lang="ru-RU" sz="2800" dirty="0">
                <a:solidFill>
                  <a:srgbClr val="002060"/>
                </a:solidFill>
              </a:rPr>
              <a:t> та </a:t>
            </a:r>
            <a:r>
              <a:rPr lang="ru-RU" sz="2800" dirty="0" err="1">
                <a:solidFill>
                  <a:srgbClr val="002060"/>
                </a:solidFill>
              </a:rPr>
              <a:t>розвитку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культури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академічної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доброчесності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ВНЗ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err="1">
                <a:solidFill>
                  <a:srgbClr val="002060"/>
                </a:solidFill>
              </a:rPr>
              <a:t>Компетентності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бібліотекарів</a:t>
            </a:r>
            <a:r>
              <a:rPr lang="ru-RU" sz="2800" dirty="0">
                <a:solidFill>
                  <a:srgbClr val="002060"/>
                </a:solidFill>
              </a:rPr>
              <a:t> з </a:t>
            </a:r>
            <a:r>
              <a:rPr lang="ru-RU" sz="2800" dirty="0" err="1">
                <a:solidFill>
                  <a:srgbClr val="002060"/>
                </a:solidFill>
              </a:rPr>
              <a:t>питань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академічної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доброчесності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002060"/>
                </a:solidFill>
              </a:rPr>
              <a:t>Онлайнове опитування – вересень 2017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378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Заходи з </a:t>
            </a:r>
            <a:r>
              <a:rPr lang="ru-RU" sz="3600" dirty="0" err="1">
                <a:solidFill>
                  <a:srgbClr val="002060"/>
                </a:solidFill>
              </a:rPr>
              <a:t>академічної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доброчесності</a:t>
            </a:r>
            <a:r>
              <a:rPr lang="ru-RU" sz="3600" dirty="0">
                <a:solidFill>
                  <a:srgbClr val="002060"/>
                </a:solidFill>
              </a:rPr>
              <a:t> у ВНЗ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889646"/>
            <a:ext cx="8352928" cy="64807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https://www.york.ac.uk/students/studying/develop-your-skills/study-skills/study/integrity/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7" y="1700808"/>
            <a:ext cx="7477125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19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Чи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має</a:t>
            </a:r>
            <a:r>
              <a:rPr lang="ru-RU" sz="3600" dirty="0">
                <a:solidFill>
                  <a:srgbClr val="002060"/>
                </a:solidFill>
              </a:rPr>
              <a:t> ваш </a:t>
            </a:r>
            <a:r>
              <a:rPr lang="ru-RU" sz="3600" dirty="0" err="1">
                <a:solidFill>
                  <a:srgbClr val="002060"/>
                </a:solidFill>
              </a:rPr>
              <a:t>університет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діючий</a:t>
            </a:r>
            <a:r>
              <a:rPr lang="ru-RU" sz="3600" dirty="0">
                <a:solidFill>
                  <a:srgbClr val="002060"/>
                </a:solidFill>
              </a:rPr>
              <a:t> Кодекс </a:t>
            </a:r>
            <a:r>
              <a:rPr lang="ru-RU" sz="3600" dirty="0" err="1">
                <a:solidFill>
                  <a:srgbClr val="002060"/>
                </a:solidFill>
              </a:rPr>
              <a:t>честі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3869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5538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Чи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існує</a:t>
            </a:r>
            <a:r>
              <a:rPr lang="ru-RU" sz="3600" dirty="0">
                <a:solidFill>
                  <a:srgbClr val="002060"/>
                </a:solidFill>
              </a:rPr>
              <a:t> у </a:t>
            </a:r>
            <a:r>
              <a:rPr lang="ru-RU" sz="3600" dirty="0" err="1">
                <a:solidFill>
                  <a:srgbClr val="002060"/>
                </a:solidFill>
              </a:rPr>
              <a:t>вашому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</a:rPr>
              <a:t>університеті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</a:rPr>
              <a:t>комісія</a:t>
            </a:r>
            <a:r>
              <a:rPr lang="ru-RU" sz="3600" dirty="0" smtClean="0">
                <a:solidFill>
                  <a:srgbClr val="002060"/>
                </a:solidFill>
              </a:rPr>
              <a:t> з </a:t>
            </a:r>
            <a:r>
              <a:rPr lang="ru-RU" sz="3600" dirty="0" err="1" smtClean="0">
                <a:solidFill>
                  <a:srgbClr val="002060"/>
                </a:solidFill>
              </a:rPr>
              <a:t>академічної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</a:rPr>
              <a:t>доброчесності</a:t>
            </a:r>
            <a:r>
              <a:rPr lang="ru-RU" sz="3600" dirty="0" smtClean="0">
                <a:solidFill>
                  <a:srgbClr val="002060"/>
                </a:solidFill>
              </a:rPr>
              <a:t> у </a:t>
            </a:r>
            <a:r>
              <a:rPr lang="ru-RU" sz="3600" dirty="0">
                <a:solidFill>
                  <a:srgbClr val="002060"/>
                </a:solidFill>
              </a:rPr>
              <a:t>ВНЗ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3169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9800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Чи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викладаються</a:t>
            </a:r>
            <a:r>
              <a:rPr lang="ru-RU" sz="3600" dirty="0">
                <a:solidFill>
                  <a:srgbClr val="002060"/>
                </a:solidFill>
              </a:rPr>
              <a:t> у </a:t>
            </a:r>
            <a:r>
              <a:rPr lang="ru-RU" sz="3600" dirty="0" err="1">
                <a:solidFill>
                  <a:srgbClr val="002060"/>
                </a:solidFill>
              </a:rPr>
              <a:t>вашому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університеті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Основи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академічного</a:t>
            </a:r>
            <a:r>
              <a:rPr lang="ru-RU" sz="3600" dirty="0">
                <a:solidFill>
                  <a:srgbClr val="002060"/>
                </a:solidFill>
              </a:rPr>
              <a:t> письма як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6337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44067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3134</TotalTime>
  <Words>364</Words>
  <Application>Microsoft Office PowerPoint</Application>
  <PresentationFormat>Экран (4:3)</PresentationFormat>
  <Paragraphs>47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Академічна доброчесність  в українських ВНЗ: роль бібліотек. Результати опитування</vt:lpstr>
      <vt:lpstr>Культура академічної доброчесності: роль бібліотек</vt:lpstr>
      <vt:lpstr>Онлайнове опитування – вересень 2017 </vt:lpstr>
      <vt:lpstr>Онлайнове опитування – вересень 2017 </vt:lpstr>
      <vt:lpstr>Онлайнове опитування – вересень 2017 </vt:lpstr>
      <vt:lpstr>Заходи з академічної доброчесності у ВНЗ</vt:lpstr>
      <vt:lpstr>Чи має ваш університет діючий Кодекс честі</vt:lpstr>
      <vt:lpstr>Чи існує у вашому університеті комісія з академічної доброчесності у ВНЗ</vt:lpstr>
      <vt:lpstr>Чи викладаються у вашому університеті Основи академічного письма як</vt:lpstr>
      <vt:lpstr>Чи перевіряються у вашому університеті академічні роботи на плагіат?</vt:lpstr>
      <vt:lpstr>Які саме академічні роботи перевіряються на плагіат?</vt:lpstr>
      <vt:lpstr>Участь бібліотеки у формуванні та розвитку культури академічної доброчесності ВНЗ</vt:lpstr>
      <vt:lpstr>Які ДІЮЧІ активності вашої бібліотеки у формуванні та розвитку академічної доброчесності ВНЗ</vt:lpstr>
      <vt:lpstr>Які МИНУЛІ активності вашої бібліотеки у формуванні та розвитку академічної доброчесності ВНЗ</vt:lpstr>
      <vt:lpstr>Які ЗАПЛАНОВАНІ активності вашої бібліотеки у формуванні та розвитку академічної доброчесності ВНЗ</vt:lpstr>
      <vt:lpstr>Чи є у вашій бібліотеці окремий підрозділ/робоча група, в компетенцію якого включена інформаційна підтримка з питань академічної доброчесності</vt:lpstr>
      <vt:lpstr>Скільки працівників бібліотеки займаються питаннями академічної доброчесності вашого університету? </vt:lpstr>
      <vt:lpstr>Які теми викладають бібліотекарі в межах навчального курсу/ окремих модулів Основ академічного письма</vt:lpstr>
      <vt:lpstr>Яке антиплагіатне ПЗ/ онлайнові сервіси використовує бібліотека для перевірки академічних робіт ВНЗ на плагіат?</vt:lpstr>
      <vt:lpstr>З яких питань, що стосуються академічної доброчесності бібліотекарі проводять консультування?</vt:lpstr>
      <vt:lpstr>З яких питань, що стосуються академічної доброчесності бібліотекарі проводять семінари, круглі столи, тренінги тощо?</vt:lpstr>
      <vt:lpstr>Компетентності бібліотекарів з питань академічної доброчесності</vt:lpstr>
      <vt:lpstr>Яку освіту мають працівники вашої бібліотеки, які займаються питаннями академічної доброчесності?</vt:lpstr>
      <vt:lpstr>Якими, на вашу думку, знаннями необхідно володіти бібліотекарям, які займаються питаннями академічної доброчесності?</vt:lpstr>
      <vt:lpstr>Що, на вашу думку, повинні вміти бібліотекарі, які займаються питаннями академічної доброчесності?</vt:lpstr>
      <vt:lpstr>Оцініть узагальнений рівень компетентності ваших бібліотекарів, які займаються питаннями академічної доброчесності?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Підтримка академічної доброчесності бібліотеками:  результати та розвиток проекту Української бібліотечної асоціації</dc:title>
  <dc:creator>User</dc:creator>
  <cp:lastModifiedBy>User</cp:lastModifiedBy>
  <cp:revision>37</cp:revision>
  <dcterms:created xsi:type="dcterms:W3CDTF">2017-04-17T15:24:22Z</dcterms:created>
  <dcterms:modified xsi:type="dcterms:W3CDTF">2017-09-11T20:26:44Z</dcterms:modified>
</cp:coreProperties>
</file>