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7" r:id="rId1"/>
  </p:sldMasterIdLst>
  <p:sldIdLst>
    <p:sldId id="256" r:id="rId2"/>
    <p:sldId id="257" r:id="rId3"/>
    <p:sldId id="271" r:id="rId4"/>
    <p:sldId id="281" r:id="rId5"/>
    <p:sldId id="258" r:id="rId6"/>
    <p:sldId id="272" r:id="rId7"/>
    <p:sldId id="273" r:id="rId8"/>
    <p:sldId id="288" r:id="rId9"/>
    <p:sldId id="283" r:id="rId10"/>
    <p:sldId id="285" r:id="rId11"/>
    <p:sldId id="284" r:id="rId12"/>
    <p:sldId id="286" r:id="rId13"/>
    <p:sldId id="28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50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764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8201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846986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8440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729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411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069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999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241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050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390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389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822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616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499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28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smtClean="0"/>
              <a:t>11/24/2021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9659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  <p:sldLayoutId id="2147483814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6979" y="1550125"/>
            <a:ext cx="8825658" cy="1346204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ПРАКТИЧНЕ ЗАНЯТТЯ </a:t>
            </a:r>
            <a:r>
              <a:rPr lang="en-US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8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. </a:t>
            </a:r>
            <a:b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Маркетингові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b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дослідження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у 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стартап-</a:t>
            </a:r>
            <a:r>
              <a:rPr lang="ru-RU" sz="2800" b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проєкті</a:t>
            </a:r>
            <a: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endParaRPr lang="ru-RU" sz="28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32" t="1078"/>
          <a:stretch/>
        </p:blipFill>
        <p:spPr>
          <a:xfrm>
            <a:off x="6069873" y="957944"/>
            <a:ext cx="5277395" cy="559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280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Ідею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подружжя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підтримала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подруга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сім'ї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Катерина Головчин – дизайнер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одягу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випускниця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відомого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коледжу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дизайну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Saint Martins Collage London.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Разом з нею стали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розробляти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білизну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українських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чоловіків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За основу взяли модель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класичних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боксерів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«Ми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шукали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тільки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натуральні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тканини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приємні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тіла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про синтетику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мови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було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»,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пояснює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Юрій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Серед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сотні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зразків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тканини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обрали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одинадцять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З них пошили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тестові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варіанти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роздали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друзям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Врахувавши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зауваження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залишили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всього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Саме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вони і є базою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колекції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«Щ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astya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».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Потім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допрацьовували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модель,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щоб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ідеально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сиділа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Юрій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чоловіки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різних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національностей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відрізняються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статурою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французів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худі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ноги,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німців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черевце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американців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широкі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стегна.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Українські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чоловіки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трохи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крупніші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ніж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європейці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Юрій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Львів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називає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себе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перфекціоністом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щодо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деталей: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відтінку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нитки,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потрібна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додаткова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фурнітура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бічні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розрізи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глибини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все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значення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труси правильно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розкроїти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їх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потрібно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розправляти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брюками.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Акуратні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шви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ідеальний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вигляд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тільки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зовні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але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зсередини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стандарт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виробів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«Щ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astya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». «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Нам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довелося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довго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шукати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швачку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уважну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дрібниць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тепер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нами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працює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справжній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професіонал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роботи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поступається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виробам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Hugo Boss »,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підприємець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398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Особливістю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марки «Щ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astya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»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є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можливість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тільки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придбати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білизну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стандартного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розміру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 й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замовити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індивідуальний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пошив.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цього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пропонують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самостійно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виміряти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обсяг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талії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стегон і ноги.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Базова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модель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коштує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350 грн.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індивідуального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білизни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залежить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складності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обсягу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роботи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вибрати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колір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швів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додати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кишеню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або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вишивку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ініціалів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шовковою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ниткою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Гроші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оренду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приміщення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закупівлю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обладнання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першому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етапі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знадобилися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Графічний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дизайн,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копірайтинг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переговори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постачальниками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дилерами, упаковку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виробів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відправку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все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Юрій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дружиною взяли на себе.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Початкові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інвестиції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склали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всього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лише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3 тис.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грн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пішли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закупівлю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тканин і оплату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роботи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закрійника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швачки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Перші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продажі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почалися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завдяки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просуванню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білизни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«Щ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astya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»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в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Facebook, Instagram,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ВКонтакте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Сарафанне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радіо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запрацювало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дуже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швидко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«Ми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зобов'язані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нашим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друзям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Володимиру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Євлан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Роману Васильченко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талановитим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фотографам, авторам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студії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Смугастий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кіт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допомогли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створити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образ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справжнього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чоловіка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щасливій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білизни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»,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відзначає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Львов.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Підприємець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домовився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 продаж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шоурумах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білизни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магазинах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сувенірів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Наші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вироби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категорії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подарунків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Де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жінці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найзручніше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придбати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білизну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чоловіка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як не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магазині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жіночої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білизни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», - говорить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8526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Перед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Новим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роком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вироби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«Щ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astya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»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продавалися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Інтернет-магазині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LeBoutique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Є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плани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щодо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подальшої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співпраці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грудні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участь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маркеті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українських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товарів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Києві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Всі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 дала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можливість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тільки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заявити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 себе, а й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познайомитися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покупцями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відгуки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До Дня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закоханих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майстерня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запропонувала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комплект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нижньої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білизни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нього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неї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одному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стилі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До 8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Березня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покаже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експериментальну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модель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жіночої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білизни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Плани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майбутнє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Юрія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амбітні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Створення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окупилося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швидко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Зараз весь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прибуток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йде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закупівлю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тканин і подальше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збільшення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обсягів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виробництва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продажів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», – говорить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підприємець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Додаткові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дані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представник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цільової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аудиторії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«Щ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astya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»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чоловік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близько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30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років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свою справу,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стежить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 собою,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займається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спортом; 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початкові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інвестиції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3 тис. грн.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3689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Питання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обговорення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1.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Хто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є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цільовою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аудиторією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стартап проекту?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Відповідь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обґрунтуйте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Наскільки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на Вашу думку,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запропонована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авторами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ідея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є актуальною?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способи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комунікації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споживачем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канали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просування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продукції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використовувались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даного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стартап проекту?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46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8972"/>
            <a:ext cx="8946541" cy="5769428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err="1">
                <a:solidFill>
                  <a:schemeClr val="bg1"/>
                </a:solidFill>
              </a:rPr>
              <a:t>Вправа</a:t>
            </a:r>
            <a:r>
              <a:rPr lang="ru-RU" b="1" dirty="0">
                <a:solidFill>
                  <a:schemeClr val="bg1"/>
                </a:solidFill>
              </a:rPr>
              <a:t> 1. </a:t>
            </a:r>
            <a:r>
              <a:rPr lang="ru-RU" b="1" dirty="0" err="1">
                <a:solidFill>
                  <a:schemeClr val="bg1"/>
                </a:solidFill>
              </a:rPr>
              <a:t>Тестування</a:t>
            </a:r>
            <a:r>
              <a:rPr lang="ru-RU" b="1" dirty="0">
                <a:solidFill>
                  <a:schemeClr val="bg1"/>
                </a:solidFill>
              </a:rPr>
              <a:t> та </a:t>
            </a:r>
            <a:r>
              <a:rPr lang="ru-RU" b="1" dirty="0" err="1">
                <a:solidFill>
                  <a:schemeClr val="bg1"/>
                </a:solidFill>
              </a:rPr>
              <a:t>просування</a:t>
            </a:r>
            <a:r>
              <a:rPr lang="ru-RU" b="1" dirty="0">
                <a:solidFill>
                  <a:schemeClr val="bg1"/>
                </a:solidFill>
              </a:rPr>
              <a:t> продукту </a:t>
            </a:r>
            <a:r>
              <a:rPr lang="ru-RU" b="1" dirty="0" err="1">
                <a:solidFill>
                  <a:schemeClr val="bg1"/>
                </a:solidFill>
              </a:rPr>
              <a:t>стартапу</a:t>
            </a:r>
            <a:r>
              <a:rPr lang="ru-RU" b="1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Проаналізуйте</a:t>
            </a:r>
            <a:r>
              <a:rPr lang="ru-RU" dirty="0">
                <a:solidFill>
                  <a:schemeClr val="bg1"/>
                </a:solidFill>
              </a:rPr>
              <a:t> стартап-</a:t>
            </a:r>
            <a:r>
              <a:rPr lang="ru-RU" dirty="0" err="1">
                <a:solidFill>
                  <a:schemeClr val="bg1"/>
                </a:solidFill>
              </a:rPr>
              <a:t>проекти</a:t>
            </a:r>
            <a:r>
              <a:rPr lang="ru-RU" dirty="0">
                <a:solidFill>
                  <a:schemeClr val="bg1"/>
                </a:solidFill>
              </a:rPr>
              <a:t> та дайте </a:t>
            </a:r>
            <a:r>
              <a:rPr lang="ru-RU" dirty="0" err="1">
                <a:solidFill>
                  <a:schemeClr val="bg1"/>
                </a:solidFill>
              </a:rPr>
              <a:t>відповіді</a:t>
            </a:r>
            <a:r>
              <a:rPr lang="ru-RU" dirty="0">
                <a:solidFill>
                  <a:schemeClr val="bg1"/>
                </a:solidFill>
              </a:rPr>
              <a:t> на </a:t>
            </a:r>
            <a:r>
              <a:rPr lang="ru-RU" dirty="0" err="1">
                <a:solidFill>
                  <a:schemeClr val="bg1"/>
                </a:solidFill>
              </a:rPr>
              <a:t>поставлені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запитання</a:t>
            </a:r>
            <a:r>
              <a:rPr lang="ru-RU" dirty="0">
                <a:solidFill>
                  <a:schemeClr val="bg1"/>
                </a:solidFill>
              </a:rPr>
              <a:t>. 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b="1" dirty="0" err="1">
                <a:solidFill>
                  <a:schemeClr val="bg1"/>
                </a:solidFill>
              </a:rPr>
              <a:t>Incust</a:t>
            </a:r>
            <a:r>
              <a:rPr lang="en-GB" b="1" dirty="0">
                <a:solidFill>
                  <a:schemeClr val="bg1"/>
                </a:solidFill>
              </a:rPr>
              <a:t>: </a:t>
            </a:r>
            <a:r>
              <a:rPr lang="ru-RU" b="1" dirty="0" err="1">
                <a:solidFill>
                  <a:schemeClr val="bg1"/>
                </a:solidFill>
              </a:rPr>
              <a:t>геть</a:t>
            </a:r>
            <a:r>
              <a:rPr lang="ru-RU" b="1" dirty="0">
                <a:solidFill>
                  <a:schemeClr val="bg1"/>
                </a:solidFill>
              </a:rPr>
              <a:t> «пластик» </a:t>
            </a:r>
            <a:r>
              <a:rPr lang="ru-RU" b="1" dirty="0" err="1">
                <a:solidFill>
                  <a:schemeClr val="bg1"/>
                </a:solidFill>
              </a:rPr>
              <a:t>зі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своєї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кишені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endParaRPr lang="en-US" b="1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27 </a:t>
            </a:r>
            <a:r>
              <a:rPr lang="ru-RU" dirty="0">
                <a:solidFill>
                  <a:schemeClr val="bg1"/>
                </a:solidFill>
              </a:rPr>
              <a:t>тис. </a:t>
            </a:r>
            <a:r>
              <a:rPr lang="ru-RU" dirty="0" err="1">
                <a:solidFill>
                  <a:schemeClr val="bg1"/>
                </a:solidFill>
              </a:rPr>
              <a:t>активних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користувачів</a:t>
            </a:r>
            <a:r>
              <a:rPr lang="ru-RU" dirty="0">
                <a:solidFill>
                  <a:schemeClr val="bg1"/>
                </a:solidFill>
              </a:rPr>
              <a:t> і </a:t>
            </a:r>
            <a:r>
              <a:rPr lang="ru-RU" dirty="0" err="1">
                <a:solidFill>
                  <a:schemeClr val="bg1"/>
                </a:solidFill>
              </a:rPr>
              <a:t>чотири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країни</a:t>
            </a:r>
            <a:r>
              <a:rPr lang="ru-RU" dirty="0">
                <a:solidFill>
                  <a:schemeClr val="bg1"/>
                </a:solidFill>
              </a:rPr>
              <a:t>: за </a:t>
            </a:r>
            <a:r>
              <a:rPr lang="ru-RU" dirty="0" err="1">
                <a:solidFill>
                  <a:schemeClr val="bg1"/>
                </a:solidFill>
              </a:rPr>
              <a:t>кілька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місяців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ідея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українських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стартаперів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підкорила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користувачів</a:t>
            </a:r>
            <a:r>
              <a:rPr lang="ru-RU" dirty="0">
                <a:solidFill>
                  <a:schemeClr val="bg1"/>
                </a:solidFill>
              </a:rPr>
              <a:t>. «Пластиком» </a:t>
            </a:r>
            <a:r>
              <a:rPr lang="ru-RU" dirty="0" err="1">
                <a:solidFill>
                  <a:schemeClr val="bg1"/>
                </a:solidFill>
              </a:rPr>
              <a:t>зручно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розплачуватися</a:t>
            </a:r>
            <a:r>
              <a:rPr lang="ru-RU" dirty="0">
                <a:solidFill>
                  <a:schemeClr val="bg1"/>
                </a:solidFill>
              </a:rPr>
              <a:t> і, </a:t>
            </a:r>
            <a:r>
              <a:rPr lang="ru-RU" dirty="0" err="1">
                <a:solidFill>
                  <a:schemeClr val="bg1"/>
                </a:solidFill>
              </a:rPr>
              <a:t>наприклад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різати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піцу</a:t>
            </a:r>
            <a:r>
              <a:rPr lang="ru-RU" dirty="0">
                <a:solidFill>
                  <a:schemeClr val="bg1"/>
                </a:solidFill>
              </a:rPr>
              <a:t>. І </a:t>
            </a:r>
            <a:r>
              <a:rPr lang="ru-RU" dirty="0" err="1">
                <a:solidFill>
                  <a:schemeClr val="bg1"/>
                </a:solidFill>
              </a:rPr>
              <a:t>якщо</a:t>
            </a:r>
            <a:r>
              <a:rPr lang="ru-RU" dirty="0">
                <a:solidFill>
                  <a:schemeClr val="bg1"/>
                </a:solidFill>
              </a:rPr>
              <a:t> без </a:t>
            </a:r>
            <a:r>
              <a:rPr lang="ru-RU" dirty="0" err="1">
                <a:solidFill>
                  <a:schemeClr val="bg1"/>
                </a:solidFill>
              </a:rPr>
              <a:t>платіжних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інструментів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сьогодні</a:t>
            </a:r>
            <a:r>
              <a:rPr lang="ru-RU" dirty="0">
                <a:solidFill>
                  <a:schemeClr val="bg1"/>
                </a:solidFill>
              </a:rPr>
              <a:t> не </a:t>
            </a:r>
            <a:r>
              <a:rPr lang="ru-RU" dirty="0" err="1">
                <a:solidFill>
                  <a:schemeClr val="bg1"/>
                </a:solidFill>
              </a:rPr>
              <a:t>обійтися</a:t>
            </a:r>
            <a:r>
              <a:rPr lang="ru-RU" dirty="0">
                <a:solidFill>
                  <a:schemeClr val="bg1"/>
                </a:solidFill>
              </a:rPr>
              <a:t>, то ось </a:t>
            </a:r>
            <a:r>
              <a:rPr lang="ru-RU" dirty="0" err="1">
                <a:solidFill>
                  <a:schemeClr val="bg1"/>
                </a:solidFill>
              </a:rPr>
              <a:t>численним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знижковим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бонусним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подарунковим</a:t>
            </a:r>
            <a:r>
              <a:rPr lang="ru-RU" dirty="0">
                <a:solidFill>
                  <a:schemeClr val="bg1"/>
                </a:solidFill>
              </a:rPr>
              <a:t> картам </a:t>
            </a:r>
            <a:r>
              <a:rPr lang="ru-RU" dirty="0" err="1">
                <a:solidFill>
                  <a:schemeClr val="bg1"/>
                </a:solidFill>
              </a:rPr>
              <a:t>загрожує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перепрофілювання</a:t>
            </a:r>
            <a:r>
              <a:rPr lang="ru-RU" dirty="0">
                <a:solidFill>
                  <a:schemeClr val="bg1"/>
                </a:solidFill>
              </a:rPr>
              <a:t> та </a:t>
            </a:r>
            <a:r>
              <a:rPr lang="ru-RU" dirty="0" err="1">
                <a:solidFill>
                  <a:schemeClr val="bg1"/>
                </a:solidFill>
              </a:rPr>
              <a:t>використання</a:t>
            </a:r>
            <a:r>
              <a:rPr lang="ru-RU" dirty="0">
                <a:solidFill>
                  <a:schemeClr val="bg1"/>
                </a:solidFill>
              </a:rPr>
              <a:t> за </a:t>
            </a:r>
            <a:r>
              <a:rPr lang="ru-RU" dirty="0" err="1">
                <a:solidFill>
                  <a:schemeClr val="bg1"/>
                </a:solidFill>
              </a:rPr>
              <a:t>іншим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призначенням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Їх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актуальність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втрачається</a:t>
            </a:r>
            <a:r>
              <a:rPr lang="ru-RU" dirty="0">
                <a:solidFill>
                  <a:schemeClr val="bg1"/>
                </a:solidFill>
              </a:rPr>
              <a:t>, а число </a:t>
            </a:r>
            <a:r>
              <a:rPr lang="ru-RU" dirty="0" err="1">
                <a:solidFill>
                  <a:schemeClr val="bg1"/>
                </a:solidFill>
              </a:rPr>
              <a:t>підприємців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підключили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програму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лояльності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inCust</a:t>
            </a:r>
            <a:r>
              <a:rPr lang="en-GB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зростає</a:t>
            </a:r>
            <a:r>
              <a:rPr lang="ru-RU" dirty="0">
                <a:solidFill>
                  <a:schemeClr val="bg1"/>
                </a:solidFill>
              </a:rPr>
              <a:t>. Причина проста: десятки карт </a:t>
            </a:r>
            <a:r>
              <a:rPr lang="ru-RU" dirty="0" err="1">
                <a:solidFill>
                  <a:schemeClr val="bg1"/>
                </a:solidFill>
              </a:rPr>
              <a:t>замінює</a:t>
            </a:r>
            <a:r>
              <a:rPr lang="ru-RU" dirty="0">
                <a:solidFill>
                  <a:schemeClr val="bg1"/>
                </a:solidFill>
              </a:rPr>
              <a:t> один ваш </a:t>
            </a:r>
            <a:r>
              <a:rPr lang="ru-RU" dirty="0" err="1">
                <a:solidFill>
                  <a:schemeClr val="bg1"/>
                </a:solidFill>
              </a:rPr>
              <a:t>телефонний</a:t>
            </a:r>
            <a:r>
              <a:rPr lang="ru-RU" dirty="0">
                <a:solidFill>
                  <a:schemeClr val="bg1"/>
                </a:solidFill>
              </a:rPr>
              <a:t> номер. </a:t>
            </a:r>
          </a:p>
        </p:txBody>
      </p:sp>
    </p:spTree>
    <p:extLst>
      <p:ext uri="{BB962C8B-B14F-4D97-AF65-F5344CB8AC3E}">
        <p14:creationId xmlns:p14="http://schemas.microsoft.com/office/powerpoint/2010/main" val="3148774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8972"/>
            <a:ext cx="8946541" cy="5769428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До </a:t>
            </a:r>
            <a:r>
              <a:rPr lang="ru-RU" dirty="0" err="1">
                <a:solidFill>
                  <a:schemeClr val="bg1"/>
                </a:solidFill>
              </a:rPr>
              <a:t>IForum</a:t>
            </a:r>
            <a:r>
              <a:rPr lang="ru-RU" dirty="0">
                <a:solidFill>
                  <a:schemeClr val="bg1"/>
                </a:solidFill>
              </a:rPr>
              <a:t> 2016,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проходив у </a:t>
            </a:r>
            <a:r>
              <a:rPr lang="ru-RU" dirty="0" err="1">
                <a:solidFill>
                  <a:schemeClr val="bg1"/>
                </a:solidFill>
              </a:rPr>
              <a:t>квітні</a:t>
            </a:r>
            <a:r>
              <a:rPr lang="ru-RU" dirty="0">
                <a:solidFill>
                  <a:schemeClr val="bg1"/>
                </a:solidFill>
              </a:rPr>
              <a:t>, про </a:t>
            </a:r>
            <a:r>
              <a:rPr lang="ru-RU" dirty="0" err="1">
                <a:solidFill>
                  <a:schemeClr val="bg1"/>
                </a:solidFill>
              </a:rPr>
              <a:t>програму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лояльності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inCust</a:t>
            </a:r>
            <a:r>
              <a:rPr lang="ru-RU" dirty="0">
                <a:solidFill>
                  <a:schemeClr val="bg1"/>
                </a:solidFill>
              </a:rPr>
              <a:t> знали </a:t>
            </a:r>
            <a:r>
              <a:rPr lang="ru-RU" dirty="0" err="1">
                <a:solidFill>
                  <a:schemeClr val="bg1"/>
                </a:solidFill>
              </a:rPr>
              <a:t>лише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бізнесмени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які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її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впровадили</a:t>
            </a:r>
            <a:r>
              <a:rPr lang="ru-RU" dirty="0">
                <a:solidFill>
                  <a:schemeClr val="bg1"/>
                </a:solidFill>
              </a:rPr>
              <a:t> та </a:t>
            </a:r>
            <a:r>
              <a:rPr lang="ru-RU" dirty="0" err="1">
                <a:solidFill>
                  <a:schemeClr val="bg1"/>
                </a:solidFill>
              </a:rPr>
              <a:t>їхні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клієнти</a:t>
            </a:r>
            <a:r>
              <a:rPr lang="ru-RU" dirty="0">
                <a:solidFill>
                  <a:schemeClr val="bg1"/>
                </a:solidFill>
              </a:rPr>
              <a:t>. На </a:t>
            </a:r>
            <a:r>
              <a:rPr lang="ru-RU" dirty="0" err="1">
                <a:solidFill>
                  <a:schemeClr val="bg1"/>
                </a:solidFill>
              </a:rPr>
              <a:t>форумі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сотні</a:t>
            </a:r>
            <a:r>
              <a:rPr lang="ru-RU" dirty="0">
                <a:solidFill>
                  <a:schemeClr val="bg1"/>
                </a:solidFill>
              </a:rPr>
              <a:t> людей </a:t>
            </a:r>
            <a:r>
              <a:rPr lang="ru-RU" dirty="0" err="1">
                <a:solidFill>
                  <a:schemeClr val="bg1"/>
                </a:solidFill>
              </a:rPr>
              <a:t>познайомилися</a:t>
            </a:r>
            <a:r>
              <a:rPr lang="ru-RU" dirty="0">
                <a:solidFill>
                  <a:schemeClr val="bg1"/>
                </a:solidFill>
              </a:rPr>
              <a:t> з </a:t>
            </a:r>
            <a:r>
              <a:rPr lang="ru-RU" dirty="0" err="1">
                <a:solidFill>
                  <a:schemeClr val="bg1"/>
                </a:solidFill>
              </a:rPr>
              <a:t>новинкою</a:t>
            </a:r>
            <a:r>
              <a:rPr lang="ru-RU" dirty="0">
                <a:solidFill>
                  <a:schemeClr val="bg1"/>
                </a:solidFill>
              </a:rPr>
              <a:t> через </a:t>
            </a:r>
            <a:r>
              <a:rPr lang="ru-RU" dirty="0" err="1">
                <a:solidFill>
                  <a:schemeClr val="bg1"/>
                </a:solidFill>
              </a:rPr>
              <a:t>отримані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бонуси</a:t>
            </a:r>
            <a:r>
              <a:rPr lang="ru-RU" dirty="0">
                <a:solidFill>
                  <a:schemeClr val="bg1"/>
                </a:solidFill>
              </a:rPr>
              <a:t> і, </a:t>
            </a:r>
            <a:r>
              <a:rPr lang="ru-RU" dirty="0" err="1">
                <a:solidFill>
                  <a:schemeClr val="bg1"/>
                </a:solidFill>
              </a:rPr>
              <a:t>звичайно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їх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витрачали</a:t>
            </a:r>
            <a:r>
              <a:rPr lang="ru-RU" dirty="0">
                <a:solidFill>
                  <a:schemeClr val="bg1"/>
                </a:solidFill>
              </a:rPr>
              <a:t>. За день </a:t>
            </a:r>
            <a:r>
              <a:rPr lang="ru-RU" dirty="0" err="1">
                <a:solidFill>
                  <a:schemeClr val="bg1"/>
                </a:solidFill>
              </a:rPr>
              <a:t>учасники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отримали</a:t>
            </a:r>
            <a:r>
              <a:rPr lang="ru-RU" dirty="0">
                <a:solidFill>
                  <a:schemeClr val="bg1"/>
                </a:solidFill>
              </a:rPr>
              <a:t> 8000 </a:t>
            </a:r>
            <a:r>
              <a:rPr lang="ru-RU" dirty="0" err="1">
                <a:solidFill>
                  <a:schemeClr val="bg1"/>
                </a:solidFill>
              </a:rPr>
              <a:t>балів</a:t>
            </a:r>
            <a:r>
              <a:rPr lang="ru-RU" dirty="0">
                <a:solidFill>
                  <a:schemeClr val="bg1"/>
                </a:solidFill>
              </a:rPr>
              <a:t> для </a:t>
            </a:r>
            <a:r>
              <a:rPr lang="ru-RU" dirty="0" err="1">
                <a:solidFill>
                  <a:schemeClr val="bg1"/>
                </a:solidFill>
              </a:rPr>
              <a:t>наступних</a:t>
            </a:r>
            <a:r>
              <a:rPr lang="ru-RU" dirty="0">
                <a:solidFill>
                  <a:schemeClr val="bg1"/>
                </a:solidFill>
              </a:rPr>
              <a:t> покупок в </a:t>
            </a:r>
            <a:r>
              <a:rPr lang="ru-RU" dirty="0" err="1">
                <a:solidFill>
                  <a:schemeClr val="bg1"/>
                </a:solidFill>
              </a:rPr>
              <a:t>мережі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кав'ярень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Magic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Snails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Компанія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виступила</a:t>
            </a:r>
            <a:r>
              <a:rPr lang="ru-RU" dirty="0">
                <a:solidFill>
                  <a:schemeClr val="bg1"/>
                </a:solidFill>
              </a:rPr>
              <a:t> партнером проекту, </a:t>
            </a:r>
            <a:r>
              <a:rPr lang="ru-RU" dirty="0" err="1">
                <a:solidFill>
                  <a:schemeClr val="bg1"/>
                </a:solidFill>
              </a:rPr>
              <a:t>який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стартував</a:t>
            </a:r>
            <a:r>
              <a:rPr lang="ru-RU" dirty="0">
                <a:solidFill>
                  <a:schemeClr val="bg1"/>
                </a:solidFill>
              </a:rPr>
              <a:t> на початку 2015 року. 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Максим </a:t>
            </a:r>
            <a:r>
              <a:rPr lang="ru-RU" dirty="0" err="1">
                <a:solidFill>
                  <a:schemeClr val="bg1"/>
                </a:solidFill>
              </a:rPr>
              <a:t>Роньшин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керуючий</a:t>
            </a:r>
            <a:r>
              <a:rPr lang="ru-RU" dirty="0">
                <a:solidFill>
                  <a:schemeClr val="bg1"/>
                </a:solidFill>
              </a:rPr>
              <a:t> партнер </a:t>
            </a:r>
            <a:r>
              <a:rPr lang="ru-RU" dirty="0" err="1">
                <a:solidFill>
                  <a:schemeClr val="bg1"/>
                </a:solidFill>
              </a:rPr>
              <a:t>inCust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неодноразово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потрапляв</a:t>
            </a:r>
            <a:r>
              <a:rPr lang="ru-RU" dirty="0">
                <a:solidFill>
                  <a:schemeClr val="bg1"/>
                </a:solidFill>
              </a:rPr>
              <a:t> у </a:t>
            </a:r>
            <a:r>
              <a:rPr lang="ru-RU" dirty="0" err="1">
                <a:solidFill>
                  <a:schemeClr val="bg1"/>
                </a:solidFill>
              </a:rPr>
              <a:t>ситуацію</a:t>
            </a:r>
            <a:r>
              <a:rPr lang="ru-RU" dirty="0">
                <a:solidFill>
                  <a:schemeClr val="bg1"/>
                </a:solidFill>
              </a:rPr>
              <a:t>, коли </a:t>
            </a:r>
            <a:r>
              <a:rPr lang="ru-RU" dirty="0" err="1">
                <a:solidFill>
                  <a:schemeClr val="bg1"/>
                </a:solidFill>
              </a:rPr>
              <a:t>дисконтну</a:t>
            </a:r>
            <a:r>
              <a:rPr lang="ru-RU" dirty="0">
                <a:solidFill>
                  <a:schemeClr val="bg1"/>
                </a:solidFill>
              </a:rPr>
              <a:t> карту </a:t>
            </a:r>
            <a:r>
              <a:rPr lang="ru-RU" dirty="0" err="1">
                <a:solidFill>
                  <a:schemeClr val="bg1"/>
                </a:solidFill>
              </a:rPr>
              <a:t>він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забував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або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зовсім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втрачав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знижку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відповідно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теж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Відповідь</a:t>
            </a:r>
            <a:r>
              <a:rPr lang="ru-RU" dirty="0">
                <a:solidFill>
                  <a:schemeClr val="bg1"/>
                </a:solidFill>
              </a:rPr>
              <a:t> на </a:t>
            </a:r>
            <a:r>
              <a:rPr lang="ru-RU" dirty="0" err="1">
                <a:solidFill>
                  <a:schemeClr val="bg1"/>
                </a:solidFill>
              </a:rPr>
              <a:t>питання</a:t>
            </a:r>
            <a:r>
              <a:rPr lang="ru-RU" dirty="0">
                <a:solidFill>
                  <a:schemeClr val="bg1"/>
                </a:solidFill>
              </a:rPr>
              <a:t> «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не </a:t>
            </a:r>
            <a:r>
              <a:rPr lang="ru-RU" dirty="0" err="1">
                <a:solidFill>
                  <a:schemeClr val="bg1"/>
                </a:solidFill>
              </a:rPr>
              <a:t>можна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безповоротно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втратити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або</a:t>
            </a:r>
            <a:r>
              <a:rPr lang="ru-RU" dirty="0">
                <a:solidFill>
                  <a:schemeClr val="bg1"/>
                </a:solidFill>
              </a:rPr>
              <a:t> забути?» </a:t>
            </a:r>
            <a:r>
              <a:rPr lang="ru-RU" dirty="0" err="1">
                <a:solidFill>
                  <a:schemeClr val="bg1"/>
                </a:solidFill>
              </a:rPr>
              <a:t>Підштовхнула</a:t>
            </a:r>
            <a:r>
              <a:rPr lang="ru-RU" dirty="0">
                <a:solidFill>
                  <a:schemeClr val="bg1"/>
                </a:solidFill>
              </a:rPr>
              <a:t> до </a:t>
            </a:r>
            <a:r>
              <a:rPr lang="ru-RU" dirty="0" err="1">
                <a:solidFill>
                  <a:schemeClr val="bg1"/>
                </a:solidFill>
              </a:rPr>
              <a:t>створення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принципово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нової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бонусної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програми</a:t>
            </a:r>
            <a:r>
              <a:rPr lang="ru-RU" dirty="0">
                <a:solidFill>
                  <a:schemeClr val="bg1"/>
                </a:solidFill>
              </a:rPr>
              <a:t>. Коли для </a:t>
            </a:r>
            <a:r>
              <a:rPr lang="ru-RU" dirty="0" err="1">
                <a:solidFill>
                  <a:schemeClr val="bg1"/>
                </a:solidFill>
              </a:rPr>
              <a:t>реєстрації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ній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учаснику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потрібно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вказати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лише</a:t>
            </a:r>
            <a:r>
              <a:rPr lang="ru-RU" dirty="0">
                <a:solidFill>
                  <a:schemeClr val="bg1"/>
                </a:solidFill>
              </a:rPr>
              <a:t> номер </a:t>
            </a:r>
            <a:r>
              <a:rPr lang="ru-RU" dirty="0" err="1">
                <a:solidFill>
                  <a:schemeClr val="bg1"/>
                </a:solidFill>
              </a:rPr>
              <a:t>мобільного</a:t>
            </a:r>
            <a:r>
              <a:rPr lang="ru-RU" dirty="0">
                <a:solidFill>
                  <a:schemeClr val="bg1"/>
                </a:solidFill>
              </a:rPr>
              <a:t> телефону. </a:t>
            </a:r>
            <a:endParaRPr lang="en-US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799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78972"/>
            <a:ext cx="8946541" cy="5769428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У </a:t>
            </a:r>
            <a:r>
              <a:rPr lang="ru-RU" dirty="0" err="1">
                <a:solidFill>
                  <a:schemeClr val="bg1"/>
                </a:solidFill>
              </a:rPr>
              <a:t>століття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гаджетів</a:t>
            </a:r>
            <a:r>
              <a:rPr lang="ru-RU" dirty="0">
                <a:solidFill>
                  <a:schemeClr val="bg1"/>
                </a:solidFill>
              </a:rPr>
              <a:t> і </a:t>
            </a:r>
            <a:r>
              <a:rPr lang="ru-RU" dirty="0" err="1">
                <a:solidFill>
                  <a:schemeClr val="bg1"/>
                </a:solidFill>
              </a:rPr>
              <a:t>синхронізації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таке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рішення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здавалося</a:t>
            </a:r>
            <a:r>
              <a:rPr lang="ru-RU" dirty="0">
                <a:solidFill>
                  <a:schemeClr val="bg1"/>
                </a:solidFill>
              </a:rPr>
              <a:t> б, лежало на </a:t>
            </a:r>
            <a:r>
              <a:rPr lang="ru-RU" dirty="0" err="1">
                <a:solidFill>
                  <a:schemeClr val="bg1"/>
                </a:solidFill>
              </a:rPr>
              <a:t>поверхні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Однак</a:t>
            </a:r>
            <a:r>
              <a:rPr lang="ru-RU" dirty="0">
                <a:solidFill>
                  <a:schemeClr val="bg1"/>
                </a:solidFill>
              </a:rPr>
              <a:t>, до </a:t>
            </a:r>
            <a:r>
              <a:rPr lang="ru-RU" dirty="0" err="1">
                <a:solidFill>
                  <a:schemeClr val="bg1"/>
                </a:solidFill>
              </a:rPr>
              <a:t>розробників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ця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ідея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прийшла</a:t>
            </a:r>
            <a:r>
              <a:rPr lang="ru-RU" dirty="0">
                <a:solidFill>
                  <a:schemeClr val="bg1"/>
                </a:solidFill>
              </a:rPr>
              <a:t> не </a:t>
            </a:r>
            <a:r>
              <a:rPr lang="ru-RU" dirty="0" err="1">
                <a:solidFill>
                  <a:schemeClr val="bg1"/>
                </a:solidFill>
              </a:rPr>
              <a:t>відразу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Спочатку</a:t>
            </a:r>
            <a:r>
              <a:rPr lang="ru-RU" dirty="0">
                <a:solidFill>
                  <a:schemeClr val="bg1"/>
                </a:solidFill>
              </a:rPr>
              <a:t> вони створили </a:t>
            </a:r>
            <a:r>
              <a:rPr lang="ru-RU" dirty="0" err="1">
                <a:solidFill>
                  <a:schemeClr val="bg1"/>
                </a:solidFill>
              </a:rPr>
              <a:t>додаток</a:t>
            </a:r>
            <a:r>
              <a:rPr lang="ru-RU" dirty="0">
                <a:solidFill>
                  <a:schemeClr val="bg1"/>
                </a:solidFill>
              </a:rPr>
              <a:t> для </a:t>
            </a:r>
            <a:r>
              <a:rPr lang="ru-RU" dirty="0" err="1">
                <a:solidFill>
                  <a:schemeClr val="bg1"/>
                </a:solidFill>
              </a:rPr>
              <a:t>смартфонів</a:t>
            </a:r>
            <a:r>
              <a:rPr lang="ru-RU" dirty="0">
                <a:solidFill>
                  <a:schemeClr val="bg1"/>
                </a:solidFill>
              </a:rPr>
              <a:t> і </a:t>
            </a:r>
            <a:r>
              <a:rPr lang="ru-RU" dirty="0" err="1">
                <a:solidFill>
                  <a:schemeClr val="bg1"/>
                </a:solidFill>
              </a:rPr>
              <a:t>планшетів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який</a:t>
            </a:r>
            <a:r>
              <a:rPr lang="ru-RU" dirty="0">
                <a:solidFill>
                  <a:schemeClr val="bg1"/>
                </a:solidFill>
              </a:rPr>
              <a:t>, на </a:t>
            </a:r>
            <a:r>
              <a:rPr lang="ru-RU" dirty="0" err="1">
                <a:solidFill>
                  <a:schemeClr val="bg1"/>
                </a:solidFill>
              </a:rPr>
              <a:t>їхню</a:t>
            </a:r>
            <a:r>
              <a:rPr lang="ru-RU" dirty="0">
                <a:solidFill>
                  <a:schemeClr val="bg1"/>
                </a:solidFill>
              </a:rPr>
              <a:t> думку, </a:t>
            </a:r>
            <a:r>
              <a:rPr lang="ru-RU" dirty="0" err="1">
                <a:solidFill>
                  <a:schemeClr val="bg1"/>
                </a:solidFill>
              </a:rPr>
              <a:t>мав</a:t>
            </a:r>
            <a:r>
              <a:rPr lang="ru-RU" dirty="0">
                <a:solidFill>
                  <a:schemeClr val="bg1"/>
                </a:solidFill>
              </a:rPr>
              <a:t> стати </a:t>
            </a:r>
            <a:r>
              <a:rPr lang="ru-RU" dirty="0" err="1">
                <a:solidFill>
                  <a:schemeClr val="bg1"/>
                </a:solidFill>
              </a:rPr>
              <a:t>зручною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бонусної</a:t>
            </a:r>
            <a:r>
              <a:rPr lang="ru-RU" dirty="0">
                <a:solidFill>
                  <a:schemeClr val="bg1"/>
                </a:solidFill>
              </a:rPr>
              <a:t> «</a:t>
            </a:r>
            <a:r>
              <a:rPr lang="ru-RU" dirty="0" err="1">
                <a:solidFill>
                  <a:schemeClr val="bg1"/>
                </a:solidFill>
              </a:rPr>
              <a:t>карткою</a:t>
            </a:r>
            <a:r>
              <a:rPr lang="ru-RU" dirty="0">
                <a:solidFill>
                  <a:schemeClr val="bg1"/>
                </a:solidFill>
              </a:rPr>
              <a:t>». Але </a:t>
            </a:r>
            <a:r>
              <a:rPr lang="ru-RU" dirty="0" err="1">
                <a:solidFill>
                  <a:schemeClr val="bg1"/>
                </a:solidFill>
              </a:rPr>
              <a:t>встановлювати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ще</a:t>
            </a:r>
            <a:r>
              <a:rPr lang="ru-RU" dirty="0">
                <a:solidFill>
                  <a:schemeClr val="bg1"/>
                </a:solidFill>
              </a:rPr>
              <a:t> одну </a:t>
            </a:r>
            <a:r>
              <a:rPr lang="ru-RU" dirty="0" err="1">
                <a:solidFill>
                  <a:schemeClr val="bg1"/>
                </a:solidFill>
              </a:rPr>
              <a:t>програму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користувачі</a:t>
            </a:r>
            <a:r>
              <a:rPr lang="ru-RU" dirty="0">
                <a:solidFill>
                  <a:schemeClr val="bg1"/>
                </a:solidFill>
              </a:rPr>
              <a:t> не </a:t>
            </a:r>
            <a:r>
              <a:rPr lang="ru-RU" dirty="0" err="1">
                <a:solidFill>
                  <a:schemeClr val="bg1"/>
                </a:solidFill>
              </a:rPr>
              <a:t>захотіли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Потім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учасники</a:t>
            </a:r>
            <a:r>
              <a:rPr lang="ru-RU" dirty="0">
                <a:solidFill>
                  <a:schemeClr val="bg1"/>
                </a:solidFill>
              </a:rPr>
              <a:t> проекту </a:t>
            </a:r>
            <a:r>
              <a:rPr lang="ru-RU" dirty="0" err="1">
                <a:solidFill>
                  <a:schemeClr val="bg1"/>
                </a:solidFill>
              </a:rPr>
              <a:t>взялися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опрацьовувати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ідею</a:t>
            </a:r>
            <a:r>
              <a:rPr lang="ru-RU" dirty="0">
                <a:solidFill>
                  <a:schemeClr val="bg1"/>
                </a:solidFill>
              </a:rPr>
              <a:t> про </a:t>
            </a:r>
            <a:r>
              <a:rPr lang="ru-RU" dirty="0" err="1">
                <a:solidFill>
                  <a:schemeClr val="bg1"/>
                </a:solidFill>
              </a:rPr>
              <a:t>створення</a:t>
            </a:r>
            <a:r>
              <a:rPr lang="ru-RU" dirty="0">
                <a:solidFill>
                  <a:schemeClr val="bg1"/>
                </a:solidFill>
              </a:rPr>
              <a:t> великого дисконтного клубу </a:t>
            </a:r>
            <a:r>
              <a:rPr lang="ru-RU" dirty="0" err="1">
                <a:solidFill>
                  <a:schemeClr val="bg1"/>
                </a:solidFill>
              </a:rPr>
              <a:t>під</a:t>
            </a:r>
            <a:r>
              <a:rPr lang="ru-RU" dirty="0">
                <a:solidFill>
                  <a:schemeClr val="bg1"/>
                </a:solidFill>
              </a:rPr>
              <a:t> оператора </a:t>
            </a:r>
            <a:r>
              <a:rPr lang="ru-RU" dirty="0" err="1">
                <a:solidFill>
                  <a:schemeClr val="bg1"/>
                </a:solidFill>
              </a:rPr>
              <a:t>мобільного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зв'язку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Коаліційна</a:t>
            </a:r>
            <a:r>
              <a:rPr lang="ru-RU" dirty="0">
                <a:solidFill>
                  <a:schemeClr val="bg1"/>
                </a:solidFill>
              </a:rPr>
              <a:t> схема, як говорить Максим </a:t>
            </a:r>
            <a:r>
              <a:rPr lang="ru-RU" dirty="0" err="1">
                <a:solidFill>
                  <a:schemeClr val="bg1"/>
                </a:solidFill>
              </a:rPr>
              <a:t>Роньшин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натрапила</a:t>
            </a:r>
            <a:r>
              <a:rPr lang="ru-RU" dirty="0">
                <a:solidFill>
                  <a:schemeClr val="bg1"/>
                </a:solidFill>
              </a:rPr>
              <a:t> на </a:t>
            </a:r>
            <a:r>
              <a:rPr lang="ru-RU" dirty="0" err="1">
                <a:solidFill>
                  <a:schemeClr val="bg1"/>
                </a:solidFill>
              </a:rPr>
              <a:t>непросту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українську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ментальність</a:t>
            </a:r>
            <a:r>
              <a:rPr lang="ru-RU" dirty="0">
                <a:solidFill>
                  <a:schemeClr val="bg1"/>
                </a:solidFill>
              </a:rPr>
              <a:t>: «</a:t>
            </a:r>
            <a:r>
              <a:rPr lang="ru-RU" dirty="0" err="1">
                <a:solidFill>
                  <a:schemeClr val="bg1"/>
                </a:solidFill>
              </a:rPr>
              <a:t>Підприємці</a:t>
            </a:r>
            <a:r>
              <a:rPr lang="ru-RU" dirty="0">
                <a:solidFill>
                  <a:schemeClr val="bg1"/>
                </a:solidFill>
              </a:rPr>
              <a:t> не </a:t>
            </a:r>
            <a:r>
              <a:rPr lang="ru-RU" dirty="0" err="1">
                <a:solidFill>
                  <a:schemeClr val="bg1"/>
                </a:solidFill>
              </a:rPr>
              <a:t>хотіли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нараховувати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бонуси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своїм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клієнтам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побоюючись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що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бали</a:t>
            </a:r>
            <a:r>
              <a:rPr lang="ru-RU" dirty="0">
                <a:solidFill>
                  <a:schemeClr val="bg1"/>
                </a:solidFill>
              </a:rPr>
              <a:t> вони </a:t>
            </a:r>
            <a:r>
              <a:rPr lang="ru-RU" dirty="0" err="1">
                <a:solidFill>
                  <a:schemeClr val="bg1"/>
                </a:solidFill>
              </a:rPr>
              <a:t>витратять</a:t>
            </a:r>
            <a:r>
              <a:rPr lang="ru-RU" dirty="0">
                <a:solidFill>
                  <a:schemeClr val="bg1"/>
                </a:solidFill>
              </a:rPr>
              <a:t> у </a:t>
            </a:r>
            <a:r>
              <a:rPr lang="ru-RU" dirty="0" err="1">
                <a:solidFill>
                  <a:schemeClr val="bg1"/>
                </a:solidFill>
              </a:rPr>
              <a:t>конкурентів</a:t>
            </a:r>
            <a:r>
              <a:rPr lang="ru-RU" dirty="0">
                <a:solidFill>
                  <a:schemeClr val="bg1"/>
                </a:solidFill>
              </a:rPr>
              <a:t>». Перебравши </a:t>
            </a:r>
            <a:r>
              <a:rPr lang="ru-RU" dirty="0" err="1">
                <a:solidFill>
                  <a:schemeClr val="bg1"/>
                </a:solidFill>
              </a:rPr>
              <a:t>варіанти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механіки</a:t>
            </a:r>
            <a:r>
              <a:rPr lang="ru-RU" dirty="0">
                <a:solidFill>
                  <a:schemeClr val="bg1"/>
                </a:solidFill>
              </a:rPr>
              <a:t> через </a:t>
            </a:r>
            <a:r>
              <a:rPr lang="en-GB" dirty="0">
                <a:solidFill>
                  <a:schemeClr val="bg1"/>
                </a:solidFill>
              </a:rPr>
              <a:t>QR-</a:t>
            </a:r>
            <a:r>
              <a:rPr lang="ru-RU" dirty="0" err="1">
                <a:solidFill>
                  <a:schemeClr val="bg1"/>
                </a:solidFill>
              </a:rPr>
              <a:t>коди</a:t>
            </a:r>
            <a:r>
              <a:rPr lang="ru-RU" dirty="0">
                <a:solidFill>
                  <a:schemeClr val="bg1"/>
                </a:solidFill>
              </a:rPr>
              <a:t> і </a:t>
            </a:r>
            <a:r>
              <a:rPr lang="ru-RU" dirty="0" err="1">
                <a:solidFill>
                  <a:schemeClr val="bg1"/>
                </a:solidFill>
              </a:rPr>
              <a:t>додатки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ідея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викристалізувалася</a:t>
            </a:r>
            <a:r>
              <a:rPr lang="ru-RU" dirty="0">
                <a:solidFill>
                  <a:schemeClr val="bg1"/>
                </a:solidFill>
              </a:rPr>
              <a:t>: </a:t>
            </a:r>
            <a:r>
              <a:rPr lang="ru-RU" dirty="0" err="1">
                <a:solidFill>
                  <a:schemeClr val="bg1"/>
                </a:solidFill>
              </a:rPr>
              <a:t>універсальним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ідентифікатором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клієнта</a:t>
            </a:r>
            <a:r>
              <a:rPr lang="ru-RU" dirty="0">
                <a:solidFill>
                  <a:schemeClr val="bg1"/>
                </a:solidFill>
              </a:rPr>
              <a:t> в </a:t>
            </a:r>
            <a:r>
              <a:rPr lang="ru-RU" dirty="0" err="1">
                <a:solidFill>
                  <a:schemeClr val="bg1"/>
                </a:solidFill>
              </a:rPr>
              <a:t>програмі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лояльності</a:t>
            </a:r>
            <a:r>
              <a:rPr lang="ru-RU" dirty="0">
                <a:solidFill>
                  <a:schemeClr val="bg1"/>
                </a:solidFill>
              </a:rPr>
              <a:t> повинен бути номер </a:t>
            </a:r>
            <a:r>
              <a:rPr lang="ru-RU" dirty="0" err="1">
                <a:solidFill>
                  <a:schemeClr val="bg1"/>
                </a:solidFill>
              </a:rPr>
              <a:t>його</a:t>
            </a:r>
            <a:r>
              <a:rPr lang="ru-RU" dirty="0">
                <a:solidFill>
                  <a:schemeClr val="bg1"/>
                </a:solidFill>
              </a:rPr>
              <a:t> телефону. </a:t>
            </a:r>
            <a:endParaRPr lang="en-US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1"/>
                </a:solidFill>
              </a:rPr>
              <a:t>Учасники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проекту створили «</a:t>
            </a:r>
            <a:r>
              <a:rPr lang="ru-RU" dirty="0" err="1">
                <a:solidFill>
                  <a:schemeClr val="bg1"/>
                </a:solidFill>
              </a:rPr>
              <a:t>мокап</a:t>
            </a:r>
            <a:r>
              <a:rPr lang="ru-RU" dirty="0">
                <a:solidFill>
                  <a:schemeClr val="bg1"/>
                </a:solidFill>
              </a:rPr>
              <a:t>» </a:t>
            </a:r>
            <a:r>
              <a:rPr lang="ru-RU" dirty="0" err="1">
                <a:solidFill>
                  <a:schemeClr val="bg1"/>
                </a:solidFill>
              </a:rPr>
              <a:t>майбутнього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мобільного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додатку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Запрошений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фахівець</a:t>
            </a:r>
            <a:r>
              <a:rPr lang="ru-RU" dirty="0">
                <a:solidFill>
                  <a:schemeClr val="bg1"/>
                </a:solidFill>
              </a:rPr>
              <a:t> за два </a:t>
            </a:r>
            <a:r>
              <a:rPr lang="ru-RU" dirty="0" err="1">
                <a:solidFill>
                  <a:schemeClr val="bg1"/>
                </a:solidFill>
              </a:rPr>
              <a:t>місяці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розробив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робочий</a:t>
            </a:r>
            <a:r>
              <a:rPr lang="ru-RU" dirty="0">
                <a:solidFill>
                  <a:schemeClr val="bg1"/>
                </a:solidFill>
              </a:rPr>
              <a:t> прототип, </a:t>
            </a:r>
            <a:r>
              <a:rPr lang="ru-RU" dirty="0" err="1">
                <a:solidFill>
                  <a:schemeClr val="bg1"/>
                </a:solidFill>
              </a:rPr>
              <a:t>який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залишалося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уявити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потенційній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аудиторії</a:t>
            </a:r>
            <a:r>
              <a:rPr lang="ru-RU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1666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7483" y="714105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Першу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версію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програми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представляли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живцем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». Як поле для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експериментів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обрали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найближчу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автозаправку.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Барвисту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презентацію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замінила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демонстрація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можливостей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програми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здатна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крім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того,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повернути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клієнтів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мінімальними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витратами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адже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потрібно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витрачатися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покупку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устаткування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або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інтеграцію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Тестування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продукту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пройшло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мережі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кав'ярень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Серед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побоювань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очевидні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страх людей перед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розголошенням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персональних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даних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небажання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купи SMS-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email-повідомлень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Але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підсумку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97%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клієнтів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були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готові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продиктувати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номер,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щоб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стати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учасником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програми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 64%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знову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прийшли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випити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кави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цей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заклад,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маючи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рахунку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бали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попередню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покупку. Люди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оцінили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основну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перевагу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inCust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-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пластикові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картки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потрібні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підприємців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є ряд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переваг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використовуючи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inCust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потрібні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дисконтні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карти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щоб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налаштувати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власну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програму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лояльності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у них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20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хвилин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Власник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встановлює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правила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нарахування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бонусів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наприклад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суми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рахунку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або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кількості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накопичених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балів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визначає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яку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частину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вартості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покупки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платити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бонусами.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Клієнти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можуть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поповнити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баланс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самостійно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по чеку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або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 кодом і в будь-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момент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його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перевірити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137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За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чотири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місяці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роботи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кількість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компаній-клієнтів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зросла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вдвічі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inCust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відкрив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широкий канал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комунікації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продавцем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покупцем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Тут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вітання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нових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користувачів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привітання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Днем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народження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інформація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акції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випуск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купонів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подарункових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сертифікатів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нарахування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заохочувальних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балів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відгуки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соціальних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мережах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залучення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нових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користувачів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функціональність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програми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дозволяє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отримувати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звітність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режимі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реального часу.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Підприємець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бачить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відомості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поточні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продажі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нарахованих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бонусів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учасникам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про те,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скільки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вони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балів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витратили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У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планах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стартаперів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створення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програм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годинник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працюють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платформах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Apple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і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Android,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опрацювання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«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глобальної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ідеї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Розробники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прагнуть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створити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свого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роду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комунікаційний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хаб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дозволяє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взаємодіяти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представникам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неконкуруючих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собою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-сфер.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640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Наприклад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людина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купила квиток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поїзд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отримала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подарунок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вигляді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чашки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кави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закладі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партнера. Або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пообідала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ресторані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 магазин,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розташований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навпроти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надає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бонус для покупки,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скажімо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дорогого алкоголю. 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За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рік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невеликим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розробникам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проекту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вдалося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створити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принципово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нову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програму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лояльності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inCust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залишає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пластикові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картки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минулому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при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цьому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спілкування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між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продавцем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що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становлять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бонуси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знижки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покупцем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їх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витрачає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зручним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сучасним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Додаткові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дані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інвестиції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200 тис. дол.,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плани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виходу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EBITDA – 2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роки,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кількість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активних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користувачів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 27 тис.,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географія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розповсюдження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–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Україна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Казахстан,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Росія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Молдова</a:t>
            </a: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30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>
                <a:solidFill>
                  <a:schemeClr val="bg1"/>
                </a:solidFill>
              </a:rPr>
              <a:t>Питання</a:t>
            </a:r>
            <a:r>
              <a:rPr lang="ru-RU" dirty="0">
                <a:solidFill>
                  <a:schemeClr val="bg1"/>
                </a:solidFill>
              </a:rPr>
              <a:t> для </a:t>
            </a:r>
            <a:r>
              <a:rPr lang="ru-RU" dirty="0" err="1">
                <a:solidFill>
                  <a:schemeClr val="bg1"/>
                </a:solidFill>
              </a:rPr>
              <a:t>обговорення</a:t>
            </a:r>
            <a:r>
              <a:rPr lang="ru-RU" dirty="0">
                <a:solidFill>
                  <a:schemeClr val="bg1"/>
                </a:solidFill>
              </a:rPr>
              <a:t>: 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1. На </a:t>
            </a:r>
            <a:r>
              <a:rPr lang="ru-RU" dirty="0" err="1">
                <a:solidFill>
                  <a:schemeClr val="bg1"/>
                </a:solidFill>
              </a:rPr>
              <a:t>задоволення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яких</a:t>
            </a:r>
            <a:r>
              <a:rPr lang="ru-RU" dirty="0">
                <a:solidFill>
                  <a:schemeClr val="bg1"/>
                </a:solidFill>
              </a:rPr>
              <a:t> потреб </a:t>
            </a:r>
            <a:r>
              <a:rPr lang="ru-RU" dirty="0" err="1">
                <a:solidFill>
                  <a:schemeClr val="bg1"/>
                </a:solidFill>
              </a:rPr>
              <a:t>споживачів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спрямовано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запропонований</a:t>
            </a:r>
            <a:r>
              <a:rPr lang="ru-RU" dirty="0">
                <a:solidFill>
                  <a:schemeClr val="bg1"/>
                </a:solidFill>
              </a:rPr>
              <a:t> продукт? 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2. </a:t>
            </a:r>
            <a:r>
              <a:rPr lang="ru-RU" dirty="0" err="1">
                <a:solidFill>
                  <a:schemeClr val="bg1"/>
                </a:solidFill>
              </a:rPr>
              <a:t>Яким</a:t>
            </a:r>
            <a:r>
              <a:rPr lang="ru-RU" dirty="0">
                <a:solidFill>
                  <a:schemeClr val="bg1"/>
                </a:solidFill>
              </a:rPr>
              <a:t> чином </a:t>
            </a:r>
            <a:r>
              <a:rPr lang="ru-RU" dirty="0" err="1">
                <a:solidFill>
                  <a:schemeClr val="bg1"/>
                </a:solidFill>
              </a:rPr>
              <a:t>здійснювалась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перевірка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життєздатності</a:t>
            </a:r>
            <a:r>
              <a:rPr lang="ru-RU" dirty="0">
                <a:solidFill>
                  <a:schemeClr val="bg1"/>
                </a:solidFill>
              </a:rPr>
              <a:t> стартап проекту? 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3</a:t>
            </a:r>
            <a:r>
              <a:rPr lang="ru-RU" dirty="0">
                <a:solidFill>
                  <a:schemeClr val="bg1"/>
                </a:solidFill>
              </a:rPr>
              <a:t>. </a:t>
            </a:r>
            <a:r>
              <a:rPr lang="ru-RU" dirty="0" err="1">
                <a:solidFill>
                  <a:schemeClr val="bg1"/>
                </a:solidFill>
              </a:rPr>
              <a:t>Які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маркетингові</a:t>
            </a:r>
            <a:r>
              <a:rPr lang="ru-RU" dirty="0">
                <a:solidFill>
                  <a:schemeClr val="bg1"/>
                </a:solidFill>
              </a:rPr>
              <a:t> заходи </a:t>
            </a:r>
            <a:r>
              <a:rPr lang="ru-RU" dirty="0" err="1">
                <a:solidFill>
                  <a:schemeClr val="bg1"/>
                </a:solidFill>
              </a:rPr>
              <a:t>щодо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просування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програмного</a:t>
            </a:r>
            <a:r>
              <a:rPr lang="ru-RU" dirty="0">
                <a:solidFill>
                  <a:schemeClr val="bg1"/>
                </a:solidFill>
              </a:rPr>
              <a:t> продукту на </a:t>
            </a:r>
            <a:r>
              <a:rPr lang="ru-RU" dirty="0" err="1">
                <a:solidFill>
                  <a:schemeClr val="bg1"/>
                </a:solidFill>
              </a:rPr>
              <a:t>ринок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можна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запропонувати</a:t>
            </a:r>
            <a:r>
              <a:rPr lang="ru-RU" dirty="0">
                <a:solidFill>
                  <a:schemeClr val="bg1"/>
                </a:solidFill>
              </a:rPr>
              <a:t>? </a:t>
            </a:r>
          </a:p>
          <a:p>
            <a:pPr marL="0" indent="0" algn="just">
              <a:buNone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67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96390"/>
            <a:ext cx="8946541" cy="5752010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В</a:t>
            </a:r>
            <a:r>
              <a:rPr lang="ru-RU" b="1" dirty="0" err="1" smtClean="0">
                <a:solidFill>
                  <a:schemeClr val="bg2">
                    <a:lumMod val="50000"/>
                  </a:schemeClr>
                </a:solidFill>
              </a:rPr>
              <a:t>права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2.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Цільова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bg2">
                    <a:lumMod val="50000"/>
                  </a:schemeClr>
                </a:solidFill>
              </a:rPr>
              <a:t>аудиторія</a:t>
            </a:r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Проаналізуйте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стартап-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проекти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та дайте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відповіді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поставлені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запитання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«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Пошиття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Менш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ніж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півроку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підприємець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Юрій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Львов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із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Запоріжжя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відкрив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єдину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країні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майстерню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індивідуального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пошиття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чоловічої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нижньої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білизни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«Щ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astya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»,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вироби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стали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продаватися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в шоу-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румах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Києва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Дніпропетровська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Запоріжжя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Хмельницького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а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тепер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за кордоном. Як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вдалося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налагодити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виробництво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і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успішні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продажі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елітної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білизни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розповідає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власник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«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Щ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astya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» –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перший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власний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бізнес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Юрія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серпні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2015 року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він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разом з дружиною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вирішив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створити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компанію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індивідуального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пошиття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чоловічої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білизни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«Я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дуже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вимогливий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до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одягу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: стиль,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поєднання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кольорів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тканина, як пошито,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приємно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носити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Замовляв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собі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білизну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за кордоном. Але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тоді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немає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можливості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поспілкуватися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з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продавцем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довго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чекаєш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, та й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ціна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не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завжди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відповідає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якості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», – говорить про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передумови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створення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стартапу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підприємець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. 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6176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976</TotalTime>
  <Words>1655</Words>
  <Application>Microsoft Office PowerPoint</Application>
  <PresentationFormat>Широкоэкранный</PresentationFormat>
  <Paragraphs>36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Ион</vt:lpstr>
      <vt:lpstr>  ПРАКТИЧНЕ ЗАНЯТТЯ 8.  Маркетингові дослідження  у стартап-проєкті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ПРАКТИЧНЕ ЗАНЯТТЯ 1. СУТНІСТЬ ТА ОСОБЛИВОСТІ СТАРТАП-ПРОЕКТІВ</dc:title>
  <dc:creator>Пользователь Windows</dc:creator>
  <cp:lastModifiedBy>Пользователь Windows</cp:lastModifiedBy>
  <cp:revision>44</cp:revision>
  <dcterms:created xsi:type="dcterms:W3CDTF">2021-08-30T19:40:42Z</dcterms:created>
  <dcterms:modified xsi:type="dcterms:W3CDTF">2021-11-24T10:04:58Z</dcterms:modified>
</cp:coreProperties>
</file>