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xls" ContentType="application/vnd.ms-exce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sldIdLst>
    <p:sldId id="284" r:id="rId2"/>
    <p:sldId id="257" r:id="rId3"/>
    <p:sldId id="259" r:id="rId4"/>
    <p:sldId id="266" r:id="rId5"/>
    <p:sldId id="277" r:id="rId6"/>
    <p:sldId id="265" r:id="rId7"/>
    <p:sldId id="290" r:id="rId8"/>
    <p:sldId id="268" r:id="rId9"/>
    <p:sldId id="260" r:id="rId10"/>
    <p:sldId id="270" r:id="rId11"/>
    <p:sldId id="269" r:id="rId12"/>
    <p:sldId id="272" r:id="rId13"/>
    <p:sldId id="271" r:id="rId14"/>
    <p:sldId id="279" r:id="rId15"/>
    <p:sldId id="267" r:id="rId16"/>
    <p:sldId id="280" r:id="rId17"/>
    <p:sldId id="286" r:id="rId18"/>
    <p:sldId id="282" r:id="rId19"/>
    <p:sldId id="281" r:id="rId20"/>
    <p:sldId id="287" r:id="rId21"/>
    <p:sldId id="285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1095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85" autoAdjust="0"/>
    <p:restoredTop sz="94660"/>
  </p:normalViewPr>
  <p:slideViewPr>
    <p:cSldViewPr>
      <p:cViewPr varScale="1">
        <p:scale>
          <a:sx n="104" d="100"/>
          <a:sy n="104" d="100"/>
        </p:scale>
        <p:origin x="-18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F1ACE45-0BCA-4A70-B922-DF090C8BB12D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uk-UA"/>
        </a:p>
      </dgm:t>
    </dgm:pt>
    <dgm:pt modelId="{5BEFDA8E-B6BB-4969-A7F1-CEA1F81CA150}">
      <dgm:prSet phldrT="[Текст]"/>
      <dgm:spPr/>
      <dgm:t>
        <a:bodyPr/>
        <a:lstStyle/>
        <a:p>
          <a:r>
            <a:rPr lang="uk-UA" b="1" dirty="0" smtClean="0"/>
            <a:t>Навчання</a:t>
          </a:r>
          <a:endParaRPr lang="uk-UA" b="1" dirty="0"/>
        </a:p>
      </dgm:t>
    </dgm:pt>
    <dgm:pt modelId="{B19A3505-67DE-441B-982E-F299714571E6}" type="parTrans" cxnId="{F5130C67-62EE-445F-9AB8-962927C273AF}">
      <dgm:prSet/>
      <dgm:spPr/>
      <dgm:t>
        <a:bodyPr/>
        <a:lstStyle/>
        <a:p>
          <a:endParaRPr lang="uk-UA"/>
        </a:p>
      </dgm:t>
    </dgm:pt>
    <dgm:pt modelId="{EE73F99E-D7E3-466A-B7BE-73266031FC46}" type="sibTrans" cxnId="{F5130C67-62EE-445F-9AB8-962927C273AF}">
      <dgm:prSet/>
      <dgm:spPr/>
      <dgm:t>
        <a:bodyPr/>
        <a:lstStyle/>
        <a:p>
          <a:endParaRPr lang="uk-UA"/>
        </a:p>
      </dgm:t>
    </dgm:pt>
    <dgm:pt modelId="{8D96BF48-1A55-45CA-802E-1B9D4D625FF7}">
      <dgm:prSet phldrT="[Текст]" custT="1"/>
      <dgm:spPr/>
      <dgm:t>
        <a:bodyPr/>
        <a:lstStyle/>
        <a:p>
          <a:r>
            <a:rPr lang="uk-UA" sz="2000" dirty="0" smtClean="0"/>
            <a:t>Зона для індивідуального навчання та </a:t>
          </a:r>
          <a:r>
            <a:rPr lang="uk-UA" sz="2000" dirty="0" err="1" smtClean="0"/>
            <a:t>воркшопів</a:t>
          </a:r>
          <a:endParaRPr lang="uk-UA" sz="2000" dirty="0"/>
        </a:p>
      </dgm:t>
    </dgm:pt>
    <dgm:pt modelId="{53AD1CB4-E218-448E-851B-C9B8805BA316}" type="parTrans" cxnId="{855AA629-A9B3-4E10-BE7C-715FF2DAB16B}">
      <dgm:prSet/>
      <dgm:spPr/>
      <dgm:t>
        <a:bodyPr/>
        <a:lstStyle/>
        <a:p>
          <a:endParaRPr lang="uk-UA"/>
        </a:p>
      </dgm:t>
    </dgm:pt>
    <dgm:pt modelId="{C76FA0F2-2E22-4714-86BA-E10B2CA53B19}" type="sibTrans" cxnId="{855AA629-A9B3-4E10-BE7C-715FF2DAB16B}">
      <dgm:prSet/>
      <dgm:spPr/>
      <dgm:t>
        <a:bodyPr/>
        <a:lstStyle/>
        <a:p>
          <a:endParaRPr lang="uk-UA"/>
        </a:p>
      </dgm:t>
    </dgm:pt>
    <dgm:pt modelId="{AEF08DA4-3641-4174-BB5B-5B30E3529243}">
      <dgm:prSet phldrT="[Текст]" custT="1"/>
      <dgm:spPr/>
      <dgm:t>
        <a:bodyPr/>
        <a:lstStyle/>
        <a:p>
          <a:r>
            <a:rPr lang="uk-UA" sz="2000" dirty="0" smtClean="0"/>
            <a:t>Розкладні столи зі стільцями, стіна з маркерним покриттям</a:t>
          </a:r>
          <a:endParaRPr lang="uk-UA" sz="2000" dirty="0"/>
        </a:p>
      </dgm:t>
    </dgm:pt>
    <dgm:pt modelId="{D823B560-64A9-4D34-BD01-D04F9BC9AAC0}" type="parTrans" cxnId="{68D0029B-E0C7-45F7-A70D-3712C3C95294}">
      <dgm:prSet/>
      <dgm:spPr/>
      <dgm:t>
        <a:bodyPr/>
        <a:lstStyle/>
        <a:p>
          <a:endParaRPr lang="uk-UA"/>
        </a:p>
      </dgm:t>
    </dgm:pt>
    <dgm:pt modelId="{E1D8B5C5-43D5-4A9A-BD7F-98B07628D8B4}" type="sibTrans" cxnId="{68D0029B-E0C7-45F7-A70D-3712C3C95294}">
      <dgm:prSet/>
      <dgm:spPr/>
      <dgm:t>
        <a:bodyPr/>
        <a:lstStyle/>
        <a:p>
          <a:endParaRPr lang="uk-UA"/>
        </a:p>
      </dgm:t>
    </dgm:pt>
    <dgm:pt modelId="{CC552445-0CE5-4040-8DB6-4B95884EA1DE}">
      <dgm:prSet phldrT="[Текст]"/>
      <dgm:spPr/>
      <dgm:t>
        <a:bodyPr/>
        <a:lstStyle/>
        <a:p>
          <a:r>
            <a:rPr lang="uk-UA" b="1" dirty="0" err="1" smtClean="0"/>
            <a:t>Прототипування</a:t>
          </a:r>
          <a:endParaRPr lang="uk-UA" b="1" dirty="0"/>
        </a:p>
      </dgm:t>
    </dgm:pt>
    <dgm:pt modelId="{DA5D2154-AB11-433A-8DE8-0B172AEA4049}" type="parTrans" cxnId="{98D94F36-A755-4B58-AB31-BABCF8EE739C}">
      <dgm:prSet/>
      <dgm:spPr/>
      <dgm:t>
        <a:bodyPr/>
        <a:lstStyle/>
        <a:p>
          <a:endParaRPr lang="uk-UA"/>
        </a:p>
      </dgm:t>
    </dgm:pt>
    <dgm:pt modelId="{7A57E7F2-B775-432F-8429-575442B2B523}" type="sibTrans" cxnId="{98D94F36-A755-4B58-AB31-BABCF8EE739C}">
      <dgm:prSet/>
      <dgm:spPr/>
      <dgm:t>
        <a:bodyPr/>
        <a:lstStyle/>
        <a:p>
          <a:endParaRPr lang="uk-UA"/>
        </a:p>
      </dgm:t>
    </dgm:pt>
    <dgm:pt modelId="{022DA0AF-AFB5-4CC2-8081-BBABB3F4A275}">
      <dgm:prSet phldrT="[Текст]" custT="1"/>
      <dgm:spPr/>
      <dgm:t>
        <a:bodyPr/>
        <a:lstStyle/>
        <a:p>
          <a:r>
            <a:rPr lang="uk" sz="2000" dirty="0" smtClean="0">
              <a:solidFill>
                <a:schemeClr val="dk1"/>
              </a:solidFill>
              <a:latin typeface="+mn-lt"/>
              <a:ea typeface="Georgia"/>
              <a:cs typeface="Georgia"/>
              <a:sym typeface="Georgia"/>
            </a:rPr>
            <a:t>3D принтери, лазерний різак та одне місце для паяння</a:t>
          </a:r>
          <a:endParaRPr lang="uk-UA" sz="2000" dirty="0">
            <a:latin typeface="+mn-lt"/>
          </a:endParaRPr>
        </a:p>
      </dgm:t>
    </dgm:pt>
    <dgm:pt modelId="{B54E42B8-BCFA-4331-97B7-7E14F71AE88F}" type="parTrans" cxnId="{CC7FE43F-FAD3-4667-B833-A999BA200206}">
      <dgm:prSet/>
      <dgm:spPr/>
      <dgm:t>
        <a:bodyPr/>
        <a:lstStyle/>
        <a:p>
          <a:endParaRPr lang="uk-UA"/>
        </a:p>
      </dgm:t>
    </dgm:pt>
    <dgm:pt modelId="{3BF6B1C1-9A4A-4092-880D-69DDC591AF23}" type="sibTrans" cxnId="{CC7FE43F-FAD3-4667-B833-A999BA200206}">
      <dgm:prSet/>
      <dgm:spPr/>
      <dgm:t>
        <a:bodyPr/>
        <a:lstStyle/>
        <a:p>
          <a:endParaRPr lang="uk-UA"/>
        </a:p>
      </dgm:t>
    </dgm:pt>
    <dgm:pt modelId="{04BC8080-CC20-45EF-8DD7-9ABFACDFEF73}">
      <dgm:prSet phldrT="[Текст]" custT="1"/>
      <dgm:spPr/>
      <dgm:t>
        <a:bodyPr/>
        <a:lstStyle/>
        <a:p>
          <a:r>
            <a:rPr lang="uk" sz="2000" dirty="0" smtClean="0">
              <a:solidFill>
                <a:schemeClr val="dk1"/>
              </a:solidFill>
              <a:latin typeface="+mn-lt"/>
              <a:ea typeface="Georgia"/>
              <a:cs typeface="Georgia"/>
              <a:sym typeface="Georgia"/>
            </a:rPr>
            <a:t>Прозора пластикова стіна для звукоізоляції</a:t>
          </a:r>
          <a:endParaRPr lang="uk-UA" sz="2000" dirty="0">
            <a:latin typeface="+mn-lt"/>
          </a:endParaRPr>
        </a:p>
      </dgm:t>
    </dgm:pt>
    <dgm:pt modelId="{C4102533-611D-4E17-B1EF-6E4B68A8F45C}" type="parTrans" cxnId="{71719A11-A7B4-4F75-9250-2686029426C4}">
      <dgm:prSet/>
      <dgm:spPr/>
      <dgm:t>
        <a:bodyPr/>
        <a:lstStyle/>
        <a:p>
          <a:endParaRPr lang="uk-UA"/>
        </a:p>
      </dgm:t>
    </dgm:pt>
    <dgm:pt modelId="{5050A293-2051-40F3-B432-A44DAAF0A246}" type="sibTrans" cxnId="{71719A11-A7B4-4F75-9250-2686029426C4}">
      <dgm:prSet/>
      <dgm:spPr/>
      <dgm:t>
        <a:bodyPr/>
        <a:lstStyle/>
        <a:p>
          <a:endParaRPr lang="uk-UA"/>
        </a:p>
      </dgm:t>
    </dgm:pt>
    <dgm:pt modelId="{6FF17924-93CA-4882-9F70-70C0875994F6}">
      <dgm:prSet phldrT="[Текст]"/>
      <dgm:spPr/>
      <dgm:t>
        <a:bodyPr/>
        <a:lstStyle/>
        <a:p>
          <a:r>
            <a:rPr lang="uk-UA" b="1" dirty="0" smtClean="0"/>
            <a:t>Проекти</a:t>
          </a:r>
          <a:endParaRPr lang="uk-UA" b="1" dirty="0"/>
        </a:p>
      </dgm:t>
    </dgm:pt>
    <dgm:pt modelId="{15EF5BBF-3312-417E-B5C0-0CADB4C03236}" type="parTrans" cxnId="{124A459C-3A1A-4846-B949-716F6281426B}">
      <dgm:prSet/>
      <dgm:spPr/>
      <dgm:t>
        <a:bodyPr/>
        <a:lstStyle/>
        <a:p>
          <a:endParaRPr lang="uk-UA"/>
        </a:p>
      </dgm:t>
    </dgm:pt>
    <dgm:pt modelId="{F8B1DC7D-0122-4128-9726-3B86F452049C}" type="sibTrans" cxnId="{124A459C-3A1A-4846-B949-716F6281426B}">
      <dgm:prSet/>
      <dgm:spPr/>
      <dgm:t>
        <a:bodyPr/>
        <a:lstStyle/>
        <a:p>
          <a:endParaRPr lang="uk-UA"/>
        </a:p>
      </dgm:t>
    </dgm:pt>
    <dgm:pt modelId="{3C39E3B4-DC40-4EF8-BB6E-EAABAF262214}">
      <dgm:prSet phldrT="[Текст]"/>
      <dgm:spPr/>
      <dgm:t>
        <a:bodyPr/>
        <a:lstStyle/>
        <a:p>
          <a:r>
            <a:rPr lang="uk" dirty="0" smtClean="0">
              <a:solidFill>
                <a:schemeClr val="dk1"/>
              </a:solidFill>
              <a:latin typeface="+mn-lt"/>
              <a:ea typeface="Georgia"/>
              <a:cs typeface="Georgia"/>
              <a:sym typeface="Georgia"/>
            </a:rPr>
            <a:t>Стаціонарні столи з вимірювальним обладнанням та джерелами живлення</a:t>
          </a:r>
          <a:endParaRPr lang="uk-UA" dirty="0">
            <a:latin typeface="+mn-lt"/>
          </a:endParaRPr>
        </a:p>
      </dgm:t>
    </dgm:pt>
    <dgm:pt modelId="{298CD094-9745-4B1F-8CEA-4FFEB0986AF3}" type="parTrans" cxnId="{76CE4D31-D36B-4E8A-A606-722F4BD7895A}">
      <dgm:prSet/>
      <dgm:spPr/>
      <dgm:t>
        <a:bodyPr/>
        <a:lstStyle/>
        <a:p>
          <a:endParaRPr lang="uk-UA"/>
        </a:p>
      </dgm:t>
    </dgm:pt>
    <dgm:pt modelId="{2680D9EB-1FC8-445C-9AE4-A849DC9D2BFA}" type="sibTrans" cxnId="{76CE4D31-D36B-4E8A-A606-722F4BD7895A}">
      <dgm:prSet/>
      <dgm:spPr/>
      <dgm:t>
        <a:bodyPr/>
        <a:lstStyle/>
        <a:p>
          <a:endParaRPr lang="uk-UA"/>
        </a:p>
      </dgm:t>
    </dgm:pt>
    <dgm:pt modelId="{5FCBCC55-5534-4363-9074-F87B8FCD97E4}">
      <dgm:prSet phldrT="[Текст]"/>
      <dgm:spPr/>
      <dgm:t>
        <a:bodyPr/>
        <a:lstStyle/>
        <a:p>
          <a:r>
            <a:rPr lang="uk" dirty="0" smtClean="0">
              <a:solidFill>
                <a:schemeClr val="dk1"/>
              </a:solidFill>
              <a:latin typeface="+mn-lt"/>
              <a:ea typeface="Georgia"/>
              <a:cs typeface="Georgia"/>
              <a:sym typeface="Georgia"/>
            </a:rPr>
            <a:t>Електронні плати та радіо компоненти</a:t>
          </a:r>
          <a:endParaRPr lang="uk-UA" dirty="0">
            <a:latin typeface="+mn-lt"/>
          </a:endParaRPr>
        </a:p>
      </dgm:t>
    </dgm:pt>
    <dgm:pt modelId="{07533E10-14F7-457C-9253-F58853EAB241}" type="parTrans" cxnId="{7804A0B7-1EA3-45B6-9749-8C6AB44D4861}">
      <dgm:prSet/>
      <dgm:spPr/>
      <dgm:t>
        <a:bodyPr/>
        <a:lstStyle/>
        <a:p>
          <a:endParaRPr lang="uk-UA"/>
        </a:p>
      </dgm:t>
    </dgm:pt>
    <dgm:pt modelId="{0B485BC1-AEB2-4653-9358-4E0AD5D2F0F2}" type="sibTrans" cxnId="{7804A0B7-1EA3-45B6-9749-8C6AB44D4861}">
      <dgm:prSet/>
      <dgm:spPr/>
      <dgm:t>
        <a:bodyPr/>
        <a:lstStyle/>
        <a:p>
          <a:endParaRPr lang="uk-UA"/>
        </a:p>
      </dgm:t>
    </dgm:pt>
    <dgm:pt modelId="{62B4A50A-15C3-4E5B-8767-16104DB440C3}" type="pres">
      <dgm:prSet presAssocID="{4F1ACE45-0BCA-4A70-B922-DF090C8BB12D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0C2F87D1-3376-4693-A5B4-07C47E548061}" type="pres">
      <dgm:prSet presAssocID="{5BEFDA8E-B6BB-4969-A7F1-CEA1F81CA150}" presName="linNode" presStyleCnt="0"/>
      <dgm:spPr/>
    </dgm:pt>
    <dgm:pt modelId="{C3D88636-07AF-4383-A5AB-AB35EF836B6B}" type="pres">
      <dgm:prSet presAssocID="{5BEFDA8E-B6BB-4969-A7F1-CEA1F81CA150}" presName="parentText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BD1CF2D3-81CF-43ED-A44A-71F644AD0F07}" type="pres">
      <dgm:prSet presAssocID="{5BEFDA8E-B6BB-4969-A7F1-CEA1F81CA150}" presName="descendantText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1F847376-BB54-47F3-813A-FFA9143D3D81}" type="pres">
      <dgm:prSet presAssocID="{EE73F99E-D7E3-466A-B7BE-73266031FC46}" presName="sp" presStyleCnt="0"/>
      <dgm:spPr/>
    </dgm:pt>
    <dgm:pt modelId="{32553385-6411-4A35-B0A0-2DDF461AA04D}" type="pres">
      <dgm:prSet presAssocID="{CC552445-0CE5-4040-8DB6-4B95884EA1DE}" presName="linNode" presStyleCnt="0"/>
      <dgm:spPr/>
    </dgm:pt>
    <dgm:pt modelId="{8F78353D-D062-479E-9974-E5552121BB23}" type="pres">
      <dgm:prSet presAssocID="{CC552445-0CE5-4040-8DB6-4B95884EA1DE}" presName="parentText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0BA23E85-23B6-441A-9C4D-A101E0F58426}" type="pres">
      <dgm:prSet presAssocID="{CC552445-0CE5-4040-8DB6-4B95884EA1DE}" presName="descendantText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4E4E1C69-9037-4A57-94A4-2D94A3100BC9}" type="pres">
      <dgm:prSet presAssocID="{7A57E7F2-B775-432F-8429-575442B2B523}" presName="sp" presStyleCnt="0"/>
      <dgm:spPr/>
    </dgm:pt>
    <dgm:pt modelId="{88365BB8-F3C2-42D2-9772-FB392E9746CD}" type="pres">
      <dgm:prSet presAssocID="{6FF17924-93CA-4882-9F70-70C0875994F6}" presName="linNode" presStyleCnt="0"/>
      <dgm:spPr/>
    </dgm:pt>
    <dgm:pt modelId="{105833C9-5656-4F14-A086-F6BD34311AD3}" type="pres">
      <dgm:prSet presAssocID="{6FF17924-93CA-4882-9F70-70C0875994F6}" presName="parentText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2FE58FAF-30DD-4777-91E6-F4E0F72A483F}" type="pres">
      <dgm:prSet presAssocID="{6FF17924-93CA-4882-9F70-70C0875994F6}" presName="descendantText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</dgm:ptLst>
  <dgm:cxnLst>
    <dgm:cxn modelId="{5095C493-8450-4505-98E6-18C45BFF9314}" type="presOf" srcId="{8D96BF48-1A55-45CA-802E-1B9D4D625FF7}" destId="{BD1CF2D3-81CF-43ED-A44A-71F644AD0F07}" srcOrd="0" destOrd="0" presId="urn:microsoft.com/office/officeart/2005/8/layout/vList5"/>
    <dgm:cxn modelId="{7804A0B7-1EA3-45B6-9749-8C6AB44D4861}" srcId="{6FF17924-93CA-4882-9F70-70C0875994F6}" destId="{5FCBCC55-5534-4363-9074-F87B8FCD97E4}" srcOrd="1" destOrd="0" parTransId="{07533E10-14F7-457C-9253-F58853EAB241}" sibTransId="{0B485BC1-AEB2-4653-9358-4E0AD5D2F0F2}"/>
    <dgm:cxn modelId="{124A459C-3A1A-4846-B949-716F6281426B}" srcId="{4F1ACE45-0BCA-4A70-B922-DF090C8BB12D}" destId="{6FF17924-93CA-4882-9F70-70C0875994F6}" srcOrd="2" destOrd="0" parTransId="{15EF5BBF-3312-417E-B5C0-0CADB4C03236}" sibTransId="{F8B1DC7D-0122-4128-9726-3B86F452049C}"/>
    <dgm:cxn modelId="{98D94F36-A755-4B58-AB31-BABCF8EE739C}" srcId="{4F1ACE45-0BCA-4A70-B922-DF090C8BB12D}" destId="{CC552445-0CE5-4040-8DB6-4B95884EA1DE}" srcOrd="1" destOrd="0" parTransId="{DA5D2154-AB11-433A-8DE8-0B172AEA4049}" sibTransId="{7A57E7F2-B775-432F-8429-575442B2B523}"/>
    <dgm:cxn modelId="{68D0029B-E0C7-45F7-A70D-3712C3C95294}" srcId="{5BEFDA8E-B6BB-4969-A7F1-CEA1F81CA150}" destId="{AEF08DA4-3641-4174-BB5B-5B30E3529243}" srcOrd="1" destOrd="0" parTransId="{D823B560-64A9-4D34-BD01-D04F9BC9AAC0}" sibTransId="{E1D8B5C5-43D5-4A9A-BD7F-98B07628D8B4}"/>
    <dgm:cxn modelId="{181B1693-5CC5-470A-AB63-95C594E2BE1B}" type="presOf" srcId="{3C39E3B4-DC40-4EF8-BB6E-EAABAF262214}" destId="{2FE58FAF-30DD-4777-91E6-F4E0F72A483F}" srcOrd="0" destOrd="0" presId="urn:microsoft.com/office/officeart/2005/8/layout/vList5"/>
    <dgm:cxn modelId="{B20BC6BE-BB9B-4A6E-ADC7-166172EAD4F4}" type="presOf" srcId="{AEF08DA4-3641-4174-BB5B-5B30E3529243}" destId="{BD1CF2D3-81CF-43ED-A44A-71F644AD0F07}" srcOrd="0" destOrd="1" presId="urn:microsoft.com/office/officeart/2005/8/layout/vList5"/>
    <dgm:cxn modelId="{FD1E3750-0E0C-41B0-9CF4-7FE6C83E488E}" type="presOf" srcId="{6FF17924-93CA-4882-9F70-70C0875994F6}" destId="{105833C9-5656-4F14-A086-F6BD34311AD3}" srcOrd="0" destOrd="0" presId="urn:microsoft.com/office/officeart/2005/8/layout/vList5"/>
    <dgm:cxn modelId="{A56C5F0E-12A4-4418-9E77-CF8B0BED7AB6}" type="presOf" srcId="{022DA0AF-AFB5-4CC2-8081-BBABB3F4A275}" destId="{0BA23E85-23B6-441A-9C4D-A101E0F58426}" srcOrd="0" destOrd="0" presId="urn:microsoft.com/office/officeart/2005/8/layout/vList5"/>
    <dgm:cxn modelId="{03D9AA3C-D760-49AE-976A-2A311BED8C30}" type="presOf" srcId="{04BC8080-CC20-45EF-8DD7-9ABFACDFEF73}" destId="{0BA23E85-23B6-441A-9C4D-A101E0F58426}" srcOrd="0" destOrd="1" presId="urn:microsoft.com/office/officeart/2005/8/layout/vList5"/>
    <dgm:cxn modelId="{6D5EDCA0-C47A-4DB4-9983-E7BFD0443D0E}" type="presOf" srcId="{4F1ACE45-0BCA-4A70-B922-DF090C8BB12D}" destId="{62B4A50A-15C3-4E5B-8767-16104DB440C3}" srcOrd="0" destOrd="0" presId="urn:microsoft.com/office/officeart/2005/8/layout/vList5"/>
    <dgm:cxn modelId="{F5130C67-62EE-445F-9AB8-962927C273AF}" srcId="{4F1ACE45-0BCA-4A70-B922-DF090C8BB12D}" destId="{5BEFDA8E-B6BB-4969-A7F1-CEA1F81CA150}" srcOrd="0" destOrd="0" parTransId="{B19A3505-67DE-441B-982E-F299714571E6}" sibTransId="{EE73F99E-D7E3-466A-B7BE-73266031FC46}"/>
    <dgm:cxn modelId="{76CE4D31-D36B-4E8A-A606-722F4BD7895A}" srcId="{6FF17924-93CA-4882-9F70-70C0875994F6}" destId="{3C39E3B4-DC40-4EF8-BB6E-EAABAF262214}" srcOrd="0" destOrd="0" parTransId="{298CD094-9745-4B1F-8CEA-4FFEB0986AF3}" sibTransId="{2680D9EB-1FC8-445C-9AE4-A849DC9D2BFA}"/>
    <dgm:cxn modelId="{CC7FE43F-FAD3-4667-B833-A999BA200206}" srcId="{CC552445-0CE5-4040-8DB6-4B95884EA1DE}" destId="{022DA0AF-AFB5-4CC2-8081-BBABB3F4A275}" srcOrd="0" destOrd="0" parTransId="{B54E42B8-BCFA-4331-97B7-7E14F71AE88F}" sibTransId="{3BF6B1C1-9A4A-4092-880D-69DDC591AF23}"/>
    <dgm:cxn modelId="{71719A11-A7B4-4F75-9250-2686029426C4}" srcId="{CC552445-0CE5-4040-8DB6-4B95884EA1DE}" destId="{04BC8080-CC20-45EF-8DD7-9ABFACDFEF73}" srcOrd="1" destOrd="0" parTransId="{C4102533-611D-4E17-B1EF-6E4B68A8F45C}" sibTransId="{5050A293-2051-40F3-B432-A44DAAF0A246}"/>
    <dgm:cxn modelId="{1C137858-E038-4454-B83A-F71C9E794B72}" type="presOf" srcId="{5FCBCC55-5534-4363-9074-F87B8FCD97E4}" destId="{2FE58FAF-30DD-4777-91E6-F4E0F72A483F}" srcOrd="0" destOrd="1" presId="urn:microsoft.com/office/officeart/2005/8/layout/vList5"/>
    <dgm:cxn modelId="{EAF7B457-6E60-49A4-9DC1-EA7CE472D01C}" type="presOf" srcId="{CC552445-0CE5-4040-8DB6-4B95884EA1DE}" destId="{8F78353D-D062-479E-9974-E5552121BB23}" srcOrd="0" destOrd="0" presId="urn:microsoft.com/office/officeart/2005/8/layout/vList5"/>
    <dgm:cxn modelId="{FB0F9671-4DA4-441E-912F-22928E596329}" type="presOf" srcId="{5BEFDA8E-B6BB-4969-A7F1-CEA1F81CA150}" destId="{C3D88636-07AF-4383-A5AB-AB35EF836B6B}" srcOrd="0" destOrd="0" presId="urn:microsoft.com/office/officeart/2005/8/layout/vList5"/>
    <dgm:cxn modelId="{855AA629-A9B3-4E10-BE7C-715FF2DAB16B}" srcId="{5BEFDA8E-B6BB-4969-A7F1-CEA1F81CA150}" destId="{8D96BF48-1A55-45CA-802E-1B9D4D625FF7}" srcOrd="0" destOrd="0" parTransId="{53AD1CB4-E218-448E-851B-C9B8805BA316}" sibTransId="{C76FA0F2-2E22-4714-86BA-E10B2CA53B19}"/>
    <dgm:cxn modelId="{8E754D49-56EB-4F0A-B26B-A7AF2AC10A82}" type="presParOf" srcId="{62B4A50A-15C3-4E5B-8767-16104DB440C3}" destId="{0C2F87D1-3376-4693-A5B4-07C47E548061}" srcOrd="0" destOrd="0" presId="urn:microsoft.com/office/officeart/2005/8/layout/vList5"/>
    <dgm:cxn modelId="{89232654-B889-4FF4-82DD-CC0B7BBA4F14}" type="presParOf" srcId="{0C2F87D1-3376-4693-A5B4-07C47E548061}" destId="{C3D88636-07AF-4383-A5AB-AB35EF836B6B}" srcOrd="0" destOrd="0" presId="urn:microsoft.com/office/officeart/2005/8/layout/vList5"/>
    <dgm:cxn modelId="{34041FBF-E653-45D9-81D6-523BA33A0247}" type="presParOf" srcId="{0C2F87D1-3376-4693-A5B4-07C47E548061}" destId="{BD1CF2D3-81CF-43ED-A44A-71F644AD0F07}" srcOrd="1" destOrd="0" presId="urn:microsoft.com/office/officeart/2005/8/layout/vList5"/>
    <dgm:cxn modelId="{63041F17-B7E3-46A3-9320-376336B8DF51}" type="presParOf" srcId="{62B4A50A-15C3-4E5B-8767-16104DB440C3}" destId="{1F847376-BB54-47F3-813A-FFA9143D3D81}" srcOrd="1" destOrd="0" presId="urn:microsoft.com/office/officeart/2005/8/layout/vList5"/>
    <dgm:cxn modelId="{51494525-26E9-4130-A343-ECC1D7D12EF4}" type="presParOf" srcId="{62B4A50A-15C3-4E5B-8767-16104DB440C3}" destId="{32553385-6411-4A35-B0A0-2DDF461AA04D}" srcOrd="2" destOrd="0" presId="urn:microsoft.com/office/officeart/2005/8/layout/vList5"/>
    <dgm:cxn modelId="{B4113BA9-64DF-497C-B8ED-334BF77B9BF3}" type="presParOf" srcId="{32553385-6411-4A35-B0A0-2DDF461AA04D}" destId="{8F78353D-D062-479E-9974-E5552121BB23}" srcOrd="0" destOrd="0" presId="urn:microsoft.com/office/officeart/2005/8/layout/vList5"/>
    <dgm:cxn modelId="{D96E823D-0178-4786-AEB9-6E1FE82E73EA}" type="presParOf" srcId="{32553385-6411-4A35-B0A0-2DDF461AA04D}" destId="{0BA23E85-23B6-441A-9C4D-A101E0F58426}" srcOrd="1" destOrd="0" presId="urn:microsoft.com/office/officeart/2005/8/layout/vList5"/>
    <dgm:cxn modelId="{41D45D39-CFB7-420B-8FE1-1EA7756907F7}" type="presParOf" srcId="{62B4A50A-15C3-4E5B-8767-16104DB440C3}" destId="{4E4E1C69-9037-4A57-94A4-2D94A3100BC9}" srcOrd="3" destOrd="0" presId="urn:microsoft.com/office/officeart/2005/8/layout/vList5"/>
    <dgm:cxn modelId="{6D36DD51-371F-4D93-B4BB-15877C17CC7E}" type="presParOf" srcId="{62B4A50A-15C3-4E5B-8767-16104DB440C3}" destId="{88365BB8-F3C2-42D2-9772-FB392E9746CD}" srcOrd="4" destOrd="0" presId="urn:microsoft.com/office/officeart/2005/8/layout/vList5"/>
    <dgm:cxn modelId="{4FFD516A-E4E1-41C6-B427-D03D6D788962}" type="presParOf" srcId="{88365BB8-F3C2-42D2-9772-FB392E9746CD}" destId="{105833C9-5656-4F14-A086-F6BD34311AD3}" srcOrd="0" destOrd="0" presId="urn:microsoft.com/office/officeart/2005/8/layout/vList5"/>
    <dgm:cxn modelId="{02FBB4A3-1665-42E4-96B2-E2A8BA7F3633}" type="presParOf" srcId="{88365BB8-F3C2-42D2-9772-FB392E9746CD}" destId="{2FE58FAF-30DD-4777-91E6-F4E0F72A483F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BD1CF2D3-81CF-43ED-A44A-71F644AD0F07}">
      <dsp:nvSpPr>
        <dsp:cNvPr id="0" name=""/>
        <dsp:cNvSpPr/>
      </dsp:nvSpPr>
      <dsp:spPr>
        <a:xfrm rot="5400000">
          <a:off x="4421805" y="-1587207"/>
          <a:ext cx="1260579" cy="4754913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9540" tIns="64770" rIns="129540" bIns="6477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2000" kern="1200" dirty="0" smtClean="0"/>
            <a:t>Зона для індивідуального навчання та </a:t>
          </a:r>
          <a:r>
            <a:rPr lang="uk-UA" sz="2000" kern="1200" dirty="0" err="1" smtClean="0"/>
            <a:t>воркшопів</a:t>
          </a:r>
          <a:endParaRPr lang="uk-UA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2000" kern="1200" dirty="0" smtClean="0"/>
            <a:t>Розкладні столи зі стільцями, стіна з маркерним покриттям</a:t>
          </a:r>
          <a:endParaRPr lang="uk-UA" sz="2000" kern="1200" dirty="0"/>
        </a:p>
      </dsp:txBody>
      <dsp:txXfrm rot="5400000">
        <a:off x="4421805" y="-1587207"/>
        <a:ext cx="1260579" cy="4754913"/>
      </dsp:txXfrm>
    </dsp:sp>
    <dsp:sp modelId="{C3D88636-07AF-4383-A5AB-AB35EF836B6B}">
      <dsp:nvSpPr>
        <dsp:cNvPr id="0" name=""/>
        <dsp:cNvSpPr/>
      </dsp:nvSpPr>
      <dsp:spPr>
        <a:xfrm>
          <a:off x="0" y="2387"/>
          <a:ext cx="2674638" cy="157572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400" b="1" kern="1200" dirty="0" smtClean="0"/>
            <a:t>Навчання</a:t>
          </a:r>
          <a:endParaRPr lang="uk-UA" sz="2400" b="1" kern="1200" dirty="0"/>
        </a:p>
      </dsp:txBody>
      <dsp:txXfrm>
        <a:off x="0" y="2387"/>
        <a:ext cx="2674638" cy="1575724"/>
      </dsp:txXfrm>
    </dsp:sp>
    <dsp:sp modelId="{0BA23E85-23B6-441A-9C4D-A101E0F58426}">
      <dsp:nvSpPr>
        <dsp:cNvPr id="0" name=""/>
        <dsp:cNvSpPr/>
      </dsp:nvSpPr>
      <dsp:spPr>
        <a:xfrm rot="5400000">
          <a:off x="4421805" y="67303"/>
          <a:ext cx="1260579" cy="4754913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9540" tIns="64770" rIns="129540" bIns="6477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" sz="2000" kern="1200" dirty="0" smtClean="0">
              <a:solidFill>
                <a:schemeClr val="dk1"/>
              </a:solidFill>
              <a:latin typeface="+mn-lt"/>
              <a:ea typeface="Georgia"/>
              <a:cs typeface="Georgia"/>
              <a:sym typeface="Georgia"/>
            </a:rPr>
            <a:t>3D принтери, лазерний різак та одне місце для паяння</a:t>
          </a:r>
          <a:endParaRPr lang="uk-UA" sz="2000" kern="1200" dirty="0">
            <a:latin typeface="+mn-lt"/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" sz="2000" kern="1200" dirty="0" smtClean="0">
              <a:solidFill>
                <a:schemeClr val="dk1"/>
              </a:solidFill>
              <a:latin typeface="+mn-lt"/>
              <a:ea typeface="Georgia"/>
              <a:cs typeface="Georgia"/>
              <a:sym typeface="Georgia"/>
            </a:rPr>
            <a:t>Прозора пластикова стіна для звукоізоляції</a:t>
          </a:r>
          <a:endParaRPr lang="uk-UA" sz="2000" kern="1200" dirty="0">
            <a:latin typeface="+mn-lt"/>
          </a:endParaRPr>
        </a:p>
      </dsp:txBody>
      <dsp:txXfrm rot="5400000">
        <a:off x="4421805" y="67303"/>
        <a:ext cx="1260579" cy="4754913"/>
      </dsp:txXfrm>
    </dsp:sp>
    <dsp:sp modelId="{8F78353D-D062-479E-9974-E5552121BB23}">
      <dsp:nvSpPr>
        <dsp:cNvPr id="0" name=""/>
        <dsp:cNvSpPr/>
      </dsp:nvSpPr>
      <dsp:spPr>
        <a:xfrm>
          <a:off x="0" y="1656897"/>
          <a:ext cx="2674638" cy="157572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400" b="1" kern="1200" dirty="0" err="1" smtClean="0"/>
            <a:t>Прототипування</a:t>
          </a:r>
          <a:endParaRPr lang="uk-UA" sz="2400" b="1" kern="1200" dirty="0"/>
        </a:p>
      </dsp:txBody>
      <dsp:txXfrm>
        <a:off x="0" y="1656897"/>
        <a:ext cx="2674638" cy="1575724"/>
      </dsp:txXfrm>
    </dsp:sp>
    <dsp:sp modelId="{2FE58FAF-30DD-4777-91E6-F4E0F72A483F}">
      <dsp:nvSpPr>
        <dsp:cNvPr id="0" name=""/>
        <dsp:cNvSpPr/>
      </dsp:nvSpPr>
      <dsp:spPr>
        <a:xfrm rot="5400000">
          <a:off x="4421805" y="1721813"/>
          <a:ext cx="1260579" cy="4754913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" sz="2000" kern="1200" dirty="0" smtClean="0">
              <a:solidFill>
                <a:schemeClr val="dk1"/>
              </a:solidFill>
              <a:latin typeface="+mn-lt"/>
              <a:ea typeface="Georgia"/>
              <a:cs typeface="Georgia"/>
              <a:sym typeface="Georgia"/>
            </a:rPr>
            <a:t>Стаціонарні столи з вимірювальним обладнанням та джерелами живлення</a:t>
          </a:r>
          <a:endParaRPr lang="uk-UA" sz="2000" kern="1200" dirty="0">
            <a:latin typeface="+mn-lt"/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" sz="2000" kern="1200" dirty="0" smtClean="0">
              <a:solidFill>
                <a:schemeClr val="dk1"/>
              </a:solidFill>
              <a:latin typeface="+mn-lt"/>
              <a:ea typeface="Georgia"/>
              <a:cs typeface="Georgia"/>
              <a:sym typeface="Georgia"/>
            </a:rPr>
            <a:t>Електронні плати та радіо компоненти</a:t>
          </a:r>
          <a:endParaRPr lang="uk-UA" sz="2000" kern="1200" dirty="0">
            <a:latin typeface="+mn-lt"/>
          </a:endParaRPr>
        </a:p>
      </dsp:txBody>
      <dsp:txXfrm rot="5400000">
        <a:off x="4421805" y="1721813"/>
        <a:ext cx="1260579" cy="4754913"/>
      </dsp:txXfrm>
    </dsp:sp>
    <dsp:sp modelId="{105833C9-5656-4F14-A086-F6BD34311AD3}">
      <dsp:nvSpPr>
        <dsp:cNvPr id="0" name=""/>
        <dsp:cNvSpPr/>
      </dsp:nvSpPr>
      <dsp:spPr>
        <a:xfrm>
          <a:off x="0" y="3311408"/>
          <a:ext cx="2674638" cy="157572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400" b="1" kern="1200" dirty="0" smtClean="0"/>
            <a:t>Проекти</a:t>
          </a:r>
          <a:endParaRPr lang="uk-UA" sz="2400" b="1" kern="1200" dirty="0"/>
        </a:p>
      </dsp:txBody>
      <dsp:txXfrm>
        <a:off x="0" y="3311408"/>
        <a:ext cx="2674638" cy="157572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5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51AFB82-588E-4F10-B7C0-605325F5CF70}" type="datetimeFigureOut">
              <a:rPr lang="uk-UA" smtClean="0"/>
              <a:pPr/>
              <a:t>16.05.2017</a:t>
            </a:fld>
            <a:endParaRPr lang="uk-UA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3CC75A-3DA2-43F6-A40F-AA7832CE208C}" type="slidenum">
              <a:rPr lang="uk-UA" smtClean="0"/>
              <a:pPr/>
              <a:t>‹#›</a:t>
            </a:fld>
            <a:endParaRPr lang="uk-U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uk-UA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3CC75A-3DA2-43F6-A40F-AA7832CE208C}" type="slidenum">
              <a:rPr lang="uk-UA" smtClean="0"/>
              <a:pPr/>
              <a:t>9</a:t>
            </a:fld>
            <a:endParaRPr lang="uk-UA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1AAE0D-5B55-4A40-8BA0-AF0B434D16CF}" type="datetimeFigureOut">
              <a:rPr lang="ru-RU" smtClean="0"/>
              <a:pPr/>
              <a:t>16.05.2017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44D77F-0C5B-4876-B86D-C49DFC5CD9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1AAE0D-5B55-4A40-8BA0-AF0B434D16CF}" type="datetimeFigureOut">
              <a:rPr lang="ru-RU" smtClean="0"/>
              <a:pPr/>
              <a:t>16.05.2017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44D77F-0C5B-4876-B86D-C49DFC5CD9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1AAE0D-5B55-4A40-8BA0-AF0B434D16CF}" type="datetimeFigureOut">
              <a:rPr lang="ru-RU" smtClean="0"/>
              <a:pPr/>
              <a:t>16.05.2017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44D77F-0C5B-4876-B86D-C49DFC5CD9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1AAE0D-5B55-4A40-8BA0-AF0B434D16CF}" type="datetimeFigureOut">
              <a:rPr lang="ru-RU" smtClean="0"/>
              <a:pPr/>
              <a:t>16.05.2017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44D77F-0C5B-4876-B86D-C49DFC5CD9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1AAE0D-5B55-4A40-8BA0-AF0B434D16CF}" type="datetimeFigureOut">
              <a:rPr lang="ru-RU" smtClean="0"/>
              <a:pPr/>
              <a:t>16.05.2017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44D77F-0C5B-4876-B86D-C49DFC5CD9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1AAE0D-5B55-4A40-8BA0-AF0B434D16CF}" type="datetimeFigureOut">
              <a:rPr lang="ru-RU" smtClean="0"/>
              <a:pPr/>
              <a:t>16.05.2017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44D77F-0C5B-4876-B86D-C49DFC5CD9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1AAE0D-5B55-4A40-8BA0-AF0B434D16CF}" type="datetimeFigureOut">
              <a:rPr lang="ru-RU" smtClean="0"/>
              <a:pPr/>
              <a:t>16.05.2017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44D77F-0C5B-4876-B86D-C49DFC5CD9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1AAE0D-5B55-4A40-8BA0-AF0B434D16CF}" type="datetimeFigureOut">
              <a:rPr lang="ru-RU" smtClean="0"/>
              <a:pPr/>
              <a:t>16.05.2017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44D77F-0C5B-4876-B86D-C49DFC5CD9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1AAE0D-5B55-4A40-8BA0-AF0B434D16CF}" type="datetimeFigureOut">
              <a:rPr lang="ru-RU" smtClean="0"/>
              <a:pPr/>
              <a:t>16.05.2017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44D77F-0C5B-4876-B86D-C49DFC5CD9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1AAE0D-5B55-4A40-8BA0-AF0B434D16CF}" type="datetimeFigureOut">
              <a:rPr lang="ru-RU" smtClean="0"/>
              <a:pPr/>
              <a:t>16.05.2017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44D77F-0C5B-4876-B86D-C49DFC5CD9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1AAE0D-5B55-4A40-8BA0-AF0B434D16CF}" type="datetimeFigureOut">
              <a:rPr lang="ru-RU" smtClean="0"/>
              <a:pPr/>
              <a:t>16.05.2017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44D77F-0C5B-4876-B86D-C49DFC5CD9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1AAE0D-5B55-4A40-8BA0-AF0B434D16CF}" type="datetimeFigureOut">
              <a:rPr lang="ru-RU" smtClean="0"/>
              <a:pPr/>
              <a:t>16.05.2017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44D77F-0C5B-4876-B86D-C49DFC5CD9C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13" Type="http://schemas.openxmlformats.org/officeDocument/2006/relationships/image" Target="../media/image32.png"/><Relationship Id="rId18" Type="http://schemas.openxmlformats.org/officeDocument/2006/relationships/image" Target="../media/image37.png"/><Relationship Id="rId3" Type="http://schemas.openxmlformats.org/officeDocument/2006/relationships/image" Target="../media/image22.png"/><Relationship Id="rId7" Type="http://schemas.openxmlformats.org/officeDocument/2006/relationships/image" Target="../media/image26.png"/><Relationship Id="rId12" Type="http://schemas.openxmlformats.org/officeDocument/2006/relationships/image" Target="../media/image31.png"/><Relationship Id="rId17" Type="http://schemas.openxmlformats.org/officeDocument/2006/relationships/image" Target="../media/image36.png"/><Relationship Id="rId2" Type="http://schemas.openxmlformats.org/officeDocument/2006/relationships/image" Target="../media/image2.jpeg"/><Relationship Id="rId16" Type="http://schemas.openxmlformats.org/officeDocument/2006/relationships/image" Target="../media/image3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png"/><Relationship Id="rId11" Type="http://schemas.openxmlformats.org/officeDocument/2006/relationships/image" Target="../media/image30.png"/><Relationship Id="rId5" Type="http://schemas.openxmlformats.org/officeDocument/2006/relationships/image" Target="../media/image24.png"/><Relationship Id="rId15" Type="http://schemas.openxmlformats.org/officeDocument/2006/relationships/image" Target="../media/image34.png"/><Relationship Id="rId10" Type="http://schemas.openxmlformats.org/officeDocument/2006/relationships/image" Target="../media/image29.png"/><Relationship Id="rId4" Type="http://schemas.openxmlformats.org/officeDocument/2006/relationships/image" Target="../media/image23.png"/><Relationship Id="rId9" Type="http://schemas.openxmlformats.org/officeDocument/2006/relationships/image" Target="../media/image28.png"/><Relationship Id="rId14" Type="http://schemas.openxmlformats.org/officeDocument/2006/relationships/image" Target="../media/image3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0.png"/><Relationship Id="rId4" Type="http://schemas.openxmlformats.org/officeDocument/2006/relationships/image" Target="../media/image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_____Microsoft_Office_Excel_97-20031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7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47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1.png"/><Relationship Id="rId5" Type="http://schemas.openxmlformats.org/officeDocument/2006/relationships/image" Target="../media/image50.png"/><Relationship Id="rId4" Type="http://schemas.openxmlformats.org/officeDocument/2006/relationships/image" Target="../media/image49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eg"/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hyperlink" Target="http://library.kpi.ua/" TargetMode="External"/><Relationship Id="rId3" Type="http://schemas.openxmlformats.org/officeDocument/2006/relationships/image" Target="../media/image56.png"/><Relationship Id="rId7" Type="http://schemas.openxmlformats.org/officeDocument/2006/relationships/hyperlink" Target="mailto:evakanna@gmail.com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hyperlink" Target="mailto:e.kulyk@library.kpi.ua" TargetMode="External"/><Relationship Id="rId5" Type="http://schemas.openxmlformats.org/officeDocument/2006/relationships/image" Target="../media/image58.png"/><Relationship Id="rId10" Type="http://schemas.openxmlformats.org/officeDocument/2006/relationships/image" Target="../media/image3.png"/><Relationship Id="rId4" Type="http://schemas.openxmlformats.org/officeDocument/2006/relationships/image" Target="../media/image57.png"/><Relationship Id="rId9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10" Type="http://schemas.openxmlformats.org/officeDocument/2006/relationships/image" Target="../media/image21.jpeg"/><Relationship Id="rId4" Type="http://schemas.openxmlformats.org/officeDocument/2006/relationships/image" Target="../media/image15.png"/><Relationship Id="rId9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15000"/>
            <a:lum/>
          </a:blip>
          <a:srcRect/>
          <a:stretch>
            <a:fillRect l="-6000" t="-24000" r="-8000" b="-4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571480"/>
            <a:ext cx="8215370" cy="2786082"/>
          </a:xfrm>
        </p:spPr>
        <p:txBody>
          <a:bodyPr>
            <a:normAutofit/>
          </a:bodyPr>
          <a:lstStyle/>
          <a:p>
            <a:r>
              <a:rPr lang="uk-UA" sz="3600" b="1" dirty="0" smtClean="0"/>
              <a:t>Бібліотечні засоби популяризації наукового потенціалу ВНЗ:</a:t>
            </a:r>
            <a:br>
              <a:rPr lang="uk-UA" sz="3600" b="1" dirty="0" smtClean="0"/>
            </a:br>
            <a:r>
              <a:rPr lang="uk-UA" sz="3600" b="1" dirty="0" smtClean="0"/>
              <a:t> </a:t>
            </a:r>
            <a:r>
              <a:rPr lang="uk-UA" sz="3600" dirty="0" smtClean="0"/>
              <a:t>досвід роботи науково-технічної бібліотеки</a:t>
            </a:r>
            <a:endParaRPr lang="uk-UA" sz="3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4282" y="3929066"/>
            <a:ext cx="8758254" cy="1538286"/>
          </a:xfrm>
        </p:spPr>
        <p:txBody>
          <a:bodyPr>
            <a:normAutofit fontScale="70000" lnSpcReduction="20000"/>
          </a:bodyPr>
          <a:lstStyle/>
          <a:p>
            <a:pPr algn="r"/>
            <a:r>
              <a:rPr lang="uk-UA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Євгенія Кулик,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</a:p>
          <a:p>
            <a:pPr algn="r"/>
            <a:r>
              <a:rPr lang="uk-UA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Науково-технічна бібліотека</a:t>
            </a:r>
          </a:p>
          <a:p>
            <a:pPr algn="r"/>
            <a:r>
              <a:rPr lang="uk-UA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ім. Г. І. Денисенка </a:t>
            </a:r>
          </a:p>
          <a:p>
            <a:pPr algn="r"/>
            <a:r>
              <a:rPr lang="uk-UA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КПІ ім. Ігоря Сікорського</a:t>
            </a:r>
          </a:p>
        </p:txBody>
      </p:sp>
      <p:pic>
        <p:nvPicPr>
          <p:cNvPr id="4" name="Рисунок 3" descr="Facebook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14290"/>
            <a:ext cx="1143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286776" y="285728"/>
            <a:ext cx="666750" cy="1009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642910" y="6027003"/>
            <a:ext cx="821537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1200" b="1" dirty="0" smtClean="0"/>
              <a:t>Міжнародна науково-практична конференція</a:t>
            </a:r>
          </a:p>
          <a:p>
            <a:pPr algn="ctr"/>
            <a:r>
              <a:rPr lang="uk-UA" sz="1200" b="1" dirty="0" smtClean="0"/>
              <a:t>"Сучасні проблеми діяльності бібліотек в умовах інформаційного </a:t>
            </a:r>
            <a:r>
              <a:rPr lang="uk-UA" sz="1200" b="1" dirty="0" err="1" smtClean="0"/>
              <a:t>суспільства“</a:t>
            </a:r>
            <a:r>
              <a:rPr lang="uk-UA" sz="1200" b="1" dirty="0" smtClean="0"/>
              <a:t> </a:t>
            </a:r>
            <a:endParaRPr lang="uk-UA" sz="1200" b="1" dirty="0" smtClean="0"/>
          </a:p>
          <a:p>
            <a:pPr algn="ctr"/>
            <a:r>
              <a:rPr lang="uk-UA" sz="1200" b="1" dirty="0" smtClean="0"/>
              <a:t>18 – 19 травня 2017 р., </a:t>
            </a:r>
            <a:r>
              <a:rPr lang="uk-UA" sz="1200" b="1" dirty="0" smtClean="0"/>
              <a:t>Львів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500034" y="1857364"/>
            <a:ext cx="40386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uk-UA" b="1" dirty="0" smtClean="0">
                <a:solidFill>
                  <a:schemeClr val="tx2">
                    <a:lumMod val="50000"/>
                  </a:schemeClr>
                </a:solidFill>
              </a:rPr>
              <a:t>Знайдіть відмінності</a:t>
            </a:r>
            <a:r>
              <a:rPr lang="uk-UA" dirty="0" smtClean="0"/>
              <a:t>:</a:t>
            </a:r>
            <a:endParaRPr lang="en-US" dirty="0" smtClean="0"/>
          </a:p>
          <a:p>
            <a:pPr>
              <a:lnSpc>
                <a:spcPct val="150000"/>
              </a:lnSpc>
              <a:spcBef>
                <a:spcPts val="0"/>
              </a:spcBef>
              <a:buFont typeface="Wingdings" pitchFamily="2" charset="2"/>
              <a:buChar char="Ø"/>
            </a:pPr>
            <a:r>
              <a:rPr lang="uk-UA" sz="2600" dirty="0" smtClean="0"/>
              <a:t>К</a:t>
            </a:r>
            <a:r>
              <a:rPr lang="en-US" sz="2600" dirty="0" err="1" smtClean="0"/>
              <a:t>ulyk</a:t>
            </a:r>
            <a:endParaRPr lang="uk-UA" sz="2600" dirty="0" smtClean="0"/>
          </a:p>
          <a:p>
            <a:pPr>
              <a:lnSpc>
                <a:spcPct val="150000"/>
              </a:lnSpc>
              <a:spcBef>
                <a:spcPts val="0"/>
              </a:spcBef>
              <a:buFont typeface="Wingdings" pitchFamily="2" charset="2"/>
              <a:buChar char="Ø"/>
            </a:pPr>
            <a:r>
              <a:rPr lang="en-US" sz="2600" dirty="0" err="1" smtClean="0"/>
              <a:t>Kulyk</a:t>
            </a:r>
            <a:endParaRPr lang="en-US" sz="2600" dirty="0" smtClean="0"/>
          </a:p>
          <a:p>
            <a:pPr>
              <a:lnSpc>
                <a:spcPct val="150000"/>
              </a:lnSpc>
              <a:spcBef>
                <a:spcPts val="0"/>
              </a:spcBef>
              <a:buFont typeface="Wingdings" pitchFamily="2" charset="2"/>
              <a:buChar char="Ø"/>
            </a:pPr>
            <a:r>
              <a:rPr lang="en-US" sz="2600" dirty="0" err="1" smtClean="0"/>
              <a:t>Kul</a:t>
            </a:r>
            <a:r>
              <a:rPr lang="uk-UA" sz="2600" dirty="0" smtClean="0"/>
              <a:t>у</a:t>
            </a:r>
            <a:r>
              <a:rPr lang="en-US" sz="2600" dirty="0" smtClean="0"/>
              <a:t>k</a:t>
            </a:r>
          </a:p>
          <a:p>
            <a:pPr>
              <a:lnSpc>
                <a:spcPct val="150000"/>
              </a:lnSpc>
              <a:spcBef>
                <a:spcPts val="0"/>
              </a:spcBef>
              <a:buFont typeface="Wingdings" pitchFamily="2" charset="2"/>
              <a:buChar char="Ø"/>
            </a:pPr>
            <a:r>
              <a:rPr lang="uk-UA" sz="2600" dirty="0" smtClean="0"/>
              <a:t>К</a:t>
            </a:r>
            <a:r>
              <a:rPr lang="en-US" sz="2600" dirty="0" smtClean="0"/>
              <a:t>u</a:t>
            </a:r>
            <a:r>
              <a:rPr lang="uk-UA" sz="2600" dirty="0" smtClean="0"/>
              <a:t>Іу</a:t>
            </a:r>
            <a:r>
              <a:rPr lang="en-US" sz="2600" dirty="0" smtClean="0"/>
              <a:t>k</a:t>
            </a:r>
          </a:p>
          <a:p>
            <a:pPr>
              <a:lnSpc>
                <a:spcPct val="150000"/>
              </a:lnSpc>
              <a:spcBef>
                <a:spcPts val="0"/>
              </a:spcBef>
              <a:buFont typeface="Wingdings" pitchFamily="2" charset="2"/>
              <a:buChar char="Ø"/>
            </a:pPr>
            <a:r>
              <a:rPr lang="en-US" sz="2600" dirty="0" smtClean="0"/>
              <a:t>Ku</a:t>
            </a:r>
            <a:r>
              <a:rPr lang="uk-UA" sz="2600" dirty="0" smtClean="0"/>
              <a:t>Іу</a:t>
            </a:r>
            <a:r>
              <a:rPr lang="en-US" sz="2600" dirty="0" smtClean="0"/>
              <a:t>k</a:t>
            </a:r>
            <a:endParaRPr lang="uk-UA" sz="2600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4643438" y="1928802"/>
            <a:ext cx="40386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uk-UA" b="1" dirty="0" smtClean="0">
                <a:solidFill>
                  <a:schemeClr val="tx2">
                    <a:lumMod val="50000"/>
                  </a:schemeClr>
                </a:solidFill>
              </a:rPr>
              <a:t>А тепер…</a:t>
            </a:r>
          </a:p>
          <a:p>
            <a:pPr lvl="0">
              <a:lnSpc>
                <a:spcPct val="150000"/>
              </a:lnSpc>
              <a:spcBef>
                <a:spcPts val="0"/>
              </a:spcBef>
              <a:buFont typeface="Wingdings"/>
              <a:buChar char=""/>
              <a:tabLst>
                <a:tab pos="457200" algn="l"/>
              </a:tabLst>
            </a:pPr>
            <a:r>
              <a:rPr lang="uk-UA" sz="2600" dirty="0" smtClean="0">
                <a:ea typeface="Calibri"/>
                <a:cs typeface="Times New Roman"/>
              </a:rPr>
              <a:t>041A</a:t>
            </a:r>
            <a:r>
              <a:rPr lang="en-US" sz="2600" dirty="0" smtClean="0">
                <a:ea typeface="Calibri"/>
                <a:cs typeface="Times New Roman"/>
              </a:rPr>
              <a:t>0075006C0079006B </a:t>
            </a:r>
            <a:endParaRPr lang="uk-UA" sz="2600" dirty="0" smtClean="0">
              <a:ea typeface="Calibri"/>
              <a:cs typeface="Times New Roman"/>
            </a:endParaRPr>
          </a:p>
          <a:p>
            <a:pPr lvl="0">
              <a:lnSpc>
                <a:spcPct val="150000"/>
              </a:lnSpc>
              <a:spcBef>
                <a:spcPts val="0"/>
              </a:spcBef>
              <a:buFont typeface="Wingdings"/>
              <a:buChar char=""/>
              <a:tabLst>
                <a:tab pos="457200" algn="l"/>
              </a:tabLst>
            </a:pPr>
            <a:r>
              <a:rPr lang="en-US" sz="2600" dirty="0" smtClean="0">
                <a:solidFill>
                  <a:srgbClr val="FF0000"/>
                </a:solidFill>
                <a:ea typeface="Calibri"/>
                <a:cs typeface="Times New Roman"/>
              </a:rPr>
              <a:t>004B</a:t>
            </a:r>
            <a:r>
              <a:rPr lang="en-US" sz="2600" dirty="0" smtClean="0">
                <a:ea typeface="Calibri"/>
                <a:cs typeface="Times New Roman"/>
              </a:rPr>
              <a:t>0075006C0079006B </a:t>
            </a:r>
            <a:endParaRPr lang="uk-UA" sz="2600" dirty="0" smtClean="0">
              <a:ea typeface="Calibri"/>
              <a:cs typeface="Times New Roman"/>
            </a:endParaRPr>
          </a:p>
          <a:p>
            <a:pPr lvl="0">
              <a:lnSpc>
                <a:spcPct val="150000"/>
              </a:lnSpc>
              <a:spcBef>
                <a:spcPts val="0"/>
              </a:spcBef>
              <a:buFont typeface="Wingdings"/>
              <a:buChar char=""/>
              <a:tabLst>
                <a:tab pos="457200" algn="l"/>
              </a:tabLst>
            </a:pPr>
            <a:r>
              <a:rPr lang="en-US" sz="2600" dirty="0" smtClean="0">
                <a:solidFill>
                  <a:srgbClr val="FF0000"/>
                </a:solidFill>
                <a:ea typeface="Calibri"/>
                <a:cs typeface="Times New Roman"/>
              </a:rPr>
              <a:t>004B</a:t>
            </a:r>
            <a:r>
              <a:rPr lang="en-US" sz="2600" dirty="0" smtClean="0">
                <a:ea typeface="Calibri"/>
                <a:cs typeface="Times New Roman"/>
              </a:rPr>
              <a:t>0075006C</a:t>
            </a:r>
            <a:r>
              <a:rPr lang="uk-UA" sz="2600" dirty="0" smtClean="0">
                <a:solidFill>
                  <a:srgbClr val="FF0000"/>
                </a:solidFill>
                <a:ea typeface="Calibri"/>
                <a:cs typeface="Times New Roman"/>
              </a:rPr>
              <a:t>0443</a:t>
            </a:r>
            <a:r>
              <a:rPr lang="en-US" sz="2600" dirty="0" smtClean="0">
                <a:ea typeface="Calibri"/>
                <a:cs typeface="Times New Roman"/>
              </a:rPr>
              <a:t>006B</a:t>
            </a:r>
            <a:endParaRPr lang="uk-UA" sz="2600" dirty="0" smtClean="0">
              <a:ea typeface="Calibri"/>
              <a:cs typeface="Times New Roman"/>
            </a:endParaRPr>
          </a:p>
          <a:p>
            <a:pPr lvl="0">
              <a:lnSpc>
                <a:spcPct val="150000"/>
              </a:lnSpc>
              <a:spcBef>
                <a:spcPts val="0"/>
              </a:spcBef>
              <a:buFont typeface="Wingdings"/>
              <a:buChar char=""/>
              <a:tabLst>
                <a:tab pos="457200" algn="l"/>
              </a:tabLst>
            </a:pPr>
            <a:r>
              <a:rPr lang="uk-UA" sz="2600" dirty="0" smtClean="0">
                <a:ea typeface="Calibri"/>
                <a:cs typeface="Times New Roman"/>
              </a:rPr>
              <a:t>041A</a:t>
            </a:r>
            <a:r>
              <a:rPr lang="en-US" sz="2600" dirty="0" smtClean="0">
                <a:ea typeface="Calibri"/>
                <a:cs typeface="Times New Roman"/>
              </a:rPr>
              <a:t>0075</a:t>
            </a:r>
            <a:r>
              <a:rPr lang="uk-UA" sz="2600" dirty="0" smtClean="0">
                <a:solidFill>
                  <a:srgbClr val="FF0000"/>
                </a:solidFill>
                <a:ea typeface="Calibri"/>
                <a:cs typeface="Times New Roman"/>
              </a:rPr>
              <a:t>04060443</a:t>
            </a:r>
            <a:r>
              <a:rPr lang="en-US" sz="2600" dirty="0" smtClean="0">
                <a:ea typeface="Calibri"/>
                <a:cs typeface="Times New Roman"/>
              </a:rPr>
              <a:t>006B</a:t>
            </a:r>
            <a:endParaRPr lang="uk-UA" sz="2600" dirty="0" smtClean="0">
              <a:ea typeface="Calibri"/>
              <a:cs typeface="Times New Roman"/>
            </a:endParaRPr>
          </a:p>
          <a:p>
            <a:pPr lvl="0">
              <a:lnSpc>
                <a:spcPct val="150000"/>
              </a:lnSpc>
              <a:spcBef>
                <a:spcPts val="0"/>
              </a:spcBef>
              <a:buFont typeface="Wingdings"/>
              <a:buChar char=""/>
              <a:tabLst>
                <a:tab pos="457200" algn="l"/>
              </a:tabLst>
            </a:pPr>
            <a:r>
              <a:rPr lang="en-US" sz="2600" dirty="0" smtClean="0">
                <a:solidFill>
                  <a:srgbClr val="FF0000"/>
                </a:solidFill>
                <a:ea typeface="Calibri"/>
                <a:cs typeface="Times New Roman"/>
              </a:rPr>
              <a:t>004B</a:t>
            </a:r>
            <a:r>
              <a:rPr lang="en-US" sz="2600" dirty="0" smtClean="0">
                <a:ea typeface="Calibri"/>
                <a:cs typeface="Times New Roman"/>
              </a:rPr>
              <a:t>0075</a:t>
            </a:r>
            <a:r>
              <a:rPr lang="uk-UA" sz="2600" dirty="0" smtClean="0">
                <a:solidFill>
                  <a:srgbClr val="FF0000"/>
                </a:solidFill>
                <a:ea typeface="Calibri"/>
                <a:cs typeface="Times New Roman"/>
              </a:rPr>
              <a:t>04060443</a:t>
            </a:r>
            <a:r>
              <a:rPr lang="en-US" sz="2600" dirty="0" smtClean="0">
                <a:ea typeface="Calibri"/>
                <a:cs typeface="Times New Roman"/>
              </a:rPr>
              <a:t>006B</a:t>
            </a:r>
            <a:endParaRPr lang="uk-UA" sz="2600" dirty="0" smtClean="0">
              <a:ea typeface="Calibri"/>
              <a:cs typeface="Times New Roman"/>
            </a:endParaRPr>
          </a:p>
          <a:p>
            <a:pPr>
              <a:buFont typeface="Wingdings" pitchFamily="2" charset="2"/>
              <a:buChar char="Ø"/>
            </a:pPr>
            <a:endParaRPr lang="uk-UA" dirty="0"/>
          </a:p>
        </p:txBody>
      </p:sp>
      <p:sp>
        <p:nvSpPr>
          <p:cNvPr id="7" name="TextBox 6"/>
          <p:cNvSpPr txBox="1"/>
          <p:nvPr/>
        </p:nvSpPr>
        <p:spPr>
          <a:xfrm>
            <a:off x="1714480" y="285728"/>
            <a:ext cx="607223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800" b="1" dirty="0" smtClean="0"/>
              <a:t>БІБЛІОТЕКА – ДОСЛІДНИКУ-АВТОРУ</a:t>
            </a:r>
            <a:endParaRPr lang="ru-RU" sz="28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428596" y="857232"/>
            <a:ext cx="850112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400" dirty="0" smtClean="0"/>
              <a:t>Допомога в легітимізації результатів досліджень. </a:t>
            </a:r>
          </a:p>
          <a:p>
            <a:pPr algn="ctr"/>
            <a:r>
              <a:rPr lang="uk-UA" sz="2400" dirty="0" smtClean="0"/>
              <a:t>Усунення комунікаційних перепон   через об</a:t>
            </a:r>
            <a:r>
              <a:rPr lang="en-US" sz="2400" dirty="0" smtClean="0"/>
              <a:t>’</a:t>
            </a:r>
            <a:r>
              <a:rPr lang="uk-UA" sz="2400" dirty="0" smtClean="0"/>
              <a:t>єднання доробку </a:t>
            </a:r>
            <a:endParaRPr lang="uk-UA" sz="2400" dirty="0"/>
          </a:p>
        </p:txBody>
      </p:sp>
      <p:sp>
        <p:nvSpPr>
          <p:cNvPr id="9" name="TextBox 8"/>
          <p:cNvSpPr txBox="1"/>
          <p:nvPr/>
        </p:nvSpPr>
        <p:spPr>
          <a:xfrm>
            <a:off x="571472" y="5715016"/>
            <a:ext cx="814393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 </a:t>
            </a:r>
            <a:r>
              <a:rPr lang="uk-UA" sz="2400" i="1" dirty="0" smtClean="0"/>
              <a:t>Для досягнення порозуміння важливо використовувати </a:t>
            </a:r>
            <a:r>
              <a:rPr lang="uk-UA" sz="2400" i="1" dirty="0" smtClean="0">
                <a:solidFill>
                  <a:srgbClr val="FF0000"/>
                </a:solidFill>
              </a:rPr>
              <a:t>єдині</a:t>
            </a:r>
            <a:r>
              <a:rPr lang="uk-UA" sz="2400" i="1" dirty="0" smtClean="0"/>
              <a:t> спільні коди</a:t>
            </a:r>
            <a:endParaRPr lang="uk-UA" sz="2400" i="1" dirty="0"/>
          </a:p>
        </p:txBody>
      </p:sp>
      <p:pic>
        <p:nvPicPr>
          <p:cNvPr id="10" name="Рисунок 3" descr="Facebook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14313"/>
            <a:ext cx="1143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Рисунок 3" descr="Facebook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14313"/>
            <a:ext cx="1143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8" name="TextBox 37"/>
          <p:cNvSpPr txBox="1"/>
          <p:nvPr/>
        </p:nvSpPr>
        <p:spPr>
          <a:xfrm>
            <a:off x="1714480" y="285728"/>
            <a:ext cx="607223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800" b="1" dirty="0" smtClean="0"/>
              <a:t>БІБЛІОТЕКА – ДОСЛІДНИКУ-АВТОРУ</a:t>
            </a:r>
            <a:endParaRPr lang="ru-RU" sz="2800" b="1" dirty="0"/>
          </a:p>
        </p:txBody>
      </p:sp>
      <p:sp>
        <p:nvSpPr>
          <p:cNvPr id="39" name="TextBox 38"/>
          <p:cNvSpPr txBox="1"/>
          <p:nvPr/>
        </p:nvSpPr>
        <p:spPr>
          <a:xfrm>
            <a:off x="1643042" y="857232"/>
            <a:ext cx="63579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400" dirty="0" smtClean="0"/>
              <a:t>Від єдиних кодів до передачі смислів</a:t>
            </a:r>
            <a:endParaRPr lang="uk-UA" sz="2400" dirty="0"/>
          </a:p>
        </p:txBody>
      </p:sp>
      <p:sp>
        <p:nvSpPr>
          <p:cNvPr id="40" name="TextBox 39"/>
          <p:cNvSpPr txBox="1"/>
          <p:nvPr/>
        </p:nvSpPr>
        <p:spPr>
          <a:xfrm>
            <a:off x="6500826" y="1714488"/>
            <a:ext cx="2428892" cy="41857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uk-UA" sz="1400" dirty="0" smtClean="0"/>
              <a:t>Складова рейтингу дослідника</a:t>
            </a:r>
          </a:p>
          <a:p>
            <a:endParaRPr lang="uk-UA" sz="1400" dirty="0" smtClean="0"/>
          </a:p>
          <a:p>
            <a:pPr>
              <a:buFont typeface="Wingdings" pitchFamily="2" charset="2"/>
              <a:buChar char="ü"/>
            </a:pPr>
            <a:r>
              <a:rPr lang="uk-UA" sz="1400" dirty="0" smtClean="0"/>
              <a:t>Правильна ідентифікація</a:t>
            </a:r>
          </a:p>
          <a:p>
            <a:pPr>
              <a:buFont typeface="Wingdings" pitchFamily="2" charset="2"/>
              <a:buChar char="ü"/>
            </a:pPr>
            <a:endParaRPr lang="en-US" sz="1400" dirty="0" smtClean="0"/>
          </a:p>
          <a:p>
            <a:pPr>
              <a:buFont typeface="Wingdings" pitchFamily="2" charset="2"/>
              <a:buChar char="ü"/>
            </a:pPr>
            <a:r>
              <a:rPr lang="uk-UA" sz="1400" dirty="0" smtClean="0"/>
              <a:t>Коректна </a:t>
            </a:r>
            <a:r>
              <a:rPr lang="uk-UA" sz="1400" dirty="0" err="1" smtClean="0"/>
              <a:t>цитованість</a:t>
            </a:r>
            <a:r>
              <a:rPr lang="uk-UA" sz="1400" dirty="0" smtClean="0"/>
              <a:t> статей</a:t>
            </a:r>
            <a:endParaRPr lang="en-US" sz="1400" dirty="0" smtClean="0"/>
          </a:p>
          <a:p>
            <a:endParaRPr lang="uk-UA" sz="1400" dirty="0" smtClean="0"/>
          </a:p>
          <a:p>
            <a:pPr>
              <a:buFont typeface="Wingdings" pitchFamily="2" charset="2"/>
              <a:buChar char="ü"/>
            </a:pPr>
            <a:r>
              <a:rPr lang="uk-UA" sz="1400" dirty="0" smtClean="0"/>
              <a:t>Зв’язок з </a:t>
            </a:r>
            <a:r>
              <a:rPr lang="uk-UA" sz="1400" dirty="0" err="1" smtClean="0"/>
              <a:t>наукометричними</a:t>
            </a:r>
            <a:r>
              <a:rPr lang="uk-UA" sz="1400" dirty="0" smtClean="0"/>
              <a:t> базами</a:t>
            </a:r>
          </a:p>
          <a:p>
            <a:endParaRPr lang="uk-UA" sz="1400" dirty="0" smtClean="0"/>
          </a:p>
          <a:p>
            <a:pPr>
              <a:buFont typeface="Wingdings" pitchFamily="2" charset="2"/>
              <a:buChar char="ü"/>
            </a:pPr>
            <a:r>
              <a:rPr lang="uk-UA" sz="1400" dirty="0" smtClean="0"/>
              <a:t>Цілісне представлення доробку</a:t>
            </a:r>
          </a:p>
          <a:p>
            <a:endParaRPr lang="uk-UA" sz="1400" dirty="0" smtClean="0"/>
          </a:p>
          <a:p>
            <a:pPr>
              <a:buFont typeface="Wingdings" pitchFamily="2" charset="2"/>
              <a:buChar char="ü"/>
            </a:pPr>
            <a:r>
              <a:rPr lang="uk-UA" sz="1400" dirty="0" smtClean="0"/>
              <a:t>Швидкий перехід на профілі соціальних мереж</a:t>
            </a:r>
          </a:p>
          <a:p>
            <a:pPr>
              <a:buFont typeface="Wingdings" pitchFamily="2" charset="2"/>
              <a:buChar char="ü"/>
            </a:pPr>
            <a:endParaRPr lang="uk-UA" sz="1400" dirty="0"/>
          </a:p>
          <a:p>
            <a:pPr>
              <a:buFont typeface="Wingdings" pitchFamily="2" charset="2"/>
              <a:buChar char="ü"/>
            </a:pPr>
            <a:r>
              <a:rPr lang="uk-UA" sz="1400" dirty="0" err="1" smtClean="0"/>
              <a:t>Долучення</a:t>
            </a:r>
            <a:r>
              <a:rPr lang="uk-UA" sz="1400" dirty="0" smtClean="0"/>
              <a:t> до міжнародної наукової комунікації</a:t>
            </a:r>
            <a:endParaRPr lang="ru-RU" sz="1400" dirty="0"/>
          </a:p>
        </p:txBody>
      </p:sp>
      <p:pic>
        <p:nvPicPr>
          <p:cNvPr id="6145" name="Picture 1"/>
          <p:cNvPicPr>
            <a:picLocks noChangeAspect="1" noChangeArrowheads="1"/>
          </p:cNvPicPr>
          <p:nvPr/>
        </p:nvPicPr>
        <p:blipFill>
          <a:blip r:embed="rId3" cstate="print"/>
          <a:srcRect t="12597"/>
          <a:stretch>
            <a:fillRect/>
          </a:stretch>
        </p:blipFill>
        <p:spPr bwMode="auto">
          <a:xfrm>
            <a:off x="285720" y="3500438"/>
            <a:ext cx="928694" cy="14870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47" name="Группа 46"/>
          <p:cNvGrpSpPr/>
          <p:nvPr/>
        </p:nvGrpSpPr>
        <p:grpSpPr>
          <a:xfrm>
            <a:off x="214282" y="1428736"/>
            <a:ext cx="6143668" cy="5218149"/>
            <a:chOff x="214282" y="1571612"/>
            <a:chExt cx="6143668" cy="5218149"/>
          </a:xfrm>
        </p:grpSpPr>
        <p:grpSp>
          <p:nvGrpSpPr>
            <p:cNvPr id="46" name="Группа 45"/>
            <p:cNvGrpSpPr/>
            <p:nvPr/>
          </p:nvGrpSpPr>
          <p:grpSpPr>
            <a:xfrm>
              <a:off x="214282" y="1571612"/>
              <a:ext cx="6143668" cy="4214842"/>
              <a:chOff x="214282" y="1571612"/>
              <a:chExt cx="6143668" cy="4214842"/>
            </a:xfrm>
          </p:grpSpPr>
          <p:grpSp>
            <p:nvGrpSpPr>
              <p:cNvPr id="4" name="Группа 3"/>
              <p:cNvGrpSpPr/>
              <p:nvPr/>
            </p:nvGrpSpPr>
            <p:grpSpPr>
              <a:xfrm>
                <a:off x="2071670" y="1571612"/>
                <a:ext cx="4286280" cy="4214842"/>
                <a:chOff x="2643174" y="1785926"/>
                <a:chExt cx="4071966" cy="4000528"/>
              </a:xfrm>
            </p:grpSpPr>
            <p:grpSp>
              <p:nvGrpSpPr>
                <p:cNvPr id="5" name="Группа 37"/>
                <p:cNvGrpSpPr/>
                <p:nvPr/>
              </p:nvGrpSpPr>
              <p:grpSpPr>
                <a:xfrm>
                  <a:off x="2643174" y="1785926"/>
                  <a:ext cx="4071966" cy="4000528"/>
                  <a:chOff x="2928926" y="1714488"/>
                  <a:chExt cx="3929090" cy="3786214"/>
                </a:xfrm>
              </p:grpSpPr>
              <p:sp>
                <p:nvSpPr>
                  <p:cNvPr id="14" name="Овал 13"/>
                  <p:cNvSpPr/>
                  <p:nvPr/>
                </p:nvSpPr>
                <p:spPr>
                  <a:xfrm>
                    <a:off x="2928926" y="1714488"/>
                    <a:ext cx="3929090" cy="3786214"/>
                  </a:xfrm>
                  <a:prstGeom prst="ellipse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grpSp>
                <p:nvGrpSpPr>
                  <p:cNvPr id="15" name="Группа 36"/>
                  <p:cNvGrpSpPr/>
                  <p:nvPr/>
                </p:nvGrpSpPr>
                <p:grpSpPr>
                  <a:xfrm>
                    <a:off x="2928926" y="1785926"/>
                    <a:ext cx="3929090" cy="3686182"/>
                    <a:chOff x="2928926" y="1785926"/>
                    <a:chExt cx="3929090" cy="3686182"/>
                  </a:xfrm>
                </p:grpSpPr>
                <p:sp>
                  <p:nvSpPr>
                    <p:cNvPr id="16" name="Овал 15"/>
                    <p:cNvSpPr/>
                    <p:nvPr/>
                  </p:nvSpPr>
                  <p:spPr>
                    <a:xfrm>
                      <a:off x="3357554" y="2143116"/>
                      <a:ext cx="3071834" cy="2928958"/>
                    </a:xfrm>
                    <a:prstGeom prst="ellipse">
                      <a:avLst/>
                    </a:prstGeom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ru-RU"/>
                    </a:p>
                  </p:txBody>
                </p:sp>
                <p:grpSp>
                  <p:nvGrpSpPr>
                    <p:cNvPr id="17" name="Группа 35"/>
                    <p:cNvGrpSpPr/>
                    <p:nvPr/>
                  </p:nvGrpSpPr>
                  <p:grpSpPr>
                    <a:xfrm>
                      <a:off x="2928926" y="1785926"/>
                      <a:ext cx="3929090" cy="3686182"/>
                      <a:chOff x="2928926" y="1785926"/>
                      <a:chExt cx="3929090" cy="3686182"/>
                    </a:xfrm>
                  </p:grpSpPr>
                  <p:sp>
                    <p:nvSpPr>
                      <p:cNvPr id="18" name="Овал 17"/>
                      <p:cNvSpPr/>
                      <p:nvPr/>
                    </p:nvSpPr>
                    <p:spPr>
                      <a:xfrm>
                        <a:off x="3857620" y="2643182"/>
                        <a:ext cx="2071702" cy="1928826"/>
                      </a:xfrm>
                      <a:prstGeom prst="ellipse">
                        <a:avLst/>
                      </a:prstGeom>
                      <a:solidFill>
                        <a:srgbClr val="FFC000"/>
                      </a:solidFill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r>
                          <a:rPr lang="en-US" sz="2800" dirty="0" smtClean="0">
                            <a:solidFill>
                              <a:schemeClr val="tx1"/>
                            </a:solidFill>
                          </a:rPr>
                          <a:t>ORC</a:t>
                        </a:r>
                        <a:r>
                          <a:rPr lang="en-US" sz="2800" dirty="0" smtClean="0">
                            <a:solidFill>
                              <a:srgbClr val="00B050"/>
                            </a:solidFill>
                          </a:rPr>
                          <a:t>ID</a:t>
                        </a:r>
                        <a:endParaRPr lang="uk-UA" sz="2800" dirty="0" smtClean="0">
                          <a:solidFill>
                            <a:srgbClr val="00B050"/>
                          </a:solidFill>
                        </a:endParaRPr>
                      </a:p>
                      <a:p>
                        <a:pPr algn="ctr"/>
                        <a:r>
                          <a:rPr lang="uk-UA" sz="1200" dirty="0" smtClean="0">
                            <a:solidFill>
                              <a:schemeClr val="tx1"/>
                            </a:solidFill>
                          </a:rPr>
                          <a:t>Єдиний міжнародний реєстратор вчених</a:t>
                        </a:r>
                        <a:endParaRPr lang="ru-RU" sz="1200" dirty="0">
                          <a:solidFill>
                            <a:schemeClr val="tx1"/>
                          </a:solidFill>
                        </a:endParaRPr>
                      </a:p>
                    </p:txBody>
                  </p:sp>
                  <p:sp>
                    <p:nvSpPr>
                      <p:cNvPr id="19" name="Овал 18"/>
                      <p:cNvSpPr/>
                      <p:nvPr/>
                    </p:nvSpPr>
                    <p:spPr>
                      <a:xfrm>
                        <a:off x="6000760" y="2857496"/>
                        <a:ext cx="857256" cy="785818"/>
                      </a:xfrm>
                      <a:prstGeom prst="ellipse">
                        <a:avLst/>
                      </a:prstGeom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ln>
                        <a:solidFill>
                          <a:schemeClr val="tx2">
                            <a:lumMod val="20000"/>
                            <a:lumOff val="80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r>
                          <a:rPr lang="en-US" sz="1100" b="1" dirty="0" smtClean="0">
                            <a:solidFill>
                              <a:schemeClr val="accent6">
                                <a:lumMod val="75000"/>
                              </a:schemeClr>
                            </a:solidFill>
                          </a:rPr>
                          <a:t>Scopus</a:t>
                        </a:r>
                      </a:p>
                      <a:p>
                        <a:pPr algn="ctr"/>
                        <a:r>
                          <a:rPr lang="en-US" sz="1100" dirty="0" err="1" smtClean="0">
                            <a:solidFill>
                              <a:schemeClr val="tx1"/>
                            </a:solidFill>
                          </a:rPr>
                          <a:t>Auhtor</a:t>
                        </a:r>
                        <a:r>
                          <a:rPr lang="en-US" sz="1100" dirty="0" smtClean="0">
                            <a:solidFill>
                              <a:schemeClr val="tx1"/>
                            </a:solidFill>
                          </a:rPr>
                          <a:t> ID</a:t>
                        </a:r>
                        <a:endParaRPr lang="ru-RU" sz="1100" dirty="0">
                          <a:solidFill>
                            <a:schemeClr val="tx1"/>
                          </a:solidFill>
                        </a:endParaRPr>
                      </a:p>
                    </p:txBody>
                  </p:sp>
                  <p:grpSp>
                    <p:nvGrpSpPr>
                      <p:cNvPr id="20" name="Группа 22"/>
                      <p:cNvGrpSpPr/>
                      <p:nvPr/>
                    </p:nvGrpSpPr>
                    <p:grpSpPr>
                      <a:xfrm>
                        <a:off x="2928926" y="3357562"/>
                        <a:ext cx="862012" cy="785818"/>
                        <a:chOff x="2928926" y="3357562"/>
                        <a:chExt cx="862012" cy="785818"/>
                      </a:xfrm>
                    </p:grpSpPr>
                    <p:grpSp>
                      <p:nvGrpSpPr>
                        <p:cNvPr id="33" name="Группа 18"/>
                        <p:cNvGrpSpPr/>
                        <p:nvPr/>
                      </p:nvGrpSpPr>
                      <p:grpSpPr>
                        <a:xfrm>
                          <a:off x="2928926" y="3357562"/>
                          <a:ext cx="862012" cy="785818"/>
                          <a:chOff x="2928926" y="3357562"/>
                          <a:chExt cx="862012" cy="785818"/>
                        </a:xfrm>
                      </p:grpSpPr>
                      <p:sp>
                        <p:nvSpPr>
                          <p:cNvPr id="35" name="Овал 34"/>
                          <p:cNvSpPr/>
                          <p:nvPr/>
                        </p:nvSpPr>
                        <p:spPr>
                          <a:xfrm>
                            <a:off x="2928926" y="3357562"/>
                            <a:ext cx="857256" cy="785818"/>
                          </a:xfrm>
                          <a:prstGeom prst="ellipse">
                            <a:avLst/>
                          </a:prstGeom>
                          <a:solidFill>
                            <a:schemeClr val="tx2">
                              <a:lumMod val="20000"/>
                              <a:lumOff val="80000"/>
                            </a:schemeClr>
                          </a:solidFill>
                          <a:ln>
                            <a:solidFill>
                              <a:schemeClr val="tx2">
                                <a:lumMod val="20000"/>
                                <a:lumOff val="80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ru-RU" sz="1100" dirty="0">
                              <a:solidFill>
                                <a:schemeClr val="tx1"/>
                              </a:solidFill>
                            </a:endParaRPr>
                          </a:p>
                        </p:txBody>
                      </p:sp>
                      <p:pic>
                        <p:nvPicPr>
                          <p:cNvPr id="36" name="Picture 4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4" cstate="print"/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2928926" y="3643314"/>
                            <a:ext cx="862012" cy="237493"/>
                          </a:xfrm>
                          <a:prstGeom prst="rect">
                            <a:avLst/>
                          </a:prstGeom>
                          <a:noFill/>
                          <a:ln w="9525">
                            <a:noFill/>
                            <a:miter lim="800000"/>
                            <a:headEnd/>
                            <a:tailEnd/>
                          </a:ln>
                        </p:spPr>
                      </p:pic>
                    </p:grpSp>
                    <p:pic>
                      <p:nvPicPr>
                        <p:cNvPr id="34" name="Picture 6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 cstate="print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000364" y="3571876"/>
                          <a:ext cx="709612" cy="112499"/>
                        </a:xfrm>
                        <a:prstGeom prst="rect">
                          <a:avLst/>
                        </a:prstGeom>
                        <a:noFill/>
                        <a:ln w="9525">
                          <a:noFill/>
                          <a:miter lim="800000"/>
                          <a:headEnd/>
                          <a:tailEnd/>
                        </a:ln>
                      </p:spPr>
                    </p:pic>
                  </p:grpSp>
                  <p:grpSp>
                    <p:nvGrpSpPr>
                      <p:cNvPr id="21" name="Группа 25"/>
                      <p:cNvGrpSpPr/>
                      <p:nvPr/>
                    </p:nvGrpSpPr>
                    <p:grpSpPr>
                      <a:xfrm>
                        <a:off x="5143504" y="4572008"/>
                        <a:ext cx="714380" cy="714380"/>
                        <a:chOff x="1214414" y="4929198"/>
                        <a:chExt cx="857256" cy="857256"/>
                      </a:xfrm>
                    </p:grpSpPr>
                    <p:sp>
                      <p:nvSpPr>
                        <p:cNvPr id="31" name="Овал 30"/>
                        <p:cNvSpPr/>
                        <p:nvPr/>
                      </p:nvSpPr>
                      <p:spPr>
                        <a:xfrm>
                          <a:off x="1214414" y="4929198"/>
                          <a:ext cx="857256" cy="857256"/>
                        </a:xfrm>
                        <a:prstGeom prst="ellipse">
                          <a:avLst/>
                        </a:prstGeom>
                        <a:solidFill>
                          <a:schemeClr val="bg1"/>
                        </a:solidFill>
                        <a:ln>
                          <a:solidFill>
                            <a:srgbClr val="C00000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ru-RU"/>
                        </a:p>
                      </p:txBody>
                    </p:sp>
                    <p:pic>
                      <p:nvPicPr>
                        <p:cNvPr id="32" name="Рисунок 23" descr="mendeley.png"/>
                        <p:cNvPicPr>
                          <a:picLocks noChangeAspect="1"/>
                        </p:cNvPicPr>
                        <p:nvPr/>
                      </p:nvPicPr>
                      <p:blipFill>
                        <a:blip r:embed="rId6" cstate="print"/>
                        <a:stretch>
                          <a:fillRect/>
                        </a:stretch>
                      </p:blipFill>
                      <p:spPr>
                        <a:xfrm>
                          <a:off x="1357290" y="5143512"/>
                          <a:ext cx="571504" cy="454455"/>
                        </a:xfrm>
                        <a:prstGeom prst="rect">
                          <a:avLst/>
                        </a:prstGeom>
                      </p:spPr>
                    </p:pic>
                  </p:grpSp>
                  <p:pic>
                    <p:nvPicPr>
                      <p:cNvPr id="22" name="Рисунок 21" descr="gscholar.png"/>
                      <p:cNvPicPr>
                        <a:picLocks noChangeAspect="1"/>
                      </p:cNvPicPr>
                      <p:nvPr/>
                    </p:nvPicPr>
                    <p:blipFill>
                      <a:blip r:embed="rId7" cstate="print"/>
                      <a:stretch>
                        <a:fillRect/>
                      </a:stretch>
                    </p:blipFill>
                    <p:spPr>
                      <a:xfrm>
                        <a:off x="4643438" y="1785926"/>
                        <a:ext cx="666738" cy="666738"/>
                      </a:xfrm>
                      <a:prstGeom prst="rect">
                        <a:avLst/>
                      </a:prstGeom>
                    </p:spPr>
                  </p:pic>
                  <p:pic>
                    <p:nvPicPr>
                      <p:cNvPr id="23" name="Рисунок 22" descr="07a4b9_606b0c30d68440e89683d89fe89ecb79-mv2.png"/>
                      <p:cNvPicPr>
                        <a:picLocks noChangeAspect="1"/>
                      </p:cNvPicPr>
                      <p:nvPr/>
                    </p:nvPicPr>
                    <p:blipFill>
                      <a:blip r:embed="rId8" cstate="print"/>
                      <a:stretch>
                        <a:fillRect/>
                      </a:stretch>
                    </p:blipFill>
                    <p:spPr>
                      <a:xfrm>
                        <a:off x="3714744" y="4786322"/>
                        <a:ext cx="685786" cy="685786"/>
                      </a:xfrm>
                      <a:prstGeom prst="rect">
                        <a:avLst/>
                      </a:prstGeom>
                    </p:spPr>
                  </p:pic>
                  <p:pic>
                    <p:nvPicPr>
                      <p:cNvPr id="24" name="Рисунок 23" descr="new-impactstory-logo-no-type1.png"/>
                      <p:cNvPicPr>
                        <a:picLocks noChangeAspect="1"/>
                      </p:cNvPicPr>
                      <p:nvPr/>
                    </p:nvPicPr>
                    <p:blipFill>
                      <a:blip r:embed="rId9" cstate="print"/>
                      <a:stretch>
                        <a:fillRect/>
                      </a:stretch>
                    </p:blipFill>
                    <p:spPr>
                      <a:xfrm>
                        <a:off x="6000760" y="1928802"/>
                        <a:ext cx="619116" cy="619116"/>
                      </a:xfrm>
                      <a:prstGeom prst="rect">
                        <a:avLst/>
                      </a:prstGeom>
                    </p:spPr>
                  </p:pic>
                  <p:grpSp>
                    <p:nvGrpSpPr>
                      <p:cNvPr id="25" name="Группа 32"/>
                      <p:cNvGrpSpPr/>
                      <p:nvPr/>
                    </p:nvGrpSpPr>
                    <p:grpSpPr>
                      <a:xfrm>
                        <a:off x="6215074" y="4286256"/>
                        <a:ext cx="642942" cy="642942"/>
                        <a:chOff x="1714480" y="4643446"/>
                        <a:chExt cx="785818" cy="785818"/>
                      </a:xfrm>
                    </p:grpSpPr>
                    <p:sp>
                      <p:nvSpPr>
                        <p:cNvPr id="29" name="Овал 28"/>
                        <p:cNvSpPr/>
                        <p:nvPr/>
                      </p:nvSpPr>
                      <p:spPr>
                        <a:xfrm>
                          <a:off x="1714480" y="4643446"/>
                          <a:ext cx="785818" cy="785818"/>
                        </a:xfrm>
                        <a:prstGeom prst="ellipse">
                          <a:avLst/>
                        </a:prstGeom>
                        <a:solidFill>
                          <a:schemeClr val="tx2">
                            <a:lumMod val="20000"/>
                            <a:lumOff val="80000"/>
                          </a:schemeClr>
                        </a:solidFill>
                        <a:ln>
                          <a:solidFill>
                            <a:schemeClr val="tx2">
                              <a:lumMod val="20000"/>
                              <a:lumOff val="80000"/>
                            </a:schemeClr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ru-RU"/>
                        </a:p>
                      </p:txBody>
                    </p:sp>
                    <p:pic>
                      <p:nvPicPr>
                        <p:cNvPr id="30" name="Рисунок 29" descr="academia.png"/>
                        <p:cNvPicPr>
                          <a:picLocks noChangeAspect="1"/>
                        </p:cNvPicPr>
                        <p:nvPr/>
                      </p:nvPicPr>
                      <p:blipFill>
                        <a:blip r:embed="rId10" cstate="print"/>
                        <a:stretch>
                          <a:fillRect/>
                        </a:stretch>
                      </p:blipFill>
                      <p:spPr>
                        <a:xfrm>
                          <a:off x="1857356" y="4822406"/>
                          <a:ext cx="500066" cy="500066"/>
                        </a:xfrm>
                        <a:prstGeom prst="rect">
                          <a:avLst/>
                        </a:prstGeom>
                      </p:spPr>
                    </p:pic>
                  </p:grpSp>
                  <p:grpSp>
                    <p:nvGrpSpPr>
                      <p:cNvPr id="26" name="Группа 34"/>
                      <p:cNvGrpSpPr/>
                      <p:nvPr/>
                    </p:nvGrpSpPr>
                    <p:grpSpPr>
                      <a:xfrm>
                        <a:off x="3000364" y="2071678"/>
                        <a:ext cx="642942" cy="714380"/>
                        <a:chOff x="1000100" y="4000504"/>
                        <a:chExt cx="928694" cy="928694"/>
                      </a:xfrm>
                    </p:grpSpPr>
                    <p:sp>
                      <p:nvSpPr>
                        <p:cNvPr id="27" name="Овал 26"/>
                        <p:cNvSpPr/>
                        <p:nvPr/>
                      </p:nvSpPr>
                      <p:spPr>
                        <a:xfrm>
                          <a:off x="1000100" y="4000504"/>
                          <a:ext cx="928694" cy="928694"/>
                        </a:xfrm>
                        <a:prstGeom prst="ellipse">
                          <a:avLst/>
                        </a:prstGeom>
                        <a:solidFill>
                          <a:schemeClr val="tx2">
                            <a:lumMod val="20000"/>
                            <a:lumOff val="80000"/>
                          </a:schemeClr>
                        </a:solidFill>
                        <a:ln>
                          <a:solidFill>
                            <a:schemeClr val="tx2">
                              <a:lumMod val="20000"/>
                              <a:lumOff val="80000"/>
                            </a:schemeClr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ru-RU"/>
                        </a:p>
                      </p:txBody>
                    </p:sp>
                    <p:pic>
                      <p:nvPicPr>
                        <p:cNvPr id="28" name="Рисунок 27" descr="linkedin_circle_color-512.png"/>
                        <p:cNvPicPr>
                          <a:picLocks noChangeAspect="1"/>
                        </p:cNvPicPr>
                        <p:nvPr/>
                      </p:nvPicPr>
                      <p:blipFill>
                        <a:blip r:embed="rId11" cstate="print"/>
                        <a:stretch>
                          <a:fillRect/>
                        </a:stretch>
                      </p:blipFill>
                      <p:spPr>
                        <a:xfrm>
                          <a:off x="1071538" y="4071942"/>
                          <a:ext cx="785818" cy="785818"/>
                        </a:xfrm>
                        <a:prstGeom prst="rect">
                          <a:avLst/>
                        </a:prstGeom>
                      </p:spPr>
                    </p:pic>
                  </p:grpSp>
                </p:grpSp>
              </p:grpSp>
            </p:grpSp>
            <p:grpSp>
              <p:nvGrpSpPr>
                <p:cNvPr id="6" name="Группа 40"/>
                <p:cNvGrpSpPr/>
                <p:nvPr/>
              </p:nvGrpSpPr>
              <p:grpSpPr>
                <a:xfrm>
                  <a:off x="3571868" y="2143116"/>
                  <a:ext cx="642942" cy="714380"/>
                  <a:chOff x="6786578" y="1571612"/>
                  <a:chExt cx="1143008" cy="1143008"/>
                </a:xfrm>
              </p:grpSpPr>
              <p:sp>
                <p:nvSpPr>
                  <p:cNvPr id="12" name="Овал 11"/>
                  <p:cNvSpPr/>
                  <p:nvPr/>
                </p:nvSpPr>
                <p:spPr>
                  <a:xfrm>
                    <a:off x="6786578" y="1571612"/>
                    <a:ext cx="1143008" cy="1143008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solidFill>
                      <a:schemeClr val="tx2">
                        <a:lumMod val="20000"/>
                        <a:lumOff val="8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pic>
                <p:nvPicPr>
                  <p:cNvPr id="13" name="Picture 7"/>
                  <p:cNvPicPr>
                    <a:picLocks noChangeAspect="1" noChangeArrowheads="1"/>
                  </p:cNvPicPr>
                  <p:nvPr/>
                </p:nvPicPr>
                <p:blipFill>
                  <a:blip r:embed="rId12" cstate="print"/>
                  <a:srcRect/>
                  <a:stretch>
                    <a:fillRect/>
                  </a:stretch>
                </p:blipFill>
                <p:spPr bwMode="auto">
                  <a:xfrm>
                    <a:off x="6858016" y="2000240"/>
                    <a:ext cx="1000132" cy="331565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</p:grpSp>
            <p:grpSp>
              <p:nvGrpSpPr>
                <p:cNvPr id="7" name="Группа 46"/>
                <p:cNvGrpSpPr/>
                <p:nvPr/>
              </p:nvGrpSpPr>
              <p:grpSpPr>
                <a:xfrm>
                  <a:off x="2714612" y="4572008"/>
                  <a:ext cx="714380" cy="714380"/>
                  <a:chOff x="7000892" y="2285992"/>
                  <a:chExt cx="928694" cy="928694"/>
                </a:xfrm>
              </p:grpSpPr>
              <p:grpSp>
                <p:nvGrpSpPr>
                  <p:cNvPr id="8" name="Группа 44"/>
                  <p:cNvGrpSpPr/>
                  <p:nvPr/>
                </p:nvGrpSpPr>
                <p:grpSpPr>
                  <a:xfrm>
                    <a:off x="7000892" y="2285992"/>
                    <a:ext cx="928694" cy="928694"/>
                    <a:chOff x="7000892" y="2285992"/>
                    <a:chExt cx="928694" cy="928694"/>
                  </a:xfrm>
                </p:grpSpPr>
                <p:sp>
                  <p:nvSpPr>
                    <p:cNvPr id="10" name="Овал 9"/>
                    <p:cNvSpPr/>
                    <p:nvPr/>
                  </p:nvSpPr>
                  <p:spPr>
                    <a:xfrm>
                      <a:off x="7000892" y="2285992"/>
                      <a:ext cx="928694" cy="928694"/>
                    </a:xfrm>
                    <a:prstGeom prst="ellipse">
                      <a:avLst/>
                    </a:prstGeom>
                    <a:solidFill>
                      <a:schemeClr val="tx2">
                        <a:lumMod val="20000"/>
                        <a:lumOff val="80000"/>
                      </a:schemeClr>
                    </a:solidFill>
                    <a:ln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p:txBody>
                </p:sp>
                <p:pic>
                  <p:nvPicPr>
                    <p:cNvPr id="11" name="Picture 9"/>
                    <p:cNvPicPr>
                      <a:picLocks noChangeAspect="1" noChangeArrowheads="1"/>
                    </p:cNvPicPr>
                    <p:nvPr/>
                  </p:nvPicPr>
                  <p:blipFill>
                    <a:blip r:embed="rId13" cstate="print"/>
                    <a:srcRect/>
                    <a:stretch>
                      <a:fillRect/>
                    </a:stretch>
                  </p:blipFill>
                  <p:spPr bwMode="auto">
                    <a:xfrm>
                      <a:off x="7215206" y="2643182"/>
                      <a:ext cx="590550" cy="219075"/>
                    </a:xfrm>
                    <a:prstGeom prst="rect">
                      <a:avLst/>
                    </a:prstGeom>
                    <a:noFill/>
                    <a:ln w="9525">
                      <a:noFill/>
                      <a:miter lim="800000"/>
                      <a:headEnd/>
                      <a:tailEnd/>
                    </a:ln>
                  </p:spPr>
                </p:pic>
              </p:grpSp>
              <p:pic>
                <p:nvPicPr>
                  <p:cNvPr id="9" name="Picture 10"/>
                  <p:cNvPicPr>
                    <a:picLocks noChangeAspect="1" noChangeArrowheads="1"/>
                  </p:cNvPicPr>
                  <p:nvPr/>
                </p:nvPicPr>
                <p:blipFill>
                  <a:blip r:embed="rId14" cstate="print"/>
                  <a:srcRect/>
                  <a:stretch>
                    <a:fillRect/>
                  </a:stretch>
                </p:blipFill>
                <p:spPr bwMode="auto">
                  <a:xfrm>
                    <a:off x="7358082" y="2357430"/>
                    <a:ext cx="261937" cy="261937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</p:grpSp>
          </p:grpSp>
          <p:grpSp>
            <p:nvGrpSpPr>
              <p:cNvPr id="45" name="Группа 44"/>
              <p:cNvGrpSpPr/>
              <p:nvPr/>
            </p:nvGrpSpPr>
            <p:grpSpPr>
              <a:xfrm>
                <a:off x="214282" y="1643050"/>
                <a:ext cx="1716136" cy="4071966"/>
                <a:chOff x="214282" y="1643050"/>
                <a:chExt cx="1716136" cy="4071966"/>
              </a:xfrm>
            </p:grpSpPr>
            <p:pic>
              <p:nvPicPr>
                <p:cNvPr id="6146" name="Picture 2"/>
                <p:cNvPicPr>
                  <a:picLocks noChangeAspect="1" noChangeArrowheads="1"/>
                </p:cNvPicPr>
                <p:nvPr/>
              </p:nvPicPr>
              <p:blipFill>
                <a:blip r:embed="rId15" cstate="print"/>
                <a:srcRect/>
                <a:stretch>
                  <a:fillRect/>
                </a:stretch>
              </p:blipFill>
              <p:spPr bwMode="auto">
                <a:xfrm>
                  <a:off x="214282" y="1643050"/>
                  <a:ext cx="1716136" cy="50006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6147" name="Picture 3"/>
                <p:cNvPicPr>
                  <a:picLocks noChangeAspect="1" noChangeArrowheads="1"/>
                </p:cNvPicPr>
                <p:nvPr/>
              </p:nvPicPr>
              <p:blipFill>
                <a:blip r:embed="rId16" cstate="print"/>
                <a:srcRect/>
                <a:stretch>
                  <a:fillRect/>
                </a:stretch>
              </p:blipFill>
              <p:spPr bwMode="auto">
                <a:xfrm>
                  <a:off x="214282" y="2071678"/>
                  <a:ext cx="1652004" cy="142876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6148" name="Picture 4"/>
                <p:cNvPicPr>
                  <a:picLocks noChangeAspect="1" noChangeArrowheads="1"/>
                </p:cNvPicPr>
                <p:nvPr/>
              </p:nvPicPr>
              <p:blipFill>
                <a:blip r:embed="rId17" cstate="print"/>
                <a:srcRect/>
                <a:stretch>
                  <a:fillRect/>
                </a:stretch>
              </p:blipFill>
              <p:spPr bwMode="auto">
                <a:xfrm>
                  <a:off x="214282" y="5214950"/>
                  <a:ext cx="1589099" cy="50006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</p:grpSp>
        </p:grpSp>
        <p:pic>
          <p:nvPicPr>
            <p:cNvPr id="6150" name="Picture 6"/>
            <p:cNvPicPr>
              <a:picLocks noChangeAspect="1" noChangeArrowheads="1"/>
            </p:cNvPicPr>
            <p:nvPr/>
          </p:nvPicPr>
          <p:blipFill>
            <a:blip r:embed="rId18" cstate="print"/>
            <a:srcRect/>
            <a:stretch>
              <a:fillRect/>
            </a:stretch>
          </p:blipFill>
          <p:spPr bwMode="auto">
            <a:xfrm>
              <a:off x="214283" y="5749594"/>
              <a:ext cx="4500594" cy="10401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9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95475" y="1781175"/>
            <a:ext cx="5353050" cy="3295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0"/>
          </a:effectLst>
        </p:spPr>
      </p:pic>
      <p:sp>
        <p:nvSpPr>
          <p:cNvPr id="8" name="TextBox 7"/>
          <p:cNvSpPr txBox="1"/>
          <p:nvPr/>
        </p:nvSpPr>
        <p:spPr>
          <a:xfrm>
            <a:off x="1071538" y="357166"/>
            <a:ext cx="75724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/>
              <a:t>ORCID </a:t>
            </a:r>
            <a:r>
              <a:rPr lang="uk-UA" sz="2800" b="1" dirty="0" smtClean="0"/>
              <a:t>– не кошенята, одного цілком достатньо</a:t>
            </a:r>
            <a:endParaRPr lang="uk-UA" sz="2800" b="1" dirty="0"/>
          </a:p>
        </p:txBody>
      </p:sp>
      <p:pic>
        <p:nvPicPr>
          <p:cNvPr id="9" name="Picture 1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67525" y="1428736"/>
            <a:ext cx="2276475" cy="1028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67525" y="2714620"/>
            <a:ext cx="2276475" cy="1028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1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67525" y="3929066"/>
            <a:ext cx="2276475" cy="1028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1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29388" y="5214950"/>
            <a:ext cx="2276475" cy="1028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1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14810" y="5072074"/>
            <a:ext cx="2276475" cy="1028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1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2066" y="5829300"/>
            <a:ext cx="2276475" cy="1028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Picture 1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71736" y="5643578"/>
            <a:ext cx="2276475" cy="1028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1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57356" y="5143512"/>
            <a:ext cx="2276475" cy="1028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Picture 1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57224" y="5829300"/>
            <a:ext cx="2276475" cy="1028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Picture 1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214818"/>
            <a:ext cx="2276475" cy="1028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Picture 1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857496"/>
            <a:ext cx="2276475" cy="1028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" name="Picture 1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500174"/>
            <a:ext cx="2276475" cy="1028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Рисунок 3" descr="Facebook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214313"/>
            <a:ext cx="1143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Рисунок 24" descr="ban-1345887_640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071934" y="5214950"/>
            <a:ext cx="1262050" cy="1262050"/>
          </a:xfrm>
          <a:prstGeom prst="rect">
            <a:avLst/>
          </a:prstGeom>
        </p:spPr>
      </p:pic>
      <p:sp>
        <p:nvSpPr>
          <p:cNvPr id="26" name="TextBox 25"/>
          <p:cNvSpPr txBox="1"/>
          <p:nvPr/>
        </p:nvSpPr>
        <p:spPr>
          <a:xfrm>
            <a:off x="1142976" y="857232"/>
            <a:ext cx="771530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 smtClean="0"/>
              <a:t>Часом, аналіз даних дозволяє виявити якісь незначні закономірності, що значно ускладнюють ідентифікацію автора, і не сприяють видимості доробку… </a:t>
            </a:r>
            <a:endParaRPr lang="uk-U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714480" y="285728"/>
            <a:ext cx="607223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800" b="1" dirty="0" smtClean="0"/>
              <a:t>БІБЛІОТЕКА – ДОСЛІДНИКУ-АВТОРУ</a:t>
            </a:r>
            <a:endParaRPr lang="ru-RU" sz="28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1643042" y="857232"/>
            <a:ext cx="63579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400" dirty="0" smtClean="0"/>
              <a:t>Передача смислів через соціальні платформи </a:t>
            </a:r>
            <a:endParaRPr lang="uk-UA" sz="2400" dirty="0"/>
          </a:p>
        </p:txBody>
      </p:sp>
      <p:pic>
        <p:nvPicPr>
          <p:cNvPr id="31" name="Рисунок 3" descr="Facebook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14290"/>
            <a:ext cx="1143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1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0798" y="1428736"/>
            <a:ext cx="8381235" cy="52503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Группа 7"/>
          <p:cNvGrpSpPr/>
          <p:nvPr/>
        </p:nvGrpSpPr>
        <p:grpSpPr>
          <a:xfrm>
            <a:off x="142844" y="642918"/>
            <a:ext cx="8715436" cy="5357850"/>
            <a:chOff x="142844" y="642918"/>
            <a:chExt cx="8715436" cy="5357850"/>
          </a:xfrm>
        </p:grpSpPr>
        <p:pic>
          <p:nvPicPr>
            <p:cNvPr id="37891" name="Picture 3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357422" y="3571876"/>
              <a:ext cx="6111472" cy="24288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scene3d>
              <a:camera prst="perspectiveHeroicExtremeRightFacing"/>
              <a:lightRig rig="threePt" dir="t"/>
            </a:scene3d>
          </p:spPr>
        </p:pic>
        <p:grpSp>
          <p:nvGrpSpPr>
            <p:cNvPr id="7" name="Группа 6"/>
            <p:cNvGrpSpPr/>
            <p:nvPr/>
          </p:nvGrpSpPr>
          <p:grpSpPr>
            <a:xfrm>
              <a:off x="142844" y="642918"/>
              <a:ext cx="8715436" cy="3697786"/>
              <a:chOff x="142844" y="642918"/>
              <a:chExt cx="8715436" cy="3697786"/>
            </a:xfrm>
          </p:grpSpPr>
          <p:pic>
            <p:nvPicPr>
              <p:cNvPr id="37890" name="Picture 2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4786314" y="642918"/>
                <a:ext cx="4071966" cy="369778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37894" name="Picture 6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142844" y="642918"/>
                <a:ext cx="4471825" cy="350046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</p:grpSp>
      </p:grpSp>
      <p:sp>
        <p:nvSpPr>
          <p:cNvPr id="9" name="TextBox 8"/>
          <p:cNvSpPr txBox="1"/>
          <p:nvPr/>
        </p:nvSpPr>
        <p:spPr>
          <a:xfrm>
            <a:off x="1571604" y="0"/>
            <a:ext cx="607223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800" b="1" dirty="0" smtClean="0"/>
              <a:t>БІБЛІОТЕКА – ДОСЛІДНИКУ-АВТОРУ</a:t>
            </a:r>
            <a:endParaRPr lang="ru-RU" sz="28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5214942" y="6072206"/>
            <a:ext cx="37147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b="1" dirty="0" smtClean="0"/>
              <a:t>Мережеві інструменти комунікації</a:t>
            </a:r>
            <a:endParaRPr lang="uk-UA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074" name="Объект 4"/>
          <p:cNvGraphicFramePr>
            <a:graphicFrameLocks noGrp="1"/>
          </p:cNvGraphicFramePr>
          <p:nvPr/>
        </p:nvGraphicFramePr>
        <p:xfrm>
          <a:off x="0" y="2071678"/>
          <a:ext cx="8801130" cy="4500575"/>
        </p:xfrm>
        <a:graphic>
          <a:graphicData uri="http://schemas.openxmlformats.org/presentationml/2006/ole">
            <p:oleObj spid="_x0000_s3074" r:id="rId3" imgW="9065538" imgH="4596782" progId="Excel.Sheet.8">
              <p:embed/>
            </p:oleObj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1643042" y="357166"/>
            <a:ext cx="65722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800" b="1" dirty="0" smtClean="0"/>
              <a:t>БІБЛІОТЕКА – ДОСЛІДНИКУ-ВИДАВЦЮ</a:t>
            </a:r>
            <a:endParaRPr lang="ru-RU" sz="2800" b="1" dirty="0"/>
          </a:p>
        </p:txBody>
      </p:sp>
      <p:pic>
        <p:nvPicPr>
          <p:cNvPr id="4" name="Рисунок 3" descr="Facebook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214290"/>
            <a:ext cx="1143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1214414" y="1214422"/>
            <a:ext cx="76438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err="1" smtClean="0"/>
              <a:t>Наукові</a:t>
            </a:r>
            <a:r>
              <a:rPr lang="ru-RU" sz="2400" dirty="0" smtClean="0"/>
              <a:t> </a:t>
            </a:r>
            <a:r>
              <a:rPr lang="ru-RU" sz="2400" dirty="0" err="1" smtClean="0"/>
              <a:t>періодичні</a:t>
            </a:r>
            <a:r>
              <a:rPr lang="ru-RU" sz="2400" dirty="0" smtClean="0"/>
              <a:t> </a:t>
            </a:r>
            <a:r>
              <a:rPr lang="ru-RU" sz="2400" dirty="0" err="1" smtClean="0"/>
              <a:t>видання</a:t>
            </a:r>
            <a:r>
              <a:rPr lang="ru-RU" sz="2400" dirty="0" smtClean="0"/>
              <a:t> </a:t>
            </a:r>
            <a:r>
              <a:rPr lang="ru-RU" sz="2400" dirty="0" err="1" smtClean="0"/>
              <a:t>університету</a:t>
            </a:r>
            <a:r>
              <a:rPr lang="ru-RU" sz="2400" dirty="0" smtClean="0"/>
              <a:t> в базах </a:t>
            </a:r>
            <a:r>
              <a:rPr lang="ru-RU" sz="2400" dirty="0" err="1" smtClean="0"/>
              <a:t>даних</a:t>
            </a:r>
            <a:endParaRPr lang="uk-UA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643042" y="357166"/>
            <a:ext cx="65722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800" b="1" dirty="0" smtClean="0"/>
              <a:t>БІБЛІОТЕКА – ДОСЛІДНИКУ-СТУДЕНТУ</a:t>
            </a:r>
            <a:endParaRPr lang="ru-RU" sz="2800" b="1" dirty="0"/>
          </a:p>
        </p:txBody>
      </p:sp>
      <p:pic>
        <p:nvPicPr>
          <p:cNvPr id="5" name="Рисунок 3" descr="Facebook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14290"/>
            <a:ext cx="1143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44" y="2928934"/>
            <a:ext cx="8786842" cy="33026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TextBox 8"/>
          <p:cNvSpPr txBox="1"/>
          <p:nvPr/>
        </p:nvSpPr>
        <p:spPr>
          <a:xfrm>
            <a:off x="785786" y="1285861"/>
            <a:ext cx="800105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dirty="0" err="1" smtClean="0"/>
              <a:t>Створення</a:t>
            </a:r>
            <a:r>
              <a:rPr lang="ru-RU" sz="2400" dirty="0" smtClean="0"/>
              <a:t> в </a:t>
            </a:r>
            <a:r>
              <a:rPr lang="ru-RU" sz="2400" dirty="0" err="1" smtClean="0"/>
              <a:t>Бібліотеці</a:t>
            </a:r>
            <a:r>
              <a:rPr lang="ru-RU" sz="2400" dirty="0" smtClean="0"/>
              <a:t> КПІ </a:t>
            </a:r>
            <a:r>
              <a:rPr lang="ru-RU" sz="2400" dirty="0" err="1" smtClean="0"/>
              <a:t>інноваційного</a:t>
            </a:r>
            <a:r>
              <a:rPr lang="ru-RU" sz="2400" dirty="0" smtClean="0"/>
              <a:t> простору </a:t>
            </a:r>
            <a:r>
              <a:rPr lang="ru-RU" sz="2400" dirty="0" err="1" smtClean="0"/>
              <a:t>з</a:t>
            </a:r>
            <a:r>
              <a:rPr lang="ru-RU" sz="2400" dirty="0" smtClean="0"/>
              <a:t> </a:t>
            </a:r>
            <a:r>
              <a:rPr lang="ru-RU" sz="2400" dirty="0" err="1" smtClean="0"/>
              <a:t>високотехнологічним</a:t>
            </a:r>
            <a:r>
              <a:rPr lang="ru-RU" sz="2400" dirty="0" smtClean="0"/>
              <a:t> </a:t>
            </a:r>
            <a:r>
              <a:rPr lang="ru-RU" sz="2400" dirty="0" err="1" smtClean="0"/>
              <a:t>обладнанням</a:t>
            </a:r>
            <a:r>
              <a:rPr lang="ru-RU" sz="2400" dirty="0" smtClean="0"/>
              <a:t> для </a:t>
            </a:r>
            <a:r>
              <a:rPr lang="ru-RU" sz="2400" dirty="0" err="1" smtClean="0"/>
              <a:t>навчання</a:t>
            </a:r>
            <a:r>
              <a:rPr lang="ru-RU" sz="2400" dirty="0" smtClean="0"/>
              <a:t>, </a:t>
            </a:r>
            <a:r>
              <a:rPr lang="ru-RU" sz="2400" dirty="0" err="1" smtClean="0"/>
              <a:t>роботи</a:t>
            </a:r>
            <a:r>
              <a:rPr lang="ru-RU" sz="2400" dirty="0" smtClean="0"/>
              <a:t> над проектами, </a:t>
            </a:r>
            <a:r>
              <a:rPr lang="ru-RU" sz="2400" dirty="0" err="1" smtClean="0"/>
              <a:t>розробки</a:t>
            </a:r>
            <a:r>
              <a:rPr lang="ru-RU" sz="2400" dirty="0" smtClean="0"/>
              <a:t> та </a:t>
            </a:r>
            <a:r>
              <a:rPr lang="ru-RU" sz="2400" dirty="0" err="1" smtClean="0"/>
              <a:t>виготовлення</a:t>
            </a:r>
            <a:r>
              <a:rPr lang="ru-RU" sz="2400" dirty="0" smtClean="0"/>
              <a:t> </a:t>
            </a:r>
            <a:r>
              <a:rPr lang="ru-RU" sz="2400" dirty="0" err="1" smtClean="0"/>
              <a:t>прототипів</a:t>
            </a:r>
            <a:r>
              <a:rPr lang="uk-UA" sz="2400" dirty="0" smtClean="0"/>
              <a:t>.</a:t>
            </a:r>
            <a:endParaRPr lang="ru-RU" sz="2400" dirty="0" smtClean="0"/>
          </a:p>
        </p:txBody>
      </p:sp>
      <p:sp>
        <p:nvSpPr>
          <p:cNvPr id="10" name="TextBox 9"/>
          <p:cNvSpPr txBox="1"/>
          <p:nvPr/>
        </p:nvSpPr>
        <p:spPr>
          <a:xfrm>
            <a:off x="214282" y="6286520"/>
            <a:ext cx="421484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000" b="1" dirty="0" smtClean="0">
                <a:solidFill>
                  <a:schemeClr val="tx2">
                    <a:lumMod val="50000"/>
                  </a:schemeClr>
                </a:solidFill>
              </a:rPr>
              <a:t>Студентський простір “</a:t>
            </a:r>
            <a:r>
              <a:rPr lang="en-US" sz="2000" b="1" dirty="0" err="1" smtClean="0">
                <a:solidFill>
                  <a:schemeClr val="tx2">
                    <a:lumMod val="50000"/>
                  </a:schemeClr>
                </a:solidFill>
              </a:rPr>
              <a:t>Belka</a:t>
            </a:r>
            <a:r>
              <a:rPr lang="uk-UA" sz="2000" b="1" dirty="0" smtClean="0">
                <a:solidFill>
                  <a:schemeClr val="tx2">
                    <a:lumMod val="50000"/>
                  </a:schemeClr>
                </a:solidFill>
              </a:rPr>
              <a:t>”</a:t>
            </a:r>
            <a:endParaRPr lang="en-US" sz="2000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500562" y="6286520"/>
            <a:ext cx="421484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000" b="1" dirty="0" smtClean="0">
                <a:solidFill>
                  <a:schemeClr val="tx2">
                    <a:lumMod val="50000"/>
                  </a:schemeClr>
                </a:solidFill>
              </a:rPr>
              <a:t>Відкрита лабораторія “</a:t>
            </a:r>
            <a:r>
              <a:rPr lang="en-US" sz="2000" b="1" dirty="0" err="1" smtClean="0">
                <a:solidFill>
                  <a:schemeClr val="tx2">
                    <a:lumMod val="50000"/>
                  </a:schemeClr>
                </a:solidFill>
              </a:rPr>
              <a:t>Lampa</a:t>
            </a:r>
            <a:r>
              <a:rPr lang="uk-UA" sz="2000" b="1" dirty="0" smtClean="0">
                <a:solidFill>
                  <a:schemeClr val="tx2">
                    <a:lumMod val="50000"/>
                  </a:schemeClr>
                </a:solidFill>
              </a:rPr>
              <a:t>”</a:t>
            </a:r>
            <a:endParaRPr lang="en-US" sz="2000" b="1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32771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229598" y="6475045"/>
            <a:ext cx="914402" cy="3829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643042" y="357166"/>
            <a:ext cx="65722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800" b="1" dirty="0" smtClean="0"/>
              <a:t>БІБЛІОТЕКА – ДОСЛІДНИКУ-СТУДЕНТУ</a:t>
            </a:r>
            <a:endParaRPr lang="ru-RU" sz="28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1857356" y="1071546"/>
            <a:ext cx="59293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400" b="1" dirty="0" err="1" smtClean="0">
                <a:solidFill>
                  <a:schemeClr val="tx2">
                    <a:lumMod val="50000"/>
                  </a:schemeClr>
                </a:solidFill>
              </a:rPr>
              <a:t>Мейкерспейс</a:t>
            </a:r>
            <a:r>
              <a:rPr lang="uk-UA" sz="2400" b="1" dirty="0" smtClean="0">
                <a:solidFill>
                  <a:schemeClr val="tx2">
                    <a:lumMod val="50000"/>
                  </a:schemeClr>
                </a:solidFill>
              </a:rPr>
              <a:t> у бібліотеці</a:t>
            </a:r>
            <a:endParaRPr lang="uk-UA" sz="2400" b="1" dirty="0">
              <a:solidFill>
                <a:schemeClr val="tx2">
                  <a:lumMod val="50000"/>
                </a:schemeClr>
              </a:solidFill>
            </a:endParaRPr>
          </a:p>
        </p:txBody>
      </p:sp>
      <p:graphicFrame>
        <p:nvGraphicFramePr>
          <p:cNvPr id="7" name="Схема 6"/>
          <p:cNvGraphicFramePr/>
          <p:nvPr/>
        </p:nvGraphicFramePr>
        <p:xfrm>
          <a:off x="1000100" y="1571612"/>
          <a:ext cx="7429552" cy="48895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33794" name="Picture 2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786710" y="6391275"/>
            <a:ext cx="1114425" cy="46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571604" y="214290"/>
            <a:ext cx="707236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800" b="1" dirty="0" smtClean="0"/>
              <a:t>БІБЛІОТЕКА – ДОСЛІДНИКУ: доповнення статей </a:t>
            </a:r>
            <a:r>
              <a:rPr lang="uk-UA" sz="2800" b="1" dirty="0" err="1" smtClean="0"/>
              <a:t>Вікіпедії</a:t>
            </a:r>
            <a:endParaRPr lang="ru-RU" sz="2800" b="1" dirty="0" smtClean="0"/>
          </a:p>
          <a:p>
            <a:pPr algn="ctr"/>
            <a:r>
              <a:rPr lang="uk-UA" sz="2800" b="1" dirty="0" smtClean="0"/>
              <a:t> посиланнями на повні тексти публікацій</a:t>
            </a:r>
          </a:p>
        </p:txBody>
      </p:sp>
      <p:pic>
        <p:nvPicPr>
          <p:cNvPr id="5" name="Рисунок 3" descr="Facebook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14290"/>
            <a:ext cx="1143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3" name="Группа 12"/>
          <p:cNvGrpSpPr/>
          <p:nvPr/>
        </p:nvGrpSpPr>
        <p:grpSpPr>
          <a:xfrm>
            <a:off x="714348" y="1428736"/>
            <a:ext cx="8259155" cy="5429264"/>
            <a:chOff x="714348" y="1428736"/>
            <a:chExt cx="8259155" cy="5429264"/>
          </a:xfrm>
        </p:grpSpPr>
        <p:pic>
          <p:nvPicPr>
            <p:cNvPr id="31747" name="Picture 3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6929454" y="2285992"/>
              <a:ext cx="1713263" cy="19097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grpSp>
          <p:nvGrpSpPr>
            <p:cNvPr id="11" name="Группа 10"/>
            <p:cNvGrpSpPr/>
            <p:nvPr/>
          </p:nvGrpSpPr>
          <p:grpSpPr>
            <a:xfrm>
              <a:off x="714348" y="1643050"/>
              <a:ext cx="7458083" cy="5214950"/>
              <a:chOff x="714348" y="1643050"/>
              <a:chExt cx="7458083" cy="5214950"/>
            </a:xfrm>
          </p:grpSpPr>
          <p:pic>
            <p:nvPicPr>
              <p:cNvPr id="31746" name="Picture 2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714348" y="1643050"/>
                <a:ext cx="6115140" cy="328614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grpSp>
            <p:nvGrpSpPr>
              <p:cNvPr id="10" name="Группа 9"/>
              <p:cNvGrpSpPr/>
              <p:nvPr/>
            </p:nvGrpSpPr>
            <p:grpSpPr>
              <a:xfrm>
                <a:off x="3571868" y="2071678"/>
                <a:ext cx="4600563" cy="4786322"/>
                <a:chOff x="3571868" y="2071678"/>
                <a:chExt cx="4600563" cy="4786322"/>
              </a:xfrm>
            </p:grpSpPr>
            <p:pic>
              <p:nvPicPr>
                <p:cNvPr id="31748" name="Picture 4"/>
                <p:cNvPicPr>
                  <a:picLocks noChangeAspect="1" noChangeArrowheads="1"/>
                </p:cNvPicPr>
                <p:nvPr/>
              </p:nvPicPr>
              <p:blipFill>
                <a:blip r:embed="rId5" cstate="print"/>
                <a:srcRect/>
                <a:stretch>
                  <a:fillRect/>
                </a:stretch>
              </p:blipFill>
              <p:spPr bwMode="auto">
                <a:xfrm>
                  <a:off x="3571868" y="4754984"/>
                  <a:ext cx="4600563" cy="210301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cxnSp>
              <p:nvCxnSpPr>
                <p:cNvPr id="9" name="Соединительная линия уступом 8"/>
                <p:cNvCxnSpPr/>
                <p:nvPr/>
              </p:nvCxnSpPr>
              <p:spPr>
                <a:xfrm rot="16200000" flipH="1">
                  <a:off x="3571868" y="2571744"/>
                  <a:ext cx="2571768" cy="1571636"/>
                </a:xfrm>
                <a:prstGeom prst="bentConnector3">
                  <a:avLst>
                    <a:gd name="adj1" fmla="val 50000"/>
                  </a:avLst>
                </a:prstGeom>
                <a:ln>
                  <a:headEnd type="arrow"/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pic>
          <p:nvPicPr>
            <p:cNvPr id="31749" name="Picture 5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8143900" y="1428736"/>
              <a:ext cx="829603" cy="85248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571604" y="214290"/>
            <a:ext cx="607223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800" b="1" dirty="0" smtClean="0"/>
              <a:t>БІБЛІОТЕКА – ДОСЛІДНИКУ: перевірка </a:t>
            </a:r>
            <a:r>
              <a:rPr lang="uk-UA" sz="2800" b="1" dirty="0" err="1" smtClean="0"/>
              <a:t>зв</a:t>
            </a:r>
            <a:r>
              <a:rPr lang="en-US" sz="2800" b="1" dirty="0" smtClean="0"/>
              <a:t>’</a:t>
            </a:r>
            <a:r>
              <a:rPr lang="uk-UA" sz="2800" b="1" dirty="0" err="1" smtClean="0"/>
              <a:t>язку</a:t>
            </a:r>
            <a:endParaRPr lang="uk-UA" sz="2800" b="1" dirty="0" smtClean="0"/>
          </a:p>
          <a:p>
            <a:pPr algn="ctr"/>
            <a:endParaRPr lang="ru-RU" sz="2800" b="1" dirty="0"/>
          </a:p>
        </p:txBody>
      </p:sp>
      <p:grpSp>
        <p:nvGrpSpPr>
          <p:cNvPr id="7" name="Группа 6"/>
          <p:cNvGrpSpPr/>
          <p:nvPr/>
        </p:nvGrpSpPr>
        <p:grpSpPr>
          <a:xfrm>
            <a:off x="500034" y="1357298"/>
            <a:ext cx="8291546" cy="4643470"/>
            <a:chOff x="500034" y="1357298"/>
            <a:chExt cx="8291546" cy="4643470"/>
          </a:xfrm>
        </p:grpSpPr>
        <p:pic>
          <p:nvPicPr>
            <p:cNvPr id="38914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500034" y="1357298"/>
              <a:ext cx="5445022" cy="46434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38915" name="Picture 3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5286380" y="1571612"/>
              <a:ext cx="3505200" cy="4286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pic>
        <p:nvPicPr>
          <p:cNvPr id="8" name="Рисунок 3" descr="Facebook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214290"/>
            <a:ext cx="1143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857224" y="5643578"/>
            <a:ext cx="757242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 smtClean="0"/>
              <a:t>… якщо поняття </a:t>
            </a:r>
            <a:r>
              <a:rPr lang="uk-UA" dirty="0" err="1" smtClean="0"/>
              <a:t>“потенціал”</a:t>
            </a:r>
            <a:r>
              <a:rPr lang="uk-UA" dirty="0" smtClean="0"/>
              <a:t> тісно пов’язане з категорією </a:t>
            </a:r>
            <a:r>
              <a:rPr lang="uk-UA" dirty="0" err="1" smtClean="0"/>
              <a:t>“розвиток”</a:t>
            </a:r>
            <a:r>
              <a:rPr lang="uk-UA" dirty="0" smtClean="0"/>
              <a:t>, то розвиток тісно пов’язаний з категорією </a:t>
            </a:r>
            <a:r>
              <a:rPr lang="uk-UA" dirty="0" err="1" smtClean="0"/>
              <a:t>“можливості”</a:t>
            </a:r>
            <a:r>
              <a:rPr lang="uk-UA" dirty="0" smtClean="0"/>
              <a:t>, а можливості – з категорією </a:t>
            </a:r>
            <a:r>
              <a:rPr lang="uk-UA" dirty="0" err="1" smtClean="0"/>
              <a:t>“успіх”</a:t>
            </a:r>
            <a:r>
              <a:rPr lang="uk-UA" dirty="0" smtClean="0"/>
              <a:t>…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1071538" y="357166"/>
            <a:ext cx="764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3200" dirty="0" err="1" smtClean="0"/>
              <a:t>“Потенціал”</a:t>
            </a:r>
            <a:r>
              <a:rPr lang="uk-UA" sz="3200" dirty="0" smtClean="0"/>
              <a:t>: щ</a:t>
            </a:r>
            <a:r>
              <a:rPr lang="uk-UA" sz="3200" dirty="0"/>
              <a:t>о</a:t>
            </a:r>
            <a:r>
              <a:rPr lang="uk-UA" sz="3200" dirty="0" smtClean="0"/>
              <a:t> це для кожного ж з нас?</a:t>
            </a:r>
            <a:endParaRPr lang="ru-RU" sz="3200" dirty="0"/>
          </a:p>
        </p:txBody>
      </p:sp>
      <p:sp>
        <p:nvSpPr>
          <p:cNvPr id="8" name="TextBox 7"/>
          <p:cNvSpPr txBox="1"/>
          <p:nvPr/>
        </p:nvSpPr>
        <p:spPr>
          <a:xfrm>
            <a:off x="928662" y="5072074"/>
            <a:ext cx="68580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3200" dirty="0" smtClean="0"/>
              <a:t>І що далі…</a:t>
            </a:r>
            <a:endParaRPr lang="ru-RU" sz="3200" dirty="0"/>
          </a:p>
        </p:txBody>
      </p:sp>
      <p:pic>
        <p:nvPicPr>
          <p:cNvPr id="7" name="Рисунок 3" descr="Facebook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14313"/>
            <a:ext cx="1143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5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71670" y="928670"/>
            <a:ext cx="5157805" cy="43409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714744" y="428604"/>
            <a:ext cx="457203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dirty="0" smtClean="0"/>
              <a:t>Це Тетяна </a:t>
            </a:r>
            <a:r>
              <a:rPr lang="uk-UA" sz="2400" dirty="0" err="1" smtClean="0"/>
              <a:t>Спіріна</a:t>
            </a:r>
            <a:r>
              <a:rPr lang="en-US" sz="2400" dirty="0" smtClean="0"/>
              <a:t>, </a:t>
            </a:r>
            <a:r>
              <a:rPr lang="uk-UA" sz="2400" dirty="0" smtClean="0"/>
              <a:t>професійний </a:t>
            </a:r>
            <a:r>
              <a:rPr lang="uk-UA" sz="2400" dirty="0" err="1" smtClean="0"/>
              <a:t>коуч</a:t>
            </a:r>
            <a:r>
              <a:rPr lang="uk-UA" sz="2400" dirty="0" smtClean="0"/>
              <a:t>. Вона створює умови для всебічного розвитку особистості клієнта…</a:t>
            </a:r>
            <a:endParaRPr lang="ru-RU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285720" y="2857496"/>
            <a:ext cx="5072098" cy="33547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dirty="0" smtClean="0"/>
              <a:t>А це Бібліотека, яка</a:t>
            </a:r>
          </a:p>
          <a:p>
            <a:endParaRPr lang="uk-UA" sz="2400" dirty="0" smtClean="0"/>
          </a:p>
          <a:p>
            <a:pPr>
              <a:buFont typeface="Wingdings" pitchFamily="2" charset="2"/>
              <a:buChar char="ü"/>
            </a:pPr>
            <a:r>
              <a:rPr lang="uk-UA" sz="2000" dirty="0" smtClean="0"/>
              <a:t>за допомогою бесіди, поведінки, середовища… створює умови для підвищення результативності, навчання, розвитку клієнта…</a:t>
            </a:r>
          </a:p>
          <a:p>
            <a:endParaRPr lang="uk-UA" sz="2400" dirty="0" smtClean="0"/>
          </a:p>
          <a:p>
            <a:pPr>
              <a:buFont typeface="Wingdings" pitchFamily="2" charset="2"/>
              <a:buChar char="ü"/>
            </a:pPr>
            <a:r>
              <a:rPr lang="uk-UA" sz="2000" dirty="0" smtClean="0"/>
              <a:t>виявляючи  комунікаційні </a:t>
            </a:r>
            <a:r>
              <a:rPr lang="uk-UA" sz="2000" dirty="0" err="1" smtClean="0"/>
              <a:t>“блоки”</a:t>
            </a:r>
            <a:r>
              <a:rPr lang="uk-UA" sz="2000" dirty="0" smtClean="0"/>
              <a:t> та підтримуючи дослідників, створює умови для розвитку наукового потенціалу вишу…</a:t>
            </a:r>
            <a:endParaRPr lang="ru-RU" sz="2000" dirty="0"/>
          </a:p>
        </p:txBody>
      </p:sp>
      <p:pic>
        <p:nvPicPr>
          <p:cNvPr id="7" name="Рисунок 6" descr="971095_157841697720761_1736634963_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2844" y="142852"/>
            <a:ext cx="3143240" cy="2357430"/>
          </a:xfrm>
          <a:prstGeom prst="rect">
            <a:avLst/>
          </a:prstGeom>
        </p:spPr>
      </p:pic>
      <p:pic>
        <p:nvPicPr>
          <p:cNvPr id="8" name="Рисунок 7" descr="14468225_1174345452638718_2016981021754304324_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964883" y="3429000"/>
            <a:ext cx="4000233" cy="2666172"/>
          </a:xfrm>
          <a:prstGeom prst="rect">
            <a:avLst/>
          </a:prstGeom>
        </p:spPr>
      </p:pic>
      <p:pic>
        <p:nvPicPr>
          <p:cNvPr id="9" name="Рисунок 3" descr="Facebook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001000" y="142852"/>
            <a:ext cx="1143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29000"/>
            <a:lum/>
          </a:blip>
          <a:srcRect/>
          <a:stretch>
            <a:fillRect l="-8000" t="-22000" r="-6000" b="-3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142976" y="285728"/>
            <a:ext cx="6286544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4000" b="1" dirty="0" smtClean="0">
                <a:solidFill>
                  <a:schemeClr val="tx2">
                    <a:lumMod val="50000"/>
                  </a:schemeClr>
                </a:solidFill>
              </a:rPr>
              <a:t>ДЯКУЮ ЗА УВАГУ!</a:t>
            </a:r>
          </a:p>
          <a:p>
            <a:endParaRPr lang="uk-UA" dirty="0" smtClean="0"/>
          </a:p>
          <a:p>
            <a:endParaRPr lang="ru-RU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71736" y="1500174"/>
            <a:ext cx="2714644" cy="1180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0034" y="1500174"/>
            <a:ext cx="1419225" cy="1343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643174" y="2928934"/>
            <a:ext cx="576261" cy="5762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10"/>
          <p:cNvSpPr txBox="1"/>
          <p:nvPr/>
        </p:nvSpPr>
        <p:spPr>
          <a:xfrm>
            <a:off x="3286116" y="3000372"/>
            <a:ext cx="1928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 smtClean="0"/>
              <a:t>Євгенія Кулик</a:t>
            </a:r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2571736" y="3786190"/>
            <a:ext cx="264320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hlinkClick r:id="rId6"/>
              </a:rPr>
              <a:t>e.kulyk@library.kpi.ua</a:t>
            </a:r>
            <a:endParaRPr lang="en-US" dirty="0" smtClean="0"/>
          </a:p>
          <a:p>
            <a:endParaRPr lang="en-US" dirty="0" smtClean="0">
              <a:hlinkClick r:id="rId7"/>
            </a:endParaRPr>
          </a:p>
          <a:p>
            <a:r>
              <a:rPr lang="en-US" dirty="0" smtClean="0">
                <a:hlinkClick r:id="rId7"/>
              </a:rPr>
              <a:t>evakanna@gmail.com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>
                <a:hlinkClick r:id="rId8"/>
              </a:rPr>
              <a:t>http://library.kpi.ua</a:t>
            </a:r>
            <a:r>
              <a:rPr lang="en-US" dirty="0" smtClean="0"/>
              <a:t>  </a:t>
            </a:r>
            <a:br>
              <a:rPr lang="en-US" dirty="0" smtClean="0"/>
            </a:br>
            <a:endParaRPr lang="en-US" dirty="0" smtClean="0"/>
          </a:p>
          <a:p>
            <a:endParaRPr lang="en-US" dirty="0" smtClean="0"/>
          </a:p>
          <a:p>
            <a:endParaRPr lang="ru-RU" dirty="0"/>
          </a:p>
        </p:txBody>
      </p:sp>
      <p:pic>
        <p:nvPicPr>
          <p:cNvPr id="13" name="Рисунок 12" descr="Facebook.JPG"/>
          <p:cNvPicPr>
            <a:picLocks noChangeAspect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14282" y="142852"/>
            <a:ext cx="1143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Рисунок 1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8215338" y="214290"/>
            <a:ext cx="666750" cy="1009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Прямоугольник 14"/>
          <p:cNvSpPr/>
          <p:nvPr/>
        </p:nvSpPr>
        <p:spPr>
          <a:xfrm>
            <a:off x="4214810" y="4071942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/>
            <a:r>
              <a:rPr lang="uk-UA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Євгенія Кулик,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</a:p>
          <a:p>
            <a:pPr algn="r"/>
            <a:r>
              <a:rPr lang="uk-UA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Науково-технічна бібліотека</a:t>
            </a:r>
          </a:p>
          <a:p>
            <a:pPr algn="r"/>
            <a:r>
              <a:rPr lang="uk-UA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ім. Г. І. Денисенка </a:t>
            </a:r>
          </a:p>
          <a:p>
            <a:pPr algn="r"/>
            <a:r>
              <a:rPr lang="uk-UA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КПІ ім. Ігоря Сікорського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642910" y="6027003"/>
            <a:ext cx="821537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b="1" dirty="0" err="1" smtClean="0"/>
              <a:t>Міжнародна</a:t>
            </a:r>
            <a:r>
              <a:rPr lang="ru-RU" sz="1200" b="1" dirty="0" smtClean="0"/>
              <a:t> </a:t>
            </a:r>
            <a:r>
              <a:rPr lang="ru-RU" sz="1200" b="1" dirty="0" err="1" smtClean="0"/>
              <a:t>науково-практична</a:t>
            </a:r>
            <a:r>
              <a:rPr lang="ru-RU" sz="1200" b="1" dirty="0" smtClean="0"/>
              <a:t> </a:t>
            </a:r>
            <a:r>
              <a:rPr lang="ru-RU" sz="1200" b="1" dirty="0" err="1" smtClean="0"/>
              <a:t>конференція</a:t>
            </a:r>
            <a:endParaRPr lang="ru-RU" sz="1200" b="1" dirty="0" smtClean="0"/>
          </a:p>
          <a:p>
            <a:pPr algn="ctr"/>
            <a:r>
              <a:rPr lang="ru-RU" sz="1200" b="1" dirty="0" smtClean="0"/>
              <a:t>"</a:t>
            </a:r>
            <a:r>
              <a:rPr lang="ru-RU" sz="1200" b="1" dirty="0" err="1" smtClean="0"/>
              <a:t>Сучасні</a:t>
            </a:r>
            <a:r>
              <a:rPr lang="ru-RU" sz="1200" b="1" dirty="0" smtClean="0"/>
              <a:t> </a:t>
            </a:r>
            <a:r>
              <a:rPr lang="ru-RU" sz="1200" b="1" dirty="0" err="1" smtClean="0"/>
              <a:t>проблеми</a:t>
            </a:r>
            <a:r>
              <a:rPr lang="ru-RU" sz="1200" b="1" dirty="0" smtClean="0"/>
              <a:t> </a:t>
            </a:r>
            <a:r>
              <a:rPr lang="ru-RU" sz="1200" b="1" dirty="0" err="1" smtClean="0"/>
              <a:t>діяльності</a:t>
            </a:r>
            <a:r>
              <a:rPr lang="ru-RU" sz="1200" b="1" dirty="0" smtClean="0"/>
              <a:t> </a:t>
            </a:r>
            <a:r>
              <a:rPr lang="ru-RU" sz="1200" b="1" dirty="0" err="1" smtClean="0"/>
              <a:t>бібліотек</a:t>
            </a:r>
            <a:r>
              <a:rPr lang="ru-RU" sz="1200" b="1" dirty="0" smtClean="0"/>
              <a:t> в </a:t>
            </a:r>
            <a:r>
              <a:rPr lang="ru-RU" sz="1200" b="1" dirty="0" err="1" smtClean="0"/>
              <a:t>умовах</a:t>
            </a:r>
            <a:r>
              <a:rPr lang="ru-RU" sz="1200" b="1" dirty="0" smtClean="0"/>
              <a:t> </a:t>
            </a:r>
            <a:r>
              <a:rPr lang="ru-RU" sz="1200" b="1" dirty="0" err="1" smtClean="0"/>
              <a:t>інформаційного</a:t>
            </a:r>
            <a:r>
              <a:rPr lang="ru-RU" sz="1200" b="1" dirty="0" smtClean="0"/>
              <a:t> </a:t>
            </a:r>
            <a:r>
              <a:rPr lang="ru-RU" sz="1200" b="1" dirty="0" err="1" smtClean="0"/>
              <a:t>суспільства</a:t>
            </a:r>
            <a:r>
              <a:rPr lang="ru-RU" sz="1200" b="1" dirty="0" smtClean="0"/>
              <a:t>«</a:t>
            </a:r>
          </a:p>
          <a:p>
            <a:pPr algn="ctr"/>
            <a:r>
              <a:rPr lang="uk-UA" sz="1200" b="1" dirty="0" smtClean="0"/>
              <a:t>18 – 19 травня 2017 р., Львів</a:t>
            </a:r>
            <a:endParaRPr lang="ru-RU" sz="1200" b="1" dirty="0" smtClean="0"/>
          </a:p>
          <a:p>
            <a:pPr algn="ctr"/>
            <a:endParaRPr lang="ru-RU" sz="1200" b="1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714356"/>
            <a:ext cx="7786742" cy="52850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1071538" y="142852"/>
            <a:ext cx="692948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3200" dirty="0" smtClean="0"/>
              <a:t>Науковий потенціал ВНЗ</a:t>
            </a:r>
            <a:endParaRPr lang="ru-RU" sz="3200" dirty="0"/>
          </a:p>
        </p:txBody>
      </p:sp>
      <p:sp>
        <p:nvSpPr>
          <p:cNvPr id="7" name="TextBox 6"/>
          <p:cNvSpPr txBox="1"/>
          <p:nvPr/>
        </p:nvSpPr>
        <p:spPr>
          <a:xfrm>
            <a:off x="714348" y="6072206"/>
            <a:ext cx="77867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dirty="0" smtClean="0"/>
              <a:t>Бібліотека = комунікація… ефективна комунікація = розкриття потенціалу</a:t>
            </a:r>
            <a:endParaRPr lang="ru-RU" dirty="0"/>
          </a:p>
        </p:txBody>
      </p:sp>
      <p:pic>
        <p:nvPicPr>
          <p:cNvPr id="6" name="Рисунок 3" descr="Facebook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14290"/>
            <a:ext cx="1143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6143644"/>
            <a:ext cx="5372100" cy="447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extBox 12"/>
          <p:cNvSpPr txBox="1"/>
          <p:nvPr/>
        </p:nvSpPr>
        <p:spPr>
          <a:xfrm>
            <a:off x="1214414" y="214290"/>
            <a:ext cx="750099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3200" dirty="0" smtClean="0"/>
              <a:t>Бібліотека для розкриття потенціалу ВНЗ</a:t>
            </a:r>
            <a:endParaRPr lang="ru-RU" sz="3200" dirty="0"/>
          </a:p>
        </p:txBody>
      </p:sp>
      <p:pic>
        <p:nvPicPr>
          <p:cNvPr id="17" name="Рисунок 3" descr="Facebook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14290"/>
            <a:ext cx="1143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37" name="Picture 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71538" y="785794"/>
            <a:ext cx="7521743" cy="5429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8662" y="714356"/>
            <a:ext cx="7643866" cy="55569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extBox 2"/>
          <p:cNvSpPr txBox="1"/>
          <p:nvPr/>
        </p:nvSpPr>
        <p:spPr>
          <a:xfrm>
            <a:off x="1214414" y="214290"/>
            <a:ext cx="750099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3200" dirty="0" smtClean="0"/>
              <a:t>Бібліотека для розкриття потенціалу ВНЗ</a:t>
            </a:r>
            <a:endParaRPr lang="ru-RU" sz="3200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472" y="6215082"/>
            <a:ext cx="5372100" cy="447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3" descr="Facebook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214290"/>
            <a:ext cx="1143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643042" y="357166"/>
            <a:ext cx="607223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800" b="1" dirty="0" smtClean="0"/>
              <a:t>БІБЛІОТЕКА – ДОСЛІДНИКУ-ВНЗ</a:t>
            </a:r>
            <a:endParaRPr lang="ru-RU" sz="2800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71472" y="928670"/>
            <a:ext cx="821537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000" b="1" i="1" dirty="0" smtClean="0">
                <a:solidFill>
                  <a:schemeClr val="tx2">
                    <a:lumMod val="50000"/>
                  </a:schemeClr>
                </a:solidFill>
              </a:rPr>
              <a:t>Моніторинг публікаційної активності: </a:t>
            </a:r>
          </a:p>
          <a:p>
            <a:pPr algn="ctr"/>
            <a:r>
              <a:rPr lang="uk-UA" sz="2000" i="1" dirty="0" smtClean="0"/>
              <a:t>аналіз результативності потенціалу,</a:t>
            </a:r>
          </a:p>
          <a:p>
            <a:pPr algn="ctr"/>
            <a:r>
              <a:rPr lang="uk-UA" sz="2000" i="1" dirty="0" smtClean="0"/>
              <a:t> окреслення можливостей розвитку</a:t>
            </a:r>
            <a:endParaRPr lang="ru-RU" sz="2000" i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7224" y="2357430"/>
            <a:ext cx="7429552" cy="3071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1142976" y="1857364"/>
            <a:ext cx="70009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000" b="1" dirty="0" smtClean="0">
                <a:solidFill>
                  <a:schemeClr val="tx2">
                    <a:lumMod val="50000"/>
                  </a:schemeClr>
                </a:solidFill>
              </a:rPr>
              <a:t>… не індикатори, індекси, показники, цифри… а </a:t>
            </a:r>
            <a:r>
              <a:rPr lang="uk-UA" sz="2400" b="1" dirty="0" smtClean="0">
                <a:solidFill>
                  <a:srgbClr val="E10956"/>
                </a:solidFill>
              </a:rPr>
              <a:t>сенс і суть</a:t>
            </a:r>
            <a:endParaRPr lang="uk-UA" sz="2400" b="1" dirty="0">
              <a:solidFill>
                <a:srgbClr val="E10956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00034" y="5500703"/>
            <a:ext cx="8286808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uk-UA" sz="2400" b="1" dirty="0" err="1" smtClean="0">
                <a:solidFill>
                  <a:schemeClr val="tx2">
                    <a:lumMod val="50000"/>
                  </a:schemeClr>
                </a:solidFill>
              </a:rPr>
              <a:t>Н-індекс</a:t>
            </a:r>
            <a:r>
              <a:rPr lang="uk-UA" dirty="0" smtClean="0"/>
              <a:t>: </a:t>
            </a:r>
            <a:r>
              <a:rPr lang="uk-UA" sz="2000" i="1" dirty="0" err="1" smtClean="0"/>
              <a:t>найцитованіші</a:t>
            </a:r>
            <a:r>
              <a:rPr lang="uk-UA" sz="2000" i="1" dirty="0" smtClean="0"/>
              <a:t> публікації</a:t>
            </a:r>
            <a:r>
              <a:rPr lang="uk-UA" dirty="0" smtClean="0"/>
              <a:t>/хто автор/за які роки/які теми/у яких виданнях/з яким фактором впливовості/у співпраці з ким/це у нас, а як у інших; </a:t>
            </a:r>
            <a:r>
              <a:rPr lang="uk-UA" sz="2000" i="1" dirty="0" smtClean="0"/>
              <a:t>що не цитується</a:t>
            </a:r>
            <a:r>
              <a:rPr lang="uk-UA" dirty="0" smtClean="0"/>
              <a:t>: які теми/які типи документів/за які роки/у яких виданнях…</a:t>
            </a:r>
            <a:endParaRPr lang="uk-UA" dirty="0"/>
          </a:p>
        </p:txBody>
      </p:sp>
      <p:pic>
        <p:nvPicPr>
          <p:cNvPr id="8" name="Рисунок 3" descr="Facebook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14313"/>
            <a:ext cx="1143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000100" y="357166"/>
            <a:ext cx="750099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3200" dirty="0" smtClean="0"/>
              <a:t>Дещо з результатів моніторингу…</a:t>
            </a:r>
            <a:endParaRPr lang="ru-RU" sz="3200" dirty="0"/>
          </a:p>
        </p:txBody>
      </p:sp>
      <p:pic>
        <p:nvPicPr>
          <p:cNvPr id="317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6314" y="1357298"/>
            <a:ext cx="4187871" cy="26547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1785918" y="1000108"/>
            <a:ext cx="16430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 smtClean="0"/>
              <a:t>Публікується</a:t>
            </a:r>
            <a:r>
              <a:rPr lang="en-US" sz="1100" dirty="0" smtClean="0"/>
              <a:t>[</a:t>
            </a:r>
            <a:r>
              <a:rPr lang="uk-UA" sz="1100" dirty="0" smtClean="0"/>
              <a:t>1</a:t>
            </a:r>
            <a:r>
              <a:rPr lang="en-US" sz="1100" dirty="0" smtClean="0"/>
              <a:t>]</a:t>
            </a:r>
            <a:endParaRPr lang="ru-RU" sz="1100" dirty="0"/>
          </a:p>
        </p:txBody>
      </p:sp>
      <p:sp>
        <p:nvSpPr>
          <p:cNvPr id="10" name="TextBox 9"/>
          <p:cNvSpPr txBox="1"/>
          <p:nvPr/>
        </p:nvSpPr>
        <p:spPr>
          <a:xfrm>
            <a:off x="5500694" y="1071546"/>
            <a:ext cx="25003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 smtClean="0"/>
              <a:t>Найбільше цитується</a:t>
            </a:r>
            <a:r>
              <a:rPr lang="ru-RU" dirty="0" smtClean="0"/>
              <a:t> </a:t>
            </a:r>
            <a:r>
              <a:rPr lang="en-US" sz="1200" dirty="0" smtClean="0"/>
              <a:t>[2]</a:t>
            </a:r>
            <a:endParaRPr lang="ru-RU" sz="1200" dirty="0"/>
          </a:p>
        </p:txBody>
      </p:sp>
      <p:sp>
        <p:nvSpPr>
          <p:cNvPr id="11" name="TextBox 10"/>
          <p:cNvSpPr txBox="1"/>
          <p:nvPr/>
        </p:nvSpPr>
        <p:spPr>
          <a:xfrm>
            <a:off x="214282" y="6357958"/>
            <a:ext cx="864399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 smtClean="0"/>
              <a:t>[1] </a:t>
            </a:r>
            <a:r>
              <a:rPr lang="uk-UA" sz="1200" dirty="0" smtClean="0"/>
              <a:t>За даними</a:t>
            </a:r>
            <a:r>
              <a:rPr lang="en-US" sz="1200" dirty="0" smtClean="0"/>
              <a:t> Scopus                               [2] </a:t>
            </a:r>
            <a:r>
              <a:rPr lang="uk-UA" sz="1200" dirty="0" smtClean="0"/>
              <a:t>Аналіз вибірки 10% </a:t>
            </a:r>
            <a:r>
              <a:rPr lang="uk-UA" sz="1200" dirty="0" err="1" smtClean="0"/>
              <a:t>найцитованіших</a:t>
            </a:r>
            <a:r>
              <a:rPr lang="uk-UA" sz="1200" dirty="0" smtClean="0"/>
              <a:t> публікацій КПІ ім. Ігоря Сікорського у </a:t>
            </a:r>
            <a:r>
              <a:rPr lang="en-US" sz="1200" dirty="0" smtClean="0"/>
              <a:t>Scopus</a:t>
            </a:r>
            <a:endParaRPr lang="ru-RU" sz="1200" dirty="0"/>
          </a:p>
        </p:txBody>
      </p:sp>
      <p:sp>
        <p:nvSpPr>
          <p:cNvPr id="13" name="TextBox 12"/>
          <p:cNvSpPr txBox="1"/>
          <p:nvPr/>
        </p:nvSpPr>
        <p:spPr>
          <a:xfrm>
            <a:off x="4071934" y="3786190"/>
            <a:ext cx="13573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 smtClean="0"/>
              <a:t>Хто цитує*</a:t>
            </a:r>
            <a:endParaRPr lang="ru-RU" dirty="0"/>
          </a:p>
        </p:txBody>
      </p:sp>
      <p:pic>
        <p:nvPicPr>
          <p:cNvPr id="3174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00364" y="4214818"/>
            <a:ext cx="2790822" cy="2130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00101" y="1414660"/>
            <a:ext cx="2786082" cy="2547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643042" y="214290"/>
            <a:ext cx="607223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800" b="1" dirty="0" smtClean="0"/>
              <a:t>БІБЛІОТЕКА – ДОСЛІДНИКУ-ВНЗ</a:t>
            </a:r>
            <a:endParaRPr lang="ru-RU" sz="2800" b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7224" y="1500174"/>
            <a:ext cx="7524771" cy="463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4" name="Прямоугольник 13"/>
          <p:cNvSpPr/>
          <p:nvPr/>
        </p:nvSpPr>
        <p:spPr>
          <a:xfrm>
            <a:off x="428596" y="714356"/>
            <a:ext cx="842968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000" b="1" i="1" dirty="0" smtClean="0">
                <a:solidFill>
                  <a:schemeClr val="tx2">
                    <a:lumMod val="50000"/>
                  </a:schemeClr>
                </a:solidFill>
              </a:rPr>
              <a:t>Моніторинг публікаційної активності: </a:t>
            </a:r>
          </a:p>
          <a:p>
            <a:pPr algn="ctr"/>
            <a:r>
              <a:rPr lang="uk-UA" sz="2000" i="1" dirty="0" smtClean="0"/>
              <a:t>окреслення факторів, що знижують видимість та ефективне використання результатів досліджень*</a:t>
            </a:r>
            <a:endParaRPr lang="uk-UA" sz="2000" dirty="0"/>
          </a:p>
        </p:txBody>
      </p:sp>
      <p:sp>
        <p:nvSpPr>
          <p:cNvPr id="15" name="TextBox 14"/>
          <p:cNvSpPr txBox="1"/>
          <p:nvPr/>
        </p:nvSpPr>
        <p:spPr>
          <a:xfrm>
            <a:off x="428596" y="6143644"/>
            <a:ext cx="84296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1400" dirty="0" smtClean="0"/>
              <a:t>* Дослідження Науково-технічної бібліотеки. Вибірка – 330 </a:t>
            </a:r>
            <a:r>
              <a:rPr lang="uk-UA" sz="1400" dirty="0" err="1" smtClean="0"/>
              <a:t>найцитованіших</a:t>
            </a:r>
            <a:r>
              <a:rPr lang="uk-UA" sz="1400" dirty="0" smtClean="0"/>
              <a:t> науковців з різних факультетів (на основі </a:t>
            </a:r>
            <a:r>
              <a:rPr lang="uk-UA" sz="1400" dirty="0" err="1" smtClean="0"/>
              <a:t>наукометричного</a:t>
            </a:r>
            <a:r>
              <a:rPr lang="uk-UA" sz="1400" dirty="0" smtClean="0"/>
              <a:t> аналізу БД </a:t>
            </a:r>
            <a:r>
              <a:rPr lang="en-US" sz="1400" dirty="0" smtClean="0"/>
              <a:t>Scopus)</a:t>
            </a:r>
            <a:r>
              <a:rPr lang="uk-UA" sz="1400" dirty="0" smtClean="0"/>
              <a:t>.</a:t>
            </a:r>
            <a:endParaRPr lang="ru-RU" sz="1400" dirty="0"/>
          </a:p>
        </p:txBody>
      </p:sp>
      <p:pic>
        <p:nvPicPr>
          <p:cNvPr id="6" name="Рисунок 3" descr="Facebook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14313"/>
            <a:ext cx="1143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714480" y="285728"/>
            <a:ext cx="607223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800" b="1" dirty="0" smtClean="0"/>
              <a:t>БІБЛІОТЕКА – ДОСЛІДНИКУ-АВТОРУ</a:t>
            </a:r>
            <a:endParaRPr lang="ru-RU" sz="28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714348" y="857232"/>
            <a:ext cx="8143932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buFont typeface="Wingdings" pitchFamily="2" charset="2"/>
              <a:buChar char="Ø"/>
            </a:pPr>
            <a:r>
              <a:rPr lang="uk-UA" sz="2200" dirty="0" smtClean="0"/>
              <a:t>Доступ до </a:t>
            </a:r>
            <a:r>
              <a:rPr lang="uk-UA" sz="2200" dirty="0" err="1" smtClean="0"/>
              <a:t>наукометричних</a:t>
            </a:r>
            <a:r>
              <a:rPr lang="uk-UA" sz="2200" dirty="0" smtClean="0"/>
              <a:t> платформ, консультації щодо можливостей використання на різних етапах життєвого циклу дослідження</a:t>
            </a:r>
          </a:p>
          <a:p>
            <a:pPr algn="just">
              <a:buFont typeface="Wingdings" pitchFamily="2" charset="2"/>
              <a:buChar char="Ø"/>
            </a:pPr>
            <a:endParaRPr lang="uk-UA" sz="2200" dirty="0" smtClean="0"/>
          </a:p>
          <a:p>
            <a:pPr algn="just">
              <a:buFont typeface="Wingdings" pitchFamily="2" charset="2"/>
              <a:buChar char="Ø"/>
            </a:pPr>
            <a:endParaRPr lang="uk-UA" sz="2200" dirty="0" smtClean="0"/>
          </a:p>
          <a:p>
            <a:pPr algn="just">
              <a:buFont typeface="Wingdings" pitchFamily="2" charset="2"/>
              <a:buChar char="Ø"/>
            </a:pPr>
            <a:endParaRPr lang="uk-UA" sz="2200" dirty="0" smtClean="0"/>
          </a:p>
          <a:p>
            <a:pPr algn="just">
              <a:buFont typeface="Wingdings" pitchFamily="2" charset="2"/>
              <a:buChar char="Ø"/>
            </a:pPr>
            <a:r>
              <a:rPr lang="uk-UA" sz="2200" dirty="0" smtClean="0"/>
              <a:t>Сприяння комунікації авторів з результатами якісних досліджень</a:t>
            </a:r>
          </a:p>
          <a:p>
            <a:pPr algn="just">
              <a:buFont typeface="Wingdings" pitchFamily="2" charset="2"/>
              <a:buChar char="Ø"/>
            </a:pPr>
            <a:endParaRPr lang="uk-UA" sz="800" dirty="0" smtClean="0"/>
          </a:p>
          <a:p>
            <a:pPr algn="just">
              <a:buFont typeface="Wingdings" pitchFamily="2" charset="2"/>
              <a:buChar char="Ø"/>
            </a:pPr>
            <a:r>
              <a:rPr lang="uk-UA" sz="2200" dirty="0" smtClean="0"/>
              <a:t>Консультування з питань ідентифікації дослідників в цифровому середовищі</a:t>
            </a:r>
          </a:p>
          <a:p>
            <a:pPr algn="just">
              <a:buFont typeface="Wingdings" pitchFamily="2" charset="2"/>
              <a:buChar char="Ø"/>
            </a:pPr>
            <a:endParaRPr lang="uk-UA" sz="800" dirty="0" smtClean="0"/>
          </a:p>
          <a:p>
            <a:pPr algn="just">
              <a:buFont typeface="Wingdings" pitchFamily="2" charset="2"/>
              <a:buChar char="Ø"/>
            </a:pPr>
            <a:r>
              <a:rPr lang="uk-UA" sz="2200" dirty="0" smtClean="0"/>
              <a:t> Організації комунікації: </a:t>
            </a:r>
            <a:r>
              <a:rPr lang="uk-UA" sz="2200" dirty="0" err="1" smtClean="0"/>
              <a:t>“бібліотекар</a:t>
            </a:r>
            <a:r>
              <a:rPr lang="uk-UA" sz="2200" dirty="0" smtClean="0"/>
              <a:t> – дослідник – </a:t>
            </a:r>
            <a:r>
              <a:rPr lang="uk-UA" sz="2200" dirty="0" err="1" smtClean="0"/>
              <a:t>експерт”</a:t>
            </a:r>
            <a:endParaRPr lang="uk-UA" sz="2200" dirty="0" smtClean="0"/>
          </a:p>
          <a:p>
            <a:pPr algn="just">
              <a:buFont typeface="Wingdings" pitchFamily="2" charset="2"/>
              <a:buChar char="Ø"/>
            </a:pPr>
            <a:endParaRPr lang="uk-UA" sz="800" dirty="0" smtClean="0"/>
          </a:p>
          <a:p>
            <a:pPr algn="just">
              <a:buFont typeface="Wingdings" pitchFamily="2" charset="2"/>
              <a:buChar char="Ø"/>
            </a:pPr>
            <a:r>
              <a:rPr lang="uk-UA" sz="2200" dirty="0" smtClean="0"/>
              <a:t>Популяризація наукових сервісів для </a:t>
            </a:r>
            <a:r>
              <a:rPr lang="uk-UA" sz="2200" dirty="0" err="1" smtClean="0"/>
              <a:t>комунікування</a:t>
            </a:r>
            <a:r>
              <a:rPr lang="uk-UA" sz="2200" dirty="0" smtClean="0"/>
              <a:t> дослідників </a:t>
            </a:r>
          </a:p>
          <a:p>
            <a:pPr algn="just">
              <a:buFont typeface="Wingdings" pitchFamily="2" charset="2"/>
              <a:buChar char="Ø"/>
            </a:pPr>
            <a:endParaRPr lang="uk-UA" sz="800" dirty="0" smtClean="0"/>
          </a:p>
          <a:p>
            <a:pPr algn="just">
              <a:buFont typeface="Wingdings" pitchFamily="2" charset="2"/>
              <a:buChar char="Ø"/>
            </a:pPr>
            <a:r>
              <a:rPr lang="uk-UA" sz="2200" dirty="0" smtClean="0"/>
              <a:t>Консультування щодо поширення результатів досліджень та оцінки їхньої результативності</a:t>
            </a:r>
          </a:p>
          <a:p>
            <a:pPr algn="just">
              <a:buFont typeface="Wingdings" pitchFamily="2" charset="2"/>
              <a:buChar char="Ø"/>
            </a:pPr>
            <a:endParaRPr lang="uk-UA" dirty="0"/>
          </a:p>
        </p:txBody>
      </p:sp>
      <p:grpSp>
        <p:nvGrpSpPr>
          <p:cNvPr id="9" name="Группа 8"/>
          <p:cNvGrpSpPr/>
          <p:nvPr/>
        </p:nvGrpSpPr>
        <p:grpSpPr>
          <a:xfrm>
            <a:off x="1071538" y="2143116"/>
            <a:ext cx="7215238" cy="714380"/>
            <a:chOff x="928662" y="1857364"/>
            <a:chExt cx="7648616" cy="744243"/>
          </a:xfrm>
        </p:grpSpPr>
        <p:pic>
          <p:nvPicPr>
            <p:cNvPr id="2050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928662" y="1857364"/>
              <a:ext cx="1357321" cy="7115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2051" name="Picture 3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000364" y="1928802"/>
              <a:ext cx="2638418" cy="53528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2052" name="Picture 4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6572264" y="1857364"/>
              <a:ext cx="2005014" cy="7442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grpSp>
        <p:nvGrpSpPr>
          <p:cNvPr id="13" name="Группа 12"/>
          <p:cNvGrpSpPr/>
          <p:nvPr/>
        </p:nvGrpSpPr>
        <p:grpSpPr>
          <a:xfrm>
            <a:off x="785786" y="5929330"/>
            <a:ext cx="7929618" cy="513146"/>
            <a:chOff x="714348" y="5715016"/>
            <a:chExt cx="7929618" cy="513146"/>
          </a:xfrm>
        </p:grpSpPr>
        <p:pic>
          <p:nvPicPr>
            <p:cNvPr id="2053" name="Picture 5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714348" y="5857892"/>
              <a:ext cx="2590800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2055" name="Picture 7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5429256" y="5715016"/>
              <a:ext cx="2147883" cy="5131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2056" name="Picture 8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3286116" y="5857891"/>
              <a:ext cx="1928826" cy="3136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2057" name="Picture 9"/>
            <p:cNvPicPr>
              <a:picLocks noChangeAspect="1" noChangeArrowheads="1"/>
            </p:cNvPicPr>
            <p:nvPr/>
          </p:nvPicPr>
          <p:blipFill>
            <a:blip r:embed="rId9" cstate="print"/>
            <a:srcRect/>
            <a:stretch>
              <a:fillRect/>
            </a:stretch>
          </p:blipFill>
          <p:spPr bwMode="auto">
            <a:xfrm>
              <a:off x="7715272" y="5715016"/>
              <a:ext cx="928694" cy="4575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pic>
        <p:nvPicPr>
          <p:cNvPr id="14" name="Рисунок 3" descr="Facebook.JPG"/>
          <p:cNvPicPr>
            <a:picLocks noChangeAspect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0" y="214290"/>
            <a:ext cx="1000132" cy="10001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1381</TotalTime>
  <Words>677</Words>
  <Application>Microsoft Office PowerPoint</Application>
  <PresentationFormat>Экран (4:3)</PresentationFormat>
  <Paragraphs>126</Paragraphs>
  <Slides>21</Slides>
  <Notes>1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3" baseType="lpstr">
      <vt:lpstr>Тема Office</vt:lpstr>
      <vt:lpstr>Лист Microsoft Office Excel 97-2003</vt:lpstr>
      <vt:lpstr>Бібліотечні засоби популяризації наукового потенціалу ВНЗ:  досвід роботи науково-технічної бібліотеки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</vt:vector>
  </TitlesOfParts>
  <Company>None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kulyk</dc:creator>
  <cp:lastModifiedBy>bozhenko</cp:lastModifiedBy>
  <cp:revision>149</cp:revision>
  <dcterms:created xsi:type="dcterms:W3CDTF">2017-04-27T07:51:28Z</dcterms:created>
  <dcterms:modified xsi:type="dcterms:W3CDTF">2017-05-16T08:54:48Z</dcterms:modified>
</cp:coreProperties>
</file>