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78" r:id="rId4"/>
    <p:sldId id="279" r:id="rId5"/>
    <p:sldId id="280" r:id="rId6"/>
    <p:sldId id="281" r:id="rId7"/>
    <p:sldId id="282" r:id="rId8"/>
    <p:sldId id="283" r:id="rId9"/>
    <p:sldId id="284" r:id="rId10"/>
    <p:sldId id="276" r:id="rId11"/>
    <p:sldId id="292" r:id="rId12"/>
    <p:sldId id="291" r:id="rId13"/>
    <p:sldId id="290" r:id="rId14"/>
    <p:sldId id="289" r:id="rId15"/>
    <p:sldId id="288" r:id="rId16"/>
    <p:sldId id="287" r:id="rId17"/>
    <p:sldId id="286" r:id="rId18"/>
    <p:sldId id="285" r:id="rId19"/>
    <p:sldId id="277" r:id="rId20"/>
    <p:sldId id="293" r:id="rId21"/>
    <p:sldId id="295" r:id="rId22"/>
    <p:sldId id="296" r:id="rId23"/>
    <p:sldId id="294" r:id="rId24"/>
    <p:sldId id="297" r:id="rId25"/>
    <p:sldId id="298" r:id="rId26"/>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93" autoAdjust="0"/>
    <p:restoredTop sz="94660"/>
  </p:normalViewPr>
  <p:slideViewPr>
    <p:cSldViewPr snapToGrid="0">
      <p:cViewPr varScale="1">
        <p:scale>
          <a:sx n="70" d="100"/>
          <a:sy n="70" d="100"/>
        </p:scale>
        <p:origin x="89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508776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4074674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3377328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518937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3439108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1EAAE855-C8B4-4B14-A7D0-13B5835C387B}" type="datetimeFigureOut">
              <a:rPr lang="uk-UA" smtClean="0"/>
              <a:t>29.08.2021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2385095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1EAAE855-C8B4-4B14-A7D0-13B5835C387B}" type="datetimeFigureOut">
              <a:rPr lang="uk-UA" smtClean="0"/>
              <a:t>29.08.2021</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3043256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1EAAE855-C8B4-4B14-A7D0-13B5835C387B}" type="datetimeFigureOut">
              <a:rPr lang="uk-UA" smtClean="0"/>
              <a:t>29.08.2021</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4241410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EAAE855-C8B4-4B14-A7D0-13B5835C387B}" type="datetimeFigureOut">
              <a:rPr lang="uk-UA" smtClean="0"/>
              <a:t>29.08.2021</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518183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EAAE855-C8B4-4B14-A7D0-13B5835C387B}" type="datetimeFigureOut">
              <a:rPr lang="uk-UA" smtClean="0"/>
              <a:t>29.08.2021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2907898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EAAE855-C8B4-4B14-A7D0-13B5835C387B}" type="datetimeFigureOut">
              <a:rPr lang="uk-UA" smtClean="0"/>
              <a:t>29.08.2021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A202940-E76C-4D59-9910-965632AC4590}" type="slidenum">
              <a:rPr lang="uk-UA" smtClean="0"/>
              <a:t>‹#›</a:t>
            </a:fld>
            <a:endParaRPr lang="uk-UA"/>
          </a:p>
        </p:txBody>
      </p:sp>
    </p:spTree>
    <p:extLst>
      <p:ext uri="{BB962C8B-B14F-4D97-AF65-F5344CB8AC3E}">
        <p14:creationId xmlns:p14="http://schemas.microsoft.com/office/powerpoint/2010/main" val="747928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AAE855-C8B4-4B14-A7D0-13B5835C387B}" type="datetimeFigureOut">
              <a:rPr lang="uk-UA" smtClean="0"/>
              <a:t>29.08.2021</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202940-E76C-4D59-9910-965632AC4590}" type="slidenum">
              <a:rPr lang="uk-UA" smtClean="0"/>
              <a:t>‹#›</a:t>
            </a:fld>
            <a:endParaRPr lang="uk-UA"/>
          </a:p>
        </p:txBody>
      </p:sp>
    </p:spTree>
    <p:extLst>
      <p:ext uri="{BB962C8B-B14F-4D97-AF65-F5344CB8AC3E}">
        <p14:creationId xmlns:p14="http://schemas.microsoft.com/office/powerpoint/2010/main" val="2842145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93705" y="4115492"/>
            <a:ext cx="7315199" cy="2308324"/>
          </a:xfrm>
          <a:prstGeom prst="rect">
            <a:avLst/>
          </a:prstGeom>
        </p:spPr>
        <p:txBody>
          <a:bodyPr wrap="square">
            <a:spAutoFit/>
          </a:bodyPr>
          <a:lstStyle/>
          <a:p>
            <a:pPr indent="269875" algn="just">
              <a:spcAft>
                <a:spcPts val="0"/>
              </a:spcAft>
            </a:pPr>
            <a:r>
              <a:rPr lang="uk-UA" sz="2400" b="1" dirty="0" smtClean="0">
                <a:latin typeface="Times New Roman" panose="02020603050405020304" pitchFamily="18" charset="0"/>
                <a:ea typeface="Times New Roman" panose="02020603050405020304" pitchFamily="18" charset="0"/>
              </a:rPr>
              <a:t>Презентація лекції підготована</a:t>
            </a:r>
          </a:p>
          <a:p>
            <a:pPr indent="269875" algn="just">
              <a:spcAft>
                <a:spcPts val="0"/>
              </a:spcAft>
            </a:pPr>
            <a:r>
              <a:rPr lang="uk-UA" sz="2400" b="1" dirty="0" smtClean="0">
                <a:latin typeface="Times New Roman" panose="02020603050405020304" pitchFamily="18" charset="0"/>
                <a:ea typeface="Times New Roman" panose="02020603050405020304" pitchFamily="18" charset="0"/>
              </a:rPr>
              <a:t>доцентом кафедри економіки і підприємництва</a:t>
            </a:r>
          </a:p>
          <a:p>
            <a:pPr indent="269875" algn="just">
              <a:spcAft>
                <a:spcPts val="0"/>
              </a:spcAft>
            </a:pPr>
            <a:r>
              <a:rPr lang="uk-UA" sz="2400" b="1" dirty="0" smtClean="0">
                <a:latin typeface="Times New Roman" panose="02020603050405020304" pitchFamily="18" charset="0"/>
                <a:ea typeface="Times New Roman" panose="02020603050405020304" pitchFamily="18" charset="0"/>
              </a:rPr>
              <a:t> Андрусь Ольгою Іванівною</a:t>
            </a:r>
          </a:p>
          <a:p>
            <a:pPr indent="269875" algn="just">
              <a:spcAft>
                <a:spcPts val="0"/>
              </a:spcAft>
            </a:pPr>
            <a:r>
              <a:rPr lang="uk-UA" sz="2400" b="1" dirty="0" smtClean="0">
                <a:latin typeface="Times New Roman" panose="02020603050405020304" pitchFamily="18" charset="0"/>
                <a:ea typeface="Times New Roman" panose="02020603050405020304" pitchFamily="18" charset="0"/>
              </a:rPr>
              <a:t>Навчально-методичні матеріали затверджені на засіданні кафедри економіки і підприємництва, протокол </a:t>
            </a:r>
            <a:r>
              <a:rPr lang="uk-UA" sz="2400" b="1" dirty="0" smtClean="0">
                <a:latin typeface="Times New Roman" panose="02020603050405020304" pitchFamily="18" charset="0"/>
                <a:cs typeface="Times New Roman" panose="02020603050405020304" pitchFamily="18" charset="0"/>
              </a:rPr>
              <a:t>№ </a:t>
            </a:r>
            <a:r>
              <a:rPr lang="uk-UA" sz="2400" b="1" dirty="0">
                <a:latin typeface="Times New Roman" panose="02020603050405020304" pitchFamily="18" charset="0"/>
                <a:cs typeface="Times New Roman" panose="02020603050405020304" pitchFamily="18" charset="0"/>
              </a:rPr>
              <a:t>2 від 22.09.2020 </a:t>
            </a:r>
            <a:r>
              <a:rPr lang="uk-UA" sz="2400" b="1" dirty="0" smtClean="0">
                <a:latin typeface="Times New Roman" panose="02020603050405020304" pitchFamily="18" charset="0"/>
                <a:cs typeface="Times New Roman" panose="02020603050405020304" pitchFamily="18" charset="0"/>
              </a:rPr>
              <a:t>р.</a:t>
            </a:r>
            <a:endParaRPr lang="uk-UA" sz="2400" b="1"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Прямоугольник 4"/>
          <p:cNvSpPr/>
          <p:nvPr/>
        </p:nvSpPr>
        <p:spPr>
          <a:xfrm>
            <a:off x="331304" y="1076210"/>
            <a:ext cx="11277600" cy="2003625"/>
          </a:xfrm>
          <a:prstGeom prst="rect">
            <a:avLst/>
          </a:prstGeom>
        </p:spPr>
        <p:txBody>
          <a:bodyPr wrap="square">
            <a:spAutoFit/>
          </a:bodyPr>
          <a:lstStyle/>
          <a:p>
            <a:pPr algn="ctr">
              <a:lnSpc>
                <a:spcPct val="115000"/>
              </a:lnSpc>
            </a:pPr>
            <a:r>
              <a:rPr lang="uk-UA" sz="3600" b="1" dirty="0" smtClean="0">
                <a:effectLst/>
                <a:latin typeface="Times New Roman" panose="02020603050405020304" pitchFamily="18" charset="0"/>
                <a:ea typeface="Calibri" panose="020F0502020204030204" pitchFamily="34" charset="0"/>
                <a:cs typeface="Times New Roman" panose="02020603050405020304" pitchFamily="18" charset="0"/>
              </a:rPr>
              <a:t>Тема 2. </a:t>
            </a:r>
            <a:r>
              <a:rPr lang="uk-UA" sz="3600" b="1" dirty="0">
                <a:latin typeface="Times New Roman" panose="02020603050405020304" pitchFamily="18" charset="0"/>
                <a:cs typeface="Times New Roman" panose="02020603050405020304" pitchFamily="18" charset="0"/>
              </a:rPr>
              <a:t>Підприємство як самостійний </a:t>
            </a:r>
            <a:r>
              <a:rPr lang="uk-UA" sz="3600" b="1" dirty="0" smtClean="0">
                <a:latin typeface="Times New Roman" panose="02020603050405020304" pitchFamily="18" charset="0"/>
                <a:cs typeface="Times New Roman" panose="02020603050405020304" pitchFamily="18" charset="0"/>
              </a:rPr>
              <a:t>суб’єкт господарювання</a:t>
            </a:r>
            <a:r>
              <a:rPr lang="uk-UA" sz="3600" b="1" dirty="0" smtClean="0">
                <a:latin typeface="Times New Roman" panose="02020603050405020304" pitchFamily="18" charset="0"/>
                <a:ea typeface="Calibri" panose="020F0502020204030204" pitchFamily="34" charset="0"/>
                <a:cs typeface="Times New Roman" panose="02020603050405020304" pitchFamily="18" charset="0"/>
              </a:rPr>
              <a:t>. </a:t>
            </a:r>
            <a:r>
              <a:rPr lang="uk-UA" sz="3600" b="1" dirty="0" smtClean="0">
                <a:latin typeface="Times New Roman" panose="02020603050405020304" pitchFamily="18" charset="0"/>
                <a:cs typeface="Times New Roman" panose="02020603050405020304" pitchFamily="18" charset="0"/>
              </a:rPr>
              <a:t>Організаційно-правові </a:t>
            </a:r>
            <a:r>
              <a:rPr lang="uk-UA" sz="3600" b="1" dirty="0">
                <a:latin typeface="Times New Roman" panose="02020603050405020304" pitchFamily="18" charset="0"/>
                <a:cs typeface="Times New Roman" panose="02020603050405020304" pitchFamily="18" charset="0"/>
              </a:rPr>
              <a:t>основи господарської діяльності підприємств в Україні. </a:t>
            </a:r>
            <a:endParaRPr lang="uk-UA" sz="3600" b="1" dirty="0" smtClean="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7051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764" y="224099"/>
            <a:ext cx="11926957" cy="6004529"/>
          </a:xfrm>
          <a:prstGeom prst="rect">
            <a:avLst/>
          </a:prstGeom>
        </p:spPr>
        <p:txBody>
          <a:bodyPr wrap="square">
            <a:spAutoFit/>
          </a:bodyPr>
          <a:lstStyle/>
          <a:p>
            <a:pPr indent="449580" algn="just">
              <a:lnSpc>
                <a:spcPct val="115000"/>
              </a:lnSpc>
              <a:spcAft>
                <a:spcPts val="0"/>
              </a:spcAft>
            </a:pPr>
            <a:r>
              <a:rPr lang="uk-UA" sz="2400" b="1" dirty="0">
                <a:latin typeface="Times New Roman" panose="02020603050405020304" pitchFamily="18" charset="0"/>
                <a:ea typeface="Calibri" panose="020F0502020204030204" pitchFamily="34" charset="0"/>
                <a:cs typeface="Times New Roman" panose="02020603050405020304" pitchFamily="18" charset="0"/>
              </a:rPr>
              <a:t>Повне товариство (ПТ)</a:t>
            </a:r>
            <a:r>
              <a:rPr lang="uk-UA" sz="2400" dirty="0">
                <a:latin typeface="Times New Roman" panose="02020603050405020304" pitchFamily="18" charset="0"/>
                <a:ea typeface="Calibri" panose="020F0502020204030204" pitchFamily="34" charset="0"/>
                <a:cs typeface="Times New Roman" panose="02020603050405020304" pitchFamily="18" charset="0"/>
              </a:rPr>
              <a:t> передбачає як спільну підприємницьку діяльність, так і солідарну відповідальність по зобов’язанням усім власним майном. Солідарна відповідальність учасників повного товариства юридично розширює права кредиторів щодо повного або частково виконання зобов’язань товариства усіма його учасниками або кожним з них окремо.</a:t>
            </a: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Учасниками повного товариства та повними учасниками командит</a:t>
            </a:r>
            <a:r>
              <a:rPr lang="uk-UA" sz="2400" spc="-3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ного товариства можуть бути лише особи, зареєстровані як суб'єкти під</a:t>
            </a:r>
            <a:r>
              <a:rPr lang="uk-UA" sz="2400" spc="-45"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приємництва.</a:t>
            </a:r>
            <a:endParaRPr lang="uk-UA" sz="2400" dirty="0">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15000"/>
              </a:lnSpc>
              <a:spcAft>
                <a:spcPts val="0"/>
              </a:spcAft>
            </a:pPr>
            <a:r>
              <a:rPr lang="uk-UA" sz="2400" b="1" dirty="0">
                <a:latin typeface="Times New Roman" panose="02020603050405020304" pitchFamily="18" charset="0"/>
                <a:ea typeface="Calibri" panose="020F0502020204030204" pitchFamily="34" charset="0"/>
                <a:cs typeface="Times New Roman" panose="02020603050405020304" pitchFamily="18" charset="0"/>
              </a:rPr>
              <a:t>Командитне товариство (КТ) </a:t>
            </a:r>
            <a:r>
              <a:rPr lang="uk-UA" sz="2400" dirty="0">
                <a:latin typeface="Times New Roman" panose="02020603050405020304" pitchFamily="18" charset="0"/>
                <a:ea typeface="Calibri" panose="020F0502020204030204" pitchFamily="34" charset="0"/>
                <a:cs typeface="Times New Roman" panose="02020603050405020304" pitchFamily="18" charset="0"/>
              </a:rPr>
              <a:t>передбачає співіснування двох видів учасників, які мають різну юридичну відповідальність. Одні з них, які беруть участь у формуванні статутного фонду та здійснюють господарську діяльність від його імені, несуть повну відповідальність відповідно до часток власних внесків як майном товариства, так і та особистим майном. Інші з них – командисти – учасники товариства, які беруть участь лише у формуванні статутного фонду, мають обмежену відповідальність у межах частки внеску до статутного фонду товариства.</a:t>
            </a:r>
            <a:endParaRPr lang="uk-UA"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88010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286" y="197843"/>
            <a:ext cx="11688417" cy="6038576"/>
          </a:xfrm>
          <a:prstGeom prst="rect">
            <a:avLst/>
          </a:prstGeom>
        </p:spPr>
        <p:txBody>
          <a:bodyPr wrap="square">
            <a:spAutoFit/>
          </a:bodyPr>
          <a:lstStyle/>
          <a:p>
            <a:pPr indent="449580" algn="just">
              <a:lnSpc>
                <a:spcPct val="115000"/>
              </a:lnSpc>
              <a:spcAft>
                <a:spcPts val="0"/>
              </a:spcAft>
            </a:pPr>
            <a:r>
              <a:rPr lang="uk-UA" sz="2400" b="1" dirty="0">
                <a:latin typeface="Times New Roman" panose="02020603050405020304" pitchFamily="18" charset="0"/>
                <a:ea typeface="Calibri" panose="020F0502020204030204" pitchFamily="34" charset="0"/>
                <a:cs typeface="Times New Roman" panose="02020603050405020304" pitchFamily="18" charset="0"/>
              </a:rPr>
              <a:t>Акціонерне товариство</a:t>
            </a:r>
            <a:r>
              <a:rPr lang="uk-UA" sz="2400" dirty="0">
                <a:latin typeface="Times New Roman" panose="02020603050405020304" pitchFamily="18" charset="0"/>
                <a:ea typeface="Calibri" panose="020F0502020204030204" pitchFamily="34" charset="0"/>
                <a:cs typeface="Times New Roman" panose="02020603050405020304" pitchFamily="18" charset="0"/>
              </a:rPr>
              <a:t> формує статутний фонд на основі часток учасників. Кожна з них утворена придбанням певної кількості акцій рівної номінальної вартості. Мінімальна величина статутного фонду еквівалентна 1250 законодавчо встановленим мінімальним заробітним платам на момент реєстрації товариства. </a:t>
            </a:r>
            <a:endParaRPr lang="uk-UA" sz="2400" dirty="0">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0"/>
              </a:spcAft>
            </a:pPr>
            <a:r>
              <a:rPr lang="uk-UA" sz="2400" dirty="0">
                <a:latin typeface="Times New Roman" panose="02020603050405020304" pitchFamily="18" charset="0"/>
                <a:ea typeface="Calibri" panose="020F0502020204030204" pitchFamily="34" charset="0"/>
                <a:cs typeface="Times New Roman" panose="02020603050405020304" pitchFamily="18" charset="0"/>
              </a:rPr>
              <a:t>Найвищим органом управління акціонерним товариством є загальні збори акціонерів, виконавчим органом товариства є правління, яке на чолі з головою правління здійснює оперативне керівництво підприємством» Учасники товариства несуть юридичну відповідальність за його зобов'язаннями лише в межах майна товариства, тобто,  власною часткою участі</a:t>
            </a:r>
            <a:r>
              <a:rPr lang="uk-UA" sz="2400" dirty="0" smtClean="0">
                <a:latin typeface="Times New Roman" panose="02020603050405020304" pitchFamily="18" charset="0"/>
                <a:ea typeface="Calibri" panose="020F0502020204030204" pitchFamily="34" charset="0"/>
                <a:cs typeface="Times New Roman" panose="02020603050405020304" pitchFamily="18" charset="0"/>
              </a:rPr>
              <a:t>. Більшість хімічних підприємств є акціонерними товариствами різних типів власності.</a:t>
            </a:r>
            <a:endParaRPr lang="uk-UA" sz="2400" dirty="0">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0"/>
              </a:spcAft>
            </a:pPr>
            <a:r>
              <a:rPr lang="uk-UA" sz="2400" dirty="0">
                <a:latin typeface="Times New Roman" panose="02020603050405020304" pitchFamily="18" charset="0"/>
                <a:ea typeface="Calibri" panose="020F0502020204030204" pitchFamily="34" charset="0"/>
                <a:cs typeface="Times New Roman" panose="02020603050405020304" pitchFamily="18" charset="0"/>
              </a:rPr>
              <a:t>Процес формування акціонерних товариств в Україні у порівнянні з іншими формами підприємницької діяльності має складний порядок. Господарським кодексом України передбачено утворення </a:t>
            </a:r>
            <a:r>
              <a:rPr lang="uk-UA" sz="2400" dirty="0" smtClean="0">
                <a:latin typeface="Times New Roman" panose="02020603050405020304" pitchFamily="18" charset="0"/>
                <a:ea typeface="Calibri" panose="020F0502020204030204" pitchFamily="34" charset="0"/>
                <a:cs typeface="Times New Roman" panose="02020603050405020304" pitchFamily="18" charset="0"/>
              </a:rPr>
              <a:t>публічних (ПАТ) </a:t>
            </a:r>
            <a:r>
              <a:rPr lang="uk-UA" sz="2400" dirty="0">
                <a:latin typeface="Times New Roman" panose="02020603050405020304" pitchFamily="18" charset="0"/>
                <a:ea typeface="Calibri" panose="020F0502020204030204" pitchFamily="34" charset="0"/>
                <a:cs typeface="Times New Roman" panose="02020603050405020304" pitchFamily="18" charset="0"/>
              </a:rPr>
              <a:t>та приватних акціонерних </a:t>
            </a:r>
            <a:r>
              <a:rPr lang="uk-UA" sz="2400" dirty="0" smtClean="0">
                <a:latin typeface="Times New Roman" panose="02020603050405020304" pitchFamily="18" charset="0"/>
                <a:ea typeface="Calibri" panose="020F0502020204030204" pitchFamily="34" charset="0"/>
                <a:cs typeface="Times New Roman" panose="02020603050405020304" pitchFamily="18" charset="0"/>
              </a:rPr>
              <a:t>товариств (ПрАТ).</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96924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287" y="185531"/>
            <a:ext cx="11847444" cy="6781857"/>
          </a:xfrm>
          <a:prstGeom prst="rect">
            <a:avLst/>
          </a:prstGeom>
        </p:spPr>
        <p:txBody>
          <a:bodyPr wrap="square">
            <a:spAutoFit/>
          </a:bodyPr>
          <a:lstStyle/>
          <a:p>
            <a:pPr indent="449580" algn="just">
              <a:lnSpc>
                <a:spcPct val="115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Акціонерами публічних акціонерних товариств </a:t>
            </a:r>
            <a:r>
              <a:rPr lang="uk-UA" dirty="0" smtClean="0">
                <a:latin typeface="Times New Roman" panose="02020603050405020304" pitchFamily="18" charset="0"/>
                <a:ea typeface="Calibri" panose="020F0502020204030204" pitchFamily="34" charset="0"/>
                <a:cs typeface="Times New Roman" panose="02020603050405020304" pitchFamily="18" charset="0"/>
              </a:rPr>
              <a:t>(ПАТ) можуть </a:t>
            </a:r>
            <a:r>
              <a:rPr lang="uk-UA" dirty="0">
                <a:latin typeface="Times New Roman" panose="02020603050405020304" pitchFamily="18" charset="0"/>
                <a:ea typeface="Calibri" panose="020F0502020204030204" pitchFamily="34" charset="0"/>
                <a:cs typeface="Times New Roman" panose="02020603050405020304" pitchFamily="18" charset="0"/>
              </a:rPr>
              <a:t>бути учасники, які придбали їх акції в ході відкритих торгів на фондовому ринку. </a:t>
            </a:r>
            <a:r>
              <a:rPr lang="uk-UA" dirty="0">
                <a:latin typeface="Times New Roman" panose="02020603050405020304" pitchFamily="18" charset="0"/>
                <a:ea typeface="Times New Roman" panose="02020603050405020304" pitchFamily="18" charset="0"/>
                <a:cs typeface="Times New Roman" panose="02020603050405020304" pitchFamily="18" charset="0"/>
              </a:rPr>
              <a:t>Акціонери ПАТ можуть відчужувати свої акції без згоди акціонерів або товариства. Товариство може розміщувати акції як </a:t>
            </a:r>
            <a:r>
              <a:rPr lang="uk-UA" dirty="0" smtClean="0">
                <a:latin typeface="Times New Roman" panose="02020603050405020304" pitchFamily="18" charset="0"/>
                <a:ea typeface="Times New Roman" panose="02020603050405020304" pitchFamily="18" charset="0"/>
                <a:cs typeface="Times New Roman" panose="02020603050405020304" pitchFamily="18" charset="0"/>
              </a:rPr>
              <a:t>публічно </a:t>
            </a:r>
            <a:r>
              <a:rPr lang="uk-UA" dirty="0">
                <a:latin typeface="Times New Roman" panose="02020603050405020304" pitchFamily="18" charset="0"/>
                <a:ea typeface="Times New Roman" panose="02020603050405020304" pitchFamily="18" charset="0"/>
                <a:cs typeface="Times New Roman" panose="02020603050405020304" pitchFamily="18" charset="0"/>
              </a:rPr>
              <a:t>так  і приватно. У ході продажу акції здійснюється процедура лістингу на фондовому ринку. Річна фінансова звітність публічного акціонерного товариства підлягає обов’язковій перевірці незалежним аудитором. Основні управлінські рішення приймають простою більшістю присутніх на зборах акціонерів (крім питань, які потребують кваліфікованої більшості). Кількість акціонерів публічного товариства необмежена.</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Водночас засновниками приватних акціонерних </a:t>
            </a:r>
            <a:r>
              <a:rPr lang="uk-UA" dirty="0" smtClean="0">
                <a:latin typeface="Times New Roman" panose="02020603050405020304" pitchFamily="18" charset="0"/>
                <a:ea typeface="Calibri" panose="020F0502020204030204" pitchFamily="34" charset="0"/>
                <a:cs typeface="Times New Roman" panose="02020603050405020304" pitchFamily="18" charset="0"/>
              </a:rPr>
              <a:t>товариств (ПрАТ) </a:t>
            </a:r>
            <a:r>
              <a:rPr lang="uk-UA" dirty="0">
                <a:latin typeface="Times New Roman" panose="02020603050405020304" pitchFamily="18" charset="0"/>
                <a:ea typeface="Calibri" panose="020F0502020204030204" pitchFamily="34" charset="0"/>
                <a:cs typeface="Times New Roman" panose="02020603050405020304" pitchFamily="18" charset="0"/>
              </a:rPr>
              <a:t>є обмежене коло осіб, які шляхом </a:t>
            </a:r>
            <a:r>
              <a:rPr lang="uk-UA" dirty="0">
                <a:latin typeface="Times New Roman" panose="02020603050405020304" pitchFamily="18" charset="0"/>
                <a:ea typeface="Times New Roman" panose="02020603050405020304" pitchFamily="18" charset="0"/>
                <a:cs typeface="Times New Roman" panose="02020603050405020304" pitchFamily="18" charset="0"/>
              </a:rPr>
              <a:t>приватного</a:t>
            </a:r>
            <a:r>
              <a:rPr lang="uk-UA" dirty="0">
                <a:latin typeface="Times New Roman" panose="02020603050405020304" pitchFamily="18" charset="0"/>
                <a:ea typeface="Calibri" panose="020F0502020204030204" pitchFamily="34" charset="0"/>
                <a:cs typeface="Times New Roman" panose="02020603050405020304" pitchFamily="18" charset="0"/>
              </a:rPr>
              <a:t> акціонування утворили статутний фонд. Раніше а</a:t>
            </a:r>
            <a:r>
              <a:rPr lang="uk-UA" dirty="0">
                <a:latin typeface="Times New Roman" panose="02020603050405020304" pitchFamily="18" charset="0"/>
                <a:ea typeface="Times New Roman" panose="02020603050405020304" pitchFamily="18" charset="0"/>
                <a:cs typeface="Times New Roman" panose="02020603050405020304" pitchFamily="18" charset="0"/>
              </a:rPr>
              <a:t>кції товариства не могли бути продані та придбані на фондовій біржі, а поширювалися </a:t>
            </a:r>
            <a:r>
              <a:rPr lang="uk-UA" dirty="0">
                <a:latin typeface="Times New Roman" panose="02020603050405020304" pitchFamily="18" charset="0"/>
                <a:ea typeface="Calibri" panose="020F0502020204030204" pitchFamily="34" charset="0"/>
                <a:cs typeface="Times New Roman" panose="02020603050405020304" pitchFamily="18" charset="0"/>
              </a:rPr>
              <a:t>лише серед засновників товариства. </a:t>
            </a:r>
            <a:r>
              <a:rPr lang="uk-UA" dirty="0">
                <a:latin typeface="Times New Roman" panose="02020603050405020304" pitchFamily="18" charset="0"/>
                <a:ea typeface="Times New Roman" panose="02020603050405020304" pitchFamily="18" charset="0"/>
                <a:cs typeface="Times New Roman" panose="02020603050405020304" pitchFamily="18" charset="0"/>
              </a:rPr>
              <a:t>Максимальна кількість акціонерів ПрАТ – 100 осіб. Товариство не зобов’язане було оприлюднювати власну фінансову діяльність на фондовому ринку. Однак практика існування ПрАТ доводить, що нерідко його учасниками були «міноритарні акціонери</a:t>
            </a:r>
            <a:r>
              <a:rPr lang="uk-UA" b="1" dirty="0">
                <a:latin typeface="Times New Roman" panose="02020603050405020304" pitchFamily="18" charset="0"/>
                <a:ea typeface="Times New Roman" panose="02020603050405020304" pitchFamily="18" charset="0"/>
                <a:cs typeface="Times New Roman" panose="02020603050405020304" pitchFamily="18" charset="0"/>
              </a:rPr>
              <a:t>»</a:t>
            </a:r>
            <a:r>
              <a:rPr lang="uk-UA" dirty="0">
                <a:latin typeface="Times New Roman" panose="02020603050405020304" pitchFamily="18" charset="0"/>
                <a:ea typeface="Times New Roman" panose="02020603050405020304" pitchFamily="18" charset="0"/>
                <a:cs typeface="Times New Roman" panose="02020603050405020304" pitchFamily="18" charset="0"/>
              </a:rPr>
              <a:t>, які володіли недостатнім для прийняття рішень пакетом акцій, тому не брали участі в корпоративному управлінні та не могли протистояти акціонерам, які володіли контрольними пакетами акцій. Однак після</a:t>
            </a:r>
            <a:r>
              <a:rPr lang="uk-UA" dirty="0">
                <a:latin typeface="Times New Roman" panose="02020603050405020304" pitchFamily="18" charset="0"/>
                <a:ea typeface="Calibri" panose="020F0502020204030204" pitchFamily="34" charset="0"/>
                <a:cs typeface="Times New Roman" panose="02020603050405020304" pitchFamily="18" charset="0"/>
              </a:rPr>
              <a:t> внесення змін до деяких законодавчих актів України і, зокрема, до Закону України «Про акціонерні товариства», акції будь-якого акціонерного товариства можуть купуватися та продаватися на фондовій біржі. Раніше акції приватного акціонерного товариства не могли бути об’єктом купівлі-продажу на фондовій біржі, за винятком їх продажу шляхом проведення на біржі аукціону. Разом із тим, публічну пропозицію власних акцій може здійснювати винятково публічне акціонерне товариство. Однак, якщо ПрАТ має намір здійснити публічну пропозицію власних акцій, загальні збори такого товариства разом із прийняттям рішення про здійснення публічної пропозиції власних акцій повинні прийняти рішення про зміну типу товариства з приватного на публічне.</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22488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277" y="259116"/>
            <a:ext cx="11926957" cy="2277803"/>
          </a:xfrm>
          <a:prstGeom prst="rect">
            <a:avLst/>
          </a:prstGeom>
        </p:spPr>
        <p:txBody>
          <a:bodyPr wrap="square">
            <a:spAutoFit/>
          </a:bodyPr>
          <a:lstStyle/>
          <a:p>
            <a:pPr indent="449580" algn="just">
              <a:lnSpc>
                <a:spcPct val="107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Значного поширення в Україні набули такі форми підприємництва, як дочірні підприємства, філії, регіональні представництва.</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uk-UA" b="1" dirty="0">
                <a:latin typeface="Times New Roman" panose="02020603050405020304" pitchFamily="18" charset="0"/>
                <a:ea typeface="Calibri" panose="020F0502020204030204" pitchFamily="34" charset="0"/>
                <a:cs typeface="Times New Roman" panose="02020603050405020304" pitchFamily="18" charset="0"/>
              </a:rPr>
              <a:t>Дочірнє підприємство</a:t>
            </a:r>
            <a:r>
              <a:rPr lang="uk-UA" dirty="0">
                <a:latin typeface="Times New Roman" panose="02020603050405020304" pitchFamily="18" charset="0"/>
                <a:ea typeface="Calibri" panose="020F0502020204030204" pitchFamily="34" charset="0"/>
                <a:cs typeface="Times New Roman" panose="02020603050405020304" pitchFamily="18" charset="0"/>
              </a:rPr>
              <a:t> — це підприємство, єдиним засновником і власником якого є інше підприємство.</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uk-UA" b="1" dirty="0">
                <a:latin typeface="Times New Roman" panose="02020603050405020304" pitchFamily="18" charset="0"/>
                <a:ea typeface="Calibri" panose="020F0502020204030204" pitchFamily="34" charset="0"/>
                <a:cs typeface="Times New Roman" panose="02020603050405020304" pitchFamily="18" charset="0"/>
              </a:rPr>
              <a:t>Філією</a:t>
            </a:r>
            <a:r>
              <a:rPr lang="uk-UA" dirty="0">
                <a:latin typeface="Times New Roman" panose="02020603050405020304" pitchFamily="18" charset="0"/>
                <a:ea typeface="Calibri" panose="020F0502020204030204" pitchFamily="34" charset="0"/>
                <a:cs typeface="Times New Roman" panose="02020603050405020304" pitchFamily="18" charset="0"/>
              </a:rPr>
              <a:t> називається структурно відокремлена частина юридичної особи, що перебуває поза межами розташування керівного органу юридичної особи та виконує таку ж діяльність, що й юридична особа в цілому </a:t>
            </a:r>
            <a:r>
              <a:rPr lang="uk-UA" dirty="0" smtClean="0">
                <a:latin typeface="Times New Roman" panose="02020603050405020304" pitchFamily="18" charset="0"/>
                <a:ea typeface="Calibri" panose="020F0502020204030204" pitchFamily="34" charset="0"/>
                <a:cs typeface="Times New Roman" panose="02020603050405020304" pitchFamily="18" charset="0"/>
              </a:rPr>
              <a:t>(таблиця 3</a:t>
            </a:r>
            <a:r>
              <a:rPr lang="uk-UA" dirty="0">
                <a:latin typeface="Times New Roman" panose="02020603050405020304" pitchFamily="18" charset="0"/>
                <a:ea typeface="Calibri" panose="020F0502020204030204" pitchFamily="34" charset="0"/>
                <a:cs typeface="Times New Roman" panose="02020603050405020304" pitchFamily="18" charset="0"/>
              </a:rPr>
              <a:t>).</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450215" algn="r">
              <a:lnSpc>
                <a:spcPct val="115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Таблиця </a:t>
            </a:r>
            <a:r>
              <a:rPr lang="uk-UA" dirty="0" smtClean="0">
                <a:latin typeface="Times New Roman" panose="02020603050405020304" pitchFamily="18" charset="0"/>
                <a:ea typeface="Calibri" panose="020F0502020204030204" pitchFamily="34" charset="0"/>
                <a:cs typeface="Times New Roman" panose="02020603050405020304" pitchFamily="18" charset="0"/>
              </a:rPr>
              <a:t>З</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450215" algn="ctr">
              <a:lnSpc>
                <a:spcPct val="115000"/>
              </a:lnSpc>
              <a:spcAft>
                <a:spcPts val="0"/>
              </a:spcAft>
            </a:pPr>
            <a:r>
              <a:rPr lang="uk-UA" b="1" dirty="0">
                <a:latin typeface="Times New Roman" panose="02020603050405020304" pitchFamily="18" charset="0"/>
                <a:ea typeface="Calibri" panose="020F0502020204030204" pitchFamily="34" charset="0"/>
                <a:cs typeface="Times New Roman" panose="02020603050405020304" pitchFamily="18" charset="0"/>
              </a:rPr>
              <a:t>Відмінності між дочірнім підприємством та філією</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208664597"/>
              </p:ext>
            </p:extLst>
          </p:nvPr>
        </p:nvGraphicFramePr>
        <p:xfrm>
          <a:off x="172275" y="2533491"/>
          <a:ext cx="11926958" cy="3188971"/>
        </p:xfrm>
        <a:graphic>
          <a:graphicData uri="http://schemas.openxmlformats.org/drawingml/2006/table">
            <a:tbl>
              <a:tblPr>
                <a:tableStyleId>{616DA210-FB5B-4158-B5E0-FEB733F419BA}</a:tableStyleId>
              </a:tblPr>
              <a:tblGrid>
                <a:gridCol w="5963479"/>
                <a:gridCol w="5963479"/>
              </a:tblGrid>
              <a:tr h="0">
                <a:tc>
                  <a:txBody>
                    <a:bodyPr/>
                    <a:lstStyle/>
                    <a:p>
                      <a:pPr algn="just">
                        <a:lnSpc>
                          <a:spcPct val="107000"/>
                        </a:lnSpc>
                        <a:spcAft>
                          <a:spcPts val="0"/>
                        </a:spcAft>
                      </a:pPr>
                      <a:r>
                        <a:rPr lang="uk-UA" sz="1800" dirty="0">
                          <a:effectLst/>
                          <a:latin typeface="Times New Roman" panose="02020603050405020304" pitchFamily="18" charset="0"/>
                          <a:cs typeface="Times New Roman" panose="02020603050405020304" pitchFamily="18" charset="0"/>
                        </a:rPr>
                        <a:t>Дочірнє підприємство</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uk-UA" sz="1800">
                          <a:effectLst/>
                          <a:latin typeface="Times New Roman" panose="02020603050405020304" pitchFamily="18" charset="0"/>
                          <a:cs typeface="Times New Roman" panose="02020603050405020304" pitchFamily="18" charset="0"/>
                        </a:rPr>
                        <a:t>Філія</a:t>
                      </a:r>
                      <a:endParaRPr lang="uk-UA"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marL="342900" lvl="0" indent="-342900" algn="just">
                        <a:lnSpc>
                          <a:spcPct val="107000"/>
                        </a:lnSpc>
                        <a:spcAft>
                          <a:spcPts val="0"/>
                        </a:spcAft>
                        <a:tabLst>
                          <a:tab pos="228600" algn="l"/>
                        </a:tabLst>
                      </a:pPr>
                      <a:r>
                        <a:rPr lang="uk-UA" sz="1800" dirty="0">
                          <a:effectLst/>
                          <a:latin typeface="Times New Roman" panose="02020603050405020304" pitchFamily="18" charset="0"/>
                          <a:cs typeface="Times New Roman" panose="02020603050405020304" pitchFamily="18" charset="0"/>
                        </a:rPr>
                        <a:t>Окрема юридична особа</a:t>
                      </a:r>
                    </a:p>
                    <a:p>
                      <a:pPr marL="342900" lvl="0" indent="-342900" algn="just">
                        <a:lnSpc>
                          <a:spcPct val="107000"/>
                        </a:lnSpc>
                        <a:spcAft>
                          <a:spcPts val="0"/>
                        </a:spcAft>
                        <a:tabLst>
                          <a:tab pos="228600" algn="l"/>
                        </a:tabLst>
                      </a:pPr>
                      <a:r>
                        <a:rPr lang="uk-UA" sz="1800" dirty="0">
                          <a:effectLst/>
                          <a:latin typeface="Times New Roman" panose="02020603050405020304" pitchFamily="18" charset="0"/>
                          <a:cs typeface="Times New Roman" panose="02020603050405020304" pitchFamily="18" charset="0"/>
                        </a:rPr>
                        <a:t>Обов’язкова реєстрація в органах місцевої влади як об’єкта господарювання</a:t>
                      </a:r>
                    </a:p>
                    <a:p>
                      <a:pPr algn="just">
                        <a:lnSpc>
                          <a:spcPct val="107000"/>
                        </a:lnSpc>
                        <a:spcAft>
                          <a:spcPts val="0"/>
                        </a:spcAft>
                      </a:pPr>
                      <a:r>
                        <a:rPr lang="uk-UA" sz="1800" dirty="0">
                          <a:effectLst/>
                          <a:latin typeface="Times New Roman" panose="02020603050405020304" pitchFamily="18" charset="0"/>
                          <a:cs typeface="Times New Roman" panose="02020603050405020304" pitchFamily="18" charset="0"/>
                        </a:rPr>
                        <a:t> </a:t>
                      </a:r>
                    </a:p>
                    <a:p>
                      <a:pPr algn="just">
                        <a:lnSpc>
                          <a:spcPct val="107000"/>
                        </a:lnSpc>
                        <a:spcAft>
                          <a:spcPts val="0"/>
                        </a:spcAft>
                      </a:pPr>
                      <a:r>
                        <a:rPr lang="uk-UA" sz="1800" dirty="0">
                          <a:effectLst/>
                          <a:latin typeface="Times New Roman" panose="02020603050405020304" pitchFamily="18" charset="0"/>
                          <a:cs typeface="Times New Roman" panose="02020603050405020304" pitchFamily="18" charset="0"/>
                        </a:rPr>
                        <a:t> </a:t>
                      </a:r>
                      <a:r>
                        <a:rPr lang="uk-UA" sz="1800" dirty="0" smtClean="0">
                          <a:effectLst/>
                          <a:latin typeface="Times New Roman" panose="02020603050405020304" pitchFamily="18" charset="0"/>
                          <a:cs typeface="Times New Roman" panose="02020603050405020304" pitchFamily="18" charset="0"/>
                        </a:rPr>
                        <a:t>У </a:t>
                      </a:r>
                      <a:r>
                        <a:rPr lang="uk-UA" sz="1800" dirty="0">
                          <a:effectLst/>
                          <a:latin typeface="Times New Roman" panose="02020603050405020304" pitchFamily="18" charset="0"/>
                          <a:cs typeface="Times New Roman" panose="02020603050405020304" pitchFamily="18" charset="0"/>
                        </a:rPr>
                        <a:t>діяльності керується власним статутом</a:t>
                      </a:r>
                    </a:p>
                    <a:p>
                      <a:pPr marL="457200">
                        <a:lnSpc>
                          <a:spcPct val="107000"/>
                        </a:lnSpc>
                        <a:spcAft>
                          <a:spcPts val="0"/>
                        </a:spcAft>
                      </a:pPr>
                      <a:r>
                        <a:rPr lang="uk-UA" sz="1800" dirty="0">
                          <a:effectLst/>
                          <a:latin typeface="Times New Roman" panose="02020603050405020304" pitchFamily="18" charset="0"/>
                          <a:cs typeface="Times New Roman" panose="02020603050405020304" pitchFamily="18" charset="0"/>
                        </a:rPr>
                        <a:t> </a:t>
                      </a:r>
                    </a:p>
                    <a:p>
                      <a:pPr marL="342900" lvl="0" indent="-342900" algn="just">
                        <a:lnSpc>
                          <a:spcPct val="107000"/>
                        </a:lnSpc>
                        <a:spcAft>
                          <a:spcPts val="0"/>
                        </a:spcAft>
                        <a:tabLst>
                          <a:tab pos="228600" algn="l"/>
                        </a:tabLst>
                      </a:pPr>
                      <a:r>
                        <a:rPr lang="uk-UA" sz="1800" dirty="0">
                          <a:effectLst/>
                          <a:latin typeface="Times New Roman" panose="02020603050405020304" pitchFamily="18" charset="0"/>
                          <a:cs typeface="Times New Roman" panose="02020603050405020304" pitchFamily="18" charset="0"/>
                        </a:rPr>
                        <a:t>Може займатися будь-якою підприємницькою діяльністю</a:t>
                      </a:r>
                    </a:p>
                    <a:p>
                      <a:pPr marL="342900" lvl="0" indent="-342900" algn="just">
                        <a:lnSpc>
                          <a:spcPct val="107000"/>
                        </a:lnSpc>
                        <a:spcAft>
                          <a:spcPts val="0"/>
                        </a:spcAft>
                        <a:tabLst>
                          <a:tab pos="228600" algn="l"/>
                        </a:tabLst>
                      </a:pPr>
                      <a:r>
                        <a:rPr lang="uk-UA" sz="1800" dirty="0">
                          <a:effectLst/>
                          <a:latin typeface="Times New Roman" panose="02020603050405020304" pitchFamily="18" charset="0"/>
                          <a:cs typeface="Times New Roman" panose="02020603050405020304" pitchFamily="18" charset="0"/>
                        </a:rPr>
                        <a:t>Може розміщуватися навіть неподалік материнської фірми</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tabLst>
                          <a:tab pos="161925" algn="l"/>
                        </a:tabLst>
                      </a:pPr>
                      <a:r>
                        <a:rPr lang="uk-UA" sz="1800" dirty="0">
                          <a:effectLst/>
                          <a:latin typeface="Times New Roman" panose="02020603050405020304" pitchFamily="18" charset="0"/>
                          <a:cs typeface="Times New Roman" panose="02020603050405020304" pitchFamily="18" charset="0"/>
                        </a:rPr>
                        <a:t>Структурний підрозділ юридичної особи</a:t>
                      </a:r>
                    </a:p>
                    <a:p>
                      <a:pPr marL="342900" lvl="0" indent="-342900" algn="just">
                        <a:lnSpc>
                          <a:spcPct val="107000"/>
                        </a:lnSpc>
                        <a:spcAft>
                          <a:spcPts val="0"/>
                        </a:spcAft>
                        <a:tabLst>
                          <a:tab pos="161925" algn="l"/>
                        </a:tabLst>
                      </a:pPr>
                      <a:r>
                        <a:rPr lang="uk-UA" sz="1800" dirty="0">
                          <a:effectLst/>
                          <a:latin typeface="Times New Roman" panose="02020603050405020304" pitchFamily="18" charset="0"/>
                          <a:cs typeface="Times New Roman" panose="02020603050405020304" pitchFamily="18" charset="0"/>
                        </a:rPr>
                        <a:t>Не потрібна державна реєстрація, а вносяться зміни до установчих документів юридичної особи та ставляться до відома органи місцевої влади, за місцем її реєстрації</a:t>
                      </a:r>
                    </a:p>
                    <a:p>
                      <a:pPr marL="342900" lvl="0" indent="-342900" algn="just">
                        <a:lnSpc>
                          <a:spcPct val="107000"/>
                        </a:lnSpc>
                        <a:spcAft>
                          <a:spcPts val="0"/>
                        </a:spcAft>
                        <a:tabLst>
                          <a:tab pos="161925" algn="l"/>
                        </a:tabLst>
                      </a:pPr>
                      <a:r>
                        <a:rPr lang="uk-UA" sz="1800" dirty="0">
                          <a:effectLst/>
                          <a:latin typeface="Times New Roman" panose="02020603050405020304" pitchFamily="18" charset="0"/>
                          <a:cs typeface="Times New Roman" panose="02020603050405020304" pitchFamily="18" charset="0"/>
                        </a:rPr>
                        <a:t>У діяльності керується положенням управлінського органу юридичної особи</a:t>
                      </a:r>
                    </a:p>
                    <a:p>
                      <a:pPr marL="342900" lvl="0" indent="-342900" algn="just">
                        <a:lnSpc>
                          <a:spcPct val="107000"/>
                        </a:lnSpc>
                        <a:spcAft>
                          <a:spcPts val="0"/>
                        </a:spcAft>
                        <a:tabLst>
                          <a:tab pos="161925" algn="l"/>
                        </a:tabLst>
                      </a:pPr>
                      <a:r>
                        <a:rPr lang="uk-UA" sz="1800" dirty="0">
                          <a:effectLst/>
                          <a:latin typeface="Times New Roman" panose="02020603050405020304" pitchFamily="18" charset="0"/>
                          <a:cs typeface="Times New Roman" panose="02020603050405020304" pitchFamily="18" charset="0"/>
                        </a:rPr>
                        <a:t>Може займатися лише тими видами діяльності, що й юридична особа в цілому </a:t>
                      </a:r>
                    </a:p>
                    <a:p>
                      <a:pPr marL="342900" lvl="0" indent="-342900" algn="just">
                        <a:lnSpc>
                          <a:spcPct val="107000"/>
                        </a:lnSpc>
                        <a:spcAft>
                          <a:spcPts val="0"/>
                        </a:spcAft>
                        <a:tabLst>
                          <a:tab pos="161925" algn="l"/>
                        </a:tabLst>
                      </a:pPr>
                      <a:r>
                        <a:rPr lang="uk-UA" sz="1800" dirty="0">
                          <a:effectLst/>
                          <a:latin typeface="Times New Roman" panose="02020603050405020304" pitchFamily="18" charset="0"/>
                          <a:cs typeface="Times New Roman" panose="02020603050405020304" pitchFamily="18" charset="0"/>
                        </a:rPr>
                        <a:t>Розташована в іншому регіоні, ніж керівний орган юридичної особи</a:t>
                      </a:r>
                      <a:endParaRPr lang="uk-UA"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291533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5774" y="304800"/>
            <a:ext cx="11860696" cy="6123536"/>
          </a:xfrm>
          <a:prstGeom prst="rect">
            <a:avLst/>
          </a:prstGeom>
        </p:spPr>
        <p:txBody>
          <a:bodyPr wrap="square">
            <a:spAutoFit/>
          </a:bodyPr>
          <a:lstStyle/>
          <a:p>
            <a:pPr indent="450215" algn="just">
              <a:lnSpc>
                <a:spcPct val="115000"/>
              </a:lnSpc>
              <a:spcAft>
                <a:spcPts val="0"/>
              </a:spcAft>
            </a:pPr>
            <a:r>
              <a:rPr lang="uk-UA" sz="1900" b="1" dirty="0">
                <a:latin typeface="Times New Roman" panose="02020603050405020304" pitchFamily="18" charset="0"/>
                <a:ea typeface="Calibri" panose="020F0502020204030204" pitchFamily="34" charset="0"/>
                <a:cs typeface="Times New Roman" panose="02020603050405020304" pitchFamily="18" charset="0"/>
              </a:rPr>
              <a:t>Регіональним представництвом</a:t>
            </a:r>
            <a:r>
              <a:rPr lang="uk-UA" sz="1900" b="1" i="1" dirty="0">
                <a:latin typeface="Times New Roman" panose="02020603050405020304" pitchFamily="18" charset="0"/>
                <a:ea typeface="Calibri" panose="020F0502020204030204" pitchFamily="34" charset="0"/>
                <a:cs typeface="Times New Roman" panose="02020603050405020304" pitchFamily="18" charset="0"/>
              </a:rPr>
              <a:t> </a:t>
            </a:r>
            <a:r>
              <a:rPr lang="uk-UA" sz="1900" dirty="0">
                <a:latin typeface="Times New Roman" panose="02020603050405020304" pitchFamily="18" charset="0"/>
                <a:ea typeface="Calibri" panose="020F0502020204030204" pitchFamily="34" charset="0"/>
                <a:cs typeface="Times New Roman" panose="02020603050405020304" pitchFamily="18" charset="0"/>
              </a:rPr>
              <a:t>називають структурно відокремлену частину юридичної особи, яка діє поза межами розташування юридичної особи від її імені. Діяльність представництва обмежується винятково представницькими функціями (укладання угод з комерційними структурами, транспортними та страховими компаніями, проведення рекламної кампанії). Тобто самі представництва нічого не виробляють і не продають, вони допомагають «просувати» продукцію, яка створюється основними структурними підрозділами юридичної особи.</a:t>
            </a:r>
            <a:endParaRPr lang="uk-UA" sz="19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uk-UA" sz="1900" dirty="0">
                <a:latin typeface="Times New Roman" panose="02020603050405020304" pitchFamily="18" charset="0"/>
                <a:ea typeface="Calibri" panose="020F0502020204030204" pitchFamily="34" charset="0"/>
                <a:cs typeface="Times New Roman" panose="02020603050405020304" pitchFamily="18" charset="0"/>
              </a:rPr>
              <a:t>Підприємства в Україні мають право об'єднувати свою виробничу, наукову, комерційну та інші види діяльності, якщо це не суперечить антимонопольному законодавству. В нашій країні існують такі об'єднання підприємств та окремих підприємців, як асоціації, корпорації, консорціуми, концерни, холдингові компанії.</a:t>
            </a:r>
            <a:endParaRPr lang="uk-UA" sz="19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uk-UA" sz="1900" dirty="0">
                <a:latin typeface="Times New Roman" panose="02020603050405020304" pitchFamily="18" charset="0"/>
                <a:ea typeface="Calibri" panose="020F0502020204030204" pitchFamily="34" charset="0"/>
                <a:cs typeface="Times New Roman" panose="02020603050405020304" pitchFamily="18" charset="0"/>
              </a:rPr>
              <a:t>Під </a:t>
            </a:r>
            <a:r>
              <a:rPr lang="uk-UA" sz="1900" b="1" dirty="0">
                <a:latin typeface="Times New Roman" panose="02020603050405020304" pitchFamily="18" charset="0"/>
                <a:ea typeface="Calibri" panose="020F0502020204030204" pitchFamily="34" charset="0"/>
                <a:cs typeface="Times New Roman" panose="02020603050405020304" pitchFamily="18" charset="0"/>
              </a:rPr>
              <a:t>асоціацією</a:t>
            </a:r>
            <a:r>
              <a:rPr lang="uk-UA" sz="1900" dirty="0">
                <a:latin typeface="Times New Roman" panose="02020603050405020304" pitchFamily="18" charset="0"/>
                <a:ea typeface="Calibri" panose="020F0502020204030204" pitchFamily="34" charset="0"/>
                <a:cs typeface="Times New Roman" panose="02020603050405020304" pitchFamily="18" charset="0"/>
              </a:rPr>
              <a:t> розуміють договірне об'єднання, створене з метою постійної координації господарської діяльності та виконання однорідних функцій. Асоціація не має права втручатись у виробничу та комерційну діяльність її учасників. Асоціації належать до однієї з найм’якіших форм об'єднань, яка мінімально обмежує дії членів асоціації. Суб'єкти підприємництва об'єднуються в такій формі для захисту спільних інтересів, обміну інформацією, для взаємовигідної співпраці. Учасники асоціації мають право входити до будь-яких інших асоціацій. Серед відомих підприємницьких асоціацій в Україні можна виділити Асоціацію підтримки розвитку приватного </a:t>
            </a:r>
            <a:r>
              <a:rPr lang="uk-UA" sz="1900" dirty="0" smtClean="0">
                <a:latin typeface="Times New Roman" panose="02020603050405020304" pitchFamily="18" charset="0"/>
                <a:ea typeface="Calibri" panose="020F0502020204030204" pitchFamily="34" charset="0"/>
                <a:cs typeface="Times New Roman" panose="02020603050405020304" pitchFamily="18" charset="0"/>
              </a:rPr>
              <a:t>підприємництва, </a:t>
            </a:r>
            <a:r>
              <a:rPr lang="uk-UA" sz="1900" dirty="0">
                <a:latin typeface="Times New Roman" panose="02020603050405020304" pitchFamily="18" charset="0"/>
                <a:ea typeface="Calibri" panose="020F0502020204030204" pitchFamily="34" charset="0"/>
                <a:cs typeface="Times New Roman" panose="02020603050405020304" pitchFamily="18" charset="0"/>
              </a:rPr>
              <a:t>Українську асоціацію торгівців цінними паперами, Національну асоціацію цукровиків України, Українську асоціацію книговидавців та </a:t>
            </a:r>
            <a:r>
              <a:rPr lang="uk-UA" sz="1900" dirty="0" err="1" smtClean="0">
                <a:latin typeface="Times New Roman" panose="02020603050405020304" pitchFamily="18" charset="0"/>
                <a:ea typeface="Calibri" panose="020F0502020204030204" pitchFamily="34" charset="0"/>
                <a:cs typeface="Times New Roman" panose="02020603050405020304" pitchFamily="18" charset="0"/>
              </a:rPr>
              <a:t>книгопоширювачів</a:t>
            </a:r>
            <a:r>
              <a:rPr lang="uk-UA" sz="1900" dirty="0" smtClean="0">
                <a:latin typeface="Times New Roman" panose="02020603050405020304" pitchFamily="18" charset="0"/>
                <a:ea typeface="Calibri" panose="020F0502020204030204" pitchFamily="34" charset="0"/>
                <a:cs typeface="Times New Roman" panose="02020603050405020304" pitchFamily="18" charset="0"/>
              </a:rPr>
              <a:t>. </a:t>
            </a:r>
            <a:r>
              <a:rPr lang="uk-UA" sz="1900" dirty="0">
                <a:latin typeface="Times New Roman" panose="02020603050405020304" pitchFamily="18" charset="0"/>
                <a:ea typeface="Calibri" panose="020F0502020204030204" pitchFamily="34" charset="0"/>
                <a:cs typeface="Times New Roman" panose="02020603050405020304" pitchFamily="18" charset="0"/>
              </a:rPr>
              <a:t>Асоціацію українських банків, Українську зернову асоціацію.</a:t>
            </a:r>
            <a:endParaRPr lang="uk-UA" sz="19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11961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765" y="331304"/>
            <a:ext cx="11847444" cy="6144759"/>
          </a:xfrm>
          <a:prstGeom prst="rect">
            <a:avLst/>
          </a:prstGeom>
        </p:spPr>
        <p:txBody>
          <a:bodyPr wrap="square">
            <a:spAutoFit/>
          </a:bodyPr>
          <a:lstStyle/>
          <a:p>
            <a:pPr indent="450215" algn="just">
              <a:lnSpc>
                <a:spcPct val="115000"/>
              </a:lnSpc>
              <a:spcAft>
                <a:spcPts val="0"/>
              </a:spcAft>
            </a:pPr>
            <a:r>
              <a:rPr lang="uk-UA" b="1" dirty="0">
                <a:latin typeface="Times New Roman" panose="02020603050405020304" pitchFamily="18" charset="0"/>
                <a:ea typeface="Calibri" panose="020F0502020204030204" pitchFamily="34" charset="0"/>
                <a:cs typeface="Times New Roman" panose="02020603050405020304" pitchFamily="18" charset="0"/>
              </a:rPr>
              <a:t>Корпорація</a:t>
            </a:r>
            <a:r>
              <a:rPr lang="uk-UA" dirty="0">
                <a:latin typeface="Times New Roman" panose="02020603050405020304" pitchFamily="18" charset="0"/>
                <a:ea typeface="Calibri" panose="020F0502020204030204" pitchFamily="34" charset="0"/>
                <a:cs typeface="Times New Roman" panose="02020603050405020304" pitchFamily="18" charset="0"/>
              </a:rPr>
              <a:t> – це договірне об'єднання, створене на основі поєднання виробничих, наукових та комерційних інтересів, з делегуванням окремих повноважень централізованому регулюючому органу. Серед українських корпорацій значна частка припадає на об'єднання підприємств державної форми власності: </a:t>
            </a:r>
            <a:r>
              <a:rPr lang="uk-UA" dirty="0" err="1">
                <a:latin typeface="Times New Roman" panose="02020603050405020304" pitchFamily="18" charset="0"/>
                <a:ea typeface="Calibri" panose="020F0502020204030204" pitchFamily="34" charset="0"/>
                <a:cs typeface="Times New Roman" panose="02020603050405020304" pitchFamily="18" charset="0"/>
              </a:rPr>
              <a:t>Укрбуд</a:t>
            </a:r>
            <a:r>
              <a:rPr lang="uk-UA" dirty="0">
                <a:latin typeface="Times New Roman" panose="02020603050405020304" pitchFamily="18" charset="0"/>
                <a:ea typeface="Calibri" panose="020F0502020204030204" pitchFamily="34" charset="0"/>
                <a:cs typeface="Times New Roman" panose="02020603050405020304" pitchFamily="18" charset="0"/>
              </a:rPr>
              <a:t>, </a:t>
            </a:r>
            <a:r>
              <a:rPr lang="uk-UA" dirty="0" err="1">
                <a:latin typeface="Times New Roman" panose="02020603050405020304" pitchFamily="18" charset="0"/>
                <a:ea typeface="Calibri" panose="020F0502020204030204" pitchFamily="34" charset="0"/>
                <a:cs typeface="Times New Roman" panose="02020603050405020304" pitchFamily="18" charset="0"/>
              </a:rPr>
              <a:t>Укравтодор</a:t>
            </a:r>
            <a:r>
              <a:rPr lang="uk-UA" dirty="0">
                <a:latin typeface="Times New Roman" panose="02020603050405020304" pitchFamily="18" charset="0"/>
                <a:ea typeface="Calibri" panose="020F0502020204030204" pitchFamily="34" charset="0"/>
                <a:cs typeface="Times New Roman" panose="02020603050405020304" pitchFamily="18" charset="0"/>
              </a:rPr>
              <a:t>, </a:t>
            </a:r>
            <a:r>
              <a:rPr lang="uk-UA" dirty="0" err="1">
                <a:latin typeface="Times New Roman" panose="02020603050405020304" pitchFamily="18" charset="0"/>
                <a:ea typeface="Calibri" panose="020F0502020204030204" pitchFamily="34" charset="0"/>
                <a:cs typeface="Times New Roman" panose="02020603050405020304" pitchFamily="18" charset="0"/>
              </a:rPr>
              <a:t>Укрреставрація</a:t>
            </a:r>
            <a:r>
              <a:rPr lang="uk-UA" dirty="0">
                <a:latin typeface="Times New Roman" panose="02020603050405020304" pitchFamily="18" charset="0"/>
                <a:ea typeface="Calibri" panose="020F0502020204030204" pitchFamily="34" charset="0"/>
                <a:cs typeface="Times New Roman" panose="02020603050405020304" pitchFamily="18" charset="0"/>
              </a:rPr>
              <a:t> тощо. Варто зазначити, що на Заході під поняттям «корпорація» розуміють зовсім іншу підприємницьку структуру те, що в нас називається відкритим акціонерним товариством.</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uk-UA" b="1" dirty="0">
                <a:latin typeface="Times New Roman" panose="02020603050405020304" pitchFamily="18" charset="0"/>
                <a:ea typeface="Calibri" panose="020F0502020204030204" pitchFamily="34" charset="0"/>
                <a:cs typeface="Times New Roman" panose="02020603050405020304" pitchFamily="18" charset="0"/>
              </a:rPr>
              <a:t>Консорціумом </a:t>
            </a:r>
            <a:r>
              <a:rPr lang="uk-UA" dirty="0">
                <a:latin typeface="Times New Roman" panose="02020603050405020304" pitchFamily="18" charset="0"/>
                <a:ea typeface="Calibri" panose="020F0502020204030204" pitchFamily="34" charset="0"/>
                <a:cs typeface="Times New Roman" panose="02020603050405020304" pitchFamily="18" charset="0"/>
              </a:rPr>
              <a:t>називають тимчасове статутне об'єднання промислового і банківського капіталу для досягнення спільної мети: здійснення великих інвестиційних, науково-технічних, соціальних, екологічних проектів. До консорціуму можуть входити як великі, так і дрібні підприємства різних видів діяльності. Консорціум являє собою потенційно ефективний організаційно-структурний спосіб тимчасової інтеграції кадрів, потужностей, матеріальних і фінансових ресурсів. Нещодавно в Україні було створено консорціум під назвою – Українські транспортні магістралі.</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uk-UA" b="1" dirty="0">
                <a:latin typeface="Times New Roman" panose="02020603050405020304" pitchFamily="18" charset="0"/>
                <a:ea typeface="Calibri" panose="020F0502020204030204" pitchFamily="34" charset="0"/>
                <a:cs typeface="Times New Roman" panose="02020603050405020304" pitchFamily="18" charset="0"/>
              </a:rPr>
              <a:t>Концерни –</a:t>
            </a:r>
            <a:r>
              <a:rPr lang="uk-UA" dirty="0">
                <a:latin typeface="Times New Roman" panose="02020603050405020304" pitchFamily="18" charset="0"/>
                <a:ea typeface="Calibri" panose="020F0502020204030204" pitchFamily="34" charset="0"/>
                <a:cs typeface="Times New Roman" panose="02020603050405020304" pitchFamily="18" charset="0"/>
              </a:rPr>
              <a:t> це статутні об'єднання підприємств промисловості, наукових організацій, транспорту, банків, торгівлі тощо на основі повної фінансової залежності від одного або групи підприємств, які утримують контрольний пакет акцій інших підприємств, що входять до концерну. В Україні діє низка концернів, серед них -«Славутич», «</a:t>
            </a:r>
            <a:r>
              <a:rPr lang="uk-UA" dirty="0" err="1">
                <a:latin typeface="Times New Roman" panose="02020603050405020304" pitchFamily="18" charset="0"/>
                <a:ea typeface="Calibri" panose="020F0502020204030204" pitchFamily="34" charset="0"/>
                <a:cs typeface="Times New Roman" panose="02020603050405020304" pitchFamily="18" charset="0"/>
              </a:rPr>
              <a:t>Енран</a:t>
            </a:r>
            <a:r>
              <a:rPr lang="uk-UA" dirty="0">
                <a:latin typeface="Times New Roman" panose="02020603050405020304" pitchFamily="18" charset="0"/>
                <a:ea typeface="Calibri" panose="020F0502020204030204" pitchFamily="34" charset="0"/>
                <a:cs typeface="Times New Roman" panose="02020603050405020304" pitchFamily="18" charset="0"/>
              </a:rPr>
              <a:t>», «Орлан», «Правекс», «Стирол».</a:t>
            </a:r>
            <a:endParaRPr lang="uk-UA"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uk-UA" b="1" dirty="0">
                <a:latin typeface="Times New Roman" panose="02020603050405020304" pitchFamily="18" charset="0"/>
                <a:ea typeface="Calibri" panose="020F0502020204030204" pitchFamily="34" charset="0"/>
                <a:cs typeface="Times New Roman" panose="02020603050405020304" pitchFamily="18" charset="0"/>
              </a:rPr>
              <a:t>Холдингові компанії</a:t>
            </a:r>
            <a:r>
              <a:rPr lang="uk-UA" dirty="0">
                <a:latin typeface="Times New Roman" panose="02020603050405020304" pitchFamily="18" charset="0"/>
                <a:ea typeface="Calibri" panose="020F0502020204030204" pitchFamily="34" charset="0"/>
                <a:cs typeface="Times New Roman" panose="02020603050405020304" pitchFamily="18" charset="0"/>
              </a:rPr>
              <a:t> контролюють інші компанії за рахунок володіння контрольним пакетом акцій. Хоча інші компанії залишаються у правовому відношенні самостійними, холдинг здатен спрямовувати їх у річище інтересів цілісної господарської структури. Серед холдингових компаній у Києві найбільш відомою є «Київміськбуд», до складу якої входять і організації, які виконують будівельно-монтажні роботи, і заводи з виготовлення залізобетонних конструкцій та будматеріалів, і бази механізації та автотранспорту тощо.</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91985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5774" y="366149"/>
            <a:ext cx="11767930" cy="5787290"/>
          </a:xfrm>
          <a:prstGeom prst="rect">
            <a:avLst/>
          </a:prstGeom>
        </p:spPr>
        <p:txBody>
          <a:bodyPr wrap="square">
            <a:spAutoFit/>
          </a:bodyPr>
          <a:lstStyle/>
          <a:p>
            <a:pPr indent="269875" algn="just">
              <a:lnSpc>
                <a:spcPct val="115000"/>
              </a:lnSpc>
              <a:spcAft>
                <a:spcPts val="0"/>
              </a:spcAft>
            </a:pPr>
            <a:r>
              <a:rPr lang="uk-UA" sz="1900" dirty="0">
                <a:latin typeface="Times New Roman" panose="02020603050405020304" pitchFamily="18" charset="0"/>
                <a:ea typeface="Calibri" panose="020F0502020204030204" pitchFamily="34" charset="0"/>
                <a:cs typeface="Times New Roman" panose="02020603050405020304" pitchFamily="18" charset="0"/>
              </a:rPr>
              <a:t>Як бачимо, існує широка палітра різноманітних форм організації бізнесу в Україні. Під час вибору тієї чи іншої форми організації бізнесу підприємці керуються в основному такими критеріями, як:</a:t>
            </a:r>
            <a:endParaRPr lang="uk-UA" sz="1900" dirty="0">
              <a:latin typeface="Calibri" panose="020F0502020204030204" pitchFamily="34" charset="0"/>
              <a:ea typeface="Calibri" panose="020F0502020204030204" pitchFamily="34" charset="0"/>
              <a:cs typeface="Times New Roman" panose="02020603050405020304" pitchFamily="18" charset="0"/>
            </a:endParaRPr>
          </a:p>
          <a:p>
            <a:pPr lvl="0" indent="269875" algn="just">
              <a:lnSpc>
                <a:spcPct val="115000"/>
              </a:lnSpc>
              <a:spcAft>
                <a:spcPts val="0"/>
              </a:spcAft>
            </a:pPr>
            <a:r>
              <a:rPr lang="uk-UA" sz="1900" b="1" dirty="0">
                <a:latin typeface="Times New Roman" panose="02020603050405020304" pitchFamily="18" charset="0"/>
                <a:ea typeface="Calibri" panose="020F0502020204030204" pitchFamily="34" charset="0"/>
                <a:cs typeface="Times New Roman" panose="02020603050405020304" pitchFamily="18" charset="0"/>
              </a:rPr>
              <a:t>Простота державної реєстрації. </a:t>
            </a:r>
            <a:r>
              <a:rPr lang="uk-UA" sz="1900" dirty="0">
                <a:latin typeface="Times New Roman" panose="02020603050405020304" pitchFamily="18" charset="0"/>
                <a:ea typeface="Calibri" panose="020F0502020204030204" pitchFamily="34" charset="0"/>
                <a:cs typeface="Times New Roman" panose="02020603050405020304" pitchFamily="18" charset="0"/>
              </a:rPr>
              <a:t>Найлегше зареєструватись у вигляді приватного підприємця, досить складний процес реєстрації акціонерного товариства, а найважче створити холдингову компанію або концерн, адже на це потрібен ще й дозвіл Антимонопольного комітету України.</a:t>
            </a:r>
            <a:endParaRPr lang="uk-UA" sz="1900" dirty="0">
              <a:latin typeface="Calibri" panose="020F0502020204030204" pitchFamily="34" charset="0"/>
              <a:ea typeface="Calibri" panose="020F0502020204030204" pitchFamily="34" charset="0"/>
              <a:cs typeface="Times New Roman" panose="02020603050405020304" pitchFamily="18" charset="0"/>
            </a:endParaRPr>
          </a:p>
          <a:p>
            <a:pPr lvl="0" indent="269875" algn="just">
              <a:lnSpc>
                <a:spcPct val="115000"/>
              </a:lnSpc>
              <a:spcAft>
                <a:spcPts val="0"/>
              </a:spcAft>
            </a:pPr>
            <a:r>
              <a:rPr lang="uk-UA" sz="1900" b="1" dirty="0">
                <a:latin typeface="Times New Roman" panose="02020603050405020304" pitchFamily="18" charset="0"/>
                <a:ea typeface="Calibri" panose="020F0502020204030204" pitchFamily="34" charset="0"/>
                <a:cs typeface="Times New Roman" panose="02020603050405020304" pitchFamily="18" charset="0"/>
              </a:rPr>
              <a:t>Ступінь відповідальності перед кредиторами.</a:t>
            </a:r>
            <a:r>
              <a:rPr lang="uk-UA" sz="1900" dirty="0">
                <a:latin typeface="Times New Roman" panose="02020603050405020304" pitchFamily="18" charset="0"/>
                <a:ea typeface="Calibri" panose="020F0502020204030204" pitchFamily="34" charset="0"/>
                <a:cs typeface="Times New Roman" panose="02020603050405020304" pitchFamily="18" charset="0"/>
              </a:rPr>
              <a:t> Найбезпечніше створювати приватне підприємство, товариство з обмеженою відповідальністю та акціонерне товариство, тому що на таких підприємствах передбачається відповідальність власників лише в межах їх внесків у майно підприємства, тоді як приватний підприємець або повний товариш у командитному товаристві ризикують усім особистим майном.</a:t>
            </a:r>
            <a:endParaRPr lang="uk-UA" sz="1900" dirty="0">
              <a:latin typeface="Calibri" panose="020F0502020204030204" pitchFamily="34" charset="0"/>
              <a:ea typeface="Calibri" panose="020F0502020204030204" pitchFamily="34" charset="0"/>
              <a:cs typeface="Times New Roman" panose="02020603050405020304" pitchFamily="18" charset="0"/>
            </a:endParaRPr>
          </a:p>
          <a:p>
            <a:pPr lvl="0" indent="269875" algn="just">
              <a:lnSpc>
                <a:spcPct val="115000"/>
              </a:lnSpc>
              <a:spcAft>
                <a:spcPts val="0"/>
              </a:spcAft>
            </a:pPr>
            <a:r>
              <a:rPr lang="uk-UA" sz="1900" b="1" dirty="0">
                <a:latin typeface="Times New Roman" panose="02020603050405020304" pitchFamily="18" charset="0"/>
                <a:ea typeface="Calibri" panose="020F0502020204030204" pitchFamily="34" charset="0"/>
                <a:cs typeface="Times New Roman" panose="02020603050405020304" pitchFamily="18" charset="0"/>
              </a:rPr>
              <a:t>Спрощена система оподаткування та звітності.</a:t>
            </a:r>
            <a:r>
              <a:rPr lang="uk-UA" sz="1900" dirty="0">
                <a:latin typeface="Times New Roman" panose="02020603050405020304" pitchFamily="18" charset="0"/>
                <a:ea typeface="Calibri" panose="020F0502020204030204" pitchFamily="34" charset="0"/>
                <a:cs typeface="Times New Roman" panose="02020603050405020304" pitchFamily="18" charset="0"/>
              </a:rPr>
              <a:t> Це стосується приватного підприємця, а також підприємств - суб’єктів малого бізнесу.</a:t>
            </a:r>
            <a:endParaRPr lang="uk-UA" sz="1900" dirty="0">
              <a:latin typeface="Calibri" panose="020F0502020204030204" pitchFamily="34" charset="0"/>
              <a:ea typeface="Calibri" panose="020F0502020204030204" pitchFamily="34" charset="0"/>
              <a:cs typeface="Times New Roman" panose="02020603050405020304" pitchFamily="18" charset="0"/>
            </a:endParaRPr>
          </a:p>
          <a:p>
            <a:pPr lvl="0" indent="269875" algn="just">
              <a:lnSpc>
                <a:spcPct val="115000"/>
              </a:lnSpc>
              <a:spcAft>
                <a:spcPts val="0"/>
              </a:spcAft>
            </a:pPr>
            <a:r>
              <a:rPr lang="uk-UA" sz="1900" b="1" dirty="0">
                <a:latin typeface="Times New Roman" panose="02020603050405020304" pitchFamily="18" charset="0"/>
                <a:ea typeface="Calibri" panose="020F0502020204030204" pitchFamily="34" charset="0"/>
                <a:cs typeface="Times New Roman" panose="02020603050405020304" pitchFamily="18" charset="0"/>
              </a:rPr>
              <a:t>Можливість залучення додаткових капіталів.</a:t>
            </a:r>
            <a:r>
              <a:rPr lang="uk-UA" sz="1900" dirty="0">
                <a:latin typeface="Times New Roman" panose="02020603050405020304" pitchFamily="18" charset="0"/>
                <a:ea typeface="Calibri" panose="020F0502020204030204" pitchFamily="34" charset="0"/>
                <a:cs typeface="Times New Roman" panose="02020603050405020304" pitchFamily="18" charset="0"/>
              </a:rPr>
              <a:t> Найкращою формою організації бізнесу в цьому плані є акціонерне товариство, яке може здійснювати емісію акцій, облігацій, інших цінних паперів.</a:t>
            </a:r>
            <a:endParaRPr lang="uk-UA" sz="1900" dirty="0">
              <a:latin typeface="Calibri" panose="020F0502020204030204" pitchFamily="34" charset="0"/>
              <a:ea typeface="Calibri" panose="020F0502020204030204" pitchFamily="34" charset="0"/>
              <a:cs typeface="Times New Roman" panose="02020603050405020304" pitchFamily="18" charset="0"/>
            </a:endParaRPr>
          </a:p>
          <a:p>
            <a:pPr lvl="0" indent="269875" algn="just">
              <a:lnSpc>
                <a:spcPct val="115000"/>
              </a:lnSpc>
              <a:spcAft>
                <a:spcPts val="0"/>
              </a:spcAft>
            </a:pPr>
            <a:r>
              <a:rPr lang="uk-UA" sz="1900" b="1" dirty="0">
                <a:latin typeface="Times New Roman" panose="02020603050405020304" pitchFamily="18" charset="0"/>
                <a:ea typeface="Calibri" panose="020F0502020204030204" pitchFamily="34" charset="0"/>
                <a:cs typeface="Times New Roman" panose="02020603050405020304" pitchFamily="18" charset="0"/>
              </a:rPr>
              <a:t>Контроль за діяльністю підприємства.</a:t>
            </a:r>
            <a:r>
              <a:rPr lang="uk-UA" sz="1900" dirty="0">
                <a:latin typeface="Times New Roman" panose="02020603050405020304" pitchFamily="18" charset="0"/>
                <a:ea typeface="Calibri" panose="020F0502020204030204" pitchFamily="34" charset="0"/>
                <a:cs typeface="Times New Roman" panose="02020603050405020304" pitchFamily="18" charset="0"/>
              </a:rPr>
              <a:t> Якщо підприємець бажає самостійно керувати підприємством, не зважаючи на думку інших, йому варто створювати приватне підприємство.</a:t>
            </a:r>
            <a:endParaRPr lang="uk-UA" sz="1900" dirty="0">
              <a:latin typeface="Calibri" panose="020F0502020204030204" pitchFamily="34" charset="0"/>
              <a:ea typeface="Calibri" panose="020F0502020204030204" pitchFamily="34" charset="0"/>
              <a:cs typeface="Times New Roman" panose="02020603050405020304" pitchFamily="18" charset="0"/>
            </a:endParaRPr>
          </a:p>
          <a:p>
            <a:pPr indent="269875" algn="just">
              <a:lnSpc>
                <a:spcPct val="115000"/>
              </a:lnSpc>
              <a:spcAft>
                <a:spcPts val="0"/>
              </a:spcAft>
            </a:pPr>
            <a:r>
              <a:rPr lang="uk-UA" sz="1900" dirty="0">
                <a:latin typeface="Times New Roman" panose="02020603050405020304" pitchFamily="18" charset="0"/>
                <a:ea typeface="Calibri" panose="020F0502020204030204" pitchFamily="34" charset="0"/>
                <a:cs typeface="Times New Roman" panose="02020603050405020304" pitchFamily="18" charset="0"/>
              </a:rPr>
              <a:t>Вирішувати, яка форма організації бізнесу найкраща, потрібно у кожному конкретному випадку, виділяючи пріоритетні та другорядні фактори, що впливають на цей вибір.</a:t>
            </a:r>
            <a:endParaRPr lang="uk-UA" sz="19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58970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278" y="463134"/>
            <a:ext cx="11741426" cy="6038576"/>
          </a:xfrm>
          <a:prstGeom prst="rect">
            <a:avLst/>
          </a:prstGeom>
        </p:spPr>
        <p:txBody>
          <a:bodyPr wrap="square">
            <a:spAutoFit/>
          </a:bodyPr>
          <a:lstStyle/>
          <a:p>
            <a:pPr marL="50800" indent="444500" algn="just">
              <a:lnSpc>
                <a:spcPct val="115000"/>
              </a:lnSpc>
              <a:spcAft>
                <a:spcPts val="0"/>
              </a:spcAft>
            </a:pPr>
            <a:r>
              <a:rPr lang="uk-UA" sz="2400" dirty="0">
                <a:latin typeface="Times New Roman" panose="02020603050405020304" pitchFamily="18" charset="0"/>
                <a:ea typeface="Times New Roman" panose="02020603050405020304" pitchFamily="18" charset="0"/>
                <a:cs typeface="Times New Roman" panose="02020603050405020304" pitchFamily="18" charset="0"/>
              </a:rPr>
              <a:t>В Україні вид господарської діяльності всіх підприємств національної економіки визначає </a:t>
            </a:r>
            <a:r>
              <a:rPr lang="uk-UA" sz="2400" b="1" i="1" dirty="0">
                <a:latin typeface="Times New Roman" panose="02020603050405020304" pitchFamily="18" charset="0"/>
                <a:ea typeface="Times New Roman" panose="02020603050405020304" pitchFamily="18" charset="0"/>
                <a:cs typeface="Times New Roman" panose="02020603050405020304" pitchFamily="18" charset="0"/>
              </a:rPr>
              <a:t>Класифікатор ведення економічної діяльності (КВЕД)</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ea typeface="Times New Roman" panose="02020603050405020304" pitchFamily="18" charset="0"/>
              </a:rPr>
              <a:t>Коди КВЕД – </a:t>
            </a:r>
            <a:r>
              <a:rPr lang="uk-UA" sz="2400" dirty="0" smtClean="0">
                <a:latin typeface="Times New Roman" panose="02020603050405020304" pitchFamily="18" charset="0"/>
                <a:ea typeface="Times New Roman" panose="02020603050405020304" pitchFamily="18" charset="0"/>
              </a:rPr>
              <a:t>це класифікатор зведених статистичних даних, який </a:t>
            </a:r>
            <a:r>
              <a:rPr lang="uk-UA" sz="2400" dirty="0">
                <a:latin typeface="Times New Roman" panose="02020603050405020304" pitchFamily="18" charset="0"/>
                <a:ea typeface="Times New Roman" panose="02020603050405020304" pitchFamily="18" charset="0"/>
              </a:rPr>
              <a:t>об'єднують підприємства за </a:t>
            </a:r>
            <a:r>
              <a:rPr lang="uk-UA" sz="2400" dirty="0" smtClean="0">
                <a:latin typeface="Times New Roman" panose="02020603050405020304" pitchFamily="18" charset="0"/>
                <a:ea typeface="Times New Roman" panose="02020603050405020304" pitchFamily="18" charset="0"/>
              </a:rPr>
              <a:t>ознакою </a:t>
            </a:r>
            <a:r>
              <a:rPr lang="uk-UA" sz="2400" dirty="0">
                <a:latin typeface="Times New Roman" panose="02020603050405020304" pitchFamily="18" charset="0"/>
                <a:ea typeface="Times New Roman" panose="02020603050405020304" pitchFamily="18" charset="0"/>
              </a:rPr>
              <a:t>подібності товарів, послуг та виробничих </a:t>
            </a:r>
            <a:r>
              <a:rPr lang="uk-UA" sz="2400" dirty="0" smtClean="0">
                <a:latin typeface="Times New Roman" panose="02020603050405020304" pitchFamily="18" charset="0"/>
                <a:ea typeface="Times New Roman" panose="02020603050405020304" pitchFamily="18" charset="0"/>
              </a:rPr>
              <a:t>процесів</a:t>
            </a:r>
            <a:r>
              <a:rPr lang="uk-UA" sz="2400" dirty="0">
                <a:latin typeface="Times New Roman" panose="02020603050405020304" pitchFamily="18" charset="0"/>
                <a:ea typeface="Times New Roman" panose="02020603050405020304" pitchFamily="18" charset="0"/>
              </a:rPr>
              <a:t>. </a:t>
            </a:r>
            <a:r>
              <a:rPr lang="uk-UA" sz="2400" dirty="0" smtClean="0">
                <a:latin typeface="Times New Roman" panose="02020603050405020304" pitchFamily="18" charset="0"/>
                <a:ea typeface="Times New Roman" panose="02020603050405020304" pitchFamily="18" charset="0"/>
              </a:rPr>
              <a:t>Специфіка господарської </a:t>
            </a:r>
            <a:r>
              <a:rPr lang="uk-UA" sz="2400" dirty="0">
                <a:latin typeface="Times New Roman" panose="02020603050405020304" pitchFamily="18" charset="0"/>
                <a:ea typeface="Times New Roman" panose="02020603050405020304" pitchFamily="18" charset="0"/>
              </a:rPr>
              <a:t>діяльності </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суб’єкта підприємницької </a:t>
            </a:r>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діяльності узагальнюється </a:t>
            </a:r>
            <a:r>
              <a:rPr lang="uk-UA" sz="2400" dirty="0" smtClean="0">
                <a:latin typeface="Times New Roman" panose="02020603050405020304" pitchFamily="18" charset="0"/>
                <a:ea typeface="Times New Roman" panose="02020603050405020304" pitchFamily="18" charset="0"/>
              </a:rPr>
              <a:t>державним </a:t>
            </a:r>
            <a:r>
              <a:rPr lang="uk-UA" sz="2400" dirty="0">
                <a:latin typeface="Times New Roman" panose="02020603050405020304" pitchFamily="18" charset="0"/>
                <a:ea typeface="Times New Roman" panose="02020603050405020304" pitchFamily="18" charset="0"/>
              </a:rPr>
              <a:t>органам нагляду </a:t>
            </a:r>
            <a:r>
              <a:rPr lang="uk-UA" sz="2400" dirty="0" smtClean="0">
                <a:latin typeface="Times New Roman" panose="02020603050405020304" pitchFamily="18" charset="0"/>
                <a:ea typeface="Times New Roman" panose="02020603050405020304" pitchFamily="18" charset="0"/>
              </a:rPr>
              <a:t>відповідно до щорічних статистичних звітів кожного підприємства в межах чинного законодавства</a:t>
            </a:r>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ea typeface="Times New Roman" panose="02020603050405020304" pitchFamily="18" charset="0"/>
            </a:endParaRPr>
          </a:p>
          <a:p>
            <a:pPr marL="50800" indent="444500" algn="just">
              <a:lnSpc>
                <a:spcPct val="115000"/>
              </a:lnSpc>
              <a:spcAft>
                <a:spcPts val="0"/>
              </a:spcAft>
            </a:pPr>
            <a:r>
              <a:rPr lang="uk-UA" sz="2400" dirty="0">
                <a:latin typeface="Times New Roman" panose="02020603050405020304" pitchFamily="18" charset="0"/>
                <a:ea typeface="Times New Roman" panose="02020603050405020304" pitchFamily="18" charset="0"/>
              </a:rPr>
              <a:t>Діяльність підприємств хімічного виробництва регламентується </a:t>
            </a:r>
            <a:r>
              <a:rPr lang="uk-UA" sz="2400" b="1" i="1" dirty="0">
                <a:latin typeface="Times New Roman" panose="02020603050405020304" pitchFamily="18" charset="0"/>
                <a:ea typeface="Times New Roman" panose="02020603050405020304" pitchFamily="18" charset="0"/>
              </a:rPr>
              <a:t>секцією C- Переробна промисловість</a:t>
            </a:r>
            <a:r>
              <a:rPr lang="uk-UA" sz="2400" dirty="0">
                <a:latin typeface="Times New Roman" panose="02020603050405020304" pitchFamily="18" charset="0"/>
                <a:ea typeface="Times New Roman" panose="02020603050405020304" pitchFamily="18" charset="0"/>
              </a:rPr>
              <a:t>, яка охоплює процеси фізичного або хімічного перероблення матеріалів, речовин або компонентів з метою випуску нової продукції, зокрема, групами: 20-Виробництво хімічних речовин і хімічної продукції, 21-Виробництво основних фармацевтичних продуктів і фармацевтичних препаратів, 22-Виробництво гумових і пластмасових виробів, 23-Виробництво іншої неметалевої </a:t>
            </a:r>
            <a:r>
              <a:rPr lang="uk-UA" sz="2400" dirty="0" smtClean="0">
                <a:latin typeface="Times New Roman" panose="02020603050405020304" pitchFamily="18" charset="0"/>
                <a:ea typeface="Times New Roman" panose="02020603050405020304" pitchFamily="18" charset="0"/>
              </a:rPr>
              <a:t>та мінеральної </a:t>
            </a:r>
            <a:r>
              <a:rPr lang="uk-UA" sz="2400" dirty="0">
                <a:latin typeface="Times New Roman" panose="02020603050405020304" pitchFamily="18" charset="0"/>
                <a:ea typeface="Times New Roman" panose="02020603050405020304" pitchFamily="18" charset="0"/>
              </a:rPr>
              <a:t>продукції.</a:t>
            </a:r>
            <a:endParaRPr lang="uk-UA"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22240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385506814"/>
              </p:ext>
            </p:extLst>
          </p:nvPr>
        </p:nvGraphicFramePr>
        <p:xfrm>
          <a:off x="213809" y="898305"/>
          <a:ext cx="11400436" cy="5736175"/>
        </p:xfrm>
        <a:graphic>
          <a:graphicData uri="http://schemas.openxmlformats.org/drawingml/2006/table">
            <a:tbl>
              <a:tblPr firstRow="1" firstCol="1" bandRow="1">
                <a:tableStyleId>{5940675A-B579-460E-94D1-54222C63F5DA}</a:tableStyleId>
              </a:tblPr>
              <a:tblGrid>
                <a:gridCol w="2588735"/>
                <a:gridCol w="8811701"/>
              </a:tblGrid>
              <a:tr h="334718">
                <a:tc>
                  <a:txBody>
                    <a:bodyPr/>
                    <a:lstStyle/>
                    <a:p>
                      <a:pPr indent="13970"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Класифікаційні ознаки</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Види підприємств</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r>
              <a:tr h="669437">
                <a:tc>
                  <a:txBody>
                    <a:bodyPr/>
                    <a:lstStyle/>
                    <a:p>
                      <a:pPr indent="13970"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За сферою суспільного виробництва</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c>
                  <a:txBody>
                    <a:bodyPr/>
                    <a:lstStyle/>
                    <a:p>
                      <a:pPr marL="342900" lvl="0" indent="-342900" algn="just">
                        <a:lnSpc>
                          <a:spcPct val="115000"/>
                        </a:lnSpc>
                        <a:spcAft>
                          <a:spcPts val="0"/>
                        </a:spcAft>
                        <a:buFont typeface="Symbol" panose="05050102010706020507" pitchFamily="18" charset="2"/>
                        <a:buChar char=""/>
                      </a:pPr>
                      <a:r>
                        <a:rPr lang="uk-UA" sz="1500">
                          <a:effectLst/>
                          <a:latin typeface="Times New Roman" panose="02020603050405020304" pitchFamily="18" charset="0"/>
                          <a:cs typeface="Times New Roman" panose="02020603050405020304" pitchFamily="18" charset="0"/>
                        </a:rPr>
                        <a:t>матеріального виробництва (виробництва матеріальних благ)</a:t>
                      </a:r>
                    </a:p>
                    <a:p>
                      <a:pPr marL="342900" lvl="0" indent="-342900" algn="just">
                        <a:lnSpc>
                          <a:spcPct val="115000"/>
                        </a:lnSpc>
                        <a:spcAft>
                          <a:spcPts val="0"/>
                        </a:spcAft>
                        <a:buFont typeface="Symbol" panose="05050102010706020507" pitchFamily="18" charset="2"/>
                        <a:buChar char=""/>
                      </a:pPr>
                      <a:r>
                        <a:rPr lang="uk-UA" sz="1500">
                          <a:effectLst/>
                          <a:latin typeface="Times New Roman" panose="02020603050405020304" pitchFamily="18" charset="0"/>
                          <a:cs typeface="Times New Roman" panose="02020603050405020304" pitchFamily="18" charset="0"/>
                        </a:rPr>
                        <a:t>матеріальних послуг (зв'язок, транспорт, торгівля)</a:t>
                      </a:r>
                    </a:p>
                    <a:p>
                      <a:pPr marL="342900" lvl="0" indent="-342900" algn="just">
                        <a:lnSpc>
                          <a:spcPct val="115000"/>
                        </a:lnSpc>
                        <a:spcAft>
                          <a:spcPts val="0"/>
                        </a:spcAft>
                        <a:buFont typeface="Symbol" panose="05050102010706020507" pitchFamily="18" charset="2"/>
                        <a:buChar char=""/>
                      </a:pPr>
                      <a:r>
                        <a:rPr lang="uk-UA" sz="1500">
                          <a:effectLst/>
                          <a:latin typeface="Times New Roman" panose="02020603050405020304" pitchFamily="18" charset="0"/>
                          <a:cs typeface="Times New Roman" panose="02020603050405020304" pitchFamily="18" charset="0"/>
                        </a:rPr>
                        <a:t>нематеріального виробництва (послуги ЖКГ, освіти, культури, охорони здоров’я, туризму тощо)</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r>
              <a:tr h="669437">
                <a:tc>
                  <a:txBody>
                    <a:bodyPr/>
                    <a:lstStyle/>
                    <a:p>
                      <a:pPr indent="13970"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За видом та характером діяльності </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c>
                  <a:txBody>
                    <a:bodyPr/>
                    <a:lstStyle/>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видобувні</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переробні</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обробні</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інші</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r>
              <a:tr h="669437">
                <a:tc>
                  <a:txBody>
                    <a:bodyPr/>
                    <a:lstStyle/>
                    <a:p>
                      <a:pPr indent="13970" algn="just">
                        <a:lnSpc>
                          <a:spcPct val="115000"/>
                        </a:lnSpc>
                        <a:spcAft>
                          <a:spcPts val="0"/>
                        </a:spcAft>
                      </a:pPr>
                      <a:r>
                        <a:rPr lang="uk-UA" sz="1500">
                          <a:effectLst/>
                          <a:latin typeface="Times New Roman" panose="02020603050405020304" pitchFamily="18" charset="0"/>
                          <a:cs typeface="Times New Roman" panose="02020603050405020304" pitchFamily="18" charset="0"/>
                        </a:rPr>
                        <a:t>Залежно від виду домінування залучених ресурсів</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c>
                  <a:txBody>
                    <a:bodyPr/>
                    <a:lstStyle/>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матеріалоємні</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фондоємні</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працеємні</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енергоємні</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r>
              <a:tr h="669437">
                <a:tc>
                  <a:txBody>
                    <a:bodyPr/>
                    <a:lstStyle/>
                    <a:p>
                      <a:pPr indent="13970" algn="just">
                        <a:lnSpc>
                          <a:spcPct val="115000"/>
                        </a:lnSpc>
                        <a:spcAft>
                          <a:spcPts val="0"/>
                        </a:spcAft>
                      </a:pPr>
                      <a:r>
                        <a:rPr lang="uk-UA" sz="1500">
                          <a:effectLst/>
                          <a:latin typeface="Times New Roman" panose="02020603050405020304" pitchFamily="18" charset="0"/>
                          <a:cs typeface="Times New Roman" panose="02020603050405020304" pitchFamily="18" charset="0"/>
                        </a:rPr>
                        <a:t>За призначенням готової продукції</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c>
                  <a:txBody>
                    <a:bodyPr/>
                    <a:lstStyle/>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виробники засобів виробництва (технологій, машин, механізмів, обладнання, транспорту)</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виробники предметів споживання (продуктів харчування, одягу, медикаментів тощо)</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r>
              <a:tr h="669437">
                <a:tc>
                  <a:txBody>
                    <a:bodyPr/>
                    <a:lstStyle/>
                    <a:p>
                      <a:pPr indent="13970" algn="just">
                        <a:lnSpc>
                          <a:spcPct val="115000"/>
                        </a:lnSpc>
                        <a:spcAft>
                          <a:spcPts val="0"/>
                        </a:spcAft>
                      </a:pPr>
                      <a:r>
                        <a:rPr lang="uk-UA" sz="1500">
                          <a:effectLst/>
                          <a:latin typeface="Times New Roman" panose="02020603050405020304" pitchFamily="18" charset="0"/>
                          <a:cs typeface="Times New Roman" panose="02020603050405020304" pitchFamily="18" charset="0"/>
                        </a:rPr>
                        <a:t>За ознакою технологічної оснащеності</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c>
                  <a:txBody>
                    <a:bodyPr/>
                    <a:lstStyle/>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з неперервним процесом виробництва</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з перервним процесом виробництва</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з домінуванням механічних процесів виробництва</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з домінуванням хімічних процесів процесом виробництва</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r>
              <a:tr h="669437">
                <a:tc>
                  <a:txBody>
                    <a:bodyPr/>
                    <a:lstStyle/>
                    <a:p>
                      <a:pPr indent="13970" algn="just">
                        <a:lnSpc>
                          <a:spcPct val="115000"/>
                        </a:lnSpc>
                        <a:spcAft>
                          <a:spcPts val="0"/>
                        </a:spcAft>
                      </a:pPr>
                      <a:r>
                        <a:rPr lang="uk-UA" sz="1500">
                          <a:effectLst/>
                          <a:latin typeface="Times New Roman" panose="02020603050405020304" pitchFamily="18" charset="0"/>
                          <a:cs typeface="Times New Roman" panose="02020603050405020304" pitchFamily="18" charset="0"/>
                        </a:rPr>
                        <a:t>Залежно від часу господарської діяльності впродовж року</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c>
                  <a:txBody>
                    <a:bodyPr/>
                    <a:lstStyle/>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підприємства сезонної діяльності</a:t>
                      </a:r>
                    </a:p>
                    <a:p>
                      <a:pPr marL="342900" lvl="0" indent="-342900" algn="just">
                        <a:lnSpc>
                          <a:spcPct val="115000"/>
                        </a:lnSpc>
                        <a:spcAft>
                          <a:spcPts val="0"/>
                        </a:spcAft>
                        <a:buFont typeface="Symbol" panose="05050102010706020507" pitchFamily="18" charset="2"/>
                        <a:buChar char=""/>
                      </a:pPr>
                      <a:r>
                        <a:rPr lang="uk-UA" sz="1500" dirty="0">
                          <a:effectLst/>
                          <a:latin typeface="Times New Roman" panose="02020603050405020304" pitchFamily="18" charset="0"/>
                          <a:cs typeface="Times New Roman" panose="02020603050405020304" pitchFamily="18" charset="0"/>
                        </a:rPr>
                        <a:t>підприємства, які діють впродовж року</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4574" marR="54574" marT="0" marB="0" anchor="ctr"/>
                </a:tc>
              </a:tr>
            </a:tbl>
          </a:graphicData>
        </a:graphic>
      </p:graphicFrame>
      <p:sp>
        <p:nvSpPr>
          <p:cNvPr id="3" name="Rectangle 1"/>
          <p:cNvSpPr>
            <a:spLocks noChangeArrowheads="1"/>
          </p:cNvSpPr>
          <p:nvPr/>
        </p:nvSpPr>
        <p:spPr bwMode="auto">
          <a:xfrm>
            <a:off x="2224585" y="345064"/>
            <a:ext cx="50223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Таблиця 4 - </a:t>
            </a:r>
            <a:r>
              <a:rPr kumimoji="0" lang="uk-UA" altLang="uk-UA" b="1" i="0" u="none" strike="noStrike" cap="none" normalizeH="0" baseline="0" dirty="0" smtClean="0">
                <a:ln>
                  <a:noFill/>
                </a:ln>
                <a:solidFill>
                  <a:schemeClr val="tx1"/>
                </a:solidFill>
                <a:effectLst/>
                <a:latin typeface="Times New Roman" panose="02020603050405020304" pitchFamily="18" charset="0"/>
                <a:ea typeface="TimesNewRoman" charset="-128"/>
                <a:cs typeface="Times New Roman" panose="02020603050405020304" pitchFamily="18" charset="0"/>
              </a:rPr>
              <a:t>Класифікація підприємств</a:t>
            </a:r>
            <a:endParaRPr kumimoji="0" lang="uk-UA" altLang="uk-UA"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240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53521" y="132644"/>
            <a:ext cx="5938549" cy="369332"/>
          </a:xfrm>
          <a:prstGeom prst="rect">
            <a:avLst/>
          </a:prstGeom>
        </p:spPr>
        <p:txBody>
          <a:bodyPr wrap="none">
            <a:spAutoFit/>
          </a:bodyPr>
          <a:lstStyle/>
          <a:p>
            <a:pPr lvl="0" indent="269875" algn="just" eaLnBrk="0" fontAlgn="base" hangingPunct="0">
              <a:spcBef>
                <a:spcPct val="0"/>
              </a:spcBef>
              <a:spcAft>
                <a:spcPct val="0"/>
              </a:spcAft>
            </a:pPr>
            <a:r>
              <a:rPr lang="uk-UA" altLang="uk-UA" dirty="0" smtClean="0">
                <a:latin typeface="Times New Roman" panose="02020603050405020304" pitchFamily="18" charset="0"/>
                <a:ea typeface="Times New Roman" panose="02020603050405020304" pitchFamily="18" charset="0"/>
                <a:cs typeface="Times New Roman" panose="02020603050405020304" pitchFamily="18" charset="0"/>
              </a:rPr>
              <a:t>Продовження таблиці </a:t>
            </a:r>
            <a:r>
              <a:rPr lang="uk-UA" altLang="uk-UA" dirty="0">
                <a:latin typeface="Times New Roman" panose="02020603050405020304" pitchFamily="18" charset="0"/>
                <a:ea typeface="Times New Roman" panose="02020603050405020304" pitchFamily="18" charset="0"/>
                <a:cs typeface="Times New Roman" panose="02020603050405020304" pitchFamily="18" charset="0"/>
              </a:rPr>
              <a:t>4 - </a:t>
            </a:r>
            <a:r>
              <a:rPr lang="uk-UA" altLang="uk-UA" b="1" dirty="0">
                <a:latin typeface="Times New Roman" panose="02020603050405020304" pitchFamily="18" charset="0"/>
                <a:ea typeface="TimesNewRoman" charset="-128"/>
                <a:cs typeface="Times New Roman" panose="02020603050405020304" pitchFamily="18" charset="0"/>
              </a:rPr>
              <a:t>Класифікація підприємств</a:t>
            </a:r>
            <a:endParaRPr lang="uk-UA" altLang="uk-UA" dirty="0">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160012884"/>
              </p:ext>
            </p:extLst>
          </p:nvPr>
        </p:nvGraphicFramePr>
        <p:xfrm>
          <a:off x="275534" y="501976"/>
          <a:ext cx="12300779" cy="4469130"/>
        </p:xfrm>
        <a:graphic>
          <a:graphicData uri="http://schemas.openxmlformats.org/drawingml/2006/table">
            <a:tbl>
              <a:tblPr firstRow="1" firstCol="1" bandRow="1">
                <a:tableStyleId>{5940675A-B579-460E-94D1-54222C63F5DA}</a:tableStyleId>
              </a:tblPr>
              <a:tblGrid>
                <a:gridCol w="2793178"/>
                <a:gridCol w="9507601"/>
              </a:tblGrid>
              <a:tr h="220200">
                <a:tc>
                  <a:txBody>
                    <a:bodyPr/>
                    <a:lstStyle/>
                    <a:p>
                      <a:pPr indent="13970"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За метою діяльності </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nchor="ctr"/>
                </a:tc>
                <a:tc>
                  <a:txBody>
                    <a:bodyPr/>
                    <a:lstStyle/>
                    <a:p>
                      <a:pPr marL="342900" lvl="0" indent="-342900" algn="just">
                        <a:lnSpc>
                          <a:spcPct val="115000"/>
                        </a:lnSpc>
                        <a:spcAft>
                          <a:spcPts val="0"/>
                        </a:spcAft>
                        <a:buFont typeface="Courier New" panose="02070309020205020404" pitchFamily="49" charset="0"/>
                        <a:buChar char="­"/>
                      </a:pPr>
                      <a:r>
                        <a:rPr lang="uk-UA" sz="1500">
                          <a:effectLst/>
                          <a:latin typeface="Times New Roman" panose="02020603050405020304" pitchFamily="18" charset="0"/>
                          <a:cs typeface="Times New Roman" panose="02020603050405020304" pitchFamily="18" charset="0"/>
                        </a:rPr>
                        <a:t>комерційні</a:t>
                      </a:r>
                    </a:p>
                    <a:p>
                      <a:pPr marL="342900" lvl="0" indent="-342900" algn="just">
                        <a:lnSpc>
                          <a:spcPct val="115000"/>
                        </a:lnSpc>
                        <a:spcAft>
                          <a:spcPts val="0"/>
                        </a:spcAft>
                        <a:buFont typeface="Courier New" panose="02070309020205020404" pitchFamily="49" charset="0"/>
                        <a:buChar char="­"/>
                      </a:pPr>
                      <a:r>
                        <a:rPr lang="uk-UA" sz="1500">
                          <a:effectLst/>
                          <a:latin typeface="Times New Roman" panose="02020603050405020304" pitchFamily="18" charset="0"/>
                          <a:cs typeface="Times New Roman" panose="02020603050405020304" pitchFamily="18" charset="0"/>
                        </a:rPr>
                        <a:t>некомерційні</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tc>
              </a:tr>
              <a:tr h="660599">
                <a:tc>
                  <a:txBody>
                    <a:bodyPr/>
                    <a:lstStyle/>
                    <a:p>
                      <a:pPr indent="13970"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За правовим статусом</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nchor="ctr"/>
                </a:tc>
                <a:tc>
                  <a:txBody>
                    <a:bodyPr/>
                    <a:lstStyle/>
                    <a:p>
                      <a:pPr marL="342900" lvl="0" indent="-342900" algn="just">
                        <a:lnSpc>
                          <a:spcPct val="115000"/>
                        </a:lnSpc>
                        <a:spcAft>
                          <a:spcPts val="0"/>
                        </a:spcAft>
                        <a:buFont typeface="Courier New" panose="02070309020205020404" pitchFamily="49" charset="0"/>
                        <a:buChar char="­"/>
                      </a:pPr>
                      <a:r>
                        <a:rPr lang="uk-UA" sz="1500">
                          <a:effectLst/>
                          <a:latin typeface="Times New Roman" panose="02020603050405020304" pitchFamily="18" charset="0"/>
                          <a:cs typeface="Times New Roman" panose="02020603050405020304" pitchFamily="18" charset="0"/>
                        </a:rPr>
                        <a:t>державні</a:t>
                      </a:r>
                    </a:p>
                    <a:p>
                      <a:pPr marL="342900" lvl="0" indent="-342900" algn="just">
                        <a:lnSpc>
                          <a:spcPct val="115000"/>
                        </a:lnSpc>
                        <a:spcAft>
                          <a:spcPts val="0"/>
                        </a:spcAft>
                        <a:buFont typeface="Courier New" panose="02070309020205020404" pitchFamily="49" charset="0"/>
                        <a:buChar char="­"/>
                      </a:pPr>
                      <a:r>
                        <a:rPr lang="uk-UA" sz="1500">
                          <a:effectLst/>
                          <a:latin typeface="Times New Roman" panose="02020603050405020304" pitchFamily="18" charset="0"/>
                          <a:cs typeface="Times New Roman" panose="02020603050405020304" pitchFamily="18" charset="0"/>
                        </a:rPr>
                        <a:t>одноосібні</a:t>
                      </a:r>
                    </a:p>
                    <a:p>
                      <a:pPr marL="342900" lvl="0" indent="-342900" algn="just">
                        <a:lnSpc>
                          <a:spcPct val="115000"/>
                        </a:lnSpc>
                        <a:spcAft>
                          <a:spcPts val="0"/>
                        </a:spcAft>
                        <a:buFont typeface="Courier New" panose="02070309020205020404" pitchFamily="49" charset="0"/>
                        <a:buChar char="­"/>
                      </a:pPr>
                      <a:r>
                        <a:rPr lang="uk-UA" sz="1500">
                          <a:effectLst/>
                          <a:latin typeface="Times New Roman" panose="02020603050405020304" pitchFamily="18" charset="0"/>
                          <a:cs typeface="Times New Roman" panose="02020603050405020304" pitchFamily="18" charset="0"/>
                        </a:rPr>
                        <a:t>кооперативні</a:t>
                      </a:r>
                    </a:p>
                    <a:p>
                      <a:pPr marL="342900" lvl="0" indent="-342900" algn="just">
                        <a:lnSpc>
                          <a:spcPct val="115000"/>
                        </a:lnSpc>
                        <a:spcAft>
                          <a:spcPts val="0"/>
                        </a:spcAft>
                        <a:buFont typeface="Courier New" panose="02070309020205020404" pitchFamily="49" charset="0"/>
                        <a:buChar char="­"/>
                      </a:pPr>
                      <a:r>
                        <a:rPr lang="uk-UA" sz="1500">
                          <a:effectLst/>
                          <a:latin typeface="Times New Roman" panose="02020603050405020304" pitchFamily="18" charset="0"/>
                          <a:cs typeface="Times New Roman" panose="02020603050405020304" pitchFamily="18" charset="0"/>
                        </a:rPr>
                        <a:t>об’єднання підприємств</a:t>
                      </a:r>
                    </a:p>
                    <a:p>
                      <a:pPr marL="342900" lvl="0" indent="-342900" algn="just">
                        <a:lnSpc>
                          <a:spcPct val="115000"/>
                        </a:lnSpc>
                        <a:spcAft>
                          <a:spcPts val="0"/>
                        </a:spcAft>
                        <a:buFont typeface="Courier New" panose="02070309020205020404" pitchFamily="49" charset="0"/>
                        <a:buChar char="­"/>
                      </a:pPr>
                      <a:r>
                        <a:rPr lang="uk-UA" sz="1500">
                          <a:effectLst/>
                          <a:latin typeface="Times New Roman" panose="02020603050405020304" pitchFamily="18" charset="0"/>
                          <a:cs typeface="Times New Roman" panose="02020603050405020304" pitchFamily="18" charset="0"/>
                        </a:rPr>
                        <a:t>колективні (господарські товариства)</a:t>
                      </a:r>
                    </a:p>
                    <a:p>
                      <a:pPr marL="342900" lvl="0" indent="-342900" algn="just">
                        <a:lnSpc>
                          <a:spcPct val="115000"/>
                        </a:lnSpc>
                        <a:spcAft>
                          <a:spcPts val="0"/>
                        </a:spcAft>
                        <a:buFont typeface="Courier New" panose="02070309020205020404" pitchFamily="49" charset="0"/>
                        <a:buChar char="­"/>
                      </a:pPr>
                      <a:r>
                        <a:rPr lang="uk-UA" sz="1500">
                          <a:effectLst/>
                          <a:latin typeface="Times New Roman" panose="02020603050405020304" pitchFamily="18" charset="0"/>
                          <a:cs typeface="Times New Roman" panose="02020603050405020304" pitchFamily="18" charset="0"/>
                        </a:rPr>
                        <a:t>орендні </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tc>
              </a:tr>
              <a:tr h="330300">
                <a:tc>
                  <a:txBody>
                    <a:bodyPr/>
                    <a:lstStyle/>
                    <a:p>
                      <a:pPr indent="13970"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За формою власності</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nchor="ctr"/>
                </a:tc>
                <a:tc>
                  <a:txBody>
                    <a:bodyPr/>
                    <a:lstStyle/>
                    <a:p>
                      <a:pPr marL="342900" lvl="0" indent="-342900" algn="just">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приватні</a:t>
                      </a:r>
                    </a:p>
                    <a:p>
                      <a:pPr marL="342900" lvl="0" indent="-342900" algn="just">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колективні</a:t>
                      </a:r>
                    </a:p>
                    <a:p>
                      <a:pPr marL="342900" lvl="0" indent="-342900" algn="just">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державні</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tc>
              </a:tr>
              <a:tr h="660599">
                <a:tc>
                  <a:txBody>
                    <a:bodyPr/>
                    <a:lstStyle/>
                    <a:p>
                      <a:pPr indent="13970" algn="just">
                        <a:lnSpc>
                          <a:spcPct val="115000"/>
                        </a:lnSpc>
                        <a:spcAft>
                          <a:spcPts val="0"/>
                        </a:spcAft>
                      </a:pPr>
                      <a:r>
                        <a:rPr lang="uk-UA" sz="1500">
                          <a:effectLst/>
                          <a:latin typeface="Times New Roman" panose="02020603050405020304" pitchFamily="18" charset="0"/>
                          <a:cs typeface="Times New Roman" panose="02020603050405020304" pitchFamily="18" charset="0"/>
                        </a:rPr>
                        <a:t>За національною ознакою</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nchor="ctr"/>
                </a:tc>
                <a:tc>
                  <a:txBody>
                    <a:bodyPr/>
                    <a:lstStyle/>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міжнародні</a:t>
                      </a:r>
                    </a:p>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національні</a:t>
                      </a:r>
                    </a:p>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іноземні</a:t>
                      </a:r>
                    </a:p>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спільні (змішані)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багатонаціональні (транснаціональні)</a:t>
                      </a:r>
                    </a:p>
                    <a:p>
                      <a:pPr marL="342900" lvl="0" indent="-342900" algn="just">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офшорні</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tc>
              </a:tr>
            </a:tbl>
          </a:graphicData>
        </a:graphic>
      </p:graphicFrame>
    </p:spTree>
    <p:extLst>
      <p:ext uri="{BB962C8B-B14F-4D97-AF65-F5344CB8AC3E}">
        <p14:creationId xmlns:p14="http://schemas.microsoft.com/office/powerpoint/2010/main" val="3727819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4556" y="1020719"/>
            <a:ext cx="11410122" cy="5613845"/>
          </a:xfrm>
          <a:prstGeom prst="rect">
            <a:avLst/>
          </a:prstGeom>
        </p:spPr>
        <p:txBody>
          <a:bodyPr wrap="square">
            <a:spAutoFit/>
          </a:bodyPr>
          <a:lstStyle/>
          <a:p>
            <a:pPr marL="50800" indent="444500" algn="just">
              <a:lnSpc>
                <a:spcPct val="115000"/>
              </a:lnSpc>
              <a:spcAft>
                <a:spcPts val="0"/>
              </a:spcAft>
            </a:pPr>
            <a:r>
              <a:rPr lang="uk-UA" sz="2400" dirty="0">
                <a:latin typeface="Times New Roman" panose="02020603050405020304" pitchFamily="18" charset="0"/>
                <a:ea typeface="Times New Roman" panose="02020603050405020304" pitchFamily="18" charset="0"/>
              </a:rPr>
              <a:t>Основу хімічної галузі складають </a:t>
            </a:r>
            <a:r>
              <a:rPr lang="uk-UA" sz="2400" b="1" i="1" dirty="0" smtClean="0">
                <a:latin typeface="Times New Roman" panose="02020603050405020304" pitchFamily="18" charset="0"/>
                <a:ea typeface="Times New Roman" panose="02020603050405020304" pitchFamily="18" charset="0"/>
              </a:rPr>
              <a:t>підприємства</a:t>
            </a:r>
            <a:r>
              <a:rPr lang="uk-UA" sz="2400" dirty="0" smtClean="0">
                <a:latin typeface="Times New Roman" panose="02020603050405020304" pitchFamily="18" charset="0"/>
                <a:ea typeface="Times New Roman" panose="02020603050405020304" pitchFamily="18" charset="0"/>
              </a:rPr>
              <a:t>, </a:t>
            </a:r>
            <a:r>
              <a:rPr lang="uk-UA" sz="2400" dirty="0">
                <a:latin typeface="Times New Roman" panose="02020603050405020304" pitchFamily="18" charset="0"/>
                <a:ea typeface="Times New Roman" panose="02020603050405020304" pitchFamily="18" charset="0"/>
              </a:rPr>
              <a:t>кожне з яких</a:t>
            </a:r>
            <a:r>
              <a:rPr lang="uk-UA" sz="2400" i="1" dirty="0">
                <a:latin typeface="Times New Roman" panose="02020603050405020304" pitchFamily="18" charset="0"/>
                <a:ea typeface="Times New Roman" panose="02020603050405020304" pitchFamily="18" charset="0"/>
              </a:rPr>
              <a:t> –</a:t>
            </a:r>
            <a:r>
              <a:rPr lang="uk-UA" sz="2400" dirty="0">
                <a:latin typeface="Times New Roman" panose="02020603050405020304" pitchFamily="18" charset="0"/>
                <a:ea typeface="Times New Roman" panose="02020603050405020304" pitchFamily="18" charset="0"/>
              </a:rPr>
              <a:t> первинний, економічно самостійний, організаційно відокремлений </a:t>
            </a:r>
            <a:r>
              <a:rPr lang="uk-UA" sz="2400" dirty="0">
                <a:solidFill>
                  <a:srgbClr val="000000"/>
                </a:solidFill>
                <a:latin typeface="Times New Roman" panose="02020603050405020304" pitchFamily="18" charset="0"/>
                <a:ea typeface="Times New Roman" panose="02020603050405020304" pitchFamily="18" charset="0"/>
              </a:rPr>
              <a:t>суб’єкт</a:t>
            </a:r>
            <a:r>
              <a:rPr lang="uk-UA" sz="2400" dirty="0">
                <a:latin typeface="Times New Roman" panose="02020603050405020304" pitchFamily="18" charset="0"/>
                <a:ea typeface="Times New Roman" panose="02020603050405020304" pitchFamily="18" charset="0"/>
              </a:rPr>
              <a:t> виробничої сфери національної економіки з правами юридичної особи, який </a:t>
            </a:r>
            <a:r>
              <a:rPr lang="uk-UA" sz="2400" dirty="0">
                <a:solidFill>
                  <a:srgbClr val="000000"/>
                </a:solidFill>
                <a:latin typeface="Times New Roman" panose="02020603050405020304" pitchFamily="18" charset="0"/>
                <a:ea typeface="Times New Roman" panose="02020603050405020304" pitchFamily="18" charset="0"/>
              </a:rPr>
              <a:t>володіє необхідними матеріальними ресурсами, залучає належні трудові ресурси для ведення організованої господарської діяльності з метою досягнення визначених господарських цілей та соціально-економічних результатів.</a:t>
            </a:r>
            <a:endParaRPr lang="uk-UA" sz="2400" dirty="0">
              <a:latin typeface="Times New Roman" panose="02020603050405020304" pitchFamily="18" charset="0"/>
              <a:ea typeface="Times New Roman" panose="02020603050405020304" pitchFamily="18" charset="0"/>
            </a:endParaRPr>
          </a:p>
          <a:p>
            <a:pPr marL="50800" indent="444500" algn="just">
              <a:lnSpc>
                <a:spcPct val="115000"/>
              </a:lnSpc>
              <a:spcAft>
                <a:spcPts val="0"/>
              </a:spcAft>
            </a:pPr>
            <a:r>
              <a:rPr lang="uk-UA" sz="2400" dirty="0">
                <a:latin typeface="Times New Roman" panose="02020603050405020304" pitchFamily="18" charset="0"/>
                <a:ea typeface="Times New Roman" panose="02020603050405020304" pitchFamily="18" charset="0"/>
              </a:rPr>
              <a:t>Водночас в сучасних умовах ринку крім виробничої діяльності підприємства як суб’єкти господарювання здійснюють </a:t>
            </a:r>
            <a:r>
              <a:rPr lang="uk-UA" sz="2400" dirty="0" smtClean="0">
                <a:latin typeface="Times New Roman" panose="02020603050405020304" pitchFamily="18" charset="0"/>
                <a:ea typeface="Times New Roman" panose="02020603050405020304" pitchFamily="18" charset="0"/>
              </a:rPr>
              <a:t>інші </a:t>
            </a:r>
            <a:r>
              <a:rPr lang="uk-UA" sz="2400" b="1" i="1" dirty="0" smtClean="0">
                <a:latin typeface="Times New Roman" panose="02020603050405020304" pitchFamily="18" charset="0"/>
                <a:ea typeface="Times New Roman" panose="02020603050405020304" pitchFamily="18" charset="0"/>
              </a:rPr>
              <a:t>види</a:t>
            </a:r>
            <a:r>
              <a:rPr lang="uk-UA" sz="2400" dirty="0" smtClean="0">
                <a:latin typeface="Times New Roman" panose="02020603050405020304" pitchFamily="18" charset="0"/>
                <a:ea typeface="Times New Roman" panose="02020603050405020304" pitchFamily="18" charset="0"/>
              </a:rPr>
              <a:t> </a:t>
            </a:r>
            <a:r>
              <a:rPr lang="uk-UA" sz="2400" b="1" i="1" dirty="0" smtClean="0">
                <a:latin typeface="Times New Roman" panose="02020603050405020304" pitchFamily="18" charset="0"/>
                <a:ea typeface="Times New Roman" panose="02020603050405020304" pitchFamily="18" charset="0"/>
              </a:rPr>
              <a:t>підприємницької діяльності </a:t>
            </a:r>
            <a:r>
              <a:rPr lang="uk-UA" sz="2400" dirty="0" smtClean="0">
                <a:latin typeface="Times New Roman" panose="02020603050405020304" pitchFamily="18" charset="0"/>
                <a:ea typeface="Times New Roman" panose="02020603050405020304" pitchFamily="18" charset="0"/>
              </a:rPr>
              <a:t>- науково-дослідну, </a:t>
            </a:r>
            <a:r>
              <a:rPr lang="uk-UA" sz="2400" dirty="0">
                <a:latin typeface="Times New Roman" panose="02020603050405020304" pitchFamily="18" charset="0"/>
                <a:ea typeface="Times New Roman" panose="02020603050405020304" pitchFamily="18" charset="0"/>
              </a:rPr>
              <a:t>комерційну, фінансову, </a:t>
            </a:r>
            <a:r>
              <a:rPr lang="uk-UA" sz="2400" dirty="0" smtClean="0">
                <a:latin typeface="Times New Roman" panose="02020603050405020304" pitchFamily="18" charset="0"/>
                <a:ea typeface="Times New Roman" panose="02020603050405020304" pitchFamily="18" charset="0"/>
              </a:rPr>
              <a:t>інжиніринг, консалтинг, інші в межах чинного законодавства. Основним нормативним документом, який регламентує їх господарську діяльність є Господарський кодекс України, який передбачає ряд </a:t>
            </a:r>
            <a:r>
              <a:rPr lang="uk-UA" sz="2400" b="1" i="1" dirty="0" smtClean="0">
                <a:latin typeface="Times New Roman" panose="02020603050405020304" pitchFamily="18" charset="0"/>
                <a:ea typeface="Times New Roman" panose="02020603050405020304" pitchFamily="18" charset="0"/>
              </a:rPr>
              <a:t>організаційно-правових форм </a:t>
            </a:r>
            <a:r>
              <a:rPr lang="uk-UA" sz="2400" dirty="0" smtClean="0">
                <a:latin typeface="Times New Roman" panose="02020603050405020304" pitchFamily="18" charset="0"/>
                <a:ea typeface="Times New Roman" panose="02020603050405020304" pitchFamily="18" charset="0"/>
              </a:rPr>
              <a:t>утворення та реалізації підприємницької діяльності (рис. 1). Розглянемо їх докладніше.</a:t>
            </a:r>
            <a:endParaRPr lang="uk-UA"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01999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2438339531"/>
              </p:ext>
            </p:extLst>
          </p:nvPr>
        </p:nvGraphicFramePr>
        <p:xfrm>
          <a:off x="135835" y="884721"/>
          <a:ext cx="11751365" cy="5657850"/>
        </p:xfrm>
        <a:graphic>
          <a:graphicData uri="http://schemas.openxmlformats.org/drawingml/2006/table">
            <a:tbl>
              <a:tblPr firstRow="1" firstCol="1" bandRow="1">
                <a:tableStyleId>{5940675A-B579-460E-94D1-54222C63F5DA}</a:tableStyleId>
              </a:tblPr>
              <a:tblGrid>
                <a:gridCol w="2668421"/>
                <a:gridCol w="9082944"/>
              </a:tblGrid>
              <a:tr h="1211098">
                <a:tc>
                  <a:txBody>
                    <a:bodyPr/>
                    <a:lstStyle/>
                    <a:p>
                      <a:pPr indent="13970" algn="just">
                        <a:lnSpc>
                          <a:spcPct val="115000"/>
                        </a:lnSpc>
                        <a:spcAft>
                          <a:spcPts val="0"/>
                        </a:spcAft>
                      </a:pPr>
                      <a:r>
                        <a:rPr lang="uk-UA" sz="1500">
                          <a:effectLst/>
                          <a:latin typeface="Times New Roman" panose="02020603050405020304" pitchFamily="18" charset="0"/>
                          <a:cs typeface="Times New Roman" panose="02020603050405020304" pitchFamily="18" charset="0"/>
                        </a:rPr>
                        <a:t>За сферою діяльності</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nchor="ctr"/>
                </a:tc>
                <a:tc>
                  <a:txBody>
                    <a:bodyPr/>
                    <a:lstStyle/>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промислові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торговельні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сільськогосподарські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будівельні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транспортні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фінансово-кредитні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страхові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туристські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консалтингові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інжинірингові</a:t>
                      </a:r>
                    </a:p>
                    <a:p>
                      <a:pPr marL="742950" lvl="1" indent="-28575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інші види</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tc>
              </a:tr>
              <a:tr h="497843">
                <a:tc>
                  <a:txBody>
                    <a:bodyPr/>
                    <a:lstStyle/>
                    <a:p>
                      <a:pPr indent="13970" algn="just">
                        <a:lnSpc>
                          <a:spcPct val="115000"/>
                        </a:lnSpc>
                        <a:spcAft>
                          <a:spcPts val="0"/>
                        </a:spcAft>
                      </a:pPr>
                      <a:r>
                        <a:rPr lang="uk-UA" sz="1500">
                          <a:effectLst/>
                          <a:latin typeface="Times New Roman" panose="02020603050405020304" pitchFamily="18" charset="0"/>
                          <a:cs typeface="Times New Roman" panose="02020603050405020304" pitchFamily="18" charset="0"/>
                        </a:rPr>
                        <a:t>За формою організації</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nchor="ctr"/>
                </a:tc>
                <a:tc>
                  <a:txBody>
                    <a:bodyPr/>
                    <a:lstStyle/>
                    <a:p>
                      <a:pPr marL="342900" lvl="0" indent="-342900" algn="just">
                        <a:lnSpc>
                          <a:spcPct val="130000"/>
                        </a:lnSpc>
                        <a:spcAft>
                          <a:spcPts val="0"/>
                        </a:spcAft>
                        <a:buFont typeface="Courier New" panose="02070309020205020404" pitchFamily="49" charset="0"/>
                        <a:buChar char="­"/>
                      </a:pPr>
                      <a:r>
                        <a:rPr lang="uk-UA" sz="1500" spc="-15" dirty="0">
                          <a:effectLst/>
                          <a:latin typeface="Times New Roman" panose="02020603050405020304" pitchFamily="18" charset="0"/>
                          <a:cs typeface="Times New Roman" panose="02020603050405020304" pitchFamily="18" charset="0"/>
                        </a:rPr>
                        <a:t>одноосібні</a:t>
                      </a:r>
                      <a:endParaRPr lang="uk-UA" sz="1500" dirty="0">
                        <a:effectLst/>
                        <a:latin typeface="Times New Roman" panose="02020603050405020304" pitchFamily="18" charset="0"/>
                        <a:cs typeface="Times New Roman" panose="02020603050405020304" pitchFamily="18" charset="0"/>
                      </a:endParaRPr>
                    </a:p>
                    <a:p>
                      <a:pPr marL="342900" lvl="0" indent="-342900" algn="just">
                        <a:lnSpc>
                          <a:spcPct val="130000"/>
                        </a:lnSpc>
                        <a:spcAft>
                          <a:spcPts val="0"/>
                        </a:spcAft>
                        <a:buFont typeface="Courier New" panose="02070309020205020404" pitchFamily="49" charset="0"/>
                        <a:buChar char="­"/>
                      </a:pPr>
                      <a:r>
                        <a:rPr lang="uk-UA" sz="1500" spc="-15" dirty="0">
                          <a:effectLst/>
                          <a:latin typeface="Times New Roman" panose="02020603050405020304" pitchFamily="18" charset="0"/>
                          <a:cs typeface="Times New Roman" panose="02020603050405020304" pitchFamily="18" charset="0"/>
                        </a:rPr>
                        <a:t>партнерські (то</a:t>
                      </a:r>
                      <a:r>
                        <a:rPr lang="uk-UA" sz="1500" spc="-10" dirty="0">
                          <a:effectLst/>
                          <a:latin typeface="Times New Roman" panose="02020603050405020304" pitchFamily="18" charset="0"/>
                          <a:cs typeface="Times New Roman" panose="02020603050405020304" pitchFamily="18" charset="0"/>
                        </a:rPr>
                        <a:t>вариства, корпорації),</a:t>
                      </a:r>
                      <a:endParaRPr lang="uk-UA" sz="1500" dirty="0">
                        <a:effectLst/>
                        <a:latin typeface="Times New Roman" panose="02020603050405020304" pitchFamily="18" charset="0"/>
                        <a:cs typeface="Times New Roman" panose="02020603050405020304" pitchFamily="18" charset="0"/>
                      </a:endParaRPr>
                    </a:p>
                    <a:p>
                      <a:pPr marL="342900" lvl="0" indent="-342900" algn="just">
                        <a:lnSpc>
                          <a:spcPct val="130000"/>
                        </a:lnSpc>
                        <a:spcAft>
                          <a:spcPts val="0"/>
                        </a:spcAft>
                        <a:buFont typeface="Courier New" panose="02070309020205020404" pitchFamily="49" charset="0"/>
                        <a:buChar char="­"/>
                      </a:pPr>
                      <a:r>
                        <a:rPr lang="uk-UA" sz="1500" spc="-10" dirty="0">
                          <a:effectLst/>
                          <a:latin typeface="Times New Roman" panose="02020603050405020304" pitchFamily="18" charset="0"/>
                          <a:cs typeface="Times New Roman" panose="02020603050405020304" pitchFamily="18" charset="0"/>
                        </a:rPr>
                        <a:t>бюджетні підприємства</a:t>
                      </a:r>
                      <a:endParaRPr lang="uk-UA" sz="1500" dirty="0">
                        <a:effectLst/>
                        <a:latin typeface="Times New Roman" panose="02020603050405020304" pitchFamily="18" charset="0"/>
                        <a:cs typeface="Times New Roman" panose="02020603050405020304" pitchFamily="18" charset="0"/>
                      </a:endParaRPr>
                    </a:p>
                    <a:p>
                      <a:pPr marL="342900" lvl="0" indent="-342900" algn="just">
                        <a:lnSpc>
                          <a:spcPct val="130000"/>
                        </a:lnSpc>
                        <a:spcAft>
                          <a:spcPts val="0"/>
                        </a:spcAft>
                        <a:buFont typeface="Courier New" panose="02070309020205020404" pitchFamily="49" charset="0"/>
                        <a:buChar char="­"/>
                      </a:pPr>
                      <a:r>
                        <a:rPr lang="uk-UA" sz="1500" spc="-10" dirty="0">
                          <a:effectLst/>
                          <a:latin typeface="Times New Roman" panose="02020603050405020304" pitchFamily="18" charset="0"/>
                          <a:cs typeface="Times New Roman" panose="02020603050405020304" pitchFamily="18" charset="0"/>
                        </a:rPr>
                        <a:t>змішані</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tc>
              </a:tr>
              <a:tr h="440399">
                <a:tc>
                  <a:txBody>
                    <a:bodyPr/>
                    <a:lstStyle/>
                    <a:p>
                      <a:pPr indent="13970" algn="ctr">
                        <a:lnSpc>
                          <a:spcPct val="115000"/>
                        </a:lnSpc>
                        <a:spcAft>
                          <a:spcPts val="0"/>
                        </a:spcAft>
                      </a:pPr>
                      <a:r>
                        <a:rPr lang="uk-UA" sz="1500">
                          <a:effectLst/>
                          <a:latin typeface="Times New Roman" panose="02020603050405020304" pitchFamily="18" charset="0"/>
                          <a:cs typeface="Times New Roman" panose="02020603050405020304" pitchFamily="18" charset="0"/>
                        </a:rPr>
                        <a:t>За технологічною (територіальною) цілісністю та підпорядкуванням</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nchor="ctr"/>
                </a:tc>
                <a:tc>
                  <a:txBody>
                    <a:bodyPr/>
                    <a:lstStyle/>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головні (материнські)</a:t>
                      </a:r>
                    </a:p>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дочірні</a:t>
                      </a:r>
                    </a:p>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філії</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tc>
              </a:tr>
              <a:tr h="330300">
                <a:tc>
                  <a:txBody>
                    <a:bodyPr/>
                    <a:lstStyle/>
                    <a:p>
                      <a:pPr indent="13970" algn="ctr">
                        <a:lnSpc>
                          <a:spcPct val="115000"/>
                        </a:lnSpc>
                        <a:spcAft>
                          <a:spcPts val="0"/>
                        </a:spcAft>
                      </a:pPr>
                      <a:r>
                        <a:rPr lang="uk-UA" sz="1500">
                          <a:effectLst/>
                          <a:latin typeface="Times New Roman" panose="02020603050405020304" pitchFamily="18" charset="0"/>
                          <a:cs typeface="Times New Roman" panose="02020603050405020304" pitchFamily="18" charset="0"/>
                        </a:rPr>
                        <a:t>За величиною</a:t>
                      </a:r>
                      <a:endParaRPr lang="uk-UA"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nchor="ctr"/>
                </a:tc>
                <a:tc>
                  <a:txBody>
                    <a:bodyPr/>
                    <a:lstStyle/>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малі (до 50 працівників)</a:t>
                      </a:r>
                    </a:p>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середні (більше 50, але менше 1000 працівників)</a:t>
                      </a:r>
                    </a:p>
                    <a:p>
                      <a:pPr marL="342900" lvl="0" indent="-342900">
                        <a:lnSpc>
                          <a:spcPct val="115000"/>
                        </a:lnSpc>
                        <a:spcAft>
                          <a:spcPts val="0"/>
                        </a:spcAft>
                        <a:buFont typeface="Courier New" panose="02070309020205020404" pitchFamily="49" charset="0"/>
                        <a:buChar char="­"/>
                      </a:pPr>
                      <a:r>
                        <a:rPr lang="uk-UA" sz="1500" dirty="0">
                          <a:effectLst/>
                          <a:latin typeface="Times New Roman" panose="02020603050405020304" pitchFamily="18" charset="0"/>
                          <a:cs typeface="Times New Roman" panose="02020603050405020304" pitchFamily="18" charset="0"/>
                        </a:rPr>
                        <a:t>великі (понад 1000 працівників)</a:t>
                      </a:r>
                      <a:endParaRPr lang="uk-UA"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902" marR="35902" marT="0" marB="0"/>
                </a:tc>
              </a:tr>
            </a:tbl>
          </a:graphicData>
        </a:graphic>
      </p:graphicFrame>
      <p:sp>
        <p:nvSpPr>
          <p:cNvPr id="6" name="Прямоугольник 5"/>
          <p:cNvSpPr/>
          <p:nvPr/>
        </p:nvSpPr>
        <p:spPr>
          <a:xfrm>
            <a:off x="2365661" y="342108"/>
            <a:ext cx="5764399" cy="369332"/>
          </a:xfrm>
          <a:prstGeom prst="rect">
            <a:avLst/>
          </a:prstGeom>
        </p:spPr>
        <p:txBody>
          <a:bodyPr wrap="none">
            <a:spAutoFit/>
          </a:bodyPr>
          <a:lstStyle/>
          <a:p>
            <a:pPr lvl="0" indent="269875" algn="just" eaLnBrk="0" fontAlgn="base" hangingPunct="0">
              <a:spcBef>
                <a:spcPct val="0"/>
              </a:spcBef>
              <a:spcAft>
                <a:spcPct val="0"/>
              </a:spcAft>
            </a:pPr>
            <a:r>
              <a:rPr lang="uk-UA" altLang="uk-UA" dirty="0">
                <a:latin typeface="Times New Roman" panose="02020603050405020304" pitchFamily="18" charset="0"/>
                <a:ea typeface="Times New Roman" panose="02020603050405020304" pitchFamily="18" charset="0"/>
                <a:cs typeface="Times New Roman" panose="02020603050405020304" pitchFamily="18" charset="0"/>
              </a:rPr>
              <a:t>Продовження таблиці 4 - </a:t>
            </a:r>
            <a:r>
              <a:rPr lang="uk-UA" altLang="uk-UA" b="1" dirty="0">
                <a:latin typeface="Times New Roman" panose="02020603050405020304" pitchFamily="18" charset="0"/>
                <a:ea typeface="TimesNewRoman" charset="-128"/>
                <a:cs typeface="Times New Roman" panose="02020603050405020304" pitchFamily="18" charset="0"/>
              </a:rPr>
              <a:t>Класифікація підприємств</a:t>
            </a:r>
            <a:endParaRPr lang="uk-UA" alt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0727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4800" y="182107"/>
            <a:ext cx="11595652" cy="6410216"/>
          </a:xfrm>
          <a:prstGeom prst="rect">
            <a:avLst/>
          </a:prstGeom>
        </p:spPr>
        <p:txBody>
          <a:bodyPr wrap="square">
            <a:spAutoFit/>
          </a:bodyPr>
          <a:lstStyle/>
          <a:p>
            <a:pPr algn="just">
              <a:lnSpc>
                <a:spcPct val="115000"/>
              </a:lnSpc>
              <a:spcAft>
                <a:spcPts val="0"/>
              </a:spcAft>
            </a:pPr>
            <a:r>
              <a:rPr lang="uk-UA" sz="2100" dirty="0">
                <a:latin typeface="Times New Roman" panose="02020603050405020304" pitchFamily="18" charset="0"/>
                <a:ea typeface="Times New Roman" panose="02020603050405020304" pitchFamily="18" charset="0"/>
              </a:rPr>
              <a:t>Головними </a:t>
            </a:r>
            <a:r>
              <a:rPr lang="uk-UA" sz="2100" b="1" i="1" dirty="0">
                <a:latin typeface="Times New Roman" panose="02020603050405020304" pitchFamily="18" charset="0"/>
                <a:ea typeface="Times New Roman" panose="02020603050405020304" pitchFamily="18" charset="0"/>
              </a:rPr>
              <a:t>ознаками підприємства</a:t>
            </a:r>
            <a:r>
              <a:rPr lang="uk-UA" sz="2100" dirty="0">
                <a:latin typeface="Times New Roman" panose="02020603050405020304" pitchFamily="18" charset="0"/>
                <a:ea typeface="Times New Roman" panose="02020603050405020304" pitchFamily="18" charset="0"/>
              </a:rPr>
              <a:t> як суб’єкта підприємницької діяльності є:</a:t>
            </a:r>
          </a:p>
          <a:p>
            <a:pPr marL="342900" lvl="0" indent="-342900" algn="just">
              <a:lnSpc>
                <a:spcPct val="115000"/>
              </a:lnSpc>
              <a:spcAft>
                <a:spcPts val="0"/>
              </a:spcAft>
              <a:buFont typeface="Symbol" panose="05050102010706020507" pitchFamily="18" charset="2"/>
              <a:buChar char=""/>
            </a:pPr>
            <a:r>
              <a:rPr lang="uk-UA" sz="2100" i="1" dirty="0">
                <a:latin typeface="Times New Roman" panose="02020603050405020304" pitchFamily="18" charset="0"/>
                <a:ea typeface="Calibri" panose="020F0502020204030204" pitchFamily="34" charset="0"/>
                <a:cs typeface="Times New Roman" panose="02020603050405020304" pitchFamily="18" charset="0"/>
              </a:rPr>
              <a:t>майнова, економічна, господарська, організаційно-правова відокремленість </a:t>
            </a:r>
            <a:r>
              <a:rPr lang="uk-UA" sz="2100" dirty="0">
                <a:latin typeface="Times New Roman" panose="02020603050405020304" pitchFamily="18" charset="0"/>
                <a:ea typeface="Calibri" panose="020F0502020204030204" pitchFamily="34" charset="0"/>
                <a:cs typeface="Times New Roman" panose="02020603050405020304" pitchFamily="18" charset="0"/>
              </a:rPr>
              <a:t>як наявність меж та замкнутість внутрішніх процесів;</a:t>
            </a:r>
            <a:endParaRPr lang="uk-UA" sz="2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100" i="1" dirty="0">
                <a:latin typeface="Times New Roman" panose="02020603050405020304" pitchFamily="18" charset="0"/>
                <a:ea typeface="Calibri" panose="020F0502020204030204" pitchFamily="34" charset="0"/>
                <a:cs typeface="Times New Roman" panose="02020603050405020304" pitchFamily="18" charset="0"/>
              </a:rPr>
              <a:t>наявність внутрішнього центру</a:t>
            </a:r>
            <a:r>
              <a:rPr lang="uk-UA" sz="2100" dirty="0">
                <a:latin typeface="Times New Roman" panose="02020603050405020304" pitchFamily="18" charset="0"/>
                <a:ea typeface="Calibri" panose="020F0502020204030204" pitchFamily="34" charset="0"/>
                <a:cs typeface="Times New Roman" panose="02020603050405020304" pitchFamily="18" charset="0"/>
              </a:rPr>
              <a:t>, який координує діяльність учасників та забезпечує єдність дій підрозділів;</a:t>
            </a:r>
            <a:endParaRPr lang="uk-UA" sz="2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100" i="1" dirty="0">
                <a:latin typeface="Times New Roman" panose="02020603050405020304" pitchFamily="18" charset="0"/>
                <a:ea typeface="Calibri" panose="020F0502020204030204" pitchFamily="34" charset="0"/>
                <a:cs typeface="Times New Roman" panose="02020603050405020304" pitchFamily="18" charset="0"/>
              </a:rPr>
              <a:t>здійснення господарської діяльності </a:t>
            </a:r>
            <a:r>
              <a:rPr lang="uk-UA" sz="2100" dirty="0">
                <a:latin typeface="Times New Roman" panose="02020603050405020304" pitchFamily="18" charset="0"/>
                <a:ea typeface="Calibri" panose="020F0502020204030204" pitchFamily="34" charset="0"/>
                <a:cs typeface="Times New Roman" panose="02020603050405020304" pitchFamily="18" charset="0"/>
              </a:rPr>
              <a:t>(виробництво продукції, надання послуг, здійснення робіт тощо), спрямованої на задоволення суспільних та індивідуальні потреб;</a:t>
            </a:r>
            <a:endParaRPr lang="uk-UA" sz="2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100" i="1" dirty="0">
                <a:latin typeface="Times New Roman" panose="02020603050405020304" pitchFamily="18" charset="0"/>
                <a:ea typeface="Calibri" panose="020F0502020204030204" pitchFamily="34" charset="0"/>
                <a:cs typeface="Times New Roman" panose="02020603050405020304" pitchFamily="18" charset="0"/>
              </a:rPr>
              <a:t>самостійність</a:t>
            </a:r>
            <a:r>
              <a:rPr lang="uk-UA" sz="2100" dirty="0">
                <a:latin typeface="Times New Roman" panose="02020603050405020304" pitchFamily="18" charset="0"/>
                <a:ea typeface="Calibri" panose="020F0502020204030204" pitchFamily="34" charset="0"/>
                <a:cs typeface="Times New Roman" panose="02020603050405020304" pitchFamily="18" charset="0"/>
              </a:rPr>
              <a:t>: у межах чинного законодавства підприємство самостійно приймає рішення, здійснює підприємницьку діяльність, приймає на себе ризики та несе відповідальність за її результати;</a:t>
            </a:r>
            <a:endParaRPr lang="uk-UA" sz="2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100" i="1" dirty="0">
                <a:latin typeface="Times New Roman" panose="02020603050405020304" pitchFamily="18" charset="0"/>
                <a:ea typeface="Calibri" panose="020F0502020204030204" pitchFamily="34" charset="0"/>
                <a:cs typeface="Times New Roman" panose="02020603050405020304" pitchFamily="18" charset="0"/>
              </a:rPr>
              <a:t>підприємництво </a:t>
            </a:r>
            <a:r>
              <a:rPr lang="uk-UA" sz="2100" dirty="0">
                <a:latin typeface="Times New Roman" panose="02020603050405020304" pitchFamily="18" charset="0"/>
                <a:ea typeface="Calibri" panose="020F0502020204030204" pitchFamily="34" charset="0"/>
                <a:cs typeface="Times New Roman" panose="02020603050405020304" pitchFamily="18" charset="0"/>
              </a:rPr>
              <a:t>– самостійна, ініціативна, систематична, на власний ризик господарська діяльність, що здійснюється суб’єктами господарювання (підприємцями) з метою досягнення економічних і соціальних результатів та одержання прибутку;</a:t>
            </a:r>
            <a:endParaRPr lang="uk-UA" sz="2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100" i="1" dirty="0">
                <a:latin typeface="Times New Roman" panose="02020603050405020304" pitchFamily="18" charset="0"/>
                <a:ea typeface="Calibri" panose="020F0502020204030204" pitchFamily="34" charset="0"/>
                <a:cs typeface="Times New Roman" panose="02020603050405020304" pitchFamily="18" charset="0"/>
              </a:rPr>
              <a:t>мета</a:t>
            </a:r>
            <a:r>
              <a:rPr lang="uk-UA" sz="2100" dirty="0">
                <a:latin typeface="Times New Roman" panose="02020603050405020304" pitchFamily="18" charset="0"/>
                <a:ea typeface="Calibri" panose="020F0502020204030204" pitchFamily="34" charset="0"/>
                <a:cs typeface="Times New Roman" panose="02020603050405020304" pitchFamily="18" charset="0"/>
              </a:rPr>
              <a:t> – об’єднує та згуртовує учасників, наділяє змістом їх діяльність;</a:t>
            </a:r>
            <a:endParaRPr lang="uk-UA" sz="21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buFont typeface="Symbol" panose="05050102010706020507" pitchFamily="18" charset="2"/>
              <a:buChar char=""/>
            </a:pPr>
            <a:r>
              <a:rPr lang="uk-UA" sz="2100" i="1" dirty="0" smtClean="0">
                <a:latin typeface="Times New Roman" panose="02020603050405020304" pitchFamily="18" charset="0"/>
                <a:ea typeface="Calibri" panose="020F0502020204030204" pitchFamily="34" charset="0"/>
                <a:cs typeface="Times New Roman" panose="02020603050405020304" pitchFamily="18" charset="0"/>
              </a:rPr>
              <a:t>наявність </a:t>
            </a:r>
            <a:r>
              <a:rPr lang="uk-UA" sz="2100" i="1" dirty="0">
                <a:latin typeface="Times New Roman" panose="02020603050405020304" pitchFamily="18" charset="0"/>
                <a:ea typeface="Calibri" panose="020F0502020204030204" pitchFamily="34" charset="0"/>
                <a:cs typeface="Times New Roman" panose="02020603050405020304" pitchFamily="18" charset="0"/>
              </a:rPr>
              <a:t>економічних ресурсів</a:t>
            </a:r>
            <a:r>
              <a:rPr lang="uk-UA" sz="2100" dirty="0">
                <a:latin typeface="Times New Roman" panose="02020603050405020304" pitchFamily="18" charset="0"/>
                <a:ea typeface="Calibri" panose="020F0502020204030204" pitchFamily="34" charset="0"/>
                <a:cs typeface="Times New Roman" panose="02020603050405020304" pitchFamily="18" charset="0"/>
              </a:rPr>
              <a:t> – природних, трудових, капітальних, підприємницьких здібностей, необхідних знань, </a:t>
            </a:r>
            <a:r>
              <a:rPr lang="uk-UA" sz="2100" dirty="0" smtClean="0">
                <a:latin typeface="Times New Roman" panose="02020603050405020304" pitchFamily="18" charset="0"/>
                <a:ea typeface="Calibri" panose="020F0502020204030204" pitchFamily="34" charset="0"/>
                <a:cs typeface="Times New Roman" panose="02020603050405020304" pitchFamily="18" charset="0"/>
              </a:rPr>
              <a:t>технології;</a:t>
            </a:r>
          </a:p>
          <a:p>
            <a:pPr marL="342900" indent="-342900" algn="just">
              <a:lnSpc>
                <a:spcPct val="115000"/>
              </a:lnSpc>
              <a:buFont typeface="Symbol" panose="05050102010706020507" pitchFamily="18" charset="2"/>
              <a:buChar char=""/>
            </a:pPr>
            <a:r>
              <a:rPr lang="uk-UA" sz="2100" i="1" dirty="0" smtClean="0">
                <a:latin typeface="Times New Roman" panose="02020603050405020304" pitchFamily="18" charset="0"/>
                <a:ea typeface="Calibri" panose="020F0502020204030204" pitchFamily="34" charset="0"/>
                <a:cs typeface="Times New Roman" panose="02020603050405020304" pitchFamily="18" charset="0"/>
              </a:rPr>
              <a:t>економічність</a:t>
            </a:r>
            <a:r>
              <a:rPr lang="uk-UA" sz="2100" dirty="0" smtClean="0">
                <a:latin typeface="Times New Roman" panose="02020603050405020304" pitchFamily="18" charset="0"/>
                <a:ea typeface="Calibri" panose="020F0502020204030204" pitchFamily="34" charset="0"/>
                <a:cs typeface="Times New Roman" panose="02020603050405020304" pitchFamily="18" charset="0"/>
              </a:rPr>
              <a:t> </a:t>
            </a:r>
            <a:r>
              <a:rPr lang="uk-UA" sz="2100" dirty="0">
                <a:latin typeface="Times New Roman" panose="02020603050405020304" pitchFamily="18" charset="0"/>
                <a:ea typeface="Calibri" panose="020F0502020204030204" pitchFamily="34" charset="0"/>
                <a:cs typeface="Times New Roman" panose="02020603050405020304" pitchFamily="18" charset="0"/>
              </a:rPr>
              <a:t>– наявність прибутковості як результату господарської діяльності </a:t>
            </a:r>
            <a:r>
              <a:rPr lang="uk-UA" sz="2100" dirty="0" smtClean="0">
                <a:latin typeface="Times New Roman" panose="02020603050405020304" pitchFamily="18" charset="0"/>
                <a:ea typeface="Calibri" panose="020F0502020204030204" pitchFamily="34" charset="0"/>
                <a:cs typeface="Times New Roman" panose="02020603050405020304" pitchFamily="18" charset="0"/>
              </a:rPr>
              <a:t>підприємства.</a:t>
            </a:r>
            <a:endParaRPr lang="uk-UA" sz="2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90638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8539" y="238539"/>
            <a:ext cx="11860696" cy="6817251"/>
          </a:xfrm>
          <a:prstGeom prst="rect">
            <a:avLst/>
          </a:prstGeom>
        </p:spPr>
        <p:txBody>
          <a:bodyPr wrap="square">
            <a:spAutoFit/>
          </a:bodyPr>
          <a:lstStyle/>
          <a:p>
            <a:pPr marL="50800" indent="444500" algn="just">
              <a:lnSpc>
                <a:spcPct val="115000"/>
              </a:lnSpc>
              <a:spcAft>
                <a:spcPts val="0"/>
              </a:spcAft>
            </a:pPr>
            <a:r>
              <a:rPr lang="uk-UA" sz="2000" dirty="0">
                <a:latin typeface="Times New Roman" panose="02020603050405020304" pitchFamily="18" charset="0"/>
                <a:ea typeface="Times New Roman" panose="02020603050405020304" pitchFamily="18" charset="0"/>
              </a:rPr>
              <a:t>В умовах ринку підприємство як юридична особа створюється та розвивається лише </a:t>
            </a:r>
            <a:r>
              <a:rPr lang="uk-UA" sz="2000" b="1" i="1" dirty="0">
                <a:latin typeface="Times New Roman" panose="02020603050405020304" pitchFamily="18" charset="0"/>
                <a:ea typeface="Times New Roman" panose="02020603050405020304" pitchFamily="18" charset="0"/>
              </a:rPr>
              <a:t>за умов</a:t>
            </a:r>
            <a:r>
              <a:rPr lang="uk-UA" sz="2000" dirty="0">
                <a:latin typeface="Times New Roman" panose="02020603050405020304" pitchFamily="18" charset="0"/>
                <a:ea typeface="Times New Roman" panose="02020603050405020304" pitchFamily="18" charset="0"/>
              </a:rPr>
              <a:t>:</a:t>
            </a:r>
          </a:p>
          <a:p>
            <a:pPr marL="342900" lvl="0" indent="-342900" algn="just">
              <a:lnSpc>
                <a:spcPct val="115000"/>
              </a:lnSpc>
              <a:spcAft>
                <a:spcPts val="0"/>
              </a:spcAft>
              <a:buFont typeface="Courier New" panose="02070309020205020404" pitchFamily="49" charset="0"/>
              <a:buChar char="­"/>
            </a:pPr>
            <a:r>
              <a:rPr lang="uk-UA" sz="2000" dirty="0" smtClean="0">
                <a:latin typeface="Times New Roman" panose="02020603050405020304" pitchFamily="18" charset="0"/>
                <a:ea typeface="Calibri" panose="020F0502020204030204" pitchFamily="34" charset="0"/>
                <a:cs typeface="Times New Roman" panose="02020603050405020304" pitchFamily="18" charset="0"/>
              </a:rPr>
              <a:t>чітко визначеного виду підприємницької </a:t>
            </a:r>
            <a:r>
              <a:rPr lang="uk-UA" sz="2000" dirty="0">
                <a:latin typeface="Times New Roman" panose="02020603050405020304" pitchFamily="18" charset="0"/>
                <a:ea typeface="Calibri" panose="020F0502020204030204" pitchFamily="34" charset="0"/>
                <a:cs typeface="Times New Roman" panose="02020603050405020304" pitchFamily="18" charset="0"/>
              </a:rPr>
              <a:t>діяльності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та цілей її реалізації;</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визначення його форми власності та організаційно-правової форми;</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необхідної законодавчої реєстрації, наявності організаційно-правових документів, затвердженого статуту або установчої угоди, а також у певних випадках ліцензій на право здійснювати окремі види діяльності;</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чіткого найменування, наявності печатки та розрахункового рахунку в банку;</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000" dirty="0" smtClean="0">
                <a:latin typeface="Times New Roman" panose="02020603050405020304" pitchFamily="18" charset="0"/>
                <a:ea typeface="Calibri" panose="020F0502020204030204" pitchFamily="34" charset="0"/>
                <a:cs typeface="Times New Roman" panose="02020603050405020304" pitchFamily="18" charset="0"/>
              </a:rPr>
              <a:t>створення </a:t>
            </a:r>
            <a:r>
              <a:rPr lang="uk-UA" sz="2000" dirty="0">
                <a:latin typeface="Times New Roman" panose="02020603050405020304" pitchFamily="18" charset="0"/>
                <a:ea typeface="Calibri" panose="020F0502020204030204" pitchFamily="34" charset="0"/>
                <a:cs typeface="Times New Roman" panose="02020603050405020304" pitchFamily="18" charset="0"/>
              </a:rPr>
              <a:t>команди однодумців, які поділяють участь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його створення </a:t>
            </a:r>
            <a:r>
              <a:rPr lang="uk-UA" sz="2000" dirty="0">
                <a:latin typeface="Times New Roman" panose="02020603050405020304" pitchFamily="18" charset="0"/>
                <a:ea typeface="Calibri" panose="020F0502020204030204" pitchFamily="34" charset="0"/>
                <a:cs typeface="Times New Roman" panose="02020603050405020304" pitchFamily="18" charset="0"/>
              </a:rPr>
              <a:t>та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розвитку;</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формування певного асортименту продукції відповідно до означеного статутом виду господарської діяльності;</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обґрунтування його виробничої програми та потужності;</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дослідження внутрішнього і зовнішнього середовища;</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buFont typeface="Courier New" panose="02070309020205020404" pitchFamily="49" charset="0"/>
              <a:buChar char="­"/>
            </a:pP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вивчення </a:t>
            </a:r>
            <a:r>
              <a:rPr lang="uk-UA" sz="2000" dirty="0">
                <a:latin typeface="Times New Roman" panose="02020603050405020304" pitchFamily="18" charset="0"/>
                <a:ea typeface="Calibri" panose="020F0502020204030204" pitchFamily="34" charset="0"/>
                <a:cs typeface="Times New Roman" panose="02020603050405020304" pitchFamily="18" charset="0"/>
              </a:rPr>
              <a:t>та дотримання нормативної бази державного регулювання підприємницької діяльності, податкової політики;</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дослідження </a:t>
            </a:r>
            <a:r>
              <a:rPr lang="uk-UA" sz="2000" dirty="0">
                <a:latin typeface="Times New Roman" panose="02020603050405020304" pitchFamily="18" charset="0"/>
                <a:ea typeface="Calibri" panose="020F0502020204030204" pitchFamily="34" charset="0"/>
                <a:cs typeface="Times New Roman" panose="02020603050405020304" pitchFamily="18" charset="0"/>
              </a:rPr>
              <a:t>програм підтримки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підприємництва;</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дотримання </a:t>
            </a:r>
            <a:r>
              <a:rPr lang="uk-UA" sz="2000" dirty="0">
                <a:latin typeface="Times New Roman" panose="02020603050405020304" pitchFamily="18" charset="0"/>
                <a:ea typeface="Calibri" panose="020F0502020204030204" pitchFamily="34" charset="0"/>
                <a:cs typeface="Times New Roman" panose="02020603050405020304" pitchFamily="18" charset="0"/>
              </a:rPr>
              <a:t>права вступати в господарські стосунки з іншими юридичними і фізичними суб’єктами;</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повної майнової відповідальності перед контрагентами в межах власного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майна;</a:t>
            </a:r>
            <a:endParaRPr lang="uk-UA"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належного бухгалтерського обліку необхідних </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ресурсів, </a:t>
            </a:r>
            <a:r>
              <a:rPr lang="uk-UA" sz="2000" dirty="0">
                <a:latin typeface="Times New Roman" panose="02020603050405020304" pitchFamily="18" charset="0"/>
                <a:ea typeface="Calibri" panose="020F0502020204030204" pitchFamily="34" charset="0"/>
                <a:cs typeface="Times New Roman" panose="02020603050405020304" pitchFamily="18" charset="0"/>
              </a:rPr>
              <a:t>складання балансу за звітні періоди з чітким визначенням прибутків і збитків.</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46239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71061" y="847696"/>
            <a:ext cx="11820939" cy="5155066"/>
          </a:xfrm>
          <a:prstGeom prst="rect">
            <a:avLst/>
          </a:prstGeom>
        </p:spPr>
        <p:txBody>
          <a:bodyPr wrap="square">
            <a:spAutoFit/>
          </a:bodyPr>
          <a:lstStyle/>
          <a:p>
            <a:pPr indent="270510" algn="just">
              <a:lnSpc>
                <a:spcPct val="115000"/>
              </a:lnSpc>
              <a:spcAft>
                <a:spcPts val="0"/>
              </a:spcAft>
            </a:pP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Відтак, підприємство є об'єктом права, юридичною особою, з певним майновим комплексом, який охоплює матеріальні і нематеріальні елементи.</a:t>
            </a:r>
            <a:endParaRPr lang="uk-UA"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tabLst>
                <a:tab pos="332740" algn="l"/>
              </a:tabLst>
            </a:pP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До складу </a:t>
            </a:r>
            <a:r>
              <a:rPr lang="uk-UA" sz="24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матеріально-грошових елементів</a:t>
            </a: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підприємства належать:</a:t>
            </a:r>
            <a:endParaRPr lang="uk-UA"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приміщення – виробничі будівлі, адміністративні приміщення, магазини;</a:t>
            </a:r>
            <a:endParaRPr lang="uk-UA"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товари – сировина, матеріали, паливо, енергія, напівфабрикати, готові вироби;</a:t>
            </a:r>
            <a:endParaRPr lang="uk-UA"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готівкові грошові кошти – касова готівка та грошові засоби на банківських рахунках;</a:t>
            </a:r>
            <a:endParaRPr lang="uk-UA"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права промислової власності, як-то права  на винаходи, промислові зразки, товарні знаки, ноу-хау, брендові назви тощо;</a:t>
            </a:r>
            <a:endParaRPr lang="uk-UA"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придбані авторські, ліцензійні, орендні та інші права;</a:t>
            </a:r>
            <a:endParaRPr lang="uk-UA"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грошові вимоги, борги, отримані позики та кредити</a:t>
            </a:r>
            <a:r>
              <a:rPr lang="uk-UA"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15000"/>
              </a:lnSpc>
            </a:pPr>
            <a:r>
              <a:rPr lang="uk-UA" sz="2400" dirty="0">
                <a:latin typeface="Times New Roman" panose="02020603050405020304" pitchFamily="18" charset="0"/>
                <a:cs typeface="Times New Roman" panose="02020603050405020304" pitchFamily="18" charset="0"/>
              </a:rPr>
              <a:t>До </a:t>
            </a:r>
            <a:r>
              <a:rPr lang="uk-UA" sz="2400" b="1" i="1" dirty="0">
                <a:latin typeface="Times New Roman" panose="02020603050405020304" pitchFamily="18" charset="0"/>
                <a:cs typeface="Times New Roman" panose="02020603050405020304" pitchFamily="18" charset="0"/>
              </a:rPr>
              <a:t>нематеріальних елементів</a:t>
            </a:r>
            <a:r>
              <a:rPr lang="uk-UA" sz="2400" dirty="0">
                <a:latin typeface="Times New Roman" panose="02020603050405020304" pitchFamily="18" charset="0"/>
                <a:cs typeface="Times New Roman" panose="02020603050405020304" pitchFamily="18" charset="0"/>
              </a:rPr>
              <a:t> відносяться постійні ділові зв'язки, пропозиція на ринку, клієнтура, набута репутація, які інтегруються в поняття «</a:t>
            </a:r>
            <a:r>
              <a:rPr lang="uk-UA" sz="2400" dirty="0" err="1">
                <a:latin typeface="Times New Roman" panose="02020603050405020304" pitchFamily="18" charset="0"/>
                <a:cs typeface="Times New Roman" panose="02020603050405020304" pitchFamily="18" charset="0"/>
              </a:rPr>
              <a:t>гуд</a:t>
            </a:r>
            <a:r>
              <a:rPr lang="uk-UA" sz="2400" dirty="0">
                <a:latin typeface="Times New Roman" panose="02020603050405020304" pitchFamily="18" charset="0"/>
                <a:cs typeface="Times New Roman" panose="02020603050405020304" pitchFamily="18" charset="0"/>
              </a:rPr>
              <a:t> вілл» ( «</a:t>
            </a:r>
            <a:r>
              <a:rPr lang="uk-UA" sz="2400" dirty="0" err="1">
                <a:latin typeface="Times New Roman" panose="02020603050405020304" pitchFamily="18" charset="0"/>
                <a:cs typeface="Times New Roman" panose="02020603050405020304" pitchFamily="18" charset="0"/>
              </a:rPr>
              <a:t>goodwill</a:t>
            </a:r>
            <a:r>
              <a:rPr lang="uk-UA" sz="2400" dirty="0" smtClean="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9805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4556" y="301430"/>
            <a:ext cx="11595652" cy="6297108"/>
          </a:xfrm>
          <a:prstGeom prst="rect">
            <a:avLst/>
          </a:prstGeom>
        </p:spPr>
        <p:txBody>
          <a:bodyPr wrap="square">
            <a:spAutoFit/>
          </a:bodyPr>
          <a:lstStyle/>
          <a:p>
            <a:pPr algn="just">
              <a:lnSpc>
                <a:spcPct val="115000"/>
              </a:lnSpc>
              <a:spcAft>
                <a:spcPts val="0"/>
              </a:spcAft>
            </a:pPr>
            <a:r>
              <a:rPr lang="uk-UA" sz="2200" dirty="0">
                <a:latin typeface="Times New Roman" panose="02020603050405020304" pitchFamily="18" charset="0"/>
                <a:ea typeface="Calibri" panose="020F0502020204030204" pitchFamily="34" charset="0"/>
                <a:cs typeface="Times New Roman" panose="02020603050405020304" pitchFamily="18" charset="0"/>
              </a:rPr>
              <a:t>Одним з підрозділів плану підприємства є </a:t>
            </a:r>
            <a:r>
              <a:rPr lang="uk-UA" sz="2200" b="1" i="1" dirty="0">
                <a:latin typeface="Times New Roman" panose="02020603050405020304" pitchFamily="18" charset="0"/>
                <a:ea typeface="Calibri" panose="020F0502020204030204" pitchFamily="34" charset="0"/>
                <a:cs typeface="Times New Roman" panose="02020603050405020304" pitchFamily="18" charset="0"/>
              </a:rPr>
              <a:t>виробнича програма</a:t>
            </a:r>
            <a:r>
              <a:rPr lang="uk-UA" sz="2200" dirty="0">
                <a:latin typeface="Times New Roman" panose="02020603050405020304" pitchFamily="18" charset="0"/>
                <a:ea typeface="Calibri" panose="020F0502020204030204" pitchFamily="34" charset="0"/>
                <a:cs typeface="Times New Roman" panose="02020603050405020304" pitchFamily="18" charset="0"/>
              </a:rPr>
              <a:t>, яка узагальнює плановані обсяги виробництва в натуральному й грошовому виразах.</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uk-UA" sz="2200" dirty="0">
                <a:latin typeface="Times New Roman" panose="02020603050405020304" pitchFamily="18" charset="0"/>
                <a:ea typeface="Calibri" panose="020F0502020204030204" pitchFamily="34" charset="0"/>
                <a:cs typeface="Times New Roman" panose="02020603050405020304" pitchFamily="18" charset="0"/>
              </a:rPr>
              <a:t>Підставою для формування виробничої програми є перспективний план випуску продукції, розроблений за результатами вивчення кон'юнктури ринку виробів.</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uk-UA" sz="2200" dirty="0">
                <a:latin typeface="Times New Roman" panose="02020603050405020304" pitchFamily="18" charset="0"/>
                <a:ea typeface="Calibri" panose="020F0502020204030204" pitchFamily="34" charset="0"/>
                <a:cs typeface="Times New Roman" panose="02020603050405020304" pitchFamily="18" charset="0"/>
              </a:rPr>
              <a:t>Виробнича програма розробляється в цілому по підприємству й по основних цехах з розбивкою по місяцях, кварталах, по всій номенклатурі й асортименту продукції з установленням конкретних термінів виконання замовлень. Вона повинна забезпечити виконання всіх угод і замовлень за всіма параметрами: обсягами, термінами, показниками, якості тощо.</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uk-UA" sz="2200" b="1" i="1" dirty="0">
                <a:latin typeface="Times New Roman" panose="02020603050405020304" pitchFamily="18" charset="0"/>
                <a:ea typeface="Calibri" panose="020F0502020204030204" pitchFamily="34" charset="0"/>
                <a:cs typeface="Times New Roman" panose="02020603050405020304" pitchFamily="18" charset="0"/>
              </a:rPr>
              <a:t>Виробнича програмам підприємства</a:t>
            </a:r>
            <a:r>
              <a:rPr lang="uk-UA" sz="2200" i="1" dirty="0">
                <a:latin typeface="Times New Roman" panose="02020603050405020304" pitchFamily="18" charset="0"/>
                <a:ea typeface="Calibri" panose="020F0502020204030204" pitchFamily="34" charset="0"/>
                <a:cs typeface="Times New Roman" panose="02020603050405020304" pitchFamily="18" charset="0"/>
              </a:rPr>
              <a:t> </a:t>
            </a:r>
            <a:r>
              <a:rPr lang="uk-UA" sz="2200" dirty="0">
                <a:latin typeface="Times New Roman" panose="02020603050405020304" pitchFamily="18" charset="0"/>
                <a:ea typeface="Calibri" panose="020F0502020204030204" pitchFamily="34" charset="0"/>
                <a:cs typeface="Times New Roman" panose="02020603050405020304" pitchFamily="18" charset="0"/>
              </a:rPr>
              <a:t>як система планових показників визначає виробниче завдання підприємства щодо обсягів випуску продукції, зокрема:</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200" dirty="0">
                <a:latin typeface="Times New Roman" panose="02020603050405020304" pitchFamily="18" charset="0"/>
                <a:ea typeface="Calibri" panose="020F0502020204030204" pitchFamily="34" charset="0"/>
                <a:cs typeface="Times New Roman" panose="02020603050405020304" pitchFamily="18" charset="0"/>
              </a:rPr>
              <a:t>обсяг випуску;</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200" dirty="0">
                <a:latin typeface="Times New Roman" panose="02020603050405020304" pitchFamily="18" charset="0"/>
                <a:ea typeface="Calibri" panose="020F0502020204030204" pitchFamily="34" charset="0"/>
                <a:cs typeface="Times New Roman" panose="02020603050405020304" pitchFamily="18" charset="0"/>
              </a:rPr>
              <a:t>номенклатуру;</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200" dirty="0">
                <a:latin typeface="Times New Roman" panose="02020603050405020304" pitchFamily="18" charset="0"/>
                <a:ea typeface="Calibri" panose="020F0502020204030204" pitchFamily="34" charset="0"/>
                <a:cs typeface="Times New Roman" panose="02020603050405020304" pitchFamily="18" charset="0"/>
              </a:rPr>
              <a:t>асортимент;</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200" dirty="0">
                <a:latin typeface="Times New Roman" panose="02020603050405020304" pitchFamily="18" charset="0"/>
                <a:ea typeface="Calibri" panose="020F0502020204030204" pitchFamily="34" charset="0"/>
                <a:cs typeface="Times New Roman" panose="02020603050405020304" pitchFamily="18" charset="0"/>
              </a:rPr>
              <a:t>якість продукції;</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Courier New" panose="02070309020205020404" pitchFamily="49" charset="0"/>
              <a:buChar char="­"/>
            </a:pPr>
            <a:r>
              <a:rPr lang="uk-UA" sz="2200" dirty="0">
                <a:latin typeface="Times New Roman" panose="02020603050405020304" pitchFamily="18" charset="0"/>
                <a:ea typeface="Calibri" panose="020F0502020204030204" pitchFamily="34" charset="0"/>
                <a:cs typeface="Times New Roman" panose="02020603050405020304" pitchFamily="18" charset="0"/>
              </a:rPr>
              <a:t>ритмічність виробництва.</a:t>
            </a:r>
            <a:endParaRPr lang="uk-UA"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54406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4799" y="321557"/>
            <a:ext cx="11635409" cy="5755422"/>
          </a:xfrm>
          <a:prstGeom prst="rect">
            <a:avLst/>
          </a:prstGeom>
        </p:spPr>
        <p:txBody>
          <a:bodyPr wrap="square">
            <a:spAutoFit/>
          </a:bodyPr>
          <a:lstStyle/>
          <a:p>
            <a:pPr algn="just">
              <a:lnSpc>
                <a:spcPct val="115000"/>
              </a:lnSpc>
              <a:spcAft>
                <a:spcPts val="0"/>
              </a:spcAft>
            </a:pPr>
            <a:r>
              <a:rPr lang="uk-UA" sz="2000" dirty="0">
                <a:latin typeface="Times New Roman" panose="02020603050405020304" pitchFamily="18" charset="0"/>
                <a:ea typeface="Calibri" panose="020F0502020204030204" pitchFamily="34" charset="0"/>
                <a:cs typeface="Times New Roman" panose="02020603050405020304" pitchFamily="18" charset="0"/>
              </a:rPr>
              <a:t>Виробничі програми</a:t>
            </a:r>
            <a:r>
              <a:rPr lang="uk-UA" sz="2000" i="1" dirty="0">
                <a:latin typeface="Times New Roman" panose="02020603050405020304" pitchFamily="18" charset="0"/>
                <a:ea typeface="Calibri" panose="020F0502020204030204" pitchFamily="34" charset="0"/>
                <a:cs typeface="Times New Roman" panose="02020603050405020304" pitchFamily="18" charset="0"/>
              </a:rPr>
              <a:t> </a:t>
            </a:r>
            <a:r>
              <a:rPr lang="uk-UA" sz="2000" dirty="0">
                <a:latin typeface="Times New Roman" panose="02020603050405020304" pitchFamily="18" charset="0"/>
                <a:ea typeface="Calibri" panose="020F0502020204030204" pitchFamily="34" charset="0"/>
                <a:cs typeface="Times New Roman" panose="02020603050405020304" pitchFamily="18" charset="0"/>
              </a:rPr>
              <a:t>класифікують за горизонтом планування (термінами їх виконання). Відповідно до горизонту планування виробничі програми поділяються на стратегічні й оперативні.</a:t>
            </a:r>
          </a:p>
          <a:p>
            <a:pPr algn="just">
              <a:lnSpc>
                <a:spcPct val="115000"/>
              </a:lnSpc>
              <a:spcAft>
                <a:spcPts val="0"/>
              </a:spcAft>
            </a:pPr>
            <a:r>
              <a:rPr lang="uk-UA" sz="2000" b="1" i="1" dirty="0">
                <a:latin typeface="Times New Roman" panose="02020603050405020304" pitchFamily="18" charset="0"/>
                <a:ea typeface="Calibri" panose="020F0502020204030204" pitchFamily="34" charset="0"/>
                <a:cs typeface="Times New Roman" panose="02020603050405020304" pitchFamily="18" charset="0"/>
              </a:rPr>
              <a:t>Стратегічна програма</a:t>
            </a:r>
            <a:r>
              <a:rPr lang="uk-UA" sz="2000" i="1" dirty="0">
                <a:latin typeface="Times New Roman" panose="02020603050405020304" pitchFamily="18" charset="0"/>
                <a:ea typeface="Calibri" panose="020F0502020204030204" pitchFamily="34" charset="0"/>
                <a:cs typeface="Times New Roman" panose="02020603050405020304" pitchFamily="18" charset="0"/>
              </a:rPr>
              <a:t> </a:t>
            </a:r>
            <a:r>
              <a:rPr lang="uk-UA" sz="2000" dirty="0">
                <a:latin typeface="Times New Roman" panose="02020603050405020304" pitchFamily="18" charset="0"/>
                <a:ea typeface="Calibri" panose="020F0502020204030204" pitchFamily="34" charset="0"/>
                <a:cs typeface="Times New Roman" panose="02020603050405020304" pitchFamily="18" charset="0"/>
              </a:rPr>
              <a:t>визначає план випуску продукції в період від 1 до 5 років та визначає перспективи розвитку підприємства й прийняття стратегічних рішень.</a:t>
            </a:r>
          </a:p>
          <a:p>
            <a:pPr algn="just">
              <a:lnSpc>
                <a:spcPct val="115000"/>
              </a:lnSpc>
            </a:pPr>
            <a:r>
              <a:rPr lang="uk-UA" sz="2000" b="1" i="1" dirty="0">
                <a:latin typeface="Times New Roman" panose="02020603050405020304" pitchFamily="18" charset="0"/>
                <a:ea typeface="Calibri" panose="020F0502020204030204" pitchFamily="34" charset="0"/>
                <a:cs typeface="Times New Roman" panose="02020603050405020304" pitchFamily="18" charset="0"/>
              </a:rPr>
              <a:t>Оперативні виробничі програми</a:t>
            </a:r>
            <a:r>
              <a:rPr lang="uk-UA" sz="2000" i="1" dirty="0">
                <a:latin typeface="Times New Roman" panose="02020603050405020304" pitchFamily="18" charset="0"/>
                <a:ea typeface="Calibri" panose="020F0502020204030204" pitchFamily="34" charset="0"/>
                <a:cs typeface="Times New Roman" panose="02020603050405020304" pitchFamily="18" charset="0"/>
              </a:rPr>
              <a:t> </a:t>
            </a:r>
            <a:r>
              <a:rPr lang="uk-UA" sz="2000" dirty="0">
                <a:latin typeface="Times New Roman" panose="02020603050405020304" pitchFamily="18" charset="0"/>
                <a:ea typeface="Calibri" panose="020F0502020204030204" pitchFamily="34" charset="0"/>
                <a:cs typeface="Times New Roman" panose="02020603050405020304" pitchFamily="18" charset="0"/>
              </a:rPr>
              <a:t>з горизонтом планування від 1 дня до 1 місяця використовуються з метою управління поточними виробничими процесами, їх упорядкування й забезпечення</a:t>
            </a:r>
            <a:r>
              <a:rPr lang="uk-UA" sz="2000" dirty="0" smtClean="0">
                <a:latin typeface="Times New Roman" panose="02020603050405020304" pitchFamily="18" charset="0"/>
                <a:ea typeface="Calibri" panose="020F0502020204030204" pitchFamily="34" charset="0"/>
                <a:cs typeface="Times New Roman" panose="02020603050405020304" pitchFamily="18" charset="0"/>
              </a:rPr>
              <a:t>.</a:t>
            </a:r>
            <a:r>
              <a:rPr lang="uk-UA" sz="2000" b="1" i="1" dirty="0">
                <a:latin typeface="Times New Roman" panose="02020603050405020304" pitchFamily="18" charset="0"/>
                <a:ea typeface="Calibri" panose="020F0502020204030204" pitchFamily="34" charset="0"/>
                <a:cs typeface="Times New Roman" panose="02020603050405020304" pitchFamily="18" charset="0"/>
              </a:rPr>
              <a:t> </a:t>
            </a:r>
            <a:r>
              <a:rPr lang="uk-UA" sz="2000" dirty="0">
                <a:latin typeface="Times New Roman" panose="02020603050405020304" pitchFamily="18" charset="0"/>
                <a:ea typeface="Calibri" panose="020F0502020204030204" pitchFamily="34" charset="0"/>
                <a:cs typeface="Times New Roman" panose="02020603050405020304" pitchFamily="18" charset="0"/>
              </a:rPr>
              <a:t>Оперативні виробничі програми</a:t>
            </a:r>
            <a:r>
              <a:rPr lang="uk-UA" sz="2000" b="1" i="1" dirty="0">
                <a:latin typeface="Times New Roman" panose="02020603050405020304" pitchFamily="18" charset="0"/>
                <a:ea typeface="Calibri" panose="020F0502020204030204" pitchFamily="34" charset="0"/>
                <a:cs typeface="Times New Roman" panose="02020603050405020304" pitchFamily="18" charset="0"/>
              </a:rPr>
              <a:t> </a:t>
            </a:r>
            <a:r>
              <a:rPr lang="uk-UA" sz="2000" dirty="0">
                <a:latin typeface="Times New Roman" panose="02020603050405020304" pitchFamily="18" charset="0"/>
                <a:ea typeface="Calibri" panose="020F0502020204030204" pitchFamily="34" charset="0"/>
                <a:cs typeface="Times New Roman" panose="02020603050405020304" pitchFamily="18" charset="0"/>
              </a:rPr>
              <a:t>з невеликим горизонтом планування можуть мати змінно-добовий характер.</a:t>
            </a:r>
          </a:p>
          <a:p>
            <a:pPr algn="just">
              <a:lnSpc>
                <a:spcPct val="115000"/>
              </a:lnSpc>
              <a:spcAft>
                <a:spcPts val="0"/>
              </a:spcAft>
            </a:pP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Водночас </a:t>
            </a:r>
            <a:r>
              <a:rPr lang="uk-UA" sz="2000" dirty="0">
                <a:latin typeface="Times New Roman" panose="02020603050405020304" pitchFamily="18" charset="0"/>
                <a:ea typeface="Calibri" panose="020F0502020204030204" pitchFamily="34" charset="0"/>
                <a:cs typeface="Times New Roman" panose="02020603050405020304" pitchFamily="18" charset="0"/>
              </a:rPr>
              <a:t>існують </a:t>
            </a:r>
            <a:r>
              <a:rPr lang="uk-UA" sz="2000" b="1" i="1" dirty="0">
                <a:latin typeface="Times New Roman" panose="02020603050405020304" pitchFamily="18" charset="0"/>
                <a:ea typeface="Calibri" panose="020F0502020204030204" pitchFamily="34" charset="0"/>
                <a:cs typeface="Times New Roman" panose="02020603050405020304" pitchFamily="18" charset="0"/>
              </a:rPr>
              <a:t>тактичні виробничі програми</a:t>
            </a:r>
            <a:r>
              <a:rPr lang="uk-UA" sz="2000" dirty="0">
                <a:latin typeface="Times New Roman" panose="02020603050405020304" pitchFamily="18" charset="0"/>
                <a:ea typeface="Calibri" panose="020F0502020204030204" pitchFamily="34" charset="0"/>
                <a:cs typeface="Times New Roman" panose="02020603050405020304" pitchFamily="18" charset="0"/>
              </a:rPr>
              <a:t> середньої тривалості від 1 місяця до 1 року.</a:t>
            </a:r>
          </a:p>
          <a:p>
            <a:pPr algn="just">
              <a:lnSpc>
                <a:spcPct val="115000"/>
              </a:lnSpc>
              <a:spcAft>
                <a:spcPts val="0"/>
              </a:spcAft>
            </a:pPr>
            <a:r>
              <a:rPr lang="uk-UA" sz="2000" dirty="0" smtClean="0">
                <a:latin typeface="Times New Roman" panose="02020603050405020304" pitchFamily="18" charset="0"/>
                <a:ea typeface="Calibri" panose="020F0502020204030204" pitchFamily="34" charset="0"/>
                <a:cs typeface="Times New Roman" panose="02020603050405020304" pitchFamily="18" charset="0"/>
              </a:rPr>
              <a:t>Виробнича </a:t>
            </a:r>
            <a:r>
              <a:rPr lang="uk-UA" sz="2000" dirty="0">
                <a:latin typeface="Times New Roman" panose="02020603050405020304" pitchFamily="18" charset="0"/>
                <a:ea typeface="Calibri" panose="020F0502020204030204" pitchFamily="34" charset="0"/>
                <a:cs typeface="Times New Roman" panose="02020603050405020304" pitchFamily="18" charset="0"/>
              </a:rPr>
              <a:t>програма вимагає всебічного вивчення інформаційної бази й обґрунтування, насамперед </a:t>
            </a:r>
            <a:r>
              <a:rPr lang="uk-UA" sz="2000" b="1" i="1" dirty="0">
                <a:latin typeface="Times New Roman" panose="02020603050405020304" pitchFamily="18" charset="0"/>
                <a:ea typeface="Calibri" panose="020F0502020204030204" pitchFamily="34" charset="0"/>
                <a:cs typeface="Times New Roman" panose="02020603050405020304" pitchFamily="18" charset="0"/>
              </a:rPr>
              <a:t>ресурсного забезпечення</a:t>
            </a:r>
            <a:r>
              <a:rPr lang="uk-UA" sz="2000" dirty="0">
                <a:latin typeface="Times New Roman" panose="02020603050405020304" pitchFamily="18" charset="0"/>
                <a:ea typeface="Calibri" panose="020F0502020204030204" pitchFamily="34" charset="0"/>
                <a:cs typeface="Times New Roman" panose="02020603050405020304" pitchFamily="18" charset="0"/>
              </a:rPr>
              <a:t>:</a:t>
            </a:r>
          </a:p>
          <a:p>
            <a:pPr marL="742950" lvl="1" indent="-285750" algn="just">
              <a:lnSpc>
                <a:spcPct val="115000"/>
              </a:lnSpc>
              <a:spcAft>
                <a:spcPts val="0"/>
              </a:spcAft>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виробничих потужностей, необхідних для забезпечення передбаченого обсягу виробництва, виконання всіх виробничих процесів та технологічних операцій; </a:t>
            </a:r>
          </a:p>
          <a:p>
            <a:pPr marL="742950" lvl="1" indent="-285750" algn="just">
              <a:lnSpc>
                <a:spcPct val="115000"/>
              </a:lnSpc>
              <a:spcAft>
                <a:spcPts val="0"/>
              </a:spcAft>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матеріальних ресурсів, які повністю відповідають потребам виробництва, або договорів з надійними постачальниками-підприємствами або посередницькими організаціями;</a:t>
            </a:r>
          </a:p>
          <a:p>
            <a:pPr marL="742950" lvl="1" indent="-285750" algn="just">
              <a:lnSpc>
                <a:spcPct val="115000"/>
              </a:lnSpc>
              <a:spcAft>
                <a:spcPts val="0"/>
              </a:spcAft>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персоналу всіх рівнів;</a:t>
            </a:r>
          </a:p>
          <a:p>
            <a:pPr marL="742950" lvl="1" indent="-285750" algn="just">
              <a:lnSpc>
                <a:spcPct val="115000"/>
              </a:lnSpc>
              <a:spcAft>
                <a:spcPts val="0"/>
              </a:spcAft>
              <a:buFont typeface="Courier New" panose="02070309020205020404" pitchFamily="49" charset="0"/>
              <a:buChar char="­"/>
            </a:pPr>
            <a:r>
              <a:rPr lang="uk-UA" sz="2000" dirty="0">
                <a:latin typeface="Times New Roman" panose="02020603050405020304" pitchFamily="18" charset="0"/>
                <a:ea typeface="Calibri" panose="020F0502020204030204" pitchFamily="34" charset="0"/>
                <a:cs typeface="Times New Roman" panose="02020603050405020304" pitchFamily="18" charset="0"/>
              </a:rPr>
              <a:t>фінансового забезпечення виробництва.</a:t>
            </a:r>
            <a:endParaRPr lang="uk-UA"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725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313043"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12" tIns="914112" rIns="469752" bIns="457056" numCol="1" anchor="ctr" anchorCtr="0" compatLnSpc="1">
            <a:prstTxWarp prst="textNoShape">
              <a:avLst/>
            </a:prstTxWarp>
            <a:spAutoFit/>
          </a:bodyPr>
          <a:lstStyle/>
          <a:p>
            <a:endParaRPr lang="uk-UA"/>
          </a:p>
        </p:txBody>
      </p:sp>
      <p:graphicFrame>
        <p:nvGraphicFramePr>
          <p:cNvPr id="4" name="Объект 3"/>
          <p:cNvGraphicFramePr>
            <a:graphicFrameLocks noChangeAspect="1"/>
          </p:cNvGraphicFramePr>
          <p:nvPr>
            <p:extLst>
              <p:ext uri="{D42A27DB-BD31-4B8C-83A1-F6EECF244321}">
                <p14:modId xmlns:p14="http://schemas.microsoft.com/office/powerpoint/2010/main" val="3505378324"/>
              </p:ext>
            </p:extLst>
          </p:nvPr>
        </p:nvGraphicFramePr>
        <p:xfrm>
          <a:off x="4333461" y="198511"/>
          <a:ext cx="6705600" cy="6659489"/>
        </p:xfrm>
        <a:graphic>
          <a:graphicData uri="http://schemas.openxmlformats.org/presentationml/2006/ole">
            <mc:AlternateContent xmlns:mc="http://schemas.openxmlformats.org/markup-compatibility/2006">
              <mc:Choice xmlns:v="urn:schemas-microsoft-com:vml" Requires="v">
                <p:oleObj spid="_x0000_s2063" name="Visio" r:id="rId3" imgW="6514795" imgH="9286646" progId="Visio.Drawing.11">
                  <p:embed/>
                </p:oleObj>
              </mc:Choice>
              <mc:Fallback>
                <p:oleObj name="Visio" r:id="rId3" imgW="6514795" imgH="9286646"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33461" y="198511"/>
                        <a:ext cx="6705600" cy="6659489"/>
                      </a:xfrm>
                      <a:prstGeom prst="rect">
                        <a:avLst/>
                      </a:prstGeom>
                      <a:noFill/>
                    </p:spPr>
                  </p:pic>
                </p:oleObj>
              </mc:Fallback>
            </mc:AlternateContent>
          </a:graphicData>
        </a:graphic>
      </p:graphicFrame>
      <p:sp>
        <p:nvSpPr>
          <p:cNvPr id="5" name="Rectangle 3"/>
          <p:cNvSpPr>
            <a:spLocks noChangeArrowheads="1"/>
          </p:cNvSpPr>
          <p:nvPr/>
        </p:nvSpPr>
        <p:spPr bwMode="auto">
          <a:xfrm>
            <a:off x="331305" y="4812348"/>
            <a:ext cx="3710608" cy="64633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742950" algn="l"/>
              </a:tabLst>
              <a:defRPr>
                <a:solidFill>
                  <a:schemeClr val="tx1"/>
                </a:solidFill>
                <a:latin typeface="Arial" panose="020B0604020202020204" pitchFamily="34" charset="0"/>
              </a:defRPr>
            </a:lvl1pPr>
            <a:lvl2pPr eaLnBrk="0" fontAlgn="base" hangingPunct="0">
              <a:spcBef>
                <a:spcPct val="0"/>
              </a:spcBef>
              <a:spcAft>
                <a:spcPct val="0"/>
              </a:spcAft>
              <a:tabLst>
                <a:tab pos="742950" algn="l"/>
              </a:tabLst>
              <a:defRPr>
                <a:solidFill>
                  <a:schemeClr val="tx1"/>
                </a:solidFill>
                <a:latin typeface="Arial" panose="020B0604020202020204" pitchFamily="34" charset="0"/>
              </a:defRPr>
            </a:lvl2pPr>
            <a:lvl3pPr eaLnBrk="0" fontAlgn="base" hangingPunct="0">
              <a:spcBef>
                <a:spcPct val="0"/>
              </a:spcBef>
              <a:spcAft>
                <a:spcPct val="0"/>
              </a:spcAft>
              <a:tabLst>
                <a:tab pos="742950" algn="l"/>
              </a:tabLst>
              <a:defRPr>
                <a:solidFill>
                  <a:schemeClr val="tx1"/>
                </a:solidFill>
                <a:latin typeface="Arial" panose="020B0604020202020204" pitchFamily="34" charset="0"/>
              </a:defRPr>
            </a:lvl3pPr>
            <a:lvl4pPr eaLnBrk="0" fontAlgn="base" hangingPunct="0">
              <a:spcBef>
                <a:spcPct val="0"/>
              </a:spcBef>
              <a:spcAft>
                <a:spcPct val="0"/>
              </a:spcAft>
              <a:tabLst>
                <a:tab pos="742950" algn="l"/>
              </a:tabLst>
              <a:defRPr>
                <a:solidFill>
                  <a:schemeClr val="tx1"/>
                </a:solidFill>
                <a:latin typeface="Arial" panose="020B0604020202020204" pitchFamily="34" charset="0"/>
              </a:defRPr>
            </a:lvl4pPr>
            <a:lvl5pPr eaLnBrk="0" fontAlgn="base" hangingPunct="0">
              <a:spcBef>
                <a:spcPct val="0"/>
              </a:spcBef>
              <a:spcAft>
                <a:spcPct val="0"/>
              </a:spcAft>
              <a:tabLst>
                <a:tab pos="742950" algn="l"/>
              </a:tabLst>
              <a:defRPr>
                <a:solidFill>
                  <a:schemeClr val="tx1"/>
                </a:solidFill>
                <a:latin typeface="Arial" panose="020B0604020202020204" pitchFamily="34" charset="0"/>
              </a:defRPr>
            </a:lvl5pPr>
            <a:lvl6pPr eaLnBrk="0" fontAlgn="base" hangingPunct="0">
              <a:spcBef>
                <a:spcPct val="0"/>
              </a:spcBef>
              <a:spcAft>
                <a:spcPct val="0"/>
              </a:spcAft>
              <a:tabLst>
                <a:tab pos="742950" algn="l"/>
              </a:tabLst>
              <a:defRPr>
                <a:solidFill>
                  <a:schemeClr val="tx1"/>
                </a:solidFill>
                <a:latin typeface="Arial" panose="020B0604020202020204" pitchFamily="34" charset="0"/>
              </a:defRPr>
            </a:lvl6pPr>
            <a:lvl7pPr eaLnBrk="0" fontAlgn="base" hangingPunct="0">
              <a:spcBef>
                <a:spcPct val="0"/>
              </a:spcBef>
              <a:spcAft>
                <a:spcPct val="0"/>
              </a:spcAft>
              <a:tabLst>
                <a:tab pos="742950" algn="l"/>
              </a:tabLst>
              <a:defRPr>
                <a:solidFill>
                  <a:schemeClr val="tx1"/>
                </a:solidFill>
                <a:latin typeface="Arial" panose="020B0604020202020204" pitchFamily="34" charset="0"/>
              </a:defRPr>
            </a:lvl7pPr>
            <a:lvl8pPr eaLnBrk="0" fontAlgn="base" hangingPunct="0">
              <a:spcBef>
                <a:spcPct val="0"/>
              </a:spcBef>
              <a:spcAft>
                <a:spcPct val="0"/>
              </a:spcAft>
              <a:tabLst>
                <a:tab pos="742950" algn="l"/>
              </a:tabLst>
              <a:defRPr>
                <a:solidFill>
                  <a:schemeClr val="tx1"/>
                </a:solidFill>
                <a:latin typeface="Arial" panose="020B0604020202020204" pitchFamily="34" charset="0"/>
              </a:defRPr>
            </a:lvl8pPr>
            <a:lvl9pPr eaLnBrk="0" fontAlgn="base" hangingPunct="0">
              <a:spcBef>
                <a:spcPct val="0"/>
              </a:spcBef>
              <a:spcAft>
                <a:spcPct val="0"/>
              </a:spcAft>
              <a:tabLst>
                <a:tab pos="74295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742950" algn="l"/>
              </a:tabLst>
            </a:pPr>
            <a:r>
              <a:rPr kumimoji="0" lang="uk-UA" altLang="uk-UA"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Рис.1.1. Основні форми підприємництва в Україні.</a:t>
            </a:r>
          </a:p>
        </p:txBody>
      </p:sp>
    </p:spTree>
    <p:extLst>
      <p:ext uri="{BB962C8B-B14F-4D97-AF65-F5344CB8AC3E}">
        <p14:creationId xmlns:p14="http://schemas.microsoft.com/office/powerpoint/2010/main" val="1648110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4312" y="103577"/>
            <a:ext cx="11476383" cy="6595523"/>
          </a:xfrm>
          <a:prstGeom prst="rect">
            <a:avLst/>
          </a:prstGeom>
        </p:spPr>
        <p:txBody>
          <a:bodyPr wrap="square">
            <a:spAutoFit/>
          </a:bodyPr>
          <a:lstStyle/>
          <a:p>
            <a:pPr indent="269875" algn="just">
              <a:lnSpc>
                <a:spcPct val="107000"/>
              </a:lnSpc>
              <a:spcAft>
                <a:spcPts val="0"/>
              </a:spcAft>
            </a:pPr>
            <a:r>
              <a:rPr lang="uk-UA"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Державне підприємництво</a:t>
            </a:r>
            <a:r>
              <a:rPr lang="uk-UA"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в Україні здійснюється державними комерційними підприємствами, казенними підприємствами, та комунальними підприємствами.</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indent="269875" algn="just">
              <a:lnSpc>
                <a:spcPct val="107000"/>
              </a:lnSpc>
              <a:spcAft>
                <a:spcPts val="0"/>
              </a:spcAft>
            </a:pPr>
            <a:r>
              <a:rPr lang="uk-UA"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Державне комерційне підприємство</a:t>
            </a:r>
            <a:r>
              <a:rPr lang="uk-UA"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є суб'єктом підприємницької діяльності, діє на основі статуту і несе відповідальність за наслідки своєї діяльності усім належним йому на праві господарського майном Майно державного комерційного підприємства закріплюється за ним на праві господарської власності. Статутний фонд державного комерційного підприємства утворюється органом, до сфери управління якого воно входить. Цим же органом здійснюється його реєстрація як суб'єкта господарювання. Мінімальний розмір статутного фонду державного комерційного підприємства становить 1250 неоподаткованих мінімумів. </a:t>
            </a:r>
            <a:endParaRPr lang="uk-UA" sz="2200" dirty="0">
              <a:latin typeface="Calibri" panose="020F0502020204030204" pitchFamily="34" charset="0"/>
              <a:ea typeface="Calibri" panose="020F0502020204030204" pitchFamily="34" charset="0"/>
              <a:cs typeface="Times New Roman" panose="02020603050405020304" pitchFamily="18" charset="0"/>
            </a:endParaRPr>
          </a:p>
          <a:p>
            <a:pPr indent="269875" algn="just">
              <a:lnSpc>
                <a:spcPct val="107000"/>
              </a:lnSpc>
              <a:spcAft>
                <a:spcPts val="0"/>
              </a:spcAft>
            </a:pPr>
            <a:r>
              <a:rPr lang="uk-UA"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Державне комерційне підприємство у процесі господарської діяльності формує виробничу програму, окреслює перспектив свого економічного і соціального розвитку та обирає партнерів для виконання державних замовлень. У процесі господарської діяльності керується фінансовим планом, як основним господарським документом. Д</a:t>
            </a:r>
            <a:r>
              <a:rPr lang="uk-UA" sz="2200" spc="-3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ержавне комерційне підприємство за рахунок прибутку утворює</a:t>
            </a:r>
            <a:r>
              <a:rPr lang="uk-UA"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власні цільові фонди, які призначені для покриття витрат, </a:t>
            </a:r>
            <a:r>
              <a:rPr lang="uk-UA" sz="2200" spc="-2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пов'язаних з його діяльністю. До них відносяться </a:t>
            </a:r>
            <a:r>
              <a:rPr lang="uk-UA"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амортизаційний фонд, фонд розвитку виробництва, фонд споживання (оплати праці), резервний фонд, інші фонди, передбачені статутом підприємства. Порядок використання цих фондів визначається підприємством самостійно відповідно до фінансового плану.</a:t>
            </a:r>
            <a:endParaRPr lang="uk-UA"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55748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5042" y="166238"/>
            <a:ext cx="11648662" cy="6328143"/>
          </a:xfrm>
          <a:prstGeom prst="rect">
            <a:avLst/>
          </a:prstGeom>
        </p:spPr>
        <p:txBody>
          <a:bodyPr wrap="square">
            <a:spAutoFit/>
          </a:bodyPr>
          <a:lstStyle/>
          <a:p>
            <a:pPr indent="269875" algn="just">
              <a:lnSpc>
                <a:spcPct val="107000"/>
              </a:lnSpc>
              <a:spcAft>
                <a:spcPts val="0"/>
              </a:spcAft>
            </a:pPr>
            <a:r>
              <a:rPr lang="uk-UA" sz="19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Казенне підприємство</a:t>
            </a:r>
            <a:r>
              <a:rPr lang="uk-UA" sz="19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sz="19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sz="19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суб’єкт підприємницької діяльності</a:t>
            </a:r>
            <a:r>
              <a:rPr lang="uk-UA" sz="19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uk-UA" sz="19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 тих галузях національної економіки,  в яких законодавчо дозволена господарську діяльність ведуть лише державні підприємства. Казенне підприємство створюється за рішенням Кабінету Міністрів України та не підлягає приватизації. Воно є юридичною особою, має відповідні рахунки в установах державного банку, печатку із своїм найменуванням. Орган, якому належить казенне підприємство, затверджує статут підприємства, призначає його керівника, надає дозвіл на здійснення господарської діяльності та визначає види продукції (робіт, послуг), на виробництво та реалізацію якої поширюється зазначений дозвіл. Казенне підприємство відповідає за своїми зобов’язаннями лише коштами, що перебувають у його розпорядженні. У разі недостатності зазначених коштів держава, в особі органу, до сфери управління якого входить підприємство, несе повну субсидіарну відповідальність за зобов’язаннями казенного підприємства. Порядок розподілу та використання прибутку (доходу) казенного підприємства визначається фінансовим планом.</a:t>
            </a:r>
            <a:endParaRPr lang="uk-UA" sz="1900" dirty="0">
              <a:latin typeface="Times New Roman" panose="02020603050405020304" pitchFamily="18" charset="0"/>
              <a:ea typeface="Calibri" panose="020F0502020204030204" pitchFamily="34" charset="0"/>
              <a:cs typeface="Times New Roman" panose="02020603050405020304" pitchFamily="18" charset="0"/>
            </a:endParaRPr>
          </a:p>
          <a:p>
            <a:pPr indent="269875" algn="just">
              <a:lnSpc>
                <a:spcPct val="107000"/>
              </a:lnSpc>
              <a:spcAft>
                <a:spcPts val="0"/>
              </a:spcAft>
            </a:pPr>
            <a:r>
              <a:rPr lang="uk-UA" sz="19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Комунальне підприємство </a:t>
            </a:r>
            <a:r>
              <a:rPr lang="uk-UA" sz="19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утворюється органами місцевого самоврядування на основі комунальної власності, яка  входить до сфери його управління. Майно комунального підприємства закріплюється за ним на правах господарського відання або оперативного управління (комунальне некомерційне підприємство). Для його реєстрації утворюється статутний фонд органом, який його утворює. Мінімальний розмір статутного фонду комунального унітарного підприємства встановлюється відповідною місцевою радою. Назва комунального підприємства містить слова «комунальне підприємство» та вказує орган місцевого самоврядування, до сфери управління якого входить дане підприємство. Комунальне унітарне підприємство несе зобов’язання за результатами власної діяльності, але не несе відповідальності за зобов’язаннями власника та органу місцевого самоврядування, до сфери управління якого воно входить.</a:t>
            </a:r>
            <a:endParaRPr lang="uk-UA" sz="19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445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5774" y="233651"/>
            <a:ext cx="11767930" cy="1263166"/>
          </a:xfrm>
          <a:prstGeom prst="rect">
            <a:avLst/>
          </a:prstGeom>
        </p:spPr>
        <p:txBody>
          <a:bodyPr wrap="square">
            <a:spAutoFit/>
          </a:bodyPr>
          <a:lstStyle/>
          <a:p>
            <a:pPr indent="269875" algn="just">
              <a:lnSpc>
                <a:spcPct val="107000"/>
              </a:lnSpc>
              <a:spcAft>
                <a:spcPts val="0"/>
              </a:spcAft>
            </a:pPr>
            <a:r>
              <a:rPr lang="uk-UA"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Поряд із держаними формами підприємницької діяльності в</a:t>
            </a:r>
            <a:r>
              <a:rPr lang="uk-UA" dirty="0">
                <a:latin typeface="Times New Roman" panose="02020603050405020304" pitchFamily="18" charset="0"/>
                <a:ea typeface="Calibri" panose="020F0502020204030204" pitchFamily="34" charset="0"/>
                <a:cs typeface="Times New Roman" panose="02020603050405020304" pitchFamily="18" charset="0"/>
              </a:rPr>
              <a:t> Україні окрема людина може сама створити підприємницьку структуру у двох формах одноосібне володіння, зареєструвавши себе в органах місцевої влади як </a:t>
            </a:r>
            <a:r>
              <a:rPr lang="uk-UA" b="1" dirty="0">
                <a:latin typeface="Times New Roman" panose="02020603050405020304" pitchFamily="18" charset="0"/>
                <a:ea typeface="Calibri" panose="020F0502020204030204" pitchFamily="34" charset="0"/>
                <a:cs typeface="Times New Roman" panose="02020603050405020304" pitchFamily="18" charset="0"/>
              </a:rPr>
              <a:t>приватний підприємець</a:t>
            </a:r>
            <a:r>
              <a:rPr lang="uk-UA" dirty="0">
                <a:latin typeface="Times New Roman" panose="02020603050405020304" pitchFamily="18" charset="0"/>
                <a:ea typeface="Calibri" panose="020F0502020204030204" pitchFamily="34" charset="0"/>
                <a:cs typeface="Times New Roman" panose="02020603050405020304" pitchFamily="18" charset="0"/>
              </a:rPr>
              <a:t> (суб'єкта підприємницької діяльності – фізичної особи) або юридичної особи – </a:t>
            </a:r>
            <a:r>
              <a:rPr lang="uk-UA" b="1" dirty="0">
                <a:latin typeface="Times New Roman" panose="02020603050405020304" pitchFamily="18" charset="0"/>
                <a:ea typeface="Calibri" panose="020F0502020204030204" pitchFamily="34" charset="0"/>
                <a:cs typeface="Times New Roman" panose="02020603050405020304" pitchFamily="18" charset="0"/>
              </a:rPr>
              <a:t>приватне підприємство</a:t>
            </a:r>
            <a:r>
              <a:rPr lang="uk-UA" dirty="0">
                <a:latin typeface="Times New Roman" panose="02020603050405020304" pitchFamily="18" charset="0"/>
                <a:ea typeface="Calibri" panose="020F0502020204030204" pitchFamily="34" charset="0"/>
                <a:cs typeface="Times New Roman" panose="02020603050405020304" pitchFamily="18" charset="0"/>
              </a:rPr>
              <a:t>, порівняльний аналіз яких подано в </a:t>
            </a:r>
            <a:r>
              <a:rPr lang="uk-UA" dirty="0" smtClean="0">
                <a:latin typeface="Times New Roman" panose="02020603050405020304" pitchFamily="18" charset="0"/>
                <a:ea typeface="Calibri" panose="020F0502020204030204" pitchFamily="34" charset="0"/>
                <a:cs typeface="Times New Roman" panose="02020603050405020304" pitchFamily="18" charset="0"/>
              </a:rPr>
              <a:t>таблиці.</a:t>
            </a:r>
            <a:endParaRPr lang="uk-UA" sz="1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552057323"/>
              </p:ext>
            </p:extLst>
          </p:nvPr>
        </p:nvGraphicFramePr>
        <p:xfrm>
          <a:off x="145774" y="1496817"/>
          <a:ext cx="11767929" cy="2896566"/>
        </p:xfrm>
        <a:graphic>
          <a:graphicData uri="http://schemas.openxmlformats.org/drawingml/2006/table">
            <a:tbl>
              <a:tblPr>
                <a:tableStyleId>{5940675A-B579-460E-94D1-54222C63F5DA}</a:tableStyleId>
              </a:tblPr>
              <a:tblGrid>
                <a:gridCol w="5888672"/>
                <a:gridCol w="5879257"/>
              </a:tblGrid>
              <a:tr h="240077">
                <a:tc>
                  <a:txBody>
                    <a:bodyPr/>
                    <a:lstStyle/>
                    <a:p>
                      <a:pPr algn="ctr">
                        <a:lnSpc>
                          <a:spcPct val="107000"/>
                        </a:lnSpc>
                        <a:spcAft>
                          <a:spcPts val="0"/>
                        </a:spcAft>
                      </a:pPr>
                      <a:r>
                        <a:rPr lang="uk-UA" sz="1600" dirty="0" smtClean="0">
                          <a:effectLst/>
                          <a:latin typeface="Times New Roman" panose="02020603050405020304" pitchFamily="18" charset="0"/>
                          <a:cs typeface="Times New Roman" panose="02020603050405020304" pitchFamily="18" charset="0"/>
                        </a:rPr>
                        <a:t>Приватний підприємець</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Приватне підприємство</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25400" marR="25400" marT="0" marB="0"/>
                </a:tc>
              </a:tr>
              <a:tr h="2635644">
                <a:tc>
                  <a:txBody>
                    <a:bodyPr/>
                    <a:lstStyle/>
                    <a:p>
                      <a:pPr marL="342900" lvl="0" indent="-342900" algn="just">
                        <a:lnSpc>
                          <a:spcPct val="107000"/>
                        </a:lnSpc>
                        <a:spcAft>
                          <a:spcPts val="0"/>
                        </a:spcAft>
                        <a:tabLst>
                          <a:tab pos="230505" algn="l"/>
                        </a:tabLst>
                      </a:pPr>
                      <a:r>
                        <a:rPr lang="uk-UA" sz="1600" dirty="0" smtClean="0">
                          <a:effectLst/>
                          <a:latin typeface="Times New Roman" panose="02020603050405020304" pitchFamily="18" charset="0"/>
                          <a:cs typeface="Times New Roman" panose="02020603050405020304" pitchFamily="18" charset="0"/>
                        </a:rPr>
                        <a:t>Відповідає за зобов'язаннями перед кредиторами усім своїм особистим майном.</a:t>
                      </a:r>
                    </a:p>
                    <a:p>
                      <a:pPr marL="342900" lvl="0" indent="-342900" algn="just">
                        <a:lnSpc>
                          <a:spcPct val="107000"/>
                        </a:lnSpc>
                        <a:spcAft>
                          <a:spcPts val="0"/>
                        </a:spcAft>
                        <a:tabLst>
                          <a:tab pos="230505" algn="l"/>
                        </a:tabLst>
                      </a:pPr>
                      <a:r>
                        <a:rPr lang="uk-UA" sz="1600" dirty="0" smtClean="0">
                          <a:effectLst/>
                          <a:latin typeface="Times New Roman" panose="02020603050405020304" pitchFamily="18" charset="0"/>
                          <a:cs typeface="Times New Roman" panose="02020603050405020304" pitchFamily="18" charset="0"/>
                        </a:rPr>
                        <a:t>У ході реєстрації заповнює реєстраційну картку.</a:t>
                      </a:r>
                    </a:p>
                    <a:p>
                      <a:pPr marL="342900" lvl="0" indent="-342900" algn="just">
                        <a:lnSpc>
                          <a:spcPct val="107000"/>
                        </a:lnSpc>
                        <a:spcAft>
                          <a:spcPts val="0"/>
                        </a:spcAft>
                        <a:tabLst>
                          <a:tab pos="230505" algn="l"/>
                        </a:tabLst>
                      </a:pPr>
                      <a:r>
                        <a:rPr lang="uk-UA" sz="1600" dirty="0" smtClean="0">
                          <a:effectLst/>
                          <a:latin typeface="Times New Roman" panose="02020603050405020304" pitchFamily="18" charset="0"/>
                          <a:cs typeface="Times New Roman" panose="02020603050405020304" pitchFamily="18" charset="0"/>
                        </a:rPr>
                        <a:t>Плата за державну реєстрацію - 1,5 неоподаткованих мінімумів.</a:t>
                      </a:r>
                    </a:p>
                    <a:p>
                      <a:pPr marL="342900" lvl="0" indent="-342900" algn="just">
                        <a:lnSpc>
                          <a:spcPct val="107000"/>
                        </a:lnSpc>
                        <a:spcAft>
                          <a:spcPts val="0"/>
                        </a:spcAft>
                        <a:tabLst>
                          <a:tab pos="240665" algn="l"/>
                        </a:tabLst>
                      </a:pPr>
                      <a:r>
                        <a:rPr lang="uk-UA" sz="1600" dirty="0" smtClean="0">
                          <a:effectLst/>
                          <a:latin typeface="Times New Roman" panose="02020603050405020304" pitchFamily="18" charset="0"/>
                          <a:cs typeface="Times New Roman" panose="02020603050405020304" pitchFamily="18" charset="0"/>
                        </a:rPr>
                        <a:t>Сплачує фіксований або прибутковий податок з громадян на основі книги доходів і витрат.</a:t>
                      </a:r>
                    </a:p>
                    <a:p>
                      <a:pPr marL="342900" lvl="0" indent="-342900" algn="just">
                        <a:lnSpc>
                          <a:spcPct val="107000"/>
                        </a:lnSpc>
                        <a:spcAft>
                          <a:spcPts val="0"/>
                        </a:spcAft>
                        <a:tabLst>
                          <a:tab pos="240665" algn="l"/>
                        </a:tabLst>
                      </a:pPr>
                      <a:r>
                        <a:rPr lang="uk-UA" sz="1600" dirty="0" smtClean="0">
                          <a:effectLst/>
                          <a:latin typeface="Times New Roman" panose="02020603050405020304" pitchFamily="18" charset="0"/>
                          <a:cs typeface="Times New Roman" panose="02020603050405020304" pitchFamily="18" charset="0"/>
                        </a:rPr>
                        <a:t>Не обов'язково відкриває рахунок в банку та виготовляє печатку.</a:t>
                      </a:r>
                      <a:r>
                        <a:rPr lang="uk-UA" sz="1600" baseline="0" dirty="0" smtClean="0">
                          <a:effectLst/>
                          <a:latin typeface="Times New Roman" panose="02020603050405020304" pitchFamily="18" charset="0"/>
                          <a:cs typeface="Times New Roman" panose="02020603050405020304" pitchFamily="18" charset="0"/>
                        </a:rPr>
                        <a:t> Достовірність угод підтверджує особистим підписом.</a:t>
                      </a:r>
                      <a:endParaRPr lang="uk-UA" sz="1600" dirty="0" smtClean="0">
                        <a:effectLst/>
                        <a:latin typeface="Times New Roman" panose="02020603050405020304" pitchFamily="18" charset="0"/>
                        <a:cs typeface="Times New Roman" panose="02020603050405020304" pitchFamily="18" charset="0"/>
                      </a:endParaRPr>
                    </a:p>
                    <a:p>
                      <a:pPr marL="342900" lvl="0" indent="-342900" algn="just">
                        <a:lnSpc>
                          <a:spcPct val="107000"/>
                        </a:lnSpc>
                        <a:spcAft>
                          <a:spcPts val="0"/>
                        </a:spcAft>
                        <a:tabLst>
                          <a:tab pos="240665" algn="l"/>
                        </a:tabLst>
                      </a:pPr>
                      <a:r>
                        <a:rPr lang="uk-UA" sz="1600" dirty="0" smtClean="0">
                          <a:effectLst/>
                          <a:latin typeface="Times New Roman" panose="02020603050405020304" pitchFamily="18" charset="0"/>
                          <a:cs typeface="Times New Roman" panose="02020603050405020304" pitchFamily="18" charset="0"/>
                        </a:rPr>
                        <a:t>Офіційна назва такого суб'єкта підприємництва відображає прізвище підприємця</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5400" marR="25400" marT="0" marB="0"/>
                </a:tc>
                <a:tc>
                  <a:txBody>
                    <a:bodyPr/>
                    <a:lstStyle/>
                    <a:p>
                      <a:pPr marL="342900" lvl="0" indent="-342900" algn="just">
                        <a:lnSpc>
                          <a:spcPct val="107000"/>
                        </a:lnSpc>
                        <a:spcAft>
                          <a:spcPts val="0"/>
                        </a:spcAft>
                        <a:tabLst>
                          <a:tab pos="203200" algn="l"/>
                        </a:tabLst>
                      </a:pPr>
                      <a:r>
                        <a:rPr lang="uk-UA" sz="1600" dirty="0">
                          <a:effectLst/>
                          <a:latin typeface="Times New Roman" panose="02020603050405020304" pitchFamily="18" charset="0"/>
                          <a:cs typeface="Times New Roman" panose="02020603050405020304" pitchFamily="18" charset="0"/>
                        </a:rPr>
                        <a:t>Відповідає за зобов'язаннями лише майном, яке перебуває на балансі підприємства..</a:t>
                      </a:r>
                    </a:p>
                    <a:p>
                      <a:pPr marL="342900" lvl="0" indent="-342900" algn="just">
                        <a:lnSpc>
                          <a:spcPct val="107000"/>
                        </a:lnSpc>
                        <a:spcAft>
                          <a:spcPts val="0"/>
                        </a:spcAft>
                        <a:tabLst>
                          <a:tab pos="203200" algn="l"/>
                        </a:tabLst>
                      </a:pPr>
                      <a:r>
                        <a:rPr lang="uk-UA" sz="1600" dirty="0">
                          <a:effectLst/>
                          <a:latin typeface="Times New Roman" panose="02020603050405020304" pitchFamily="18" charset="0"/>
                          <a:cs typeface="Times New Roman" panose="02020603050405020304" pitchFamily="18" charset="0"/>
                        </a:rPr>
                        <a:t>Окрім реєстраційної картки складається статут підприємства</a:t>
                      </a:r>
                      <a:r>
                        <a:rPr lang="uk-UA" sz="1600" dirty="0" smtClean="0">
                          <a:effectLst/>
                          <a:latin typeface="Times New Roman" panose="02020603050405020304" pitchFamily="18" charset="0"/>
                          <a:cs typeface="Times New Roman" panose="02020603050405020304" pitchFamily="18" charset="0"/>
                        </a:rPr>
                        <a:t>.</a:t>
                      </a:r>
                      <a:endParaRPr lang="uk-UA" sz="1600" dirty="0">
                        <a:effectLst/>
                        <a:latin typeface="Times New Roman" panose="02020603050405020304" pitchFamily="18" charset="0"/>
                        <a:cs typeface="Times New Roman" panose="02020603050405020304" pitchFamily="18" charset="0"/>
                      </a:endParaRPr>
                    </a:p>
                    <a:p>
                      <a:pPr marL="342900" lvl="0" indent="-342900" algn="just">
                        <a:lnSpc>
                          <a:spcPct val="107000"/>
                        </a:lnSpc>
                        <a:spcAft>
                          <a:spcPts val="0"/>
                        </a:spcAft>
                        <a:tabLst>
                          <a:tab pos="203200" algn="l"/>
                        </a:tabLst>
                      </a:pPr>
                      <a:r>
                        <a:rPr lang="uk-UA" sz="1600" dirty="0">
                          <a:effectLst/>
                          <a:latin typeface="Times New Roman" panose="02020603050405020304" pitchFamily="18" charset="0"/>
                          <a:cs typeface="Times New Roman" panose="02020603050405020304" pitchFamily="18" charset="0"/>
                        </a:rPr>
                        <a:t>Плата за державну реєстрацію – 7 неоподаткованих мінімумів.</a:t>
                      </a:r>
                    </a:p>
                    <a:p>
                      <a:pPr marL="342900" lvl="0" indent="-342900" algn="just">
                        <a:lnSpc>
                          <a:spcPct val="107000"/>
                        </a:lnSpc>
                        <a:spcAft>
                          <a:spcPts val="0"/>
                        </a:spcAft>
                        <a:tabLst>
                          <a:tab pos="203200" algn="l"/>
                        </a:tabLst>
                      </a:pPr>
                      <a:r>
                        <a:rPr lang="uk-UA" sz="1600" dirty="0">
                          <a:effectLst/>
                          <a:latin typeface="Times New Roman" panose="02020603050405020304" pitchFamily="18" charset="0"/>
                          <a:cs typeface="Times New Roman" panose="02020603050405020304" pitchFamily="18" charset="0"/>
                        </a:rPr>
                        <a:t>Веде законодавчо встановлену бухгалтерську звітність і сплачує обов’язкові державні та місцеві податки та платежі.</a:t>
                      </a:r>
                    </a:p>
                    <a:p>
                      <a:pPr marL="342900" lvl="0" indent="-342900" algn="just">
                        <a:lnSpc>
                          <a:spcPct val="107000"/>
                        </a:lnSpc>
                        <a:spcAft>
                          <a:spcPts val="0"/>
                        </a:spcAft>
                        <a:tabLst>
                          <a:tab pos="203200" algn="l"/>
                        </a:tabLst>
                      </a:pPr>
                      <a:r>
                        <a:rPr lang="uk-UA" sz="1600" dirty="0">
                          <a:effectLst/>
                          <a:latin typeface="Times New Roman" panose="02020603050405020304" pitchFamily="18" charset="0"/>
                          <a:cs typeface="Times New Roman" panose="02020603050405020304" pitchFamily="18" charset="0"/>
                        </a:rPr>
                        <a:t>Обов'язково відкриває рахунок у банку та виготовляє печатку.</a:t>
                      </a:r>
                    </a:p>
                    <a:p>
                      <a:pPr marL="342900" lvl="0" indent="-342900" algn="just">
                        <a:lnSpc>
                          <a:spcPct val="107000"/>
                        </a:lnSpc>
                        <a:spcAft>
                          <a:spcPts val="0"/>
                        </a:spcAft>
                        <a:tabLst>
                          <a:tab pos="203200" algn="l"/>
                        </a:tabLst>
                      </a:pPr>
                      <a:endParaRPr lang="uk-UA" sz="1600" dirty="0" smtClean="0">
                        <a:effectLst/>
                        <a:latin typeface="Times New Roman" panose="02020603050405020304" pitchFamily="18" charset="0"/>
                        <a:cs typeface="Times New Roman" panose="02020603050405020304" pitchFamily="18" charset="0"/>
                      </a:endParaRPr>
                    </a:p>
                    <a:p>
                      <a:pPr marL="342900" lvl="0" indent="-342900" algn="just">
                        <a:lnSpc>
                          <a:spcPct val="107000"/>
                        </a:lnSpc>
                        <a:spcAft>
                          <a:spcPts val="0"/>
                        </a:spcAft>
                        <a:tabLst>
                          <a:tab pos="203200" algn="l"/>
                        </a:tabLst>
                      </a:pPr>
                      <a:r>
                        <a:rPr lang="uk-UA" sz="1600" dirty="0" smtClean="0">
                          <a:effectLst/>
                          <a:latin typeface="Times New Roman" panose="02020603050405020304" pitchFamily="18" charset="0"/>
                          <a:cs typeface="Times New Roman" panose="02020603050405020304" pitchFamily="18" charset="0"/>
                        </a:rPr>
                        <a:t>Офіційна </a:t>
                      </a:r>
                      <a:r>
                        <a:rPr lang="uk-UA" sz="1600" dirty="0">
                          <a:effectLst/>
                          <a:latin typeface="Times New Roman" panose="02020603050405020304" pitchFamily="18" charset="0"/>
                          <a:cs typeface="Times New Roman" panose="02020603050405020304" pitchFamily="18" charset="0"/>
                        </a:rPr>
                        <a:t>назва такого суб'єкта підприємництва може бути будь-якою.</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5400" marR="25400" marT="0" marB="0"/>
                </a:tc>
              </a:tr>
            </a:tbl>
          </a:graphicData>
        </a:graphic>
      </p:graphicFrame>
      <p:sp>
        <p:nvSpPr>
          <p:cNvPr id="4" name="Прямоугольник 3"/>
          <p:cNvSpPr/>
          <p:nvPr/>
        </p:nvSpPr>
        <p:spPr>
          <a:xfrm>
            <a:off x="145774" y="4477872"/>
            <a:ext cx="11767929" cy="2322174"/>
          </a:xfrm>
          <a:prstGeom prst="rect">
            <a:avLst/>
          </a:prstGeom>
        </p:spPr>
        <p:txBody>
          <a:bodyPr wrap="square">
            <a:spAutoFit/>
          </a:bodyPr>
          <a:lstStyle/>
          <a:p>
            <a:pPr indent="449580" algn="just">
              <a:lnSpc>
                <a:spcPct val="115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Значна частка приватних підприємців задіяна у сфері торгівлі, побутовому обслуговуванні населення та громадському харчуванні. До переваг реєстрації суб’єкта підприємницької діяльності приватного підприємця доцільно віднести полегшений процес реєстрації, мінімальні вимоги фінансової звітності, можливість сплати фіксованого податку. Однак, якщо підприємець прагне розширення меж діяльності, виділення власної підприємницької структури та формування більш привабливого ринкового іміджу в ділових колах, доречніше створювати приватне підприємство. Тому й не дивно, що приватні підприємства працюють в основному у сфері торгівлі в умовах практично чистої конкуренції, продаючи товари різних виробників.</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0289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286" y="833947"/>
            <a:ext cx="11688418" cy="5189113"/>
          </a:xfrm>
          <a:prstGeom prst="rect">
            <a:avLst/>
          </a:prstGeom>
        </p:spPr>
        <p:txBody>
          <a:bodyPr wrap="square">
            <a:spAutoFit/>
          </a:bodyPr>
          <a:lstStyle/>
          <a:p>
            <a:pPr indent="449580" algn="just">
              <a:lnSpc>
                <a:spcPct val="115000"/>
              </a:lnSpc>
              <a:spcAft>
                <a:spcPts val="0"/>
              </a:spcAft>
            </a:pP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Однак, серед хімічних підприємств поширена інша форма підприємницької діяльності – </a:t>
            </a:r>
            <a:r>
              <a:rPr lang="uk-UA" sz="24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господарські товариства</a:t>
            </a: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крупні суб’єкти господарювання, які відповідно до Господарського кодексу України </a:t>
            </a:r>
            <a:r>
              <a:rPr lang="uk-UA" sz="2400" spc="-15"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об'єднують власне майно та </a:t>
            </a: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здійснюють господарську діяльність як </a:t>
            </a:r>
            <a:r>
              <a:rPr lang="uk-UA" sz="2400" spc="-1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юридичні особи </a:t>
            </a: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 метою одержання прибутку. </a:t>
            </a:r>
            <a:r>
              <a:rPr lang="uk-UA" sz="2400" dirty="0">
                <a:latin typeface="Times New Roman" panose="02020603050405020304" pitchFamily="18" charset="0"/>
                <a:ea typeface="Calibri" panose="020F0502020204030204" pitchFamily="34" charset="0"/>
                <a:cs typeface="Times New Roman" panose="02020603050405020304" pitchFamily="18" charset="0"/>
              </a:rPr>
              <a:t>Нерідко володіти господарським товариством одна людина не може через особистісні та фінансово-майнові фактори. </a:t>
            </a:r>
            <a:r>
              <a:rPr lang="uk-UA" sz="2400" i="1" dirty="0">
                <a:latin typeface="Times New Roman" panose="02020603050405020304" pitchFamily="18" charset="0"/>
                <a:ea typeface="Calibri" panose="020F0502020204030204" pitchFamily="34" charset="0"/>
                <a:cs typeface="Times New Roman" panose="02020603050405020304" pitchFamily="18" charset="0"/>
              </a:rPr>
              <a:t>Особистісні фактори</a:t>
            </a:r>
            <a:r>
              <a:rPr lang="uk-UA" sz="2400" dirty="0">
                <a:latin typeface="Times New Roman" panose="02020603050405020304" pitchFamily="18" charset="0"/>
                <a:ea typeface="Calibri" panose="020F0502020204030204" pitchFamily="34" charset="0"/>
                <a:cs typeface="Times New Roman" panose="02020603050405020304" pitchFamily="18" charset="0"/>
              </a:rPr>
              <a:t> обумовлені прагненням людей започаткувати власну справу, але недостатніми особистими якостями </a:t>
            </a:r>
            <a:r>
              <a:rPr lang="uk-UA" sz="2400" dirty="0" smtClean="0">
                <a:latin typeface="Times New Roman" panose="02020603050405020304" pitchFamily="18" charset="0"/>
                <a:ea typeface="Calibri" panose="020F0502020204030204" pitchFamily="34" charset="0"/>
                <a:cs typeface="Times New Roman" panose="02020603050405020304" pitchFamily="18" charset="0"/>
              </a:rPr>
              <a:t>підприємця. </a:t>
            </a:r>
            <a:r>
              <a:rPr lang="uk-UA" sz="2400" dirty="0">
                <a:latin typeface="Times New Roman" panose="02020603050405020304" pitchFamily="18" charset="0"/>
                <a:ea typeface="Calibri" panose="020F0502020204030204" pitchFamily="34" charset="0"/>
                <a:cs typeface="Times New Roman" panose="02020603050405020304" pitchFamily="18" charset="0"/>
              </a:rPr>
              <a:t>Фінансово-майнові фактори обумовлені недостатністю особистих фінансово-матеріальних ресурсів суб’єктів господарювання для самостійного започаткування власного бізнесу. Відтак, </a:t>
            </a: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Господарський кодекс України уможливлює ряд </a:t>
            </a:r>
            <a:r>
              <a:rPr lang="uk-UA" sz="2400" dirty="0">
                <a:latin typeface="Times New Roman" panose="02020603050405020304" pitchFamily="18" charset="0"/>
                <a:ea typeface="Calibri" panose="020F0502020204030204" pitchFamily="34" charset="0"/>
                <a:cs typeface="Times New Roman" panose="02020603050405020304" pitchFamily="18" charset="0"/>
              </a:rPr>
              <a:t>господарських товариств</a:t>
            </a:r>
            <a:r>
              <a:rPr lang="uk-UA"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як суб’єктів колективної форми власності</a:t>
            </a:r>
            <a:r>
              <a:rPr lang="uk-UA" sz="2400" dirty="0">
                <a:latin typeface="Times New Roman" panose="02020603050405020304" pitchFamily="18" charset="0"/>
                <a:ea typeface="Calibri" panose="020F0502020204030204" pitchFamily="34" charset="0"/>
                <a:cs typeface="Times New Roman" panose="02020603050405020304" pitchFamily="18" charset="0"/>
              </a:rPr>
              <a:t>. Порівняльний аналіз умов реєстрації товариств подано в таблиці 2. Проаналізуємо їх докладніше.</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74281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66191" y="355112"/>
            <a:ext cx="8415130" cy="390684"/>
          </a:xfrm>
          <a:prstGeom prst="rect">
            <a:avLst/>
          </a:prstGeom>
        </p:spPr>
        <p:txBody>
          <a:bodyPr wrap="square">
            <a:spAutoFit/>
          </a:bodyPr>
          <a:lstStyle/>
          <a:p>
            <a:pPr indent="449580" algn="r">
              <a:lnSpc>
                <a:spcPct val="115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Таблиця </a:t>
            </a:r>
            <a:r>
              <a:rPr lang="uk-UA" dirty="0" smtClean="0">
                <a:latin typeface="Times New Roman" panose="02020603050405020304" pitchFamily="18" charset="0"/>
                <a:ea typeface="Calibri" panose="020F0502020204030204" pitchFamily="34" charset="0"/>
                <a:cs typeface="Times New Roman" panose="02020603050405020304" pitchFamily="18" charset="0"/>
              </a:rPr>
              <a:t>2 - </a:t>
            </a:r>
            <a:r>
              <a:rPr lang="uk-UA" b="1" dirty="0" smtClean="0">
                <a:latin typeface="Times New Roman" panose="02020603050405020304" pitchFamily="18" charset="0"/>
                <a:ea typeface="Calibri" panose="020F0502020204030204" pitchFamily="34" charset="0"/>
              </a:rPr>
              <a:t>Порівняльна </a:t>
            </a:r>
            <a:r>
              <a:rPr lang="uk-UA" b="1" dirty="0">
                <a:latin typeface="Times New Roman" panose="02020603050405020304" pitchFamily="18" charset="0"/>
                <a:ea typeface="Calibri" panose="020F0502020204030204" pitchFamily="34" charset="0"/>
              </a:rPr>
              <a:t>характеристика господарських товариств</a:t>
            </a:r>
            <a:endParaRPr lang="uk-UA" dirty="0"/>
          </a:p>
        </p:txBody>
      </p:sp>
      <p:graphicFrame>
        <p:nvGraphicFramePr>
          <p:cNvPr id="5" name="Таблица 4"/>
          <p:cNvGraphicFramePr>
            <a:graphicFrameLocks noGrp="1"/>
          </p:cNvGraphicFramePr>
          <p:nvPr>
            <p:extLst>
              <p:ext uri="{D42A27DB-BD31-4B8C-83A1-F6EECF244321}">
                <p14:modId xmlns:p14="http://schemas.microsoft.com/office/powerpoint/2010/main" val="259304876"/>
              </p:ext>
            </p:extLst>
          </p:nvPr>
        </p:nvGraphicFramePr>
        <p:xfrm>
          <a:off x="255104" y="897219"/>
          <a:ext cx="11791122" cy="5479354"/>
        </p:xfrm>
        <a:graphic>
          <a:graphicData uri="http://schemas.openxmlformats.org/drawingml/2006/table">
            <a:tbl>
              <a:tblPr>
                <a:tableStyleId>{616DA210-FB5B-4158-B5E0-FEB733F419BA}</a:tableStyleId>
              </a:tblPr>
              <a:tblGrid>
                <a:gridCol w="1965187"/>
                <a:gridCol w="1965187"/>
                <a:gridCol w="1965187"/>
                <a:gridCol w="1965187"/>
                <a:gridCol w="1965187"/>
                <a:gridCol w="1965187"/>
              </a:tblGrid>
              <a:tr h="0">
                <a:tc>
                  <a:txBody>
                    <a:bodyPr/>
                    <a:lstStyle/>
                    <a:p>
                      <a:pPr>
                        <a:lnSpc>
                          <a:spcPct val="107000"/>
                        </a:lnSpc>
                        <a:spcBef>
                          <a:spcPts val="1200"/>
                        </a:spcBef>
                        <a:spcAft>
                          <a:spcPts val="0"/>
                        </a:spcAft>
                      </a:pPr>
                      <a:r>
                        <a:rPr lang="uk-UA" sz="1600" kern="0" dirty="0">
                          <a:effectLst/>
                          <a:latin typeface="Times New Roman" panose="02020603050405020304" pitchFamily="18" charset="0"/>
                          <a:cs typeface="Times New Roman" panose="02020603050405020304" pitchFamily="18" charset="0"/>
                        </a:rPr>
                        <a:t>Критерії</a:t>
                      </a:r>
                      <a:endParaRPr lang="uk-UA" sz="1600" b="1" kern="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ПАТ</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ПрАТ</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ТОВ</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ТДВ</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ПТ, КТ</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a:lnSpc>
                          <a:spcPct val="107000"/>
                        </a:lnSpc>
                        <a:spcAft>
                          <a:spcPts val="0"/>
                        </a:spcAft>
                      </a:pPr>
                      <a:r>
                        <a:rPr lang="uk-UA" sz="1600" dirty="0">
                          <a:effectLst/>
                          <a:latin typeface="Times New Roman" panose="02020603050405020304" pitchFamily="18" charset="0"/>
                          <a:cs typeface="Times New Roman" panose="02020603050405020304" pitchFamily="18" charset="0"/>
                        </a:rPr>
                        <a:t>Ступінь </a:t>
                      </a:r>
                      <a:r>
                        <a:rPr lang="uk-UA" sz="1600" dirty="0" err="1" smtClean="0">
                          <a:effectLst/>
                          <a:latin typeface="Times New Roman" panose="02020603050405020304" pitchFamily="18" charset="0"/>
                          <a:cs typeface="Times New Roman" panose="02020603050405020304" pitchFamily="18" charset="0"/>
                        </a:rPr>
                        <a:t>відпо-відальності</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3">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Обмежена</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hMerge="1">
                  <a:txBody>
                    <a:bodyPr/>
                    <a:lstStyle/>
                    <a:p>
                      <a:endParaRPr lang="uk-UA"/>
                    </a:p>
                  </a:txBody>
                  <a:tcPr/>
                </a:tc>
                <a:tc>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Додаткова</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Для повних товаришів повна, для вкладників обмежена</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a:lnSpc>
                          <a:spcPct val="107000"/>
                        </a:lnSpc>
                        <a:spcAft>
                          <a:spcPts val="0"/>
                        </a:spcAft>
                      </a:pPr>
                      <a:r>
                        <a:rPr lang="uk-UA" sz="1600" dirty="0">
                          <a:effectLst/>
                          <a:latin typeface="Times New Roman" panose="02020603050405020304" pitchFamily="18" charset="0"/>
                          <a:cs typeface="Times New Roman" panose="02020603050405020304" pitchFamily="18" charset="0"/>
                        </a:rPr>
                        <a:t>Структура управління</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nSpc>
                          <a:spcPct val="107000"/>
                        </a:lnSpc>
                        <a:spcAft>
                          <a:spcPts val="0"/>
                        </a:spcAft>
                      </a:pPr>
                      <a:r>
                        <a:rPr lang="uk-UA" sz="1600" dirty="0">
                          <a:effectLst/>
                          <a:latin typeface="Times New Roman" panose="02020603050405020304" pitchFamily="18" charset="0"/>
                          <a:cs typeface="Times New Roman" panose="02020603050405020304" pitchFamily="18" charset="0"/>
                        </a:rPr>
                        <a:t>Загальні збори акціонерів – ревізійна  комісія (спостережна рада) – правління – голова правління</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gridSpan="2">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Збори учасників - ревізійна комісія - директор (дирекція - генеральний директор)</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Спільне управління учасників з повною відповідальністю (повних товаришів)</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Установчі документи</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algn="ctr">
                        <a:lnSpc>
                          <a:spcPct val="107000"/>
                        </a:lnSpc>
                        <a:spcAft>
                          <a:spcPts val="0"/>
                        </a:spcAft>
                      </a:pPr>
                      <a:r>
                        <a:rPr lang="uk-UA" sz="1600" dirty="0">
                          <a:effectLst/>
                          <a:latin typeface="Times New Roman" panose="02020603050405020304" pitchFamily="18" charset="0"/>
                          <a:cs typeface="Times New Roman" panose="02020603050405020304" pitchFamily="18" charset="0"/>
                        </a:rPr>
                        <a:t>Статут, установча угода</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hMerge="1">
                  <a:txBody>
                    <a:bodyPr/>
                    <a:lstStyle/>
                    <a:p>
                      <a:endParaRPr lang="uk-UA"/>
                    </a:p>
                  </a:txBody>
                  <a:tcPr/>
                </a:tc>
                <a:tc hMerge="1">
                  <a:txBody>
                    <a:bodyPr/>
                    <a:lstStyle/>
                    <a:p>
                      <a:endParaRPr lang="uk-UA"/>
                    </a:p>
                  </a:txBody>
                  <a:tcPr/>
                </a:tc>
                <a:tc>
                  <a:txBody>
                    <a:bodyPr/>
                    <a:lstStyle/>
                    <a:p>
                      <a:pPr algn="ctr">
                        <a:lnSpc>
                          <a:spcPct val="107000"/>
                        </a:lnSpc>
                        <a:spcAft>
                          <a:spcPts val="0"/>
                        </a:spcAft>
                      </a:pPr>
                      <a:r>
                        <a:rPr lang="uk-UA" sz="1600">
                          <a:effectLst/>
                          <a:latin typeface="Times New Roman" panose="02020603050405020304" pitchFamily="18" charset="0"/>
                          <a:cs typeface="Times New Roman" panose="02020603050405020304" pitchFamily="18" charset="0"/>
                        </a:rPr>
                        <a:t>Установчий договір</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Мінімальна величина статутного фонду</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nSpc>
                          <a:spcPct val="107000"/>
                        </a:lnSpc>
                        <a:spcAft>
                          <a:spcPts val="0"/>
                        </a:spcAft>
                      </a:pPr>
                      <a:r>
                        <a:rPr lang="uk-UA" sz="1600" dirty="0">
                          <a:effectLst/>
                          <a:latin typeface="Times New Roman" panose="02020603050405020304" pitchFamily="18" charset="0"/>
                          <a:cs typeface="Times New Roman" panose="02020603050405020304" pitchFamily="18" charset="0"/>
                        </a:rPr>
                        <a:t>1250 мінімальних розмірів заробітної плати</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gridSpan="2">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100 мінімальних розмірів заробітної плати</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Немає обмежень</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Частка статутного фонду на момент реєстрації</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n-US" sz="1600" dirty="0">
                          <a:effectLst/>
                          <a:latin typeface="Times New Roman" panose="02020603050405020304" pitchFamily="18" charset="0"/>
                          <a:cs typeface="Times New Roman" panose="02020603050405020304" pitchFamily="18" charset="0"/>
                        </a:rPr>
                        <a:t>30</a:t>
                      </a:r>
                      <a:r>
                        <a:rPr lang="uk-UA" sz="1600" dirty="0">
                          <a:effectLst/>
                          <a:latin typeface="Times New Roman" panose="02020603050405020304" pitchFamily="18" charset="0"/>
                          <a:cs typeface="Times New Roman" panose="02020603050405020304" pitchFamily="18" charset="0"/>
                        </a:rPr>
                        <a:t> % </a:t>
                      </a:r>
                      <a:r>
                        <a:rPr lang="uk-UA" sz="1600" dirty="0" smtClean="0">
                          <a:effectLst/>
                          <a:latin typeface="Times New Roman" panose="02020603050405020304" pitchFamily="18" charset="0"/>
                          <a:cs typeface="Times New Roman" panose="02020603050405020304" pitchFamily="18" charset="0"/>
                        </a:rPr>
                        <a:t>статутного </a:t>
                      </a:r>
                      <a:r>
                        <a:rPr lang="uk-UA" sz="1600" dirty="0">
                          <a:effectLst/>
                          <a:latin typeface="Times New Roman" panose="02020603050405020304" pitchFamily="18" charset="0"/>
                          <a:cs typeface="Times New Roman" panose="02020603050405020304" pitchFamily="18" charset="0"/>
                        </a:rPr>
                        <a:t>фонду</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uk-UA" sz="1600" dirty="0">
                          <a:effectLst/>
                          <a:latin typeface="Times New Roman" panose="02020603050405020304" pitchFamily="18" charset="0"/>
                          <a:cs typeface="Times New Roman" panose="02020603050405020304" pitchFamily="18" charset="0"/>
                        </a:rPr>
                        <a:t>50 % </a:t>
                      </a:r>
                      <a:r>
                        <a:rPr lang="uk-UA" sz="1600" dirty="0" smtClean="0">
                          <a:effectLst/>
                          <a:latin typeface="Times New Roman" panose="02020603050405020304" pitchFamily="18" charset="0"/>
                          <a:cs typeface="Times New Roman" panose="02020603050405020304" pitchFamily="18" charset="0"/>
                        </a:rPr>
                        <a:t>статутного </a:t>
                      </a:r>
                      <a:r>
                        <a:rPr lang="uk-UA" sz="1600" dirty="0">
                          <a:effectLst/>
                          <a:latin typeface="Times New Roman" panose="02020603050405020304" pitchFamily="18" charset="0"/>
                          <a:cs typeface="Times New Roman" panose="02020603050405020304" pitchFamily="18" charset="0"/>
                        </a:rPr>
                        <a:t>фонду</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nSpc>
                          <a:spcPct val="107000"/>
                        </a:lnSpc>
                        <a:spcAft>
                          <a:spcPts val="0"/>
                        </a:spcAft>
                      </a:pPr>
                      <a:r>
                        <a:rPr lang="en-US" sz="1600" dirty="0">
                          <a:effectLst/>
                          <a:latin typeface="Times New Roman" panose="02020603050405020304" pitchFamily="18" charset="0"/>
                          <a:cs typeface="Times New Roman" panose="02020603050405020304" pitchFamily="18" charset="0"/>
                        </a:rPr>
                        <a:t>30</a:t>
                      </a:r>
                      <a:r>
                        <a:rPr lang="uk-UA" sz="1600" dirty="0">
                          <a:effectLst/>
                          <a:latin typeface="Times New Roman" panose="02020603050405020304" pitchFamily="18" charset="0"/>
                          <a:cs typeface="Times New Roman" panose="02020603050405020304" pitchFamily="18" charset="0"/>
                        </a:rPr>
                        <a:t> % </a:t>
                      </a:r>
                      <a:r>
                        <a:rPr lang="uk-UA" sz="1600" dirty="0" smtClean="0">
                          <a:effectLst/>
                          <a:latin typeface="Times New Roman" panose="02020603050405020304" pitchFamily="18" charset="0"/>
                          <a:cs typeface="Times New Roman" panose="02020603050405020304" pitchFamily="18" charset="0"/>
                        </a:rPr>
                        <a:t>статутного </a:t>
                      </a:r>
                      <a:r>
                        <a:rPr lang="uk-UA" sz="1600" dirty="0">
                          <a:effectLst/>
                          <a:latin typeface="Times New Roman" panose="02020603050405020304" pitchFamily="18" charset="0"/>
                          <a:cs typeface="Times New Roman" panose="02020603050405020304" pitchFamily="18" charset="0"/>
                        </a:rPr>
                        <a:t>фонду</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Немає обмежень</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0">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Документ про участь </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Акція</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gridSpan="3">
                  <a:txBody>
                    <a:bodyPr/>
                    <a:lstStyle/>
                    <a:p>
                      <a:pPr>
                        <a:lnSpc>
                          <a:spcPct val="107000"/>
                        </a:lnSpc>
                        <a:spcAft>
                          <a:spcPts val="0"/>
                        </a:spcAft>
                      </a:pPr>
                      <a:r>
                        <a:rPr lang="uk-UA" sz="1600" dirty="0">
                          <a:effectLst/>
                          <a:latin typeface="Times New Roman" panose="02020603050405020304" pitchFamily="18" charset="0"/>
                          <a:cs typeface="Times New Roman" panose="02020603050405020304" pitchFamily="18" charset="0"/>
                        </a:rPr>
                        <a:t>Свідоцтво про внесення майна до статутного товариства</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hMerge="1">
                  <a:txBody>
                    <a:bodyPr/>
                    <a:lstStyle/>
                    <a:p>
                      <a:endParaRPr lang="uk-UA"/>
                    </a:p>
                  </a:txBody>
                  <a:tcPr/>
                </a:tc>
              </a:tr>
              <a:tr h="0">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Входження нових учасників у товариство</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Шляхом купівлі акцій</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uk-UA" sz="1600">
                          <a:effectLst/>
                          <a:latin typeface="Times New Roman" panose="02020603050405020304" pitchFamily="18" charset="0"/>
                          <a:cs typeface="Times New Roman" panose="02020603050405020304" pitchFamily="18" charset="0"/>
                        </a:rPr>
                        <a:t>Лише засновники товариства</a:t>
                      </a:r>
                      <a:endParaRPr lang="uk-UA"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nSpc>
                          <a:spcPct val="116000"/>
                        </a:lnSpc>
                        <a:spcAft>
                          <a:spcPts val="0"/>
                        </a:spcAft>
                      </a:pPr>
                      <a:r>
                        <a:rPr lang="uk-UA" sz="1600" dirty="0">
                          <a:effectLst/>
                          <a:latin typeface="Times New Roman" panose="02020603050405020304" pitchFamily="18" charset="0"/>
                          <a:cs typeface="Times New Roman" panose="02020603050405020304" pitchFamily="18" charset="0"/>
                        </a:rPr>
                        <a:t>Необхідна згода учасників</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uk-UA"/>
                    </a:p>
                  </a:txBody>
                  <a:tcPr/>
                </a:tc>
                <a:tc>
                  <a:txBody>
                    <a:bodyPr/>
                    <a:lstStyle/>
                    <a:p>
                      <a:pPr>
                        <a:lnSpc>
                          <a:spcPct val="107000"/>
                        </a:lnSpc>
                        <a:spcAft>
                          <a:spcPts val="0"/>
                        </a:spcAft>
                      </a:pPr>
                      <a:r>
                        <a:rPr lang="uk-UA" sz="1600" dirty="0">
                          <a:effectLst/>
                          <a:latin typeface="Times New Roman" panose="02020603050405020304" pitchFamily="18" charset="0"/>
                          <a:cs typeface="Times New Roman" panose="02020603050405020304" pitchFamily="18" charset="0"/>
                        </a:rPr>
                        <a:t>Необхідна згода учасників з повною відповідальністю</a:t>
                      </a:r>
                      <a:endParaRPr lang="uk-UA"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3741499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279" y="622853"/>
            <a:ext cx="11754678" cy="5373074"/>
          </a:xfrm>
          <a:prstGeom prst="rect">
            <a:avLst/>
          </a:prstGeom>
        </p:spPr>
        <p:txBody>
          <a:bodyPr wrap="square">
            <a:spAutoFit/>
          </a:bodyPr>
          <a:lstStyle/>
          <a:p>
            <a:pPr indent="449580" algn="just">
              <a:lnSpc>
                <a:spcPct val="115000"/>
              </a:lnSpc>
              <a:spcAft>
                <a:spcPts val="0"/>
              </a:spcAft>
            </a:pPr>
            <a:r>
              <a:rPr lang="uk-UA" sz="2000" b="1" dirty="0" smtClean="0">
                <a:latin typeface="Times New Roman" panose="02020603050405020304" pitchFamily="18" charset="0"/>
                <a:ea typeface="Calibri" panose="020F0502020204030204" pitchFamily="34" charset="0"/>
                <a:cs typeface="Times New Roman" panose="02020603050405020304" pitchFamily="18" charset="0"/>
              </a:rPr>
              <a:t>Товариство </a:t>
            </a:r>
            <a:r>
              <a:rPr lang="uk-UA" sz="2000" b="1" dirty="0">
                <a:latin typeface="Times New Roman" panose="02020603050405020304" pitchFamily="18" charset="0"/>
                <a:ea typeface="Calibri" panose="020F0502020204030204" pitchFamily="34" charset="0"/>
                <a:cs typeface="Times New Roman" panose="02020603050405020304" pitchFamily="18" charset="0"/>
              </a:rPr>
              <a:t>з обмеженою відповідальністю (ТОВ)</a:t>
            </a:r>
            <a:r>
              <a:rPr lang="uk-UA" sz="2000" dirty="0">
                <a:latin typeface="Times New Roman" panose="02020603050405020304" pitchFamily="18" charset="0"/>
                <a:ea typeface="Calibri" panose="020F0502020204030204" pitchFamily="34" charset="0"/>
                <a:cs typeface="Times New Roman" panose="02020603050405020304" pitchFamily="18" charset="0"/>
              </a:rPr>
              <a:t> формує власний статутний фонд на основі обумовлених статутом часток. Відповідно юридична відповідальність учасників товариства за результати господарської діяльності пропорційна їх внескам. Мінімальна величина статутного фонду на момент реєстрації товариства повинна бути не меншою 100 мінімальних заробітних плат. Право управління ТОВ належить як зборам його учасників, так і його виконавчому органу на чолі з директором. Контроль за результатами діяльності виконавчого органу товариства здійснює ревізійна комісія.</a:t>
            </a:r>
          </a:p>
          <a:p>
            <a:pPr indent="449580" algn="just">
              <a:lnSpc>
                <a:spcPct val="115000"/>
              </a:lnSpc>
              <a:spcAft>
                <a:spcPts val="0"/>
              </a:spcAft>
            </a:pPr>
            <a:r>
              <a:rPr lang="uk-UA" sz="2000" b="1" dirty="0">
                <a:latin typeface="Times New Roman" panose="02020603050405020304" pitchFamily="18" charset="0"/>
                <a:ea typeface="Calibri" panose="020F0502020204030204" pitchFamily="34" charset="0"/>
                <a:cs typeface="Times New Roman" panose="02020603050405020304" pitchFamily="18" charset="0"/>
              </a:rPr>
              <a:t>Товариство з додатковою відповідальністю (ТДВ)</a:t>
            </a:r>
            <a:r>
              <a:rPr lang="uk-UA" sz="2000" dirty="0">
                <a:latin typeface="Times New Roman" panose="02020603050405020304" pitchFamily="18" charset="0"/>
                <a:ea typeface="Calibri" panose="020F0502020204030204" pitchFamily="34" charset="0"/>
                <a:cs typeface="Times New Roman" panose="02020603050405020304" pitchFamily="18" charset="0"/>
              </a:rPr>
              <a:t> як і ТОВ формує власний статутний фонд на основі обумовлених статутом часток. Учасники ТДВ, як і учасники ТОВ юридично відповідають за результати господарської діяльності пропорційно їх внескам до статутного фонду. Однак, у випадку недостатності коштів у межах статутного фонду несуть кратну внеску кожного учасника додаткову відповідальність належним їм майном. Граничні обсяги відповідальності учасників відображаються установчими документами. Для реєстрації ТДВ мінімальна величина статутного фонду повинна бути не меншою 100 мінімальних заробітних плат на момент реєстрації. Право управління ТДВ належить і зборам його учасників, і виконавчому органу. Практика господарської діяльності в умовах ринку показує, що прикладом товариств з додатковою відповідальністю нерідко є довірчі товариства.</a:t>
            </a:r>
            <a:endParaRPr lang="uk-UA"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6967959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TotalTime>
  <Words>3876</Words>
  <Application>Microsoft Office PowerPoint</Application>
  <PresentationFormat>Широкоэкранный</PresentationFormat>
  <Paragraphs>236</Paragraphs>
  <Slides>25</Slides>
  <Notes>0</Notes>
  <HiddenSlides>0</HiddenSlides>
  <MMClips>0</MMClips>
  <ScaleCrop>false</ScaleCrop>
  <HeadingPairs>
    <vt:vector size="8" baseType="variant">
      <vt:variant>
        <vt:lpstr>Использованные шрифты</vt:lpstr>
      </vt:variant>
      <vt:variant>
        <vt:i4>7</vt:i4>
      </vt:variant>
      <vt:variant>
        <vt:lpstr>Тема</vt:lpstr>
      </vt:variant>
      <vt:variant>
        <vt:i4>1</vt:i4>
      </vt:variant>
      <vt:variant>
        <vt:lpstr>Внедренные серверы OLE</vt:lpstr>
      </vt:variant>
      <vt:variant>
        <vt:i4>1</vt:i4>
      </vt:variant>
      <vt:variant>
        <vt:lpstr>Заголовки слайдов</vt:lpstr>
      </vt:variant>
      <vt:variant>
        <vt:i4>25</vt:i4>
      </vt:variant>
    </vt:vector>
  </HeadingPairs>
  <TitlesOfParts>
    <vt:vector size="34" baseType="lpstr">
      <vt:lpstr>Arial</vt:lpstr>
      <vt:lpstr>Calibri</vt:lpstr>
      <vt:lpstr>Calibri Light</vt:lpstr>
      <vt:lpstr>Courier New</vt:lpstr>
      <vt:lpstr>Symbol</vt:lpstr>
      <vt:lpstr>Times New Roman</vt:lpstr>
      <vt:lpstr>TimesNewRoman</vt:lpstr>
      <vt:lpstr>Тема Office</vt:lpstr>
      <vt:lpstr>Visio</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Olga Andrus</dc:creator>
  <cp:lastModifiedBy>Olga Andrus</cp:lastModifiedBy>
  <cp:revision>23</cp:revision>
  <dcterms:created xsi:type="dcterms:W3CDTF">2021-08-28T16:21:40Z</dcterms:created>
  <dcterms:modified xsi:type="dcterms:W3CDTF">2021-08-29T10:55:40Z</dcterms:modified>
</cp:coreProperties>
</file>