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34"/>
  </p:notesMasterIdLst>
  <p:handoutMasterIdLst>
    <p:handoutMasterId r:id="rId135"/>
  </p:handoutMasterIdLst>
  <p:sldIdLst>
    <p:sldId id="261" r:id="rId2"/>
    <p:sldId id="397" r:id="rId3"/>
    <p:sldId id="570" r:id="rId4"/>
    <p:sldId id="572" r:id="rId5"/>
    <p:sldId id="573" r:id="rId6"/>
    <p:sldId id="571" r:id="rId7"/>
    <p:sldId id="420" r:id="rId8"/>
    <p:sldId id="486" r:id="rId9"/>
    <p:sldId id="396" r:id="rId10"/>
    <p:sldId id="497" r:id="rId11"/>
    <p:sldId id="487" r:id="rId12"/>
    <p:sldId id="489" r:id="rId13"/>
    <p:sldId id="634" r:id="rId14"/>
    <p:sldId id="491" r:id="rId15"/>
    <p:sldId id="501" r:id="rId16"/>
    <p:sldId id="498" r:id="rId17"/>
    <p:sldId id="490" r:id="rId18"/>
    <p:sldId id="500" r:id="rId19"/>
    <p:sldId id="574" r:id="rId20"/>
    <p:sldId id="496" r:id="rId21"/>
    <p:sldId id="492" r:id="rId22"/>
    <p:sldId id="493" r:id="rId23"/>
    <p:sldId id="631" r:id="rId24"/>
    <p:sldId id="502" r:id="rId25"/>
    <p:sldId id="632" r:id="rId26"/>
    <p:sldId id="399" r:id="rId27"/>
    <p:sldId id="516" r:id="rId28"/>
    <p:sldId id="517" r:id="rId29"/>
    <p:sldId id="503" r:id="rId30"/>
    <p:sldId id="577" r:id="rId31"/>
    <p:sldId id="579" r:id="rId32"/>
    <p:sldId id="580" r:id="rId33"/>
    <p:sldId id="584" r:id="rId34"/>
    <p:sldId id="585" r:id="rId35"/>
    <p:sldId id="581" r:id="rId36"/>
    <p:sldId id="582" r:id="rId37"/>
    <p:sldId id="583" r:id="rId38"/>
    <p:sldId id="586" r:id="rId39"/>
    <p:sldId id="587" r:id="rId40"/>
    <p:sldId id="588" r:id="rId41"/>
    <p:sldId id="589" r:id="rId42"/>
    <p:sldId id="590" r:id="rId43"/>
    <p:sldId id="591" r:id="rId44"/>
    <p:sldId id="592" r:id="rId45"/>
    <p:sldId id="593" r:id="rId46"/>
    <p:sldId id="594" r:id="rId47"/>
    <p:sldId id="595" r:id="rId48"/>
    <p:sldId id="596" r:id="rId49"/>
    <p:sldId id="597" r:id="rId50"/>
    <p:sldId id="494" r:id="rId51"/>
    <p:sldId id="635" r:id="rId52"/>
    <p:sldId id="519" r:id="rId53"/>
    <p:sldId id="518" r:id="rId54"/>
    <p:sldId id="480" r:id="rId55"/>
    <p:sldId id="520" r:id="rId56"/>
    <p:sldId id="598" r:id="rId57"/>
    <p:sldId id="506" r:id="rId58"/>
    <p:sldId id="507" r:id="rId59"/>
    <p:sldId id="601" r:id="rId60"/>
    <p:sldId id="602" r:id="rId61"/>
    <p:sldId id="603" r:id="rId62"/>
    <p:sldId id="609" r:id="rId63"/>
    <p:sldId id="610" r:id="rId64"/>
    <p:sldId id="611" r:id="rId65"/>
    <p:sldId id="612" r:id="rId66"/>
    <p:sldId id="613" r:id="rId67"/>
    <p:sldId id="614" r:id="rId68"/>
    <p:sldId id="615" r:id="rId69"/>
    <p:sldId id="616" r:id="rId70"/>
    <p:sldId id="600" r:id="rId71"/>
    <p:sldId id="633" r:id="rId72"/>
    <p:sldId id="604" r:id="rId73"/>
    <p:sldId id="606" r:id="rId74"/>
    <p:sldId id="605" r:id="rId75"/>
    <p:sldId id="607" r:id="rId76"/>
    <p:sldId id="617" r:id="rId77"/>
    <p:sldId id="521" r:id="rId78"/>
    <p:sldId id="495" r:id="rId79"/>
    <p:sldId id="568" r:id="rId80"/>
    <p:sldId id="522" r:id="rId81"/>
    <p:sldId id="524" r:id="rId82"/>
    <p:sldId id="508" r:id="rId83"/>
    <p:sldId id="509" r:id="rId84"/>
    <p:sldId id="510" r:id="rId85"/>
    <p:sldId id="636" r:id="rId86"/>
    <p:sldId id="619" r:id="rId87"/>
    <p:sldId id="637" r:id="rId88"/>
    <p:sldId id="620" r:id="rId89"/>
    <p:sldId id="621" r:id="rId90"/>
    <p:sldId id="622" r:id="rId91"/>
    <p:sldId id="512" r:id="rId92"/>
    <p:sldId id="624" r:id="rId93"/>
    <p:sldId id="625" r:id="rId94"/>
    <p:sldId id="513" r:id="rId95"/>
    <p:sldId id="627" r:id="rId96"/>
    <p:sldId id="628" r:id="rId97"/>
    <p:sldId id="629" r:id="rId98"/>
    <p:sldId id="514" r:id="rId99"/>
    <p:sldId id="515" r:id="rId100"/>
    <p:sldId id="529" r:id="rId101"/>
    <p:sldId id="525" r:id="rId102"/>
    <p:sldId id="526" r:id="rId103"/>
    <p:sldId id="478" r:id="rId104"/>
    <p:sldId id="527" r:id="rId105"/>
    <p:sldId id="528" r:id="rId106"/>
    <p:sldId id="531" r:id="rId107"/>
    <p:sldId id="530" r:id="rId108"/>
    <p:sldId id="541" r:id="rId109"/>
    <p:sldId id="542" r:id="rId110"/>
    <p:sldId id="543" r:id="rId111"/>
    <p:sldId id="544" r:id="rId112"/>
    <p:sldId id="545" r:id="rId113"/>
    <p:sldId id="546" r:id="rId114"/>
    <p:sldId id="547" r:id="rId115"/>
    <p:sldId id="548" r:id="rId116"/>
    <p:sldId id="549" r:id="rId117"/>
    <p:sldId id="550" r:id="rId118"/>
    <p:sldId id="551" r:id="rId119"/>
    <p:sldId id="552" r:id="rId120"/>
    <p:sldId id="553" r:id="rId121"/>
    <p:sldId id="554" r:id="rId122"/>
    <p:sldId id="555" r:id="rId123"/>
    <p:sldId id="556" r:id="rId124"/>
    <p:sldId id="557" r:id="rId125"/>
    <p:sldId id="558" r:id="rId126"/>
    <p:sldId id="559" r:id="rId127"/>
    <p:sldId id="560" r:id="rId128"/>
    <p:sldId id="561" r:id="rId129"/>
    <p:sldId id="562" r:id="rId130"/>
    <p:sldId id="563" r:id="rId131"/>
    <p:sldId id="564" r:id="rId132"/>
    <p:sldId id="569" r:id="rId133"/>
  </p:sldIdLst>
  <p:sldSz cx="9144000" cy="6858000" type="screen4x3"/>
  <p:notesSz cx="6858000" cy="9144000"/>
  <p:defaultTextStyle>
    <a:defPPr>
      <a:defRPr lang="en-US"/>
    </a:defPPr>
    <a:lvl1pPr algn="l" rtl="0" fontAlgn="base">
      <a:spcBef>
        <a:spcPct val="0"/>
      </a:spcBef>
      <a:spcAft>
        <a:spcPct val="0"/>
      </a:spcAft>
      <a:defRPr kumimoji="1" sz="28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8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8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8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800" kern="1200">
        <a:solidFill>
          <a:schemeClr val="tx1"/>
        </a:solidFill>
        <a:latin typeface="Times New Roman" pitchFamily="18" charset="0"/>
        <a:ea typeface="+mn-ea"/>
        <a:cs typeface="+mn-cs"/>
      </a:defRPr>
    </a:lvl5pPr>
    <a:lvl6pPr marL="2286000" algn="l" defTabSz="914400" rtl="0" eaLnBrk="1" latinLnBrk="0" hangingPunct="1">
      <a:defRPr kumimoji="1" sz="2800" kern="1200">
        <a:solidFill>
          <a:schemeClr val="tx1"/>
        </a:solidFill>
        <a:latin typeface="Times New Roman" pitchFamily="18" charset="0"/>
        <a:ea typeface="+mn-ea"/>
        <a:cs typeface="+mn-cs"/>
      </a:defRPr>
    </a:lvl6pPr>
    <a:lvl7pPr marL="2743200" algn="l" defTabSz="914400" rtl="0" eaLnBrk="1" latinLnBrk="0" hangingPunct="1">
      <a:defRPr kumimoji="1" sz="2800" kern="1200">
        <a:solidFill>
          <a:schemeClr val="tx1"/>
        </a:solidFill>
        <a:latin typeface="Times New Roman" pitchFamily="18" charset="0"/>
        <a:ea typeface="+mn-ea"/>
        <a:cs typeface="+mn-cs"/>
      </a:defRPr>
    </a:lvl7pPr>
    <a:lvl8pPr marL="3200400" algn="l" defTabSz="914400" rtl="0" eaLnBrk="1" latinLnBrk="0" hangingPunct="1">
      <a:defRPr kumimoji="1" sz="2800" kern="1200">
        <a:solidFill>
          <a:schemeClr val="tx1"/>
        </a:solidFill>
        <a:latin typeface="Times New Roman" pitchFamily="18" charset="0"/>
        <a:ea typeface="+mn-ea"/>
        <a:cs typeface="+mn-cs"/>
      </a:defRPr>
    </a:lvl8pPr>
    <a:lvl9pPr marL="3657600" algn="l" defTabSz="914400" rtl="0" eaLnBrk="1" latinLnBrk="0" hangingPunct="1">
      <a:defRPr kumimoji="1" sz="28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CC"/>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8" autoAdjust="0"/>
    <p:restoredTop sz="87271" autoAdjust="0"/>
  </p:normalViewPr>
  <p:slideViewPr>
    <p:cSldViewPr>
      <p:cViewPr varScale="1">
        <p:scale>
          <a:sx n="77" d="100"/>
          <a:sy n="77" d="100"/>
        </p:scale>
        <p:origin x="-157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notesMaster" Target="notesMasters/notesMaster1.xml"/><Relationship Id="rId13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defRPr>
            </a:lvl1pPr>
          </a:lstStyle>
          <a:p>
            <a:pPr>
              <a:defRPr/>
            </a:pPr>
            <a:endParaRPr lang="ru-RU"/>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defRPr>
            </a:lvl1pPr>
          </a:lstStyle>
          <a:p>
            <a:pPr>
              <a:defRPr/>
            </a:pPr>
            <a:fld id="{D6C978AB-9143-452B-8810-607AF152A3A9}" type="slidenum">
              <a:rPr lang="ru-RU"/>
              <a:pPr>
                <a:defRPr/>
              </a:pPr>
              <a:t>‹№›</a:t>
            </a:fld>
            <a:endParaRPr lang="ru-RU"/>
          </a:p>
        </p:txBody>
      </p:sp>
    </p:spTree>
    <p:extLst>
      <p:ext uri="{BB962C8B-B14F-4D97-AF65-F5344CB8AC3E}">
        <p14:creationId xmlns:p14="http://schemas.microsoft.com/office/powerpoint/2010/main" val="1543177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defRPr>
            </a:lvl1pPr>
          </a:lstStyle>
          <a:p>
            <a:pPr>
              <a:defRPr/>
            </a:pPr>
            <a:endParaRPr lang="ru-RU"/>
          </a:p>
        </p:txBody>
      </p:sp>
      <p:sp>
        <p:nvSpPr>
          <p:cNvPr id="145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defRPr>
            </a:lvl1pPr>
          </a:lstStyle>
          <a:p>
            <a:pPr>
              <a:defRPr/>
            </a:pPr>
            <a:endParaRPr lang="ru-RU"/>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defRPr>
            </a:lvl1pPr>
          </a:lstStyle>
          <a:p>
            <a:pPr>
              <a:defRPr/>
            </a:pPr>
            <a:fld id="{EF8D3FDC-CEEC-40FC-9DB8-D837EDAAB18B}" type="slidenum">
              <a:rPr lang="ru-RU"/>
              <a:pPr>
                <a:defRPr/>
              </a:pPr>
              <a:t>‹№›</a:t>
            </a:fld>
            <a:endParaRPr lang="ru-RU"/>
          </a:p>
        </p:txBody>
      </p:sp>
    </p:spTree>
    <p:extLst>
      <p:ext uri="{BB962C8B-B14F-4D97-AF65-F5344CB8AC3E}">
        <p14:creationId xmlns:p14="http://schemas.microsoft.com/office/powerpoint/2010/main" val="15943333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fld id="{13A82815-074D-42A1-BC65-E939AC7B446B}" type="slidenum">
              <a:rPr kumimoji="0" lang="ru-RU" sz="1200" smtClean="0"/>
              <a:pPr/>
              <a:t>1</a:t>
            </a:fld>
            <a:endParaRPr kumimoji="0" lang="ru-RU" sz="1200" smtClean="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pPr>
              <a:buFont typeface="Wingdings" pitchFamily="2" charset="2"/>
              <a:buNone/>
            </a:pPr>
            <a:r>
              <a:rPr lang="uk-UA" dirty="0" smtClean="0">
                <a:latin typeface="Times New Roman" pitchFamily="18" charset="0"/>
              </a:rPr>
              <a:t>Організація даних для обробки є важливим етапом розробки програм. Для реалізації багатьох алгоритмів вибір структури даних - єдине важливе рішення: коли вибір зроблений, розробка алгоритмів не викликає складнощів. </a:t>
            </a:r>
          </a:p>
          <a:p>
            <a:pPr>
              <a:buFont typeface="Wingdings" pitchFamily="2" charset="2"/>
              <a:buNone/>
            </a:pPr>
            <a:r>
              <a:rPr lang="uk-UA" dirty="0" smtClean="0">
                <a:latin typeface="Times New Roman" pitchFamily="18" charset="0"/>
              </a:rPr>
              <a:t>	Для одних і тих же даних різні структури займатимуть різний дисковий простір. Одні і ті ж операції з різними структурами даних створюють алгоритми неоднакової ефективності. Вибір алгоритмів і структур даних тісно взаємозв'язаний. Програмісти постійно знаходять способи підвищення швидкодії або економії дискового простору за рахунок оптимального вибору. </a:t>
            </a:r>
          </a:p>
          <a:p>
            <a:pPr eaLnBrk="1" hangingPunct="1"/>
            <a:endParaRPr lang="uk-UA" dirty="0"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Образ слайда 1"/>
          <p:cNvSpPr>
            <a:spLocks noGrp="1" noRot="1" noChangeAspect="1" noTextEdit="1"/>
          </p:cNvSpPr>
          <p:nvPr>
            <p:ph type="sldImg"/>
          </p:nvPr>
        </p:nvSpPr>
        <p:spPr>
          <a:ln/>
        </p:spPr>
      </p:sp>
      <p:sp>
        <p:nvSpPr>
          <p:cNvPr id="3" name="Заметки 2"/>
          <p:cNvSpPr>
            <a:spLocks noGrp="1"/>
          </p:cNvSpPr>
          <p:nvPr>
            <p:ph type="body" idx="1"/>
          </p:nvPr>
        </p:nvSpPr>
        <p:spPr/>
        <p:txBody>
          <a:bodyPr/>
          <a:lstStyle/>
          <a:p>
            <a:pPr marL="609600" indent="-609600">
              <a:buFont typeface="Wingdings" pitchFamily="2" charset="2"/>
              <a:buNone/>
              <a:defRPr/>
            </a:pPr>
            <a:r>
              <a:rPr lang="uk-UA" dirty="0" smtClean="0">
                <a:solidFill>
                  <a:srgbClr val="000000"/>
                </a:solidFill>
                <a:cs typeface="Times New Roman" pitchFamily="18" charset="0"/>
              </a:rPr>
              <a:t>Вибір масиву буде невдалим з декількох причин. </a:t>
            </a:r>
            <a:endParaRPr lang="uk-UA" dirty="0" smtClean="0">
              <a:solidFill>
                <a:srgbClr val="000000"/>
              </a:solidFill>
            </a:endParaRPr>
          </a:p>
          <a:p>
            <a:pPr marL="609600" indent="-609600">
              <a:buFont typeface="Wingdings" pitchFamily="2" charset="2"/>
              <a:buNone/>
              <a:defRPr/>
            </a:pPr>
            <a:r>
              <a:rPr lang="uk-UA" dirty="0" smtClean="0">
                <a:solidFill>
                  <a:srgbClr val="000000"/>
                </a:solidFill>
              </a:rPr>
              <a:t>	</a:t>
            </a:r>
            <a:r>
              <a:rPr lang="uk-UA" dirty="0" smtClean="0">
                <a:solidFill>
                  <a:srgbClr val="000000"/>
                </a:solidFill>
                <a:cs typeface="Times New Roman" pitchFamily="18" charset="0"/>
              </a:rPr>
              <a:t>По-перше, умова задачі не обмежує кількість автомобілів, а розмір масиву є обмеженим. </a:t>
            </a:r>
            <a:endParaRPr lang="uk-UA" dirty="0" smtClean="0">
              <a:solidFill>
                <a:srgbClr val="000000"/>
              </a:solidFill>
            </a:endParaRPr>
          </a:p>
          <a:p>
            <a:pPr marL="609600" indent="-609600">
              <a:buFont typeface="Wingdings" pitchFamily="2" charset="2"/>
              <a:buNone/>
              <a:defRPr/>
            </a:pPr>
            <a:r>
              <a:rPr lang="uk-UA" dirty="0" smtClean="0">
                <a:solidFill>
                  <a:srgbClr val="000000"/>
                </a:solidFill>
              </a:rPr>
              <a:t>	</a:t>
            </a:r>
            <a:r>
              <a:rPr lang="uk-UA" dirty="0" smtClean="0">
                <a:solidFill>
                  <a:srgbClr val="000000"/>
                </a:solidFill>
                <a:cs typeface="Times New Roman" pitchFamily="18" charset="0"/>
              </a:rPr>
              <a:t>По-друге, в разі прибуття кожного нового автомобіля на автостоянку або його від'їзду потрібно буде вставити або видалити елемент масиву. Така операція є досить трудомісткою, оскільки потребує послідовного зсуву в пам'яті значної кількості елементів. </a:t>
            </a:r>
            <a:endParaRPr lang="ru-RU" dirty="0" smtClean="0">
              <a:solidFill>
                <a:srgbClr val="000000"/>
              </a:solidFill>
              <a:cs typeface="Times New Roman" pitchFamily="18" charset="0"/>
            </a:endParaRPr>
          </a:p>
          <a:p>
            <a:pPr>
              <a:defRPr/>
            </a:pPr>
            <a:endParaRPr lang="uk-UA" dirty="0"/>
          </a:p>
        </p:txBody>
      </p:sp>
      <p:sp>
        <p:nvSpPr>
          <p:cNvPr id="155652" name="Номер слайда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fld id="{37DD21F3-EEC1-4B87-B6BB-10900984F461}" type="slidenum">
              <a:rPr kumimoji="0" lang="ru-RU" sz="1200" smtClean="0"/>
              <a:pPr/>
              <a:t>10</a:t>
            </a:fld>
            <a:endParaRPr kumimoji="0" lang="ru-RU"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uk-UA" sz="1200" dirty="0" smtClean="0">
                <a:solidFill>
                  <a:srgbClr val="000000"/>
                </a:solidFill>
                <a:cs typeface="Times New Roman" pitchFamily="18" charset="0"/>
              </a:rPr>
              <a:t>В Паскалі тип покажчика на компонент однозв'язного лінійного списку має бути оголошений перед оголошенням типу компонента списку. Таке виключення з правил зроблено спеціально для типів компонентів динамічних структур</a:t>
            </a:r>
            <a:r>
              <a:rPr lang="uk-UA" sz="1200" dirty="0" smtClean="0">
                <a:solidFill>
                  <a:srgbClr val="000000"/>
                </a:solidFill>
              </a:rPr>
              <a:t>.</a:t>
            </a:r>
          </a:p>
          <a:p>
            <a:endParaRPr lang="ru-RU" dirty="0"/>
          </a:p>
        </p:txBody>
      </p:sp>
      <p:sp>
        <p:nvSpPr>
          <p:cNvPr id="4" name="Місце для номера слайда 3"/>
          <p:cNvSpPr>
            <a:spLocks noGrp="1"/>
          </p:cNvSpPr>
          <p:nvPr>
            <p:ph type="sldNum" sz="quarter" idx="10"/>
          </p:nvPr>
        </p:nvSpPr>
        <p:spPr/>
        <p:txBody>
          <a:bodyPr/>
          <a:lstStyle/>
          <a:p>
            <a:pPr>
              <a:defRPr/>
            </a:pPr>
            <a:fld id="{EF8D3FDC-CEEC-40FC-9DB8-D837EDAAB18B}" type="slidenum">
              <a:rPr lang="ru-RU" smtClean="0"/>
              <a:pPr>
                <a:defRPr/>
              </a:pPr>
              <a:t>16</a:t>
            </a:fld>
            <a:endParaRPr lang="ru-RU"/>
          </a:p>
        </p:txBody>
      </p:sp>
    </p:spTree>
    <p:extLst>
      <p:ext uri="{BB962C8B-B14F-4D97-AF65-F5344CB8AC3E}">
        <p14:creationId xmlns:p14="http://schemas.microsoft.com/office/powerpoint/2010/main" val="15382490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Образ слайда 1"/>
          <p:cNvSpPr>
            <a:spLocks noGrp="1" noRot="1" noChangeAspect="1" noTextEdit="1"/>
          </p:cNvSpPr>
          <p:nvPr>
            <p:ph type="sldImg"/>
          </p:nvPr>
        </p:nvSpPr>
        <p:spPr>
          <a:ln/>
        </p:spPr>
      </p:sp>
      <p:sp>
        <p:nvSpPr>
          <p:cNvPr id="168963" name="Заметки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uk-UA" smtClean="0">
                <a:latin typeface="Times New Roman" pitchFamily="18" charset="0"/>
              </a:rPr>
              <a:t>Інтуїтивними моделями стека можуть служити колода карт на столі при грі в покер, книги, складені в стопку, або стопка тарілок на полиці буфета; у всіх цих моделях взяти можна тільки верхній предмет, а додати новий об'єкт можна тільки поклавши його на верхній.</a:t>
            </a:r>
            <a:endParaRPr lang="en-GB" smtClean="0">
              <a:latin typeface="Times New Roman" pitchFamily="18" charset="0"/>
            </a:endParaRPr>
          </a:p>
          <a:p>
            <a:r>
              <a:rPr lang="uk-UA" smtClean="0">
                <a:latin typeface="Times New Roman" pitchFamily="18" charset="0"/>
              </a:rPr>
              <a:t>У програмуванні стеки мають широке застосування. Наприклад, під час виклику підпрограми адреса повернення до неї зберігається у стеку. Стек використовується компілятором під час обчислення виразів, до нього записуються значення локальних змінних тощо.</a:t>
            </a:r>
            <a:endParaRPr lang="en-GB" smtClean="0">
              <a:latin typeface="Times New Roman" pitchFamily="18" charset="0"/>
            </a:endParaRPr>
          </a:p>
          <a:p>
            <a:endParaRPr lang="en-GB" smtClean="0">
              <a:latin typeface="Times New Roman" pitchFamily="18" charset="0"/>
            </a:endParaRPr>
          </a:p>
        </p:txBody>
      </p:sp>
      <p:sp>
        <p:nvSpPr>
          <p:cNvPr id="168964" name="Номер слайда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fld id="{40E0FA87-5BF8-4D5D-AAAF-A524B6BD8A2D}" type="slidenum">
              <a:rPr kumimoji="0" lang="ru-RU" sz="1200" smtClean="0"/>
              <a:pPr/>
              <a:t>27</a:t>
            </a:fld>
            <a:endParaRPr kumimoji="0" lang="ru-RU" sz="12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Образ слайда 1"/>
          <p:cNvSpPr>
            <a:spLocks noGrp="1" noRot="1" noChangeAspect="1" noTextEdit="1"/>
          </p:cNvSpPr>
          <p:nvPr>
            <p:ph type="sldImg"/>
          </p:nvPr>
        </p:nvSpPr>
        <p:spPr>
          <a:ln/>
        </p:spPr>
      </p:sp>
      <p:sp>
        <p:nvSpPr>
          <p:cNvPr id="174083" name="Заметки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GB" smtClean="0">
              <a:latin typeface="Times New Roman" pitchFamily="18" charset="0"/>
            </a:endParaRPr>
          </a:p>
        </p:txBody>
      </p:sp>
      <p:sp>
        <p:nvSpPr>
          <p:cNvPr id="174084" name="Номер слайда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fld id="{45F0992C-3971-46F9-AE7A-00B38BEDA1D4}" type="slidenum">
              <a:rPr kumimoji="0" lang="ru-RU" sz="1200" smtClean="0"/>
              <a:pPr/>
              <a:t>55</a:t>
            </a:fld>
            <a:endParaRPr kumimoji="0" lang="ru-RU" sz="120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Образ слайда 1"/>
          <p:cNvSpPr>
            <a:spLocks noGrp="1" noRot="1" noChangeAspect="1" noTextEdit="1"/>
          </p:cNvSpPr>
          <p:nvPr>
            <p:ph type="sldImg"/>
          </p:nvPr>
        </p:nvSpPr>
        <p:spPr>
          <a:ln/>
        </p:spPr>
      </p:sp>
      <p:sp>
        <p:nvSpPr>
          <p:cNvPr id="175107" name="Заметки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uk-UA" smtClean="0">
                <a:latin typeface="Times New Roman" pitchFamily="18" charset="0"/>
              </a:rPr>
              <a:t>Наведемо приклади застосування черг в обчислювальній техніці. У мережній операційній системі процесор сервера обслуговує в певний момент часу тільки одного користувача. Запити інших користувачів записуються до черги. Під час обслуговування користувачів кожен запит просувається до початку черги. Перший в черзі запит підлягає «першочерговому» обслуговуванню. У комп'ютерній мережі за чергою обслуговуються інформаційні пакети. Черги застосовуються також для буферизації потоків даних, що виводяться на друк, якщо в комп'ютерній мережі використовується один принтер.</a:t>
            </a:r>
            <a:endParaRPr lang="en-GB" smtClean="0">
              <a:latin typeface="Times New Roman" pitchFamily="18" charset="0"/>
            </a:endParaRPr>
          </a:p>
          <a:p>
            <a:endParaRPr lang="en-GB" smtClean="0">
              <a:latin typeface="Times New Roman" pitchFamily="18" charset="0"/>
            </a:endParaRPr>
          </a:p>
        </p:txBody>
      </p:sp>
      <p:sp>
        <p:nvSpPr>
          <p:cNvPr id="175108" name="Номер слайда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fld id="{6AD7E301-37C5-4089-A8AD-C65441682BD2}" type="slidenum">
              <a:rPr kumimoji="0" lang="ru-RU" sz="1200" smtClean="0"/>
              <a:pPr/>
              <a:t>56</a:t>
            </a:fld>
            <a:endParaRPr kumimoji="0" lang="ru-RU" sz="120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Образ слайда 1"/>
          <p:cNvSpPr>
            <a:spLocks noGrp="1" noRot="1" noChangeAspect="1" noTextEdit="1"/>
          </p:cNvSpPr>
          <p:nvPr>
            <p:ph type="sldImg"/>
          </p:nvPr>
        </p:nvSpPr>
        <p:spPr>
          <a:ln/>
        </p:spPr>
      </p:sp>
      <p:sp>
        <p:nvSpPr>
          <p:cNvPr id="176131" name="Заметки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uk-UA" smtClean="0">
                <a:latin typeface="Times New Roman" pitchFamily="18" charset="0"/>
              </a:rPr>
              <a:t>Зауважимо, що елементи з черги видаляються за тим самим алгоритмом, що і зі стеку. </a:t>
            </a:r>
            <a:endParaRPr lang="en-GB" smtClean="0">
              <a:latin typeface="Times New Roman" pitchFamily="18" charset="0"/>
            </a:endParaRPr>
          </a:p>
        </p:txBody>
      </p:sp>
      <p:sp>
        <p:nvSpPr>
          <p:cNvPr id="176132" name="Номер слайда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fld id="{91307951-BFF1-4F91-92A1-27D5E3CB21D9}" type="slidenum">
              <a:rPr kumimoji="0" lang="ru-RU" sz="1200" smtClean="0"/>
              <a:pPr/>
              <a:t>57</a:t>
            </a:fld>
            <a:endParaRPr kumimoji="0" lang="ru-RU" sz="120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Образ слайда 1"/>
          <p:cNvSpPr>
            <a:spLocks noGrp="1" noRot="1" noChangeAspect="1" noTextEdit="1"/>
          </p:cNvSpPr>
          <p:nvPr>
            <p:ph type="sldImg"/>
          </p:nvPr>
        </p:nvSpPr>
        <p:spPr>
          <a:ln/>
        </p:spPr>
      </p:sp>
      <p:sp>
        <p:nvSpPr>
          <p:cNvPr id="177155" name="Заметки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smtClean="0">
                <a:latin typeface="Times New Roman" pitchFamily="18" charset="0"/>
              </a:rPr>
              <a:t>#include "stdafx.h"</a:t>
            </a:r>
          </a:p>
          <a:p>
            <a:r>
              <a:rPr lang="en-US" smtClean="0">
                <a:latin typeface="Times New Roman" pitchFamily="18" charset="0"/>
              </a:rPr>
              <a:t>#include &lt;conio.h&gt;</a:t>
            </a:r>
          </a:p>
          <a:p>
            <a:r>
              <a:rPr lang="en-US" smtClean="0">
                <a:latin typeface="Times New Roman" pitchFamily="18" charset="0"/>
              </a:rPr>
              <a:t>#include &lt;stdlib.h&gt;</a:t>
            </a:r>
          </a:p>
          <a:p>
            <a:r>
              <a:rPr lang="en-US" smtClean="0">
                <a:latin typeface="Times New Roman" pitchFamily="18" charset="0"/>
              </a:rPr>
              <a:t>#include &lt;iostream&gt;</a:t>
            </a:r>
          </a:p>
          <a:p>
            <a:r>
              <a:rPr lang="en-US" smtClean="0">
                <a:latin typeface="Times New Roman" pitchFamily="18" charset="0"/>
              </a:rPr>
              <a:t>#include &lt;string.h&gt;</a:t>
            </a:r>
          </a:p>
          <a:p>
            <a:endParaRPr lang="en-US" smtClean="0">
              <a:latin typeface="Times New Roman" pitchFamily="18" charset="0"/>
            </a:endParaRPr>
          </a:p>
          <a:p>
            <a:r>
              <a:rPr lang="en-US" smtClean="0">
                <a:latin typeface="Times New Roman" pitchFamily="18" charset="0"/>
              </a:rPr>
              <a:t>using namespace System;</a:t>
            </a:r>
          </a:p>
          <a:p>
            <a:r>
              <a:rPr lang="en-US" smtClean="0">
                <a:latin typeface="Times New Roman" pitchFamily="18" charset="0"/>
              </a:rPr>
              <a:t>using namespace std;</a:t>
            </a:r>
          </a:p>
          <a:p>
            <a:endParaRPr lang="en-US" smtClean="0">
              <a:latin typeface="Times New Roman" pitchFamily="18" charset="0"/>
            </a:endParaRPr>
          </a:p>
          <a:p>
            <a:r>
              <a:rPr lang="en-US" smtClean="0">
                <a:latin typeface="Times New Roman" pitchFamily="18" charset="0"/>
              </a:rPr>
              <a:t>// </a:t>
            </a:r>
            <a:r>
              <a:rPr lang="uk-UA" smtClean="0">
                <a:latin typeface="Times New Roman" pitchFamily="18" charset="0"/>
              </a:rPr>
              <a:t>Декларація типу компонента</a:t>
            </a:r>
          </a:p>
          <a:p>
            <a:r>
              <a:rPr lang="en-US" smtClean="0">
                <a:latin typeface="Times New Roman" pitchFamily="18" charset="0"/>
              </a:rPr>
              <a:t>struct list {   </a:t>
            </a:r>
          </a:p>
          <a:p>
            <a:r>
              <a:rPr lang="en-US" smtClean="0">
                <a:latin typeface="Times New Roman" pitchFamily="18" charset="0"/>
              </a:rPr>
              <a:t>   char    data[25];    // </a:t>
            </a:r>
            <a:r>
              <a:rPr lang="uk-UA" smtClean="0">
                <a:latin typeface="Times New Roman" pitchFamily="18" charset="0"/>
              </a:rPr>
              <a:t>інформаційне поле</a:t>
            </a:r>
          </a:p>
          <a:p>
            <a:r>
              <a:rPr lang="uk-UA" smtClean="0">
                <a:latin typeface="Times New Roman" pitchFamily="18" charset="0"/>
              </a:rPr>
              <a:t>   </a:t>
            </a:r>
            <a:r>
              <a:rPr lang="en-US" smtClean="0">
                <a:latin typeface="Times New Roman" pitchFamily="18" charset="0"/>
              </a:rPr>
              <a:t>list   *next_item;   // </a:t>
            </a:r>
            <a:r>
              <a:rPr lang="uk-UA" smtClean="0">
                <a:latin typeface="Times New Roman" pitchFamily="18" charset="0"/>
              </a:rPr>
              <a:t>покажчик на наступний компонент</a:t>
            </a:r>
          </a:p>
          <a:p>
            <a:r>
              <a:rPr lang="uk-UA" smtClean="0">
                <a:latin typeface="Times New Roman" pitchFamily="18" charset="0"/>
              </a:rPr>
              <a:t>};</a:t>
            </a:r>
          </a:p>
          <a:p>
            <a:endParaRPr lang="uk-UA" smtClean="0">
              <a:latin typeface="Times New Roman" pitchFamily="18" charset="0"/>
            </a:endParaRPr>
          </a:p>
          <a:p>
            <a:r>
              <a:rPr lang="uk-UA" smtClean="0">
                <a:latin typeface="Times New Roman" pitchFamily="18" charset="0"/>
              </a:rPr>
              <a:t>// Декларація покажчика </a:t>
            </a:r>
          </a:p>
          <a:p>
            <a:r>
              <a:rPr lang="en-US" smtClean="0">
                <a:latin typeface="Times New Roman" pitchFamily="18" charset="0"/>
              </a:rPr>
              <a:t>struct list *head = NULL;     // </a:t>
            </a:r>
            <a:r>
              <a:rPr lang="uk-UA" smtClean="0">
                <a:latin typeface="Times New Roman" pitchFamily="18" charset="0"/>
              </a:rPr>
              <a:t>покажчики на перший  (глобальна змінна)</a:t>
            </a:r>
          </a:p>
          <a:p>
            <a:r>
              <a:rPr lang="en-US" smtClean="0">
                <a:latin typeface="Times New Roman" pitchFamily="18" charset="0"/>
              </a:rPr>
              <a:t>struct list *last = NULL;     // </a:t>
            </a:r>
            <a:r>
              <a:rPr lang="uk-UA" smtClean="0">
                <a:latin typeface="Times New Roman" pitchFamily="18" charset="0"/>
              </a:rPr>
              <a:t>покажчики на останній  (глобальна змінна)              </a:t>
            </a:r>
          </a:p>
          <a:p>
            <a:r>
              <a:rPr lang="uk-UA" smtClean="0">
                <a:latin typeface="Times New Roman" pitchFamily="18" charset="0"/>
              </a:rPr>
              <a:t>/*</a:t>
            </a:r>
          </a:p>
          <a:p>
            <a:r>
              <a:rPr lang="uk-UA" smtClean="0">
                <a:latin typeface="Times New Roman" pitchFamily="18" charset="0"/>
              </a:rPr>
              <a:t>Алгоритм вставки елемента до стеку</a:t>
            </a:r>
          </a:p>
          <a:p>
            <a:endParaRPr lang="uk-UA" smtClean="0">
              <a:latin typeface="Times New Roman" pitchFamily="18" charset="0"/>
            </a:endParaRPr>
          </a:p>
          <a:p>
            <a:r>
              <a:rPr lang="uk-UA" smtClean="0">
                <a:latin typeface="Times New Roman" pitchFamily="18" charset="0"/>
              </a:rPr>
              <a:t>1. Виділити пам'ять для нового елемента стеку: </a:t>
            </a:r>
            <a:r>
              <a:rPr lang="en-US" smtClean="0">
                <a:latin typeface="Times New Roman" pitchFamily="18" charset="0"/>
              </a:rPr>
              <a:t>new(current);</a:t>
            </a:r>
          </a:p>
          <a:p>
            <a:r>
              <a:rPr lang="en-US" smtClean="0">
                <a:latin typeface="Times New Roman" pitchFamily="18" charset="0"/>
              </a:rPr>
              <a:t>2. </a:t>
            </a:r>
            <a:r>
              <a:rPr lang="uk-UA" smtClean="0">
                <a:latin typeface="Times New Roman" pitchFamily="18" charset="0"/>
              </a:rPr>
              <a:t>Ввести дані до нового елемента: </a:t>
            </a:r>
            <a:r>
              <a:rPr lang="en-US" smtClean="0">
                <a:latin typeface="Times New Roman" pitchFamily="18" charset="0"/>
              </a:rPr>
              <a:t>readln(current^.data);</a:t>
            </a:r>
          </a:p>
          <a:p>
            <a:r>
              <a:rPr lang="en-US" smtClean="0">
                <a:latin typeface="Times New Roman" pitchFamily="18" charset="0"/>
              </a:rPr>
              <a:t>3. </a:t>
            </a:r>
            <a:r>
              <a:rPr lang="uk-UA" smtClean="0">
                <a:latin typeface="Times New Roman" pitchFamily="18" charset="0"/>
              </a:rPr>
              <a:t>Зв'язати допоміжний елемент із вершиною: </a:t>
            </a:r>
            <a:r>
              <a:rPr lang="en-US" smtClean="0">
                <a:latin typeface="Times New Roman" pitchFamily="18" charset="0"/>
              </a:rPr>
              <a:t>current^.next:=head;</a:t>
            </a:r>
          </a:p>
          <a:p>
            <a:r>
              <a:rPr lang="en-US" smtClean="0">
                <a:latin typeface="Times New Roman" pitchFamily="18" charset="0"/>
              </a:rPr>
              <a:t>4. </a:t>
            </a:r>
            <a:r>
              <a:rPr lang="uk-UA" smtClean="0">
                <a:latin typeface="Times New Roman" pitchFamily="18" charset="0"/>
              </a:rPr>
              <a:t>Встановити вершину стеку на новостворений елемент: </a:t>
            </a:r>
            <a:r>
              <a:rPr lang="en-US" smtClean="0">
                <a:latin typeface="Times New Roman" pitchFamily="18" charset="0"/>
              </a:rPr>
              <a:t>head: =current;</a:t>
            </a:r>
          </a:p>
          <a:p>
            <a:r>
              <a:rPr lang="en-US" smtClean="0">
                <a:latin typeface="Times New Roman" pitchFamily="18" charset="0"/>
              </a:rPr>
              <a:t>*/</a:t>
            </a:r>
          </a:p>
          <a:p>
            <a:r>
              <a:rPr lang="en-US" smtClean="0">
                <a:latin typeface="Times New Roman" pitchFamily="18" charset="0"/>
              </a:rPr>
              <a:t>struct list *add_to_stack(struct list *p_head)</a:t>
            </a:r>
          </a:p>
          <a:p>
            <a:r>
              <a:rPr lang="en-US" smtClean="0">
                <a:latin typeface="Times New Roman" pitchFamily="18" charset="0"/>
              </a:rPr>
              <a:t>{</a:t>
            </a:r>
          </a:p>
          <a:p>
            <a:r>
              <a:rPr lang="en-US" smtClean="0">
                <a:latin typeface="Times New Roman" pitchFamily="18" charset="0"/>
              </a:rPr>
              <a:t>   struct list *current = NULL;  // </a:t>
            </a:r>
            <a:r>
              <a:rPr lang="uk-UA" smtClean="0">
                <a:latin typeface="Times New Roman" pitchFamily="18" charset="0"/>
              </a:rPr>
              <a:t>поточний компоненти списку</a:t>
            </a:r>
          </a:p>
          <a:p>
            <a:r>
              <a:rPr lang="uk-UA" smtClean="0">
                <a:latin typeface="Times New Roman" pitchFamily="18" charset="0"/>
              </a:rPr>
              <a:t>   // Виділити пам'ять для нового елемента стеку:</a:t>
            </a:r>
          </a:p>
          <a:p>
            <a:r>
              <a:rPr lang="uk-UA" smtClean="0">
                <a:latin typeface="Times New Roman" pitchFamily="18" charset="0"/>
              </a:rPr>
              <a:t>   </a:t>
            </a:r>
            <a:r>
              <a:rPr lang="en-US" smtClean="0">
                <a:latin typeface="Times New Roman" pitchFamily="18" charset="0"/>
              </a:rPr>
              <a:t>current = new struct list;</a:t>
            </a:r>
          </a:p>
          <a:p>
            <a:r>
              <a:rPr lang="en-US" smtClean="0">
                <a:latin typeface="Times New Roman" pitchFamily="18" charset="0"/>
              </a:rPr>
              <a:t>   //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a:t>
            </a:r>
            <a:r>
              <a:rPr lang="uk-UA" smtClean="0">
                <a:latin typeface="Times New Roman" pitchFamily="18" charset="0"/>
              </a:rPr>
              <a:t>Зв'язати допоміжний елемент із вершиною</a:t>
            </a:r>
          </a:p>
          <a:p>
            <a:r>
              <a:rPr lang="uk-UA" smtClean="0">
                <a:latin typeface="Times New Roman" pitchFamily="18" charset="0"/>
              </a:rPr>
              <a:t>   </a:t>
            </a:r>
            <a:r>
              <a:rPr lang="en-US" smtClean="0">
                <a:latin typeface="Times New Roman" pitchFamily="18" charset="0"/>
              </a:rPr>
              <a:t>current-&gt;next_item = p_head;</a:t>
            </a:r>
          </a:p>
          <a:p>
            <a:r>
              <a:rPr lang="en-US" smtClean="0">
                <a:latin typeface="Times New Roman" pitchFamily="18" charset="0"/>
              </a:rPr>
              <a:t>   return current;</a:t>
            </a:r>
          </a:p>
          <a:p>
            <a:r>
              <a:rPr lang="en-US" smtClean="0">
                <a:latin typeface="Times New Roman" pitchFamily="18" charset="0"/>
              </a:rPr>
              <a:t>}</a:t>
            </a:r>
          </a:p>
          <a:p>
            <a:endParaRPr lang="en-US" smtClean="0">
              <a:latin typeface="Times New Roman" pitchFamily="18" charset="0"/>
            </a:endParaRPr>
          </a:p>
          <a:p>
            <a:endParaRPr lang="en-US" smtClean="0">
              <a:latin typeface="Times New Roman" pitchFamily="18" charset="0"/>
            </a:endParaRPr>
          </a:p>
          <a:p>
            <a:r>
              <a:rPr lang="en-US" smtClean="0">
                <a:latin typeface="Times New Roman" pitchFamily="18" charset="0"/>
              </a:rPr>
              <a:t>/*</a:t>
            </a:r>
          </a:p>
          <a:p>
            <a:r>
              <a:rPr lang="uk-UA" smtClean="0">
                <a:latin typeface="Times New Roman" pitchFamily="18" charset="0"/>
              </a:rPr>
              <a:t>Алгоритм видалення елемента зі стеку</a:t>
            </a:r>
          </a:p>
          <a:p>
            <a:endParaRPr lang="uk-UA" smtClean="0">
              <a:latin typeface="Times New Roman" pitchFamily="18" charset="0"/>
            </a:endParaRPr>
          </a:p>
          <a:p>
            <a:r>
              <a:rPr lang="uk-UA" smtClean="0">
                <a:latin typeface="Times New Roman" pitchFamily="18" charset="0"/>
              </a:rPr>
              <a:t>1. Створити копію покажчика на вершину стеку: </a:t>
            </a:r>
            <a:r>
              <a:rPr lang="en-US" smtClean="0">
                <a:latin typeface="Times New Roman" pitchFamily="18" charset="0"/>
              </a:rPr>
              <a:t>current :=head; </a:t>
            </a:r>
          </a:p>
          <a:p>
            <a:r>
              <a:rPr lang="en-US" smtClean="0">
                <a:latin typeface="Times New Roman" pitchFamily="18" charset="0"/>
              </a:rPr>
              <a:t>2. </a:t>
            </a:r>
            <a:r>
              <a:rPr lang="uk-UA" smtClean="0">
                <a:latin typeface="Times New Roman" pitchFamily="18" charset="0"/>
              </a:rPr>
              <a:t>Перемістити покажчик на вершину стеку на наступний елемент: 	</a:t>
            </a:r>
            <a:r>
              <a:rPr lang="en-US" smtClean="0">
                <a:latin typeface="Times New Roman" pitchFamily="18" charset="0"/>
              </a:rPr>
              <a:t>head :=current^.next;</a:t>
            </a:r>
          </a:p>
          <a:p>
            <a:r>
              <a:rPr lang="en-US" smtClean="0">
                <a:latin typeface="Times New Roman" pitchFamily="18" charset="0"/>
              </a:rPr>
              <a:t>3. </a:t>
            </a:r>
            <a:r>
              <a:rPr lang="uk-UA" smtClean="0">
                <a:latin typeface="Times New Roman" pitchFamily="18" charset="0"/>
              </a:rPr>
              <a:t>Звільнити пам'ять із-під колишньої вершини стеку: </a:t>
            </a:r>
            <a:r>
              <a:rPr lang="en-US" smtClean="0">
                <a:latin typeface="Times New Roman" pitchFamily="18" charset="0"/>
              </a:rPr>
              <a:t>Dispose (current);</a:t>
            </a:r>
          </a:p>
          <a:p>
            <a:r>
              <a:rPr lang="en-US" smtClean="0">
                <a:latin typeface="Times New Roman" pitchFamily="18" charset="0"/>
              </a:rPr>
              <a:t>*/</a:t>
            </a:r>
          </a:p>
          <a:p>
            <a:r>
              <a:rPr lang="en-US" smtClean="0">
                <a:latin typeface="Times New Roman" pitchFamily="18" charset="0"/>
              </a:rPr>
              <a:t>struct list *del_from_stack(struct list *p_head)</a:t>
            </a:r>
          </a:p>
          <a:p>
            <a:r>
              <a:rPr lang="en-US" smtClean="0">
                <a:latin typeface="Times New Roman" pitchFamily="18" charset="0"/>
              </a:rPr>
              <a:t>{</a:t>
            </a:r>
          </a:p>
          <a:p>
            <a:r>
              <a:rPr lang="en-US" smtClean="0">
                <a:latin typeface="Times New Roman" pitchFamily="18" charset="0"/>
              </a:rPr>
              <a:t>   struct list *current = NULL;  // </a:t>
            </a:r>
            <a:r>
              <a:rPr lang="uk-UA" smtClean="0">
                <a:latin typeface="Times New Roman" pitchFamily="18" charset="0"/>
              </a:rPr>
              <a:t>поточний компоненти списку</a:t>
            </a:r>
          </a:p>
          <a:p>
            <a:r>
              <a:rPr lang="uk-UA" smtClean="0">
                <a:latin typeface="Times New Roman" pitchFamily="18" charset="0"/>
              </a:rPr>
              <a:t>   // Створити копію покажчика на вершину стеку</a:t>
            </a:r>
          </a:p>
          <a:p>
            <a:r>
              <a:rPr lang="uk-UA" smtClean="0">
                <a:latin typeface="Times New Roman" pitchFamily="18" charset="0"/>
              </a:rPr>
              <a:t>   </a:t>
            </a:r>
            <a:r>
              <a:rPr lang="en-US" smtClean="0">
                <a:latin typeface="Times New Roman" pitchFamily="18" charset="0"/>
              </a:rPr>
              <a:t>current = p_head;</a:t>
            </a:r>
          </a:p>
          <a:p>
            <a:r>
              <a:rPr lang="en-US" smtClean="0">
                <a:latin typeface="Times New Roman" pitchFamily="18" charset="0"/>
              </a:rPr>
              <a:t>   if ( current!= NULL) </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Перемістити покажчик на вершину стеку на наступний елемент:</a:t>
            </a:r>
          </a:p>
          <a:p>
            <a:r>
              <a:rPr lang="uk-UA" smtClean="0">
                <a:latin typeface="Times New Roman" pitchFamily="18" charset="0"/>
              </a:rPr>
              <a:t>      </a:t>
            </a:r>
            <a:r>
              <a:rPr lang="en-US" smtClean="0">
                <a:latin typeface="Times New Roman" pitchFamily="18" charset="0"/>
              </a:rPr>
              <a:t>p_head = p_head -&gt; next_item;</a:t>
            </a:r>
          </a:p>
          <a:p>
            <a:r>
              <a:rPr lang="en-US" smtClean="0">
                <a:latin typeface="Times New Roman" pitchFamily="18" charset="0"/>
              </a:rPr>
              <a:t>      // </a:t>
            </a:r>
            <a:r>
              <a:rPr lang="uk-UA" smtClean="0">
                <a:latin typeface="Times New Roman" pitchFamily="18" charset="0"/>
              </a:rPr>
              <a:t>Звільнити пам'ять із-під колишньої вершини</a:t>
            </a:r>
          </a:p>
          <a:p>
            <a:r>
              <a:rPr lang="uk-UA" smtClean="0">
                <a:latin typeface="Times New Roman" pitchFamily="18" charset="0"/>
              </a:rPr>
              <a:t>      </a:t>
            </a:r>
            <a:r>
              <a:rPr lang="en-US" smtClean="0">
                <a:latin typeface="Times New Roman" pitchFamily="18" charset="0"/>
              </a:rPr>
              <a:t>delete current;</a:t>
            </a:r>
          </a:p>
          <a:p>
            <a:r>
              <a:rPr lang="en-US" smtClean="0">
                <a:latin typeface="Times New Roman" pitchFamily="18" charset="0"/>
              </a:rPr>
              <a:t>   }</a:t>
            </a:r>
          </a:p>
          <a:p>
            <a:r>
              <a:rPr lang="en-US" smtClean="0">
                <a:latin typeface="Times New Roman" pitchFamily="18" charset="0"/>
              </a:rPr>
              <a:t>   return p_head;</a:t>
            </a:r>
          </a:p>
          <a:p>
            <a:r>
              <a:rPr lang="en-US" smtClean="0">
                <a:latin typeface="Times New Roman" pitchFamily="18" charset="0"/>
              </a:rPr>
              <a:t>}</a:t>
            </a:r>
          </a:p>
          <a:p>
            <a:endParaRPr lang="en-US" smtClean="0">
              <a:latin typeface="Times New Roman" pitchFamily="18" charset="0"/>
            </a:endParaRPr>
          </a:p>
          <a:p>
            <a:r>
              <a:rPr lang="en-US" smtClean="0">
                <a:latin typeface="Times New Roman" pitchFamily="18" charset="0"/>
              </a:rPr>
              <a:t>/* </a:t>
            </a:r>
            <a:r>
              <a:rPr lang="uk-UA" smtClean="0">
                <a:latin typeface="Times New Roman" pitchFamily="18" charset="0"/>
              </a:rPr>
              <a:t>Друк стеку/черги */</a:t>
            </a:r>
          </a:p>
          <a:p>
            <a:r>
              <a:rPr lang="en-US" smtClean="0">
                <a:latin typeface="Times New Roman" pitchFamily="18" charset="0"/>
              </a:rPr>
              <a:t>void print_list(struct list *p_head)</a:t>
            </a:r>
          </a:p>
          <a:p>
            <a:r>
              <a:rPr lang="en-US" smtClean="0">
                <a:latin typeface="Times New Roman" pitchFamily="18" charset="0"/>
              </a:rPr>
              <a:t>{</a:t>
            </a:r>
          </a:p>
          <a:p>
            <a:r>
              <a:rPr lang="en-US" smtClean="0">
                <a:latin typeface="Times New Roman" pitchFamily="18" charset="0"/>
              </a:rPr>
              <a:t>   struct list *current;  // </a:t>
            </a:r>
            <a:r>
              <a:rPr lang="uk-UA" smtClean="0">
                <a:latin typeface="Times New Roman" pitchFamily="18" charset="0"/>
              </a:rPr>
              <a:t>поточний компоненти списку</a:t>
            </a:r>
          </a:p>
          <a:p>
            <a:r>
              <a:rPr lang="uk-UA" smtClean="0">
                <a:latin typeface="Times New Roman" pitchFamily="18" charset="0"/>
              </a:rPr>
              <a:t>   </a:t>
            </a:r>
            <a:r>
              <a:rPr lang="en-US" smtClean="0">
                <a:latin typeface="Times New Roman" pitchFamily="18" charset="0"/>
              </a:rPr>
              <a:t>int i = 0;</a:t>
            </a:r>
          </a:p>
          <a:p>
            <a:r>
              <a:rPr lang="en-US" smtClean="0">
                <a:latin typeface="Times New Roman" pitchFamily="18" charset="0"/>
              </a:rPr>
              <a:t>   current = p_head;</a:t>
            </a:r>
          </a:p>
          <a:p>
            <a:r>
              <a:rPr lang="en-US" smtClean="0">
                <a:latin typeface="Times New Roman" pitchFamily="18" charset="0"/>
              </a:rPr>
              <a:t>   cout &lt;&lt;'\n';</a:t>
            </a:r>
          </a:p>
          <a:p>
            <a:r>
              <a:rPr lang="en-US" smtClean="0">
                <a:latin typeface="Times New Roman" pitchFamily="18" charset="0"/>
              </a:rPr>
              <a:t>   while (current!= NULL)</a:t>
            </a:r>
          </a:p>
          <a:p>
            <a:r>
              <a:rPr lang="en-US" smtClean="0">
                <a:latin typeface="Times New Roman" pitchFamily="18" charset="0"/>
              </a:rPr>
              <a:t>   {</a:t>
            </a:r>
          </a:p>
          <a:p>
            <a:r>
              <a:rPr lang="en-US" smtClean="0">
                <a:latin typeface="Times New Roman" pitchFamily="18" charset="0"/>
              </a:rPr>
              <a:t>      cout &lt;&lt; "I:" &lt;&lt;  i  &lt;&lt;  "  "  &lt;&lt; current-&gt;data  &lt;&lt;  " \n";</a:t>
            </a:r>
          </a:p>
          <a:p>
            <a:r>
              <a:rPr lang="en-US" smtClean="0">
                <a:latin typeface="Times New Roman" pitchFamily="18" charset="0"/>
              </a:rPr>
              <a:t>      current =current-&gt;next_item;</a:t>
            </a:r>
          </a:p>
          <a:p>
            <a:r>
              <a:rPr lang="en-US" smtClean="0">
                <a:latin typeface="Times New Roman" pitchFamily="18" charset="0"/>
              </a:rPr>
              <a:t>      i++;</a:t>
            </a:r>
          </a:p>
          <a:p>
            <a:r>
              <a:rPr lang="en-US" smtClean="0">
                <a:latin typeface="Times New Roman" pitchFamily="18" charset="0"/>
              </a:rPr>
              <a:t>   }</a:t>
            </a:r>
          </a:p>
          <a:p>
            <a:r>
              <a:rPr lang="en-US" smtClean="0">
                <a:latin typeface="Times New Roman" pitchFamily="18" charset="0"/>
              </a:rPr>
              <a:t>   </a:t>
            </a:r>
          </a:p>
          <a:p>
            <a:r>
              <a:rPr lang="en-US" smtClean="0">
                <a:latin typeface="Times New Roman" pitchFamily="18" charset="0"/>
              </a:rPr>
              <a:t>   return;</a:t>
            </a:r>
          </a:p>
          <a:p>
            <a:r>
              <a:rPr lang="en-US" smtClean="0">
                <a:latin typeface="Times New Roman" pitchFamily="18" charset="0"/>
              </a:rPr>
              <a:t>}</a:t>
            </a:r>
          </a:p>
          <a:p>
            <a:endParaRPr lang="en-US" smtClean="0">
              <a:latin typeface="Times New Roman" pitchFamily="18" charset="0"/>
            </a:endParaRPr>
          </a:p>
          <a:p>
            <a:r>
              <a:rPr lang="en-US" smtClean="0">
                <a:latin typeface="Times New Roman" pitchFamily="18" charset="0"/>
              </a:rPr>
              <a:t>/*</a:t>
            </a:r>
          </a:p>
          <a:p>
            <a:r>
              <a:rPr lang="uk-UA" smtClean="0">
                <a:latin typeface="Times New Roman" pitchFamily="18" charset="0"/>
              </a:rPr>
              <a:t>Алгоритм вставки елемента до черги</a:t>
            </a:r>
          </a:p>
          <a:p>
            <a:endParaRPr lang="uk-UA" smtClean="0">
              <a:latin typeface="Times New Roman" pitchFamily="18" charset="0"/>
            </a:endParaRPr>
          </a:p>
          <a:p>
            <a:r>
              <a:rPr lang="uk-UA" smtClean="0">
                <a:latin typeface="Times New Roman" pitchFamily="18" charset="0"/>
              </a:rPr>
              <a:t>1.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2. </a:t>
            </a:r>
            <a:r>
              <a:rPr lang="uk-UA" smtClean="0">
                <a:latin typeface="Times New Roman" pitchFamily="18" charset="0"/>
              </a:rPr>
              <a:t>Ввести дані до нового елемента: </a:t>
            </a:r>
            <a:r>
              <a:rPr lang="en-US" smtClean="0">
                <a:latin typeface="Times New Roman" pitchFamily="18" charset="0"/>
              </a:rPr>
              <a:t>readln(current^.data);</a:t>
            </a:r>
          </a:p>
          <a:p>
            <a:r>
              <a:rPr lang="en-US" smtClean="0">
                <a:latin typeface="Times New Roman" pitchFamily="18" charset="0"/>
              </a:rPr>
              <a:t>3. </a:t>
            </a:r>
            <a:r>
              <a:rPr lang="uk-UA" smtClean="0">
                <a:latin typeface="Times New Roman" pitchFamily="18" charset="0"/>
              </a:rPr>
              <a:t>Вважати новий елемент останнім у черзі: </a:t>
            </a:r>
            <a:r>
              <a:rPr lang="en-US" smtClean="0">
                <a:latin typeface="Times New Roman" pitchFamily="18" charset="0"/>
              </a:rPr>
              <a:t>current^.next:=nil; </a:t>
            </a:r>
          </a:p>
          <a:p>
            <a:r>
              <a:rPr lang="en-US" smtClean="0">
                <a:latin typeface="Times New Roman" pitchFamily="18" charset="0"/>
              </a:rPr>
              <a:t>4. </a:t>
            </a:r>
            <a:r>
              <a:rPr lang="uk-UA" smtClean="0">
                <a:latin typeface="Times New Roman" pitchFamily="18" charset="0"/>
              </a:rPr>
              <a:t>Якщо черга порожня, то ініціалізувати її вершину: </a:t>
            </a:r>
            <a:r>
              <a:rPr lang="en-US" smtClean="0">
                <a:latin typeface="Times New Roman" pitchFamily="18" charset="0"/>
              </a:rPr>
              <a:t>head:=current;</a:t>
            </a:r>
          </a:p>
          <a:p>
            <a:r>
              <a:rPr lang="en-US" smtClean="0">
                <a:latin typeface="Times New Roman" pitchFamily="18" charset="0"/>
              </a:rPr>
              <a:t>5. </a:t>
            </a:r>
            <a:r>
              <a:rPr lang="uk-UA" smtClean="0">
                <a:latin typeface="Times New Roman" pitchFamily="18" charset="0"/>
              </a:rPr>
              <a:t>Якщо черга не порожня, то зв'язати останній елемент черги із новоутвореним: </a:t>
            </a:r>
            <a:r>
              <a:rPr lang="en-US" smtClean="0">
                <a:latin typeface="Times New Roman" pitchFamily="18" charset="0"/>
              </a:rPr>
              <a:t>last^.next:=current;</a:t>
            </a:r>
          </a:p>
          <a:p>
            <a:r>
              <a:rPr lang="en-US" smtClean="0">
                <a:latin typeface="Times New Roman" pitchFamily="18" charset="0"/>
              </a:rPr>
              <a:t>6. </a:t>
            </a:r>
            <a:r>
              <a:rPr lang="uk-UA" smtClean="0">
                <a:latin typeface="Times New Roman" pitchFamily="18" charset="0"/>
              </a:rPr>
              <a:t>Вважати новий елемент черги останнім: </a:t>
            </a:r>
            <a:r>
              <a:rPr lang="en-US" smtClean="0">
                <a:latin typeface="Times New Roman" pitchFamily="18" charset="0"/>
              </a:rPr>
              <a:t>last:=current; </a:t>
            </a:r>
          </a:p>
          <a:p>
            <a:r>
              <a:rPr lang="en-US" smtClean="0">
                <a:latin typeface="Times New Roman" pitchFamily="18" charset="0"/>
              </a:rPr>
              <a:t>*/</a:t>
            </a:r>
          </a:p>
          <a:p>
            <a:r>
              <a:rPr lang="en-US" smtClean="0">
                <a:latin typeface="Times New Roman" pitchFamily="18" charset="0"/>
              </a:rPr>
              <a:t>struct list *add_to_list(struct list *p_head)</a:t>
            </a:r>
          </a:p>
          <a:p>
            <a:r>
              <a:rPr lang="en-US" smtClean="0">
                <a:latin typeface="Times New Roman" pitchFamily="18" charset="0"/>
              </a:rPr>
              <a:t>{</a:t>
            </a:r>
          </a:p>
          <a:p>
            <a:r>
              <a:rPr lang="en-US" smtClean="0">
                <a:latin typeface="Times New Roman" pitchFamily="18" charset="0"/>
              </a:rPr>
              <a:t>   struct list *current = NULL;  // </a:t>
            </a:r>
            <a:r>
              <a:rPr lang="uk-UA" smtClean="0">
                <a:latin typeface="Times New Roman" pitchFamily="18" charset="0"/>
              </a:rPr>
              <a:t>поточний компоненти черги</a:t>
            </a:r>
          </a:p>
          <a:p>
            <a:r>
              <a:rPr lang="uk-UA" smtClean="0">
                <a:latin typeface="Times New Roman" pitchFamily="18" charset="0"/>
              </a:rPr>
              <a:t>   </a:t>
            </a:r>
            <a:r>
              <a:rPr lang="en-US" smtClean="0">
                <a:latin typeface="Times New Roman" pitchFamily="18" charset="0"/>
              </a:rPr>
              <a:t>struct list *last    = NULL;  // </a:t>
            </a:r>
            <a:r>
              <a:rPr lang="uk-UA" smtClean="0">
                <a:latin typeface="Times New Roman" pitchFamily="18" charset="0"/>
              </a:rPr>
              <a:t>останній елемент черги</a:t>
            </a:r>
          </a:p>
          <a:p>
            <a:r>
              <a:rPr lang="uk-UA" smtClean="0">
                <a:latin typeface="Times New Roman" pitchFamily="18" charset="0"/>
              </a:rPr>
              <a:t>   //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   current = new struct list;</a:t>
            </a:r>
          </a:p>
          <a:p>
            <a:r>
              <a:rPr lang="en-US" smtClean="0">
                <a:latin typeface="Times New Roman" pitchFamily="18" charset="0"/>
              </a:rPr>
              <a:t>   //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a:t>
            </a:r>
            <a:r>
              <a:rPr lang="uk-UA" smtClean="0">
                <a:latin typeface="Times New Roman" pitchFamily="18" charset="0"/>
              </a:rPr>
              <a:t>Вважати новий елемент останнім у черзі</a:t>
            </a:r>
          </a:p>
          <a:p>
            <a:r>
              <a:rPr lang="uk-UA" smtClean="0">
                <a:latin typeface="Times New Roman" pitchFamily="18" charset="0"/>
              </a:rPr>
              <a:t>   </a:t>
            </a:r>
            <a:r>
              <a:rPr lang="en-US" smtClean="0">
                <a:latin typeface="Times New Roman" pitchFamily="18" charset="0"/>
              </a:rPr>
              <a:t>current-&gt;next_item = NULL;</a:t>
            </a:r>
          </a:p>
          <a:p>
            <a:r>
              <a:rPr lang="en-US" smtClean="0">
                <a:latin typeface="Times New Roman" pitchFamily="18" charset="0"/>
              </a:rPr>
              <a:t>   //</a:t>
            </a:r>
            <a:r>
              <a:rPr lang="uk-UA" smtClean="0">
                <a:latin typeface="Times New Roman" pitchFamily="18" charset="0"/>
              </a:rPr>
              <a:t>Якщо черга порожня, то ініціалізувати її вершину: </a:t>
            </a:r>
            <a:r>
              <a:rPr lang="en-US" smtClean="0">
                <a:latin typeface="Times New Roman" pitchFamily="18" charset="0"/>
              </a:rPr>
              <a:t>head:=current;</a:t>
            </a:r>
          </a:p>
          <a:p>
            <a:r>
              <a:rPr lang="en-US" smtClean="0">
                <a:latin typeface="Times New Roman" pitchFamily="18" charset="0"/>
              </a:rPr>
              <a:t>   if (p_head == NULL)</a:t>
            </a:r>
          </a:p>
          <a:p>
            <a:r>
              <a:rPr lang="en-US" smtClean="0">
                <a:latin typeface="Times New Roman" pitchFamily="18" charset="0"/>
              </a:rPr>
              <a:t>   {</a:t>
            </a:r>
          </a:p>
          <a:p>
            <a:r>
              <a:rPr lang="en-US" smtClean="0">
                <a:latin typeface="Times New Roman" pitchFamily="18" charset="0"/>
              </a:rPr>
              <a:t>      p_head = current;</a:t>
            </a:r>
          </a:p>
          <a:p>
            <a:r>
              <a:rPr lang="en-US" smtClean="0">
                <a:latin typeface="Times New Roman" pitchFamily="18" charset="0"/>
              </a:rPr>
              <a:t>   }</a:t>
            </a:r>
          </a:p>
          <a:p>
            <a:r>
              <a:rPr lang="en-US" smtClean="0">
                <a:latin typeface="Times New Roman" pitchFamily="18" charset="0"/>
              </a:rPr>
              <a:t>   else</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Якщо черга не порожня, то зв'язати останній елемент черги із новоутвореним</a:t>
            </a:r>
          </a:p>
          <a:p>
            <a:r>
              <a:rPr lang="uk-UA" smtClean="0">
                <a:latin typeface="Times New Roman" pitchFamily="18" charset="0"/>
              </a:rPr>
              <a:t>      // 1. визначення останнього елемента черги</a:t>
            </a:r>
          </a:p>
          <a:p>
            <a:r>
              <a:rPr lang="uk-UA" smtClean="0">
                <a:latin typeface="Times New Roman" pitchFamily="18" charset="0"/>
              </a:rPr>
              <a:t>      </a:t>
            </a:r>
            <a:r>
              <a:rPr lang="en-US" smtClean="0">
                <a:latin typeface="Times New Roman" pitchFamily="18" charset="0"/>
              </a:rPr>
              <a:t>last = p_head;</a:t>
            </a:r>
          </a:p>
          <a:p>
            <a:r>
              <a:rPr lang="en-US" smtClean="0">
                <a:latin typeface="Times New Roman" pitchFamily="18" charset="0"/>
              </a:rPr>
              <a:t>      while (last-&gt;next_item != NULL)</a:t>
            </a:r>
          </a:p>
          <a:p>
            <a:r>
              <a:rPr lang="en-US" smtClean="0">
                <a:latin typeface="Times New Roman" pitchFamily="18" charset="0"/>
              </a:rPr>
              <a:t>      {</a:t>
            </a:r>
          </a:p>
          <a:p>
            <a:r>
              <a:rPr lang="en-US" smtClean="0">
                <a:latin typeface="Times New Roman" pitchFamily="18" charset="0"/>
              </a:rPr>
              <a:t>         last = last-&gt;next_item;      </a:t>
            </a:r>
          </a:p>
          <a:p>
            <a:r>
              <a:rPr lang="en-US" smtClean="0">
                <a:latin typeface="Times New Roman" pitchFamily="18" charset="0"/>
              </a:rPr>
              <a:t>      }</a:t>
            </a:r>
          </a:p>
          <a:p>
            <a:r>
              <a:rPr lang="en-US" smtClean="0">
                <a:latin typeface="Times New Roman" pitchFamily="18" charset="0"/>
              </a:rPr>
              <a:t>      // 2.   </a:t>
            </a:r>
            <a:r>
              <a:rPr lang="uk-UA" smtClean="0">
                <a:latin typeface="Times New Roman" pitchFamily="18" charset="0"/>
              </a:rPr>
              <a:t>зв'язати останній елемент черги із новоутвореним</a:t>
            </a:r>
          </a:p>
          <a:p>
            <a:r>
              <a:rPr lang="uk-UA" smtClean="0">
                <a:latin typeface="Times New Roman" pitchFamily="18" charset="0"/>
              </a:rPr>
              <a:t>      </a:t>
            </a:r>
            <a:r>
              <a:rPr lang="en-US" smtClean="0">
                <a:latin typeface="Times New Roman" pitchFamily="18" charset="0"/>
              </a:rPr>
              <a:t>last-&gt;next_item = current;</a:t>
            </a:r>
          </a:p>
          <a:p>
            <a:r>
              <a:rPr lang="en-US" smtClean="0">
                <a:latin typeface="Times New Roman" pitchFamily="18" charset="0"/>
              </a:rPr>
              <a:t>   }</a:t>
            </a:r>
          </a:p>
          <a:p>
            <a:r>
              <a:rPr lang="en-US" smtClean="0">
                <a:latin typeface="Times New Roman" pitchFamily="18" charset="0"/>
              </a:rPr>
              <a:t>   return p_head;</a:t>
            </a:r>
          </a:p>
          <a:p>
            <a:r>
              <a:rPr lang="en-US" smtClean="0">
                <a:latin typeface="Times New Roman" pitchFamily="18" charset="0"/>
              </a:rPr>
              <a:t>}</a:t>
            </a:r>
          </a:p>
          <a:p>
            <a:endParaRPr lang="en-US" smtClean="0">
              <a:latin typeface="Times New Roman" pitchFamily="18" charset="0"/>
            </a:endParaRPr>
          </a:p>
          <a:p>
            <a:r>
              <a:rPr lang="en-US" smtClean="0">
                <a:latin typeface="Times New Roman" pitchFamily="18" charset="0"/>
              </a:rPr>
              <a:t>/*</a:t>
            </a:r>
          </a:p>
          <a:p>
            <a:r>
              <a:rPr lang="uk-UA" smtClean="0">
                <a:latin typeface="Times New Roman" pitchFamily="18" charset="0"/>
              </a:rPr>
              <a:t>Алгоритм вставки елемента до черги</a:t>
            </a:r>
          </a:p>
          <a:p>
            <a:endParaRPr lang="uk-UA" smtClean="0">
              <a:latin typeface="Times New Roman" pitchFamily="18" charset="0"/>
            </a:endParaRPr>
          </a:p>
          <a:p>
            <a:r>
              <a:rPr lang="uk-UA" smtClean="0">
                <a:latin typeface="Times New Roman" pitchFamily="18" charset="0"/>
              </a:rPr>
              <a:t>1.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2. </a:t>
            </a:r>
            <a:r>
              <a:rPr lang="uk-UA" smtClean="0">
                <a:latin typeface="Times New Roman" pitchFamily="18" charset="0"/>
              </a:rPr>
              <a:t>Ввести дані до нового елемента: </a:t>
            </a:r>
            <a:r>
              <a:rPr lang="en-US" smtClean="0">
                <a:latin typeface="Times New Roman" pitchFamily="18" charset="0"/>
              </a:rPr>
              <a:t>readln(current^.data);</a:t>
            </a:r>
          </a:p>
          <a:p>
            <a:r>
              <a:rPr lang="en-US" smtClean="0">
                <a:latin typeface="Times New Roman" pitchFamily="18" charset="0"/>
              </a:rPr>
              <a:t>3. </a:t>
            </a:r>
            <a:r>
              <a:rPr lang="uk-UA" smtClean="0">
                <a:latin typeface="Times New Roman" pitchFamily="18" charset="0"/>
              </a:rPr>
              <a:t>Вважати новий елемент останнім у черзі: </a:t>
            </a:r>
            <a:r>
              <a:rPr lang="en-US" smtClean="0">
                <a:latin typeface="Times New Roman" pitchFamily="18" charset="0"/>
              </a:rPr>
              <a:t>current^.next:=nil; </a:t>
            </a:r>
          </a:p>
          <a:p>
            <a:r>
              <a:rPr lang="en-US" smtClean="0">
                <a:latin typeface="Times New Roman" pitchFamily="18" charset="0"/>
              </a:rPr>
              <a:t>4. </a:t>
            </a:r>
            <a:r>
              <a:rPr lang="uk-UA" smtClean="0">
                <a:latin typeface="Times New Roman" pitchFamily="18" charset="0"/>
              </a:rPr>
              <a:t>Якщо черга порожня, то ініціалізувати її вершину: </a:t>
            </a:r>
            <a:r>
              <a:rPr lang="en-US" smtClean="0">
                <a:latin typeface="Times New Roman" pitchFamily="18" charset="0"/>
              </a:rPr>
              <a:t>head:=current;</a:t>
            </a:r>
          </a:p>
          <a:p>
            <a:r>
              <a:rPr lang="en-US" smtClean="0">
                <a:latin typeface="Times New Roman" pitchFamily="18" charset="0"/>
              </a:rPr>
              <a:t>5. </a:t>
            </a:r>
            <a:r>
              <a:rPr lang="uk-UA" smtClean="0">
                <a:latin typeface="Times New Roman" pitchFamily="18" charset="0"/>
              </a:rPr>
              <a:t>Якщо черга не порожня, то зв'язати останній елемент черги із новоутвореним: </a:t>
            </a:r>
            <a:r>
              <a:rPr lang="en-US" smtClean="0">
                <a:latin typeface="Times New Roman" pitchFamily="18" charset="0"/>
              </a:rPr>
              <a:t>last^.next:=current;</a:t>
            </a:r>
          </a:p>
          <a:p>
            <a:r>
              <a:rPr lang="en-US" smtClean="0">
                <a:latin typeface="Times New Roman" pitchFamily="18" charset="0"/>
              </a:rPr>
              <a:t>6. </a:t>
            </a:r>
            <a:r>
              <a:rPr lang="uk-UA" smtClean="0">
                <a:latin typeface="Times New Roman" pitchFamily="18" charset="0"/>
              </a:rPr>
              <a:t>Вважати новий елемент черги останнім: </a:t>
            </a:r>
            <a:r>
              <a:rPr lang="en-US" smtClean="0">
                <a:latin typeface="Times New Roman" pitchFamily="18" charset="0"/>
              </a:rPr>
              <a:t>last:=current; </a:t>
            </a:r>
          </a:p>
          <a:p>
            <a:r>
              <a:rPr lang="en-US" smtClean="0">
                <a:latin typeface="Times New Roman" pitchFamily="18" charset="0"/>
              </a:rPr>
              <a:t>*/</a:t>
            </a:r>
          </a:p>
          <a:p>
            <a:endParaRPr lang="en-US" smtClean="0">
              <a:latin typeface="Times New Roman" pitchFamily="18" charset="0"/>
            </a:endParaRPr>
          </a:p>
          <a:p>
            <a:r>
              <a:rPr lang="en-US" smtClean="0">
                <a:latin typeface="Times New Roman" pitchFamily="18" charset="0"/>
              </a:rPr>
              <a:t>int main()</a:t>
            </a:r>
          </a:p>
          <a:p>
            <a:r>
              <a:rPr lang="en-US" smtClean="0">
                <a:latin typeface="Times New Roman" pitchFamily="18" charset="0"/>
              </a:rPr>
              <a:t>{</a:t>
            </a:r>
          </a:p>
          <a:p>
            <a:r>
              <a:rPr lang="en-US" smtClean="0">
                <a:latin typeface="Times New Roman" pitchFamily="18" charset="0"/>
              </a:rPr>
              <a:t>   struct list *head;     // </a:t>
            </a:r>
            <a:r>
              <a:rPr lang="uk-UA" smtClean="0">
                <a:latin typeface="Times New Roman" pitchFamily="18" charset="0"/>
              </a:rPr>
              <a:t>покажчики на перший</a:t>
            </a:r>
          </a:p>
          <a:p>
            <a:r>
              <a:rPr lang="uk-UA" smtClean="0">
                <a:latin typeface="Times New Roman" pitchFamily="18" charset="0"/>
              </a:rPr>
              <a:t>   </a:t>
            </a:r>
            <a:r>
              <a:rPr lang="en-US" smtClean="0">
                <a:latin typeface="Times New Roman" pitchFamily="18" charset="0"/>
              </a:rPr>
              <a:t>struct list *last;     // </a:t>
            </a:r>
            <a:r>
              <a:rPr lang="uk-UA" smtClean="0">
                <a:latin typeface="Times New Roman" pitchFamily="18" charset="0"/>
              </a:rPr>
              <a:t>останній елемент черги</a:t>
            </a:r>
          </a:p>
          <a:p>
            <a:r>
              <a:rPr lang="uk-UA" smtClean="0">
                <a:latin typeface="Times New Roman" pitchFamily="18" charset="0"/>
              </a:rPr>
              <a:t>   </a:t>
            </a:r>
            <a:r>
              <a:rPr lang="en-US" smtClean="0">
                <a:latin typeface="Times New Roman" pitchFamily="18" charset="0"/>
              </a:rPr>
              <a:t>struct list *current;  // </a:t>
            </a:r>
            <a:r>
              <a:rPr lang="uk-UA" smtClean="0">
                <a:latin typeface="Times New Roman" pitchFamily="18" charset="0"/>
              </a:rPr>
              <a:t>поточний компоненти черги</a:t>
            </a:r>
          </a:p>
          <a:p>
            <a:r>
              <a:rPr lang="uk-UA" smtClean="0">
                <a:latin typeface="Times New Roman" pitchFamily="18" charset="0"/>
              </a:rPr>
              <a:t>  </a:t>
            </a:r>
          </a:p>
          <a:p>
            <a:r>
              <a:rPr lang="uk-UA" smtClean="0">
                <a:latin typeface="Times New Roman" pitchFamily="18" charset="0"/>
              </a:rPr>
              <a:t>   // 1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   current = new struct list;</a:t>
            </a:r>
          </a:p>
          <a:p>
            <a:r>
              <a:rPr lang="en-US" smtClean="0">
                <a:latin typeface="Times New Roman" pitchFamily="18" charset="0"/>
              </a:rPr>
              <a:t>   // 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endParaRPr lang="en-US" smtClean="0">
              <a:latin typeface="Times New Roman" pitchFamily="18" charset="0"/>
            </a:endParaRPr>
          </a:p>
          <a:p>
            <a:r>
              <a:rPr lang="en-US" smtClean="0">
                <a:latin typeface="Times New Roman" pitchFamily="18" charset="0"/>
              </a:rPr>
              <a:t>   // 3 </a:t>
            </a:r>
            <a:r>
              <a:rPr lang="uk-UA" smtClean="0">
                <a:latin typeface="Times New Roman" pitchFamily="18" charset="0"/>
              </a:rPr>
              <a:t>Ініціалізувати початок списку: </a:t>
            </a:r>
            <a:r>
              <a:rPr lang="en-US" smtClean="0">
                <a:latin typeface="Times New Roman" pitchFamily="18" charset="0"/>
              </a:rPr>
              <a:t>head:=newptr; </a:t>
            </a:r>
          </a:p>
          <a:p>
            <a:r>
              <a:rPr lang="en-US" smtClean="0">
                <a:latin typeface="Times New Roman" pitchFamily="18" charset="0"/>
              </a:rPr>
              <a:t>   head = current;</a:t>
            </a:r>
          </a:p>
          <a:p>
            <a:r>
              <a:rPr lang="en-US" smtClean="0">
                <a:latin typeface="Times New Roman" pitchFamily="18" charset="0"/>
              </a:rPr>
              <a:t>   // 4. </a:t>
            </a:r>
            <a:r>
              <a:rPr lang="uk-UA" smtClean="0">
                <a:latin typeface="Times New Roman" pitchFamily="18" charset="0"/>
              </a:rPr>
              <a:t>Ініціалізувати кінець списку</a:t>
            </a:r>
          </a:p>
          <a:p>
            <a:r>
              <a:rPr lang="uk-UA" smtClean="0">
                <a:latin typeface="Times New Roman" pitchFamily="18" charset="0"/>
              </a:rPr>
              <a:t>   </a:t>
            </a:r>
            <a:r>
              <a:rPr lang="en-US" smtClean="0">
                <a:latin typeface="Times New Roman" pitchFamily="18" charset="0"/>
              </a:rPr>
              <a:t>last = current;</a:t>
            </a:r>
          </a:p>
          <a:p>
            <a:r>
              <a:rPr lang="en-US" smtClean="0">
                <a:latin typeface="Times New Roman" pitchFamily="18" charset="0"/>
              </a:rPr>
              <a:t>   // 5. </a:t>
            </a:r>
            <a:r>
              <a:rPr lang="uk-UA" smtClean="0">
                <a:latin typeface="Times New Roman" pitchFamily="18" charset="0"/>
              </a:rPr>
              <a:t>Записати ознаку того, що перший елемент є останнім</a:t>
            </a:r>
          </a:p>
          <a:p>
            <a:r>
              <a:rPr lang="uk-UA" smtClean="0">
                <a:latin typeface="Times New Roman" pitchFamily="18" charset="0"/>
              </a:rPr>
              <a:t>    </a:t>
            </a:r>
            <a:r>
              <a:rPr lang="en-US" smtClean="0">
                <a:latin typeface="Times New Roman" pitchFamily="18" charset="0"/>
              </a:rPr>
              <a:t>head-&gt;next_item = NULL;</a:t>
            </a: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r>
              <a:rPr lang="en-US" smtClean="0">
                <a:latin typeface="Times New Roman" pitchFamily="18" charset="0"/>
              </a:rPr>
              <a:t>   // </a:t>
            </a:r>
            <a:r>
              <a:rPr lang="uk-UA" smtClean="0">
                <a:latin typeface="Times New Roman" pitchFamily="18" charset="0"/>
              </a:rPr>
              <a:t>Декларація покажчика </a:t>
            </a:r>
          </a:p>
          <a:p>
            <a:r>
              <a:rPr lang="uk-UA" smtClean="0">
                <a:latin typeface="Times New Roman" pitchFamily="18" charset="0"/>
              </a:rPr>
              <a:t>   //</a:t>
            </a:r>
            <a:r>
              <a:rPr lang="en-US" smtClean="0">
                <a:latin typeface="Times New Roman" pitchFamily="18" charset="0"/>
              </a:rPr>
              <a:t>struct list *current;  // </a:t>
            </a:r>
            <a:r>
              <a:rPr lang="uk-UA" smtClean="0">
                <a:latin typeface="Times New Roman" pitchFamily="18" charset="0"/>
              </a:rPr>
              <a:t>поточний компоненти черги</a:t>
            </a:r>
          </a:p>
          <a:p>
            <a:r>
              <a:rPr lang="uk-UA" smtClean="0">
                <a:latin typeface="Times New Roman" pitchFamily="18" charset="0"/>
              </a:rPr>
              <a:t>//   </a:t>
            </a:r>
            <a:r>
              <a:rPr lang="en-US" smtClean="0">
                <a:latin typeface="Times New Roman" pitchFamily="18" charset="0"/>
              </a:rPr>
              <a:t>struct list *head;     // </a:t>
            </a:r>
            <a:r>
              <a:rPr lang="uk-UA" smtClean="0">
                <a:latin typeface="Times New Roman" pitchFamily="18" charset="0"/>
              </a:rPr>
              <a:t>покажчики на перший</a:t>
            </a:r>
          </a:p>
          <a:p>
            <a:r>
              <a:rPr lang="uk-UA" smtClean="0">
                <a:latin typeface="Times New Roman" pitchFamily="18" charset="0"/>
              </a:rPr>
              <a:t>// </a:t>
            </a:r>
            <a:r>
              <a:rPr lang="en-US" smtClean="0">
                <a:latin typeface="Times New Roman" pitchFamily="18" charset="0"/>
              </a:rPr>
              <a:t>struct list *last;     // </a:t>
            </a:r>
            <a:r>
              <a:rPr lang="uk-UA" smtClean="0">
                <a:latin typeface="Times New Roman" pitchFamily="18" charset="0"/>
              </a:rPr>
              <a:t>останній елемент черги</a:t>
            </a:r>
          </a:p>
          <a:p>
            <a:r>
              <a:rPr lang="uk-UA" smtClean="0">
                <a:latin typeface="Times New Roman" pitchFamily="18" charset="0"/>
              </a:rPr>
              <a:t>   // 0</a:t>
            </a:r>
          </a:p>
          <a:p>
            <a:r>
              <a:rPr lang="uk-UA" smtClean="0">
                <a:latin typeface="Times New Roman" pitchFamily="18" charset="0"/>
              </a:rPr>
              <a:t>   </a:t>
            </a:r>
            <a:r>
              <a:rPr lang="en-US" smtClean="0">
                <a:latin typeface="Times New Roman" pitchFamily="18" charset="0"/>
              </a:rPr>
              <a:t>current = head = last =NULL;</a:t>
            </a:r>
          </a:p>
          <a:p>
            <a:r>
              <a:rPr lang="en-US" smtClean="0">
                <a:latin typeface="Times New Roman" pitchFamily="18" charset="0"/>
              </a:rPr>
              <a:t>   // </a:t>
            </a:r>
            <a:r>
              <a:rPr lang="uk-UA" smtClean="0">
                <a:latin typeface="Times New Roman" pitchFamily="18" charset="0"/>
              </a:rPr>
              <a:t>Створення першого елемента в черзі</a:t>
            </a:r>
          </a:p>
          <a:p>
            <a:r>
              <a:rPr lang="uk-UA" smtClean="0">
                <a:latin typeface="Times New Roman" pitchFamily="18" charset="0"/>
              </a:rPr>
              <a:t>   // 1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   current = new struct list;</a:t>
            </a:r>
          </a:p>
          <a:p>
            <a:r>
              <a:rPr lang="en-US" smtClean="0">
                <a:latin typeface="Times New Roman" pitchFamily="18" charset="0"/>
              </a:rPr>
              <a:t>   memset(current, 0,sizeof(struct list));</a:t>
            </a:r>
          </a:p>
          <a:p>
            <a:r>
              <a:rPr lang="en-US" smtClean="0">
                <a:latin typeface="Times New Roman" pitchFamily="18" charset="0"/>
              </a:rPr>
              <a:t>   // 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3 </a:t>
            </a:r>
            <a:r>
              <a:rPr lang="uk-UA" smtClean="0">
                <a:latin typeface="Times New Roman" pitchFamily="18" charset="0"/>
              </a:rPr>
              <a:t>Вважати новий елемент останнім у черзі</a:t>
            </a:r>
          </a:p>
          <a:p>
            <a:r>
              <a:rPr lang="uk-UA" smtClean="0">
                <a:latin typeface="Times New Roman" pitchFamily="18" charset="0"/>
              </a:rPr>
              <a:t>   </a:t>
            </a:r>
            <a:r>
              <a:rPr lang="en-US" smtClean="0">
                <a:latin typeface="Times New Roman" pitchFamily="18" charset="0"/>
              </a:rPr>
              <a:t>current-&gt;next_item = NULL;</a:t>
            </a:r>
          </a:p>
          <a:p>
            <a:r>
              <a:rPr lang="en-US" smtClean="0">
                <a:latin typeface="Times New Roman" pitchFamily="18" charset="0"/>
              </a:rPr>
              <a:t>   //4 </a:t>
            </a:r>
            <a:r>
              <a:rPr lang="uk-UA" smtClean="0">
                <a:latin typeface="Times New Roman" pitchFamily="18" charset="0"/>
              </a:rPr>
              <a:t>Якщо черга порожня, то ініціалізувати її вершину</a:t>
            </a:r>
          </a:p>
          <a:p>
            <a:r>
              <a:rPr lang="uk-UA" smtClean="0">
                <a:latin typeface="Times New Roman" pitchFamily="18" charset="0"/>
              </a:rPr>
              <a:t>   </a:t>
            </a:r>
            <a:r>
              <a:rPr lang="en-US" smtClean="0">
                <a:latin typeface="Times New Roman" pitchFamily="18" charset="0"/>
              </a:rPr>
              <a:t>if (head == NULL)</a:t>
            </a:r>
          </a:p>
          <a:p>
            <a:r>
              <a:rPr lang="en-US" smtClean="0">
                <a:latin typeface="Times New Roman" pitchFamily="18" charset="0"/>
              </a:rPr>
              <a:t>   {</a:t>
            </a:r>
          </a:p>
          <a:p>
            <a:r>
              <a:rPr lang="en-US" smtClean="0">
                <a:latin typeface="Times New Roman" pitchFamily="18" charset="0"/>
              </a:rPr>
              <a:t>      // 4.1.</a:t>
            </a:r>
            <a:r>
              <a:rPr lang="uk-UA" smtClean="0">
                <a:latin typeface="Times New Roman" pitchFamily="18" charset="0"/>
              </a:rPr>
              <a:t>ініціалізувати її вершину</a:t>
            </a:r>
          </a:p>
          <a:p>
            <a:r>
              <a:rPr lang="uk-UA" smtClean="0">
                <a:latin typeface="Times New Roman" pitchFamily="18" charset="0"/>
              </a:rPr>
              <a:t>      </a:t>
            </a:r>
            <a:r>
              <a:rPr lang="en-US" smtClean="0">
                <a:latin typeface="Times New Roman" pitchFamily="18" charset="0"/>
              </a:rPr>
              <a:t>head = current;</a:t>
            </a:r>
          </a:p>
          <a:p>
            <a:r>
              <a:rPr lang="en-US" smtClean="0">
                <a:latin typeface="Times New Roman" pitchFamily="18" charset="0"/>
              </a:rPr>
              <a:t>   }</a:t>
            </a:r>
          </a:p>
          <a:p>
            <a:r>
              <a:rPr lang="en-US" smtClean="0">
                <a:latin typeface="Times New Roman" pitchFamily="18" charset="0"/>
              </a:rPr>
              <a:t>   else</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Якщо черга не порожня, то зв'язати останній елемент черги із новоутвореним</a:t>
            </a:r>
          </a:p>
          <a:p>
            <a:r>
              <a:rPr lang="uk-UA" smtClean="0">
                <a:latin typeface="Times New Roman" pitchFamily="18" charset="0"/>
              </a:rPr>
              <a:t>      // 5.1. визначення останнього елемента черги</a:t>
            </a:r>
          </a:p>
          <a:p>
            <a:r>
              <a:rPr lang="uk-UA" smtClean="0">
                <a:latin typeface="Times New Roman" pitchFamily="18" charset="0"/>
              </a:rPr>
              <a:t>      </a:t>
            </a:r>
            <a:r>
              <a:rPr lang="en-US" smtClean="0">
                <a:latin typeface="Times New Roman" pitchFamily="18" charset="0"/>
              </a:rPr>
              <a:t>last = head;</a:t>
            </a:r>
          </a:p>
          <a:p>
            <a:r>
              <a:rPr lang="en-US" smtClean="0">
                <a:latin typeface="Times New Roman" pitchFamily="18" charset="0"/>
              </a:rPr>
              <a:t>      while (last-&gt;next_item != NULL)</a:t>
            </a:r>
          </a:p>
          <a:p>
            <a:r>
              <a:rPr lang="en-US" smtClean="0">
                <a:latin typeface="Times New Roman" pitchFamily="18" charset="0"/>
              </a:rPr>
              <a:t>      {</a:t>
            </a:r>
          </a:p>
          <a:p>
            <a:r>
              <a:rPr lang="en-US" smtClean="0">
                <a:latin typeface="Times New Roman" pitchFamily="18" charset="0"/>
              </a:rPr>
              <a:t>         last = last-&gt;next_item;      </a:t>
            </a:r>
          </a:p>
          <a:p>
            <a:r>
              <a:rPr lang="en-US" smtClean="0">
                <a:latin typeface="Times New Roman" pitchFamily="18" charset="0"/>
              </a:rPr>
              <a:t>      }</a:t>
            </a:r>
          </a:p>
          <a:p>
            <a:r>
              <a:rPr lang="en-US" smtClean="0">
                <a:latin typeface="Times New Roman" pitchFamily="18" charset="0"/>
              </a:rPr>
              <a:t>      // 5.2.   </a:t>
            </a:r>
            <a:r>
              <a:rPr lang="uk-UA" smtClean="0">
                <a:latin typeface="Times New Roman" pitchFamily="18" charset="0"/>
              </a:rPr>
              <a:t>зв'язати останній елемент черги із новоутвореним</a:t>
            </a:r>
          </a:p>
          <a:p>
            <a:r>
              <a:rPr lang="uk-UA" smtClean="0">
                <a:latin typeface="Times New Roman" pitchFamily="18" charset="0"/>
              </a:rPr>
              <a:t>      </a:t>
            </a:r>
            <a:r>
              <a:rPr lang="en-US" smtClean="0">
                <a:latin typeface="Times New Roman" pitchFamily="18" charset="0"/>
              </a:rPr>
              <a:t>last-&gt;next_item = current;</a:t>
            </a:r>
          </a:p>
          <a:p>
            <a:r>
              <a:rPr lang="en-US" smtClean="0">
                <a:latin typeface="Times New Roman" pitchFamily="18" charset="0"/>
              </a:rPr>
              <a:t>   }</a:t>
            </a:r>
          </a:p>
          <a:p>
            <a:r>
              <a:rPr lang="en-US" smtClean="0">
                <a:latin typeface="Times New Roman" pitchFamily="18" charset="0"/>
              </a:rPr>
              <a:t>  </a:t>
            </a:r>
          </a:p>
          <a:p>
            <a:endParaRPr lang="en-US" smtClean="0">
              <a:latin typeface="Times New Roman" pitchFamily="18" charset="0"/>
            </a:endParaRPr>
          </a:p>
          <a:p>
            <a:endParaRPr lang="en-US" smtClean="0">
              <a:latin typeface="Times New Roman" pitchFamily="18" charset="0"/>
            </a:endParaRPr>
          </a:p>
          <a:p>
            <a:r>
              <a:rPr lang="en-US" smtClean="0">
                <a:latin typeface="Times New Roman" pitchFamily="18" charset="0"/>
              </a:rPr>
              <a:t>   // </a:t>
            </a:r>
            <a:r>
              <a:rPr lang="uk-UA" smtClean="0">
                <a:latin typeface="Times New Roman" pitchFamily="18" charset="0"/>
              </a:rPr>
              <a:t>Створення другого елемента в черзі</a:t>
            </a:r>
          </a:p>
          <a:p>
            <a:r>
              <a:rPr lang="uk-UA" smtClean="0">
                <a:latin typeface="Times New Roman" pitchFamily="18" charset="0"/>
              </a:rPr>
              <a:t>// 1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   current = new struct list;</a:t>
            </a:r>
          </a:p>
          <a:p>
            <a:r>
              <a:rPr lang="en-US" smtClean="0">
                <a:latin typeface="Times New Roman" pitchFamily="18" charset="0"/>
              </a:rPr>
              <a:t>   memset(current, 0,sizeof(struct list));</a:t>
            </a:r>
          </a:p>
          <a:p>
            <a:r>
              <a:rPr lang="en-US" smtClean="0">
                <a:latin typeface="Times New Roman" pitchFamily="18" charset="0"/>
              </a:rPr>
              <a:t>   // 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3 </a:t>
            </a:r>
            <a:r>
              <a:rPr lang="uk-UA" smtClean="0">
                <a:latin typeface="Times New Roman" pitchFamily="18" charset="0"/>
              </a:rPr>
              <a:t>Вважати новий елемент останнім у черзі</a:t>
            </a:r>
          </a:p>
          <a:p>
            <a:r>
              <a:rPr lang="uk-UA" smtClean="0">
                <a:latin typeface="Times New Roman" pitchFamily="18" charset="0"/>
              </a:rPr>
              <a:t>   </a:t>
            </a:r>
            <a:r>
              <a:rPr lang="en-US" smtClean="0">
                <a:latin typeface="Times New Roman" pitchFamily="18" charset="0"/>
              </a:rPr>
              <a:t>current-&gt;next_item = NULL;</a:t>
            </a:r>
          </a:p>
          <a:p>
            <a:r>
              <a:rPr lang="en-US" smtClean="0">
                <a:latin typeface="Times New Roman" pitchFamily="18" charset="0"/>
              </a:rPr>
              <a:t>   //4 </a:t>
            </a:r>
            <a:r>
              <a:rPr lang="uk-UA" smtClean="0">
                <a:latin typeface="Times New Roman" pitchFamily="18" charset="0"/>
              </a:rPr>
              <a:t>Якщо черга порожня, то ініціалізувати її вершину</a:t>
            </a:r>
          </a:p>
          <a:p>
            <a:r>
              <a:rPr lang="uk-UA" smtClean="0">
                <a:latin typeface="Times New Roman" pitchFamily="18" charset="0"/>
              </a:rPr>
              <a:t>   </a:t>
            </a:r>
            <a:r>
              <a:rPr lang="en-US" smtClean="0">
                <a:latin typeface="Times New Roman" pitchFamily="18" charset="0"/>
              </a:rPr>
              <a:t>if (head == NULL)</a:t>
            </a:r>
          </a:p>
          <a:p>
            <a:r>
              <a:rPr lang="en-US" smtClean="0">
                <a:latin typeface="Times New Roman" pitchFamily="18" charset="0"/>
              </a:rPr>
              <a:t>   {</a:t>
            </a:r>
          </a:p>
          <a:p>
            <a:r>
              <a:rPr lang="en-US" smtClean="0">
                <a:latin typeface="Times New Roman" pitchFamily="18" charset="0"/>
              </a:rPr>
              <a:t>      // 4.1.</a:t>
            </a:r>
            <a:r>
              <a:rPr lang="uk-UA" smtClean="0">
                <a:latin typeface="Times New Roman" pitchFamily="18" charset="0"/>
              </a:rPr>
              <a:t>ініціалізувати її вершину</a:t>
            </a:r>
          </a:p>
          <a:p>
            <a:r>
              <a:rPr lang="uk-UA" smtClean="0">
                <a:latin typeface="Times New Roman" pitchFamily="18" charset="0"/>
              </a:rPr>
              <a:t>      </a:t>
            </a:r>
            <a:r>
              <a:rPr lang="en-US" smtClean="0">
                <a:latin typeface="Times New Roman" pitchFamily="18" charset="0"/>
              </a:rPr>
              <a:t>head = current;</a:t>
            </a:r>
          </a:p>
          <a:p>
            <a:r>
              <a:rPr lang="en-US" smtClean="0">
                <a:latin typeface="Times New Roman" pitchFamily="18" charset="0"/>
              </a:rPr>
              <a:t>   }</a:t>
            </a:r>
          </a:p>
          <a:p>
            <a:r>
              <a:rPr lang="en-US" smtClean="0">
                <a:latin typeface="Times New Roman" pitchFamily="18" charset="0"/>
              </a:rPr>
              <a:t>   else</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Якщо черга не порожня, то зв'язати останній елемент черги із новоутвореним</a:t>
            </a:r>
          </a:p>
          <a:p>
            <a:r>
              <a:rPr lang="uk-UA" smtClean="0">
                <a:latin typeface="Times New Roman" pitchFamily="18" charset="0"/>
              </a:rPr>
              <a:t>      // 5.1. визначення останнього елемента черги</a:t>
            </a:r>
          </a:p>
          <a:p>
            <a:r>
              <a:rPr lang="uk-UA" smtClean="0">
                <a:latin typeface="Times New Roman" pitchFamily="18" charset="0"/>
              </a:rPr>
              <a:t>      </a:t>
            </a:r>
            <a:r>
              <a:rPr lang="en-US" smtClean="0">
                <a:latin typeface="Times New Roman" pitchFamily="18" charset="0"/>
              </a:rPr>
              <a:t>last = head;</a:t>
            </a:r>
          </a:p>
          <a:p>
            <a:r>
              <a:rPr lang="en-US" smtClean="0">
                <a:latin typeface="Times New Roman" pitchFamily="18" charset="0"/>
              </a:rPr>
              <a:t>      while (last-&gt;next_item != NULL)</a:t>
            </a:r>
          </a:p>
          <a:p>
            <a:r>
              <a:rPr lang="en-US" smtClean="0">
                <a:latin typeface="Times New Roman" pitchFamily="18" charset="0"/>
              </a:rPr>
              <a:t>      {</a:t>
            </a:r>
          </a:p>
          <a:p>
            <a:r>
              <a:rPr lang="en-US" smtClean="0">
                <a:latin typeface="Times New Roman" pitchFamily="18" charset="0"/>
              </a:rPr>
              <a:t>         last = last-&gt;next_item;      </a:t>
            </a:r>
          </a:p>
          <a:p>
            <a:r>
              <a:rPr lang="en-US" smtClean="0">
                <a:latin typeface="Times New Roman" pitchFamily="18" charset="0"/>
              </a:rPr>
              <a:t>      }</a:t>
            </a:r>
          </a:p>
          <a:p>
            <a:r>
              <a:rPr lang="en-US" smtClean="0">
                <a:latin typeface="Times New Roman" pitchFamily="18" charset="0"/>
              </a:rPr>
              <a:t>      // 5.2.   </a:t>
            </a:r>
            <a:r>
              <a:rPr lang="uk-UA" smtClean="0">
                <a:latin typeface="Times New Roman" pitchFamily="18" charset="0"/>
              </a:rPr>
              <a:t>зв'язати останній елемент черги із новоутвореним</a:t>
            </a:r>
          </a:p>
          <a:p>
            <a:r>
              <a:rPr lang="uk-UA" smtClean="0">
                <a:latin typeface="Times New Roman" pitchFamily="18" charset="0"/>
              </a:rPr>
              <a:t>      </a:t>
            </a:r>
            <a:r>
              <a:rPr lang="en-US" smtClean="0">
                <a:latin typeface="Times New Roman" pitchFamily="18" charset="0"/>
              </a:rPr>
              <a:t>last-&gt;next_item = current;</a:t>
            </a:r>
          </a:p>
          <a:p>
            <a:r>
              <a:rPr lang="en-US" smtClean="0">
                <a:latin typeface="Times New Roman" pitchFamily="18" charset="0"/>
              </a:rPr>
              <a:t>   }</a:t>
            </a: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r>
              <a:rPr lang="en-US" smtClean="0">
                <a:latin typeface="Times New Roman" pitchFamily="18" charset="0"/>
              </a:rPr>
              <a:t>   // 1. </a:t>
            </a:r>
            <a:r>
              <a:rPr lang="uk-UA" smtClean="0">
                <a:latin typeface="Times New Roman" pitchFamily="18" charset="0"/>
              </a:rPr>
              <a:t>Створення першого елементу списку</a:t>
            </a:r>
          </a:p>
          <a:p>
            <a:r>
              <a:rPr lang="uk-UA" smtClean="0">
                <a:latin typeface="Times New Roman" pitchFamily="18" charset="0"/>
              </a:rPr>
              <a:t>   // 1.1. Виділити пам'ять для нового елемента стеку:</a:t>
            </a:r>
          </a:p>
          <a:p>
            <a:r>
              <a:rPr lang="uk-UA" smtClean="0">
                <a:latin typeface="Times New Roman" pitchFamily="18" charset="0"/>
              </a:rPr>
              <a:t>   </a:t>
            </a:r>
            <a:r>
              <a:rPr lang="en-US" smtClean="0">
                <a:latin typeface="Times New Roman" pitchFamily="18" charset="0"/>
              </a:rPr>
              <a:t>current = new struct list;</a:t>
            </a:r>
          </a:p>
          <a:p>
            <a:r>
              <a:rPr lang="en-US" smtClean="0">
                <a:latin typeface="Times New Roman" pitchFamily="18" charset="0"/>
              </a:rPr>
              <a:t>   // 1.1.1. </a:t>
            </a:r>
            <a:r>
              <a:rPr lang="uk-UA" smtClean="0">
                <a:latin typeface="Times New Roman" pitchFamily="18" charset="0"/>
              </a:rPr>
              <a:t>Занулення пам'яті (не обовязковий крок)</a:t>
            </a:r>
          </a:p>
          <a:p>
            <a:r>
              <a:rPr lang="uk-UA" smtClean="0">
                <a:latin typeface="Times New Roman" pitchFamily="18" charset="0"/>
              </a:rPr>
              <a:t>   </a:t>
            </a:r>
            <a:r>
              <a:rPr lang="en-US" smtClean="0">
                <a:latin typeface="Times New Roman" pitchFamily="18" charset="0"/>
              </a:rPr>
              <a:t>memset(current, 0,sizeof(struct list));</a:t>
            </a:r>
          </a:p>
          <a:p>
            <a:r>
              <a:rPr lang="en-US" smtClean="0">
                <a:latin typeface="Times New Roman" pitchFamily="18" charset="0"/>
              </a:rPr>
              <a:t>   // 1.2.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1.3. </a:t>
            </a:r>
            <a:r>
              <a:rPr lang="uk-UA" smtClean="0">
                <a:latin typeface="Times New Roman" pitchFamily="18" charset="0"/>
              </a:rPr>
              <a:t>Зв'язати допоміжний елемент із вершиною</a:t>
            </a:r>
          </a:p>
          <a:p>
            <a:r>
              <a:rPr lang="uk-UA" smtClean="0">
                <a:latin typeface="Times New Roman" pitchFamily="18" charset="0"/>
              </a:rPr>
              <a:t>   </a:t>
            </a:r>
            <a:r>
              <a:rPr lang="en-US" smtClean="0">
                <a:latin typeface="Times New Roman" pitchFamily="18" charset="0"/>
              </a:rPr>
              <a:t>current-&gt;next_item = head;</a:t>
            </a:r>
          </a:p>
          <a:p>
            <a:r>
              <a:rPr lang="en-US" smtClean="0">
                <a:latin typeface="Times New Roman" pitchFamily="18" charset="0"/>
              </a:rPr>
              <a:t>   // 1.4. </a:t>
            </a:r>
            <a:r>
              <a:rPr lang="uk-UA" smtClean="0">
                <a:latin typeface="Times New Roman" pitchFamily="18" charset="0"/>
              </a:rPr>
              <a:t>Встановити вершину стеку на новостворений елемент</a:t>
            </a:r>
          </a:p>
          <a:p>
            <a:r>
              <a:rPr lang="uk-UA" smtClean="0">
                <a:latin typeface="Times New Roman" pitchFamily="18" charset="0"/>
              </a:rPr>
              <a:t>   </a:t>
            </a:r>
            <a:r>
              <a:rPr lang="en-US" smtClean="0">
                <a:latin typeface="Times New Roman" pitchFamily="18" charset="0"/>
              </a:rPr>
              <a:t>head = current;</a:t>
            </a:r>
          </a:p>
          <a:p>
            <a:endParaRPr lang="en-US" smtClean="0">
              <a:latin typeface="Times New Roman" pitchFamily="18" charset="0"/>
            </a:endParaRPr>
          </a:p>
          <a:p>
            <a:r>
              <a:rPr lang="en-US" smtClean="0">
                <a:latin typeface="Times New Roman" pitchFamily="18" charset="0"/>
              </a:rPr>
              <a:t>   // 2. </a:t>
            </a:r>
            <a:r>
              <a:rPr lang="uk-UA" smtClean="0">
                <a:latin typeface="Times New Roman" pitchFamily="18" charset="0"/>
              </a:rPr>
              <a:t>Створення другого елементу списку</a:t>
            </a:r>
          </a:p>
          <a:p>
            <a:r>
              <a:rPr lang="uk-UA" smtClean="0">
                <a:latin typeface="Times New Roman" pitchFamily="18" charset="0"/>
              </a:rPr>
              <a:t>   // 2.1. Виділити пам'ять для нового елемента стеку:</a:t>
            </a:r>
          </a:p>
          <a:p>
            <a:r>
              <a:rPr lang="uk-UA" smtClean="0">
                <a:latin typeface="Times New Roman" pitchFamily="18" charset="0"/>
              </a:rPr>
              <a:t>   </a:t>
            </a:r>
            <a:r>
              <a:rPr lang="en-US" smtClean="0">
                <a:latin typeface="Times New Roman" pitchFamily="18" charset="0"/>
              </a:rPr>
              <a:t>current = new struct list;</a:t>
            </a:r>
          </a:p>
          <a:p>
            <a:r>
              <a:rPr lang="en-US" smtClean="0">
                <a:latin typeface="Times New Roman" pitchFamily="18" charset="0"/>
              </a:rPr>
              <a:t>   // 2.1.1. </a:t>
            </a:r>
            <a:r>
              <a:rPr lang="uk-UA" smtClean="0">
                <a:latin typeface="Times New Roman" pitchFamily="18" charset="0"/>
              </a:rPr>
              <a:t>Занулення пам'яті (не обовязковий крок)</a:t>
            </a:r>
          </a:p>
          <a:p>
            <a:r>
              <a:rPr lang="uk-UA" smtClean="0">
                <a:latin typeface="Times New Roman" pitchFamily="18" charset="0"/>
              </a:rPr>
              <a:t>   </a:t>
            </a:r>
            <a:r>
              <a:rPr lang="en-US" smtClean="0">
                <a:latin typeface="Times New Roman" pitchFamily="18" charset="0"/>
              </a:rPr>
              <a:t>memset(current, 0,sizeof(struct list));</a:t>
            </a:r>
          </a:p>
          <a:p>
            <a:r>
              <a:rPr lang="en-US" smtClean="0">
                <a:latin typeface="Times New Roman" pitchFamily="18" charset="0"/>
              </a:rPr>
              <a:t>   // 2.2.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2.3. </a:t>
            </a:r>
            <a:r>
              <a:rPr lang="uk-UA" smtClean="0">
                <a:latin typeface="Times New Roman" pitchFamily="18" charset="0"/>
              </a:rPr>
              <a:t>Зв'язати допоміжний елемент із вершиною</a:t>
            </a:r>
          </a:p>
          <a:p>
            <a:r>
              <a:rPr lang="uk-UA" smtClean="0">
                <a:latin typeface="Times New Roman" pitchFamily="18" charset="0"/>
              </a:rPr>
              <a:t>   </a:t>
            </a:r>
            <a:r>
              <a:rPr lang="en-US" smtClean="0">
                <a:latin typeface="Times New Roman" pitchFamily="18" charset="0"/>
              </a:rPr>
              <a:t>current-&gt;next_item = head;</a:t>
            </a:r>
          </a:p>
          <a:p>
            <a:r>
              <a:rPr lang="en-US" smtClean="0">
                <a:latin typeface="Times New Roman" pitchFamily="18" charset="0"/>
              </a:rPr>
              <a:t>   // 2.4. </a:t>
            </a:r>
            <a:r>
              <a:rPr lang="uk-UA" smtClean="0">
                <a:latin typeface="Times New Roman" pitchFamily="18" charset="0"/>
              </a:rPr>
              <a:t>Встановити вершину стеку на новостворений елемент</a:t>
            </a:r>
          </a:p>
          <a:p>
            <a:r>
              <a:rPr lang="uk-UA" smtClean="0">
                <a:latin typeface="Times New Roman" pitchFamily="18" charset="0"/>
              </a:rPr>
              <a:t>   </a:t>
            </a:r>
            <a:r>
              <a:rPr lang="en-US" smtClean="0">
                <a:latin typeface="Times New Roman" pitchFamily="18" charset="0"/>
              </a:rPr>
              <a:t>head = current;</a:t>
            </a:r>
          </a:p>
          <a:p>
            <a:endParaRPr lang="en-US" smtClean="0">
              <a:latin typeface="Times New Roman" pitchFamily="18" charset="0"/>
            </a:endParaRPr>
          </a:p>
          <a:p>
            <a:r>
              <a:rPr lang="en-US" smtClean="0">
                <a:latin typeface="Times New Roman" pitchFamily="18" charset="0"/>
              </a:rPr>
              <a:t>   // 3. </a:t>
            </a:r>
            <a:r>
              <a:rPr lang="uk-UA" smtClean="0">
                <a:latin typeface="Times New Roman" pitchFamily="18" charset="0"/>
              </a:rPr>
              <a:t>Створення третього елементу списку</a:t>
            </a:r>
          </a:p>
          <a:p>
            <a:r>
              <a:rPr lang="uk-UA" smtClean="0">
                <a:latin typeface="Times New Roman" pitchFamily="18" charset="0"/>
              </a:rPr>
              <a:t>   // 3.1. Виділити пам'ять для нового елемента стеку:</a:t>
            </a:r>
          </a:p>
          <a:p>
            <a:r>
              <a:rPr lang="uk-UA" smtClean="0">
                <a:latin typeface="Times New Roman" pitchFamily="18" charset="0"/>
              </a:rPr>
              <a:t>   </a:t>
            </a:r>
            <a:r>
              <a:rPr lang="en-US" smtClean="0">
                <a:latin typeface="Times New Roman" pitchFamily="18" charset="0"/>
              </a:rPr>
              <a:t>current = new struct list;</a:t>
            </a:r>
          </a:p>
          <a:p>
            <a:r>
              <a:rPr lang="en-US" smtClean="0">
                <a:latin typeface="Times New Roman" pitchFamily="18" charset="0"/>
              </a:rPr>
              <a:t>   // 3.1.1. </a:t>
            </a:r>
            <a:r>
              <a:rPr lang="uk-UA" smtClean="0">
                <a:latin typeface="Times New Roman" pitchFamily="18" charset="0"/>
              </a:rPr>
              <a:t>Занулення пам'яті (не обовязковий крок)</a:t>
            </a:r>
          </a:p>
          <a:p>
            <a:r>
              <a:rPr lang="uk-UA" smtClean="0">
                <a:latin typeface="Times New Roman" pitchFamily="18" charset="0"/>
              </a:rPr>
              <a:t>   </a:t>
            </a:r>
            <a:r>
              <a:rPr lang="en-US" smtClean="0">
                <a:latin typeface="Times New Roman" pitchFamily="18" charset="0"/>
              </a:rPr>
              <a:t>memset(current, 0,sizeof(struct list));</a:t>
            </a:r>
          </a:p>
          <a:p>
            <a:r>
              <a:rPr lang="en-US" smtClean="0">
                <a:latin typeface="Times New Roman" pitchFamily="18" charset="0"/>
              </a:rPr>
              <a:t>   // 3.2.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3.3. </a:t>
            </a:r>
            <a:r>
              <a:rPr lang="uk-UA" smtClean="0">
                <a:latin typeface="Times New Roman" pitchFamily="18" charset="0"/>
              </a:rPr>
              <a:t>Зв'язати допоміжний елемент із вершиною</a:t>
            </a:r>
          </a:p>
          <a:p>
            <a:r>
              <a:rPr lang="uk-UA" smtClean="0">
                <a:latin typeface="Times New Roman" pitchFamily="18" charset="0"/>
              </a:rPr>
              <a:t>   </a:t>
            </a:r>
            <a:r>
              <a:rPr lang="en-US" smtClean="0">
                <a:latin typeface="Times New Roman" pitchFamily="18" charset="0"/>
              </a:rPr>
              <a:t>current-&gt;next_item = head;</a:t>
            </a:r>
          </a:p>
          <a:p>
            <a:r>
              <a:rPr lang="en-US" smtClean="0">
                <a:latin typeface="Times New Roman" pitchFamily="18" charset="0"/>
              </a:rPr>
              <a:t>   // 3.4. </a:t>
            </a:r>
            <a:r>
              <a:rPr lang="uk-UA" smtClean="0">
                <a:latin typeface="Times New Roman" pitchFamily="18" charset="0"/>
              </a:rPr>
              <a:t>Встановити вершину стеку на новостворений елемент</a:t>
            </a:r>
          </a:p>
          <a:p>
            <a:r>
              <a:rPr lang="uk-UA" smtClean="0">
                <a:latin typeface="Times New Roman" pitchFamily="18" charset="0"/>
              </a:rPr>
              <a:t>   </a:t>
            </a:r>
            <a:r>
              <a:rPr lang="en-US" smtClean="0">
                <a:latin typeface="Times New Roman" pitchFamily="18" charset="0"/>
              </a:rPr>
              <a:t>head = current;</a:t>
            </a:r>
          </a:p>
          <a:p>
            <a:r>
              <a:rPr lang="en-US" smtClean="0">
                <a:latin typeface="Times New Roman" pitchFamily="18" charset="0"/>
              </a:rPr>
              <a:t>////////////////////////////////////////////////////////////////////////////////////</a:t>
            </a:r>
          </a:p>
          <a:p>
            <a:endParaRPr lang="en-US" smtClean="0">
              <a:latin typeface="Times New Roman" pitchFamily="18" charset="0"/>
            </a:endParaRPr>
          </a:p>
          <a:p>
            <a:r>
              <a:rPr lang="en-US" smtClean="0">
                <a:latin typeface="Times New Roman" pitchFamily="18" charset="0"/>
              </a:rPr>
              <a:t>   // 1. </a:t>
            </a:r>
            <a:r>
              <a:rPr lang="uk-UA" smtClean="0">
                <a:latin typeface="Times New Roman" pitchFamily="18" charset="0"/>
              </a:rPr>
              <a:t>Вилучення першого елементу із стеку</a:t>
            </a:r>
          </a:p>
          <a:p>
            <a:r>
              <a:rPr lang="uk-UA" smtClean="0">
                <a:latin typeface="Times New Roman" pitchFamily="18" charset="0"/>
              </a:rPr>
              <a:t>   // Перевірка наявності стеку</a:t>
            </a:r>
          </a:p>
          <a:p>
            <a:r>
              <a:rPr lang="uk-UA" smtClean="0">
                <a:latin typeface="Times New Roman" pitchFamily="18" charset="0"/>
              </a:rPr>
              <a:t>   </a:t>
            </a:r>
            <a:r>
              <a:rPr lang="en-US" smtClean="0">
                <a:latin typeface="Times New Roman" pitchFamily="18" charset="0"/>
              </a:rPr>
              <a:t>if ( head != NULL) </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Створити копію покажчика на вершину стеку</a:t>
            </a:r>
          </a:p>
          <a:p>
            <a:r>
              <a:rPr lang="uk-UA" smtClean="0">
                <a:latin typeface="Times New Roman" pitchFamily="18" charset="0"/>
              </a:rPr>
              <a:t>      </a:t>
            </a:r>
            <a:r>
              <a:rPr lang="en-US" smtClean="0">
                <a:latin typeface="Times New Roman" pitchFamily="18" charset="0"/>
              </a:rPr>
              <a:t>current = head;</a:t>
            </a:r>
          </a:p>
          <a:p>
            <a:r>
              <a:rPr lang="en-US" smtClean="0">
                <a:latin typeface="Times New Roman" pitchFamily="18" charset="0"/>
              </a:rPr>
              <a:t>      // </a:t>
            </a:r>
            <a:r>
              <a:rPr lang="uk-UA" smtClean="0">
                <a:latin typeface="Times New Roman" pitchFamily="18" charset="0"/>
              </a:rPr>
              <a:t>Перемістити покажчик на вершину стеку на наступний елемент:</a:t>
            </a:r>
          </a:p>
          <a:p>
            <a:r>
              <a:rPr lang="uk-UA" smtClean="0">
                <a:latin typeface="Times New Roman" pitchFamily="18" charset="0"/>
              </a:rPr>
              <a:t>      </a:t>
            </a:r>
            <a:r>
              <a:rPr lang="en-US" smtClean="0">
                <a:latin typeface="Times New Roman" pitchFamily="18" charset="0"/>
              </a:rPr>
              <a:t>head = head -&gt; next_item;</a:t>
            </a:r>
          </a:p>
          <a:p>
            <a:r>
              <a:rPr lang="en-US" smtClean="0">
                <a:latin typeface="Times New Roman" pitchFamily="18" charset="0"/>
              </a:rPr>
              <a:t>      // </a:t>
            </a:r>
            <a:r>
              <a:rPr lang="uk-UA" smtClean="0">
                <a:latin typeface="Times New Roman" pitchFamily="18" charset="0"/>
              </a:rPr>
              <a:t>Звільнити пам'ять із-під колишньої вершини</a:t>
            </a:r>
          </a:p>
          <a:p>
            <a:r>
              <a:rPr lang="uk-UA" smtClean="0">
                <a:latin typeface="Times New Roman" pitchFamily="18" charset="0"/>
              </a:rPr>
              <a:t>      </a:t>
            </a:r>
            <a:r>
              <a:rPr lang="en-US" smtClean="0">
                <a:latin typeface="Times New Roman" pitchFamily="18" charset="0"/>
              </a:rPr>
              <a:t>delete current;</a:t>
            </a:r>
          </a:p>
          <a:p>
            <a:r>
              <a:rPr lang="en-US" smtClean="0">
                <a:latin typeface="Times New Roman" pitchFamily="18" charset="0"/>
              </a:rPr>
              <a:t>   }</a:t>
            </a:r>
          </a:p>
          <a:p>
            <a:r>
              <a:rPr lang="en-US" smtClean="0">
                <a:latin typeface="Times New Roman" pitchFamily="18" charset="0"/>
              </a:rPr>
              <a:t>   // 2. </a:t>
            </a:r>
            <a:r>
              <a:rPr lang="uk-UA" smtClean="0">
                <a:latin typeface="Times New Roman" pitchFamily="18" charset="0"/>
              </a:rPr>
              <a:t>Вилучення першого елементу із стеку</a:t>
            </a:r>
          </a:p>
          <a:p>
            <a:r>
              <a:rPr lang="uk-UA" smtClean="0">
                <a:latin typeface="Times New Roman" pitchFamily="18" charset="0"/>
              </a:rPr>
              <a:t>   </a:t>
            </a:r>
            <a:r>
              <a:rPr lang="en-US" smtClean="0">
                <a:latin typeface="Times New Roman" pitchFamily="18" charset="0"/>
              </a:rPr>
              <a:t>if ( head != NULL) </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Створити копію покажчика на вершину стеку</a:t>
            </a:r>
          </a:p>
          <a:p>
            <a:r>
              <a:rPr lang="uk-UA" smtClean="0">
                <a:latin typeface="Times New Roman" pitchFamily="18" charset="0"/>
              </a:rPr>
              <a:t>      </a:t>
            </a:r>
            <a:r>
              <a:rPr lang="en-US" smtClean="0">
                <a:latin typeface="Times New Roman" pitchFamily="18" charset="0"/>
              </a:rPr>
              <a:t>current = head;</a:t>
            </a:r>
          </a:p>
          <a:p>
            <a:r>
              <a:rPr lang="en-US" smtClean="0">
                <a:latin typeface="Times New Roman" pitchFamily="18" charset="0"/>
              </a:rPr>
              <a:t>      // </a:t>
            </a:r>
            <a:r>
              <a:rPr lang="uk-UA" smtClean="0">
                <a:latin typeface="Times New Roman" pitchFamily="18" charset="0"/>
              </a:rPr>
              <a:t>Перемістити покажчик на вершину стеку на наступний елемент:</a:t>
            </a:r>
          </a:p>
          <a:p>
            <a:r>
              <a:rPr lang="uk-UA" smtClean="0">
                <a:latin typeface="Times New Roman" pitchFamily="18" charset="0"/>
              </a:rPr>
              <a:t>      </a:t>
            </a:r>
            <a:r>
              <a:rPr lang="en-US" smtClean="0">
                <a:latin typeface="Times New Roman" pitchFamily="18" charset="0"/>
              </a:rPr>
              <a:t>head = head -&gt; next_item;</a:t>
            </a:r>
          </a:p>
          <a:p>
            <a:r>
              <a:rPr lang="en-US" smtClean="0">
                <a:latin typeface="Times New Roman" pitchFamily="18" charset="0"/>
              </a:rPr>
              <a:t>      // </a:t>
            </a:r>
            <a:r>
              <a:rPr lang="uk-UA" smtClean="0">
                <a:latin typeface="Times New Roman" pitchFamily="18" charset="0"/>
              </a:rPr>
              <a:t>Звільнити пам'ять із-під колишньої вершини</a:t>
            </a:r>
          </a:p>
          <a:p>
            <a:r>
              <a:rPr lang="uk-UA" smtClean="0">
                <a:latin typeface="Times New Roman" pitchFamily="18" charset="0"/>
              </a:rPr>
              <a:t>      </a:t>
            </a:r>
            <a:r>
              <a:rPr lang="en-US" smtClean="0">
                <a:latin typeface="Times New Roman" pitchFamily="18" charset="0"/>
              </a:rPr>
              <a:t>delete current;</a:t>
            </a:r>
          </a:p>
          <a:p>
            <a:r>
              <a:rPr lang="en-US" smtClean="0">
                <a:latin typeface="Times New Roman" pitchFamily="18" charset="0"/>
              </a:rPr>
              <a:t>   }</a:t>
            </a:r>
          </a:p>
          <a:p>
            <a:r>
              <a:rPr lang="en-US" smtClean="0">
                <a:latin typeface="Times New Roman" pitchFamily="18" charset="0"/>
              </a:rPr>
              <a:t>   </a:t>
            </a: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r>
              <a:rPr lang="en-US" smtClean="0">
                <a:latin typeface="Times New Roman" pitchFamily="18" charset="0"/>
              </a:rPr>
              <a:t>  cout &lt;&lt; "\n";</a:t>
            </a:r>
          </a:p>
          <a:p>
            <a:endParaRPr lang="en-US" smtClean="0">
              <a:latin typeface="Times New Roman" pitchFamily="18" charset="0"/>
            </a:endParaRPr>
          </a:p>
          <a:p>
            <a:r>
              <a:rPr lang="en-US" smtClean="0">
                <a:latin typeface="Times New Roman" pitchFamily="18" charset="0"/>
              </a:rPr>
              <a:t>  head = add_to_stack(head);</a:t>
            </a:r>
          </a:p>
          <a:p>
            <a:r>
              <a:rPr lang="en-US" smtClean="0">
                <a:latin typeface="Times New Roman" pitchFamily="18" charset="0"/>
              </a:rPr>
              <a:t>  head = add_to_stack(head);</a:t>
            </a:r>
          </a:p>
          <a:p>
            <a:r>
              <a:rPr lang="en-US" smtClean="0">
                <a:latin typeface="Times New Roman" pitchFamily="18" charset="0"/>
              </a:rPr>
              <a:t>  head = add_to_stack(head);</a:t>
            </a:r>
          </a:p>
          <a:p>
            <a:endParaRPr lang="en-US" smtClean="0">
              <a:latin typeface="Times New Roman" pitchFamily="18" charset="0"/>
            </a:endParaRPr>
          </a:p>
          <a:p>
            <a:r>
              <a:rPr lang="en-US" smtClean="0">
                <a:latin typeface="Times New Roman" pitchFamily="18" charset="0"/>
              </a:rPr>
              <a:t>  head = add_to_list(head);</a:t>
            </a:r>
          </a:p>
          <a:p>
            <a:r>
              <a:rPr lang="en-US" smtClean="0">
                <a:latin typeface="Times New Roman" pitchFamily="18" charset="0"/>
              </a:rPr>
              <a:t>  head = add_to_list(head);</a:t>
            </a:r>
          </a:p>
          <a:p>
            <a:r>
              <a:rPr lang="en-US" smtClean="0">
                <a:latin typeface="Times New Roman" pitchFamily="18" charset="0"/>
              </a:rPr>
              <a:t>  head = add_to_list(head);</a:t>
            </a:r>
          </a:p>
          <a:p>
            <a:r>
              <a:rPr lang="en-US" smtClean="0">
                <a:latin typeface="Times New Roman" pitchFamily="18" charset="0"/>
              </a:rPr>
              <a:t>  print_list(head);</a:t>
            </a:r>
          </a:p>
          <a:p>
            <a:r>
              <a:rPr lang="en-US" smtClean="0">
                <a:latin typeface="Times New Roman" pitchFamily="18" charset="0"/>
              </a:rPr>
              <a:t>  cout &lt;&lt; "Press enter before delete \n";</a:t>
            </a:r>
          </a:p>
          <a:p>
            <a:r>
              <a:rPr lang="en-US" smtClean="0">
                <a:latin typeface="Times New Roman" pitchFamily="18" charset="0"/>
              </a:rPr>
              <a:t>  _getch();</a:t>
            </a:r>
          </a:p>
          <a:p>
            <a:endParaRPr lang="en-US" smtClean="0">
              <a:latin typeface="Times New Roman" pitchFamily="18" charset="0"/>
            </a:endParaRPr>
          </a:p>
          <a:p>
            <a:r>
              <a:rPr lang="en-US" smtClean="0">
                <a:latin typeface="Times New Roman" pitchFamily="18" charset="0"/>
              </a:rPr>
              <a:t>  head = del_from_stack(head);</a:t>
            </a:r>
          </a:p>
          <a:p>
            <a:r>
              <a:rPr lang="en-US" smtClean="0">
                <a:latin typeface="Times New Roman" pitchFamily="18" charset="0"/>
              </a:rPr>
              <a:t>  head = del_from_stack(head);</a:t>
            </a:r>
          </a:p>
          <a:p>
            <a:r>
              <a:rPr lang="en-US" smtClean="0">
                <a:latin typeface="Times New Roman" pitchFamily="18" charset="0"/>
              </a:rPr>
              <a:t>  head = del_from_stack(head);</a:t>
            </a:r>
          </a:p>
          <a:p>
            <a:r>
              <a:rPr lang="en-US" smtClean="0">
                <a:latin typeface="Times New Roman" pitchFamily="18" charset="0"/>
              </a:rPr>
              <a:t>  head = del_from_stack(head);</a:t>
            </a:r>
          </a:p>
          <a:p>
            <a:r>
              <a:rPr lang="en-US" smtClean="0">
                <a:latin typeface="Times New Roman" pitchFamily="18" charset="0"/>
              </a:rPr>
              <a:t>  cout &lt;&lt; "Press enter (close program)\n";</a:t>
            </a:r>
          </a:p>
          <a:p>
            <a:r>
              <a:rPr lang="en-US" smtClean="0">
                <a:latin typeface="Times New Roman" pitchFamily="18" charset="0"/>
              </a:rPr>
              <a:t>  _getch();</a:t>
            </a:r>
          </a:p>
          <a:p>
            <a:r>
              <a:rPr lang="en-US" smtClean="0">
                <a:latin typeface="Times New Roman" pitchFamily="18" charset="0"/>
              </a:rPr>
              <a:t>  return 0;</a:t>
            </a:r>
          </a:p>
          <a:p>
            <a:r>
              <a:rPr lang="en-US" smtClean="0">
                <a:latin typeface="Times New Roman" pitchFamily="18" charset="0"/>
              </a:rPr>
              <a:t>}</a:t>
            </a:r>
          </a:p>
          <a:p>
            <a:endParaRPr lang="uk-UA" smtClean="0">
              <a:latin typeface="Times New Roman" pitchFamily="18" charset="0"/>
            </a:endParaRPr>
          </a:p>
        </p:txBody>
      </p:sp>
      <p:sp>
        <p:nvSpPr>
          <p:cNvPr id="177156" name="Номер слайда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fld id="{583546BF-7578-4819-AC82-507B76054054}" type="slidenum">
              <a:rPr kumimoji="0" lang="ru-RU" sz="1200" smtClean="0"/>
              <a:pPr/>
              <a:t>75</a:t>
            </a:fld>
            <a:endParaRPr kumimoji="0" lang="ru-RU" sz="120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Образ слайда 1"/>
          <p:cNvSpPr>
            <a:spLocks noGrp="1" noRot="1" noChangeAspect="1" noTextEdit="1"/>
          </p:cNvSpPr>
          <p:nvPr>
            <p:ph type="sldImg"/>
          </p:nvPr>
        </p:nvSpPr>
        <p:spPr>
          <a:ln/>
        </p:spPr>
      </p:sp>
      <p:sp>
        <p:nvSpPr>
          <p:cNvPr id="178179" name="Заметки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r>
              <a:rPr lang="en-US" smtClean="0">
                <a:latin typeface="Times New Roman" pitchFamily="18" charset="0"/>
              </a:rPr>
              <a:t>#include "stdafx.h"</a:t>
            </a:r>
          </a:p>
          <a:p>
            <a:r>
              <a:rPr lang="en-US" smtClean="0">
                <a:latin typeface="Times New Roman" pitchFamily="18" charset="0"/>
              </a:rPr>
              <a:t>#include &lt;conio.h&gt;</a:t>
            </a:r>
          </a:p>
          <a:p>
            <a:r>
              <a:rPr lang="en-US" smtClean="0">
                <a:latin typeface="Times New Roman" pitchFamily="18" charset="0"/>
              </a:rPr>
              <a:t>#include &lt;stdlib.h&gt;</a:t>
            </a:r>
          </a:p>
          <a:p>
            <a:r>
              <a:rPr lang="en-US" smtClean="0">
                <a:latin typeface="Times New Roman" pitchFamily="18" charset="0"/>
              </a:rPr>
              <a:t>#include &lt;iostream&gt;</a:t>
            </a:r>
          </a:p>
          <a:p>
            <a:r>
              <a:rPr lang="en-US" smtClean="0">
                <a:latin typeface="Times New Roman" pitchFamily="18" charset="0"/>
              </a:rPr>
              <a:t>#include &lt;string.h&gt;</a:t>
            </a:r>
          </a:p>
          <a:p>
            <a:endParaRPr lang="en-US" smtClean="0">
              <a:latin typeface="Times New Roman" pitchFamily="18" charset="0"/>
            </a:endParaRPr>
          </a:p>
          <a:p>
            <a:r>
              <a:rPr lang="en-US" smtClean="0">
                <a:latin typeface="Times New Roman" pitchFamily="18" charset="0"/>
              </a:rPr>
              <a:t>using namespace System;</a:t>
            </a:r>
          </a:p>
          <a:p>
            <a:r>
              <a:rPr lang="en-US" smtClean="0">
                <a:latin typeface="Times New Roman" pitchFamily="18" charset="0"/>
              </a:rPr>
              <a:t>using namespace std;</a:t>
            </a:r>
          </a:p>
          <a:p>
            <a:endParaRPr lang="en-US" smtClean="0">
              <a:latin typeface="Times New Roman" pitchFamily="18" charset="0"/>
            </a:endParaRPr>
          </a:p>
          <a:p>
            <a:r>
              <a:rPr lang="en-US" smtClean="0">
                <a:latin typeface="Times New Roman" pitchFamily="18" charset="0"/>
              </a:rPr>
              <a:t>// </a:t>
            </a:r>
            <a:r>
              <a:rPr lang="uk-UA" smtClean="0">
                <a:latin typeface="Times New Roman" pitchFamily="18" charset="0"/>
              </a:rPr>
              <a:t>Декларація типу компонента</a:t>
            </a:r>
          </a:p>
          <a:p>
            <a:r>
              <a:rPr lang="en-US" smtClean="0">
                <a:latin typeface="Times New Roman" pitchFamily="18" charset="0"/>
              </a:rPr>
              <a:t>struct list {   </a:t>
            </a:r>
          </a:p>
          <a:p>
            <a:r>
              <a:rPr lang="en-US" smtClean="0">
                <a:latin typeface="Times New Roman" pitchFamily="18" charset="0"/>
              </a:rPr>
              <a:t>   char    data[25];    // </a:t>
            </a:r>
            <a:r>
              <a:rPr lang="uk-UA" smtClean="0">
                <a:latin typeface="Times New Roman" pitchFamily="18" charset="0"/>
              </a:rPr>
              <a:t>інформаційне поле</a:t>
            </a:r>
          </a:p>
          <a:p>
            <a:r>
              <a:rPr lang="uk-UA" smtClean="0">
                <a:latin typeface="Times New Roman" pitchFamily="18" charset="0"/>
              </a:rPr>
              <a:t>   </a:t>
            </a:r>
            <a:r>
              <a:rPr lang="en-US" smtClean="0">
                <a:latin typeface="Times New Roman" pitchFamily="18" charset="0"/>
              </a:rPr>
              <a:t>list   *next_item;   // </a:t>
            </a:r>
            <a:r>
              <a:rPr lang="uk-UA" smtClean="0">
                <a:latin typeface="Times New Roman" pitchFamily="18" charset="0"/>
              </a:rPr>
              <a:t>покажчик на наступний компонент</a:t>
            </a:r>
          </a:p>
          <a:p>
            <a:r>
              <a:rPr lang="uk-UA" smtClean="0">
                <a:latin typeface="Times New Roman" pitchFamily="18" charset="0"/>
              </a:rPr>
              <a:t>};</a:t>
            </a:r>
          </a:p>
          <a:p>
            <a:endParaRPr lang="uk-UA" smtClean="0">
              <a:latin typeface="Times New Roman" pitchFamily="18" charset="0"/>
            </a:endParaRPr>
          </a:p>
          <a:p>
            <a:r>
              <a:rPr lang="uk-UA" smtClean="0">
                <a:latin typeface="Times New Roman" pitchFamily="18" charset="0"/>
              </a:rPr>
              <a:t>// Декларація покажчика </a:t>
            </a:r>
          </a:p>
          <a:p>
            <a:r>
              <a:rPr lang="en-US" smtClean="0">
                <a:latin typeface="Times New Roman" pitchFamily="18" charset="0"/>
              </a:rPr>
              <a:t>struct list *head = NULL;     // </a:t>
            </a:r>
            <a:r>
              <a:rPr lang="uk-UA" smtClean="0">
                <a:latin typeface="Times New Roman" pitchFamily="18" charset="0"/>
              </a:rPr>
              <a:t>покажчики на перший  (глобальна змінна)</a:t>
            </a:r>
          </a:p>
          <a:p>
            <a:r>
              <a:rPr lang="en-US" smtClean="0">
                <a:latin typeface="Times New Roman" pitchFamily="18" charset="0"/>
              </a:rPr>
              <a:t>struct list *last = NULL;     // </a:t>
            </a:r>
            <a:r>
              <a:rPr lang="uk-UA" smtClean="0">
                <a:latin typeface="Times New Roman" pitchFamily="18" charset="0"/>
              </a:rPr>
              <a:t>покажчики на останній  (глобальна змінна)              </a:t>
            </a:r>
          </a:p>
          <a:p>
            <a:r>
              <a:rPr lang="uk-UA" smtClean="0">
                <a:latin typeface="Times New Roman" pitchFamily="18" charset="0"/>
              </a:rPr>
              <a:t>/*</a:t>
            </a:r>
          </a:p>
          <a:p>
            <a:r>
              <a:rPr lang="uk-UA" smtClean="0">
                <a:latin typeface="Times New Roman" pitchFamily="18" charset="0"/>
              </a:rPr>
              <a:t>Алгоритм вставки елемента до стеку</a:t>
            </a:r>
          </a:p>
          <a:p>
            <a:endParaRPr lang="uk-UA" smtClean="0">
              <a:latin typeface="Times New Roman" pitchFamily="18" charset="0"/>
            </a:endParaRPr>
          </a:p>
          <a:p>
            <a:r>
              <a:rPr lang="uk-UA" smtClean="0">
                <a:latin typeface="Times New Roman" pitchFamily="18" charset="0"/>
              </a:rPr>
              <a:t>1. Виділити пам'ять для нового елемента стеку: </a:t>
            </a:r>
            <a:r>
              <a:rPr lang="en-US" smtClean="0">
                <a:latin typeface="Times New Roman" pitchFamily="18" charset="0"/>
              </a:rPr>
              <a:t>new(current);</a:t>
            </a:r>
          </a:p>
          <a:p>
            <a:r>
              <a:rPr lang="en-US" smtClean="0">
                <a:latin typeface="Times New Roman" pitchFamily="18" charset="0"/>
              </a:rPr>
              <a:t>2. </a:t>
            </a:r>
            <a:r>
              <a:rPr lang="uk-UA" smtClean="0">
                <a:latin typeface="Times New Roman" pitchFamily="18" charset="0"/>
              </a:rPr>
              <a:t>Ввести дані до нового елемента: </a:t>
            </a:r>
            <a:r>
              <a:rPr lang="en-US" smtClean="0">
                <a:latin typeface="Times New Roman" pitchFamily="18" charset="0"/>
              </a:rPr>
              <a:t>readln(current^.data);</a:t>
            </a:r>
          </a:p>
          <a:p>
            <a:r>
              <a:rPr lang="en-US" smtClean="0">
                <a:latin typeface="Times New Roman" pitchFamily="18" charset="0"/>
              </a:rPr>
              <a:t>3. </a:t>
            </a:r>
            <a:r>
              <a:rPr lang="uk-UA" smtClean="0">
                <a:latin typeface="Times New Roman" pitchFamily="18" charset="0"/>
              </a:rPr>
              <a:t>Зв'язати допоміжний елемент із вершиною: </a:t>
            </a:r>
            <a:r>
              <a:rPr lang="en-US" smtClean="0">
                <a:latin typeface="Times New Roman" pitchFamily="18" charset="0"/>
              </a:rPr>
              <a:t>current^.next:=head;</a:t>
            </a:r>
          </a:p>
          <a:p>
            <a:r>
              <a:rPr lang="en-US" smtClean="0">
                <a:latin typeface="Times New Roman" pitchFamily="18" charset="0"/>
              </a:rPr>
              <a:t>4. </a:t>
            </a:r>
            <a:r>
              <a:rPr lang="uk-UA" smtClean="0">
                <a:latin typeface="Times New Roman" pitchFamily="18" charset="0"/>
              </a:rPr>
              <a:t>Встановити вершину стеку на новостворений елемент: </a:t>
            </a:r>
            <a:r>
              <a:rPr lang="en-US" smtClean="0">
                <a:latin typeface="Times New Roman" pitchFamily="18" charset="0"/>
              </a:rPr>
              <a:t>head: =current;</a:t>
            </a:r>
          </a:p>
          <a:p>
            <a:r>
              <a:rPr lang="en-US" smtClean="0">
                <a:latin typeface="Times New Roman" pitchFamily="18" charset="0"/>
              </a:rPr>
              <a:t>*/</a:t>
            </a:r>
          </a:p>
          <a:p>
            <a:r>
              <a:rPr lang="en-US" smtClean="0">
                <a:latin typeface="Times New Roman" pitchFamily="18" charset="0"/>
              </a:rPr>
              <a:t>struct list *add_to_stack(struct list *p_head)</a:t>
            </a:r>
          </a:p>
          <a:p>
            <a:r>
              <a:rPr lang="en-US" smtClean="0">
                <a:latin typeface="Times New Roman" pitchFamily="18" charset="0"/>
              </a:rPr>
              <a:t>{</a:t>
            </a:r>
          </a:p>
          <a:p>
            <a:r>
              <a:rPr lang="en-US" smtClean="0">
                <a:latin typeface="Times New Roman" pitchFamily="18" charset="0"/>
              </a:rPr>
              <a:t>   struct list *current = NULL;  // </a:t>
            </a:r>
            <a:r>
              <a:rPr lang="uk-UA" smtClean="0">
                <a:latin typeface="Times New Roman" pitchFamily="18" charset="0"/>
              </a:rPr>
              <a:t>поточний компоненти списку</a:t>
            </a:r>
          </a:p>
          <a:p>
            <a:r>
              <a:rPr lang="uk-UA" smtClean="0">
                <a:latin typeface="Times New Roman" pitchFamily="18" charset="0"/>
              </a:rPr>
              <a:t>   // Виділити пам'ять для нового елемента стеку:</a:t>
            </a:r>
          </a:p>
          <a:p>
            <a:r>
              <a:rPr lang="uk-UA" smtClean="0">
                <a:latin typeface="Times New Roman" pitchFamily="18" charset="0"/>
              </a:rPr>
              <a:t>   </a:t>
            </a:r>
            <a:r>
              <a:rPr lang="en-US" smtClean="0">
                <a:latin typeface="Times New Roman" pitchFamily="18" charset="0"/>
              </a:rPr>
              <a:t>current = new struct list;</a:t>
            </a:r>
          </a:p>
          <a:p>
            <a:r>
              <a:rPr lang="en-US" smtClean="0">
                <a:latin typeface="Times New Roman" pitchFamily="18" charset="0"/>
              </a:rPr>
              <a:t>   //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a:t>
            </a:r>
            <a:r>
              <a:rPr lang="uk-UA" smtClean="0">
                <a:latin typeface="Times New Roman" pitchFamily="18" charset="0"/>
              </a:rPr>
              <a:t>Зв'язати допоміжний елемент із вершиною</a:t>
            </a:r>
          </a:p>
          <a:p>
            <a:r>
              <a:rPr lang="uk-UA" smtClean="0">
                <a:latin typeface="Times New Roman" pitchFamily="18" charset="0"/>
              </a:rPr>
              <a:t>   </a:t>
            </a:r>
            <a:r>
              <a:rPr lang="en-US" smtClean="0">
                <a:latin typeface="Times New Roman" pitchFamily="18" charset="0"/>
              </a:rPr>
              <a:t>current-&gt;next_item = p_head;</a:t>
            </a:r>
          </a:p>
          <a:p>
            <a:r>
              <a:rPr lang="en-US" smtClean="0">
                <a:latin typeface="Times New Roman" pitchFamily="18" charset="0"/>
              </a:rPr>
              <a:t>   return current;</a:t>
            </a:r>
          </a:p>
          <a:p>
            <a:r>
              <a:rPr lang="en-US" smtClean="0">
                <a:latin typeface="Times New Roman" pitchFamily="18" charset="0"/>
              </a:rPr>
              <a:t>}</a:t>
            </a:r>
          </a:p>
          <a:p>
            <a:endParaRPr lang="en-US" smtClean="0">
              <a:latin typeface="Times New Roman" pitchFamily="18" charset="0"/>
            </a:endParaRPr>
          </a:p>
          <a:p>
            <a:endParaRPr lang="en-US" smtClean="0">
              <a:latin typeface="Times New Roman" pitchFamily="18" charset="0"/>
            </a:endParaRPr>
          </a:p>
          <a:p>
            <a:r>
              <a:rPr lang="en-US" smtClean="0">
                <a:latin typeface="Times New Roman" pitchFamily="18" charset="0"/>
              </a:rPr>
              <a:t>/*</a:t>
            </a:r>
          </a:p>
          <a:p>
            <a:r>
              <a:rPr lang="uk-UA" smtClean="0">
                <a:latin typeface="Times New Roman" pitchFamily="18" charset="0"/>
              </a:rPr>
              <a:t>Алгоритм видалення елемента зі стеку</a:t>
            </a:r>
          </a:p>
          <a:p>
            <a:endParaRPr lang="uk-UA" smtClean="0">
              <a:latin typeface="Times New Roman" pitchFamily="18" charset="0"/>
            </a:endParaRPr>
          </a:p>
          <a:p>
            <a:r>
              <a:rPr lang="uk-UA" smtClean="0">
                <a:latin typeface="Times New Roman" pitchFamily="18" charset="0"/>
              </a:rPr>
              <a:t>1. Створити копію покажчика на вершину стеку: </a:t>
            </a:r>
            <a:r>
              <a:rPr lang="en-US" smtClean="0">
                <a:latin typeface="Times New Roman" pitchFamily="18" charset="0"/>
              </a:rPr>
              <a:t>current :=head; </a:t>
            </a:r>
          </a:p>
          <a:p>
            <a:r>
              <a:rPr lang="en-US" smtClean="0">
                <a:latin typeface="Times New Roman" pitchFamily="18" charset="0"/>
              </a:rPr>
              <a:t>2. </a:t>
            </a:r>
            <a:r>
              <a:rPr lang="uk-UA" smtClean="0">
                <a:latin typeface="Times New Roman" pitchFamily="18" charset="0"/>
              </a:rPr>
              <a:t>Перемістити покажчик на вершину стеку на наступний елемент: 	</a:t>
            </a:r>
            <a:r>
              <a:rPr lang="en-US" smtClean="0">
                <a:latin typeface="Times New Roman" pitchFamily="18" charset="0"/>
              </a:rPr>
              <a:t>head :=current^.next;</a:t>
            </a:r>
          </a:p>
          <a:p>
            <a:r>
              <a:rPr lang="en-US" smtClean="0">
                <a:latin typeface="Times New Roman" pitchFamily="18" charset="0"/>
              </a:rPr>
              <a:t>3. </a:t>
            </a:r>
            <a:r>
              <a:rPr lang="uk-UA" smtClean="0">
                <a:latin typeface="Times New Roman" pitchFamily="18" charset="0"/>
              </a:rPr>
              <a:t>Звільнити пам'ять із-під колишньої вершини стеку: </a:t>
            </a:r>
            <a:r>
              <a:rPr lang="en-US" smtClean="0">
                <a:latin typeface="Times New Roman" pitchFamily="18" charset="0"/>
              </a:rPr>
              <a:t>Dispose (current);</a:t>
            </a:r>
          </a:p>
          <a:p>
            <a:r>
              <a:rPr lang="en-US" smtClean="0">
                <a:latin typeface="Times New Roman" pitchFamily="18" charset="0"/>
              </a:rPr>
              <a:t>*/</a:t>
            </a:r>
          </a:p>
          <a:p>
            <a:r>
              <a:rPr lang="en-US" smtClean="0">
                <a:latin typeface="Times New Roman" pitchFamily="18" charset="0"/>
              </a:rPr>
              <a:t>struct list *del_from_stack(struct list *p_head)</a:t>
            </a:r>
          </a:p>
          <a:p>
            <a:r>
              <a:rPr lang="en-US" smtClean="0">
                <a:latin typeface="Times New Roman" pitchFamily="18" charset="0"/>
              </a:rPr>
              <a:t>{</a:t>
            </a:r>
          </a:p>
          <a:p>
            <a:r>
              <a:rPr lang="en-US" smtClean="0">
                <a:latin typeface="Times New Roman" pitchFamily="18" charset="0"/>
              </a:rPr>
              <a:t>   struct list *current = NULL;  // </a:t>
            </a:r>
            <a:r>
              <a:rPr lang="uk-UA" smtClean="0">
                <a:latin typeface="Times New Roman" pitchFamily="18" charset="0"/>
              </a:rPr>
              <a:t>поточний компоненти списку</a:t>
            </a:r>
          </a:p>
          <a:p>
            <a:r>
              <a:rPr lang="uk-UA" smtClean="0">
                <a:latin typeface="Times New Roman" pitchFamily="18" charset="0"/>
              </a:rPr>
              <a:t>   // Створити копію покажчика на вершину стеку</a:t>
            </a:r>
          </a:p>
          <a:p>
            <a:r>
              <a:rPr lang="uk-UA" smtClean="0">
                <a:latin typeface="Times New Roman" pitchFamily="18" charset="0"/>
              </a:rPr>
              <a:t>   </a:t>
            </a:r>
            <a:r>
              <a:rPr lang="en-US" smtClean="0">
                <a:latin typeface="Times New Roman" pitchFamily="18" charset="0"/>
              </a:rPr>
              <a:t>current = p_head;</a:t>
            </a:r>
          </a:p>
          <a:p>
            <a:r>
              <a:rPr lang="en-US" smtClean="0">
                <a:latin typeface="Times New Roman" pitchFamily="18" charset="0"/>
              </a:rPr>
              <a:t>   if ( current!= NULL) </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Перемістити покажчик на вершину стеку на наступний елемент:</a:t>
            </a:r>
          </a:p>
          <a:p>
            <a:r>
              <a:rPr lang="uk-UA" smtClean="0">
                <a:latin typeface="Times New Roman" pitchFamily="18" charset="0"/>
              </a:rPr>
              <a:t>      </a:t>
            </a:r>
            <a:r>
              <a:rPr lang="en-US" smtClean="0">
                <a:latin typeface="Times New Roman" pitchFamily="18" charset="0"/>
              </a:rPr>
              <a:t>p_head = p_head -&gt; next_item;</a:t>
            </a:r>
          </a:p>
          <a:p>
            <a:r>
              <a:rPr lang="en-US" smtClean="0">
                <a:latin typeface="Times New Roman" pitchFamily="18" charset="0"/>
              </a:rPr>
              <a:t>      // </a:t>
            </a:r>
            <a:r>
              <a:rPr lang="uk-UA" smtClean="0">
                <a:latin typeface="Times New Roman" pitchFamily="18" charset="0"/>
              </a:rPr>
              <a:t>Звільнити пам'ять із-під колишньої вершини</a:t>
            </a:r>
          </a:p>
          <a:p>
            <a:r>
              <a:rPr lang="uk-UA" smtClean="0">
                <a:latin typeface="Times New Roman" pitchFamily="18" charset="0"/>
              </a:rPr>
              <a:t>      </a:t>
            </a:r>
            <a:r>
              <a:rPr lang="en-US" smtClean="0">
                <a:latin typeface="Times New Roman" pitchFamily="18" charset="0"/>
              </a:rPr>
              <a:t>delete current;</a:t>
            </a:r>
          </a:p>
          <a:p>
            <a:r>
              <a:rPr lang="en-US" smtClean="0">
                <a:latin typeface="Times New Roman" pitchFamily="18" charset="0"/>
              </a:rPr>
              <a:t>   }</a:t>
            </a:r>
          </a:p>
          <a:p>
            <a:r>
              <a:rPr lang="en-US" smtClean="0">
                <a:latin typeface="Times New Roman" pitchFamily="18" charset="0"/>
              </a:rPr>
              <a:t>   return p_head;</a:t>
            </a:r>
          </a:p>
          <a:p>
            <a:r>
              <a:rPr lang="en-US" smtClean="0">
                <a:latin typeface="Times New Roman" pitchFamily="18" charset="0"/>
              </a:rPr>
              <a:t>}</a:t>
            </a:r>
          </a:p>
          <a:p>
            <a:endParaRPr lang="en-US" smtClean="0">
              <a:latin typeface="Times New Roman" pitchFamily="18" charset="0"/>
            </a:endParaRPr>
          </a:p>
          <a:p>
            <a:r>
              <a:rPr lang="en-US" smtClean="0">
                <a:latin typeface="Times New Roman" pitchFamily="18" charset="0"/>
              </a:rPr>
              <a:t>/* </a:t>
            </a:r>
            <a:r>
              <a:rPr lang="uk-UA" smtClean="0">
                <a:latin typeface="Times New Roman" pitchFamily="18" charset="0"/>
              </a:rPr>
              <a:t>Друк стеку/черги */</a:t>
            </a:r>
          </a:p>
          <a:p>
            <a:r>
              <a:rPr lang="en-US" smtClean="0">
                <a:latin typeface="Times New Roman" pitchFamily="18" charset="0"/>
              </a:rPr>
              <a:t>void print_list(struct list *p_head)</a:t>
            </a:r>
          </a:p>
          <a:p>
            <a:r>
              <a:rPr lang="en-US" smtClean="0">
                <a:latin typeface="Times New Roman" pitchFamily="18" charset="0"/>
              </a:rPr>
              <a:t>{</a:t>
            </a:r>
          </a:p>
          <a:p>
            <a:r>
              <a:rPr lang="en-US" smtClean="0">
                <a:latin typeface="Times New Roman" pitchFamily="18" charset="0"/>
              </a:rPr>
              <a:t>   struct list *current;  // </a:t>
            </a:r>
            <a:r>
              <a:rPr lang="uk-UA" smtClean="0">
                <a:latin typeface="Times New Roman" pitchFamily="18" charset="0"/>
              </a:rPr>
              <a:t>поточний компоненти списку</a:t>
            </a:r>
          </a:p>
          <a:p>
            <a:r>
              <a:rPr lang="uk-UA" smtClean="0">
                <a:latin typeface="Times New Roman" pitchFamily="18" charset="0"/>
              </a:rPr>
              <a:t>   </a:t>
            </a:r>
            <a:r>
              <a:rPr lang="en-US" smtClean="0">
                <a:latin typeface="Times New Roman" pitchFamily="18" charset="0"/>
              </a:rPr>
              <a:t>int i = 0;</a:t>
            </a:r>
          </a:p>
          <a:p>
            <a:r>
              <a:rPr lang="en-US" smtClean="0">
                <a:latin typeface="Times New Roman" pitchFamily="18" charset="0"/>
              </a:rPr>
              <a:t>   current = p_head;</a:t>
            </a:r>
          </a:p>
          <a:p>
            <a:r>
              <a:rPr lang="en-US" smtClean="0">
                <a:latin typeface="Times New Roman" pitchFamily="18" charset="0"/>
              </a:rPr>
              <a:t>   cout &lt;&lt;'\n';</a:t>
            </a:r>
          </a:p>
          <a:p>
            <a:r>
              <a:rPr lang="en-US" smtClean="0">
                <a:latin typeface="Times New Roman" pitchFamily="18" charset="0"/>
              </a:rPr>
              <a:t>   while (current!= NULL)</a:t>
            </a:r>
          </a:p>
          <a:p>
            <a:r>
              <a:rPr lang="en-US" smtClean="0">
                <a:latin typeface="Times New Roman" pitchFamily="18" charset="0"/>
              </a:rPr>
              <a:t>   {</a:t>
            </a:r>
          </a:p>
          <a:p>
            <a:r>
              <a:rPr lang="en-US" smtClean="0">
                <a:latin typeface="Times New Roman" pitchFamily="18" charset="0"/>
              </a:rPr>
              <a:t>      cout &lt;&lt; "I:" &lt;&lt;  i  &lt;&lt;  "  "  &lt;&lt; current-&gt;data  &lt;&lt;  " \n";</a:t>
            </a:r>
          </a:p>
          <a:p>
            <a:r>
              <a:rPr lang="en-US" smtClean="0">
                <a:latin typeface="Times New Roman" pitchFamily="18" charset="0"/>
              </a:rPr>
              <a:t>      current =current-&gt;next_item;</a:t>
            </a:r>
          </a:p>
          <a:p>
            <a:r>
              <a:rPr lang="en-US" smtClean="0">
                <a:latin typeface="Times New Roman" pitchFamily="18" charset="0"/>
              </a:rPr>
              <a:t>      i++;</a:t>
            </a:r>
          </a:p>
          <a:p>
            <a:r>
              <a:rPr lang="en-US" smtClean="0">
                <a:latin typeface="Times New Roman" pitchFamily="18" charset="0"/>
              </a:rPr>
              <a:t>   }</a:t>
            </a:r>
          </a:p>
          <a:p>
            <a:r>
              <a:rPr lang="en-US" smtClean="0">
                <a:latin typeface="Times New Roman" pitchFamily="18" charset="0"/>
              </a:rPr>
              <a:t>   </a:t>
            </a:r>
          </a:p>
          <a:p>
            <a:r>
              <a:rPr lang="en-US" smtClean="0">
                <a:latin typeface="Times New Roman" pitchFamily="18" charset="0"/>
              </a:rPr>
              <a:t>   return;</a:t>
            </a:r>
          </a:p>
          <a:p>
            <a:r>
              <a:rPr lang="en-US" smtClean="0">
                <a:latin typeface="Times New Roman" pitchFamily="18" charset="0"/>
              </a:rPr>
              <a:t>}</a:t>
            </a:r>
          </a:p>
          <a:p>
            <a:endParaRPr lang="en-US" smtClean="0">
              <a:latin typeface="Times New Roman" pitchFamily="18" charset="0"/>
            </a:endParaRPr>
          </a:p>
          <a:p>
            <a:r>
              <a:rPr lang="en-US" smtClean="0">
                <a:latin typeface="Times New Roman" pitchFamily="18" charset="0"/>
              </a:rPr>
              <a:t>/*</a:t>
            </a:r>
          </a:p>
          <a:p>
            <a:r>
              <a:rPr lang="uk-UA" smtClean="0">
                <a:latin typeface="Times New Roman" pitchFamily="18" charset="0"/>
              </a:rPr>
              <a:t>Алгоритм вставки елемента до черги</a:t>
            </a:r>
          </a:p>
          <a:p>
            <a:endParaRPr lang="uk-UA" smtClean="0">
              <a:latin typeface="Times New Roman" pitchFamily="18" charset="0"/>
            </a:endParaRPr>
          </a:p>
          <a:p>
            <a:r>
              <a:rPr lang="uk-UA" smtClean="0">
                <a:latin typeface="Times New Roman" pitchFamily="18" charset="0"/>
              </a:rPr>
              <a:t>1.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2. </a:t>
            </a:r>
            <a:r>
              <a:rPr lang="uk-UA" smtClean="0">
                <a:latin typeface="Times New Roman" pitchFamily="18" charset="0"/>
              </a:rPr>
              <a:t>Ввести дані до нового елемента: </a:t>
            </a:r>
            <a:r>
              <a:rPr lang="en-US" smtClean="0">
                <a:latin typeface="Times New Roman" pitchFamily="18" charset="0"/>
              </a:rPr>
              <a:t>readln(current^.data);</a:t>
            </a:r>
          </a:p>
          <a:p>
            <a:r>
              <a:rPr lang="en-US" smtClean="0">
                <a:latin typeface="Times New Roman" pitchFamily="18" charset="0"/>
              </a:rPr>
              <a:t>3. </a:t>
            </a:r>
            <a:r>
              <a:rPr lang="uk-UA" smtClean="0">
                <a:latin typeface="Times New Roman" pitchFamily="18" charset="0"/>
              </a:rPr>
              <a:t>Вважати новий елемент останнім у черзі: </a:t>
            </a:r>
            <a:r>
              <a:rPr lang="en-US" smtClean="0">
                <a:latin typeface="Times New Roman" pitchFamily="18" charset="0"/>
              </a:rPr>
              <a:t>current^.next:=nil; </a:t>
            </a:r>
          </a:p>
          <a:p>
            <a:r>
              <a:rPr lang="en-US" smtClean="0">
                <a:latin typeface="Times New Roman" pitchFamily="18" charset="0"/>
              </a:rPr>
              <a:t>4. </a:t>
            </a:r>
            <a:r>
              <a:rPr lang="uk-UA" smtClean="0">
                <a:latin typeface="Times New Roman" pitchFamily="18" charset="0"/>
              </a:rPr>
              <a:t>Якщо черга порожня, то ініціалізувати її вершину: </a:t>
            </a:r>
            <a:r>
              <a:rPr lang="en-US" smtClean="0">
                <a:latin typeface="Times New Roman" pitchFamily="18" charset="0"/>
              </a:rPr>
              <a:t>head:=current;</a:t>
            </a:r>
          </a:p>
          <a:p>
            <a:r>
              <a:rPr lang="en-US" smtClean="0">
                <a:latin typeface="Times New Roman" pitchFamily="18" charset="0"/>
              </a:rPr>
              <a:t>5. </a:t>
            </a:r>
            <a:r>
              <a:rPr lang="uk-UA" smtClean="0">
                <a:latin typeface="Times New Roman" pitchFamily="18" charset="0"/>
              </a:rPr>
              <a:t>Якщо черга не порожня, то зв'язати останній елемент черги із новоутвореним: </a:t>
            </a:r>
            <a:r>
              <a:rPr lang="en-US" smtClean="0">
                <a:latin typeface="Times New Roman" pitchFamily="18" charset="0"/>
              </a:rPr>
              <a:t>last^.next:=current;</a:t>
            </a:r>
          </a:p>
          <a:p>
            <a:r>
              <a:rPr lang="en-US" smtClean="0">
                <a:latin typeface="Times New Roman" pitchFamily="18" charset="0"/>
              </a:rPr>
              <a:t>6. </a:t>
            </a:r>
            <a:r>
              <a:rPr lang="uk-UA" smtClean="0">
                <a:latin typeface="Times New Roman" pitchFamily="18" charset="0"/>
              </a:rPr>
              <a:t>Вважати новий елемент черги останнім: </a:t>
            </a:r>
            <a:r>
              <a:rPr lang="en-US" smtClean="0">
                <a:latin typeface="Times New Roman" pitchFamily="18" charset="0"/>
              </a:rPr>
              <a:t>last:=current; </a:t>
            </a:r>
          </a:p>
          <a:p>
            <a:r>
              <a:rPr lang="en-US" smtClean="0">
                <a:latin typeface="Times New Roman" pitchFamily="18" charset="0"/>
              </a:rPr>
              <a:t>*/</a:t>
            </a:r>
          </a:p>
          <a:p>
            <a:r>
              <a:rPr lang="en-US" smtClean="0">
                <a:latin typeface="Times New Roman" pitchFamily="18" charset="0"/>
              </a:rPr>
              <a:t>struct list *add_to_list(struct list *p_head)</a:t>
            </a:r>
          </a:p>
          <a:p>
            <a:r>
              <a:rPr lang="en-US" smtClean="0">
                <a:latin typeface="Times New Roman" pitchFamily="18" charset="0"/>
              </a:rPr>
              <a:t>{</a:t>
            </a:r>
          </a:p>
          <a:p>
            <a:r>
              <a:rPr lang="en-US" smtClean="0">
                <a:latin typeface="Times New Roman" pitchFamily="18" charset="0"/>
              </a:rPr>
              <a:t>   struct list *current = NULL;  // </a:t>
            </a:r>
            <a:r>
              <a:rPr lang="uk-UA" smtClean="0">
                <a:latin typeface="Times New Roman" pitchFamily="18" charset="0"/>
              </a:rPr>
              <a:t>поточний компоненти черги</a:t>
            </a:r>
          </a:p>
          <a:p>
            <a:r>
              <a:rPr lang="uk-UA" smtClean="0">
                <a:latin typeface="Times New Roman" pitchFamily="18" charset="0"/>
              </a:rPr>
              <a:t>   </a:t>
            </a:r>
            <a:r>
              <a:rPr lang="en-US" smtClean="0">
                <a:latin typeface="Times New Roman" pitchFamily="18" charset="0"/>
              </a:rPr>
              <a:t>struct list *last    = NULL;  // </a:t>
            </a:r>
            <a:r>
              <a:rPr lang="uk-UA" smtClean="0">
                <a:latin typeface="Times New Roman" pitchFamily="18" charset="0"/>
              </a:rPr>
              <a:t>останній елемент черги</a:t>
            </a:r>
          </a:p>
          <a:p>
            <a:r>
              <a:rPr lang="uk-UA" smtClean="0">
                <a:latin typeface="Times New Roman" pitchFamily="18" charset="0"/>
              </a:rPr>
              <a:t>   //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   current = new struct list;</a:t>
            </a:r>
          </a:p>
          <a:p>
            <a:r>
              <a:rPr lang="en-US" smtClean="0">
                <a:latin typeface="Times New Roman" pitchFamily="18" charset="0"/>
              </a:rPr>
              <a:t>   //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a:t>
            </a:r>
            <a:r>
              <a:rPr lang="uk-UA" smtClean="0">
                <a:latin typeface="Times New Roman" pitchFamily="18" charset="0"/>
              </a:rPr>
              <a:t>Вважати новий елемент останнім у черзі</a:t>
            </a:r>
          </a:p>
          <a:p>
            <a:r>
              <a:rPr lang="uk-UA" smtClean="0">
                <a:latin typeface="Times New Roman" pitchFamily="18" charset="0"/>
              </a:rPr>
              <a:t>   </a:t>
            </a:r>
            <a:r>
              <a:rPr lang="en-US" smtClean="0">
                <a:latin typeface="Times New Roman" pitchFamily="18" charset="0"/>
              </a:rPr>
              <a:t>current-&gt;next_item = NULL;</a:t>
            </a:r>
          </a:p>
          <a:p>
            <a:r>
              <a:rPr lang="en-US" smtClean="0">
                <a:latin typeface="Times New Roman" pitchFamily="18" charset="0"/>
              </a:rPr>
              <a:t>   //</a:t>
            </a:r>
            <a:r>
              <a:rPr lang="uk-UA" smtClean="0">
                <a:latin typeface="Times New Roman" pitchFamily="18" charset="0"/>
              </a:rPr>
              <a:t>Якщо черга порожня, то ініціалізувати її вершину: </a:t>
            </a:r>
            <a:r>
              <a:rPr lang="en-US" smtClean="0">
                <a:latin typeface="Times New Roman" pitchFamily="18" charset="0"/>
              </a:rPr>
              <a:t>head:=current;</a:t>
            </a:r>
          </a:p>
          <a:p>
            <a:r>
              <a:rPr lang="en-US" smtClean="0">
                <a:latin typeface="Times New Roman" pitchFamily="18" charset="0"/>
              </a:rPr>
              <a:t>   if (p_head == NULL)</a:t>
            </a:r>
          </a:p>
          <a:p>
            <a:r>
              <a:rPr lang="en-US" smtClean="0">
                <a:latin typeface="Times New Roman" pitchFamily="18" charset="0"/>
              </a:rPr>
              <a:t>   {</a:t>
            </a:r>
          </a:p>
          <a:p>
            <a:r>
              <a:rPr lang="en-US" smtClean="0">
                <a:latin typeface="Times New Roman" pitchFamily="18" charset="0"/>
              </a:rPr>
              <a:t>      p_head = current;</a:t>
            </a:r>
          </a:p>
          <a:p>
            <a:r>
              <a:rPr lang="en-US" smtClean="0">
                <a:latin typeface="Times New Roman" pitchFamily="18" charset="0"/>
              </a:rPr>
              <a:t>   }</a:t>
            </a:r>
          </a:p>
          <a:p>
            <a:r>
              <a:rPr lang="en-US" smtClean="0">
                <a:latin typeface="Times New Roman" pitchFamily="18" charset="0"/>
              </a:rPr>
              <a:t>   else</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Якщо черга не порожня, то зв'язати останній елемент черги із новоутвореним</a:t>
            </a:r>
          </a:p>
          <a:p>
            <a:r>
              <a:rPr lang="uk-UA" smtClean="0">
                <a:latin typeface="Times New Roman" pitchFamily="18" charset="0"/>
              </a:rPr>
              <a:t>      // 1. визначення останнього елемента черги</a:t>
            </a:r>
          </a:p>
          <a:p>
            <a:r>
              <a:rPr lang="uk-UA" smtClean="0">
                <a:latin typeface="Times New Roman" pitchFamily="18" charset="0"/>
              </a:rPr>
              <a:t>      </a:t>
            </a:r>
            <a:r>
              <a:rPr lang="en-US" smtClean="0">
                <a:latin typeface="Times New Roman" pitchFamily="18" charset="0"/>
              </a:rPr>
              <a:t>last = p_head;</a:t>
            </a:r>
          </a:p>
          <a:p>
            <a:r>
              <a:rPr lang="en-US" smtClean="0">
                <a:latin typeface="Times New Roman" pitchFamily="18" charset="0"/>
              </a:rPr>
              <a:t>      while (last-&gt;next_item != NULL)</a:t>
            </a:r>
          </a:p>
          <a:p>
            <a:r>
              <a:rPr lang="en-US" smtClean="0">
                <a:latin typeface="Times New Roman" pitchFamily="18" charset="0"/>
              </a:rPr>
              <a:t>      {</a:t>
            </a:r>
          </a:p>
          <a:p>
            <a:r>
              <a:rPr lang="en-US" smtClean="0">
                <a:latin typeface="Times New Roman" pitchFamily="18" charset="0"/>
              </a:rPr>
              <a:t>         last = last-&gt;next_item;      </a:t>
            </a:r>
          </a:p>
          <a:p>
            <a:r>
              <a:rPr lang="en-US" smtClean="0">
                <a:latin typeface="Times New Roman" pitchFamily="18" charset="0"/>
              </a:rPr>
              <a:t>      }</a:t>
            </a:r>
          </a:p>
          <a:p>
            <a:r>
              <a:rPr lang="en-US" smtClean="0">
                <a:latin typeface="Times New Roman" pitchFamily="18" charset="0"/>
              </a:rPr>
              <a:t>      // 2.   </a:t>
            </a:r>
            <a:r>
              <a:rPr lang="uk-UA" smtClean="0">
                <a:latin typeface="Times New Roman" pitchFamily="18" charset="0"/>
              </a:rPr>
              <a:t>зв'язати останній елемент черги із новоутвореним</a:t>
            </a:r>
          </a:p>
          <a:p>
            <a:r>
              <a:rPr lang="uk-UA" smtClean="0">
                <a:latin typeface="Times New Roman" pitchFamily="18" charset="0"/>
              </a:rPr>
              <a:t>      </a:t>
            </a:r>
            <a:r>
              <a:rPr lang="en-US" smtClean="0">
                <a:latin typeface="Times New Roman" pitchFamily="18" charset="0"/>
              </a:rPr>
              <a:t>last-&gt;next_item = current;</a:t>
            </a:r>
          </a:p>
          <a:p>
            <a:r>
              <a:rPr lang="en-US" smtClean="0">
                <a:latin typeface="Times New Roman" pitchFamily="18" charset="0"/>
              </a:rPr>
              <a:t>   }</a:t>
            </a:r>
          </a:p>
          <a:p>
            <a:r>
              <a:rPr lang="en-US" smtClean="0">
                <a:latin typeface="Times New Roman" pitchFamily="18" charset="0"/>
              </a:rPr>
              <a:t>   return p_head;</a:t>
            </a:r>
          </a:p>
          <a:p>
            <a:r>
              <a:rPr lang="en-US" smtClean="0">
                <a:latin typeface="Times New Roman" pitchFamily="18" charset="0"/>
              </a:rPr>
              <a:t>}</a:t>
            </a:r>
          </a:p>
          <a:p>
            <a:endParaRPr lang="en-US" smtClean="0">
              <a:latin typeface="Times New Roman" pitchFamily="18" charset="0"/>
            </a:endParaRPr>
          </a:p>
          <a:p>
            <a:r>
              <a:rPr lang="en-US" smtClean="0">
                <a:latin typeface="Times New Roman" pitchFamily="18" charset="0"/>
              </a:rPr>
              <a:t>/*</a:t>
            </a:r>
          </a:p>
          <a:p>
            <a:r>
              <a:rPr lang="uk-UA" smtClean="0">
                <a:latin typeface="Times New Roman" pitchFamily="18" charset="0"/>
              </a:rPr>
              <a:t>Алгоритм вставки елемента до черги</a:t>
            </a:r>
          </a:p>
          <a:p>
            <a:endParaRPr lang="uk-UA" smtClean="0">
              <a:latin typeface="Times New Roman" pitchFamily="18" charset="0"/>
            </a:endParaRPr>
          </a:p>
          <a:p>
            <a:r>
              <a:rPr lang="uk-UA" smtClean="0">
                <a:latin typeface="Times New Roman" pitchFamily="18" charset="0"/>
              </a:rPr>
              <a:t>1.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2. </a:t>
            </a:r>
            <a:r>
              <a:rPr lang="uk-UA" smtClean="0">
                <a:latin typeface="Times New Roman" pitchFamily="18" charset="0"/>
              </a:rPr>
              <a:t>Ввести дані до нового елемента: </a:t>
            </a:r>
            <a:r>
              <a:rPr lang="en-US" smtClean="0">
                <a:latin typeface="Times New Roman" pitchFamily="18" charset="0"/>
              </a:rPr>
              <a:t>readln(current^.data);</a:t>
            </a:r>
          </a:p>
          <a:p>
            <a:r>
              <a:rPr lang="en-US" smtClean="0">
                <a:latin typeface="Times New Roman" pitchFamily="18" charset="0"/>
              </a:rPr>
              <a:t>3. </a:t>
            </a:r>
            <a:r>
              <a:rPr lang="uk-UA" smtClean="0">
                <a:latin typeface="Times New Roman" pitchFamily="18" charset="0"/>
              </a:rPr>
              <a:t>Вважати новий елемент останнім у черзі: </a:t>
            </a:r>
            <a:r>
              <a:rPr lang="en-US" smtClean="0">
                <a:latin typeface="Times New Roman" pitchFamily="18" charset="0"/>
              </a:rPr>
              <a:t>current^.next:=nil; </a:t>
            </a:r>
          </a:p>
          <a:p>
            <a:r>
              <a:rPr lang="en-US" smtClean="0">
                <a:latin typeface="Times New Roman" pitchFamily="18" charset="0"/>
              </a:rPr>
              <a:t>4. </a:t>
            </a:r>
            <a:r>
              <a:rPr lang="uk-UA" smtClean="0">
                <a:latin typeface="Times New Roman" pitchFamily="18" charset="0"/>
              </a:rPr>
              <a:t>Якщо черга порожня, то ініціалізувати її вершину: </a:t>
            </a:r>
            <a:r>
              <a:rPr lang="en-US" smtClean="0">
                <a:latin typeface="Times New Roman" pitchFamily="18" charset="0"/>
              </a:rPr>
              <a:t>head:=current;</a:t>
            </a:r>
          </a:p>
          <a:p>
            <a:r>
              <a:rPr lang="en-US" smtClean="0">
                <a:latin typeface="Times New Roman" pitchFamily="18" charset="0"/>
              </a:rPr>
              <a:t>5. </a:t>
            </a:r>
            <a:r>
              <a:rPr lang="uk-UA" smtClean="0">
                <a:latin typeface="Times New Roman" pitchFamily="18" charset="0"/>
              </a:rPr>
              <a:t>Якщо черга не порожня, то зв'язати останній елемент черги із новоутвореним: </a:t>
            </a:r>
            <a:r>
              <a:rPr lang="en-US" smtClean="0">
                <a:latin typeface="Times New Roman" pitchFamily="18" charset="0"/>
              </a:rPr>
              <a:t>last^.next:=current;</a:t>
            </a:r>
          </a:p>
          <a:p>
            <a:r>
              <a:rPr lang="en-US" smtClean="0">
                <a:latin typeface="Times New Roman" pitchFamily="18" charset="0"/>
              </a:rPr>
              <a:t>6. </a:t>
            </a:r>
            <a:r>
              <a:rPr lang="uk-UA" smtClean="0">
                <a:latin typeface="Times New Roman" pitchFamily="18" charset="0"/>
              </a:rPr>
              <a:t>Вважати новий елемент черги останнім: </a:t>
            </a:r>
            <a:r>
              <a:rPr lang="en-US" smtClean="0">
                <a:latin typeface="Times New Roman" pitchFamily="18" charset="0"/>
              </a:rPr>
              <a:t>last:=current; </a:t>
            </a:r>
          </a:p>
          <a:p>
            <a:r>
              <a:rPr lang="en-US" smtClean="0">
                <a:latin typeface="Times New Roman" pitchFamily="18" charset="0"/>
              </a:rPr>
              <a:t>*/</a:t>
            </a:r>
          </a:p>
          <a:p>
            <a:endParaRPr lang="en-US" smtClean="0">
              <a:latin typeface="Times New Roman" pitchFamily="18" charset="0"/>
            </a:endParaRPr>
          </a:p>
          <a:p>
            <a:r>
              <a:rPr lang="en-US" smtClean="0">
                <a:latin typeface="Times New Roman" pitchFamily="18" charset="0"/>
              </a:rPr>
              <a:t>int main()</a:t>
            </a:r>
          </a:p>
          <a:p>
            <a:r>
              <a:rPr lang="en-US" smtClean="0">
                <a:latin typeface="Times New Roman" pitchFamily="18" charset="0"/>
              </a:rPr>
              <a:t>{</a:t>
            </a:r>
          </a:p>
          <a:p>
            <a:r>
              <a:rPr lang="en-US" smtClean="0">
                <a:latin typeface="Times New Roman" pitchFamily="18" charset="0"/>
              </a:rPr>
              <a:t>   struct list *head;     // </a:t>
            </a:r>
            <a:r>
              <a:rPr lang="uk-UA" smtClean="0">
                <a:latin typeface="Times New Roman" pitchFamily="18" charset="0"/>
              </a:rPr>
              <a:t>покажчики на перший</a:t>
            </a:r>
          </a:p>
          <a:p>
            <a:r>
              <a:rPr lang="uk-UA" smtClean="0">
                <a:latin typeface="Times New Roman" pitchFamily="18" charset="0"/>
              </a:rPr>
              <a:t>   </a:t>
            </a:r>
            <a:r>
              <a:rPr lang="en-US" smtClean="0">
                <a:latin typeface="Times New Roman" pitchFamily="18" charset="0"/>
              </a:rPr>
              <a:t>struct list *last;     // </a:t>
            </a:r>
            <a:r>
              <a:rPr lang="uk-UA" smtClean="0">
                <a:latin typeface="Times New Roman" pitchFamily="18" charset="0"/>
              </a:rPr>
              <a:t>останній елемент черги</a:t>
            </a:r>
          </a:p>
          <a:p>
            <a:r>
              <a:rPr lang="uk-UA" smtClean="0">
                <a:latin typeface="Times New Roman" pitchFamily="18" charset="0"/>
              </a:rPr>
              <a:t>   </a:t>
            </a:r>
            <a:r>
              <a:rPr lang="en-US" smtClean="0">
                <a:latin typeface="Times New Roman" pitchFamily="18" charset="0"/>
              </a:rPr>
              <a:t>struct list *current;  // </a:t>
            </a:r>
            <a:r>
              <a:rPr lang="uk-UA" smtClean="0">
                <a:latin typeface="Times New Roman" pitchFamily="18" charset="0"/>
              </a:rPr>
              <a:t>поточний компоненти черги</a:t>
            </a:r>
          </a:p>
          <a:p>
            <a:r>
              <a:rPr lang="uk-UA" smtClean="0">
                <a:latin typeface="Times New Roman" pitchFamily="18" charset="0"/>
              </a:rPr>
              <a:t>  </a:t>
            </a:r>
          </a:p>
          <a:p>
            <a:r>
              <a:rPr lang="uk-UA" smtClean="0">
                <a:latin typeface="Times New Roman" pitchFamily="18" charset="0"/>
              </a:rPr>
              <a:t>   // 1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   current = new struct list;</a:t>
            </a:r>
          </a:p>
          <a:p>
            <a:r>
              <a:rPr lang="en-US" smtClean="0">
                <a:latin typeface="Times New Roman" pitchFamily="18" charset="0"/>
              </a:rPr>
              <a:t>   // 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endParaRPr lang="en-US" smtClean="0">
              <a:latin typeface="Times New Roman" pitchFamily="18" charset="0"/>
            </a:endParaRPr>
          </a:p>
          <a:p>
            <a:r>
              <a:rPr lang="en-US" smtClean="0">
                <a:latin typeface="Times New Roman" pitchFamily="18" charset="0"/>
              </a:rPr>
              <a:t>   // 3 </a:t>
            </a:r>
            <a:r>
              <a:rPr lang="uk-UA" smtClean="0">
                <a:latin typeface="Times New Roman" pitchFamily="18" charset="0"/>
              </a:rPr>
              <a:t>Ініціалізувати початок списку: </a:t>
            </a:r>
            <a:r>
              <a:rPr lang="en-US" smtClean="0">
                <a:latin typeface="Times New Roman" pitchFamily="18" charset="0"/>
              </a:rPr>
              <a:t>head:=newptr; </a:t>
            </a:r>
          </a:p>
          <a:p>
            <a:r>
              <a:rPr lang="en-US" smtClean="0">
                <a:latin typeface="Times New Roman" pitchFamily="18" charset="0"/>
              </a:rPr>
              <a:t>   head = current;</a:t>
            </a:r>
          </a:p>
          <a:p>
            <a:r>
              <a:rPr lang="en-US" smtClean="0">
                <a:latin typeface="Times New Roman" pitchFamily="18" charset="0"/>
              </a:rPr>
              <a:t>   // 4. </a:t>
            </a:r>
            <a:r>
              <a:rPr lang="uk-UA" smtClean="0">
                <a:latin typeface="Times New Roman" pitchFamily="18" charset="0"/>
              </a:rPr>
              <a:t>Ініціалізувати кінець списку</a:t>
            </a:r>
          </a:p>
          <a:p>
            <a:r>
              <a:rPr lang="uk-UA" smtClean="0">
                <a:latin typeface="Times New Roman" pitchFamily="18" charset="0"/>
              </a:rPr>
              <a:t>   </a:t>
            </a:r>
            <a:r>
              <a:rPr lang="en-US" smtClean="0">
                <a:latin typeface="Times New Roman" pitchFamily="18" charset="0"/>
              </a:rPr>
              <a:t>last = current;</a:t>
            </a:r>
          </a:p>
          <a:p>
            <a:r>
              <a:rPr lang="en-US" smtClean="0">
                <a:latin typeface="Times New Roman" pitchFamily="18" charset="0"/>
              </a:rPr>
              <a:t>   // 5. </a:t>
            </a:r>
            <a:r>
              <a:rPr lang="uk-UA" smtClean="0">
                <a:latin typeface="Times New Roman" pitchFamily="18" charset="0"/>
              </a:rPr>
              <a:t>Записати ознаку того, що перший елемент є останнім</a:t>
            </a:r>
          </a:p>
          <a:p>
            <a:r>
              <a:rPr lang="uk-UA" smtClean="0">
                <a:latin typeface="Times New Roman" pitchFamily="18" charset="0"/>
              </a:rPr>
              <a:t>    </a:t>
            </a:r>
            <a:r>
              <a:rPr lang="en-US" smtClean="0">
                <a:latin typeface="Times New Roman" pitchFamily="18" charset="0"/>
              </a:rPr>
              <a:t>head-&gt;next_item = NULL;</a:t>
            </a: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r>
              <a:rPr lang="en-US" smtClean="0">
                <a:latin typeface="Times New Roman" pitchFamily="18" charset="0"/>
              </a:rPr>
              <a:t>   // </a:t>
            </a:r>
            <a:r>
              <a:rPr lang="uk-UA" smtClean="0">
                <a:latin typeface="Times New Roman" pitchFamily="18" charset="0"/>
              </a:rPr>
              <a:t>Декларація покажчика </a:t>
            </a:r>
          </a:p>
          <a:p>
            <a:r>
              <a:rPr lang="uk-UA" smtClean="0">
                <a:latin typeface="Times New Roman" pitchFamily="18" charset="0"/>
              </a:rPr>
              <a:t>   //</a:t>
            </a:r>
            <a:r>
              <a:rPr lang="en-US" smtClean="0">
                <a:latin typeface="Times New Roman" pitchFamily="18" charset="0"/>
              </a:rPr>
              <a:t>struct list *current;  // </a:t>
            </a:r>
            <a:r>
              <a:rPr lang="uk-UA" smtClean="0">
                <a:latin typeface="Times New Roman" pitchFamily="18" charset="0"/>
              </a:rPr>
              <a:t>поточний компоненти черги</a:t>
            </a:r>
          </a:p>
          <a:p>
            <a:r>
              <a:rPr lang="uk-UA" smtClean="0">
                <a:latin typeface="Times New Roman" pitchFamily="18" charset="0"/>
              </a:rPr>
              <a:t>//   </a:t>
            </a:r>
            <a:r>
              <a:rPr lang="en-US" smtClean="0">
                <a:latin typeface="Times New Roman" pitchFamily="18" charset="0"/>
              </a:rPr>
              <a:t>struct list *head;     // </a:t>
            </a:r>
            <a:r>
              <a:rPr lang="uk-UA" smtClean="0">
                <a:latin typeface="Times New Roman" pitchFamily="18" charset="0"/>
              </a:rPr>
              <a:t>покажчики на перший</a:t>
            </a:r>
          </a:p>
          <a:p>
            <a:r>
              <a:rPr lang="uk-UA" smtClean="0">
                <a:latin typeface="Times New Roman" pitchFamily="18" charset="0"/>
              </a:rPr>
              <a:t>// </a:t>
            </a:r>
            <a:r>
              <a:rPr lang="en-US" smtClean="0">
                <a:latin typeface="Times New Roman" pitchFamily="18" charset="0"/>
              </a:rPr>
              <a:t>struct list *last;     // </a:t>
            </a:r>
            <a:r>
              <a:rPr lang="uk-UA" smtClean="0">
                <a:latin typeface="Times New Roman" pitchFamily="18" charset="0"/>
              </a:rPr>
              <a:t>останній елемент черги</a:t>
            </a:r>
          </a:p>
          <a:p>
            <a:r>
              <a:rPr lang="uk-UA" smtClean="0">
                <a:latin typeface="Times New Roman" pitchFamily="18" charset="0"/>
              </a:rPr>
              <a:t>   // 0</a:t>
            </a:r>
          </a:p>
          <a:p>
            <a:r>
              <a:rPr lang="uk-UA" smtClean="0">
                <a:latin typeface="Times New Roman" pitchFamily="18" charset="0"/>
              </a:rPr>
              <a:t>   </a:t>
            </a:r>
            <a:r>
              <a:rPr lang="en-US" smtClean="0">
                <a:latin typeface="Times New Roman" pitchFamily="18" charset="0"/>
              </a:rPr>
              <a:t>current = head = last =NULL;</a:t>
            </a:r>
          </a:p>
          <a:p>
            <a:r>
              <a:rPr lang="en-US" smtClean="0">
                <a:latin typeface="Times New Roman" pitchFamily="18" charset="0"/>
              </a:rPr>
              <a:t>   // </a:t>
            </a:r>
            <a:r>
              <a:rPr lang="uk-UA" smtClean="0">
                <a:latin typeface="Times New Roman" pitchFamily="18" charset="0"/>
              </a:rPr>
              <a:t>Створення першого елемента в черзі</a:t>
            </a:r>
          </a:p>
          <a:p>
            <a:r>
              <a:rPr lang="uk-UA" smtClean="0">
                <a:latin typeface="Times New Roman" pitchFamily="18" charset="0"/>
              </a:rPr>
              <a:t>   // 1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   current = new struct list;</a:t>
            </a:r>
          </a:p>
          <a:p>
            <a:r>
              <a:rPr lang="en-US" smtClean="0">
                <a:latin typeface="Times New Roman" pitchFamily="18" charset="0"/>
              </a:rPr>
              <a:t>   memset(current, 0,sizeof(struct list));</a:t>
            </a:r>
          </a:p>
          <a:p>
            <a:r>
              <a:rPr lang="en-US" smtClean="0">
                <a:latin typeface="Times New Roman" pitchFamily="18" charset="0"/>
              </a:rPr>
              <a:t>   // 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3 </a:t>
            </a:r>
            <a:r>
              <a:rPr lang="uk-UA" smtClean="0">
                <a:latin typeface="Times New Roman" pitchFamily="18" charset="0"/>
              </a:rPr>
              <a:t>Вважати новий елемент останнім у черзі</a:t>
            </a:r>
          </a:p>
          <a:p>
            <a:r>
              <a:rPr lang="uk-UA" smtClean="0">
                <a:latin typeface="Times New Roman" pitchFamily="18" charset="0"/>
              </a:rPr>
              <a:t>   </a:t>
            </a:r>
            <a:r>
              <a:rPr lang="en-US" smtClean="0">
                <a:latin typeface="Times New Roman" pitchFamily="18" charset="0"/>
              </a:rPr>
              <a:t>current-&gt;next_item = NULL;</a:t>
            </a:r>
          </a:p>
          <a:p>
            <a:r>
              <a:rPr lang="en-US" smtClean="0">
                <a:latin typeface="Times New Roman" pitchFamily="18" charset="0"/>
              </a:rPr>
              <a:t>   //4 </a:t>
            </a:r>
            <a:r>
              <a:rPr lang="uk-UA" smtClean="0">
                <a:latin typeface="Times New Roman" pitchFamily="18" charset="0"/>
              </a:rPr>
              <a:t>Якщо черга порожня, то ініціалізувати її вершину</a:t>
            </a:r>
          </a:p>
          <a:p>
            <a:r>
              <a:rPr lang="uk-UA" smtClean="0">
                <a:latin typeface="Times New Roman" pitchFamily="18" charset="0"/>
              </a:rPr>
              <a:t>   </a:t>
            </a:r>
            <a:r>
              <a:rPr lang="en-US" smtClean="0">
                <a:latin typeface="Times New Roman" pitchFamily="18" charset="0"/>
              </a:rPr>
              <a:t>if (head == NULL)</a:t>
            </a:r>
          </a:p>
          <a:p>
            <a:r>
              <a:rPr lang="en-US" smtClean="0">
                <a:latin typeface="Times New Roman" pitchFamily="18" charset="0"/>
              </a:rPr>
              <a:t>   {</a:t>
            </a:r>
          </a:p>
          <a:p>
            <a:r>
              <a:rPr lang="en-US" smtClean="0">
                <a:latin typeface="Times New Roman" pitchFamily="18" charset="0"/>
              </a:rPr>
              <a:t>      // 4.1.</a:t>
            </a:r>
            <a:r>
              <a:rPr lang="uk-UA" smtClean="0">
                <a:latin typeface="Times New Roman" pitchFamily="18" charset="0"/>
              </a:rPr>
              <a:t>ініціалізувати її вершину</a:t>
            </a:r>
          </a:p>
          <a:p>
            <a:r>
              <a:rPr lang="uk-UA" smtClean="0">
                <a:latin typeface="Times New Roman" pitchFamily="18" charset="0"/>
              </a:rPr>
              <a:t>      </a:t>
            </a:r>
            <a:r>
              <a:rPr lang="en-US" smtClean="0">
                <a:latin typeface="Times New Roman" pitchFamily="18" charset="0"/>
              </a:rPr>
              <a:t>head = current;</a:t>
            </a:r>
          </a:p>
          <a:p>
            <a:r>
              <a:rPr lang="en-US" smtClean="0">
                <a:latin typeface="Times New Roman" pitchFamily="18" charset="0"/>
              </a:rPr>
              <a:t>   }</a:t>
            </a:r>
          </a:p>
          <a:p>
            <a:r>
              <a:rPr lang="en-US" smtClean="0">
                <a:latin typeface="Times New Roman" pitchFamily="18" charset="0"/>
              </a:rPr>
              <a:t>   else</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Якщо черга не порожня, то зв'язати останній елемент черги із новоутвореним</a:t>
            </a:r>
          </a:p>
          <a:p>
            <a:r>
              <a:rPr lang="uk-UA" smtClean="0">
                <a:latin typeface="Times New Roman" pitchFamily="18" charset="0"/>
              </a:rPr>
              <a:t>      // 5.1. визначення останнього елемента черги</a:t>
            </a:r>
          </a:p>
          <a:p>
            <a:r>
              <a:rPr lang="uk-UA" smtClean="0">
                <a:latin typeface="Times New Roman" pitchFamily="18" charset="0"/>
              </a:rPr>
              <a:t>      </a:t>
            </a:r>
            <a:r>
              <a:rPr lang="en-US" smtClean="0">
                <a:latin typeface="Times New Roman" pitchFamily="18" charset="0"/>
              </a:rPr>
              <a:t>last = head;</a:t>
            </a:r>
          </a:p>
          <a:p>
            <a:r>
              <a:rPr lang="en-US" smtClean="0">
                <a:latin typeface="Times New Roman" pitchFamily="18" charset="0"/>
              </a:rPr>
              <a:t>      while (last-&gt;next_item != NULL)</a:t>
            </a:r>
          </a:p>
          <a:p>
            <a:r>
              <a:rPr lang="en-US" smtClean="0">
                <a:latin typeface="Times New Roman" pitchFamily="18" charset="0"/>
              </a:rPr>
              <a:t>      {</a:t>
            </a:r>
          </a:p>
          <a:p>
            <a:r>
              <a:rPr lang="en-US" smtClean="0">
                <a:latin typeface="Times New Roman" pitchFamily="18" charset="0"/>
              </a:rPr>
              <a:t>         last = last-&gt;next_item;      </a:t>
            </a:r>
          </a:p>
          <a:p>
            <a:r>
              <a:rPr lang="en-US" smtClean="0">
                <a:latin typeface="Times New Roman" pitchFamily="18" charset="0"/>
              </a:rPr>
              <a:t>      }</a:t>
            </a:r>
          </a:p>
          <a:p>
            <a:r>
              <a:rPr lang="en-US" smtClean="0">
                <a:latin typeface="Times New Roman" pitchFamily="18" charset="0"/>
              </a:rPr>
              <a:t>      // 5.2.   </a:t>
            </a:r>
            <a:r>
              <a:rPr lang="uk-UA" smtClean="0">
                <a:latin typeface="Times New Roman" pitchFamily="18" charset="0"/>
              </a:rPr>
              <a:t>зв'язати останній елемент черги із новоутвореним</a:t>
            </a:r>
          </a:p>
          <a:p>
            <a:r>
              <a:rPr lang="uk-UA" smtClean="0">
                <a:latin typeface="Times New Roman" pitchFamily="18" charset="0"/>
              </a:rPr>
              <a:t>      </a:t>
            </a:r>
            <a:r>
              <a:rPr lang="en-US" smtClean="0">
                <a:latin typeface="Times New Roman" pitchFamily="18" charset="0"/>
              </a:rPr>
              <a:t>last-&gt;next_item = current;</a:t>
            </a:r>
          </a:p>
          <a:p>
            <a:r>
              <a:rPr lang="en-US" smtClean="0">
                <a:latin typeface="Times New Roman" pitchFamily="18" charset="0"/>
              </a:rPr>
              <a:t>   }</a:t>
            </a:r>
          </a:p>
          <a:p>
            <a:r>
              <a:rPr lang="en-US" smtClean="0">
                <a:latin typeface="Times New Roman" pitchFamily="18" charset="0"/>
              </a:rPr>
              <a:t>  </a:t>
            </a:r>
          </a:p>
          <a:p>
            <a:endParaRPr lang="en-US" smtClean="0">
              <a:latin typeface="Times New Roman" pitchFamily="18" charset="0"/>
            </a:endParaRPr>
          </a:p>
          <a:p>
            <a:endParaRPr lang="en-US" smtClean="0">
              <a:latin typeface="Times New Roman" pitchFamily="18" charset="0"/>
            </a:endParaRPr>
          </a:p>
          <a:p>
            <a:r>
              <a:rPr lang="en-US" smtClean="0">
                <a:latin typeface="Times New Roman" pitchFamily="18" charset="0"/>
              </a:rPr>
              <a:t>   // </a:t>
            </a:r>
            <a:r>
              <a:rPr lang="uk-UA" smtClean="0">
                <a:latin typeface="Times New Roman" pitchFamily="18" charset="0"/>
              </a:rPr>
              <a:t>Створення другого елемента в черзі</a:t>
            </a:r>
          </a:p>
          <a:p>
            <a:r>
              <a:rPr lang="uk-UA" smtClean="0">
                <a:latin typeface="Times New Roman" pitchFamily="18" charset="0"/>
              </a:rPr>
              <a:t>// 1 Виділити пам'ять для нового елемента черги: </a:t>
            </a:r>
            <a:r>
              <a:rPr lang="en-US" smtClean="0">
                <a:latin typeface="Times New Roman" pitchFamily="18" charset="0"/>
              </a:rPr>
              <a:t>new(current);</a:t>
            </a:r>
          </a:p>
          <a:p>
            <a:r>
              <a:rPr lang="en-US" smtClean="0">
                <a:latin typeface="Times New Roman" pitchFamily="18" charset="0"/>
              </a:rPr>
              <a:t>   current = new struct list;</a:t>
            </a:r>
          </a:p>
          <a:p>
            <a:r>
              <a:rPr lang="en-US" smtClean="0">
                <a:latin typeface="Times New Roman" pitchFamily="18" charset="0"/>
              </a:rPr>
              <a:t>   memset(current, 0,sizeof(struct list));</a:t>
            </a:r>
          </a:p>
          <a:p>
            <a:r>
              <a:rPr lang="en-US" smtClean="0">
                <a:latin typeface="Times New Roman" pitchFamily="18" charset="0"/>
              </a:rPr>
              <a:t>   // 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3 </a:t>
            </a:r>
            <a:r>
              <a:rPr lang="uk-UA" smtClean="0">
                <a:latin typeface="Times New Roman" pitchFamily="18" charset="0"/>
              </a:rPr>
              <a:t>Вважати новий елемент останнім у черзі</a:t>
            </a:r>
          </a:p>
          <a:p>
            <a:r>
              <a:rPr lang="uk-UA" smtClean="0">
                <a:latin typeface="Times New Roman" pitchFamily="18" charset="0"/>
              </a:rPr>
              <a:t>   </a:t>
            </a:r>
            <a:r>
              <a:rPr lang="en-US" smtClean="0">
                <a:latin typeface="Times New Roman" pitchFamily="18" charset="0"/>
              </a:rPr>
              <a:t>current-&gt;next_item = NULL;</a:t>
            </a:r>
          </a:p>
          <a:p>
            <a:r>
              <a:rPr lang="en-US" smtClean="0">
                <a:latin typeface="Times New Roman" pitchFamily="18" charset="0"/>
              </a:rPr>
              <a:t>   //4 </a:t>
            </a:r>
            <a:r>
              <a:rPr lang="uk-UA" smtClean="0">
                <a:latin typeface="Times New Roman" pitchFamily="18" charset="0"/>
              </a:rPr>
              <a:t>Якщо черга порожня, то ініціалізувати її вершину</a:t>
            </a:r>
          </a:p>
          <a:p>
            <a:r>
              <a:rPr lang="uk-UA" smtClean="0">
                <a:latin typeface="Times New Roman" pitchFamily="18" charset="0"/>
              </a:rPr>
              <a:t>   </a:t>
            </a:r>
            <a:r>
              <a:rPr lang="en-US" smtClean="0">
                <a:latin typeface="Times New Roman" pitchFamily="18" charset="0"/>
              </a:rPr>
              <a:t>if (head == NULL)</a:t>
            </a:r>
          </a:p>
          <a:p>
            <a:r>
              <a:rPr lang="en-US" smtClean="0">
                <a:latin typeface="Times New Roman" pitchFamily="18" charset="0"/>
              </a:rPr>
              <a:t>   {</a:t>
            </a:r>
          </a:p>
          <a:p>
            <a:r>
              <a:rPr lang="en-US" smtClean="0">
                <a:latin typeface="Times New Roman" pitchFamily="18" charset="0"/>
              </a:rPr>
              <a:t>      // 4.1.</a:t>
            </a:r>
            <a:r>
              <a:rPr lang="uk-UA" smtClean="0">
                <a:latin typeface="Times New Roman" pitchFamily="18" charset="0"/>
              </a:rPr>
              <a:t>ініціалізувати її вершину</a:t>
            </a:r>
          </a:p>
          <a:p>
            <a:r>
              <a:rPr lang="uk-UA" smtClean="0">
                <a:latin typeface="Times New Roman" pitchFamily="18" charset="0"/>
              </a:rPr>
              <a:t>      </a:t>
            </a:r>
            <a:r>
              <a:rPr lang="en-US" smtClean="0">
                <a:latin typeface="Times New Roman" pitchFamily="18" charset="0"/>
              </a:rPr>
              <a:t>head = current;</a:t>
            </a:r>
          </a:p>
          <a:p>
            <a:r>
              <a:rPr lang="en-US" smtClean="0">
                <a:latin typeface="Times New Roman" pitchFamily="18" charset="0"/>
              </a:rPr>
              <a:t>   }</a:t>
            </a:r>
          </a:p>
          <a:p>
            <a:r>
              <a:rPr lang="en-US" smtClean="0">
                <a:latin typeface="Times New Roman" pitchFamily="18" charset="0"/>
              </a:rPr>
              <a:t>   else</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Якщо черга не порожня, то зв'язати останній елемент черги із новоутвореним</a:t>
            </a:r>
          </a:p>
          <a:p>
            <a:r>
              <a:rPr lang="uk-UA" smtClean="0">
                <a:latin typeface="Times New Roman" pitchFamily="18" charset="0"/>
              </a:rPr>
              <a:t>      // 5.1. визначення останнього елемента черги</a:t>
            </a:r>
          </a:p>
          <a:p>
            <a:r>
              <a:rPr lang="uk-UA" smtClean="0">
                <a:latin typeface="Times New Roman" pitchFamily="18" charset="0"/>
              </a:rPr>
              <a:t>      </a:t>
            </a:r>
            <a:r>
              <a:rPr lang="en-US" smtClean="0">
                <a:latin typeface="Times New Roman" pitchFamily="18" charset="0"/>
              </a:rPr>
              <a:t>last = head;</a:t>
            </a:r>
          </a:p>
          <a:p>
            <a:r>
              <a:rPr lang="en-US" smtClean="0">
                <a:latin typeface="Times New Roman" pitchFamily="18" charset="0"/>
              </a:rPr>
              <a:t>      while (last-&gt;next_item != NULL)</a:t>
            </a:r>
          </a:p>
          <a:p>
            <a:r>
              <a:rPr lang="en-US" smtClean="0">
                <a:latin typeface="Times New Roman" pitchFamily="18" charset="0"/>
              </a:rPr>
              <a:t>      {</a:t>
            </a:r>
          </a:p>
          <a:p>
            <a:r>
              <a:rPr lang="en-US" smtClean="0">
                <a:latin typeface="Times New Roman" pitchFamily="18" charset="0"/>
              </a:rPr>
              <a:t>         last = last-&gt;next_item;      </a:t>
            </a:r>
          </a:p>
          <a:p>
            <a:r>
              <a:rPr lang="en-US" smtClean="0">
                <a:latin typeface="Times New Roman" pitchFamily="18" charset="0"/>
              </a:rPr>
              <a:t>      }</a:t>
            </a:r>
          </a:p>
          <a:p>
            <a:r>
              <a:rPr lang="en-US" smtClean="0">
                <a:latin typeface="Times New Roman" pitchFamily="18" charset="0"/>
              </a:rPr>
              <a:t>      // 5.2.   </a:t>
            </a:r>
            <a:r>
              <a:rPr lang="uk-UA" smtClean="0">
                <a:latin typeface="Times New Roman" pitchFamily="18" charset="0"/>
              </a:rPr>
              <a:t>зв'язати останній елемент черги із новоутвореним</a:t>
            </a:r>
          </a:p>
          <a:p>
            <a:r>
              <a:rPr lang="uk-UA" smtClean="0">
                <a:latin typeface="Times New Roman" pitchFamily="18" charset="0"/>
              </a:rPr>
              <a:t>      </a:t>
            </a:r>
            <a:r>
              <a:rPr lang="en-US" smtClean="0">
                <a:latin typeface="Times New Roman" pitchFamily="18" charset="0"/>
              </a:rPr>
              <a:t>last-&gt;next_item = current;</a:t>
            </a:r>
          </a:p>
          <a:p>
            <a:r>
              <a:rPr lang="en-US" smtClean="0">
                <a:latin typeface="Times New Roman" pitchFamily="18" charset="0"/>
              </a:rPr>
              <a:t>   }</a:t>
            </a: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r>
              <a:rPr lang="en-US" smtClean="0">
                <a:latin typeface="Times New Roman" pitchFamily="18" charset="0"/>
              </a:rPr>
              <a:t>   // 1. </a:t>
            </a:r>
            <a:r>
              <a:rPr lang="uk-UA" smtClean="0">
                <a:latin typeface="Times New Roman" pitchFamily="18" charset="0"/>
              </a:rPr>
              <a:t>Створення першого елементу списку</a:t>
            </a:r>
          </a:p>
          <a:p>
            <a:r>
              <a:rPr lang="uk-UA" smtClean="0">
                <a:latin typeface="Times New Roman" pitchFamily="18" charset="0"/>
              </a:rPr>
              <a:t>   // 1.1. Виділити пам'ять для нового елемента стеку:</a:t>
            </a:r>
          </a:p>
          <a:p>
            <a:r>
              <a:rPr lang="uk-UA" smtClean="0">
                <a:latin typeface="Times New Roman" pitchFamily="18" charset="0"/>
              </a:rPr>
              <a:t>   </a:t>
            </a:r>
            <a:r>
              <a:rPr lang="en-US" smtClean="0">
                <a:latin typeface="Times New Roman" pitchFamily="18" charset="0"/>
              </a:rPr>
              <a:t>current = new struct list;</a:t>
            </a:r>
          </a:p>
          <a:p>
            <a:r>
              <a:rPr lang="en-US" smtClean="0">
                <a:latin typeface="Times New Roman" pitchFamily="18" charset="0"/>
              </a:rPr>
              <a:t>   // 1.1.1. </a:t>
            </a:r>
            <a:r>
              <a:rPr lang="uk-UA" smtClean="0">
                <a:latin typeface="Times New Roman" pitchFamily="18" charset="0"/>
              </a:rPr>
              <a:t>Занулення пам'яті (не обовязковий крок)</a:t>
            </a:r>
          </a:p>
          <a:p>
            <a:r>
              <a:rPr lang="uk-UA" smtClean="0">
                <a:latin typeface="Times New Roman" pitchFamily="18" charset="0"/>
              </a:rPr>
              <a:t>   </a:t>
            </a:r>
            <a:r>
              <a:rPr lang="en-US" smtClean="0">
                <a:latin typeface="Times New Roman" pitchFamily="18" charset="0"/>
              </a:rPr>
              <a:t>memset(current, 0,sizeof(struct list));</a:t>
            </a:r>
          </a:p>
          <a:p>
            <a:r>
              <a:rPr lang="en-US" smtClean="0">
                <a:latin typeface="Times New Roman" pitchFamily="18" charset="0"/>
              </a:rPr>
              <a:t>   // 1.2.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1.3. </a:t>
            </a:r>
            <a:r>
              <a:rPr lang="uk-UA" smtClean="0">
                <a:latin typeface="Times New Roman" pitchFamily="18" charset="0"/>
              </a:rPr>
              <a:t>Зв'язати допоміжний елемент із вершиною</a:t>
            </a:r>
          </a:p>
          <a:p>
            <a:r>
              <a:rPr lang="uk-UA" smtClean="0">
                <a:latin typeface="Times New Roman" pitchFamily="18" charset="0"/>
              </a:rPr>
              <a:t>   </a:t>
            </a:r>
            <a:r>
              <a:rPr lang="en-US" smtClean="0">
                <a:latin typeface="Times New Roman" pitchFamily="18" charset="0"/>
              </a:rPr>
              <a:t>current-&gt;next_item = head;</a:t>
            </a:r>
          </a:p>
          <a:p>
            <a:r>
              <a:rPr lang="en-US" smtClean="0">
                <a:latin typeface="Times New Roman" pitchFamily="18" charset="0"/>
              </a:rPr>
              <a:t>   // 1.4. </a:t>
            </a:r>
            <a:r>
              <a:rPr lang="uk-UA" smtClean="0">
                <a:latin typeface="Times New Roman" pitchFamily="18" charset="0"/>
              </a:rPr>
              <a:t>Встановити вершину стеку на новостворений елемент</a:t>
            </a:r>
          </a:p>
          <a:p>
            <a:r>
              <a:rPr lang="uk-UA" smtClean="0">
                <a:latin typeface="Times New Roman" pitchFamily="18" charset="0"/>
              </a:rPr>
              <a:t>   </a:t>
            </a:r>
            <a:r>
              <a:rPr lang="en-US" smtClean="0">
                <a:latin typeface="Times New Roman" pitchFamily="18" charset="0"/>
              </a:rPr>
              <a:t>head = current;</a:t>
            </a:r>
          </a:p>
          <a:p>
            <a:endParaRPr lang="en-US" smtClean="0">
              <a:latin typeface="Times New Roman" pitchFamily="18" charset="0"/>
            </a:endParaRPr>
          </a:p>
          <a:p>
            <a:r>
              <a:rPr lang="en-US" smtClean="0">
                <a:latin typeface="Times New Roman" pitchFamily="18" charset="0"/>
              </a:rPr>
              <a:t>   // 2. </a:t>
            </a:r>
            <a:r>
              <a:rPr lang="uk-UA" smtClean="0">
                <a:latin typeface="Times New Roman" pitchFamily="18" charset="0"/>
              </a:rPr>
              <a:t>Створення другого елементу списку</a:t>
            </a:r>
          </a:p>
          <a:p>
            <a:r>
              <a:rPr lang="uk-UA" smtClean="0">
                <a:latin typeface="Times New Roman" pitchFamily="18" charset="0"/>
              </a:rPr>
              <a:t>   // 2.1. Виділити пам'ять для нового елемента стеку:</a:t>
            </a:r>
          </a:p>
          <a:p>
            <a:r>
              <a:rPr lang="uk-UA" smtClean="0">
                <a:latin typeface="Times New Roman" pitchFamily="18" charset="0"/>
              </a:rPr>
              <a:t>   </a:t>
            </a:r>
            <a:r>
              <a:rPr lang="en-US" smtClean="0">
                <a:latin typeface="Times New Roman" pitchFamily="18" charset="0"/>
              </a:rPr>
              <a:t>current = new struct list;</a:t>
            </a:r>
          </a:p>
          <a:p>
            <a:r>
              <a:rPr lang="en-US" smtClean="0">
                <a:latin typeface="Times New Roman" pitchFamily="18" charset="0"/>
              </a:rPr>
              <a:t>   // 2.1.1. </a:t>
            </a:r>
            <a:r>
              <a:rPr lang="uk-UA" smtClean="0">
                <a:latin typeface="Times New Roman" pitchFamily="18" charset="0"/>
              </a:rPr>
              <a:t>Занулення пам'яті (не обовязковий крок)</a:t>
            </a:r>
          </a:p>
          <a:p>
            <a:r>
              <a:rPr lang="uk-UA" smtClean="0">
                <a:latin typeface="Times New Roman" pitchFamily="18" charset="0"/>
              </a:rPr>
              <a:t>   </a:t>
            </a:r>
            <a:r>
              <a:rPr lang="en-US" smtClean="0">
                <a:latin typeface="Times New Roman" pitchFamily="18" charset="0"/>
              </a:rPr>
              <a:t>memset(current, 0,sizeof(struct list));</a:t>
            </a:r>
          </a:p>
          <a:p>
            <a:r>
              <a:rPr lang="en-US" smtClean="0">
                <a:latin typeface="Times New Roman" pitchFamily="18" charset="0"/>
              </a:rPr>
              <a:t>   // 2.2.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2.3. </a:t>
            </a:r>
            <a:r>
              <a:rPr lang="uk-UA" smtClean="0">
                <a:latin typeface="Times New Roman" pitchFamily="18" charset="0"/>
              </a:rPr>
              <a:t>Зв'язати допоміжний елемент із вершиною</a:t>
            </a:r>
          </a:p>
          <a:p>
            <a:r>
              <a:rPr lang="uk-UA" smtClean="0">
                <a:latin typeface="Times New Roman" pitchFamily="18" charset="0"/>
              </a:rPr>
              <a:t>   </a:t>
            </a:r>
            <a:r>
              <a:rPr lang="en-US" smtClean="0">
                <a:latin typeface="Times New Roman" pitchFamily="18" charset="0"/>
              </a:rPr>
              <a:t>current-&gt;next_item = head;</a:t>
            </a:r>
          </a:p>
          <a:p>
            <a:r>
              <a:rPr lang="en-US" smtClean="0">
                <a:latin typeface="Times New Roman" pitchFamily="18" charset="0"/>
              </a:rPr>
              <a:t>   // 2.4. </a:t>
            </a:r>
            <a:r>
              <a:rPr lang="uk-UA" smtClean="0">
                <a:latin typeface="Times New Roman" pitchFamily="18" charset="0"/>
              </a:rPr>
              <a:t>Встановити вершину стеку на новостворений елемент</a:t>
            </a:r>
          </a:p>
          <a:p>
            <a:r>
              <a:rPr lang="uk-UA" smtClean="0">
                <a:latin typeface="Times New Roman" pitchFamily="18" charset="0"/>
              </a:rPr>
              <a:t>   </a:t>
            </a:r>
            <a:r>
              <a:rPr lang="en-US" smtClean="0">
                <a:latin typeface="Times New Roman" pitchFamily="18" charset="0"/>
              </a:rPr>
              <a:t>head = current;</a:t>
            </a:r>
          </a:p>
          <a:p>
            <a:endParaRPr lang="en-US" smtClean="0">
              <a:latin typeface="Times New Roman" pitchFamily="18" charset="0"/>
            </a:endParaRPr>
          </a:p>
          <a:p>
            <a:r>
              <a:rPr lang="en-US" smtClean="0">
                <a:latin typeface="Times New Roman" pitchFamily="18" charset="0"/>
              </a:rPr>
              <a:t>   // 3. </a:t>
            </a:r>
            <a:r>
              <a:rPr lang="uk-UA" smtClean="0">
                <a:latin typeface="Times New Roman" pitchFamily="18" charset="0"/>
              </a:rPr>
              <a:t>Створення третього елементу списку</a:t>
            </a:r>
          </a:p>
          <a:p>
            <a:r>
              <a:rPr lang="uk-UA" smtClean="0">
                <a:latin typeface="Times New Roman" pitchFamily="18" charset="0"/>
              </a:rPr>
              <a:t>   // 3.1. Виділити пам'ять для нового елемента стеку:</a:t>
            </a:r>
          </a:p>
          <a:p>
            <a:r>
              <a:rPr lang="uk-UA" smtClean="0">
                <a:latin typeface="Times New Roman" pitchFamily="18" charset="0"/>
              </a:rPr>
              <a:t>   </a:t>
            </a:r>
            <a:r>
              <a:rPr lang="en-US" smtClean="0">
                <a:latin typeface="Times New Roman" pitchFamily="18" charset="0"/>
              </a:rPr>
              <a:t>current = new struct list;</a:t>
            </a:r>
          </a:p>
          <a:p>
            <a:r>
              <a:rPr lang="en-US" smtClean="0">
                <a:latin typeface="Times New Roman" pitchFamily="18" charset="0"/>
              </a:rPr>
              <a:t>   // 3.1.1. </a:t>
            </a:r>
            <a:r>
              <a:rPr lang="uk-UA" smtClean="0">
                <a:latin typeface="Times New Roman" pitchFamily="18" charset="0"/>
              </a:rPr>
              <a:t>Занулення пам'яті (не обовязковий крок)</a:t>
            </a:r>
          </a:p>
          <a:p>
            <a:r>
              <a:rPr lang="uk-UA" smtClean="0">
                <a:latin typeface="Times New Roman" pitchFamily="18" charset="0"/>
              </a:rPr>
              <a:t>   </a:t>
            </a:r>
            <a:r>
              <a:rPr lang="en-US" smtClean="0">
                <a:latin typeface="Times New Roman" pitchFamily="18" charset="0"/>
              </a:rPr>
              <a:t>memset(current, 0,sizeof(struct list));</a:t>
            </a:r>
          </a:p>
          <a:p>
            <a:r>
              <a:rPr lang="en-US" smtClean="0">
                <a:latin typeface="Times New Roman" pitchFamily="18" charset="0"/>
              </a:rPr>
              <a:t>   // 3.2. </a:t>
            </a:r>
            <a:r>
              <a:rPr lang="uk-UA" smtClean="0">
                <a:latin typeface="Times New Roman" pitchFamily="18" charset="0"/>
              </a:rPr>
              <a:t>Ввести дані до нового елемента</a:t>
            </a:r>
          </a:p>
          <a:p>
            <a:r>
              <a:rPr lang="uk-UA" smtClean="0">
                <a:latin typeface="Times New Roman" pitchFamily="18" charset="0"/>
              </a:rPr>
              <a:t>   </a:t>
            </a:r>
            <a:r>
              <a:rPr lang="en-US" smtClean="0">
                <a:latin typeface="Times New Roman" pitchFamily="18" charset="0"/>
              </a:rPr>
              <a:t>cout &lt;&lt; "Input value for data field\n";</a:t>
            </a:r>
          </a:p>
          <a:p>
            <a:r>
              <a:rPr lang="en-US" smtClean="0">
                <a:latin typeface="Times New Roman" pitchFamily="18" charset="0"/>
              </a:rPr>
              <a:t>   cin &gt;&gt; current-&gt;data;</a:t>
            </a:r>
          </a:p>
          <a:p>
            <a:r>
              <a:rPr lang="en-US" smtClean="0">
                <a:latin typeface="Times New Roman" pitchFamily="18" charset="0"/>
              </a:rPr>
              <a:t>   // 3.3. </a:t>
            </a:r>
            <a:r>
              <a:rPr lang="uk-UA" smtClean="0">
                <a:latin typeface="Times New Roman" pitchFamily="18" charset="0"/>
              </a:rPr>
              <a:t>Зв'язати допоміжний елемент із вершиною</a:t>
            </a:r>
          </a:p>
          <a:p>
            <a:r>
              <a:rPr lang="uk-UA" smtClean="0">
                <a:latin typeface="Times New Roman" pitchFamily="18" charset="0"/>
              </a:rPr>
              <a:t>   </a:t>
            </a:r>
            <a:r>
              <a:rPr lang="en-US" smtClean="0">
                <a:latin typeface="Times New Roman" pitchFamily="18" charset="0"/>
              </a:rPr>
              <a:t>current-&gt;next_item = head;</a:t>
            </a:r>
          </a:p>
          <a:p>
            <a:r>
              <a:rPr lang="en-US" smtClean="0">
                <a:latin typeface="Times New Roman" pitchFamily="18" charset="0"/>
              </a:rPr>
              <a:t>   // 3.4. </a:t>
            </a:r>
            <a:r>
              <a:rPr lang="uk-UA" smtClean="0">
                <a:latin typeface="Times New Roman" pitchFamily="18" charset="0"/>
              </a:rPr>
              <a:t>Встановити вершину стеку на новостворений елемент</a:t>
            </a:r>
          </a:p>
          <a:p>
            <a:r>
              <a:rPr lang="uk-UA" smtClean="0">
                <a:latin typeface="Times New Roman" pitchFamily="18" charset="0"/>
              </a:rPr>
              <a:t>   </a:t>
            </a:r>
            <a:r>
              <a:rPr lang="en-US" smtClean="0">
                <a:latin typeface="Times New Roman" pitchFamily="18" charset="0"/>
              </a:rPr>
              <a:t>head = current;</a:t>
            </a:r>
          </a:p>
          <a:p>
            <a:r>
              <a:rPr lang="en-US" smtClean="0">
                <a:latin typeface="Times New Roman" pitchFamily="18" charset="0"/>
              </a:rPr>
              <a:t>////////////////////////////////////////////////////////////////////////////////////</a:t>
            </a:r>
          </a:p>
          <a:p>
            <a:endParaRPr lang="en-US" smtClean="0">
              <a:latin typeface="Times New Roman" pitchFamily="18" charset="0"/>
            </a:endParaRPr>
          </a:p>
          <a:p>
            <a:r>
              <a:rPr lang="en-US" smtClean="0">
                <a:latin typeface="Times New Roman" pitchFamily="18" charset="0"/>
              </a:rPr>
              <a:t>   // 1. </a:t>
            </a:r>
            <a:r>
              <a:rPr lang="uk-UA" smtClean="0">
                <a:latin typeface="Times New Roman" pitchFamily="18" charset="0"/>
              </a:rPr>
              <a:t>Вилучення першого елементу із стеку</a:t>
            </a:r>
          </a:p>
          <a:p>
            <a:r>
              <a:rPr lang="uk-UA" smtClean="0">
                <a:latin typeface="Times New Roman" pitchFamily="18" charset="0"/>
              </a:rPr>
              <a:t>   // Перевірка наявності стеку</a:t>
            </a:r>
          </a:p>
          <a:p>
            <a:r>
              <a:rPr lang="uk-UA" smtClean="0">
                <a:latin typeface="Times New Roman" pitchFamily="18" charset="0"/>
              </a:rPr>
              <a:t>   </a:t>
            </a:r>
            <a:r>
              <a:rPr lang="en-US" smtClean="0">
                <a:latin typeface="Times New Roman" pitchFamily="18" charset="0"/>
              </a:rPr>
              <a:t>if ( head != NULL) </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Створити копію покажчика на вершину стеку</a:t>
            </a:r>
          </a:p>
          <a:p>
            <a:r>
              <a:rPr lang="uk-UA" smtClean="0">
                <a:latin typeface="Times New Roman" pitchFamily="18" charset="0"/>
              </a:rPr>
              <a:t>      </a:t>
            </a:r>
            <a:r>
              <a:rPr lang="en-US" smtClean="0">
                <a:latin typeface="Times New Roman" pitchFamily="18" charset="0"/>
              </a:rPr>
              <a:t>current = head;</a:t>
            </a:r>
          </a:p>
          <a:p>
            <a:r>
              <a:rPr lang="en-US" smtClean="0">
                <a:latin typeface="Times New Roman" pitchFamily="18" charset="0"/>
              </a:rPr>
              <a:t>      // </a:t>
            </a:r>
            <a:r>
              <a:rPr lang="uk-UA" smtClean="0">
                <a:latin typeface="Times New Roman" pitchFamily="18" charset="0"/>
              </a:rPr>
              <a:t>Перемістити покажчик на вершину стеку на наступний елемент:</a:t>
            </a:r>
          </a:p>
          <a:p>
            <a:r>
              <a:rPr lang="uk-UA" smtClean="0">
                <a:latin typeface="Times New Roman" pitchFamily="18" charset="0"/>
              </a:rPr>
              <a:t>      </a:t>
            </a:r>
            <a:r>
              <a:rPr lang="en-US" smtClean="0">
                <a:latin typeface="Times New Roman" pitchFamily="18" charset="0"/>
              </a:rPr>
              <a:t>head = head -&gt; next_item;</a:t>
            </a:r>
          </a:p>
          <a:p>
            <a:r>
              <a:rPr lang="en-US" smtClean="0">
                <a:latin typeface="Times New Roman" pitchFamily="18" charset="0"/>
              </a:rPr>
              <a:t>      // </a:t>
            </a:r>
            <a:r>
              <a:rPr lang="uk-UA" smtClean="0">
                <a:latin typeface="Times New Roman" pitchFamily="18" charset="0"/>
              </a:rPr>
              <a:t>Звільнити пам'ять із-під колишньої вершини</a:t>
            </a:r>
          </a:p>
          <a:p>
            <a:r>
              <a:rPr lang="uk-UA" smtClean="0">
                <a:latin typeface="Times New Roman" pitchFamily="18" charset="0"/>
              </a:rPr>
              <a:t>      </a:t>
            </a:r>
            <a:r>
              <a:rPr lang="en-US" smtClean="0">
                <a:latin typeface="Times New Roman" pitchFamily="18" charset="0"/>
              </a:rPr>
              <a:t>delete current;</a:t>
            </a:r>
          </a:p>
          <a:p>
            <a:r>
              <a:rPr lang="en-US" smtClean="0">
                <a:latin typeface="Times New Roman" pitchFamily="18" charset="0"/>
              </a:rPr>
              <a:t>   }</a:t>
            </a:r>
          </a:p>
          <a:p>
            <a:r>
              <a:rPr lang="en-US" smtClean="0">
                <a:latin typeface="Times New Roman" pitchFamily="18" charset="0"/>
              </a:rPr>
              <a:t>   // 2. </a:t>
            </a:r>
            <a:r>
              <a:rPr lang="uk-UA" smtClean="0">
                <a:latin typeface="Times New Roman" pitchFamily="18" charset="0"/>
              </a:rPr>
              <a:t>Вилучення першого елементу із стеку</a:t>
            </a:r>
          </a:p>
          <a:p>
            <a:r>
              <a:rPr lang="uk-UA" smtClean="0">
                <a:latin typeface="Times New Roman" pitchFamily="18" charset="0"/>
              </a:rPr>
              <a:t>   </a:t>
            </a:r>
            <a:r>
              <a:rPr lang="en-US" smtClean="0">
                <a:latin typeface="Times New Roman" pitchFamily="18" charset="0"/>
              </a:rPr>
              <a:t>if ( head != NULL) </a:t>
            </a:r>
          </a:p>
          <a:p>
            <a:r>
              <a:rPr lang="en-US" smtClean="0">
                <a:latin typeface="Times New Roman" pitchFamily="18" charset="0"/>
              </a:rPr>
              <a:t>   {</a:t>
            </a:r>
          </a:p>
          <a:p>
            <a:r>
              <a:rPr lang="en-US" smtClean="0">
                <a:latin typeface="Times New Roman" pitchFamily="18" charset="0"/>
              </a:rPr>
              <a:t>      // </a:t>
            </a:r>
            <a:r>
              <a:rPr lang="uk-UA" smtClean="0">
                <a:latin typeface="Times New Roman" pitchFamily="18" charset="0"/>
              </a:rPr>
              <a:t>Створити копію покажчика на вершину стеку</a:t>
            </a:r>
          </a:p>
          <a:p>
            <a:r>
              <a:rPr lang="uk-UA" smtClean="0">
                <a:latin typeface="Times New Roman" pitchFamily="18" charset="0"/>
              </a:rPr>
              <a:t>      </a:t>
            </a:r>
            <a:r>
              <a:rPr lang="en-US" smtClean="0">
                <a:latin typeface="Times New Roman" pitchFamily="18" charset="0"/>
              </a:rPr>
              <a:t>current = head;</a:t>
            </a:r>
          </a:p>
          <a:p>
            <a:r>
              <a:rPr lang="en-US" smtClean="0">
                <a:latin typeface="Times New Roman" pitchFamily="18" charset="0"/>
              </a:rPr>
              <a:t>      // </a:t>
            </a:r>
            <a:r>
              <a:rPr lang="uk-UA" smtClean="0">
                <a:latin typeface="Times New Roman" pitchFamily="18" charset="0"/>
              </a:rPr>
              <a:t>Перемістити покажчик на вершину стеку на наступний елемент:</a:t>
            </a:r>
          </a:p>
          <a:p>
            <a:r>
              <a:rPr lang="uk-UA" smtClean="0">
                <a:latin typeface="Times New Roman" pitchFamily="18" charset="0"/>
              </a:rPr>
              <a:t>      </a:t>
            </a:r>
            <a:r>
              <a:rPr lang="en-US" smtClean="0">
                <a:latin typeface="Times New Roman" pitchFamily="18" charset="0"/>
              </a:rPr>
              <a:t>head = head -&gt; next_item;</a:t>
            </a:r>
          </a:p>
          <a:p>
            <a:r>
              <a:rPr lang="en-US" smtClean="0">
                <a:latin typeface="Times New Roman" pitchFamily="18" charset="0"/>
              </a:rPr>
              <a:t>      // </a:t>
            </a:r>
            <a:r>
              <a:rPr lang="uk-UA" smtClean="0">
                <a:latin typeface="Times New Roman" pitchFamily="18" charset="0"/>
              </a:rPr>
              <a:t>Звільнити пам'ять із-під колишньої вершини</a:t>
            </a:r>
          </a:p>
          <a:p>
            <a:r>
              <a:rPr lang="uk-UA" smtClean="0">
                <a:latin typeface="Times New Roman" pitchFamily="18" charset="0"/>
              </a:rPr>
              <a:t>      </a:t>
            </a:r>
            <a:r>
              <a:rPr lang="en-US" smtClean="0">
                <a:latin typeface="Times New Roman" pitchFamily="18" charset="0"/>
              </a:rPr>
              <a:t>delete current;</a:t>
            </a:r>
          </a:p>
          <a:p>
            <a:r>
              <a:rPr lang="en-US" smtClean="0">
                <a:latin typeface="Times New Roman" pitchFamily="18" charset="0"/>
              </a:rPr>
              <a:t>   }</a:t>
            </a:r>
          </a:p>
          <a:p>
            <a:r>
              <a:rPr lang="en-US" smtClean="0">
                <a:latin typeface="Times New Roman" pitchFamily="18" charset="0"/>
              </a:rPr>
              <a:t>   </a:t>
            </a: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endParaRPr lang="en-US" smtClean="0">
              <a:latin typeface="Times New Roman" pitchFamily="18" charset="0"/>
            </a:endParaRPr>
          </a:p>
          <a:p>
            <a:r>
              <a:rPr lang="en-US" smtClean="0">
                <a:latin typeface="Times New Roman" pitchFamily="18" charset="0"/>
              </a:rPr>
              <a:t>  cout &lt;&lt; "\n";</a:t>
            </a:r>
          </a:p>
          <a:p>
            <a:endParaRPr lang="en-US" smtClean="0">
              <a:latin typeface="Times New Roman" pitchFamily="18" charset="0"/>
            </a:endParaRPr>
          </a:p>
          <a:p>
            <a:r>
              <a:rPr lang="en-US" smtClean="0">
                <a:latin typeface="Times New Roman" pitchFamily="18" charset="0"/>
              </a:rPr>
              <a:t>  head = add_to_stack(head);</a:t>
            </a:r>
          </a:p>
          <a:p>
            <a:r>
              <a:rPr lang="en-US" smtClean="0">
                <a:latin typeface="Times New Roman" pitchFamily="18" charset="0"/>
              </a:rPr>
              <a:t>  head = add_to_stack(head);</a:t>
            </a:r>
          </a:p>
          <a:p>
            <a:r>
              <a:rPr lang="en-US" smtClean="0">
                <a:latin typeface="Times New Roman" pitchFamily="18" charset="0"/>
              </a:rPr>
              <a:t>  head = add_to_stack(head);</a:t>
            </a:r>
          </a:p>
          <a:p>
            <a:endParaRPr lang="en-US" smtClean="0">
              <a:latin typeface="Times New Roman" pitchFamily="18" charset="0"/>
            </a:endParaRPr>
          </a:p>
          <a:p>
            <a:r>
              <a:rPr lang="en-US" smtClean="0">
                <a:latin typeface="Times New Roman" pitchFamily="18" charset="0"/>
              </a:rPr>
              <a:t>  head = add_to_list(head);</a:t>
            </a:r>
          </a:p>
          <a:p>
            <a:r>
              <a:rPr lang="en-US" smtClean="0">
                <a:latin typeface="Times New Roman" pitchFamily="18" charset="0"/>
              </a:rPr>
              <a:t>  head = add_to_list(head);</a:t>
            </a:r>
          </a:p>
          <a:p>
            <a:r>
              <a:rPr lang="en-US" smtClean="0">
                <a:latin typeface="Times New Roman" pitchFamily="18" charset="0"/>
              </a:rPr>
              <a:t>  head = add_to_list(head);</a:t>
            </a:r>
          </a:p>
          <a:p>
            <a:r>
              <a:rPr lang="en-US" smtClean="0">
                <a:latin typeface="Times New Roman" pitchFamily="18" charset="0"/>
              </a:rPr>
              <a:t>  print_list(head);</a:t>
            </a:r>
          </a:p>
          <a:p>
            <a:r>
              <a:rPr lang="en-US" smtClean="0">
                <a:latin typeface="Times New Roman" pitchFamily="18" charset="0"/>
              </a:rPr>
              <a:t>  cout &lt;&lt; "Press enter before delete \n";</a:t>
            </a:r>
          </a:p>
          <a:p>
            <a:r>
              <a:rPr lang="en-US" smtClean="0">
                <a:latin typeface="Times New Roman" pitchFamily="18" charset="0"/>
              </a:rPr>
              <a:t>  _getch();</a:t>
            </a:r>
          </a:p>
          <a:p>
            <a:endParaRPr lang="en-US" smtClean="0">
              <a:latin typeface="Times New Roman" pitchFamily="18" charset="0"/>
            </a:endParaRPr>
          </a:p>
          <a:p>
            <a:r>
              <a:rPr lang="en-US" smtClean="0">
                <a:latin typeface="Times New Roman" pitchFamily="18" charset="0"/>
              </a:rPr>
              <a:t>  head = del_from_stack(head);</a:t>
            </a:r>
          </a:p>
          <a:p>
            <a:r>
              <a:rPr lang="en-US" smtClean="0">
                <a:latin typeface="Times New Roman" pitchFamily="18" charset="0"/>
              </a:rPr>
              <a:t>  head = del_from_stack(head);</a:t>
            </a:r>
          </a:p>
          <a:p>
            <a:r>
              <a:rPr lang="en-US" smtClean="0">
                <a:latin typeface="Times New Roman" pitchFamily="18" charset="0"/>
              </a:rPr>
              <a:t>  head = del_from_stack(head);</a:t>
            </a:r>
          </a:p>
          <a:p>
            <a:r>
              <a:rPr lang="en-US" smtClean="0">
                <a:latin typeface="Times New Roman" pitchFamily="18" charset="0"/>
              </a:rPr>
              <a:t>  head = del_from_stack(head);</a:t>
            </a:r>
          </a:p>
          <a:p>
            <a:r>
              <a:rPr lang="en-US" smtClean="0">
                <a:latin typeface="Times New Roman" pitchFamily="18" charset="0"/>
              </a:rPr>
              <a:t>  cout &lt;&lt; "Press enter (close program)\n";</a:t>
            </a:r>
          </a:p>
          <a:p>
            <a:r>
              <a:rPr lang="en-US" smtClean="0">
                <a:latin typeface="Times New Roman" pitchFamily="18" charset="0"/>
              </a:rPr>
              <a:t>  _getch();</a:t>
            </a:r>
          </a:p>
          <a:p>
            <a:r>
              <a:rPr lang="en-US" smtClean="0">
                <a:latin typeface="Times New Roman" pitchFamily="18" charset="0"/>
              </a:rPr>
              <a:t>  return 0;</a:t>
            </a:r>
          </a:p>
          <a:p>
            <a:r>
              <a:rPr lang="en-US" smtClean="0">
                <a:latin typeface="Times New Roman" pitchFamily="18" charset="0"/>
              </a:rPr>
              <a:t>}</a:t>
            </a:r>
          </a:p>
          <a:p>
            <a:endParaRPr lang="uk-UA" smtClean="0">
              <a:latin typeface="Times New Roman" pitchFamily="18" charset="0"/>
            </a:endParaRPr>
          </a:p>
        </p:txBody>
      </p:sp>
      <p:sp>
        <p:nvSpPr>
          <p:cNvPr id="178180" name="Номер слайда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fld id="{866C04BA-2DDF-42C3-887C-B90C23F19122}" type="slidenum">
              <a:rPr kumimoji="0" lang="ru-RU" sz="1200" smtClean="0"/>
              <a:pPr/>
              <a:t>76</a:t>
            </a:fld>
            <a:endParaRPr kumimoji="0" lang="ru-RU" sz="120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uk-UA" smtClean="0">
                <a:latin typeface="Times New Roman" pitchFamily="18" charset="0"/>
              </a:rPr>
              <a:t>Елементи черги розташовуються в "колі" записів в послідовних позиціях, кінець черги знаходиться за годинниковою стрілкою на певній відстані від початку. Тепер для вставки нового елементу в чергу достатньо перемістити покажчик на кінець черги на одну позицію за годинниковою стрілкою і записати елемент в цю позицію. При видаленні елементу з черги треба просто перемістити покажчик на початок черги за годинниковою стрілкою на одну позицію. Відзначимо, що при такому представленні черги оператори додавання і видалення елемента виконуються за фіксований час, незалежний від довжини черги.</a:t>
            </a:r>
            <a:endParaRPr lang="en-GB" smtClean="0">
              <a:latin typeface="Times New Roman" pitchFamily="18" charset="0"/>
            </a:endParaRPr>
          </a:p>
          <a:p>
            <a:endParaRPr lang="uk-UA" smtClean="0">
              <a:latin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uk-UA" smtClean="0">
                <a:latin typeface="Times New Roman" pitchFamily="18" charset="0"/>
              </a:rPr>
              <a:t>У мовах програмування тип даних змінної позначає множину значень, які може приймати ця змінна. Наприклад, змінна булевого (логічного) типу може приймати тільки два значення: значення true і значення false і ніякі інші. Набір базових типів даних відрізняється в різних мовах, правила конструювання складених типів даних (на основі базових типів) також: наприклад, Pascal легко і швидко будує такі типи.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uk-UA" sz="1200" dirty="0" smtClean="0"/>
              <a:t>У мові </a:t>
            </a:r>
            <a:r>
              <a:rPr lang="uk-UA" sz="1200" dirty="0" err="1" smtClean="0"/>
              <a:t>Pascal</a:t>
            </a:r>
            <a:r>
              <a:rPr lang="uk-UA" sz="1200" dirty="0" smtClean="0"/>
              <a:t> типи індексів включають всі кінцеві інтервали цілих чисел, наприклад 1..100 або 17..23, рядковий тип, діапазони символів, подібні 'A'...'Z', і нечислові типи, наприклад </a:t>
            </a:r>
            <a:r>
              <a:rPr lang="uk-UA" sz="1200" i="1" dirty="0" smtClean="0"/>
              <a:t>північ</a:t>
            </a:r>
            <a:r>
              <a:rPr lang="uk-UA" sz="1200" dirty="0" smtClean="0"/>
              <a:t>, </a:t>
            </a:r>
            <a:r>
              <a:rPr lang="uk-UA" sz="1200" i="1" dirty="0" smtClean="0"/>
              <a:t>схід</a:t>
            </a:r>
            <a:r>
              <a:rPr lang="uk-UA" sz="1200" dirty="0" smtClean="0"/>
              <a:t>, </a:t>
            </a:r>
            <a:r>
              <a:rPr lang="uk-UA" sz="1200" i="1" dirty="0" smtClean="0"/>
              <a:t>південь</a:t>
            </a:r>
            <a:r>
              <a:rPr lang="uk-UA" sz="1200" dirty="0" smtClean="0"/>
              <a:t>, </a:t>
            </a:r>
            <a:r>
              <a:rPr lang="uk-UA" sz="1200" i="1" dirty="0" smtClean="0"/>
              <a:t>захід</a:t>
            </a:r>
            <a:r>
              <a:rPr lang="uk-UA" sz="1200" dirty="0" smtClean="0"/>
              <a:t>. Зокрема, в програмах кодування можна застосувати відображення </a:t>
            </a:r>
            <a:r>
              <a:rPr lang="uk-UA" sz="1200" dirty="0" err="1" smtClean="0"/>
              <a:t>crypt</a:t>
            </a:r>
            <a:r>
              <a:rPr lang="uk-UA" sz="1200" dirty="0" smtClean="0"/>
              <a:t> (шифратор) множиною 'A'...'Z' і в якості області визначення, і в якості області значень, так що </a:t>
            </a:r>
            <a:r>
              <a:rPr lang="uk-UA" sz="1200" i="1" dirty="0" smtClean="0"/>
              <a:t>с</a:t>
            </a:r>
            <a:r>
              <a:rPr lang="en-US" sz="1200" i="1" dirty="0" smtClean="0"/>
              <a:t>r</a:t>
            </a:r>
            <a:r>
              <a:rPr lang="uk-UA" sz="1200" i="1" dirty="0" err="1" smtClean="0"/>
              <a:t>ур</a:t>
            </a:r>
            <a:r>
              <a:rPr lang="en-US" sz="1200" i="1" dirty="0" smtClean="0"/>
              <a:t>t</a:t>
            </a:r>
            <a:r>
              <a:rPr lang="en-US" sz="1200" dirty="0" smtClean="0"/>
              <a:t> </a:t>
            </a:r>
            <a:r>
              <a:rPr lang="uk-UA" sz="1200" dirty="0" smtClean="0"/>
              <a:t>(текст) буде кодом тексту </a:t>
            </a:r>
            <a:r>
              <a:rPr lang="uk-UA" sz="1200" i="1" dirty="0" smtClean="0"/>
              <a:t>текст</a:t>
            </a:r>
            <a:r>
              <a:rPr lang="uk-UA" sz="1200" dirty="0" smtClean="0"/>
              <a:t>.</a:t>
            </a:r>
            <a:endParaRPr lang="uk-UA" dirty="0" smtClean="0">
              <a:latin typeface="Times New Roman" pitchFamily="18"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uk-UA" smtClean="0">
                <a:latin typeface="Times New Roman" pitchFamily="18" charset="0"/>
              </a:rPr>
              <a:t>Розробляти алгоритм можна в термінах АТД, але для реалізації алгоритму в конкретній мові програмування необхідно знайти спосіб представлення АТД в термінах типів даних і операторів, підтримуваних даною мовою програмування.</a:t>
            </a:r>
            <a:r>
              <a:rPr lang="uk-UA" sz="1400" smtClean="0">
                <a:latin typeface="Times New Roman" pitchFamily="18" charset="0"/>
              </a:rPr>
              <a:t> Для такого представлення АТД використовуються </a:t>
            </a:r>
            <a:r>
              <a:rPr lang="uk-UA" sz="1400" i="1" smtClean="0">
                <a:latin typeface="Times New Roman" pitchFamily="18" charset="0"/>
              </a:rPr>
              <a:t>структури даних</a:t>
            </a:r>
            <a:r>
              <a:rPr lang="uk-UA" sz="1400" smtClean="0">
                <a:latin typeface="Times New Roman" pitchFamily="18" charset="0"/>
              </a:rPr>
              <a:t>, які представляють собою набір змінних, можливо, різних типів даних, об'єднаних певним чином.</a:t>
            </a:r>
            <a:endParaRPr lang="uk-UA" smtClean="0">
              <a:latin typeface="Times New Roman" pitchFamily="18"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uk-UA" smtClean="0">
                <a:latin typeface="Times New Roman" pitchFamily="18" charset="0"/>
              </a:rPr>
              <a:t>Тут є масив комірок заголовків, індексований номерами (вони ж імена) вузлів. Кожен заголовок (header)  вказує на зв'язаний список, що складається з "елементів"-вузлів. Елементи списку header[</a:t>
            </a:r>
            <a:r>
              <a:rPr lang="uk-UA" i="1" smtClean="0">
                <a:latin typeface="Times New Roman" pitchFamily="18" charset="0"/>
              </a:rPr>
              <a:t>i</a:t>
            </a:r>
            <a:r>
              <a:rPr lang="uk-UA" smtClean="0">
                <a:latin typeface="Times New Roman" pitchFamily="18" charset="0"/>
              </a:rPr>
              <a:t>] є синами вузла </a:t>
            </a:r>
            <a:r>
              <a:rPr lang="uk-UA" i="1" smtClean="0">
                <a:latin typeface="Times New Roman" pitchFamily="18" charset="0"/>
              </a:rPr>
              <a:t>i</a:t>
            </a:r>
            <a:r>
              <a:rPr lang="uk-UA" smtClean="0">
                <a:latin typeface="Times New Roman" pitchFamily="18" charset="0"/>
              </a:rPr>
              <a:t>, наприклад вузли 9 і 10 - сини вузла 3. </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uk-UA" dirty="0" smtClean="0">
                <a:latin typeface="Times New Roman" pitchFamily="18" charset="0"/>
              </a:rPr>
              <a:t>У мовах програмування тип даних змінної позначає множину значень, які може приймати ця змінна. Наприклад, змінна </a:t>
            </a:r>
            <a:r>
              <a:rPr lang="uk-UA" dirty="0" err="1" smtClean="0">
                <a:latin typeface="Times New Roman" pitchFamily="18" charset="0"/>
              </a:rPr>
              <a:t>булевого</a:t>
            </a:r>
            <a:r>
              <a:rPr lang="uk-UA" dirty="0" smtClean="0">
                <a:latin typeface="Times New Roman" pitchFamily="18" charset="0"/>
              </a:rPr>
              <a:t> (логічного) типу може приймати тільки два значення: </a:t>
            </a:r>
            <a:r>
              <a:rPr lang="uk-UA" dirty="0" err="1" smtClean="0">
                <a:latin typeface="Times New Roman" pitchFamily="18" charset="0"/>
              </a:rPr>
              <a:t>значення</a:t>
            </a:r>
            <a:r>
              <a:rPr lang="uk-UA" dirty="0" smtClean="0">
                <a:latin typeface="Times New Roman" pitchFamily="18" charset="0"/>
              </a:rPr>
              <a:t> </a:t>
            </a:r>
            <a:r>
              <a:rPr lang="uk-UA" dirty="0" err="1" smtClean="0">
                <a:latin typeface="Times New Roman" pitchFamily="18" charset="0"/>
              </a:rPr>
              <a:t>true</a:t>
            </a:r>
            <a:r>
              <a:rPr lang="uk-UA" dirty="0" smtClean="0">
                <a:latin typeface="Times New Roman" pitchFamily="18" charset="0"/>
              </a:rPr>
              <a:t> і значення </a:t>
            </a:r>
            <a:r>
              <a:rPr lang="uk-UA" dirty="0" err="1" smtClean="0">
                <a:latin typeface="Times New Roman" pitchFamily="18" charset="0"/>
              </a:rPr>
              <a:t>false</a:t>
            </a:r>
            <a:r>
              <a:rPr lang="uk-UA" dirty="0" smtClean="0">
                <a:latin typeface="Times New Roman" pitchFamily="18" charset="0"/>
              </a:rPr>
              <a:t> і ніякі інші. Набір базових типів даних відрізняється в різних мовах, правила конструювання складених типів даних (на основі базових типів) також: наприклад, </a:t>
            </a:r>
            <a:r>
              <a:rPr lang="uk-UA" dirty="0" err="1" smtClean="0">
                <a:latin typeface="Times New Roman" pitchFamily="18" charset="0"/>
              </a:rPr>
              <a:t>Pascal</a:t>
            </a:r>
            <a:r>
              <a:rPr lang="uk-UA" dirty="0" smtClean="0">
                <a:latin typeface="Times New Roman" pitchFamily="18" charset="0"/>
              </a:rPr>
              <a:t> легко і швидко будує такі типи. </a:t>
            </a:r>
          </a:p>
          <a:p>
            <a:r>
              <a:rPr lang="uk-UA" dirty="0" smtClean="0">
                <a:latin typeface="Times New Roman" pitchFamily="18" charset="0"/>
              </a:rPr>
              <a:t>Розробляти алгоритм можна в термінах АТД, але для реалізації алгоритму в конкретній мові програмування необхідно знайти спосіб представлення АТД в термінах типів даних і операторів, підтримуваних даною мовою програмування.</a:t>
            </a:r>
            <a:r>
              <a:rPr lang="uk-UA" sz="1400" dirty="0" smtClean="0">
                <a:latin typeface="Times New Roman" pitchFamily="18" charset="0"/>
              </a:rPr>
              <a:t> Для такого представлення АТД використовуються </a:t>
            </a:r>
            <a:r>
              <a:rPr lang="uk-UA" sz="1400" i="1" dirty="0" smtClean="0">
                <a:latin typeface="Times New Roman" pitchFamily="18" charset="0"/>
              </a:rPr>
              <a:t>структури даних</a:t>
            </a:r>
            <a:r>
              <a:rPr lang="uk-UA" sz="1400" dirty="0" smtClean="0">
                <a:latin typeface="Times New Roman" pitchFamily="18" charset="0"/>
              </a:rPr>
              <a:t>, які представляють собою набір змінних, можливо, різних типів даних, об'єднаних певним чином.</a:t>
            </a:r>
            <a:endParaRPr lang="uk-UA" dirty="0" smtClean="0">
              <a:latin typeface="Times New Roman" pitchFamily="18"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Rot="1" noChangeAspect="1" noChangeArrowheads="1" noTextEdit="1"/>
          </p:cNvSpPr>
          <p:nvPr>
            <p:ph type="sldImg"/>
          </p:nvPr>
        </p:nvSpPr>
        <p:spPr>
          <a:ln/>
        </p:spPr>
      </p:sp>
      <p:sp>
        <p:nvSpPr>
          <p:cNvPr id="2088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ChangeArrowheads="1" noTextEdit="1"/>
          </p:cNvSpPr>
          <p:nvPr>
            <p:ph type="sldImg"/>
          </p:nvPr>
        </p:nvSpPr>
        <p:spPr>
          <a:ln/>
        </p:spPr>
      </p:sp>
      <p:sp>
        <p:nvSpPr>
          <p:cNvPr id="2099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Rot="1" noChangeAspect="1" noChangeArrowheads="1" noTextEdit="1"/>
          </p:cNvSpPr>
          <p:nvPr>
            <p:ph type="sldImg"/>
          </p:nvPr>
        </p:nvSpPr>
        <p:spPr>
          <a:ln/>
        </p:spPr>
      </p:sp>
      <p:sp>
        <p:nvSpPr>
          <p:cNvPr id="21401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uk-UA" dirty="0" smtClean="0">
                <a:latin typeface="Times New Roman" pitchFamily="18" charset="0"/>
              </a:rPr>
              <a:t>Як простий механізм агрегації комірок в </a:t>
            </a:r>
            <a:r>
              <a:rPr lang="uk-UA" dirty="0" err="1" smtClean="0">
                <a:latin typeface="Times New Roman" pitchFamily="18" charset="0"/>
              </a:rPr>
              <a:t>Pascal</a:t>
            </a:r>
            <a:r>
              <a:rPr lang="uk-UA" dirty="0" smtClean="0">
                <a:latin typeface="Times New Roman" pitchFamily="18" charset="0"/>
              </a:rPr>
              <a:t> і більшості інших мов програмування можна застосовувати (одновимірний) масив. Масив також можна розглядати як відображення множини індексів (таких як цілі числа 1, 2 ..., </a:t>
            </a:r>
            <a:r>
              <a:rPr lang="uk-UA" i="1" dirty="0" smtClean="0">
                <a:latin typeface="Times New Roman" pitchFamily="18" charset="0"/>
              </a:rPr>
              <a:t>n</a:t>
            </a:r>
            <a:r>
              <a:rPr lang="uk-UA" dirty="0" smtClean="0">
                <a:latin typeface="Times New Roman" pitchFamily="18" charset="0"/>
              </a:rPr>
              <a:t>) в множину комірок. Посилання на комірку зазвичай складається з імені масиву і значення з множини індексів даного масиву. </a:t>
            </a:r>
          </a:p>
          <a:p>
            <a:r>
              <a:rPr lang="uk-UA" dirty="0" smtClean="0">
                <a:latin typeface="Times New Roman" pitchFamily="18" charset="0"/>
              </a:rPr>
              <a:t>Іншим загальним механізмом агрегації комірок в мовах програмування є структура запису. Запис (</a:t>
            </a:r>
            <a:r>
              <a:rPr lang="uk-UA" dirty="0" err="1" smtClean="0">
                <a:latin typeface="Times New Roman" pitchFamily="18" charset="0"/>
              </a:rPr>
              <a:t>record</a:t>
            </a:r>
            <a:r>
              <a:rPr lang="uk-UA" dirty="0" smtClean="0">
                <a:latin typeface="Times New Roman" pitchFamily="18" charset="0"/>
              </a:rPr>
              <a:t>) можна розглядати як комірку, що складається з декількох інших (званих полями), значення в яких можуть бути різних типів. Записи часто групуються в масиви; тип даних визначається сукупністю типів полів запису. </a:t>
            </a:r>
          </a:p>
          <a:p>
            <a:r>
              <a:rPr lang="uk-UA" dirty="0" smtClean="0">
                <a:latin typeface="Times New Roman" pitchFamily="18" charset="0"/>
              </a:rPr>
              <a:t>Третій метод агрегації комірок, який можна знайти в </a:t>
            </a:r>
            <a:r>
              <a:rPr lang="uk-UA" dirty="0" err="1" smtClean="0">
                <a:latin typeface="Times New Roman" pitchFamily="18" charset="0"/>
              </a:rPr>
              <a:t>Pascal</a:t>
            </a:r>
            <a:r>
              <a:rPr lang="uk-UA" dirty="0" smtClean="0">
                <a:latin typeface="Times New Roman" pitchFamily="18" charset="0"/>
              </a:rPr>
              <a:t> і деяких інших мовах програмування, - це файл. Файл, як і одновимірний масив, є послідовністю значень певного типу. Проте файл не має індексів: його елементи доступні тільки в тому порядку, в якому вони були записані у файл. На відміну від файлу, масиви і записи є структурами з "вільним доступом", час доступу до компонентів яких не залежить від значення індексу масиву або покажчика поля запису. Перевага агрегації за допомогою файлу (що частково компенсують описаний недолік) полягає в тому, що файл не має обмеження на кількість елементів і ця кількість може змінюватися під час виконання програми. </a:t>
            </a:r>
          </a:p>
          <a:p>
            <a:r>
              <a:rPr lang="uk-UA" dirty="0" smtClean="0">
                <a:latin typeface="Times New Roman" pitchFamily="18" charset="0"/>
              </a:rPr>
              <a:t>Додатковим засобом агрегації комірок в мовах програмування може стати використання покажчиків і курсорів. Покажчик (</a:t>
            </a:r>
            <a:r>
              <a:rPr lang="uk-UA" dirty="0" err="1" smtClean="0">
                <a:latin typeface="Times New Roman" pitchFamily="18" charset="0"/>
              </a:rPr>
              <a:t>pointer</a:t>
            </a:r>
            <a:r>
              <a:rPr lang="uk-UA" dirty="0" smtClean="0">
                <a:latin typeface="Times New Roman" pitchFamily="18" charset="0"/>
              </a:rPr>
              <a:t>) - це комірка, значення якої вказує на іншу комірку. Курсор (</a:t>
            </a:r>
            <a:r>
              <a:rPr lang="uk-UA" dirty="0" err="1" smtClean="0">
                <a:latin typeface="Times New Roman" pitchFamily="18" charset="0"/>
              </a:rPr>
              <a:t>cursor</a:t>
            </a:r>
            <a:r>
              <a:rPr lang="uk-UA" dirty="0" smtClean="0">
                <a:latin typeface="Times New Roman" pitchFamily="18" charset="0"/>
              </a:rPr>
              <a:t>) - це змінна з </a:t>
            </a:r>
            <a:r>
              <a:rPr lang="uk-UA" dirty="0" err="1" smtClean="0">
                <a:latin typeface="Times New Roman" pitchFamily="18" charset="0"/>
              </a:rPr>
              <a:t>цілочисельним</a:t>
            </a:r>
            <a:r>
              <a:rPr lang="uk-UA" dirty="0" smtClean="0">
                <a:latin typeface="Times New Roman" pitchFamily="18" charset="0"/>
              </a:rPr>
              <a:t> значенням, що використовується для вказування на елемент масиву. Як спосіб вказівки курсор працює так само, як і покажчик, але курсор можна використовувати і в мовах (подібних </a:t>
            </a:r>
            <a:r>
              <a:rPr lang="uk-UA" dirty="0" err="1" smtClean="0">
                <a:latin typeface="Times New Roman" pitchFamily="18" charset="0"/>
              </a:rPr>
              <a:t>Fortran</a:t>
            </a:r>
            <a:r>
              <a:rPr lang="uk-UA" dirty="0" smtClean="0">
                <a:latin typeface="Times New Roman" pitchFamily="18" charset="0"/>
              </a:rPr>
              <a:t>), які не мають явного типу покажчика. Розглядаючи </a:t>
            </a:r>
            <a:r>
              <a:rPr lang="uk-UA" dirty="0" err="1" smtClean="0">
                <a:latin typeface="Times New Roman" pitchFamily="18" charset="0"/>
              </a:rPr>
              <a:t>цілочисельну</a:t>
            </a:r>
            <a:r>
              <a:rPr lang="uk-UA" dirty="0" smtClean="0">
                <a:latin typeface="Times New Roman" pitchFamily="18" charset="0"/>
              </a:rPr>
              <a:t> комірку як індексне значення для масиву, можна ефективно реалізувати вказівку комірки масиву. На жаль, цей прийом підходить тільки для комірок масиву і не дозволяє організувати вказівку комірки, що не є частиною масиву.</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uk-UA"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026"/>
          <p:cNvGrpSpPr>
            <a:grpSpLocks/>
          </p:cNvGrpSpPr>
          <p:nvPr/>
        </p:nvGrpSpPr>
        <p:grpSpPr bwMode="auto">
          <a:xfrm>
            <a:off x="-7758113" y="1463675"/>
            <a:ext cx="16902113" cy="10795000"/>
            <a:chOff x="-4887" y="922"/>
            <a:chExt cx="10647" cy="6800"/>
          </a:xfrm>
        </p:grpSpPr>
        <p:sp>
          <p:nvSpPr>
            <p:cNvPr id="5"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ru-RU" sz="2400">
                <a:latin typeface="Times New Roman" charset="0"/>
              </a:endParaRPr>
            </a:p>
          </p:txBody>
        </p:sp>
        <p:sp>
          <p:nvSpPr>
            <p:cNvPr id="6" name="Arc 1028"/>
            <p:cNvSpPr>
              <a:spLocks/>
            </p:cNvSpPr>
            <p:nvPr/>
          </p:nvSpPr>
          <p:spPr bwMode="auto">
            <a:xfrm>
              <a:off x="-4887" y="922"/>
              <a:ext cx="8474" cy="6800"/>
            </a:xfrm>
            <a:custGeom>
              <a:avLst/>
              <a:gdLst>
                <a:gd name="T0" fmla="*/ 64 w 43200"/>
                <a:gd name="T1" fmla="*/ 13 h 43200"/>
                <a:gd name="T2" fmla="*/ 37 w 43200"/>
                <a:gd name="T3" fmla="*/ 0 h 43200"/>
                <a:gd name="T4" fmla="*/ 32 w 43200"/>
                <a:gd name="T5" fmla="*/ 13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lnTo>
                    <a:pt x="43200" y="21600"/>
                  </a:lnTo>
                  <a:close/>
                </a:path>
              </a:pathLst>
            </a:custGeom>
            <a:noFill/>
            <a:ln w="12700" cap="sq">
              <a:solidFill>
                <a:schemeClr val="folHlink"/>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uk-UA"/>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ru-RU"/>
              <a:t>Образец заголовка</a:t>
            </a:r>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ru-RU"/>
              <a:t>Образец подзаголовка</a:t>
            </a:r>
          </a:p>
        </p:txBody>
      </p:sp>
      <p:sp>
        <p:nvSpPr>
          <p:cNvPr id="7" name="Rectangle 1031"/>
          <p:cNvSpPr>
            <a:spLocks noGrp="1" noChangeArrowheads="1"/>
          </p:cNvSpPr>
          <p:nvPr>
            <p:ph type="dt" sz="quarter" idx="10"/>
          </p:nvPr>
        </p:nvSpPr>
        <p:spPr/>
        <p:txBody>
          <a:bodyPr/>
          <a:lstStyle>
            <a:lvl1pPr>
              <a:defRPr/>
            </a:lvl1pPr>
          </a:lstStyle>
          <a:p>
            <a:pPr>
              <a:defRPr/>
            </a:pPr>
            <a:endParaRPr lang="ru-RU"/>
          </a:p>
        </p:txBody>
      </p:sp>
      <p:sp>
        <p:nvSpPr>
          <p:cNvPr id="8" name="Rectangle 1032"/>
          <p:cNvSpPr>
            <a:spLocks noGrp="1" noChangeArrowheads="1"/>
          </p:cNvSpPr>
          <p:nvPr>
            <p:ph type="ftr" sz="quarter" idx="11"/>
          </p:nvPr>
        </p:nvSpPr>
        <p:spPr>
          <a:xfrm>
            <a:off x="1295400" y="6365875"/>
            <a:ext cx="4267200" cy="457200"/>
          </a:xfrm>
        </p:spPr>
        <p:txBody>
          <a:bodyPr/>
          <a:lstStyle>
            <a:lvl1pPr>
              <a:defRPr/>
            </a:lvl1pPr>
          </a:lstStyle>
          <a:p>
            <a:pPr>
              <a:defRPr/>
            </a:pPr>
            <a:endParaRPr lang="ru-RU"/>
          </a:p>
        </p:txBody>
      </p:sp>
      <p:sp>
        <p:nvSpPr>
          <p:cNvPr id="9" name="Rectangle 1033"/>
          <p:cNvSpPr>
            <a:spLocks noGrp="1" noChangeArrowheads="1"/>
          </p:cNvSpPr>
          <p:nvPr>
            <p:ph type="sldNum" sz="quarter" idx="12"/>
          </p:nvPr>
        </p:nvSpPr>
        <p:spPr/>
        <p:txBody>
          <a:bodyPr/>
          <a:lstStyle>
            <a:lvl2pPr lvl="1">
              <a:defRPr>
                <a:latin typeface="+mn-lt"/>
              </a:defRPr>
            </a:lvl2pPr>
          </a:lstStyle>
          <a:p>
            <a:pPr lvl="1">
              <a:defRPr/>
            </a:pPr>
            <a:fld id="{3ECD6D8D-62A5-4BDB-8073-11FBE04E11A4}" type="slidenum">
              <a:rPr lang="ru-RU"/>
              <a:pPr lvl="1">
                <a:defRPr/>
              </a:pPr>
              <a:t>‹№›</a:t>
            </a:fld>
            <a:endParaRPr lang="ru-RU"/>
          </a:p>
        </p:txBody>
      </p:sp>
    </p:spTree>
    <p:extLst>
      <p:ext uri="{BB962C8B-B14F-4D97-AF65-F5344CB8AC3E}">
        <p14:creationId xmlns:p14="http://schemas.microsoft.com/office/powerpoint/2010/main" val="2581096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95D6A36C-1B86-4C1E-B386-46CB7A3706A7}" type="slidenum">
              <a:rPr lang="ru-RU"/>
              <a:pPr lvl="1">
                <a:defRPr/>
              </a:pPr>
              <a:t>‹№›</a:t>
            </a:fld>
            <a:endParaRPr lang="ru-RU">
              <a:latin typeface="+mn-lt"/>
            </a:endParaRPr>
          </a:p>
        </p:txBody>
      </p:sp>
    </p:spTree>
    <p:extLst>
      <p:ext uri="{BB962C8B-B14F-4D97-AF65-F5344CB8AC3E}">
        <p14:creationId xmlns:p14="http://schemas.microsoft.com/office/powerpoint/2010/main" val="90171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609600"/>
            <a:ext cx="20193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2625" y="609600"/>
            <a:ext cx="5908675"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03309AE0-A154-4907-8FA2-08D5AF3D51F4}" type="slidenum">
              <a:rPr lang="ru-RU"/>
              <a:pPr lvl="1">
                <a:defRPr/>
              </a:pPr>
              <a:t>‹№›</a:t>
            </a:fld>
            <a:endParaRPr lang="ru-RU">
              <a:latin typeface="+mn-lt"/>
            </a:endParaRPr>
          </a:p>
        </p:txBody>
      </p:sp>
    </p:spTree>
    <p:extLst>
      <p:ext uri="{BB962C8B-B14F-4D97-AF65-F5344CB8AC3E}">
        <p14:creationId xmlns:p14="http://schemas.microsoft.com/office/powerpoint/2010/main" val="4161806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2625" y="609600"/>
            <a:ext cx="8080375" cy="1143000"/>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682625" y="1981200"/>
            <a:ext cx="3810000" cy="4114800"/>
          </a:xfrm>
        </p:spPr>
        <p:txBody>
          <a:bodyPr/>
          <a:lstStyle/>
          <a:p>
            <a:pPr lvl="0"/>
            <a:endParaRPr lang="ru-RU" noProof="0" smtClean="0"/>
          </a:p>
        </p:txBody>
      </p:sp>
      <p:sp>
        <p:nvSpPr>
          <p:cNvPr id="4" name="Текст 3"/>
          <p:cNvSpPr>
            <a:spLocks noGrp="1"/>
          </p:cNvSpPr>
          <p:nvPr>
            <p:ph type="body" sz="half" idx="2"/>
          </p:nvPr>
        </p:nvSpPr>
        <p:spPr>
          <a:xfrm>
            <a:off x="4645025"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D2982419-3E32-42E7-995E-08C0E7B71F31}" type="slidenum">
              <a:rPr lang="ru-RU"/>
              <a:pPr lvl="1">
                <a:defRPr/>
              </a:pPr>
              <a:t>‹№›</a:t>
            </a:fld>
            <a:endParaRPr lang="ru-RU">
              <a:latin typeface="+mn-lt"/>
            </a:endParaRPr>
          </a:p>
        </p:txBody>
      </p:sp>
    </p:spTree>
    <p:extLst>
      <p:ext uri="{BB962C8B-B14F-4D97-AF65-F5344CB8AC3E}">
        <p14:creationId xmlns:p14="http://schemas.microsoft.com/office/powerpoint/2010/main" val="2710853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9270E489-1E11-4544-B6F7-BDC2ADCD36F4}" type="slidenum">
              <a:rPr lang="ru-RU"/>
              <a:pPr lvl="1">
                <a:defRPr/>
              </a:pPr>
              <a:t>‹№›</a:t>
            </a:fld>
            <a:endParaRPr lang="ru-RU">
              <a:latin typeface="+mn-lt"/>
            </a:endParaRPr>
          </a:p>
        </p:txBody>
      </p:sp>
    </p:spTree>
    <p:extLst>
      <p:ext uri="{BB962C8B-B14F-4D97-AF65-F5344CB8AC3E}">
        <p14:creationId xmlns:p14="http://schemas.microsoft.com/office/powerpoint/2010/main" val="1420856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2pPr lvl="1">
              <a:defRPr/>
            </a:lvl2pPr>
          </a:lstStyle>
          <a:p>
            <a:pPr lvl="1">
              <a:defRPr/>
            </a:pPr>
            <a:fld id="{6E39F0EA-BD7D-4440-9685-0A4B93A45391}" type="slidenum">
              <a:rPr lang="ru-RU"/>
              <a:pPr lvl="1">
                <a:defRPr/>
              </a:pPr>
              <a:t>‹№›</a:t>
            </a:fld>
            <a:endParaRPr lang="ru-RU">
              <a:latin typeface="+mn-lt"/>
            </a:endParaRPr>
          </a:p>
        </p:txBody>
      </p:sp>
    </p:spTree>
    <p:extLst>
      <p:ext uri="{BB962C8B-B14F-4D97-AF65-F5344CB8AC3E}">
        <p14:creationId xmlns:p14="http://schemas.microsoft.com/office/powerpoint/2010/main" val="569889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4305E6F6-A002-4DA0-9D1D-817D589E9DBF}" type="slidenum">
              <a:rPr lang="ru-RU"/>
              <a:pPr lvl="1">
                <a:defRPr/>
              </a:pPr>
              <a:t>‹№›</a:t>
            </a:fld>
            <a:endParaRPr lang="ru-RU">
              <a:latin typeface="+mn-lt"/>
            </a:endParaRPr>
          </a:p>
        </p:txBody>
      </p:sp>
    </p:spTree>
    <p:extLst>
      <p:ext uri="{BB962C8B-B14F-4D97-AF65-F5344CB8AC3E}">
        <p14:creationId xmlns:p14="http://schemas.microsoft.com/office/powerpoint/2010/main" val="3040819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2pPr lvl="1">
              <a:defRPr/>
            </a:lvl2pPr>
          </a:lstStyle>
          <a:p>
            <a:pPr lvl="1">
              <a:defRPr/>
            </a:pPr>
            <a:fld id="{49DFBC7C-B763-46B9-9F8B-EFBB793A14D3}" type="slidenum">
              <a:rPr lang="ru-RU"/>
              <a:pPr lvl="1">
                <a:defRPr/>
              </a:pPr>
              <a:t>‹№›</a:t>
            </a:fld>
            <a:endParaRPr lang="ru-RU">
              <a:latin typeface="+mn-lt"/>
            </a:endParaRPr>
          </a:p>
        </p:txBody>
      </p:sp>
    </p:spTree>
    <p:extLst>
      <p:ext uri="{BB962C8B-B14F-4D97-AF65-F5344CB8AC3E}">
        <p14:creationId xmlns:p14="http://schemas.microsoft.com/office/powerpoint/2010/main" val="709300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2pPr lvl="1">
              <a:defRPr/>
            </a:lvl2pPr>
          </a:lstStyle>
          <a:p>
            <a:pPr lvl="1">
              <a:defRPr/>
            </a:pPr>
            <a:fld id="{D9956600-7CF8-4094-927A-FDE4858B40E0}" type="slidenum">
              <a:rPr lang="ru-RU"/>
              <a:pPr lvl="1">
                <a:defRPr/>
              </a:pPr>
              <a:t>‹№›</a:t>
            </a:fld>
            <a:endParaRPr lang="ru-RU">
              <a:latin typeface="+mn-lt"/>
            </a:endParaRPr>
          </a:p>
        </p:txBody>
      </p:sp>
    </p:spTree>
    <p:extLst>
      <p:ext uri="{BB962C8B-B14F-4D97-AF65-F5344CB8AC3E}">
        <p14:creationId xmlns:p14="http://schemas.microsoft.com/office/powerpoint/2010/main" val="2445134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2pPr lvl="1">
              <a:defRPr/>
            </a:lvl2pPr>
          </a:lstStyle>
          <a:p>
            <a:pPr lvl="1">
              <a:defRPr/>
            </a:pPr>
            <a:fld id="{CB9AC7F2-8231-44C4-983E-D20AF44835B7}" type="slidenum">
              <a:rPr lang="ru-RU"/>
              <a:pPr lvl="1">
                <a:defRPr/>
              </a:pPr>
              <a:t>‹№›</a:t>
            </a:fld>
            <a:endParaRPr lang="ru-RU">
              <a:latin typeface="+mn-lt"/>
            </a:endParaRPr>
          </a:p>
        </p:txBody>
      </p:sp>
    </p:spTree>
    <p:extLst>
      <p:ext uri="{BB962C8B-B14F-4D97-AF65-F5344CB8AC3E}">
        <p14:creationId xmlns:p14="http://schemas.microsoft.com/office/powerpoint/2010/main" val="1818701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1F821DCB-2920-444B-83D6-6361809E82D9}" type="slidenum">
              <a:rPr lang="ru-RU"/>
              <a:pPr lvl="1">
                <a:defRPr/>
              </a:pPr>
              <a:t>‹№›</a:t>
            </a:fld>
            <a:endParaRPr lang="ru-RU">
              <a:latin typeface="+mn-lt"/>
            </a:endParaRPr>
          </a:p>
        </p:txBody>
      </p:sp>
    </p:spTree>
    <p:extLst>
      <p:ext uri="{BB962C8B-B14F-4D97-AF65-F5344CB8AC3E}">
        <p14:creationId xmlns:p14="http://schemas.microsoft.com/office/powerpoint/2010/main" val="2141189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2pPr lvl="1">
              <a:defRPr/>
            </a:lvl2pPr>
          </a:lstStyle>
          <a:p>
            <a:pPr lvl="1">
              <a:defRPr/>
            </a:pPr>
            <a:fld id="{71E95023-27FB-444E-84BA-C04D72B76174}" type="slidenum">
              <a:rPr lang="ru-RU"/>
              <a:pPr lvl="1">
                <a:defRPr/>
              </a:pPr>
              <a:t>‹№›</a:t>
            </a:fld>
            <a:endParaRPr lang="ru-RU">
              <a:latin typeface="+mn-lt"/>
            </a:endParaRPr>
          </a:p>
        </p:txBody>
      </p:sp>
    </p:spTree>
    <p:extLst>
      <p:ext uri="{BB962C8B-B14F-4D97-AF65-F5344CB8AC3E}">
        <p14:creationId xmlns:p14="http://schemas.microsoft.com/office/powerpoint/2010/main" val="743414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ru-RU" sz="2400">
                <a:latin typeface="Times New Roman" charset="0"/>
              </a:endParaRPr>
            </a:p>
          </p:txBody>
        </p:sp>
        <p:sp>
          <p:nvSpPr>
            <p:cNvPr id="1033" name="Arc 2052"/>
            <p:cNvSpPr>
              <a:spLocks/>
            </p:cNvSpPr>
            <p:nvPr/>
          </p:nvSpPr>
          <p:spPr bwMode="auto">
            <a:xfrm>
              <a:off x="-5295" y="3"/>
              <a:ext cx="10596" cy="8624"/>
            </a:xfrm>
            <a:custGeom>
              <a:avLst/>
              <a:gdLst>
                <a:gd name="T0" fmla="*/ 156 w 43200"/>
                <a:gd name="T1" fmla="*/ 34 h 43200"/>
                <a:gd name="T2" fmla="*/ 78 w 43200"/>
                <a:gd name="T3" fmla="*/ 0 h 43200"/>
                <a:gd name="T4" fmla="*/ 78 w 43200"/>
                <a:gd name="T5" fmla="*/ 34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lnTo>
                    <a:pt x="43200" y="21600"/>
                  </a:lnTo>
                  <a:close/>
                </a:path>
              </a:pathLst>
            </a:custGeom>
            <a:noFill/>
            <a:ln w="12700" cap="sq">
              <a:solidFill>
                <a:schemeClr val="folHlink"/>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uk-UA"/>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ru-RU" smtClean="0"/>
              <a:t>Образец заголовка</a:t>
            </a:r>
          </a:p>
        </p:txBody>
      </p:sp>
      <p:sp>
        <p:nvSpPr>
          <p:cNvPr id="1028" name="Rectangle 2054"/>
          <p:cNvSpPr>
            <a:spLocks noGrp="1" noChangeArrowheads="1"/>
          </p:cNvSpPr>
          <p:nvPr>
            <p:ph type="body" idx="1"/>
          </p:nvPr>
        </p:nvSpPr>
        <p:spPr bwMode="auto">
          <a:xfrm>
            <a:off x="682625"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2562" tIns="46038" rIns="182562" bIns="46038"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atin typeface="Times New Roman" charset="0"/>
              </a:defRPr>
            </a:lvl1pPr>
          </a:lstStyle>
          <a:p>
            <a:pPr>
              <a:defRPr/>
            </a:pPr>
            <a:endParaRPr lang="ru-RU"/>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atin typeface="Times New Roman" charset="0"/>
              </a:defRPr>
            </a:lvl1pPr>
          </a:lstStyle>
          <a:p>
            <a:pPr>
              <a:defRPr/>
            </a:pPr>
            <a:endParaRPr lang="ru-RU"/>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defRPr/>
            </a:pPr>
            <a:fld id="{E3F9D341-8A38-4E58-A328-3E2FF2A2A0EB}" type="slidenum">
              <a:rPr lang="ru-RU"/>
              <a:pPr lvl="1">
                <a:defRPr/>
              </a:pPr>
              <a:t>‹№›</a:t>
            </a:fld>
            <a:endParaRPr lang="ru-RU"/>
          </a:p>
        </p:txBody>
      </p:sp>
    </p:spTree>
  </p:cSld>
  <p:clrMap bg1="lt1" tx1="dk1" bg2="lt2" tx2="dk2" accent1="accent1" accent2="accent2" accent3="accent3" accent4="accent4" accent5="accent5" accent6="accent6" hlink="hlink" folHlink="folHlink"/>
  <p:sldLayoutIdLst>
    <p:sldLayoutId id="2147484071" r:id="rId1"/>
    <p:sldLayoutId id="2147484072" r:id="rId2"/>
    <p:sldLayoutId id="2147484073" r:id="rId3"/>
    <p:sldLayoutId id="2147484074" r:id="rId4"/>
    <p:sldLayoutId id="2147484075" r:id="rId5"/>
    <p:sldLayoutId id="2147484076" r:id="rId6"/>
    <p:sldLayoutId id="2147484077" r:id="rId7"/>
    <p:sldLayoutId id="2147484078" r:id="rId8"/>
    <p:sldLayoutId id="2147484079" r:id="rId9"/>
    <p:sldLayoutId id="2147484080" r:id="rId10"/>
    <p:sldLayoutId id="2147484081" r:id="rId11"/>
    <p:sldLayoutId id="2147484082" r:id="rId12"/>
  </p:sldLayoutIdLst>
  <p:txStyles>
    <p:titleStyle>
      <a:lvl1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2pPr>
      <a:lvl3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3pPr>
      <a:lvl4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4pPr>
      <a:lvl5pPr algn="l"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5pPr>
      <a:lvl6pPr marL="4572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C0C0C0"/>
            </a:outerShdw>
          </a:effectLst>
          <a:latin typeface="Arial" charset="0"/>
        </a:defRPr>
      </a:lvl9pPr>
    </p:titleStyle>
    <p:bodyStyle>
      <a:lvl1pPr marL="342900" indent="-342900" algn="l" rtl="0" eaLnBrk="0" fontAlgn="base" hangingPunct="0">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rgbClr val="00CCFF"/>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20" name="Rectangle 4"/>
          <p:cNvSpPr>
            <a:spLocks noGrp="1" noChangeArrowheads="1"/>
          </p:cNvSpPr>
          <p:nvPr>
            <p:ph type="ctrTitle"/>
          </p:nvPr>
        </p:nvSpPr>
        <p:spPr>
          <a:xfrm>
            <a:off x="533400" y="1752600"/>
            <a:ext cx="8229600" cy="1143000"/>
          </a:xfrm>
        </p:spPr>
        <p:txBody>
          <a:bodyPr/>
          <a:lstStyle/>
          <a:p>
            <a:pPr eaLnBrk="1" hangingPunct="1">
              <a:defRPr/>
            </a:pPr>
            <a:r>
              <a:rPr lang="uk-UA" dirty="0" smtClean="0">
                <a:solidFill>
                  <a:srgbClr val="0000CC"/>
                </a:solidFill>
              </a:rPr>
              <a:t>Розділ</a:t>
            </a:r>
            <a:r>
              <a:rPr lang="ru-RU" dirty="0" smtClean="0">
                <a:solidFill>
                  <a:srgbClr val="0000CC"/>
                </a:solidFill>
              </a:rPr>
              <a:t> 3</a:t>
            </a:r>
            <a:r>
              <a:rPr lang="uk-UA" dirty="0" smtClean="0">
                <a:solidFill>
                  <a:srgbClr val="0000CC"/>
                </a:solidFill>
              </a:rPr>
              <a:t>. </a:t>
            </a:r>
            <a:br>
              <a:rPr lang="uk-UA" dirty="0" smtClean="0">
                <a:solidFill>
                  <a:srgbClr val="0000CC"/>
                </a:solidFill>
              </a:rPr>
            </a:br>
            <a:r>
              <a:rPr lang="uk-UA" dirty="0" smtClean="0">
                <a:solidFill>
                  <a:srgbClr val="0000CC"/>
                </a:solidFill>
              </a:rPr>
              <a:t>Абстрактні типи даних</a:t>
            </a:r>
          </a:p>
        </p:txBody>
      </p:sp>
      <p:sp>
        <p:nvSpPr>
          <p:cNvPr id="14339"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4294967295"/>
          </p:nvPr>
        </p:nvSpPr>
        <p:spPr>
          <a:xfrm>
            <a:off x="0" y="836712"/>
            <a:ext cx="9144000" cy="5832648"/>
          </a:xfrm>
        </p:spPr>
        <p:txBody>
          <a:bodyPr/>
          <a:lstStyle/>
          <a:p>
            <a:pPr marL="609600" indent="-609600">
              <a:lnSpc>
                <a:spcPct val="100000"/>
              </a:lnSpc>
              <a:buFont typeface="Wingdings" pitchFamily="2" charset="2"/>
              <a:buNone/>
            </a:pPr>
            <a:r>
              <a:rPr lang="uk-UA" sz="2800" dirty="0" smtClean="0">
                <a:solidFill>
                  <a:srgbClr val="000000"/>
                </a:solidFill>
              </a:rPr>
              <a:t>	</a:t>
            </a:r>
            <a:r>
              <a:rPr lang="uk-UA" sz="2800" u="sng" dirty="0" smtClean="0">
                <a:solidFill>
                  <a:srgbClr val="000000"/>
                </a:solidFill>
              </a:rPr>
              <a:t>П</a:t>
            </a:r>
            <a:r>
              <a:rPr lang="uk-UA" sz="2800" u="sng" dirty="0" smtClean="0">
                <a:solidFill>
                  <a:srgbClr val="000000"/>
                </a:solidFill>
                <a:cs typeface="Times New Roman" pitchFamily="18" charset="0"/>
              </a:rPr>
              <a:t>риклад</a:t>
            </a:r>
            <a:r>
              <a:rPr lang="uk-UA" sz="2800" u="sng" dirty="0" smtClean="0">
                <a:solidFill>
                  <a:srgbClr val="000000"/>
                </a:solidFill>
              </a:rPr>
              <a:t>.</a:t>
            </a:r>
            <a:r>
              <a:rPr lang="uk-UA" sz="2800" dirty="0" smtClean="0">
                <a:solidFill>
                  <a:srgbClr val="000000"/>
                </a:solidFill>
                <a:cs typeface="Times New Roman" pitchFamily="18" charset="0"/>
              </a:rPr>
              <a:t> Здійснюється реєстрація автомобілів, які прибувають на автостоянку та залишають її. Потрібно зберігати і обробляти множину номерів автомобілів. Для відображення цієї множини в пам'яті комп'ютера необхідно обрати певну структуру даних. </a:t>
            </a:r>
          </a:p>
          <a:p>
            <a:pPr marL="609600" indent="-609600">
              <a:lnSpc>
                <a:spcPct val="100000"/>
              </a:lnSpc>
              <a:buFont typeface="Wingdings" pitchFamily="2" charset="2"/>
              <a:buNone/>
            </a:pPr>
            <a:endParaRPr lang="uk-UA" sz="2800" dirty="0" smtClean="0">
              <a:solidFill>
                <a:srgbClr val="000000"/>
              </a:solidFill>
            </a:endParaRPr>
          </a:p>
          <a:p>
            <a:pPr marL="609600" indent="-609600">
              <a:lnSpc>
                <a:spcPct val="100000"/>
              </a:lnSpc>
              <a:buFont typeface="Wingdings" pitchFamily="2" charset="2"/>
              <a:buNone/>
            </a:pPr>
            <a:r>
              <a:rPr lang="uk-UA" sz="2800" dirty="0" smtClean="0">
                <a:solidFill>
                  <a:srgbClr val="000000"/>
                </a:solidFill>
              </a:rPr>
              <a:t>	</a:t>
            </a:r>
            <a:endParaRPr lang="ru-RU" sz="2800" dirty="0" smtClean="0">
              <a:solidFill>
                <a:srgbClr val="000000"/>
              </a:solidFill>
              <a:cs typeface="Times New Roman" pitchFamily="18" charset="0"/>
            </a:endParaRPr>
          </a:p>
        </p:txBody>
      </p:sp>
      <p:sp>
        <p:nvSpPr>
          <p:cNvPr id="2" name="Прямокутник 1"/>
          <p:cNvSpPr/>
          <p:nvPr/>
        </p:nvSpPr>
        <p:spPr>
          <a:xfrm>
            <a:off x="683568" y="4149080"/>
            <a:ext cx="8208912" cy="1384995"/>
          </a:xfrm>
          <a:prstGeom prst="rect">
            <a:avLst/>
          </a:prstGeom>
        </p:spPr>
        <p:txBody>
          <a:bodyPr wrap="square">
            <a:spAutoFit/>
          </a:bodyPr>
          <a:lstStyle/>
          <a:p>
            <a:pPr>
              <a:lnSpc>
                <a:spcPct val="100000"/>
              </a:lnSpc>
              <a:buFont typeface="Wingdings" pitchFamily="2" charset="2"/>
              <a:buNone/>
            </a:pPr>
            <a:r>
              <a:rPr lang="uk-UA" dirty="0" smtClean="0"/>
              <a:t>Лінійні </a:t>
            </a:r>
            <a:r>
              <a:rPr lang="uk-UA" dirty="0"/>
              <a:t>зв’язні списки – це ефективна структура даних для моделювання ситуацій, в яких впорядкований масив даних треба змінювати.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3"/>
          <p:cNvSpPr>
            <a:spLocks noGrp="1" noChangeArrowheads="1"/>
          </p:cNvSpPr>
          <p:nvPr>
            <p:ph type="body" idx="4294967295"/>
          </p:nvPr>
        </p:nvSpPr>
        <p:spPr>
          <a:xfrm>
            <a:off x="0" y="836712"/>
            <a:ext cx="9144000" cy="5904656"/>
          </a:xfrm>
        </p:spPr>
        <p:txBody>
          <a:bodyPr/>
          <a:lstStyle/>
          <a:p>
            <a:pPr>
              <a:lnSpc>
                <a:spcPct val="100000"/>
              </a:lnSpc>
              <a:buFont typeface="Wingdings" pitchFamily="2" charset="2"/>
              <a:buNone/>
            </a:pPr>
            <a:r>
              <a:rPr lang="ru-RU" sz="2800" dirty="0" smtClean="0"/>
              <a:t>	</a:t>
            </a:r>
            <a:r>
              <a:rPr lang="uk-UA" sz="2800" dirty="0" smtClean="0"/>
              <a:t>Приклади, що ілюструють реалізації АТД “</a:t>
            </a:r>
            <a:r>
              <a:rPr lang="uk-UA" sz="2800" dirty="0" smtClean="0">
                <a:cs typeface="Times New Roman" pitchFamily="18" charset="0"/>
              </a:rPr>
              <a:t>Однозв'язний</a:t>
            </a:r>
            <a:r>
              <a:rPr lang="uk-UA" sz="2800" dirty="0" smtClean="0">
                <a:solidFill>
                  <a:srgbClr val="0000CC"/>
                </a:solidFill>
                <a:cs typeface="Times New Roman" pitchFamily="18" charset="0"/>
              </a:rPr>
              <a:t> </a:t>
            </a:r>
            <a:r>
              <a:rPr lang="uk-UA" sz="2800" dirty="0" smtClean="0"/>
              <a:t>лінійний список”: </a:t>
            </a:r>
          </a:p>
          <a:p>
            <a:pPr>
              <a:lnSpc>
                <a:spcPct val="100000"/>
              </a:lnSpc>
              <a:buFont typeface="Wingdings" pitchFamily="2" charset="2"/>
              <a:buNone/>
            </a:pPr>
            <a:endParaRPr lang="uk-UA" sz="900" dirty="0" smtClean="0"/>
          </a:p>
          <a:p>
            <a:pPr lvl="1"/>
            <a:r>
              <a:rPr lang="uk-UA" dirty="0" smtClean="0"/>
              <a:t>реалізація за допомогою покажчиків (с.319-325  [4])</a:t>
            </a:r>
          </a:p>
          <a:p>
            <a:pPr lvl="1"/>
            <a:r>
              <a:rPr lang="uk-UA" dirty="0" smtClean="0"/>
              <a:t>ще одна реалізація за допомогою покажчиків     (с.50-53  [1])</a:t>
            </a:r>
          </a:p>
          <a:p>
            <a:pPr lvl="1"/>
            <a:r>
              <a:rPr lang="uk-UA" dirty="0" smtClean="0"/>
              <a:t>реалізація за допомогою масивів (с.48-50  [1]).</a:t>
            </a:r>
          </a:p>
          <a:p>
            <a:pPr lvl="1">
              <a:buFontTx/>
              <a:buNone/>
            </a:pPr>
            <a:endParaRPr lang="uk-UA" dirty="0" smtClean="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908720"/>
            <a:ext cx="8080375" cy="1143000"/>
          </a:xfrm>
        </p:spPr>
        <p:txBody>
          <a:bodyPr/>
          <a:lstStyle/>
          <a:p>
            <a:pPr eaLnBrk="1" hangingPunct="1">
              <a:defRPr/>
            </a:pPr>
            <a:r>
              <a:rPr lang="ru-RU" sz="4800" dirty="0" smtClean="0">
                <a:solidFill>
                  <a:srgbClr val="0000CC"/>
                </a:solidFill>
                <a:latin typeface="Times New Roman" pitchFamily="18" charset="0"/>
                <a:cs typeface="Times New Roman" pitchFamily="18" charset="0"/>
              </a:rPr>
              <a:t>3.6. </a:t>
            </a:r>
            <a:r>
              <a:rPr lang="uk-UA" sz="4800" dirty="0" err="1" smtClean="0">
                <a:solidFill>
                  <a:srgbClr val="0000CC"/>
                </a:solidFill>
                <a:latin typeface="Times New Roman" pitchFamily="18" charset="0"/>
                <a:cs typeface="Times New Roman" pitchFamily="18" charset="0"/>
              </a:rPr>
              <a:t>Двозв'язний</a:t>
            </a:r>
            <a:r>
              <a:rPr lang="uk-UA" sz="4800" dirty="0" smtClean="0">
                <a:solidFill>
                  <a:srgbClr val="0000CC"/>
                </a:solidFill>
                <a:latin typeface="Times New Roman" pitchFamily="18" charset="0"/>
                <a:cs typeface="Times New Roman" pitchFamily="18" charset="0"/>
              </a:rPr>
              <a:t> лінійний список</a:t>
            </a:r>
          </a:p>
        </p:txBody>
      </p:sp>
      <p:sp>
        <p:nvSpPr>
          <p:cNvPr id="112643" name="Rectangle 3"/>
          <p:cNvSpPr>
            <a:spLocks noGrp="1" noChangeArrowheads="1"/>
          </p:cNvSpPr>
          <p:nvPr>
            <p:ph type="body" idx="4294967295"/>
          </p:nvPr>
        </p:nvSpPr>
        <p:spPr>
          <a:xfrm>
            <a:off x="682625" y="2575595"/>
            <a:ext cx="7772400" cy="1081088"/>
          </a:xfrm>
        </p:spPr>
        <p:txBody>
          <a:bodyPr/>
          <a:lstStyle/>
          <a:p>
            <a:pPr eaLnBrk="1" hangingPunct="1">
              <a:buFont typeface="Wingdings" pitchFamily="2" charset="2"/>
              <a:buNone/>
            </a:pPr>
            <a:r>
              <a:rPr lang="ru-RU" sz="2800" dirty="0" err="1" smtClean="0"/>
              <a:t>Література</a:t>
            </a:r>
            <a:r>
              <a:rPr lang="ru-RU" sz="2800" dirty="0" smtClean="0"/>
              <a:t> для </a:t>
            </a:r>
            <a:r>
              <a:rPr lang="ru-RU" sz="2800" dirty="0" err="1" smtClean="0"/>
              <a:t>самостійного</a:t>
            </a:r>
            <a:r>
              <a:rPr lang="ru-RU" sz="2800" dirty="0" smtClean="0"/>
              <a:t> </a:t>
            </a:r>
            <a:r>
              <a:rPr lang="ru-RU" sz="2800" dirty="0" err="1" smtClean="0"/>
              <a:t>читання</a:t>
            </a:r>
            <a:r>
              <a:rPr lang="ru-RU" sz="2800" dirty="0" smtClean="0"/>
              <a:t>:</a:t>
            </a:r>
          </a:p>
          <a:p>
            <a:pPr lvl="1" eaLnBrk="1" hangingPunct="1">
              <a:buFontTx/>
              <a:buNone/>
            </a:pPr>
            <a:r>
              <a:rPr lang="ru-RU" sz="2400" dirty="0" smtClean="0"/>
              <a:t>		 с.</a:t>
            </a:r>
            <a:r>
              <a:rPr lang="uk-UA" sz="2400" dirty="0" smtClean="0"/>
              <a:t> 57-58 [1]</a:t>
            </a:r>
            <a:endParaRPr lang="ru-RU" sz="2400" dirty="0" smtClean="0"/>
          </a:p>
        </p:txBody>
      </p:sp>
      <p:sp>
        <p:nvSpPr>
          <p:cNvPr id="112644"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3"/>
          <p:cNvSpPr>
            <a:spLocks noGrp="1" noChangeArrowheads="1"/>
          </p:cNvSpPr>
          <p:nvPr>
            <p:ph type="body" idx="4294967295"/>
          </p:nvPr>
        </p:nvSpPr>
        <p:spPr>
          <a:xfrm>
            <a:off x="0" y="764704"/>
            <a:ext cx="9144000" cy="4572000"/>
          </a:xfrm>
        </p:spPr>
        <p:txBody>
          <a:bodyPr/>
          <a:lstStyle/>
          <a:p>
            <a:pPr marL="533400" indent="-533400">
              <a:lnSpc>
                <a:spcPct val="100000"/>
              </a:lnSpc>
              <a:buFont typeface="Wingdings" pitchFamily="2" charset="2"/>
              <a:buNone/>
            </a:pPr>
            <a:r>
              <a:rPr lang="uk-UA" sz="2800" dirty="0" smtClean="0"/>
              <a:t>	 Часто виникає необхідність організувати ефективне пересування по списку як в прямому, так і в зворотному напрямах. Або по заданому елементу потрібно швидко знайти передуючий йому і наступний елементи. У цих ситуаціях можна дати кожному запису покажчики і на наступний, і на попередній записи у списку, тобто організувати двічі зв'язний список. </a:t>
            </a:r>
            <a:endParaRPr lang="en-GB" sz="2800" dirty="0" smtClean="0"/>
          </a:p>
          <a:p>
            <a:pPr marL="533400" indent="-533400">
              <a:lnSpc>
                <a:spcPct val="100000"/>
              </a:lnSpc>
              <a:buFont typeface="Wingdings" pitchFamily="2" charset="2"/>
              <a:buNone/>
            </a:pPr>
            <a:r>
              <a:rPr lang="uk-UA" sz="2800" dirty="0" smtClean="0"/>
              <a:t>	З прикладом реалізації можна ознайомитись в (с.57-58  [1]).</a:t>
            </a:r>
            <a:endParaRPr lang="en-GB" sz="2800" dirty="0" smtClean="0"/>
          </a:p>
          <a:p>
            <a:pPr marL="533400" indent="-533400">
              <a:lnSpc>
                <a:spcPct val="100000"/>
              </a:lnSpc>
              <a:buFont typeface="Wingdings" pitchFamily="2" charset="2"/>
              <a:buNone/>
            </a:pPr>
            <a:endParaRPr lang="uk-UA" sz="2800" dirty="0" smtClean="0"/>
          </a:p>
        </p:txBody>
      </p:sp>
      <p:pic>
        <p:nvPicPr>
          <p:cNvPr id="11366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375" y="5236046"/>
            <a:ext cx="787082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825053"/>
            <a:ext cx="8080375" cy="1143000"/>
          </a:xfrm>
        </p:spPr>
        <p:txBody>
          <a:bodyPr/>
          <a:lstStyle/>
          <a:p>
            <a:pPr eaLnBrk="1" hangingPunct="1">
              <a:defRPr/>
            </a:pPr>
            <a:r>
              <a:rPr lang="ru-RU" sz="4800" dirty="0" smtClean="0">
                <a:solidFill>
                  <a:srgbClr val="0000CC"/>
                </a:solidFill>
                <a:latin typeface="Times New Roman" pitchFamily="18" charset="0"/>
                <a:cs typeface="Times New Roman" pitchFamily="18" charset="0"/>
              </a:rPr>
              <a:t>3.7. </a:t>
            </a:r>
            <a:r>
              <a:rPr lang="uk-UA" sz="4800" dirty="0" smtClean="0">
                <a:solidFill>
                  <a:srgbClr val="0000CC"/>
                </a:solidFill>
                <a:latin typeface="Times New Roman" pitchFamily="18" charset="0"/>
                <a:cs typeface="Times New Roman" pitchFamily="18" charset="0"/>
              </a:rPr>
              <a:t>Відображення</a:t>
            </a:r>
          </a:p>
        </p:txBody>
      </p:sp>
      <p:sp>
        <p:nvSpPr>
          <p:cNvPr id="114691" name="Rectangle 3"/>
          <p:cNvSpPr>
            <a:spLocks noGrp="1" noChangeArrowheads="1"/>
          </p:cNvSpPr>
          <p:nvPr>
            <p:ph type="body" idx="4294967295"/>
          </p:nvPr>
        </p:nvSpPr>
        <p:spPr>
          <a:xfrm>
            <a:off x="682625" y="2491928"/>
            <a:ext cx="7772400" cy="1081088"/>
          </a:xfrm>
        </p:spPr>
        <p:txBody>
          <a:bodyPr/>
          <a:lstStyle/>
          <a:p>
            <a:pPr eaLnBrk="1" hangingPunct="1">
              <a:buFont typeface="Wingdings" pitchFamily="2" charset="2"/>
              <a:buNone/>
            </a:pPr>
            <a:r>
              <a:rPr lang="ru-RU" sz="2800" smtClean="0"/>
              <a:t>Література для самостійного читання:</a:t>
            </a:r>
          </a:p>
          <a:p>
            <a:pPr lvl="1" eaLnBrk="1" hangingPunct="1">
              <a:buFontTx/>
              <a:buNone/>
            </a:pPr>
            <a:r>
              <a:rPr lang="ru-RU" sz="2400" smtClean="0"/>
              <a:t>		 с.</a:t>
            </a:r>
            <a:r>
              <a:rPr lang="uk-UA" sz="2400" smtClean="0"/>
              <a:t> 66-68 [1]</a:t>
            </a:r>
            <a:r>
              <a:rPr lang="ru-RU" sz="2400" smtClean="0"/>
              <a:t> </a:t>
            </a:r>
          </a:p>
        </p:txBody>
      </p:sp>
      <p:sp>
        <p:nvSpPr>
          <p:cNvPr id="114692"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3"/>
          <p:cNvSpPr>
            <a:spLocks noGrp="1" noChangeArrowheads="1"/>
          </p:cNvSpPr>
          <p:nvPr>
            <p:ph type="body" idx="4294967295"/>
          </p:nvPr>
        </p:nvSpPr>
        <p:spPr>
          <a:xfrm>
            <a:off x="0" y="836712"/>
            <a:ext cx="9144000" cy="6021288"/>
          </a:xfrm>
        </p:spPr>
        <p:txBody>
          <a:bodyPr/>
          <a:lstStyle/>
          <a:p>
            <a:pPr>
              <a:lnSpc>
                <a:spcPct val="100000"/>
              </a:lnSpc>
              <a:buFont typeface="Wingdings" pitchFamily="2" charset="2"/>
              <a:buNone/>
            </a:pPr>
            <a:r>
              <a:rPr lang="uk-UA" sz="2800" dirty="0" smtClean="0"/>
              <a:t>	Відображення - це функція, визначена на множині елементів одного типу (області визначення), що приймає значення з множини елементів другого типу (області значень)  (звичайно, типи можуть співпадати). </a:t>
            </a:r>
          </a:p>
          <a:p>
            <a:pPr>
              <a:lnSpc>
                <a:spcPct val="100000"/>
              </a:lnSpc>
              <a:buFont typeface="Wingdings" pitchFamily="2" charset="2"/>
              <a:buNone/>
            </a:pPr>
            <a:endParaRPr lang="uk-UA" sz="1000" dirty="0" smtClean="0"/>
          </a:p>
          <a:p>
            <a:pPr>
              <a:lnSpc>
                <a:spcPct val="100000"/>
              </a:lnSpc>
              <a:buFont typeface="Wingdings" pitchFamily="2" charset="2"/>
              <a:buNone/>
            </a:pPr>
            <a:r>
              <a:rPr lang="uk-UA" sz="2800" dirty="0" smtClean="0"/>
              <a:t>	</a:t>
            </a:r>
            <a:r>
              <a:rPr lang="uk-UA" sz="2400" dirty="0" smtClean="0"/>
              <a:t>Той факт, що відображення </a:t>
            </a:r>
            <a:r>
              <a:rPr lang="uk-UA" sz="2400" i="1" dirty="0" smtClean="0"/>
              <a:t>М</a:t>
            </a:r>
            <a:r>
              <a:rPr lang="uk-UA" sz="2400" dirty="0" smtClean="0"/>
              <a:t> ставить у відповідність елемент </a:t>
            </a:r>
            <a:r>
              <a:rPr lang="uk-UA" sz="2400" i="1" dirty="0" smtClean="0"/>
              <a:t>d</a:t>
            </a:r>
            <a:r>
              <a:rPr lang="uk-UA" sz="2400" dirty="0" smtClean="0"/>
              <a:t> з області визначення елементу </a:t>
            </a:r>
            <a:r>
              <a:rPr lang="uk-UA" sz="2400" i="1" dirty="0" smtClean="0"/>
              <a:t>r</a:t>
            </a:r>
            <a:r>
              <a:rPr lang="uk-UA" sz="2400" dirty="0" smtClean="0"/>
              <a:t> з області значень, записуватимемо як </a:t>
            </a:r>
            <a:r>
              <a:rPr lang="uk-UA" sz="2400" i="1" dirty="0" smtClean="0"/>
              <a:t>M</a:t>
            </a:r>
            <a:r>
              <a:rPr lang="uk-UA" sz="2400" dirty="0" smtClean="0"/>
              <a:t>(</a:t>
            </a:r>
            <a:r>
              <a:rPr lang="uk-UA" sz="2400" i="1" dirty="0" smtClean="0"/>
              <a:t>d</a:t>
            </a:r>
            <a:r>
              <a:rPr lang="uk-UA" sz="2400" dirty="0" smtClean="0"/>
              <a:t>)=</a:t>
            </a:r>
            <a:r>
              <a:rPr lang="uk-UA" sz="2400" i="1" dirty="0" smtClean="0"/>
              <a:t>r</a:t>
            </a:r>
            <a:r>
              <a:rPr lang="uk-UA" sz="2400" dirty="0" smtClean="0"/>
              <a:t>. Деякі відображення, подібні </a:t>
            </a:r>
            <a:r>
              <a:rPr lang="uk-UA" sz="2400" dirty="0" err="1" smtClean="0"/>
              <a:t>square</a:t>
            </a:r>
            <a:r>
              <a:rPr lang="uk-UA" sz="2400" dirty="0" smtClean="0"/>
              <a:t>(</a:t>
            </a:r>
            <a:r>
              <a:rPr lang="uk-UA" sz="2400" i="1" dirty="0" smtClean="0"/>
              <a:t>i</a:t>
            </a:r>
            <a:r>
              <a:rPr lang="uk-UA" sz="2400" dirty="0" smtClean="0"/>
              <a:t>)=</a:t>
            </a:r>
            <a:r>
              <a:rPr lang="uk-UA" sz="2400" i="1" dirty="0" smtClean="0"/>
              <a:t>i</a:t>
            </a:r>
            <a:r>
              <a:rPr lang="uk-UA" sz="2400" baseline="30000" dirty="0" smtClean="0"/>
              <a:t>2</a:t>
            </a:r>
            <a:r>
              <a:rPr lang="uk-UA" sz="2400" dirty="0" smtClean="0"/>
              <a:t>, легко реалізувати з допомогою функцій і арифметичних виразів мови програмування. Але для багатьох відображень немає очевидних способів реалізації, окрім зберігання для кожного </a:t>
            </a:r>
            <a:r>
              <a:rPr lang="uk-UA" sz="2400" i="1" dirty="0" smtClean="0"/>
              <a:t>d</a:t>
            </a:r>
            <a:r>
              <a:rPr lang="uk-UA" sz="2400" dirty="0" smtClean="0"/>
              <a:t> значення </a:t>
            </a:r>
            <a:r>
              <a:rPr lang="uk-UA" sz="2400" i="1" dirty="0" smtClean="0"/>
              <a:t>M</a:t>
            </a:r>
            <a:r>
              <a:rPr lang="uk-UA" sz="2400" dirty="0" smtClean="0"/>
              <a:t>(</a:t>
            </a:r>
            <a:r>
              <a:rPr lang="uk-UA" sz="2400" i="1" dirty="0" smtClean="0"/>
              <a:t>d</a:t>
            </a:r>
            <a:r>
              <a:rPr lang="uk-UA" sz="2400" dirty="0" smtClean="0"/>
              <a:t>). Наприклад, для реалізації функції, що ставить у відповідність працівникам їх зарплату, потрібно зберігати поточний заробіток кожного працівника. </a:t>
            </a:r>
          </a:p>
        </p:txBody>
      </p:sp>
      <p:sp>
        <p:nvSpPr>
          <p:cNvPr id="11571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3"/>
          <p:cNvSpPr>
            <a:spLocks noGrp="1" noChangeArrowheads="1"/>
          </p:cNvSpPr>
          <p:nvPr>
            <p:ph type="body" idx="4294967295"/>
          </p:nvPr>
        </p:nvSpPr>
        <p:spPr>
          <a:xfrm>
            <a:off x="0" y="836712"/>
            <a:ext cx="9144000" cy="6021288"/>
          </a:xfrm>
        </p:spPr>
        <p:txBody>
          <a:bodyPr/>
          <a:lstStyle/>
          <a:p>
            <a:pPr marL="533400" indent="-533400">
              <a:buFont typeface="Wingdings" pitchFamily="2" charset="2"/>
              <a:buNone/>
            </a:pPr>
            <a:r>
              <a:rPr lang="uk-UA" sz="2800" dirty="0" smtClean="0"/>
              <a:t>	Перелік операторів, які можна виконати над відображенням </a:t>
            </a:r>
            <a:r>
              <a:rPr lang="uk-UA" sz="2800" i="1" dirty="0" smtClean="0"/>
              <a:t>М</a:t>
            </a:r>
            <a:r>
              <a:rPr lang="uk-UA" sz="2800" dirty="0" smtClean="0"/>
              <a:t>.</a:t>
            </a:r>
          </a:p>
          <a:p>
            <a:pPr lvl="1"/>
            <a:r>
              <a:rPr lang="uk-UA" dirty="0" smtClean="0"/>
              <a:t>перетворення відображення на порожнє;</a:t>
            </a:r>
          </a:p>
          <a:p>
            <a:pPr lvl="1"/>
            <a:r>
              <a:rPr lang="uk-UA" dirty="0" smtClean="0"/>
              <a:t>призначення </a:t>
            </a:r>
            <a:r>
              <a:rPr lang="uk-UA" i="1" dirty="0" smtClean="0"/>
              <a:t>M</a:t>
            </a:r>
            <a:r>
              <a:rPr lang="uk-UA" dirty="0" smtClean="0"/>
              <a:t>(</a:t>
            </a:r>
            <a:r>
              <a:rPr lang="uk-UA" i="1" dirty="0" smtClean="0"/>
              <a:t>d</a:t>
            </a:r>
            <a:r>
              <a:rPr lang="uk-UA" dirty="0" smtClean="0"/>
              <a:t>)=</a:t>
            </a:r>
            <a:r>
              <a:rPr lang="uk-UA" i="1" dirty="0" smtClean="0"/>
              <a:t>r </a:t>
            </a:r>
            <a:r>
              <a:rPr lang="uk-UA" dirty="0" smtClean="0"/>
              <a:t>незалежно від того, як </a:t>
            </a:r>
            <a:r>
              <a:rPr lang="uk-UA" i="1" dirty="0" smtClean="0"/>
              <a:t>M</a:t>
            </a:r>
            <a:r>
              <a:rPr lang="uk-UA" dirty="0" smtClean="0"/>
              <a:t>(</a:t>
            </a:r>
            <a:r>
              <a:rPr lang="uk-UA" i="1" dirty="0" smtClean="0"/>
              <a:t>d</a:t>
            </a:r>
            <a:r>
              <a:rPr lang="uk-UA" dirty="0" smtClean="0"/>
              <a:t>) було визначено раніше;</a:t>
            </a:r>
          </a:p>
          <a:p>
            <a:pPr lvl="1"/>
            <a:r>
              <a:rPr lang="uk-UA" dirty="0" smtClean="0"/>
              <a:t>повернення значення </a:t>
            </a:r>
            <a:r>
              <a:rPr lang="uk-UA" i="1" dirty="0" smtClean="0"/>
              <a:t>M</a:t>
            </a:r>
            <a:r>
              <a:rPr lang="uk-UA" dirty="0" smtClean="0"/>
              <a:t>(</a:t>
            </a:r>
            <a:r>
              <a:rPr lang="uk-UA" i="1" dirty="0" smtClean="0"/>
              <a:t>d</a:t>
            </a:r>
            <a:r>
              <a:rPr lang="uk-UA" dirty="0" smtClean="0"/>
              <a:t>), якщо воно визначено, і повідомлення про невизначеність в протилежному випадку.</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3"/>
          <p:cNvSpPr>
            <a:spLocks noGrp="1" noChangeArrowheads="1"/>
          </p:cNvSpPr>
          <p:nvPr>
            <p:ph type="body" idx="4294967295"/>
          </p:nvPr>
        </p:nvSpPr>
        <p:spPr>
          <a:xfrm>
            <a:off x="0" y="836712"/>
            <a:ext cx="9144000" cy="6021288"/>
          </a:xfrm>
        </p:spPr>
        <p:txBody>
          <a:bodyPr/>
          <a:lstStyle/>
          <a:p>
            <a:pPr marL="533400" indent="-533400">
              <a:lnSpc>
                <a:spcPct val="100000"/>
              </a:lnSpc>
              <a:buFont typeface="Wingdings" pitchFamily="2" charset="2"/>
              <a:buNone/>
            </a:pPr>
            <a:r>
              <a:rPr lang="uk-UA" sz="2800" dirty="0" smtClean="0"/>
              <a:t>	</a:t>
            </a:r>
            <a:r>
              <a:rPr lang="uk-UA" sz="2800" b="1" dirty="0" smtClean="0"/>
              <a:t>Реалізація відображень за допомогою масивів</a:t>
            </a:r>
            <a:r>
              <a:rPr lang="uk-UA" sz="2800" dirty="0" smtClean="0"/>
              <a:t> </a:t>
            </a:r>
          </a:p>
          <a:p>
            <a:pPr marL="533400" indent="-533400">
              <a:buFont typeface="Wingdings" pitchFamily="2" charset="2"/>
              <a:buNone/>
            </a:pPr>
            <a:r>
              <a:rPr lang="uk-UA" sz="2400" dirty="0" smtClean="0"/>
              <a:t>	</a:t>
            </a:r>
            <a:r>
              <a:rPr lang="uk-UA" sz="2800" dirty="0" smtClean="0"/>
              <a:t>У багатьох випадках тип елементів області визначення відображення є простим типом, який можна використовувати як тип індексів масивів. </a:t>
            </a:r>
          </a:p>
          <a:p>
            <a:pPr marL="533400" indent="-533400">
              <a:buFont typeface="Wingdings" pitchFamily="2" charset="2"/>
              <a:buNone/>
            </a:pPr>
            <a:r>
              <a:rPr lang="uk-UA" sz="2800" dirty="0" smtClean="0"/>
              <a:t>	Такі відображення просто реалізувати за допомогою масивів, припускаючи, що деякі значення з області значень можуть мати статус "невизначений". Наприклад, для відображення </a:t>
            </a:r>
            <a:r>
              <a:rPr lang="uk-UA" sz="2800" dirty="0" err="1" smtClean="0"/>
              <a:t>crypt</a:t>
            </a:r>
            <a:r>
              <a:rPr lang="uk-UA" sz="2800" dirty="0" smtClean="0"/>
              <a:t>, описаного вище, область значень можна визначити інакше, ніж 'A'...'Z', і використовувати символ '?' для позначення "невизначений".</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3"/>
          <p:cNvSpPr>
            <a:spLocks noGrp="1" noChangeArrowheads="1"/>
          </p:cNvSpPr>
          <p:nvPr>
            <p:ph type="body" idx="4294967295"/>
          </p:nvPr>
        </p:nvSpPr>
        <p:spPr>
          <a:xfrm>
            <a:off x="0" y="357188"/>
            <a:ext cx="9144000" cy="6500812"/>
          </a:xfrm>
        </p:spPr>
        <p:txBody>
          <a:bodyPr/>
          <a:lstStyle/>
          <a:p>
            <a:pPr marL="533400" indent="-533400">
              <a:buFont typeface="Wingdings" pitchFamily="2" charset="2"/>
              <a:buNone/>
            </a:pPr>
            <a:r>
              <a:rPr lang="uk-UA" sz="2800" smtClean="0"/>
              <a:t>	</a:t>
            </a:r>
            <a:r>
              <a:rPr lang="ru-RU" sz="2800" b="1" smtClean="0"/>
              <a:t>Реалізація відображень за допомогою списків</a:t>
            </a:r>
          </a:p>
          <a:p>
            <a:pPr marL="533400" indent="-533400">
              <a:buFont typeface="Wingdings" pitchFamily="2" charset="2"/>
              <a:buNone/>
            </a:pPr>
            <a:endParaRPr lang="ru-RU" sz="1400" b="1" smtClean="0"/>
          </a:p>
          <a:p>
            <a:pPr marL="533400" indent="-533400">
              <a:lnSpc>
                <a:spcPct val="100000"/>
              </a:lnSpc>
              <a:buFont typeface="Wingdings" pitchFamily="2" charset="2"/>
              <a:buNone/>
            </a:pPr>
            <a:r>
              <a:rPr lang="uk-UA" sz="2400" smtClean="0"/>
              <a:t>	Існує багато реалізацій відображень з кінцевою областю визначення. Наприклад, в багатьох ситуаціях відмінним вибором будуть хеш-таблиці. Інші відображення з кінцевою областю визначення можна представити у вигляді списку пар (</a:t>
            </a:r>
            <a:r>
              <a:rPr lang="uk-UA" sz="2400" i="1" smtClean="0"/>
              <a:t>d</a:t>
            </a:r>
            <a:r>
              <a:rPr lang="uk-UA" sz="2400" baseline="-25000" smtClean="0"/>
              <a:t>1</a:t>
            </a:r>
            <a:r>
              <a:rPr lang="uk-UA" sz="2400" smtClean="0"/>
              <a:t>, </a:t>
            </a:r>
            <a:r>
              <a:rPr lang="uk-UA" sz="2400" i="1" smtClean="0"/>
              <a:t>r</a:t>
            </a:r>
            <a:r>
              <a:rPr lang="uk-UA" sz="2400" baseline="-25000" smtClean="0"/>
              <a:t>1</a:t>
            </a:r>
            <a:r>
              <a:rPr lang="uk-UA" sz="2400" smtClean="0"/>
              <a:t>) (</a:t>
            </a:r>
            <a:r>
              <a:rPr lang="uk-UA" sz="2400" i="1" smtClean="0"/>
              <a:t>d</a:t>
            </a:r>
            <a:r>
              <a:rPr lang="uk-UA" sz="2400" baseline="-25000" smtClean="0"/>
              <a:t>2</a:t>
            </a:r>
            <a:r>
              <a:rPr lang="uk-UA" sz="2400" smtClean="0"/>
              <a:t>, </a:t>
            </a:r>
            <a:r>
              <a:rPr lang="uk-UA" sz="2400" i="1" smtClean="0"/>
              <a:t>r</a:t>
            </a:r>
            <a:r>
              <a:rPr lang="uk-UA" sz="2400" baseline="-25000" smtClean="0"/>
              <a:t>2</a:t>
            </a:r>
            <a:r>
              <a:rPr lang="uk-UA" sz="2400" smtClean="0"/>
              <a:t>) .... (</a:t>
            </a:r>
            <a:r>
              <a:rPr lang="uk-UA" sz="2400" i="1" smtClean="0"/>
              <a:t>d</a:t>
            </a:r>
            <a:r>
              <a:rPr lang="uk-UA" sz="2400" i="1" baseline="-25000" smtClean="0"/>
              <a:t>k</a:t>
            </a:r>
            <a:r>
              <a:rPr lang="uk-UA" sz="2400" smtClean="0"/>
              <a:t>, </a:t>
            </a:r>
            <a:r>
              <a:rPr lang="uk-UA" sz="2400" i="1" smtClean="0"/>
              <a:t>r</a:t>
            </a:r>
            <a:r>
              <a:rPr lang="uk-UA" sz="2400" i="1" baseline="-25000" smtClean="0"/>
              <a:t>k</a:t>
            </a:r>
            <a:r>
              <a:rPr lang="uk-UA" sz="2400" smtClean="0"/>
              <a:t>), де </a:t>
            </a:r>
            <a:r>
              <a:rPr lang="uk-UA" sz="2400" i="1" smtClean="0"/>
              <a:t>d</a:t>
            </a:r>
            <a:r>
              <a:rPr lang="uk-UA" sz="2400" baseline="-25000" smtClean="0"/>
              <a:t>1</a:t>
            </a:r>
            <a:r>
              <a:rPr lang="uk-UA" sz="2400" smtClean="0"/>
              <a:t> </a:t>
            </a:r>
            <a:r>
              <a:rPr lang="uk-UA" sz="2400" i="1" smtClean="0"/>
              <a:t>d</a:t>
            </a:r>
            <a:r>
              <a:rPr lang="uk-UA" sz="2400" baseline="-25000" smtClean="0"/>
              <a:t>2</a:t>
            </a:r>
            <a:r>
              <a:rPr lang="uk-UA" sz="2400" smtClean="0"/>
              <a:t> ..., </a:t>
            </a:r>
            <a:r>
              <a:rPr lang="uk-UA" sz="2400" i="1" smtClean="0"/>
              <a:t>d</a:t>
            </a:r>
            <a:r>
              <a:rPr lang="uk-UA" sz="2400" i="1" baseline="-25000" smtClean="0"/>
              <a:t>k</a:t>
            </a:r>
            <a:r>
              <a:rPr lang="uk-UA" sz="2400" smtClean="0"/>
              <a:t> - всі поточні елементи області визначення, а </a:t>
            </a:r>
            <a:r>
              <a:rPr lang="uk-UA" sz="2400" i="1" smtClean="0"/>
              <a:t>r</a:t>
            </a:r>
            <a:r>
              <a:rPr lang="uk-UA" sz="2400" baseline="-25000" smtClean="0"/>
              <a:t>1</a:t>
            </a:r>
            <a:r>
              <a:rPr lang="uk-UA" sz="2400" smtClean="0"/>
              <a:t>, </a:t>
            </a:r>
            <a:r>
              <a:rPr lang="uk-UA" sz="2400" i="1" smtClean="0"/>
              <a:t>r</a:t>
            </a:r>
            <a:r>
              <a:rPr lang="uk-UA" sz="2400" baseline="-25000" smtClean="0"/>
              <a:t>2</a:t>
            </a:r>
            <a:r>
              <a:rPr lang="uk-UA" sz="2400" smtClean="0"/>
              <a:t> ..., </a:t>
            </a:r>
            <a:r>
              <a:rPr lang="uk-UA" sz="2400" i="1" smtClean="0"/>
              <a:t>r</a:t>
            </a:r>
            <a:r>
              <a:rPr lang="uk-UA" sz="2400" i="1" baseline="-25000" smtClean="0"/>
              <a:t>k</a:t>
            </a:r>
            <a:r>
              <a:rPr lang="uk-UA" sz="2400" smtClean="0"/>
              <a:t> - значення, що асоціюються з </a:t>
            </a:r>
            <a:r>
              <a:rPr lang="uk-UA" sz="2400" i="1" smtClean="0"/>
              <a:t>d</a:t>
            </a:r>
            <a:r>
              <a:rPr lang="uk-UA" sz="2400" i="1" baseline="-25000" smtClean="0"/>
              <a:t>i</a:t>
            </a:r>
            <a:r>
              <a:rPr lang="uk-UA" sz="2400" smtClean="0"/>
              <a:t> (</a:t>
            </a:r>
            <a:r>
              <a:rPr lang="uk-UA" sz="2400" i="1" smtClean="0"/>
              <a:t>i</a:t>
            </a:r>
            <a:r>
              <a:rPr lang="uk-UA" sz="2400" smtClean="0"/>
              <a:t> = 1, 2 ..., </a:t>
            </a:r>
            <a:r>
              <a:rPr lang="uk-UA" sz="2400" i="1" smtClean="0"/>
              <a:t>k</a:t>
            </a:r>
            <a:r>
              <a:rPr lang="uk-UA" sz="2400" smtClean="0"/>
              <a:t>). Далі можна використовувати будь-яку реалізацію списків.</a:t>
            </a:r>
          </a:p>
          <a:p>
            <a:pPr marL="533400" indent="-533400">
              <a:lnSpc>
                <a:spcPct val="100000"/>
              </a:lnSpc>
              <a:buFont typeface="Wingdings" pitchFamily="2" charset="2"/>
              <a:buNone/>
            </a:pPr>
            <a:endParaRPr lang="uk-UA" sz="1000" smtClean="0"/>
          </a:p>
          <a:p>
            <a:pPr marL="533400" indent="-533400">
              <a:lnSpc>
                <a:spcPct val="100000"/>
              </a:lnSpc>
              <a:buFont typeface="Wingdings" pitchFamily="2" charset="2"/>
              <a:buNone/>
            </a:pPr>
            <a:r>
              <a:rPr lang="ru-RU" sz="2400" smtClean="0"/>
              <a:t>	</a:t>
            </a:r>
            <a:r>
              <a:rPr lang="uk-UA" sz="2400" smtClean="0"/>
              <a:t>Приклади, що ілюструють реалізації АТД “</a:t>
            </a:r>
            <a:r>
              <a:rPr lang="uk-UA" sz="2400" smtClean="0">
                <a:cs typeface="Times New Roman" pitchFamily="18" charset="0"/>
              </a:rPr>
              <a:t>Відображення</a:t>
            </a:r>
            <a:r>
              <a:rPr lang="uk-UA" sz="2400" smtClean="0"/>
              <a:t>”: </a:t>
            </a:r>
          </a:p>
          <a:p>
            <a:pPr lvl="1"/>
            <a:r>
              <a:rPr lang="uk-UA" sz="2400" smtClean="0"/>
              <a:t>реалізація за допомогою покажчиків (с.68  [1])</a:t>
            </a:r>
          </a:p>
          <a:p>
            <a:pPr lvl="1">
              <a:lnSpc>
                <a:spcPct val="90000"/>
              </a:lnSpc>
            </a:pPr>
            <a:r>
              <a:rPr lang="uk-UA" sz="2400" smtClean="0"/>
              <a:t>реалізація за допомогою масивів (с.67  [1])</a:t>
            </a:r>
          </a:p>
          <a:p>
            <a:pPr lvl="1">
              <a:lnSpc>
                <a:spcPct val="90000"/>
              </a:lnSpc>
            </a:pPr>
            <a:r>
              <a:rPr lang="uk-UA" sz="2400" smtClean="0"/>
              <a:t>реалізація за допомогою хеш-таблиць (с.116-128  [1]).</a:t>
            </a:r>
          </a:p>
          <a:p>
            <a:pPr marL="533400" indent="-533400">
              <a:lnSpc>
                <a:spcPct val="100000"/>
              </a:lnSpc>
              <a:buFont typeface="Wingdings" pitchFamily="2" charset="2"/>
              <a:buNone/>
            </a:pPr>
            <a:endParaRPr lang="uk-UA" sz="2400" smtClean="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p:txBody>
          <a:bodyPr/>
          <a:lstStyle/>
          <a:p>
            <a:pPr eaLnBrk="1" hangingPunct="1">
              <a:defRPr/>
            </a:pPr>
            <a:r>
              <a:rPr lang="ru-RU" sz="4800" smtClean="0">
                <a:solidFill>
                  <a:srgbClr val="0000CC"/>
                </a:solidFill>
                <a:latin typeface="Times New Roman" pitchFamily="18" charset="0"/>
                <a:cs typeface="Times New Roman" pitchFamily="18" charset="0"/>
              </a:rPr>
              <a:t>3.</a:t>
            </a:r>
            <a:r>
              <a:rPr lang="en-US" sz="4800" smtClean="0">
                <a:solidFill>
                  <a:srgbClr val="0000CC"/>
                </a:solidFill>
                <a:latin typeface="Times New Roman" pitchFamily="18" charset="0"/>
                <a:cs typeface="Times New Roman" pitchFamily="18" charset="0"/>
              </a:rPr>
              <a:t>8</a:t>
            </a:r>
            <a:r>
              <a:rPr lang="ru-RU" sz="4800" smtClean="0">
                <a:solidFill>
                  <a:srgbClr val="0000CC"/>
                </a:solidFill>
                <a:latin typeface="Times New Roman" pitchFamily="18" charset="0"/>
                <a:cs typeface="Times New Roman" pitchFamily="18" charset="0"/>
              </a:rPr>
              <a:t>. АТД </a:t>
            </a:r>
            <a:r>
              <a:rPr lang="uk-UA" sz="4800" smtClean="0">
                <a:solidFill>
                  <a:srgbClr val="0000CC"/>
                </a:solidFill>
                <a:latin typeface="Times New Roman" pitchFamily="18" charset="0"/>
                <a:cs typeface="Times New Roman" pitchFamily="18" charset="0"/>
              </a:rPr>
              <a:t>“Дерево”</a:t>
            </a:r>
          </a:p>
        </p:txBody>
      </p:sp>
      <p:sp>
        <p:nvSpPr>
          <p:cNvPr id="119811" name="Rectangle 3"/>
          <p:cNvSpPr>
            <a:spLocks noGrp="1" noChangeArrowheads="1"/>
          </p:cNvSpPr>
          <p:nvPr>
            <p:ph type="body" idx="4294967295"/>
          </p:nvPr>
        </p:nvSpPr>
        <p:spPr>
          <a:xfrm>
            <a:off x="682625" y="2276475"/>
            <a:ext cx="7772400" cy="1081088"/>
          </a:xfrm>
        </p:spPr>
        <p:txBody>
          <a:bodyPr/>
          <a:lstStyle/>
          <a:p>
            <a:pPr eaLnBrk="1" hangingPunct="1">
              <a:buFont typeface="Wingdings" pitchFamily="2" charset="2"/>
              <a:buNone/>
            </a:pPr>
            <a:r>
              <a:rPr lang="ru-RU" sz="2800" smtClean="0"/>
              <a:t>Література для самостійного читання:</a:t>
            </a:r>
          </a:p>
          <a:p>
            <a:pPr lvl="1" eaLnBrk="1" hangingPunct="1">
              <a:buFontTx/>
              <a:buNone/>
            </a:pPr>
            <a:r>
              <a:rPr lang="ru-RU" sz="2400" smtClean="0"/>
              <a:t>		 с.</a:t>
            </a:r>
            <a:r>
              <a:rPr lang="uk-UA" sz="2400" smtClean="0"/>
              <a:t> 77-89 [1], </a:t>
            </a:r>
            <a:r>
              <a:rPr lang="ru-RU" sz="2400" smtClean="0"/>
              <a:t>с.</a:t>
            </a:r>
            <a:r>
              <a:rPr lang="uk-UA" sz="2400" smtClean="0"/>
              <a:t> 326-330 [4]</a:t>
            </a:r>
            <a:r>
              <a:rPr lang="ru-RU" sz="2400" smtClean="0"/>
              <a:t> </a:t>
            </a:r>
          </a:p>
        </p:txBody>
      </p:sp>
      <p:sp>
        <p:nvSpPr>
          <p:cNvPr id="119812"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3"/>
          <p:cNvSpPr>
            <a:spLocks noGrp="1" noChangeArrowheads="1"/>
          </p:cNvSpPr>
          <p:nvPr>
            <p:ph type="body" idx="4294967295"/>
          </p:nvPr>
        </p:nvSpPr>
        <p:spPr>
          <a:xfrm>
            <a:off x="0" y="357188"/>
            <a:ext cx="8894763" cy="6500812"/>
          </a:xfrm>
        </p:spPr>
        <p:txBody>
          <a:bodyPr/>
          <a:lstStyle/>
          <a:p>
            <a:pPr marL="609600" indent="-609600">
              <a:buFont typeface="Wingdings" pitchFamily="2" charset="2"/>
              <a:buNone/>
            </a:pPr>
            <a:r>
              <a:rPr lang="uk-UA" sz="2400" smtClean="0"/>
              <a:t>	Розглянуті раніше списки, стеки та черги належать до лінійних динамічних структур даних. Визначальною характеристикою лінійних структур є те, що зв'язок між їхніми компонентами описується в термінах «попередній-наступний», тобто для кожного компонента лінійної структури визначено не більше одного попереднього та не більше одного наступного компонента. </a:t>
            </a:r>
          </a:p>
          <a:p>
            <a:pPr marL="609600" indent="-609600">
              <a:buFont typeface="Wingdings" pitchFamily="2" charset="2"/>
              <a:buNone/>
            </a:pPr>
            <a:r>
              <a:rPr lang="uk-UA" sz="2400" smtClean="0"/>
              <a:t>	</a:t>
            </a:r>
            <a:r>
              <a:rPr lang="uk-UA" sz="2800" smtClean="0"/>
              <a:t>Деревоподібна структура даних, або дерево, є нелінійною структурою, що зображує ієрархічні зв'язки типу «предок-нащадок»: компонент-предок може мати багато нащадків, хоча для кожного компонента-нащадка визначено не більше одного предка.</a:t>
            </a:r>
          </a:p>
          <a:p>
            <a:pPr marL="609600" indent="-609600">
              <a:buFont typeface="Wingdings" pitchFamily="2" charset="2"/>
              <a:buNone/>
            </a:pPr>
            <a:endParaRPr lang="uk-UA" sz="1200" smtClean="0"/>
          </a:p>
          <a:p>
            <a:pPr marL="609600" indent="-609600">
              <a:lnSpc>
                <a:spcPct val="80000"/>
              </a:lnSpc>
              <a:buFont typeface="Wingdings" pitchFamily="2" charset="2"/>
              <a:buNone/>
            </a:pPr>
            <a:r>
              <a:rPr lang="uk-UA" sz="2400" smtClean="0"/>
              <a:t>	Щоб згадати термінологію можна почитати (с.77-</a:t>
            </a:r>
            <a:r>
              <a:rPr lang="ru-RU" sz="2400" smtClean="0"/>
              <a:t>83 </a:t>
            </a:r>
            <a:r>
              <a:rPr lang="uk-UA" sz="2400" smtClean="0"/>
              <a:t>[1], с.326-327 [4] ).</a:t>
            </a:r>
          </a:p>
        </p:txBody>
      </p:sp>
      <p:sp>
        <p:nvSpPr>
          <p:cNvPr id="12083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4294967295"/>
          </p:nvPr>
        </p:nvSpPr>
        <p:spPr>
          <a:xfrm>
            <a:off x="0" y="836712"/>
            <a:ext cx="9144000" cy="5904656"/>
          </a:xfrm>
        </p:spPr>
        <p:txBody>
          <a:bodyPr/>
          <a:lstStyle/>
          <a:p>
            <a:pPr>
              <a:lnSpc>
                <a:spcPct val="100000"/>
              </a:lnSpc>
              <a:buFont typeface="Wingdings" pitchFamily="2" charset="2"/>
              <a:buChar char="Ø"/>
            </a:pPr>
            <a:r>
              <a:rPr lang="uk-UA" sz="2800" i="1" dirty="0" smtClean="0"/>
              <a:t>Зв'язний лінійний список</a:t>
            </a:r>
            <a:r>
              <a:rPr lang="uk-UA" sz="2800" dirty="0" smtClean="0"/>
              <a:t> — це сукупність однотипних компонентів, які послідовно зв'язані між собою за допомогою покажчиків. </a:t>
            </a:r>
            <a:endParaRPr lang="en-US" sz="2800" dirty="0" smtClean="0"/>
          </a:p>
          <a:p>
            <a:pPr>
              <a:lnSpc>
                <a:spcPct val="100000"/>
              </a:lnSpc>
              <a:buFont typeface="Wingdings" pitchFamily="2" charset="2"/>
              <a:buNone/>
            </a:pPr>
            <a:endParaRPr lang="uk-UA" sz="1000" dirty="0" smtClean="0"/>
          </a:p>
          <a:p>
            <a:pPr>
              <a:lnSpc>
                <a:spcPct val="100000"/>
              </a:lnSpc>
              <a:buFont typeface="Wingdings" pitchFamily="2" charset="2"/>
              <a:buNone/>
            </a:pPr>
            <a:r>
              <a:rPr lang="uk-UA" sz="2800" dirty="0" smtClean="0"/>
              <a:t>	</a:t>
            </a:r>
            <a:r>
              <a:rPr lang="uk-UA" sz="2400" dirty="0" smtClean="0"/>
              <a:t>Кожен компонент списку, крім останнього, містить покажчик на наступний (або на наступний і попередній) компонент.</a:t>
            </a:r>
            <a:endParaRPr lang="en-US" sz="2400" dirty="0" smtClean="0"/>
          </a:p>
          <a:p>
            <a:pPr>
              <a:lnSpc>
                <a:spcPct val="100000"/>
              </a:lnSpc>
              <a:buFont typeface="Wingdings" pitchFamily="2" charset="2"/>
              <a:buNone/>
            </a:pPr>
            <a:r>
              <a:rPr lang="en-US" sz="2400" dirty="0" smtClean="0"/>
              <a:t>	</a:t>
            </a:r>
            <a:r>
              <a:rPr lang="uk-UA" sz="2400" dirty="0" smtClean="0"/>
              <a:t>Доступ до першого компонента здійснюється за допомогою покажчика на нього, а доступ до кожного наступного компонента — з використанням покажчика, який зберігається у попередньому компоненті. </a:t>
            </a:r>
            <a:endParaRPr lang="en-US" sz="2400" dirty="0" smtClean="0"/>
          </a:p>
          <a:p>
            <a:pPr>
              <a:lnSpc>
                <a:spcPct val="100000"/>
              </a:lnSpc>
              <a:buFont typeface="Wingdings" pitchFamily="2" charset="2"/>
              <a:buNone/>
            </a:pPr>
            <a:r>
              <a:rPr lang="en-US" sz="2400" dirty="0"/>
              <a:t>	</a:t>
            </a:r>
            <a:r>
              <a:rPr lang="uk-UA" sz="2400" dirty="0" smtClean="0"/>
              <a:t>Перший компонент списку називається його вершиною, або головою.</a:t>
            </a:r>
          </a:p>
        </p:txBody>
      </p:sp>
      <p:sp>
        <p:nvSpPr>
          <p:cNvPr id="2457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pPr>
            <a:r>
              <a:rPr lang="uk-UA" sz="2800" smtClean="0"/>
              <a:t>	</a:t>
            </a:r>
            <a:r>
              <a:rPr lang="ru-RU" sz="2800" b="1" smtClean="0"/>
              <a:t>Представлення дерев за допомогою масивів</a:t>
            </a:r>
          </a:p>
          <a:p>
            <a:pPr marL="609600" indent="-609600">
              <a:buFont typeface="Wingdings" pitchFamily="2" charset="2"/>
              <a:buNone/>
            </a:pPr>
            <a:r>
              <a:rPr lang="uk-UA" sz="2800" smtClean="0"/>
              <a:t>	Нехай </a:t>
            </a:r>
            <a:r>
              <a:rPr lang="uk-UA" sz="2800" i="1" smtClean="0"/>
              <a:t>Т</a:t>
            </a:r>
            <a:r>
              <a:rPr lang="uk-UA" sz="2800" smtClean="0"/>
              <a:t> - дерево з вузлами 1, 2 ..., </a:t>
            </a:r>
            <a:r>
              <a:rPr lang="uk-UA" sz="2800" i="1" smtClean="0"/>
              <a:t>n</a:t>
            </a:r>
            <a:r>
              <a:rPr lang="uk-UA" sz="2800" smtClean="0"/>
              <a:t>. Найпростішим представленням дерева </a:t>
            </a:r>
            <a:r>
              <a:rPr lang="uk-UA" sz="2800" i="1" smtClean="0"/>
              <a:t>Т</a:t>
            </a:r>
            <a:r>
              <a:rPr lang="uk-UA" sz="2800" smtClean="0"/>
              <a:t>, що підтримує оператор визначення батька вузла, буде лінійний масив </a:t>
            </a:r>
            <a:r>
              <a:rPr lang="uk-UA" sz="2800" i="1" smtClean="0"/>
              <a:t>А</a:t>
            </a:r>
            <a:r>
              <a:rPr lang="uk-UA" sz="2800" smtClean="0"/>
              <a:t>, де кожен елемент </a:t>
            </a:r>
            <a:r>
              <a:rPr lang="uk-UA" sz="2800" i="1" smtClean="0"/>
              <a:t>А</a:t>
            </a:r>
            <a:r>
              <a:rPr lang="uk-UA" sz="2800" smtClean="0"/>
              <a:t>[</a:t>
            </a:r>
            <a:r>
              <a:rPr lang="uk-UA" sz="2800" i="1" smtClean="0"/>
              <a:t>i</a:t>
            </a:r>
            <a:r>
              <a:rPr lang="uk-UA" sz="2800" smtClean="0"/>
              <a:t>] є покажчиком або курсором на батька вузла </a:t>
            </a:r>
            <a:r>
              <a:rPr lang="uk-UA" sz="2800" i="1" smtClean="0"/>
              <a:t>i</a:t>
            </a:r>
            <a:r>
              <a:rPr lang="uk-UA" sz="2800" smtClean="0"/>
              <a:t>. Корінь дерева </a:t>
            </a:r>
            <a:r>
              <a:rPr lang="uk-UA" sz="2800" i="1" smtClean="0"/>
              <a:t>Т</a:t>
            </a:r>
            <a:r>
              <a:rPr lang="uk-UA" sz="2800" smtClean="0"/>
              <a:t> відрізняється від інших вузлів тим, що має нульовий покажчик або покажчик на самого себе як на батька. </a:t>
            </a:r>
          </a:p>
          <a:p>
            <a:pPr marL="609600" indent="-609600">
              <a:buFont typeface="Wingdings" pitchFamily="2" charset="2"/>
              <a:buNone/>
            </a:pPr>
            <a:r>
              <a:rPr lang="uk-UA" sz="2800" smtClean="0"/>
              <a:t>	Дане уявлення використовує властивість дерев, що кожен вузол, відмінний від кореня, має тільки одного батька. Використовуючи це уявлення, батька будь-якого вузла можна знайти за фіксований час. Проходження по будь-якому шляху, тобто перехід по вузлах від батька до батька, можна виконати за час, пропорційний кількості вузлів шляху.</a:t>
            </a:r>
          </a:p>
        </p:txBody>
      </p:sp>
      <p:sp>
        <p:nvSpPr>
          <p:cNvPr id="121859"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882" name="Group 6"/>
          <p:cNvGrpSpPr>
            <a:grpSpLocks/>
          </p:cNvGrpSpPr>
          <p:nvPr/>
        </p:nvGrpSpPr>
        <p:grpSpPr bwMode="auto">
          <a:xfrm>
            <a:off x="1331913" y="333375"/>
            <a:ext cx="5903912" cy="5816600"/>
            <a:chOff x="839" y="210"/>
            <a:chExt cx="3719" cy="3664"/>
          </a:xfrm>
        </p:grpSpPr>
        <p:pic>
          <p:nvPicPr>
            <p:cNvPr id="1228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 y="210"/>
              <a:ext cx="3719" cy="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84" name="Text Box 4"/>
            <p:cNvSpPr txBox="1">
              <a:spLocks noChangeArrowheads="1"/>
            </p:cNvSpPr>
            <p:nvPr/>
          </p:nvSpPr>
          <p:spPr bwMode="auto">
            <a:xfrm>
              <a:off x="2142" y="2322"/>
              <a:ext cx="965" cy="32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a:t>дерево</a:t>
              </a:r>
            </a:p>
          </p:txBody>
        </p:sp>
        <p:sp>
          <p:nvSpPr>
            <p:cNvPr id="122885" name="Text Box 5"/>
            <p:cNvSpPr txBox="1">
              <a:spLocks noChangeArrowheads="1"/>
            </p:cNvSpPr>
            <p:nvPr/>
          </p:nvSpPr>
          <p:spPr bwMode="auto">
            <a:xfrm>
              <a:off x="1733" y="3547"/>
              <a:ext cx="2009" cy="32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a:t>курсори на батьків</a:t>
              </a:r>
            </a:p>
          </p:txBody>
        </p:sp>
      </p:gr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dirty="0" smtClean="0"/>
              <a:t>	Використання покажчиків або курсорів на батьків не допомагає в реалізації операторів, що вимагають інформацію про синів. Використовуючи описане представлення, вкрай важко для даного вузла </a:t>
            </a:r>
            <a:r>
              <a:rPr lang="uk-UA" sz="2800" i="1" dirty="0" smtClean="0"/>
              <a:t>n</a:t>
            </a:r>
            <a:r>
              <a:rPr lang="uk-UA" sz="2800" dirty="0" smtClean="0"/>
              <a:t> знайти його синів. Крім того, в цьому випадку неможливо визначити порядок синів вузла (тобто який син знаходиться правішим або лівішим за іншого сина).</a:t>
            </a:r>
          </a:p>
          <a:p>
            <a:pPr marL="609600" indent="-609600">
              <a:buFont typeface="Wingdings" pitchFamily="2" charset="2"/>
              <a:buNone/>
            </a:pPr>
            <a:endParaRPr lang="uk-UA" sz="2800" dirty="0" smtClean="0"/>
          </a:p>
          <a:p>
            <a:pPr marL="609600" indent="-609600">
              <a:buFont typeface="Wingdings" pitchFamily="2" charset="2"/>
              <a:buNone/>
            </a:pPr>
            <a:r>
              <a:rPr lang="uk-UA" sz="2800" dirty="0" smtClean="0"/>
              <a:t>	</a:t>
            </a:r>
            <a:r>
              <a:rPr lang="uk-UA" sz="2400" dirty="0" smtClean="0"/>
              <a:t>З прикладом реалізації можна ознайомитись в (с.86  [1]).</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800" b="1" smtClean="0"/>
              <a:t>Представлення дерев з використанням списків синів</a:t>
            </a:r>
            <a:r>
              <a:rPr lang="ru-RU" sz="2800" b="1" smtClean="0"/>
              <a:t> </a:t>
            </a:r>
          </a:p>
          <a:p>
            <a:pPr marL="609600" indent="-609600">
              <a:lnSpc>
                <a:spcPct val="100000"/>
              </a:lnSpc>
              <a:buFont typeface="Wingdings" pitchFamily="2" charset="2"/>
              <a:buNone/>
            </a:pPr>
            <a:r>
              <a:rPr lang="uk-UA" sz="2800" b="1" smtClean="0"/>
              <a:t>	</a:t>
            </a:r>
            <a:r>
              <a:rPr lang="uk-UA" sz="2800" smtClean="0"/>
              <a:t>Важливий і корисний спосіб представлення дерев полягає у формуванні для кожного вузла списку його синів. Ці списки можна представити будь-яким методом для представлення списків, але, оскільки число синів у різних вузлів може бути різним, найчастіше для цих цілей застосовуються зв'язані списки. </a:t>
            </a:r>
          </a:p>
        </p:txBody>
      </p:sp>
      <p:sp>
        <p:nvSpPr>
          <p:cNvPr id="124931"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3"/>
          <p:cNvPicPr>
            <a:picLocks noChangeAspect="1" noChangeArrowheads="1"/>
          </p:cNvPicPr>
          <p:nvPr/>
        </p:nvPicPr>
        <p:blipFill>
          <a:blip r:embed="rId3">
            <a:extLst>
              <a:ext uri="{28A0092B-C50C-407E-A947-70E740481C1C}">
                <a14:useLocalDpi xmlns:a14="http://schemas.microsoft.com/office/drawing/2010/main" val="0"/>
              </a:ext>
            </a:extLst>
          </a:blip>
          <a:srcRect b="39589"/>
          <a:stretch>
            <a:fillRect/>
          </a:stretch>
        </p:blipFill>
        <p:spPr bwMode="auto">
          <a:xfrm>
            <a:off x="2195513" y="188913"/>
            <a:ext cx="4248150"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955" name="Picture 4"/>
          <p:cNvPicPr>
            <a:picLocks noChangeAspect="1" noChangeArrowheads="1"/>
          </p:cNvPicPr>
          <p:nvPr/>
        </p:nvPicPr>
        <p:blipFill>
          <a:blip r:embed="rId4">
            <a:extLst>
              <a:ext uri="{28A0092B-C50C-407E-A947-70E740481C1C}">
                <a14:useLocalDpi xmlns:a14="http://schemas.microsoft.com/office/drawing/2010/main" val="0"/>
              </a:ext>
            </a:extLst>
          </a:blip>
          <a:srcRect b="6554"/>
          <a:stretch>
            <a:fillRect/>
          </a:stretch>
        </p:blipFill>
        <p:spPr bwMode="auto">
          <a:xfrm>
            <a:off x="1547813" y="2924175"/>
            <a:ext cx="5903912"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6" name="Rectangle 5"/>
          <p:cNvSpPr>
            <a:spLocks noChangeArrowheads="1"/>
          </p:cNvSpPr>
          <p:nvPr/>
        </p:nvSpPr>
        <p:spPr bwMode="auto">
          <a:xfrm>
            <a:off x="179388" y="6165850"/>
            <a:ext cx="86693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ctr">
            <a:spAutoFit/>
          </a:bodyPr>
          <a:lstStyle/>
          <a:p>
            <a:pPr algn="just" eaLnBrk="0" hangingPunct="0"/>
            <a:r>
              <a:rPr lang="uk-UA" sz="2400"/>
              <a:t>З прикладом реалізації можна ознайомитись в (с.87-88  [1]).</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3"/>
          <p:cNvSpPr>
            <a:spLocks noGrp="1" noChangeArrowheads="1"/>
          </p:cNvSpPr>
          <p:nvPr>
            <p:ph type="body" idx="4294967295"/>
          </p:nvPr>
        </p:nvSpPr>
        <p:spPr>
          <a:xfrm>
            <a:off x="0" y="357188"/>
            <a:ext cx="9144000" cy="2566987"/>
          </a:xfrm>
        </p:spPr>
        <p:txBody>
          <a:bodyPr/>
          <a:lstStyle/>
          <a:p>
            <a:pPr marL="609600" indent="-609600">
              <a:buFont typeface="Wingdings" pitchFamily="2" charset="2"/>
              <a:buNone/>
            </a:pPr>
            <a:r>
              <a:rPr lang="uk-UA" sz="2400" smtClean="0"/>
              <a:t>	Серед недоліків такої структури даних можна назвати те, що вона не дозволяє створювати великі дерева з малих. Це є наслідком того, що всі дерева спільно використовують один масив для представлення зв'язаних списків синів; по суті, кожне дерево має власний масив заголовків для своїх вузлів. </a:t>
            </a:r>
          </a:p>
          <a:p>
            <a:pPr marL="609600" indent="-609600">
              <a:buFont typeface="Wingdings" pitchFamily="2" charset="2"/>
              <a:buNone/>
            </a:pPr>
            <a:r>
              <a:rPr lang="uk-UA" sz="2400" smtClean="0"/>
              <a:t>	З прикладом реалізації, що виправляє цей недолік,  можна ознайомитись в (с.88-91  [1]).</a:t>
            </a:r>
          </a:p>
        </p:txBody>
      </p:sp>
      <p:pic>
        <p:nvPicPr>
          <p:cNvPr id="12697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b="6285"/>
          <a:stretch>
            <a:fillRect/>
          </a:stretch>
        </p:blipFill>
        <p:spPr bwMode="auto">
          <a:xfrm>
            <a:off x="1403350" y="2997200"/>
            <a:ext cx="5761038"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980" name="Text Box 4"/>
          <p:cNvSpPr txBox="1">
            <a:spLocks noChangeArrowheads="1"/>
          </p:cNvSpPr>
          <p:nvPr/>
        </p:nvSpPr>
        <p:spPr bwMode="auto">
          <a:xfrm>
            <a:off x="4859338" y="6115050"/>
            <a:ext cx="1881187" cy="366713"/>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sz="1800"/>
              <a:t>структури даних</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p:txBody>
          <a:bodyPr/>
          <a:lstStyle/>
          <a:p>
            <a:pPr eaLnBrk="1" hangingPunct="1">
              <a:defRPr/>
            </a:pPr>
            <a:r>
              <a:rPr lang="ru-RU" sz="4800" smtClean="0">
                <a:solidFill>
                  <a:srgbClr val="0000CC"/>
                </a:solidFill>
                <a:latin typeface="Times New Roman" pitchFamily="18" charset="0"/>
                <a:cs typeface="Times New Roman" pitchFamily="18" charset="0"/>
              </a:rPr>
              <a:t>3.</a:t>
            </a:r>
            <a:r>
              <a:rPr lang="en-US" sz="4800" smtClean="0">
                <a:solidFill>
                  <a:srgbClr val="0000CC"/>
                </a:solidFill>
                <a:latin typeface="Times New Roman" pitchFamily="18" charset="0"/>
                <a:cs typeface="Times New Roman" pitchFamily="18" charset="0"/>
              </a:rPr>
              <a:t>9</a:t>
            </a:r>
            <a:r>
              <a:rPr lang="ru-RU" sz="4800" smtClean="0">
                <a:solidFill>
                  <a:srgbClr val="0000CC"/>
                </a:solidFill>
                <a:latin typeface="Times New Roman" pitchFamily="18" charset="0"/>
                <a:cs typeface="Times New Roman" pitchFamily="18" charset="0"/>
              </a:rPr>
              <a:t>. Бінарні дерева</a:t>
            </a:r>
            <a:endParaRPr lang="uk-UA" sz="4800" smtClean="0">
              <a:solidFill>
                <a:srgbClr val="0000CC"/>
              </a:solidFill>
              <a:latin typeface="Times New Roman" pitchFamily="18" charset="0"/>
              <a:cs typeface="Times New Roman" pitchFamily="18" charset="0"/>
            </a:endParaRPr>
          </a:p>
        </p:txBody>
      </p:sp>
      <p:sp>
        <p:nvSpPr>
          <p:cNvPr id="128003" name="Rectangle 3"/>
          <p:cNvSpPr>
            <a:spLocks noGrp="1" noChangeArrowheads="1"/>
          </p:cNvSpPr>
          <p:nvPr>
            <p:ph type="body" idx="4294967295"/>
          </p:nvPr>
        </p:nvSpPr>
        <p:spPr>
          <a:xfrm>
            <a:off x="682625" y="2276475"/>
            <a:ext cx="7772400" cy="1081088"/>
          </a:xfrm>
        </p:spPr>
        <p:txBody>
          <a:bodyPr/>
          <a:lstStyle/>
          <a:p>
            <a:pPr eaLnBrk="1" hangingPunct="1">
              <a:buFont typeface="Wingdings" pitchFamily="2" charset="2"/>
              <a:buNone/>
            </a:pPr>
            <a:r>
              <a:rPr lang="ru-RU" sz="2800" smtClean="0"/>
              <a:t>Література для самостійного читання:</a:t>
            </a:r>
          </a:p>
          <a:p>
            <a:pPr lvl="1" eaLnBrk="1" hangingPunct="1">
              <a:buFontTx/>
              <a:buNone/>
            </a:pPr>
            <a:r>
              <a:rPr lang="ru-RU" sz="2400" smtClean="0"/>
              <a:t>		 с.</a:t>
            </a:r>
            <a:r>
              <a:rPr lang="uk-UA" sz="2400" smtClean="0"/>
              <a:t> 91-99 [1], </a:t>
            </a:r>
            <a:r>
              <a:rPr lang="ru-RU" sz="2400" smtClean="0"/>
              <a:t>с.</a:t>
            </a:r>
            <a:r>
              <a:rPr lang="uk-UA" sz="2400" smtClean="0"/>
              <a:t> 328-336 [4]</a:t>
            </a:r>
            <a:r>
              <a:rPr lang="ru-RU" sz="2400" smtClean="0"/>
              <a:t> </a:t>
            </a:r>
          </a:p>
        </p:txBody>
      </p:sp>
      <p:sp>
        <p:nvSpPr>
          <p:cNvPr id="128004"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3"/>
          <p:cNvSpPr>
            <a:spLocks noGrp="1" noChangeArrowheads="1"/>
          </p:cNvSpPr>
          <p:nvPr>
            <p:ph type="body" idx="4294967295"/>
          </p:nvPr>
        </p:nvSpPr>
        <p:spPr>
          <a:xfrm>
            <a:off x="0" y="333375"/>
            <a:ext cx="9144000" cy="2640013"/>
          </a:xfrm>
        </p:spPr>
        <p:txBody>
          <a:bodyPr/>
          <a:lstStyle/>
          <a:p>
            <a:pPr marL="609600" indent="-609600">
              <a:buFont typeface="Wingdings" pitchFamily="2" charset="2"/>
              <a:buNone/>
            </a:pPr>
            <a:r>
              <a:rPr lang="uk-UA" sz="2800" smtClean="0"/>
              <a:t>	</a:t>
            </a:r>
            <a:r>
              <a:rPr lang="ru-RU" sz="2800" b="1" smtClean="0"/>
              <a:t>Представлення бінарних дерев за допомогою масивів</a:t>
            </a:r>
          </a:p>
          <a:p>
            <a:pPr marL="609600" indent="-609600">
              <a:buFont typeface="Wingdings" pitchFamily="2" charset="2"/>
              <a:buNone/>
            </a:pPr>
            <a:r>
              <a:rPr lang="uk-UA" sz="2800" smtClean="0"/>
              <a:t>	Якщо іменами вузлів бінарного дерева є їх номери 1,2, … </a:t>
            </a:r>
            <a:r>
              <a:rPr lang="en-US" sz="2800" i="1" smtClean="0"/>
              <a:t>n</a:t>
            </a:r>
            <a:r>
              <a:rPr lang="uk-UA" sz="2800" smtClean="0"/>
              <a:t>, то підходящою структурою для представлення цього дерева може бути масив записів з полями “лівий син” та “правий син”.</a:t>
            </a:r>
          </a:p>
        </p:txBody>
      </p:sp>
      <p:sp>
        <p:nvSpPr>
          <p:cNvPr id="129027"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graphicFrame>
        <p:nvGraphicFramePr>
          <p:cNvPr id="222370" name="Group 162"/>
          <p:cNvGraphicFramePr>
            <a:graphicFrameLocks noGrp="1"/>
          </p:cNvGraphicFramePr>
          <p:nvPr/>
        </p:nvGraphicFramePr>
        <p:xfrm>
          <a:off x="3924300" y="3213100"/>
          <a:ext cx="4392613" cy="2682876"/>
        </p:xfrm>
        <a:graphic>
          <a:graphicData uri="http://schemas.openxmlformats.org/drawingml/2006/table">
            <a:tbl>
              <a:tblPr/>
              <a:tblGrid>
                <a:gridCol w="903288"/>
                <a:gridCol w="1665287"/>
                <a:gridCol w="1824038"/>
              </a:tblGrid>
              <a:tr h="701206">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dirty="0" smtClean="0">
                          <a:ln>
                            <a:noFill/>
                          </a:ln>
                          <a:solidFill>
                            <a:schemeClr val="tx1"/>
                          </a:solidFill>
                          <a:effectLst/>
                          <a:latin typeface="Times New Roman" pitchFamily="18" charset="0"/>
                          <a:cs typeface="Times New Roman" pitchFamily="18" charset="0"/>
                        </a:rPr>
                        <a:t>номер вузла</a:t>
                      </a: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rPr>
                        <a:t>поле </a:t>
                      </a: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rPr>
                        <a:t>лівий син</a:t>
                      </a: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rPr>
                        <a:t>поле </a:t>
                      </a: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2000" b="0" i="0" u="none" strike="noStrike" cap="none" normalizeH="0" baseline="0" smtClean="0">
                          <a:ln>
                            <a:noFill/>
                          </a:ln>
                          <a:solidFill>
                            <a:schemeClr val="tx1"/>
                          </a:solidFill>
                          <a:effectLst/>
                          <a:latin typeface="Times New Roman" pitchFamily="18" charset="0"/>
                        </a:rPr>
                        <a:t>правий син</a:t>
                      </a: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96334">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Times New Roman" pitchFamily="18" charset="0"/>
                        </a:rPr>
                        <a:t>1</a:t>
                      </a:r>
                      <a:endParaRPr kumimoji="1" lang="uk-UA"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Microsoft Sans Serif" pitchFamily="34" charset="0"/>
                        </a:rPr>
                        <a:t>2</a:t>
                      </a:r>
                      <a:endParaRPr kumimoji="1" lang="en-US"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Microsoft Sans Serif" pitchFamily="34" charset="0"/>
                        </a:rPr>
                        <a:t>0</a:t>
                      </a:r>
                      <a:endParaRPr kumimoji="1" lang="en-US"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96334">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Times New Roman" pitchFamily="18" charset="0"/>
                        </a:rPr>
                        <a:t>2</a:t>
                      </a:r>
                      <a:endParaRPr kumimoji="1" lang="uk-UA"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dirty="0" smtClean="0">
                          <a:ln>
                            <a:noFill/>
                          </a:ln>
                          <a:solidFill>
                            <a:schemeClr val="tx1"/>
                          </a:solidFill>
                          <a:effectLst/>
                          <a:latin typeface="Times New Roman" pitchFamily="18" charset="0"/>
                          <a:cs typeface="Microsoft Sans Serif" pitchFamily="34" charset="0"/>
                        </a:rPr>
                        <a:t>3</a:t>
                      </a:r>
                      <a:endParaRPr kumimoji="1" lang="en-US" sz="2000" b="0" i="0" u="none" strike="noStrike" cap="none" normalizeH="0" baseline="0" dirty="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Microsoft Sans Serif" pitchFamily="34" charset="0"/>
                        </a:rPr>
                        <a:t>4</a:t>
                      </a:r>
                      <a:endParaRPr kumimoji="1" lang="en-US"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96334">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Times New Roman" pitchFamily="18" charset="0"/>
                        </a:rPr>
                        <a:t>3</a:t>
                      </a:r>
                      <a:endParaRPr kumimoji="1" lang="uk-UA"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Microsoft Sans Serif" pitchFamily="34" charset="0"/>
                        </a:rPr>
                        <a:t>0</a:t>
                      </a:r>
                      <a:endParaRPr kumimoji="1" lang="en-US"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Microsoft Sans Serif" pitchFamily="34" charset="0"/>
                        </a:rPr>
                        <a:t>5</a:t>
                      </a:r>
                      <a:endParaRPr kumimoji="1" lang="en-US"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96334">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Times New Roman" pitchFamily="18" charset="0"/>
                        </a:rPr>
                        <a:t>4</a:t>
                      </a:r>
                      <a:endParaRPr kumimoji="1" lang="uk-UA"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Microsoft Sans Serif" pitchFamily="34" charset="0"/>
                        </a:rPr>
                        <a:t>0</a:t>
                      </a:r>
                      <a:endParaRPr kumimoji="1" lang="en-US"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Microsoft Sans Serif" pitchFamily="34" charset="0"/>
                        </a:rPr>
                        <a:t>0</a:t>
                      </a:r>
                      <a:endParaRPr kumimoji="1" lang="en-US"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96334">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Times New Roman" pitchFamily="18" charset="0"/>
                        </a:rPr>
                        <a:t>5</a:t>
                      </a:r>
                      <a:endParaRPr kumimoji="1" lang="uk-UA"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smtClean="0">
                          <a:ln>
                            <a:noFill/>
                          </a:ln>
                          <a:solidFill>
                            <a:schemeClr val="tx1"/>
                          </a:solidFill>
                          <a:effectLst/>
                          <a:latin typeface="Times New Roman" pitchFamily="18" charset="0"/>
                          <a:cs typeface="Microsoft Sans Serif" pitchFamily="34" charset="0"/>
                        </a:rPr>
                        <a:t>0</a:t>
                      </a:r>
                      <a:endParaRPr kumimoji="1" lang="en-US" sz="2000" b="0" i="0" u="none" strike="noStrike" cap="none" normalizeH="0" baseline="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uk-UA" sz="2000" b="0" i="0" u="none" strike="noStrike" cap="none" normalizeH="0" baseline="0" dirty="0" smtClean="0">
                          <a:ln>
                            <a:noFill/>
                          </a:ln>
                          <a:solidFill>
                            <a:schemeClr val="tx1"/>
                          </a:solidFill>
                          <a:effectLst/>
                          <a:latin typeface="Times New Roman" pitchFamily="18" charset="0"/>
                          <a:cs typeface="Microsoft Sans Serif" pitchFamily="34" charset="0"/>
                        </a:rPr>
                        <a:t>0</a:t>
                      </a:r>
                      <a:endParaRPr kumimoji="1" lang="en-US" sz="2000" b="0" i="0" u="none" strike="noStrike" cap="none" normalizeH="0" baseline="0" dirty="0" smtClean="0">
                        <a:ln>
                          <a:noFill/>
                        </a:ln>
                        <a:solidFill>
                          <a:schemeClr val="tx1"/>
                        </a:solidFill>
                        <a:effectLst/>
                        <a:latin typeface="Times New Roman" pitchFamily="18" charset="0"/>
                      </a:endParaRPr>
                    </a:p>
                  </a:txBody>
                  <a:tcPr marT="45731" marB="4573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grpSp>
        <p:nvGrpSpPr>
          <p:cNvPr id="129058" name="Group 175"/>
          <p:cNvGrpSpPr>
            <a:grpSpLocks/>
          </p:cNvGrpSpPr>
          <p:nvPr/>
        </p:nvGrpSpPr>
        <p:grpSpPr bwMode="auto">
          <a:xfrm>
            <a:off x="1519238" y="3089275"/>
            <a:ext cx="1397000" cy="3003550"/>
            <a:chOff x="476" y="1946"/>
            <a:chExt cx="880" cy="1892"/>
          </a:xfrm>
        </p:grpSpPr>
        <p:sp>
          <p:nvSpPr>
            <p:cNvPr id="129059" name="Text Box 163"/>
            <p:cNvSpPr txBox="1">
              <a:spLocks noChangeArrowheads="1"/>
            </p:cNvSpPr>
            <p:nvPr/>
          </p:nvSpPr>
          <p:spPr bwMode="auto">
            <a:xfrm>
              <a:off x="1144" y="1946"/>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sz="2400"/>
                <a:t>1</a:t>
              </a:r>
            </a:p>
          </p:txBody>
        </p:sp>
        <p:sp>
          <p:nvSpPr>
            <p:cNvPr id="129060" name="Text Box 164"/>
            <p:cNvSpPr txBox="1">
              <a:spLocks noChangeArrowheads="1"/>
            </p:cNvSpPr>
            <p:nvPr/>
          </p:nvSpPr>
          <p:spPr bwMode="auto">
            <a:xfrm>
              <a:off x="793" y="2462"/>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sz="2400"/>
                <a:t>2</a:t>
              </a:r>
            </a:p>
          </p:txBody>
        </p:sp>
        <p:sp>
          <p:nvSpPr>
            <p:cNvPr id="129061" name="Text Box 165"/>
            <p:cNvSpPr txBox="1">
              <a:spLocks noChangeArrowheads="1"/>
            </p:cNvSpPr>
            <p:nvPr/>
          </p:nvSpPr>
          <p:spPr bwMode="auto">
            <a:xfrm>
              <a:off x="1080" y="3006"/>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sz="2400"/>
                <a:t>4</a:t>
              </a:r>
            </a:p>
          </p:txBody>
        </p:sp>
        <p:sp>
          <p:nvSpPr>
            <p:cNvPr id="129062" name="Text Box 166"/>
            <p:cNvSpPr txBox="1">
              <a:spLocks noChangeArrowheads="1"/>
            </p:cNvSpPr>
            <p:nvPr/>
          </p:nvSpPr>
          <p:spPr bwMode="auto">
            <a:xfrm>
              <a:off x="476" y="3006"/>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sz="2400"/>
                <a:t>3</a:t>
              </a:r>
            </a:p>
          </p:txBody>
        </p:sp>
        <p:sp>
          <p:nvSpPr>
            <p:cNvPr id="129063" name="Text Box 167"/>
            <p:cNvSpPr txBox="1">
              <a:spLocks noChangeArrowheads="1"/>
            </p:cNvSpPr>
            <p:nvPr/>
          </p:nvSpPr>
          <p:spPr bwMode="auto">
            <a:xfrm>
              <a:off x="793" y="3550"/>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sz="2400"/>
                <a:t>5</a:t>
              </a:r>
            </a:p>
          </p:txBody>
        </p:sp>
        <p:cxnSp>
          <p:nvCxnSpPr>
            <p:cNvPr id="129064" name="AutoShape 171"/>
            <p:cNvCxnSpPr>
              <a:cxnSpLocks noChangeShapeType="1"/>
              <a:stCxn id="129059" idx="2"/>
              <a:endCxn id="129060" idx="0"/>
            </p:cNvCxnSpPr>
            <p:nvPr/>
          </p:nvCxnSpPr>
          <p:spPr bwMode="auto">
            <a:xfrm flipH="1">
              <a:off x="899" y="2234"/>
              <a:ext cx="351" cy="228"/>
            </a:xfrm>
            <a:prstGeom prst="straightConnector1">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29065" name="AutoShape 172"/>
            <p:cNvCxnSpPr>
              <a:cxnSpLocks noChangeShapeType="1"/>
              <a:stCxn id="129060" idx="2"/>
              <a:endCxn id="129062" idx="0"/>
            </p:cNvCxnSpPr>
            <p:nvPr/>
          </p:nvCxnSpPr>
          <p:spPr bwMode="auto">
            <a:xfrm flipH="1">
              <a:off x="582" y="2750"/>
              <a:ext cx="317" cy="256"/>
            </a:xfrm>
            <a:prstGeom prst="straightConnector1">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29066" name="AutoShape 173"/>
            <p:cNvCxnSpPr>
              <a:cxnSpLocks noChangeShapeType="1"/>
              <a:stCxn id="129060" idx="2"/>
              <a:endCxn id="129061" idx="0"/>
            </p:cNvCxnSpPr>
            <p:nvPr/>
          </p:nvCxnSpPr>
          <p:spPr bwMode="auto">
            <a:xfrm>
              <a:off x="899" y="2750"/>
              <a:ext cx="287" cy="256"/>
            </a:xfrm>
            <a:prstGeom prst="straightConnector1">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cxnSp>
        <p:cxnSp>
          <p:nvCxnSpPr>
            <p:cNvPr id="129067" name="AutoShape 174"/>
            <p:cNvCxnSpPr>
              <a:cxnSpLocks noChangeShapeType="1"/>
              <a:stCxn id="129062" idx="2"/>
              <a:endCxn id="129063" idx="0"/>
            </p:cNvCxnSpPr>
            <p:nvPr/>
          </p:nvCxnSpPr>
          <p:spPr bwMode="auto">
            <a:xfrm>
              <a:off x="582" y="3294"/>
              <a:ext cx="317" cy="256"/>
            </a:xfrm>
            <a:prstGeom prst="straightConnector1">
              <a:avLst/>
            </a:prstGeom>
            <a:noFill/>
            <a:ln w="38100">
              <a:solidFill>
                <a:schemeClr val="tx1"/>
              </a:solidFill>
              <a:round/>
              <a:headEnd type="none" w="sm" len="sm"/>
              <a:tailEnd type="none" w="sm" len="sm"/>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body" idx="4294967295"/>
          </p:nvPr>
        </p:nvSpPr>
        <p:spPr>
          <a:xfrm>
            <a:off x="0" y="357188"/>
            <a:ext cx="9144000" cy="2566987"/>
          </a:xfrm>
        </p:spPr>
        <p:txBody>
          <a:bodyPr/>
          <a:lstStyle/>
          <a:p>
            <a:pPr marL="609600" indent="-609600">
              <a:lnSpc>
                <a:spcPct val="100000"/>
              </a:lnSpc>
              <a:buFont typeface="Wingdings" pitchFamily="2" charset="2"/>
              <a:buNone/>
            </a:pPr>
            <a:r>
              <a:rPr lang="uk-UA" sz="2800" b="1" smtClean="0"/>
              <a:t>	Представлення бінарних дерев за допомогою нелінійних динамічних структур</a:t>
            </a:r>
          </a:p>
          <a:p>
            <a:pPr marL="609600" indent="-609600">
              <a:lnSpc>
                <a:spcPct val="100000"/>
              </a:lnSpc>
              <a:buFont typeface="Wingdings" pitchFamily="2" charset="2"/>
              <a:buNone/>
            </a:pPr>
            <a:r>
              <a:rPr lang="uk-UA" sz="2800" b="1" smtClean="0"/>
              <a:t>	</a:t>
            </a:r>
            <a:r>
              <a:rPr lang="uk-UA" sz="2400" smtClean="0"/>
              <a:t>Будь-який вузол бінарного дерева може бути зв'язаним не більше ніж із двома піддеревами, що називаються </a:t>
            </a:r>
            <a:r>
              <a:rPr lang="uk-UA" sz="2400" i="1" smtClean="0"/>
              <a:t>лівим </a:t>
            </a:r>
            <a:r>
              <a:rPr lang="uk-UA" sz="2400" smtClean="0"/>
              <a:t>і </a:t>
            </a:r>
            <a:r>
              <a:rPr lang="uk-UA" sz="2400" i="1" smtClean="0"/>
              <a:t>правим </a:t>
            </a:r>
            <a:r>
              <a:rPr lang="uk-UA" sz="2400" smtClean="0"/>
              <a:t>піддеревами вузла. Оголошення типу вузла бінарного дерева на мові </a:t>
            </a:r>
            <a:r>
              <a:rPr lang="en-US" sz="2400" smtClean="0"/>
              <a:t>Pascal</a:t>
            </a:r>
            <a:r>
              <a:rPr lang="uk-UA" sz="2400" smtClean="0"/>
              <a:t> може бути таким</a:t>
            </a:r>
            <a:r>
              <a:rPr lang="en-US" sz="2400" smtClean="0"/>
              <a:t>:</a:t>
            </a:r>
            <a:endParaRPr lang="uk-UA" sz="2400" smtClean="0"/>
          </a:p>
        </p:txBody>
      </p:sp>
      <p:pic>
        <p:nvPicPr>
          <p:cNvPr id="130051" name="Picture 3"/>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a:off x="755650" y="3152775"/>
            <a:ext cx="6408738"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2" name="Rectangle 4"/>
          <p:cNvSpPr>
            <a:spLocks noChangeArrowheads="1"/>
          </p:cNvSpPr>
          <p:nvPr/>
        </p:nvSpPr>
        <p:spPr bwMode="auto">
          <a:xfrm>
            <a:off x="760413" y="4941888"/>
            <a:ext cx="734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spAutoFit/>
          </a:bodyPr>
          <a:lstStyle/>
          <a:p>
            <a:pPr eaLnBrk="0" hangingPunct="0"/>
            <a:r>
              <a:rPr lang="uk-UA" sz="2400"/>
              <a:t>Для листків покажчики </a:t>
            </a:r>
            <a:r>
              <a:rPr lang="en-US" sz="2400"/>
              <a:t>left</a:t>
            </a:r>
            <a:r>
              <a:rPr lang="uk-UA" sz="2400"/>
              <a:t> та </a:t>
            </a:r>
            <a:r>
              <a:rPr lang="en-US" sz="2400"/>
              <a:t>right</a:t>
            </a:r>
            <a:r>
              <a:rPr lang="uk-UA" sz="2400"/>
              <a:t> мають значення </a:t>
            </a:r>
            <a:r>
              <a:rPr lang="en-US" sz="2400"/>
              <a:t>nil</a:t>
            </a:r>
            <a:r>
              <a:rPr lang="ru-RU" sz="2400"/>
              <a:t> </a:t>
            </a:r>
          </a:p>
        </p:txBody>
      </p:sp>
      <p:sp>
        <p:nvSpPr>
          <p:cNvPr id="130053"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3"/>
          <p:cNvSpPr>
            <a:spLocks noGrp="1" noChangeArrowheads="1"/>
          </p:cNvSpPr>
          <p:nvPr>
            <p:ph type="body" idx="4294967295"/>
          </p:nvPr>
        </p:nvSpPr>
        <p:spPr>
          <a:xfrm>
            <a:off x="0" y="357188"/>
            <a:ext cx="9144000" cy="623887"/>
          </a:xfrm>
        </p:spPr>
        <p:txBody>
          <a:bodyPr/>
          <a:lstStyle/>
          <a:p>
            <a:pPr marL="609600" indent="-609600">
              <a:lnSpc>
                <a:spcPct val="100000"/>
              </a:lnSpc>
              <a:buFont typeface="Wingdings" pitchFamily="2" charset="2"/>
              <a:buNone/>
            </a:pPr>
            <a:r>
              <a:rPr lang="uk-UA" sz="2400" smtClean="0"/>
              <a:t>	Приклад бінарного дерева як динамічної структури даних</a:t>
            </a:r>
            <a:r>
              <a:rPr lang="ru-RU" sz="2400" smtClean="0"/>
              <a:t> </a:t>
            </a:r>
            <a:endParaRPr lang="uk-UA" sz="2400" smtClean="0"/>
          </a:p>
        </p:txBody>
      </p:sp>
      <p:pic>
        <p:nvPicPr>
          <p:cNvPr id="131075" name="Picture 3"/>
          <p:cNvPicPr>
            <a:picLocks noChangeAspect="1" noChangeArrowheads="1"/>
          </p:cNvPicPr>
          <p:nvPr/>
        </p:nvPicPr>
        <p:blipFill>
          <a:blip r:embed="rId3">
            <a:lum contrast="20000"/>
            <a:extLst>
              <a:ext uri="{28A0092B-C50C-407E-A947-70E740481C1C}">
                <a14:useLocalDpi xmlns:a14="http://schemas.microsoft.com/office/drawing/2010/main" val="0"/>
              </a:ext>
            </a:extLst>
          </a:blip>
          <a:srcRect b="14497"/>
          <a:stretch>
            <a:fillRect/>
          </a:stretch>
        </p:blipFill>
        <p:spPr bwMode="auto">
          <a:xfrm>
            <a:off x="611188" y="1773238"/>
            <a:ext cx="7704137"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4294967295"/>
          </p:nvPr>
        </p:nvSpPr>
        <p:spPr>
          <a:xfrm>
            <a:off x="0" y="836712"/>
            <a:ext cx="9072563" cy="5904656"/>
          </a:xfrm>
        </p:spPr>
        <p:txBody>
          <a:bodyPr/>
          <a:lstStyle/>
          <a:p>
            <a:pPr>
              <a:buNone/>
            </a:pPr>
            <a:r>
              <a:rPr lang="ru-RU" sz="2800" b="1" dirty="0" smtClean="0"/>
              <a:t>	</a:t>
            </a:r>
            <a:r>
              <a:rPr lang="uk-UA" sz="2800" dirty="0" smtClean="0"/>
              <a:t>Різновиди однозв'язних списків:</a:t>
            </a:r>
          </a:p>
          <a:p>
            <a:pPr lvl="1">
              <a:buFont typeface="Arial" pitchFamily="34" charset="0"/>
              <a:buChar char="•"/>
            </a:pPr>
            <a:r>
              <a:rPr lang="uk-UA" b="1" i="1" dirty="0" smtClean="0"/>
              <a:t>Стек</a:t>
            </a:r>
            <a:r>
              <a:rPr lang="uk-UA" dirty="0" smtClean="0"/>
              <a:t> — це однозв'язний лінійний список, в якому компоненти додаються та видаляються лише з його вершини, тобто з початку списку.</a:t>
            </a:r>
          </a:p>
          <a:p>
            <a:pPr lvl="1">
              <a:buFont typeface="Arial" pitchFamily="34" charset="0"/>
              <a:buChar char="•"/>
            </a:pPr>
            <a:r>
              <a:rPr lang="uk-UA" b="1" i="1" dirty="0" smtClean="0"/>
              <a:t>Черга</a:t>
            </a:r>
            <a:r>
              <a:rPr lang="uk-UA" dirty="0" smtClean="0"/>
              <a:t> — це однозв'язний лінійний список, в якому компоненти додаються в кінець списку, а видаляються з вершини, тобто з початку списку.</a:t>
            </a:r>
          </a:p>
          <a:p>
            <a:pPr lvl="1">
              <a:buFont typeface="Arial" pitchFamily="34" charset="0"/>
              <a:buChar char="•"/>
            </a:pPr>
            <a:r>
              <a:rPr lang="uk-UA" b="1" i="1" dirty="0"/>
              <a:t>Однозв'язний лінійний список</a:t>
            </a:r>
            <a:r>
              <a:rPr lang="uk-UA" dirty="0"/>
              <a:t> — це список, в якому попередній компонент посилається на наступний.</a:t>
            </a:r>
          </a:p>
          <a:p>
            <a:pPr lvl="1">
              <a:buFont typeface="Arial" pitchFamily="34" charset="0"/>
              <a:buChar char="•"/>
            </a:pPr>
            <a:r>
              <a:rPr lang="uk-UA" b="1" i="1" dirty="0" smtClean="0"/>
              <a:t>Однозв'язний циклічний список</a:t>
            </a:r>
            <a:r>
              <a:rPr lang="uk-UA" dirty="0" smtClean="0"/>
              <a:t> — це однозв'язний лінійний список, в якому останній компонент посилається на перший.</a:t>
            </a:r>
          </a:p>
        </p:txBody>
      </p:sp>
      <p:sp>
        <p:nvSpPr>
          <p:cNvPr id="2560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3"/>
          <p:cNvSpPr>
            <a:spLocks noGrp="1" noChangeArrowheads="1"/>
          </p:cNvSpPr>
          <p:nvPr>
            <p:ph type="body" idx="4294967295"/>
          </p:nvPr>
        </p:nvSpPr>
        <p:spPr>
          <a:xfrm>
            <a:off x="0" y="357188"/>
            <a:ext cx="9144000" cy="6500812"/>
          </a:xfrm>
        </p:spPr>
        <p:txBody>
          <a:bodyPr/>
          <a:lstStyle/>
          <a:p>
            <a:pPr marL="609600" indent="-609600">
              <a:lnSpc>
                <a:spcPct val="80000"/>
              </a:lnSpc>
              <a:buFont typeface="Wingdings" pitchFamily="2" charset="2"/>
              <a:buNone/>
            </a:pPr>
            <a:r>
              <a:rPr lang="uk-UA" sz="2800" smtClean="0"/>
              <a:t>	</a:t>
            </a:r>
            <a:r>
              <a:rPr lang="ru-RU" sz="2800" b="1" smtClean="0"/>
              <a:t>Алгоритми роботи з бінарними деревами</a:t>
            </a:r>
          </a:p>
          <a:p>
            <a:pPr marL="609600" indent="-609600">
              <a:lnSpc>
                <a:spcPct val="80000"/>
              </a:lnSpc>
              <a:buFont typeface="Wingdings" pitchFamily="2" charset="2"/>
              <a:buNone/>
            </a:pPr>
            <a:endParaRPr lang="ru-RU" sz="1200" b="1" smtClean="0"/>
          </a:p>
          <a:p>
            <a:pPr marL="609600" indent="-609600">
              <a:lnSpc>
                <a:spcPct val="80000"/>
              </a:lnSpc>
              <a:buFont typeface="Wingdings" pitchFamily="2" charset="2"/>
              <a:buNone/>
            </a:pPr>
            <a:r>
              <a:rPr lang="ru-RU" sz="2800" b="1" smtClean="0"/>
              <a:t>	Створення бінарного дерева</a:t>
            </a:r>
          </a:p>
          <a:p>
            <a:pPr marL="609600" indent="-609600">
              <a:lnSpc>
                <a:spcPct val="80000"/>
              </a:lnSpc>
              <a:buFont typeface="Wingdings" pitchFamily="2" charset="2"/>
              <a:buNone/>
            </a:pPr>
            <a:endParaRPr lang="ru-RU" sz="800" b="1" smtClean="0"/>
          </a:p>
          <a:p>
            <a:pPr marL="609600" indent="-609600">
              <a:lnSpc>
                <a:spcPct val="100000"/>
              </a:lnSpc>
              <a:buFont typeface="Wingdings" pitchFamily="2" charset="2"/>
              <a:buNone/>
            </a:pPr>
            <a:r>
              <a:rPr lang="uk-UA" sz="2800" smtClean="0"/>
              <a:t>	</a:t>
            </a:r>
            <a:r>
              <a:rPr lang="uk-UA" sz="2400" smtClean="0"/>
              <a:t>Найпростіший спосіб побудови бінарного дерева полягає у створенні дерева симетричної структури із наперед відомою кількістю вузлів. Усі вузли-нащадки, що створюються, рівномірно розподіляються зліва та справа від кожного вузла-предка. При цьому досягається мінімально можлива глибина для заданої кількості вузлів дерева. Правило рівномірного розподілу </a:t>
            </a:r>
            <a:r>
              <a:rPr lang="uk-UA" sz="2400" i="1" smtClean="0"/>
              <a:t>п </a:t>
            </a:r>
            <a:r>
              <a:rPr lang="uk-UA" sz="2400" smtClean="0"/>
              <a:t>вузлів можна визначити рекурсивно:</a:t>
            </a:r>
          </a:p>
          <a:p>
            <a:pPr lvl="1">
              <a:lnSpc>
                <a:spcPct val="80000"/>
              </a:lnSpc>
            </a:pPr>
            <a:r>
              <a:rPr lang="uk-UA" sz="2400" smtClean="0"/>
              <a:t>перший вузол вважати коренем дерева;</a:t>
            </a:r>
          </a:p>
          <a:p>
            <a:pPr lvl="1">
              <a:lnSpc>
                <a:spcPct val="80000"/>
              </a:lnSpc>
            </a:pPr>
            <a:r>
              <a:rPr lang="uk-UA" sz="2400" smtClean="0"/>
              <a:t>створити ліве піддерево з кількістю вузлів </a:t>
            </a:r>
            <a:r>
              <a:rPr lang="de-DE" sz="2400" i="1" smtClean="0"/>
              <a:t>nle</a:t>
            </a:r>
            <a:r>
              <a:rPr lang="en-US" sz="2400" i="1" smtClean="0"/>
              <a:t>ft</a:t>
            </a:r>
            <a:r>
              <a:rPr lang="uk-UA" sz="2400" i="1" smtClean="0"/>
              <a:t>=п </a:t>
            </a:r>
            <a:r>
              <a:rPr lang="en-US" sz="2400" smtClean="0"/>
              <a:t>div</a:t>
            </a:r>
            <a:r>
              <a:rPr lang="uk-UA" sz="2400" smtClean="0"/>
              <a:t> 2;</a:t>
            </a:r>
          </a:p>
          <a:p>
            <a:pPr lvl="1">
              <a:lnSpc>
                <a:spcPct val="80000"/>
              </a:lnSpc>
            </a:pPr>
            <a:r>
              <a:rPr lang="uk-UA" sz="2400" smtClean="0"/>
              <a:t>створити праве піддерево з кількістю вузлів </a:t>
            </a:r>
            <a:r>
              <a:rPr lang="en-US" sz="2400" i="1" smtClean="0"/>
              <a:t>nright</a:t>
            </a:r>
            <a:r>
              <a:rPr lang="uk-UA" sz="2400" i="1" smtClean="0"/>
              <a:t>=п-</a:t>
            </a:r>
            <a:r>
              <a:rPr lang="de-DE" sz="2400" i="1" smtClean="0"/>
              <a:t>nle</a:t>
            </a:r>
            <a:r>
              <a:rPr lang="en-US" sz="2400" i="1" smtClean="0"/>
              <a:t>ft</a:t>
            </a:r>
            <a:r>
              <a:rPr lang="uk-UA" sz="2400" smtClean="0"/>
              <a:t>–1.</a:t>
            </a:r>
          </a:p>
        </p:txBody>
      </p:sp>
      <p:sp>
        <p:nvSpPr>
          <p:cNvPr id="132099"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3"/>
          <p:cNvSpPr>
            <a:spLocks noGrp="1" noChangeArrowheads="1"/>
          </p:cNvSpPr>
          <p:nvPr>
            <p:ph type="body" idx="4294967295"/>
          </p:nvPr>
        </p:nvSpPr>
        <p:spPr>
          <a:xfrm>
            <a:off x="0" y="357188"/>
            <a:ext cx="9144000" cy="2063750"/>
          </a:xfrm>
        </p:spPr>
        <p:txBody>
          <a:bodyPr/>
          <a:lstStyle/>
          <a:p>
            <a:pPr marL="609600" indent="-609600">
              <a:lnSpc>
                <a:spcPct val="100000"/>
              </a:lnSpc>
              <a:buFont typeface="Wingdings" pitchFamily="2" charset="2"/>
              <a:buNone/>
            </a:pPr>
            <a:r>
              <a:rPr lang="uk-UA" sz="2400" smtClean="0"/>
              <a:t>	</a:t>
            </a:r>
            <a:r>
              <a:rPr lang="uk-UA" sz="2400" u="sng" smtClean="0"/>
              <a:t>Приклад.</a:t>
            </a:r>
            <a:r>
              <a:rPr lang="uk-UA" sz="2400" b="1" smtClean="0"/>
              <a:t> </a:t>
            </a:r>
            <a:r>
              <a:rPr lang="uk-UA" sz="2400" smtClean="0"/>
              <a:t>Створення бінарного дерева із заданою користувачем кількістю вузлів. </a:t>
            </a:r>
          </a:p>
          <a:p>
            <a:pPr marL="609600" indent="-609600">
              <a:lnSpc>
                <a:spcPct val="100000"/>
              </a:lnSpc>
              <a:buFont typeface="Wingdings" pitchFamily="2" charset="2"/>
              <a:buNone/>
            </a:pPr>
            <a:r>
              <a:rPr lang="uk-UA" sz="2400" smtClean="0"/>
              <a:t>	 Оскільки структура дерева визначена рекурсивно, то для його створення та відображення можна розробити рекурсивні підпрограми.</a:t>
            </a:r>
          </a:p>
        </p:txBody>
      </p:sp>
      <p:pic>
        <p:nvPicPr>
          <p:cNvPr id="133123" name="Picture 3"/>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a:off x="1187450" y="2708275"/>
            <a:ext cx="6983413"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400" smtClean="0"/>
              <a:t>	Функція створення дерева </a:t>
            </a:r>
            <a:r>
              <a:rPr lang="en-US" sz="2400" smtClean="0"/>
              <a:t>tree</a:t>
            </a:r>
            <a:r>
              <a:rPr lang="uk-UA" sz="2400" smtClean="0"/>
              <a:t> отримує один цілочисловий параметр </a:t>
            </a:r>
            <a:r>
              <a:rPr lang="en-US" sz="2400" smtClean="0"/>
              <a:t>AmountNode</a:t>
            </a:r>
            <a:r>
              <a:rPr lang="uk-UA" sz="2400" smtClean="0"/>
              <a:t>, що визначає кількість вузлів дерева та повертає покажчик на його корінь. Якщо кількість вузлів дорівнює нулю, дерево порожнє, а отже, виконано умову завершення рекурсії і функція має повернути значення </a:t>
            </a:r>
            <a:r>
              <a:rPr lang="en-US" sz="2400" smtClean="0"/>
              <a:t>nil</a:t>
            </a:r>
            <a:r>
              <a:rPr lang="uk-UA" sz="2400" smtClean="0"/>
              <a:t>. Якщо кількість вузлів дерева відрізняється від нуля, необхідно виділити пам'ять для кореня дерева, за наведеними вище формулами обчислити кількість вузлів у лівому та правому піддеревах і двічі рекурсивно викликати функцію </a:t>
            </a:r>
            <a:r>
              <a:rPr lang="en-US" sz="2400" smtClean="0"/>
              <a:t>tree</a:t>
            </a:r>
            <a:r>
              <a:rPr lang="uk-UA" sz="2400" smtClean="0"/>
              <a:t> для створення піддерев. Для посилання на корінь дерева використано локальний покажчик </a:t>
            </a:r>
            <a:r>
              <a:rPr lang="en-US" sz="2400" smtClean="0"/>
              <a:t>newnode</a:t>
            </a:r>
            <a:r>
              <a:rPr lang="uk-UA" sz="2400" smtClean="0"/>
              <a:t>. Значення покажчиків на корені піддерев, що їх повертатиме функція </a:t>
            </a:r>
            <a:r>
              <a:rPr lang="en-US" sz="2400" smtClean="0"/>
              <a:t>tree</a:t>
            </a:r>
            <a:r>
              <a:rPr lang="uk-UA" sz="2400" smtClean="0"/>
              <a:t> в результаті рекурсивних викликів, слід присвоїти полям </a:t>
            </a:r>
            <a:r>
              <a:rPr lang="en-US" sz="2400" smtClean="0"/>
              <a:t>left</a:t>
            </a:r>
            <a:r>
              <a:rPr lang="uk-UA" sz="2400" smtClean="0"/>
              <a:t> та </a:t>
            </a:r>
            <a:r>
              <a:rPr lang="en-US" sz="2400" smtClean="0"/>
              <a:t>right</a:t>
            </a:r>
            <a:r>
              <a:rPr lang="uk-UA" sz="2400" smtClean="0"/>
              <a:t> змінної </a:t>
            </a:r>
            <a:r>
              <a:rPr lang="en-US" sz="2400" smtClean="0"/>
              <a:t>newnode</a:t>
            </a:r>
            <a:r>
              <a:rPr lang="uk-UA" sz="2400" smtClean="0"/>
              <a:t>^.</a:t>
            </a:r>
            <a:r>
              <a:rPr lang="ru-RU" sz="2400" smtClean="0"/>
              <a:t> </a:t>
            </a:r>
            <a:endParaRPr lang="uk-UA" sz="2400" smtClean="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3"/>
          <p:cNvPicPr>
            <a:picLocks noChangeAspect="1" noChangeArrowheads="1"/>
          </p:cNvPicPr>
          <p:nvPr/>
        </p:nvPicPr>
        <p:blipFill>
          <a:blip r:embed="rId3">
            <a:lum contrast="20000"/>
            <a:extLst>
              <a:ext uri="{28A0092B-C50C-407E-A947-70E740481C1C}">
                <a14:useLocalDpi xmlns:a14="http://schemas.microsoft.com/office/drawing/2010/main" val="0"/>
              </a:ext>
            </a:extLst>
          </a:blip>
          <a:srcRect b="44951"/>
          <a:stretch>
            <a:fillRect/>
          </a:stretch>
        </p:blipFill>
        <p:spPr bwMode="auto">
          <a:xfrm>
            <a:off x="1547813" y="260350"/>
            <a:ext cx="5764212" cy="609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3"/>
          <p:cNvSpPr>
            <a:spLocks noGrp="1" noChangeArrowheads="1"/>
          </p:cNvSpPr>
          <p:nvPr>
            <p:ph type="body" idx="4294967295"/>
          </p:nvPr>
        </p:nvSpPr>
        <p:spPr>
          <a:xfrm>
            <a:off x="0" y="357188"/>
            <a:ext cx="9144000" cy="1631950"/>
          </a:xfrm>
        </p:spPr>
        <p:txBody>
          <a:bodyPr/>
          <a:lstStyle/>
          <a:p>
            <a:pPr marL="609600" indent="-609600">
              <a:lnSpc>
                <a:spcPct val="100000"/>
              </a:lnSpc>
              <a:buFont typeface="Wingdings" pitchFamily="2" charset="2"/>
              <a:buNone/>
            </a:pPr>
            <a:r>
              <a:rPr lang="uk-UA" sz="2400" smtClean="0"/>
              <a:t>	Дерево відображатиме рекурсивна процедура </a:t>
            </a:r>
            <a:r>
              <a:rPr lang="en-US" sz="2400" smtClean="0"/>
              <a:t>printtree</a:t>
            </a:r>
            <a:r>
              <a:rPr lang="uk-UA" sz="2400" smtClean="0"/>
              <a:t>. Піддерево рівня </a:t>
            </a:r>
            <a:r>
              <a:rPr lang="en-US" sz="2400" i="1" smtClean="0"/>
              <a:t>L </a:t>
            </a:r>
            <a:r>
              <a:rPr lang="uk-UA" sz="2400" smtClean="0"/>
              <a:t>виводитиметься так: спочатку буде відображене ліве піддерево, потім - корінь піддерева рівня </a:t>
            </a:r>
            <a:r>
              <a:rPr lang="en-US" sz="2400" i="1" smtClean="0"/>
              <a:t>L</a:t>
            </a:r>
            <a:r>
              <a:rPr lang="uk-UA" sz="2400" i="1" smtClean="0"/>
              <a:t>, </a:t>
            </a:r>
            <a:r>
              <a:rPr lang="uk-UA" sz="2400" smtClean="0"/>
              <a:t>перед яким буде виведено </a:t>
            </a:r>
            <a:r>
              <a:rPr lang="en-US" sz="2400" i="1" smtClean="0"/>
              <a:t>L </a:t>
            </a:r>
            <a:r>
              <a:rPr lang="uk-UA" sz="2400" smtClean="0"/>
              <a:t>пробілів, далі - праве піддерево. </a:t>
            </a:r>
          </a:p>
        </p:txBody>
      </p:sp>
      <p:pic>
        <p:nvPicPr>
          <p:cNvPr id="136195" name="Picture 4"/>
          <p:cNvPicPr>
            <a:picLocks noChangeAspect="1" noChangeArrowheads="1"/>
          </p:cNvPicPr>
          <p:nvPr/>
        </p:nvPicPr>
        <p:blipFill>
          <a:blip r:embed="rId3">
            <a:lum contrast="20000"/>
            <a:extLst>
              <a:ext uri="{28A0092B-C50C-407E-A947-70E740481C1C}">
                <a14:useLocalDpi xmlns:a14="http://schemas.microsoft.com/office/drawing/2010/main" val="0"/>
              </a:ext>
            </a:extLst>
          </a:blip>
          <a:srcRect t="54897" b="19313"/>
          <a:stretch>
            <a:fillRect/>
          </a:stretch>
        </p:blipFill>
        <p:spPr bwMode="auto">
          <a:xfrm>
            <a:off x="1258888" y="2565400"/>
            <a:ext cx="6769100" cy="334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8" name="Picture 3"/>
          <p:cNvPicPr>
            <a:picLocks noChangeAspect="1" noChangeArrowheads="1"/>
          </p:cNvPicPr>
          <p:nvPr/>
        </p:nvPicPr>
        <p:blipFill>
          <a:blip r:embed="rId3">
            <a:lum contrast="20000"/>
            <a:extLst>
              <a:ext uri="{28A0092B-C50C-407E-A947-70E740481C1C}">
                <a14:useLocalDpi xmlns:a14="http://schemas.microsoft.com/office/drawing/2010/main" val="0"/>
              </a:ext>
            </a:extLst>
          </a:blip>
          <a:srcRect t="80389"/>
          <a:stretch>
            <a:fillRect/>
          </a:stretch>
        </p:blipFill>
        <p:spPr bwMode="auto">
          <a:xfrm>
            <a:off x="179388" y="995363"/>
            <a:ext cx="5905500" cy="221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7219" name="Picture 4"/>
          <p:cNvPicPr>
            <a:picLocks noChangeAspect="1" noChangeArrowheads="1"/>
          </p:cNvPicPr>
          <p:nvPr/>
        </p:nvPicPr>
        <p:blipFill>
          <a:blip r:embed="rId4">
            <a:lum contrast="20000"/>
            <a:extLst>
              <a:ext uri="{28A0092B-C50C-407E-A947-70E740481C1C}">
                <a14:useLocalDpi xmlns:a14="http://schemas.microsoft.com/office/drawing/2010/main" val="0"/>
              </a:ext>
            </a:extLst>
          </a:blip>
          <a:srcRect l="9714" r="10698" b="11682"/>
          <a:stretch>
            <a:fillRect/>
          </a:stretch>
        </p:blipFill>
        <p:spPr bwMode="auto">
          <a:xfrm>
            <a:off x="6011863" y="765175"/>
            <a:ext cx="2952750"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3"/>
          <p:cNvSpPr>
            <a:spLocks noGrp="1" noChangeArrowheads="1"/>
          </p:cNvSpPr>
          <p:nvPr>
            <p:ph type="body" idx="4294967295"/>
          </p:nvPr>
        </p:nvSpPr>
        <p:spPr>
          <a:xfrm>
            <a:off x="0" y="357188"/>
            <a:ext cx="9144000" cy="6500812"/>
          </a:xfrm>
        </p:spPr>
        <p:txBody>
          <a:bodyPr/>
          <a:lstStyle/>
          <a:p>
            <a:pPr marL="609600" indent="-609600">
              <a:buFont typeface="Wingdings" pitchFamily="2" charset="2"/>
              <a:buNone/>
            </a:pPr>
            <a:r>
              <a:rPr lang="uk-UA" sz="2800" smtClean="0"/>
              <a:t>	</a:t>
            </a:r>
            <a:r>
              <a:rPr lang="ru-RU" sz="2800" b="1" smtClean="0"/>
              <a:t>Обхід дерева</a:t>
            </a:r>
          </a:p>
          <a:p>
            <a:pPr marL="609600" indent="-609600">
              <a:buFont typeface="Wingdings" pitchFamily="2" charset="2"/>
              <a:buNone/>
            </a:pPr>
            <a:endParaRPr lang="ru-RU" sz="1800" b="1" smtClean="0"/>
          </a:p>
          <a:p>
            <a:pPr marL="609600" indent="-609600">
              <a:lnSpc>
                <a:spcPct val="100000"/>
              </a:lnSpc>
              <a:buFont typeface="Wingdings" pitchFamily="2" charset="2"/>
              <a:buNone/>
            </a:pPr>
            <a:r>
              <a:rPr lang="uk-UA" sz="2800" smtClean="0"/>
              <a:t>	Алгоритм доступу до всіх вузлів дерева називається </a:t>
            </a:r>
            <a:r>
              <a:rPr lang="uk-UA" sz="2800" i="1" smtClean="0"/>
              <a:t>обходом дерева. </a:t>
            </a:r>
            <a:r>
              <a:rPr lang="uk-UA" sz="2800" smtClean="0"/>
              <a:t>Трьома основними способами обходу дерева є обхід зверху вниз (в прямому порядку), зліва направо (в симетричному порядку) та знизу вверх (в зворотньому порядку). </a:t>
            </a:r>
          </a:p>
          <a:p>
            <a:pPr marL="609600" indent="-609600">
              <a:lnSpc>
                <a:spcPct val="100000"/>
              </a:lnSpc>
              <a:buFont typeface="Wingdings" pitchFamily="2" charset="2"/>
              <a:buNone/>
            </a:pPr>
            <a:r>
              <a:rPr lang="uk-UA" sz="2800" smtClean="0"/>
              <a:t>	У результаті обходу синтаксичного дерева зверху вниз утворюється </a:t>
            </a:r>
            <a:r>
              <a:rPr lang="uk-UA" sz="2800" i="1" smtClean="0"/>
              <a:t>префіксна </a:t>
            </a:r>
            <a:r>
              <a:rPr lang="uk-UA" sz="2800" smtClean="0"/>
              <a:t>форма виразу, при обході знизу вверх — </a:t>
            </a:r>
            <a:r>
              <a:rPr lang="uk-UA" sz="2800" i="1" smtClean="0"/>
              <a:t>постфіксна </a:t>
            </a:r>
            <a:r>
              <a:rPr lang="uk-UA" sz="2800" smtClean="0"/>
              <a:t>форма, а при обході зліва направо — </a:t>
            </a:r>
            <a:r>
              <a:rPr lang="uk-UA" sz="2800" i="1" smtClean="0"/>
              <a:t>інфіксна </a:t>
            </a:r>
            <a:r>
              <a:rPr lang="uk-UA" sz="2800" smtClean="0"/>
              <a:t>форма. </a:t>
            </a:r>
          </a:p>
        </p:txBody>
      </p:sp>
      <p:sp>
        <p:nvSpPr>
          <p:cNvPr id="138243" name="Стрелка вниз 2"/>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body" idx="4294967295"/>
          </p:nvPr>
        </p:nvSpPr>
        <p:spPr>
          <a:xfrm>
            <a:off x="0" y="357188"/>
            <a:ext cx="9144000" cy="479425"/>
          </a:xfrm>
        </p:spPr>
        <p:txBody>
          <a:bodyPr/>
          <a:lstStyle/>
          <a:p>
            <a:pPr marL="609600" indent="-609600">
              <a:lnSpc>
                <a:spcPct val="100000"/>
              </a:lnSpc>
              <a:buFont typeface="Wingdings" pitchFamily="2" charset="2"/>
              <a:buNone/>
            </a:pPr>
            <a:r>
              <a:rPr lang="uk-UA" sz="2400" smtClean="0"/>
              <a:t>	Результати обходу дерева.</a:t>
            </a:r>
          </a:p>
        </p:txBody>
      </p:sp>
      <p:pic>
        <p:nvPicPr>
          <p:cNvPr id="139267" name="Picture 3"/>
          <p:cNvPicPr>
            <a:picLocks noChangeAspect="1" noChangeArrowheads="1"/>
          </p:cNvPicPr>
          <p:nvPr/>
        </p:nvPicPr>
        <p:blipFill>
          <a:blip r:embed="rId3">
            <a:lum contrast="20000"/>
            <a:extLst>
              <a:ext uri="{28A0092B-C50C-407E-A947-70E740481C1C}">
                <a14:useLocalDpi xmlns:a14="http://schemas.microsoft.com/office/drawing/2010/main" val="0"/>
              </a:ext>
            </a:extLst>
          </a:blip>
          <a:srcRect b="11319"/>
          <a:stretch>
            <a:fillRect/>
          </a:stretch>
        </p:blipFill>
        <p:spPr bwMode="auto">
          <a:xfrm>
            <a:off x="1692275" y="1236663"/>
            <a:ext cx="4897438"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01764" name="Group 36"/>
          <p:cNvGraphicFramePr>
            <a:graphicFrameLocks noGrp="1"/>
          </p:cNvGraphicFramePr>
          <p:nvPr/>
        </p:nvGraphicFramePr>
        <p:xfrm>
          <a:off x="900113" y="4005263"/>
          <a:ext cx="7632700" cy="1944686"/>
        </p:xfrm>
        <a:graphic>
          <a:graphicData uri="http://schemas.openxmlformats.org/drawingml/2006/table">
            <a:tbl>
              <a:tblPr/>
              <a:tblGrid>
                <a:gridCol w="2808287"/>
                <a:gridCol w="4824413"/>
              </a:tblGrid>
              <a:tr h="463550">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1" lang="uk-UA" sz="2400" b="0" i="0" u="none" strike="noStrike" cap="none" normalizeH="0" baseline="0" smtClean="0">
                          <a:ln>
                            <a:noFill/>
                          </a:ln>
                          <a:solidFill>
                            <a:schemeClr val="tx1"/>
                          </a:solidFill>
                          <a:effectLst/>
                          <a:latin typeface="Times New Roman" pitchFamily="18" charset="0"/>
                          <a:ea typeface="Times New Roman" pitchFamily="18" charset="0"/>
                          <a:cs typeface="Trebuchet MS" pitchFamily="34" charset="0"/>
                        </a:rPr>
                        <a:t>Спосіб обходу</a:t>
                      </a:r>
                    </a:p>
                  </a:txBody>
                  <a:tcPr horzOverflow="overflow">
                    <a:lnL cap="flat">
                      <a:noFill/>
                    </a:lnL>
                    <a:lnR>
                      <a:noFill/>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1" lang="uk-UA" sz="2400" b="0" i="0" u="none" strike="noStrike" cap="none" normalizeH="0" baseline="0" smtClean="0">
                          <a:ln>
                            <a:noFill/>
                          </a:ln>
                          <a:solidFill>
                            <a:schemeClr val="tx1"/>
                          </a:solidFill>
                          <a:effectLst/>
                          <a:latin typeface="Times New Roman" pitchFamily="18" charset="0"/>
                          <a:ea typeface="Times New Roman" pitchFamily="18" charset="0"/>
                          <a:cs typeface="Trebuchet MS" pitchFamily="34" charset="0"/>
                        </a:rPr>
                        <a:t>Послідовність символів</a:t>
                      </a:r>
                    </a:p>
                  </a:txBody>
                  <a:tcPr horzOverflow="overflow">
                    <a:lnL>
                      <a:noFill/>
                    </a:lnL>
                    <a:lnR cap="flat">
                      <a:noFill/>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493712">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1" lang="uk-UA" sz="2400" b="0" i="0" u="none" strike="noStrike" cap="none" normalizeH="0" baseline="0" smtClean="0">
                          <a:ln>
                            <a:noFill/>
                          </a:ln>
                          <a:solidFill>
                            <a:schemeClr val="tx1"/>
                          </a:solidFill>
                          <a:effectLst/>
                          <a:latin typeface="Times New Roman" pitchFamily="18" charset="0"/>
                          <a:cs typeface="Times New Roman" pitchFamily="18" charset="0"/>
                        </a:rPr>
                        <a:t>Зверху вниз</a:t>
                      </a:r>
                      <a:endParaRPr kumimoji="1" lang="uk-UA" sz="2400" b="0" i="0" u="none" strike="noStrike" cap="none" normalizeH="0" baseline="0" smtClean="0">
                        <a:ln>
                          <a:noFill/>
                        </a:ln>
                        <a:solidFill>
                          <a:schemeClr val="tx1"/>
                        </a:solidFill>
                        <a:effectLst/>
                        <a:latin typeface="Times New Roman" pitchFamily="18" charset="0"/>
                      </a:endParaRPr>
                    </a:p>
                  </a:txBody>
                  <a:tcPr horzOverflow="overflow">
                    <a:lnL cap="flat">
                      <a:noFill/>
                    </a:lnL>
                    <a:lnR>
                      <a:noFill/>
                    </a:lnR>
                    <a:lnT w="12700" cap="flat" cmpd="sng" algn="ctr">
                      <a:solidFill>
                        <a:srgbClr val="000000"/>
                      </a:solidFill>
                      <a:prstDash val="solid"/>
                      <a:round/>
                      <a:headEnd type="none" w="sm" len="sm"/>
                      <a:tailEnd type="none" w="sm" len="sm"/>
                    </a:lnT>
                    <a:lnB>
                      <a:noFill/>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1" lang="uk-UA" sz="2400" b="0" i="0" u="none" strike="noStrike" cap="none" normalizeH="0" baseline="0" smtClean="0">
                          <a:ln>
                            <a:noFill/>
                          </a:ln>
                          <a:solidFill>
                            <a:schemeClr val="tx1"/>
                          </a:solidFill>
                          <a:effectLst/>
                          <a:latin typeface="Times New Roman" pitchFamily="18" charset="0"/>
                          <a:ea typeface="Times New Roman" pitchFamily="18" charset="0"/>
                          <a:cs typeface="Microsoft Sans Serif" pitchFamily="34" charset="0"/>
                        </a:rPr>
                        <a:t>* + </a:t>
                      </a:r>
                      <a:r>
                        <a:rPr kumimoji="1" lang="en-US" sz="2400" b="0" i="0" u="none" strike="noStrike" cap="none" normalizeH="0" baseline="0" smtClean="0">
                          <a:ln>
                            <a:noFill/>
                          </a:ln>
                          <a:solidFill>
                            <a:schemeClr val="tx1"/>
                          </a:solidFill>
                          <a:effectLst/>
                          <a:latin typeface="Times New Roman" pitchFamily="18" charset="0"/>
                          <a:ea typeface="Times New Roman" pitchFamily="18" charset="0"/>
                          <a:cs typeface="Microsoft Sans Serif" pitchFamily="34" charset="0"/>
                        </a:rPr>
                        <a:t>ab-cd</a:t>
                      </a:r>
                    </a:p>
                  </a:txBody>
                  <a:tcPr horzOverflow="overflow">
                    <a:lnL>
                      <a:noFill/>
                    </a:lnL>
                    <a:lnR cap="flat">
                      <a:noFill/>
                    </a:lnR>
                    <a:lnT w="12700" cap="flat" cmpd="sng" algn="ctr">
                      <a:solidFill>
                        <a:srgbClr val="000000"/>
                      </a:solidFill>
                      <a:prstDash val="solid"/>
                      <a:round/>
                      <a:headEnd type="none" w="sm" len="sm"/>
                      <a:tailEnd type="none" w="sm" len="sm"/>
                    </a:lnT>
                    <a:lnB>
                      <a:noFill/>
                    </a:lnB>
                    <a:lnTlToBr>
                      <a:noFill/>
                    </a:lnTlToBr>
                    <a:lnBlToTr>
                      <a:noFill/>
                    </a:lnBlToTr>
                    <a:noFill/>
                  </a:tcPr>
                </a:tc>
              </a:tr>
              <a:tr h="493712">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1" lang="uk-UA" sz="2400" b="0" i="0" u="none" strike="noStrike" cap="none" normalizeH="0" baseline="0" smtClean="0">
                          <a:ln>
                            <a:noFill/>
                          </a:ln>
                          <a:solidFill>
                            <a:schemeClr val="tx1"/>
                          </a:solidFill>
                          <a:effectLst/>
                          <a:latin typeface="Times New Roman" pitchFamily="18" charset="0"/>
                          <a:cs typeface="Times New Roman" pitchFamily="18" charset="0"/>
                        </a:rPr>
                        <a:t>Зліва направо</a:t>
                      </a:r>
                      <a:endParaRPr kumimoji="1" lang="uk-UA" sz="2400" b="0" i="0" u="none" strike="noStrike" cap="none" normalizeH="0" baseline="0" smtClean="0">
                        <a:ln>
                          <a:noFill/>
                        </a:ln>
                        <a:solidFill>
                          <a:schemeClr val="tx1"/>
                        </a:solidFill>
                        <a:effectLst/>
                        <a:latin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1" lang="uk-UA" sz="2400" b="0" i="0" u="none" strike="noStrike" cap="none" normalizeH="0" baseline="0" smtClean="0">
                          <a:ln>
                            <a:noFill/>
                          </a:ln>
                          <a:solidFill>
                            <a:schemeClr val="tx1"/>
                          </a:solidFill>
                          <a:effectLst/>
                          <a:latin typeface="Times New Roman" pitchFamily="18" charset="0"/>
                          <a:ea typeface="Times New Roman" pitchFamily="18" charset="0"/>
                          <a:cs typeface="Microsoft Sans Serif" pitchFamily="34" charset="0"/>
                        </a:rPr>
                        <a:t>а + </a:t>
                      </a:r>
                      <a:r>
                        <a:rPr kumimoji="1" lang="en-US" sz="2400" b="0" i="0" u="none" strike="noStrike" cap="none" normalizeH="0" baseline="0" smtClean="0">
                          <a:ln>
                            <a:noFill/>
                          </a:ln>
                          <a:solidFill>
                            <a:schemeClr val="tx1"/>
                          </a:solidFill>
                          <a:effectLst/>
                          <a:latin typeface="Times New Roman" pitchFamily="18" charset="0"/>
                          <a:ea typeface="Times New Roman" pitchFamily="18" charset="0"/>
                          <a:cs typeface="Microsoft Sans Serif" pitchFamily="34" charset="0"/>
                        </a:rPr>
                        <a:t>b* c-d</a:t>
                      </a:r>
                    </a:p>
                  </a:txBody>
                  <a:tcPr horzOverflow="overflow">
                    <a:lnL>
                      <a:noFill/>
                    </a:lnL>
                    <a:lnR cap="flat">
                      <a:noFill/>
                    </a:lnR>
                    <a:lnT>
                      <a:noFill/>
                    </a:lnT>
                    <a:lnB>
                      <a:noFill/>
                    </a:lnB>
                    <a:lnTlToBr>
                      <a:noFill/>
                    </a:lnTlToBr>
                    <a:lnBlToTr>
                      <a:noFill/>
                    </a:lnBlToTr>
                    <a:noFill/>
                  </a:tcPr>
                </a:tc>
              </a:tr>
              <a:tr h="493712">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1" lang="uk-UA" sz="2400" b="0" i="0" u="none" strike="noStrike" cap="none" normalizeH="0" baseline="0" smtClean="0">
                          <a:ln>
                            <a:noFill/>
                          </a:ln>
                          <a:solidFill>
                            <a:schemeClr val="tx1"/>
                          </a:solidFill>
                          <a:effectLst/>
                          <a:latin typeface="Times New Roman" pitchFamily="18" charset="0"/>
                          <a:cs typeface="Times New Roman" pitchFamily="18" charset="0"/>
                        </a:rPr>
                        <a:t>Знизу вверх</a:t>
                      </a:r>
                      <a:endParaRPr kumimoji="1" lang="uk-UA" sz="2400" b="0" i="0" u="none" strike="noStrike" cap="none" normalizeH="0" baseline="0" smtClean="0">
                        <a:ln>
                          <a:noFill/>
                        </a:ln>
                        <a:solidFill>
                          <a:schemeClr val="tx1"/>
                        </a:solidFill>
                        <a:effectLst/>
                        <a:latin typeface="Times New Roman" pitchFamily="18" charset="0"/>
                      </a:endParaRPr>
                    </a:p>
                  </a:txBody>
                  <a:tcPr horzOverflow="overflow">
                    <a:lnL cap="flat">
                      <a:noFill/>
                    </a:lnL>
                    <a:lnR>
                      <a:noFill/>
                    </a:lnR>
                    <a:ln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1" lang="en-US" sz="2400" b="0" i="0" u="none" strike="noStrike" cap="none" normalizeH="0" baseline="0" smtClean="0">
                          <a:ln>
                            <a:noFill/>
                          </a:ln>
                          <a:solidFill>
                            <a:schemeClr val="tx1"/>
                          </a:solidFill>
                          <a:effectLst/>
                          <a:latin typeface="Times New Roman" pitchFamily="18" charset="0"/>
                          <a:ea typeface="Times New Roman" pitchFamily="18" charset="0"/>
                          <a:cs typeface="Microsoft Sans Serif" pitchFamily="34" charset="0"/>
                        </a:rPr>
                        <a:t>ab + cd-*</a:t>
                      </a:r>
                    </a:p>
                  </a:txBody>
                  <a:tcPr horzOverflow="overflow">
                    <a:lnL>
                      <a:noFill/>
                    </a:lnL>
                    <a:lnR cap="flat">
                      <a:noFill/>
                    </a:lnR>
                    <a:lnT>
                      <a:noFill/>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body" idx="4294967295"/>
          </p:nvPr>
        </p:nvSpPr>
        <p:spPr>
          <a:xfrm>
            <a:off x="0" y="357188"/>
            <a:ext cx="9144000" cy="6500812"/>
          </a:xfrm>
        </p:spPr>
        <p:txBody>
          <a:bodyPr/>
          <a:lstStyle/>
          <a:p>
            <a:pPr marL="609600" indent="-609600">
              <a:lnSpc>
                <a:spcPct val="100000"/>
              </a:lnSpc>
              <a:buFont typeface="Wingdings" pitchFamily="2" charset="2"/>
              <a:buNone/>
            </a:pPr>
            <a:r>
              <a:rPr lang="uk-UA" sz="2400" smtClean="0"/>
              <a:t>	Будь-який спосіб обходу дерева можна реалізувати рекурсивною процедурою.</a:t>
            </a:r>
          </a:p>
          <a:p>
            <a:pPr marL="609600" indent="-609600">
              <a:lnSpc>
                <a:spcPct val="100000"/>
              </a:lnSpc>
              <a:buFont typeface="Wingdings" pitchFamily="2" charset="2"/>
              <a:buNone/>
            </a:pPr>
            <a:r>
              <a:rPr lang="uk-UA" sz="2400" smtClean="0"/>
              <a:t>	До цих процедур передається параметр-значення, що є покажчиком на корінь дерева. Тіло всіх трьох процедур містить однаковий набір операторів. Першою виконується перевірка того, чи не є дерево порожнім. Якщо дерево порожнє, здійснюється рекурсивне повернення, а в іншому разі виводиться значення вузла і рекурсивно викликаються процедури обходу для лівого та правого піддерев. Порядок цих трьох операторів і визначає форму виразу, що буде створений у результаті обходу. А саме, якщо виведення значення вузла виконуватиметься першим, то буде отримано префіксну форму виразу, якщо другим — інфіксну, а якщо третім — постфіксну форму.</a:t>
            </a:r>
            <a:r>
              <a:rPr lang="ru-RU" sz="2400" smtClean="0"/>
              <a:t> </a:t>
            </a:r>
            <a:endParaRPr lang="uk-UA" sz="2400" smtClean="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Picture 3"/>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a:off x="1685925" y="360363"/>
            <a:ext cx="5118100" cy="630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4294967295"/>
          </p:nvPr>
        </p:nvSpPr>
        <p:spPr>
          <a:xfrm>
            <a:off x="0" y="836712"/>
            <a:ext cx="8893969" cy="5832648"/>
          </a:xfrm>
        </p:spPr>
        <p:txBody>
          <a:bodyPr/>
          <a:lstStyle/>
          <a:p>
            <a:pPr>
              <a:buNone/>
            </a:pPr>
            <a:r>
              <a:rPr lang="ru-RU" sz="2800" b="1" dirty="0" smtClean="0"/>
              <a:t>	</a:t>
            </a:r>
            <a:r>
              <a:rPr lang="uk-UA" sz="2800" dirty="0" smtClean="0"/>
              <a:t>Різновиди </a:t>
            </a:r>
            <a:r>
              <a:rPr lang="uk-UA" sz="2800" dirty="0" err="1" smtClean="0"/>
              <a:t>двозв'язних</a:t>
            </a:r>
            <a:r>
              <a:rPr lang="uk-UA" sz="2800" dirty="0" smtClean="0"/>
              <a:t> списків:</a:t>
            </a:r>
          </a:p>
          <a:p>
            <a:pPr lvl="1">
              <a:buFont typeface="Arial" pitchFamily="34" charset="0"/>
              <a:buChar char="•"/>
            </a:pPr>
            <a:r>
              <a:rPr lang="uk-UA" b="1" i="1" dirty="0" err="1" smtClean="0"/>
              <a:t>Двозв'язний</a:t>
            </a:r>
            <a:r>
              <a:rPr lang="uk-UA" b="1" i="1" dirty="0" smtClean="0"/>
              <a:t> лінійний список</a:t>
            </a:r>
            <a:r>
              <a:rPr lang="uk-UA" dirty="0" smtClean="0"/>
              <a:t> — це список, в якому попередній компонент посилається на наступний, а наступний — на попередній.</a:t>
            </a:r>
          </a:p>
          <a:p>
            <a:pPr lvl="1">
              <a:buFont typeface="Arial" pitchFamily="34" charset="0"/>
              <a:buChar char="•"/>
            </a:pPr>
            <a:r>
              <a:rPr lang="uk-UA" b="1" i="1" dirty="0" err="1" smtClean="0"/>
              <a:t>Двозв'язний</a:t>
            </a:r>
            <a:r>
              <a:rPr lang="uk-UA" b="1" i="1" dirty="0" smtClean="0"/>
              <a:t> циклічний список</a:t>
            </a:r>
            <a:r>
              <a:rPr lang="uk-UA" dirty="0" smtClean="0"/>
              <a:t> — це </a:t>
            </a:r>
            <a:r>
              <a:rPr lang="uk-UA" dirty="0" err="1" smtClean="0"/>
              <a:t>двозв'язний</a:t>
            </a:r>
            <a:r>
              <a:rPr lang="uk-UA" dirty="0" smtClean="0"/>
              <a:t> лінійний список, в якому останній компонент посилається на перший, а перший компонент — на останній.</a:t>
            </a:r>
          </a:p>
        </p:txBody>
      </p:sp>
      <p:sp>
        <p:nvSpPr>
          <p:cNvPr id="2560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extLst>
      <p:ext uri="{BB962C8B-B14F-4D97-AF65-F5344CB8AC3E}">
        <p14:creationId xmlns:p14="http://schemas.microsoft.com/office/powerpoint/2010/main" val="354877669"/>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8" name="Picture 3"/>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a:off x="538163" y="908050"/>
            <a:ext cx="4897437" cy="397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2339" name="Picture 4"/>
          <p:cNvPicPr>
            <a:picLocks noChangeAspect="1" noChangeArrowheads="1"/>
          </p:cNvPicPr>
          <p:nvPr/>
        </p:nvPicPr>
        <p:blipFill>
          <a:blip r:embed="rId4">
            <a:lum contrast="20000"/>
            <a:extLst>
              <a:ext uri="{28A0092B-C50C-407E-A947-70E740481C1C}">
                <a14:useLocalDpi xmlns:a14="http://schemas.microsoft.com/office/drawing/2010/main" val="0"/>
              </a:ext>
            </a:extLst>
          </a:blip>
          <a:srcRect l="5836" r="4451" b="9088"/>
          <a:stretch>
            <a:fillRect/>
          </a:stretch>
        </p:blipFill>
        <p:spPr bwMode="auto">
          <a:xfrm>
            <a:off x="5653088" y="765175"/>
            <a:ext cx="2879725"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3"/>
          <p:cNvSpPr>
            <a:spLocks noGrp="1" noChangeArrowheads="1"/>
          </p:cNvSpPr>
          <p:nvPr>
            <p:ph type="body" idx="1"/>
          </p:nvPr>
        </p:nvSpPr>
        <p:spPr>
          <a:xfrm>
            <a:off x="0" y="357188"/>
            <a:ext cx="9144000" cy="6500812"/>
          </a:xfrm>
        </p:spPr>
        <p:txBody>
          <a:bodyPr/>
          <a:lstStyle/>
          <a:p>
            <a:pPr>
              <a:buFont typeface="Wingdings" pitchFamily="2" charset="2"/>
              <a:buNone/>
            </a:pPr>
            <a:r>
              <a:rPr kumimoji="1" lang="uk-UA" sz="2800" smtClean="0"/>
              <a:t>	</a:t>
            </a:r>
            <a:r>
              <a:rPr kumimoji="1" lang="uk-UA" sz="2800" b="1" smtClean="0"/>
              <a:t>Домашнє завдання</a:t>
            </a:r>
          </a:p>
          <a:p>
            <a:pPr>
              <a:buFont typeface="Wingdings" pitchFamily="2" charset="2"/>
              <a:buNone/>
            </a:pPr>
            <a:endParaRPr kumimoji="1" lang="uk-UA" sz="2800" b="1" smtClean="0"/>
          </a:p>
          <a:p>
            <a:pPr marL="342900" lvl="1" indent="-342900">
              <a:lnSpc>
                <a:spcPct val="90000"/>
              </a:lnSpc>
              <a:buClr>
                <a:schemeClr val="tx2"/>
              </a:buClr>
              <a:buSzPct val="75000"/>
              <a:buFontTx/>
              <a:buNone/>
            </a:pPr>
            <a:r>
              <a:rPr kumimoji="1" lang="uk-UA" smtClean="0"/>
              <a:t>	Прочитати </a:t>
            </a:r>
            <a:r>
              <a:rPr lang="ru-RU" sz="2400" smtClean="0"/>
              <a:t>		 </a:t>
            </a:r>
            <a:r>
              <a:rPr lang="ru-RU" smtClean="0"/>
              <a:t>с.23-83 [1]</a:t>
            </a:r>
            <a:r>
              <a:rPr lang="ru-RU" sz="2400" smtClean="0"/>
              <a:t> ,</a:t>
            </a:r>
            <a:r>
              <a:rPr lang="ru-RU" smtClean="0"/>
              <a:t>   с.310-341 [4]</a:t>
            </a:r>
            <a:endParaRPr lang="ru-RU" sz="2400" smtClean="0"/>
          </a:p>
          <a:p>
            <a:pPr>
              <a:buFont typeface="Wingdings" pitchFamily="2" charset="2"/>
              <a:buNone/>
            </a:pPr>
            <a:endParaRPr kumimoji="1" lang="uk-UA" sz="2800" smtClean="0"/>
          </a:p>
          <a:p>
            <a:pPr>
              <a:buFont typeface="Wingdings" pitchFamily="2" charset="2"/>
              <a:buNone/>
            </a:pPr>
            <a:r>
              <a:rPr kumimoji="1" lang="uk-UA" sz="2800" smtClean="0"/>
              <a:t>	Підготуватися до виконання практичної роботи  №3.</a:t>
            </a: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3"/>
          <p:cNvSpPr>
            <a:spLocks noGrp="1" noChangeArrowheads="1"/>
          </p:cNvSpPr>
          <p:nvPr>
            <p:ph type="body" idx="1"/>
          </p:nvPr>
        </p:nvSpPr>
        <p:spPr>
          <a:xfrm>
            <a:off x="0" y="357188"/>
            <a:ext cx="9144000" cy="6500812"/>
          </a:xfrm>
        </p:spPr>
        <p:txBody>
          <a:bodyPr/>
          <a:lstStyle/>
          <a:p>
            <a:pPr>
              <a:buFont typeface="Wingdings" pitchFamily="2" charset="2"/>
              <a:buNone/>
            </a:pPr>
            <a:r>
              <a:rPr kumimoji="1" lang="uk-UA" sz="2800" smtClean="0"/>
              <a:t>	</a:t>
            </a:r>
            <a:r>
              <a:rPr kumimoji="1" lang="uk-UA" sz="2800" b="1" smtClean="0"/>
              <a:t>Приклад виконання</a:t>
            </a:r>
            <a:r>
              <a:rPr kumimoji="1" lang="uk-UA" sz="2800" smtClean="0"/>
              <a:t> </a:t>
            </a:r>
            <a:r>
              <a:rPr kumimoji="1" lang="uk-UA" sz="2800" b="1" smtClean="0"/>
              <a:t>практичної роботи  №</a:t>
            </a:r>
            <a:r>
              <a:rPr kumimoji="1" lang="en-US" sz="2800" b="1" smtClean="0"/>
              <a:t>3</a:t>
            </a:r>
            <a:r>
              <a:rPr kumimoji="1" lang="uk-UA" sz="2800" b="1" smtClean="0"/>
              <a:t>.</a:t>
            </a:r>
          </a:p>
          <a:p>
            <a:pPr>
              <a:buFont typeface="Wingdings" pitchFamily="2" charset="2"/>
              <a:buNone/>
            </a:pPr>
            <a:r>
              <a:rPr lang="uk-UA" sz="2800" b="1" smtClean="0"/>
              <a:t>	</a:t>
            </a:r>
            <a:r>
              <a:rPr lang="uk-UA" sz="2800" smtClean="0"/>
              <a:t>Тема:	 Абстрактні типи даних</a:t>
            </a:r>
            <a:endParaRPr lang="en-GB" sz="2800" smtClean="0"/>
          </a:p>
          <a:p>
            <a:pPr>
              <a:buFont typeface="Wingdings" pitchFamily="2" charset="2"/>
              <a:buNone/>
            </a:pPr>
            <a:endParaRPr kumimoji="1" lang="uk-UA" sz="1000" smtClean="0"/>
          </a:p>
          <a:p>
            <a:pPr>
              <a:buFont typeface="Wingdings" pitchFamily="2" charset="2"/>
              <a:buNone/>
            </a:pPr>
            <a:r>
              <a:rPr kumimoji="1" lang="uk-UA" sz="2800" smtClean="0"/>
              <a:t>	Склад звіту:</a:t>
            </a:r>
          </a:p>
          <a:p>
            <a:pPr lvl="1"/>
            <a:r>
              <a:rPr kumimoji="1" lang="uk-UA" sz="2400" smtClean="0"/>
              <a:t>постановка задачі </a:t>
            </a:r>
            <a:r>
              <a:rPr kumimoji="1" lang="en-US" sz="2400" smtClean="0"/>
              <a:t>(</a:t>
            </a:r>
            <a:r>
              <a:rPr kumimoji="1" lang="uk-UA" sz="2400" smtClean="0"/>
              <a:t>вказати, який АТД досліджується, та які реалізації вибрано</a:t>
            </a:r>
            <a:r>
              <a:rPr kumimoji="1" lang="en-US" sz="2400" smtClean="0"/>
              <a:t>)</a:t>
            </a:r>
            <a:r>
              <a:rPr kumimoji="1" lang="uk-UA" sz="2400" smtClean="0"/>
              <a:t>;</a:t>
            </a:r>
          </a:p>
          <a:p>
            <a:pPr lvl="1"/>
            <a:r>
              <a:rPr kumimoji="1" lang="uk-UA" sz="2400" smtClean="0"/>
              <a:t>блок-схеми реалізацій, на яких виконано аналіз складності алгоритмів (розглянути тільки операції додавання та видалення елемента);</a:t>
            </a:r>
          </a:p>
          <a:p>
            <a:pPr lvl="1"/>
            <a:r>
              <a:rPr kumimoji="1" lang="uk-UA" sz="2400" smtClean="0"/>
              <a:t>опис тестових даних (якого характеру дані і для якої перевірки використані);</a:t>
            </a:r>
          </a:p>
          <a:p>
            <a:pPr lvl="1"/>
            <a:r>
              <a:rPr kumimoji="1" lang="uk-UA" sz="2400" smtClean="0"/>
              <a:t>результати дослідження у вигляді графіків або діаграм;</a:t>
            </a:r>
          </a:p>
          <a:p>
            <a:pPr lvl="1"/>
            <a:r>
              <a:rPr kumimoji="1" lang="uk-UA" sz="2400" smtClean="0"/>
              <a:t>висновки про доцільність використання кожної з реалізацій для типових вхідних даних та про відповідність результатів експериментального дослідження аналітичним оцінкам складності.</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4294967295"/>
          </p:nvPr>
        </p:nvSpPr>
        <p:spPr>
          <a:xfrm>
            <a:off x="0" y="836712"/>
            <a:ext cx="9144000" cy="5832648"/>
          </a:xfrm>
        </p:spPr>
        <p:txBody>
          <a:bodyPr/>
          <a:lstStyle/>
          <a:p>
            <a:pPr>
              <a:lnSpc>
                <a:spcPct val="100000"/>
              </a:lnSpc>
              <a:buFont typeface="Wingdings" pitchFamily="2" charset="2"/>
              <a:buNone/>
            </a:pPr>
            <a:r>
              <a:rPr lang="ru-RU" sz="2800" b="1" dirty="0" smtClean="0"/>
              <a:t>	</a:t>
            </a:r>
            <a:r>
              <a:rPr lang="uk-UA" sz="2800" b="1" dirty="0" smtClean="0"/>
              <a:t>Реалізація списків за допомогою масивів</a:t>
            </a:r>
            <a:r>
              <a:rPr lang="uk-UA" sz="2800" dirty="0" smtClean="0"/>
              <a:t> </a:t>
            </a:r>
          </a:p>
          <a:p>
            <a:pPr>
              <a:lnSpc>
                <a:spcPct val="100000"/>
              </a:lnSpc>
              <a:buFont typeface="Wingdings" pitchFamily="2" charset="2"/>
              <a:buNone/>
            </a:pPr>
            <a:r>
              <a:rPr lang="uk-UA" dirty="0" smtClean="0"/>
              <a:t>	</a:t>
            </a:r>
            <a:r>
              <a:rPr lang="uk-UA" sz="2800" dirty="0" smtClean="0"/>
              <a:t>При реалізації списків за допомогою масивів елементи списку розташовуються в суміжних комірках масиву. Це уявлення дозволяє легко проглядати вміст списку і вставляти нові елементи в його кінець. Але вставка нового елементу в середину списку вимагає переміщення всіх подальших елементів на одну позицію до кінця масиву, щоб звільнити місце для нового елементу. Видалення елементу також вимагає переміщення елементів, щоб закрити комірку, що звільнилася.</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4294967295"/>
          </p:nvPr>
        </p:nvSpPr>
        <p:spPr>
          <a:xfrm>
            <a:off x="0" y="5516563"/>
            <a:ext cx="9144000" cy="908050"/>
          </a:xfrm>
        </p:spPr>
        <p:txBody>
          <a:bodyPr/>
          <a:lstStyle/>
          <a:p>
            <a:pPr>
              <a:lnSpc>
                <a:spcPct val="100000"/>
              </a:lnSpc>
              <a:buFont typeface="Wingdings" pitchFamily="2" charset="2"/>
              <a:buNone/>
            </a:pPr>
            <a:r>
              <a:rPr lang="ru-RU" sz="2400" b="1" smtClean="0"/>
              <a:t>	</a:t>
            </a:r>
            <a:r>
              <a:rPr lang="uk-UA" sz="2400" smtClean="0"/>
              <a:t>З прикладом реалізації можна ознайомитись в (с.48-50  [1]).</a:t>
            </a:r>
            <a:r>
              <a:rPr lang="ru-RU" sz="2400" smtClean="0"/>
              <a:t> </a:t>
            </a:r>
            <a:endParaRPr lang="uk-UA" sz="2400" smtClean="0"/>
          </a:p>
        </p:txBody>
      </p:sp>
      <p:grpSp>
        <p:nvGrpSpPr>
          <p:cNvPr id="27651" name="Group 9"/>
          <p:cNvGrpSpPr>
            <a:grpSpLocks/>
          </p:cNvGrpSpPr>
          <p:nvPr/>
        </p:nvGrpSpPr>
        <p:grpSpPr bwMode="auto">
          <a:xfrm>
            <a:off x="539750" y="620713"/>
            <a:ext cx="7632700" cy="3914775"/>
            <a:chOff x="340" y="391"/>
            <a:chExt cx="4808" cy="2466"/>
          </a:xfrm>
        </p:grpSpPr>
        <p:pic>
          <p:nvPicPr>
            <p:cNvPr id="2765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 y="391"/>
              <a:ext cx="4763" cy="24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7653" name="Text Box 4"/>
            <p:cNvSpPr txBox="1">
              <a:spLocks noChangeArrowheads="1"/>
            </p:cNvSpPr>
            <p:nvPr/>
          </p:nvSpPr>
          <p:spPr bwMode="auto">
            <a:xfrm>
              <a:off x="2336" y="504"/>
              <a:ext cx="1406" cy="25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ctr" eaLnBrk="1" hangingPunct="1"/>
              <a:r>
                <a:rPr lang="uk-UA" sz="2000"/>
                <a:t>перший елемент</a:t>
              </a:r>
            </a:p>
          </p:txBody>
        </p:sp>
        <p:sp>
          <p:nvSpPr>
            <p:cNvPr id="27654" name="Text Box 5"/>
            <p:cNvSpPr txBox="1">
              <a:spLocks noChangeArrowheads="1"/>
            </p:cNvSpPr>
            <p:nvPr/>
          </p:nvSpPr>
          <p:spPr bwMode="auto">
            <a:xfrm>
              <a:off x="2336" y="776"/>
              <a:ext cx="1406" cy="25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ctr" eaLnBrk="1" hangingPunct="1"/>
              <a:r>
                <a:rPr lang="uk-UA" sz="2000"/>
                <a:t>другий елемент</a:t>
              </a:r>
            </a:p>
          </p:txBody>
        </p:sp>
        <p:sp>
          <p:nvSpPr>
            <p:cNvPr id="27655" name="Text Box 6"/>
            <p:cNvSpPr txBox="1">
              <a:spLocks noChangeArrowheads="1"/>
            </p:cNvSpPr>
            <p:nvPr/>
          </p:nvSpPr>
          <p:spPr bwMode="auto">
            <a:xfrm>
              <a:off x="2200" y="1955"/>
              <a:ext cx="1678" cy="25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ctr" eaLnBrk="1" hangingPunct="1"/>
              <a:r>
                <a:rPr lang="uk-UA" sz="2000"/>
                <a:t>останній елемент</a:t>
              </a:r>
            </a:p>
          </p:txBody>
        </p:sp>
        <p:sp>
          <p:nvSpPr>
            <p:cNvPr id="27656" name="Text Box 7"/>
            <p:cNvSpPr txBox="1">
              <a:spLocks noChangeArrowheads="1"/>
            </p:cNvSpPr>
            <p:nvPr/>
          </p:nvSpPr>
          <p:spPr bwMode="auto">
            <a:xfrm>
              <a:off x="4105" y="2432"/>
              <a:ext cx="1043" cy="25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sz="2000"/>
                <a:t>вільний</a:t>
              </a:r>
            </a:p>
          </p:txBody>
        </p:sp>
        <p:sp>
          <p:nvSpPr>
            <p:cNvPr id="27657" name="Text Box 8"/>
            <p:cNvSpPr txBox="1">
              <a:spLocks noChangeArrowheads="1"/>
            </p:cNvSpPr>
            <p:nvPr/>
          </p:nvSpPr>
          <p:spPr bwMode="auto">
            <a:xfrm>
              <a:off x="4105" y="1253"/>
              <a:ext cx="1043" cy="25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sz="2000"/>
                <a:t>список</a:t>
              </a: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4294967295"/>
          </p:nvPr>
        </p:nvSpPr>
        <p:spPr>
          <a:xfrm>
            <a:off x="152400" y="836712"/>
            <a:ext cx="8839200" cy="5868888"/>
          </a:xfrm>
        </p:spPr>
        <p:txBody>
          <a:bodyPr/>
          <a:lstStyle/>
          <a:p>
            <a:pPr>
              <a:lnSpc>
                <a:spcPct val="100000"/>
              </a:lnSpc>
              <a:buFont typeface="Wingdings" pitchFamily="2" charset="2"/>
              <a:buNone/>
            </a:pPr>
            <a:r>
              <a:rPr lang="uk-UA" dirty="0" smtClean="0"/>
              <a:t>	</a:t>
            </a:r>
            <a:r>
              <a:rPr lang="uk-UA" sz="2800" b="1" dirty="0" smtClean="0"/>
              <a:t>Реалізація списків за допомогою покажчиків</a:t>
            </a:r>
            <a:r>
              <a:rPr lang="uk-UA" dirty="0" smtClean="0"/>
              <a:t> </a:t>
            </a:r>
          </a:p>
          <a:p>
            <a:pPr algn="just">
              <a:lnSpc>
                <a:spcPct val="100000"/>
              </a:lnSpc>
              <a:buFont typeface="Wingdings" pitchFamily="2" charset="2"/>
              <a:buNone/>
            </a:pPr>
            <a:r>
              <a:rPr lang="en-US" sz="2800" dirty="0" smtClean="0">
                <a:solidFill>
                  <a:srgbClr val="000000"/>
                </a:solidFill>
                <a:cs typeface="Times New Roman" pitchFamily="18" charset="0"/>
              </a:rPr>
              <a:t>	</a:t>
            </a:r>
            <a:r>
              <a:rPr lang="uk-UA" sz="2800" dirty="0" smtClean="0">
                <a:solidFill>
                  <a:srgbClr val="000000"/>
                </a:solidFill>
                <a:cs typeface="Times New Roman" pitchFamily="18" charset="0"/>
              </a:rPr>
              <a:t>Кожний компонент зв'язного лінійного списку складається з кількох інформаційних полів та покажчика на наступний компонент. Отже, </a:t>
            </a:r>
            <a:r>
              <a:rPr lang="uk-UA" sz="2800" i="1" dirty="0" smtClean="0">
                <a:solidFill>
                  <a:srgbClr val="000000"/>
                </a:solidFill>
                <a:cs typeface="Times New Roman" pitchFamily="18" charset="0"/>
              </a:rPr>
              <a:t>компонент зв'язного лінійного списку є записом</a:t>
            </a:r>
            <a:r>
              <a:rPr lang="uk-UA" sz="2800" dirty="0" smtClean="0">
                <a:solidFill>
                  <a:srgbClr val="000000"/>
                </a:solidFill>
                <a:cs typeface="Times New Roman" pitchFamily="18" charset="0"/>
              </a:rPr>
              <a:t>. Інформаційні поля компонента списку можуть бути змінними будь-яких типів, а покажчик повинен бути покажчиком на запис того типу, якому належать компоненти списку. Покажчик в останньому компоненті лінійного списку має значення </a:t>
            </a:r>
            <a:r>
              <a:rPr lang="en-US" sz="2800" dirty="0" smtClean="0">
                <a:solidFill>
                  <a:srgbClr val="000000"/>
                </a:solidFill>
                <a:cs typeface="Times New Roman" pitchFamily="18" charset="0"/>
              </a:rPr>
              <a:t>null (nil)</a:t>
            </a:r>
            <a:r>
              <a:rPr lang="ru-RU" sz="2800" dirty="0" smtClean="0">
                <a:solidFill>
                  <a:srgbClr val="000000"/>
                </a:solidFill>
                <a:cs typeface="Times New Roman" pitchFamily="18" charset="0"/>
              </a:rPr>
              <a:t> — </a:t>
            </a:r>
            <a:r>
              <a:rPr lang="uk-UA" sz="2800" dirty="0" smtClean="0">
                <a:solidFill>
                  <a:srgbClr val="000000"/>
                </a:solidFill>
                <a:cs typeface="Times New Roman" pitchFamily="18" charset="0"/>
              </a:rPr>
              <a:t>так позначається кінець списку.</a:t>
            </a:r>
          </a:p>
          <a:p>
            <a:pPr algn="just">
              <a:lnSpc>
                <a:spcPct val="100000"/>
              </a:lnSpc>
              <a:buFont typeface="Wingdings" pitchFamily="2" charset="2"/>
              <a:buNone/>
            </a:pPr>
            <a:endParaRPr lang="ru-RU" sz="1800" dirty="0" smtClean="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4294967295"/>
          </p:nvPr>
        </p:nvSpPr>
        <p:spPr>
          <a:xfrm>
            <a:off x="0" y="860897"/>
            <a:ext cx="9144000" cy="623887"/>
          </a:xfrm>
        </p:spPr>
        <p:txBody>
          <a:bodyPr/>
          <a:lstStyle/>
          <a:p>
            <a:pPr algn="ctr">
              <a:buFont typeface="Wingdings" pitchFamily="2" charset="2"/>
              <a:buNone/>
            </a:pPr>
            <a:r>
              <a:rPr lang="uk-UA" sz="2400" dirty="0" smtClean="0"/>
              <a:t>	</a:t>
            </a:r>
            <a:r>
              <a:rPr lang="uk-UA" sz="2800" dirty="0" smtClean="0"/>
              <a:t>Зображення однозв'язного лінійного списку</a:t>
            </a:r>
          </a:p>
        </p:txBody>
      </p:sp>
      <p:sp>
        <p:nvSpPr>
          <p:cNvPr id="2969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grpSp>
        <p:nvGrpSpPr>
          <p:cNvPr id="29700" name="Группа 2"/>
          <p:cNvGrpSpPr>
            <a:grpSpLocks/>
          </p:cNvGrpSpPr>
          <p:nvPr/>
        </p:nvGrpSpPr>
        <p:grpSpPr bwMode="auto">
          <a:xfrm>
            <a:off x="228600" y="1911350"/>
            <a:ext cx="8458200" cy="3194050"/>
            <a:chOff x="228600" y="1911350"/>
            <a:chExt cx="8458200" cy="3194050"/>
          </a:xfrm>
        </p:grpSpPr>
        <p:pic>
          <p:nvPicPr>
            <p:cNvPr id="2970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911350"/>
              <a:ext cx="8458200"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Box 1"/>
            <p:cNvSpPr txBox="1">
              <a:spLocks noChangeArrowheads="1"/>
            </p:cNvSpPr>
            <p:nvPr/>
          </p:nvSpPr>
          <p:spPr bwMode="auto">
            <a:xfrm>
              <a:off x="7452320" y="4613066"/>
              <a:ext cx="582211"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000"/>
                <a:t>null</a:t>
              </a:r>
              <a:endParaRPr lang="uk-UA" sz="2000"/>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4294967295"/>
          </p:nvPr>
        </p:nvSpPr>
        <p:spPr>
          <a:xfrm>
            <a:off x="304800" y="304800"/>
            <a:ext cx="8610600" cy="6324600"/>
          </a:xfrm>
        </p:spPr>
        <p:txBody>
          <a:bodyPr/>
          <a:lstStyle/>
          <a:p>
            <a:pPr>
              <a:buFont typeface="Wingdings" pitchFamily="2" charset="2"/>
              <a:buNone/>
            </a:pPr>
            <a:r>
              <a:rPr lang="uk-UA" sz="2800" b="1" smtClean="0">
                <a:solidFill>
                  <a:srgbClr val="000000"/>
                </a:solidFill>
              </a:rPr>
              <a:t>	</a:t>
            </a:r>
            <a:r>
              <a:rPr lang="uk-UA" sz="2800" u="sng" smtClean="0">
                <a:solidFill>
                  <a:srgbClr val="000000"/>
                </a:solidFill>
              </a:rPr>
              <a:t>Приклад.</a:t>
            </a:r>
            <a:r>
              <a:rPr lang="uk-UA" sz="2800" b="1" smtClean="0">
                <a:solidFill>
                  <a:srgbClr val="000000"/>
                </a:solidFill>
              </a:rPr>
              <a:t> </a:t>
            </a:r>
            <a:r>
              <a:rPr lang="uk-UA" sz="2800" smtClean="0">
                <a:solidFill>
                  <a:srgbClr val="000000"/>
                </a:solidFill>
              </a:rPr>
              <a:t>О</a:t>
            </a:r>
            <a:r>
              <a:rPr lang="uk-UA" sz="2800" smtClean="0">
                <a:solidFill>
                  <a:srgbClr val="000000"/>
                </a:solidFill>
                <a:cs typeface="Times New Roman" pitchFamily="18" charset="0"/>
              </a:rPr>
              <a:t>голошення типу компонента однозв'язного лінійного списку в </a:t>
            </a:r>
            <a:r>
              <a:rPr lang="en-US" sz="2800" smtClean="0">
                <a:solidFill>
                  <a:srgbClr val="000000"/>
                </a:solidFill>
                <a:cs typeface="Times New Roman" pitchFamily="18" charset="0"/>
              </a:rPr>
              <a:t> Pascal</a:t>
            </a:r>
            <a:r>
              <a:rPr lang="uk-UA" sz="2800" smtClean="0">
                <a:solidFill>
                  <a:srgbClr val="000000"/>
                </a:solidFill>
                <a:cs typeface="Times New Roman" pitchFamily="18" charset="0"/>
              </a:rPr>
              <a:t>. Для роботи з таким списком потрібні покажчики на перший і поточний компоненти. </a:t>
            </a:r>
            <a:endParaRPr lang="uk-UA" sz="2800" smtClean="0">
              <a:solidFill>
                <a:srgbClr val="000000"/>
              </a:solidFill>
            </a:endParaRPr>
          </a:p>
          <a:p>
            <a:pPr>
              <a:buFont typeface="Wingdings" pitchFamily="2" charset="2"/>
              <a:buNone/>
            </a:pPr>
            <a:endParaRPr lang="ru-RU" sz="900" smtClean="0">
              <a:latin typeface="Courier New" pitchFamily="49" charset="0"/>
            </a:endParaRPr>
          </a:p>
          <a:p>
            <a:pPr>
              <a:buFont typeface="Wingdings" pitchFamily="2" charset="2"/>
              <a:buNone/>
            </a:pPr>
            <a:r>
              <a:rPr lang="en-US" sz="2400" b="1" smtClean="0">
                <a:solidFill>
                  <a:srgbClr val="000000"/>
                </a:solidFill>
                <a:latin typeface="Courier New" pitchFamily="49" charset="0"/>
                <a:cs typeface="Courier New" pitchFamily="49" charset="0"/>
              </a:rPr>
              <a:t>type</a:t>
            </a:r>
            <a:endParaRPr lang="ru-RU" sz="2400" smtClean="0">
              <a:latin typeface="Courier New" pitchFamily="49" charset="0"/>
              <a:cs typeface="Courier New" pitchFamily="49" charset="0"/>
            </a:endParaRPr>
          </a:p>
          <a:p>
            <a:pPr>
              <a:buFont typeface="Wingdings" pitchFamily="2" charset="2"/>
              <a:buNone/>
            </a:pPr>
            <a:r>
              <a:rPr lang="uk-UA" sz="2400" smtClean="0">
                <a:solidFill>
                  <a:srgbClr val="000000"/>
                </a:solidFill>
                <a:latin typeface="Courier New" pitchFamily="49" charset="0"/>
              </a:rPr>
              <a:t>  </a:t>
            </a:r>
            <a:r>
              <a:rPr lang="en-US" sz="2400" smtClean="0">
                <a:solidFill>
                  <a:srgbClr val="000000"/>
                </a:solidFill>
                <a:latin typeface="Courier New" pitchFamily="49" charset="0"/>
                <a:cs typeface="Courier New" pitchFamily="49" charset="0"/>
              </a:rPr>
              <a:t>ptr</a:t>
            </a:r>
            <a:r>
              <a:rPr lang="ru-RU" sz="2400" smtClean="0">
                <a:solidFill>
                  <a:srgbClr val="000000"/>
                </a:solidFill>
                <a:latin typeface="Courier New" pitchFamily="49" charset="0"/>
                <a:cs typeface="Courier New" pitchFamily="49" charset="0"/>
              </a:rPr>
              <a:t>=^</a:t>
            </a:r>
            <a:r>
              <a:rPr lang="en-US" sz="2400" smtClean="0">
                <a:solidFill>
                  <a:srgbClr val="000000"/>
                </a:solidFill>
                <a:latin typeface="Courier New" pitchFamily="49" charset="0"/>
                <a:cs typeface="Courier New" pitchFamily="49" charset="0"/>
              </a:rPr>
              <a:t>Item</a:t>
            </a:r>
            <a:r>
              <a:rPr lang="ru-RU" sz="2400" smtClean="0">
                <a:solidFill>
                  <a:srgbClr val="000000"/>
                </a:solidFill>
                <a:latin typeface="Courier New" pitchFamily="49" charset="0"/>
                <a:cs typeface="Courier New" pitchFamily="49" charset="0"/>
              </a:rPr>
              <a:t>;</a:t>
            </a:r>
            <a:r>
              <a:rPr lang="ru-RU" sz="2400" smtClean="0">
                <a:solidFill>
                  <a:srgbClr val="000000"/>
                </a:solidFill>
                <a:latin typeface="Courier New" pitchFamily="49" charset="0"/>
                <a:cs typeface="Arial" charset="0"/>
              </a:rPr>
              <a:t> </a:t>
            </a:r>
            <a:r>
              <a:rPr lang="uk-UA" sz="2400" smtClean="0">
                <a:solidFill>
                  <a:srgbClr val="000000"/>
                </a:solidFill>
                <a:latin typeface="Courier New" pitchFamily="49" charset="0"/>
              </a:rPr>
              <a:t>		</a:t>
            </a:r>
            <a:r>
              <a:rPr lang="uk-UA" sz="2400" smtClean="0">
                <a:solidFill>
                  <a:srgbClr val="000000"/>
                </a:solidFill>
                <a:latin typeface="Courier New" pitchFamily="49" charset="0"/>
                <a:cs typeface="Courier New" pitchFamily="49" charset="0"/>
              </a:rPr>
              <a:t>{тип покажчика на </a:t>
            </a:r>
            <a:endParaRPr lang="uk-UA" sz="2400" smtClean="0">
              <a:solidFill>
                <a:srgbClr val="000000"/>
              </a:solidFill>
              <a:latin typeface="Courier New" pitchFamily="49" charset="0"/>
            </a:endParaRPr>
          </a:p>
          <a:p>
            <a:pPr>
              <a:buFont typeface="Wingdings" pitchFamily="2" charset="2"/>
              <a:buNone/>
            </a:pPr>
            <a:r>
              <a:rPr lang="uk-UA" sz="2400" smtClean="0">
                <a:solidFill>
                  <a:srgbClr val="000000"/>
                </a:solidFill>
                <a:latin typeface="Courier New" pitchFamily="49" charset="0"/>
              </a:rPr>
              <a:t>					 </a:t>
            </a:r>
            <a:r>
              <a:rPr lang="uk-UA" sz="2400" smtClean="0">
                <a:solidFill>
                  <a:srgbClr val="000000"/>
                </a:solidFill>
                <a:latin typeface="Courier New" pitchFamily="49" charset="0"/>
                <a:cs typeface="Courier New" pitchFamily="49" charset="0"/>
              </a:rPr>
              <a:t>компонент списку}</a:t>
            </a:r>
            <a:endParaRPr lang="ru-RU" sz="2400" smtClean="0">
              <a:latin typeface="Courier New" pitchFamily="49" charset="0"/>
              <a:cs typeface="Courier New" pitchFamily="49" charset="0"/>
            </a:endParaRPr>
          </a:p>
          <a:p>
            <a:pPr>
              <a:buFont typeface="Wingdings" pitchFamily="2" charset="2"/>
              <a:buNone/>
            </a:pPr>
            <a:r>
              <a:rPr lang="uk-UA" sz="2400" smtClean="0">
                <a:solidFill>
                  <a:srgbClr val="000000"/>
                </a:solidFill>
                <a:latin typeface="Courier New" pitchFamily="49" charset="0"/>
              </a:rPr>
              <a:t>  </a:t>
            </a:r>
            <a:r>
              <a:rPr lang="en-US" sz="2400" smtClean="0">
                <a:solidFill>
                  <a:srgbClr val="000000"/>
                </a:solidFill>
                <a:latin typeface="Courier New" pitchFamily="49" charset="0"/>
                <a:cs typeface="Courier New" pitchFamily="49" charset="0"/>
              </a:rPr>
              <a:t>Item=record</a:t>
            </a:r>
            <a:r>
              <a:rPr lang="uk-UA" sz="2400" smtClean="0">
                <a:solidFill>
                  <a:srgbClr val="000000"/>
                </a:solidFill>
                <a:latin typeface="Courier New" pitchFamily="49" charset="0"/>
              </a:rPr>
              <a:t>		</a:t>
            </a:r>
            <a:r>
              <a:rPr lang="uk-UA" sz="2400" smtClean="0">
                <a:solidFill>
                  <a:srgbClr val="000000"/>
                </a:solidFill>
                <a:latin typeface="Courier New" pitchFamily="49" charset="0"/>
                <a:cs typeface="Courier New" pitchFamily="49" charset="0"/>
              </a:rPr>
              <a:t>{тип компонента}</a:t>
            </a:r>
            <a:endParaRPr lang="ru-RU" sz="2400" smtClean="0">
              <a:latin typeface="Courier New" pitchFamily="49" charset="0"/>
              <a:cs typeface="Courier New" pitchFamily="49" charset="0"/>
            </a:endParaRPr>
          </a:p>
          <a:p>
            <a:pPr>
              <a:buFont typeface="Wingdings" pitchFamily="2" charset="2"/>
              <a:buNone/>
            </a:pPr>
            <a:r>
              <a:rPr lang="uk-UA" sz="2400" smtClean="0">
                <a:solidFill>
                  <a:srgbClr val="000000"/>
                </a:solidFill>
                <a:latin typeface="Courier New" pitchFamily="49" charset="0"/>
              </a:rPr>
              <a:t> </a:t>
            </a:r>
            <a:r>
              <a:rPr lang="en-US" sz="2400" smtClean="0">
                <a:solidFill>
                  <a:srgbClr val="000000"/>
                </a:solidFill>
                <a:latin typeface="Courier New" pitchFamily="49" charset="0"/>
              </a:rPr>
              <a:t>		</a:t>
            </a:r>
            <a:r>
              <a:rPr lang="en-US" sz="2400" smtClean="0">
                <a:solidFill>
                  <a:srgbClr val="000000"/>
                </a:solidFill>
                <a:latin typeface="Courier New" pitchFamily="49" charset="0"/>
                <a:cs typeface="Courier New" pitchFamily="49" charset="0"/>
              </a:rPr>
              <a:t>data</a:t>
            </a:r>
            <a:r>
              <a:rPr lang="en-US" sz="2400" smtClean="0">
                <a:solidFill>
                  <a:srgbClr val="000000"/>
                </a:solidFill>
                <a:latin typeface="Courier New" pitchFamily="49" charset="0"/>
                <a:cs typeface="Arial" charset="0"/>
              </a:rPr>
              <a:t>  </a:t>
            </a:r>
            <a:r>
              <a:rPr lang="en-US" sz="2400" smtClean="0">
                <a:solidFill>
                  <a:srgbClr val="000000"/>
                </a:solidFill>
                <a:latin typeface="Courier New" pitchFamily="49" charset="0"/>
                <a:cs typeface="Courier New" pitchFamily="49" charset="0"/>
              </a:rPr>
              <a:t>: string;</a:t>
            </a:r>
            <a:r>
              <a:rPr lang="uk-UA" sz="2400" smtClean="0">
                <a:solidFill>
                  <a:srgbClr val="000000"/>
                </a:solidFill>
                <a:latin typeface="Courier New" pitchFamily="49" charset="0"/>
              </a:rPr>
              <a:t>	</a:t>
            </a:r>
            <a:r>
              <a:rPr lang="uk-UA" sz="2400" smtClean="0">
                <a:solidFill>
                  <a:srgbClr val="000000"/>
                </a:solidFill>
                <a:latin typeface="Courier New" pitchFamily="49" charset="0"/>
                <a:cs typeface="Courier New" pitchFamily="49" charset="0"/>
              </a:rPr>
              <a:t>{інформаційне поле}</a:t>
            </a:r>
            <a:endParaRPr lang="ru-RU" sz="2400" smtClean="0">
              <a:latin typeface="Courier New" pitchFamily="49" charset="0"/>
              <a:cs typeface="Courier New" pitchFamily="49" charset="0"/>
            </a:endParaRPr>
          </a:p>
          <a:p>
            <a:pPr>
              <a:buFont typeface="Wingdings" pitchFamily="2" charset="2"/>
              <a:buNone/>
            </a:pPr>
            <a:r>
              <a:rPr lang="uk-UA" sz="2400" smtClean="0">
                <a:solidFill>
                  <a:srgbClr val="000000"/>
                </a:solidFill>
                <a:latin typeface="Courier New" pitchFamily="49" charset="0"/>
              </a:rPr>
              <a:t> </a:t>
            </a:r>
            <a:r>
              <a:rPr lang="en-US" sz="2400" smtClean="0">
                <a:solidFill>
                  <a:srgbClr val="000000"/>
                </a:solidFill>
                <a:latin typeface="Courier New" pitchFamily="49" charset="0"/>
              </a:rPr>
              <a:t>		</a:t>
            </a:r>
            <a:r>
              <a:rPr lang="en-US" sz="2400" smtClean="0">
                <a:solidFill>
                  <a:srgbClr val="000000"/>
                </a:solidFill>
                <a:latin typeface="Courier New" pitchFamily="49" charset="0"/>
                <a:cs typeface="Courier New" pitchFamily="49" charset="0"/>
              </a:rPr>
              <a:t>next</a:t>
            </a:r>
            <a:r>
              <a:rPr lang="en-US" sz="2400" smtClean="0">
                <a:solidFill>
                  <a:srgbClr val="000000"/>
                </a:solidFill>
                <a:latin typeface="Courier New" pitchFamily="49" charset="0"/>
                <a:cs typeface="Arial" charset="0"/>
              </a:rPr>
              <a:t>  </a:t>
            </a:r>
            <a:r>
              <a:rPr lang="en-US" sz="2400" smtClean="0">
                <a:solidFill>
                  <a:srgbClr val="000000"/>
                </a:solidFill>
                <a:latin typeface="Courier New" pitchFamily="49" charset="0"/>
                <a:cs typeface="Courier New" pitchFamily="49" charset="0"/>
              </a:rPr>
              <a:t>: ptr;</a:t>
            </a:r>
            <a:r>
              <a:rPr lang="uk-UA" sz="2400" smtClean="0">
                <a:solidFill>
                  <a:srgbClr val="000000"/>
                </a:solidFill>
                <a:latin typeface="Courier New" pitchFamily="49" charset="0"/>
              </a:rPr>
              <a:t>	</a:t>
            </a:r>
            <a:r>
              <a:rPr lang="uk-UA" sz="2400" smtClean="0">
                <a:solidFill>
                  <a:srgbClr val="000000"/>
                </a:solidFill>
                <a:latin typeface="Courier New" pitchFamily="49" charset="0"/>
                <a:cs typeface="Courier New" pitchFamily="49" charset="0"/>
              </a:rPr>
              <a:t>{покажчик на наступний</a:t>
            </a:r>
            <a:endParaRPr lang="uk-UA" sz="2400" smtClean="0">
              <a:solidFill>
                <a:srgbClr val="000000"/>
              </a:solidFill>
              <a:latin typeface="Courier New" pitchFamily="49" charset="0"/>
            </a:endParaRPr>
          </a:p>
          <a:p>
            <a:pPr>
              <a:buFont typeface="Wingdings" pitchFamily="2" charset="2"/>
              <a:buNone/>
            </a:pPr>
            <a:r>
              <a:rPr lang="uk-UA" sz="2400" b="1" smtClean="0">
                <a:solidFill>
                  <a:srgbClr val="000000"/>
                </a:solidFill>
                <a:latin typeface="Courier New" pitchFamily="49" charset="0"/>
              </a:rPr>
              <a:t> </a:t>
            </a:r>
            <a:r>
              <a:rPr lang="en-US" sz="2400" b="1" smtClean="0">
                <a:solidFill>
                  <a:srgbClr val="000000"/>
                </a:solidFill>
                <a:latin typeface="Courier New" pitchFamily="49" charset="0"/>
              </a:rPr>
              <a:t>		</a:t>
            </a:r>
            <a:r>
              <a:rPr lang="en-US" sz="2400" b="1" smtClean="0">
                <a:solidFill>
                  <a:srgbClr val="000000"/>
                </a:solidFill>
                <a:latin typeface="Courier New" pitchFamily="49" charset="0"/>
                <a:cs typeface="Courier New" pitchFamily="49" charset="0"/>
              </a:rPr>
              <a:t>end</a:t>
            </a:r>
            <a:r>
              <a:rPr lang="ru-RU" sz="2400" b="1" smtClean="0">
                <a:solidFill>
                  <a:srgbClr val="000000"/>
                </a:solidFill>
                <a:latin typeface="Courier New" pitchFamily="49" charset="0"/>
                <a:cs typeface="Courier New" pitchFamily="49" charset="0"/>
              </a:rPr>
              <a:t>;</a:t>
            </a:r>
            <a:r>
              <a:rPr lang="uk-UA" sz="2400" b="1" smtClean="0">
                <a:solidFill>
                  <a:srgbClr val="000000"/>
                </a:solidFill>
                <a:latin typeface="Courier New" pitchFamily="49" charset="0"/>
              </a:rPr>
              <a:t>			 </a:t>
            </a:r>
            <a:r>
              <a:rPr lang="uk-UA" sz="2400" smtClean="0">
                <a:solidFill>
                  <a:srgbClr val="000000"/>
                </a:solidFill>
                <a:latin typeface="Courier New" pitchFamily="49" charset="0"/>
                <a:cs typeface="Courier New" pitchFamily="49" charset="0"/>
              </a:rPr>
              <a:t>компонент}</a:t>
            </a:r>
            <a:endParaRPr lang="ru-RU" sz="2400" smtClean="0">
              <a:latin typeface="Courier New" pitchFamily="49" charset="0"/>
              <a:cs typeface="Courier New" pitchFamily="49" charset="0"/>
            </a:endParaRPr>
          </a:p>
          <a:p>
            <a:pPr>
              <a:buFont typeface="Wingdings" pitchFamily="2" charset="2"/>
              <a:buNone/>
            </a:pPr>
            <a:r>
              <a:rPr lang="en-US" sz="2400" b="1" smtClean="0">
                <a:solidFill>
                  <a:srgbClr val="000000"/>
                </a:solidFill>
                <a:latin typeface="Courier New" pitchFamily="49" charset="0"/>
                <a:cs typeface="Courier New" pitchFamily="49" charset="0"/>
              </a:rPr>
              <a:t>var</a:t>
            </a:r>
            <a:r>
              <a:rPr lang="ru-RU" sz="2400" smtClean="0">
                <a:solidFill>
                  <a:srgbClr val="000000"/>
                </a:solidFill>
                <a:latin typeface="Courier New" pitchFamily="49" charset="0"/>
                <a:cs typeface="Arial" charset="0"/>
              </a:rPr>
              <a:t> </a:t>
            </a:r>
            <a:r>
              <a:rPr lang="en-US" sz="2400" smtClean="0">
                <a:solidFill>
                  <a:srgbClr val="000000"/>
                </a:solidFill>
                <a:latin typeface="Courier New" pitchFamily="49" charset="0"/>
                <a:cs typeface="Courier New" pitchFamily="49" charset="0"/>
              </a:rPr>
              <a:t>head</a:t>
            </a:r>
            <a:r>
              <a:rPr lang="ru-RU" sz="2400" smtClean="0">
                <a:solidFill>
                  <a:srgbClr val="000000"/>
                </a:solidFill>
                <a:latin typeface="Courier New" pitchFamily="49" charset="0"/>
                <a:cs typeface="Courier New" pitchFamily="49" charset="0"/>
              </a:rPr>
              <a:t>,</a:t>
            </a:r>
            <a:r>
              <a:rPr lang="uk-UA" sz="2400" smtClean="0">
                <a:solidFill>
                  <a:srgbClr val="000000"/>
                </a:solidFill>
                <a:latin typeface="Courier New" pitchFamily="49" charset="0"/>
              </a:rPr>
              <a:t>			</a:t>
            </a:r>
            <a:r>
              <a:rPr lang="uk-UA" sz="2400" smtClean="0">
                <a:solidFill>
                  <a:srgbClr val="000000"/>
                </a:solidFill>
                <a:latin typeface="Courier New" pitchFamily="49" charset="0"/>
                <a:cs typeface="Courier New" pitchFamily="49" charset="0"/>
              </a:rPr>
              <a:t>{покажчики на перший та}</a:t>
            </a:r>
            <a:endParaRPr lang="ru-RU" sz="2400" smtClean="0">
              <a:latin typeface="Courier New" pitchFamily="49" charset="0"/>
              <a:cs typeface="Courier New" pitchFamily="49" charset="0"/>
            </a:endParaRPr>
          </a:p>
          <a:p>
            <a:pPr>
              <a:buFont typeface="Wingdings" pitchFamily="2" charset="2"/>
              <a:buNone/>
            </a:pPr>
            <a:r>
              <a:rPr lang="uk-UA" sz="2400" smtClean="0">
                <a:solidFill>
                  <a:srgbClr val="000000"/>
                </a:solidFill>
                <a:latin typeface="Courier New" pitchFamily="49" charset="0"/>
              </a:rPr>
              <a:t>	  </a:t>
            </a:r>
            <a:r>
              <a:rPr lang="en-US" sz="2400" smtClean="0">
                <a:solidFill>
                  <a:srgbClr val="000000"/>
                </a:solidFill>
                <a:latin typeface="Courier New" pitchFamily="49" charset="0"/>
                <a:cs typeface="Courier New" pitchFamily="49" charset="0"/>
              </a:rPr>
              <a:t>current</a:t>
            </a:r>
            <a:r>
              <a:rPr lang="ru-RU" sz="2400" smtClean="0">
                <a:solidFill>
                  <a:srgbClr val="000000"/>
                </a:solidFill>
                <a:latin typeface="Courier New" pitchFamily="49" charset="0"/>
                <a:cs typeface="Courier New" pitchFamily="49" charset="0"/>
              </a:rPr>
              <a:t> :</a:t>
            </a:r>
            <a:r>
              <a:rPr lang="ru-RU" sz="2400" smtClean="0">
                <a:solidFill>
                  <a:srgbClr val="000000"/>
                </a:solidFill>
                <a:latin typeface="Courier New" pitchFamily="49" charset="0"/>
                <a:cs typeface="Arial" charset="0"/>
              </a:rPr>
              <a:t> </a:t>
            </a:r>
            <a:r>
              <a:rPr lang="en-US" sz="2400" b="1" smtClean="0">
                <a:solidFill>
                  <a:srgbClr val="000000"/>
                </a:solidFill>
                <a:latin typeface="Courier New" pitchFamily="49" charset="0"/>
                <a:cs typeface="Courier New" pitchFamily="49" charset="0"/>
              </a:rPr>
              <a:t>ptr</a:t>
            </a:r>
            <a:r>
              <a:rPr lang="ru-RU" sz="2400" smtClean="0">
                <a:solidFill>
                  <a:srgbClr val="000000"/>
                </a:solidFill>
                <a:latin typeface="Courier New" pitchFamily="49" charset="0"/>
                <a:cs typeface="Courier New" pitchFamily="49" charset="0"/>
              </a:rPr>
              <a:t>;</a:t>
            </a:r>
            <a:r>
              <a:rPr lang="uk-UA" sz="2400" smtClean="0">
                <a:solidFill>
                  <a:srgbClr val="000000"/>
                </a:solidFill>
                <a:latin typeface="Courier New" pitchFamily="49" charset="0"/>
              </a:rPr>
              <a:t>	</a:t>
            </a:r>
            <a:r>
              <a:rPr lang="uk-UA" sz="2400" smtClean="0">
                <a:solidFill>
                  <a:srgbClr val="000000"/>
                </a:solidFill>
                <a:latin typeface="Courier New" pitchFamily="49" charset="0"/>
                <a:cs typeface="Courier New" pitchFamily="49" charset="0"/>
              </a:rPr>
              <a:t>{поточний компоненти </a:t>
            </a:r>
            <a:endParaRPr lang="uk-UA" sz="2400" smtClean="0">
              <a:solidFill>
                <a:srgbClr val="000000"/>
              </a:solidFill>
              <a:latin typeface="Courier New" pitchFamily="49" charset="0"/>
            </a:endParaRPr>
          </a:p>
          <a:p>
            <a:pPr>
              <a:buFont typeface="Wingdings" pitchFamily="2" charset="2"/>
              <a:buNone/>
            </a:pPr>
            <a:r>
              <a:rPr lang="uk-UA" sz="2400" smtClean="0">
                <a:solidFill>
                  <a:srgbClr val="000000"/>
                </a:solidFill>
                <a:latin typeface="Courier New" pitchFamily="49" charset="0"/>
              </a:rPr>
              <a:t>					 </a:t>
            </a:r>
            <a:r>
              <a:rPr lang="uk-UA" sz="2400" smtClean="0">
                <a:solidFill>
                  <a:srgbClr val="000000"/>
                </a:solidFill>
                <a:latin typeface="Courier New" pitchFamily="49" charset="0"/>
                <a:cs typeface="Courier New" pitchFamily="49" charset="0"/>
              </a:rPr>
              <a:t>списку}</a:t>
            </a:r>
            <a:endParaRPr lang="ru-RU" sz="2400" smtClean="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4294967295"/>
          </p:nvPr>
        </p:nvSpPr>
        <p:spPr>
          <a:xfrm>
            <a:off x="304800" y="304800"/>
            <a:ext cx="8610600" cy="6324600"/>
          </a:xfrm>
        </p:spPr>
        <p:txBody>
          <a:bodyPr/>
          <a:lstStyle/>
          <a:p>
            <a:pPr>
              <a:buFont typeface="Wingdings" pitchFamily="2" charset="2"/>
              <a:buNone/>
            </a:pPr>
            <a:r>
              <a:rPr lang="uk-UA" sz="2800" b="1" smtClean="0">
                <a:solidFill>
                  <a:srgbClr val="000000"/>
                </a:solidFill>
              </a:rPr>
              <a:t>	</a:t>
            </a:r>
            <a:r>
              <a:rPr lang="uk-UA" sz="2800" u="sng" smtClean="0">
                <a:solidFill>
                  <a:srgbClr val="000000"/>
                </a:solidFill>
              </a:rPr>
              <a:t>Приклад.</a:t>
            </a:r>
            <a:r>
              <a:rPr lang="uk-UA" sz="2800" b="1" smtClean="0">
                <a:solidFill>
                  <a:srgbClr val="000000"/>
                </a:solidFill>
              </a:rPr>
              <a:t> </a:t>
            </a:r>
            <a:r>
              <a:rPr lang="uk-UA" sz="2800" smtClean="0">
                <a:solidFill>
                  <a:srgbClr val="000000"/>
                </a:solidFill>
              </a:rPr>
              <a:t>О</a:t>
            </a:r>
            <a:r>
              <a:rPr lang="uk-UA" sz="2800" smtClean="0">
                <a:solidFill>
                  <a:srgbClr val="000000"/>
                </a:solidFill>
                <a:cs typeface="Times New Roman" pitchFamily="18" charset="0"/>
              </a:rPr>
              <a:t>голошення типу компонента однозв'язного лінійного списку в С. </a:t>
            </a:r>
          </a:p>
          <a:p>
            <a:pPr>
              <a:buFont typeface="Wingdings" pitchFamily="2" charset="2"/>
              <a:buNone/>
            </a:pPr>
            <a:endParaRPr lang="uk-UA" sz="2800" smtClean="0">
              <a:solidFill>
                <a:srgbClr val="000000"/>
              </a:solidFill>
            </a:endParaRPr>
          </a:p>
          <a:p>
            <a:pPr>
              <a:buFont typeface="Wingdings" pitchFamily="2" charset="2"/>
              <a:buNone/>
            </a:pPr>
            <a:endParaRPr lang="ru-RU" sz="900" smtClean="0">
              <a:latin typeface="Courier New" pitchFamily="49" charset="0"/>
            </a:endParaRPr>
          </a:p>
          <a:p>
            <a:pPr>
              <a:buFont typeface="Wingdings" pitchFamily="2" charset="2"/>
              <a:buNone/>
            </a:pPr>
            <a:r>
              <a:rPr lang="ru-RU" sz="2400" smtClean="0">
                <a:latin typeface="Courier New" pitchFamily="49" charset="0"/>
              </a:rPr>
              <a:t>// Декларація типу компонента</a:t>
            </a:r>
          </a:p>
          <a:p>
            <a:pPr>
              <a:buFont typeface="Wingdings" pitchFamily="2" charset="2"/>
              <a:buNone/>
            </a:pPr>
            <a:r>
              <a:rPr lang="en-US" sz="2400" smtClean="0">
                <a:latin typeface="Courier New" pitchFamily="49" charset="0"/>
              </a:rPr>
              <a:t>struct list {   </a:t>
            </a:r>
          </a:p>
          <a:p>
            <a:pPr>
              <a:buFont typeface="Wingdings" pitchFamily="2" charset="2"/>
              <a:buNone/>
            </a:pPr>
            <a:r>
              <a:rPr lang="en-US" sz="2400" smtClean="0">
                <a:latin typeface="Courier New" pitchFamily="49" charset="0"/>
              </a:rPr>
              <a:t>   char data[25];    // </a:t>
            </a:r>
            <a:r>
              <a:rPr lang="ru-RU" sz="2400" smtClean="0">
                <a:latin typeface="Courier New" pitchFamily="49" charset="0"/>
              </a:rPr>
              <a:t>інформаційне поле</a:t>
            </a:r>
          </a:p>
          <a:p>
            <a:pPr>
              <a:buFont typeface="Wingdings" pitchFamily="2" charset="2"/>
              <a:buNone/>
            </a:pPr>
            <a:r>
              <a:rPr lang="ru-RU" sz="2400" smtClean="0">
                <a:latin typeface="Courier New" pitchFamily="49" charset="0"/>
              </a:rPr>
              <a:t>   </a:t>
            </a:r>
            <a:r>
              <a:rPr lang="en-US" sz="2400" smtClean="0">
                <a:latin typeface="Courier New" pitchFamily="49" charset="0"/>
              </a:rPr>
              <a:t>list *next_item;  // </a:t>
            </a:r>
            <a:r>
              <a:rPr lang="ru-RU" sz="2400" smtClean="0">
                <a:latin typeface="Courier New" pitchFamily="49" charset="0"/>
              </a:rPr>
              <a:t>покажчик на наступний 				    компонент</a:t>
            </a:r>
          </a:p>
          <a:p>
            <a:pPr>
              <a:buFont typeface="Wingdings" pitchFamily="2" charset="2"/>
              <a:buNone/>
            </a:pPr>
            <a:r>
              <a:rPr lang="ru-RU" sz="2400" smtClean="0">
                <a:latin typeface="Courier New" pitchFamily="49" charset="0"/>
              </a:rPr>
              <a:t>};</a:t>
            </a:r>
          </a:p>
          <a:p>
            <a:pPr>
              <a:buFont typeface="Wingdings" pitchFamily="2" charset="2"/>
              <a:buNone/>
            </a:pPr>
            <a:endParaRPr lang="ru-RU" sz="2400" smtClean="0">
              <a:latin typeface="Courier New" pitchFamily="49" charset="0"/>
            </a:endParaRPr>
          </a:p>
          <a:p>
            <a:pPr>
              <a:buFont typeface="Wingdings" pitchFamily="2" charset="2"/>
              <a:buNone/>
            </a:pPr>
            <a:r>
              <a:rPr lang="ru-RU" sz="2400" smtClean="0">
                <a:latin typeface="Courier New" pitchFamily="49" charset="0"/>
              </a:rPr>
              <a:t>// Декларація (глобальні змінні) покажчиків </a:t>
            </a:r>
          </a:p>
          <a:p>
            <a:pPr>
              <a:buFont typeface="Wingdings" pitchFamily="2" charset="2"/>
              <a:buNone/>
            </a:pPr>
            <a:r>
              <a:rPr lang="en-US" sz="2400" smtClean="0">
                <a:latin typeface="Courier New" pitchFamily="49" charset="0"/>
              </a:rPr>
              <a:t>struct list *head = NULL; // </a:t>
            </a:r>
            <a:r>
              <a:rPr lang="ru-RU" sz="2400" smtClean="0">
                <a:latin typeface="Courier New" pitchFamily="49" charset="0"/>
              </a:rPr>
              <a:t>на перший  </a:t>
            </a:r>
          </a:p>
          <a:p>
            <a:pPr>
              <a:buFont typeface="Wingdings" pitchFamily="2" charset="2"/>
              <a:buNone/>
            </a:pPr>
            <a:r>
              <a:rPr lang="en-US" sz="2400" smtClean="0">
                <a:latin typeface="Courier New" pitchFamily="49" charset="0"/>
              </a:rPr>
              <a:t>struct list *last = NULL; // </a:t>
            </a:r>
            <a:r>
              <a:rPr lang="ru-RU" sz="2400" smtClean="0">
                <a:latin typeface="Courier New" pitchFamily="49" charset="0"/>
              </a:rPr>
              <a:t>на останній</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080375" cy="1883296"/>
          </a:xfrm>
        </p:spPr>
        <p:txBody>
          <a:bodyPr/>
          <a:lstStyle/>
          <a:p>
            <a:pPr eaLnBrk="1" hangingPunct="1">
              <a:defRPr/>
            </a:pPr>
            <a:r>
              <a:rPr lang="ru-RU" sz="4800" dirty="0" smtClean="0">
                <a:solidFill>
                  <a:srgbClr val="0000CC"/>
                </a:solidFill>
                <a:latin typeface="Times New Roman" pitchFamily="18" charset="0"/>
                <a:cs typeface="Times New Roman" pitchFamily="18" charset="0"/>
              </a:rPr>
              <a:t>3.1. </a:t>
            </a:r>
            <a:r>
              <a:rPr lang="uk-UA" sz="4800" dirty="0" smtClean="0">
                <a:solidFill>
                  <a:srgbClr val="0000CC"/>
                </a:solidFill>
                <a:latin typeface="Times New Roman" pitchFamily="18" charset="0"/>
                <a:cs typeface="Times New Roman" pitchFamily="18" charset="0"/>
              </a:rPr>
              <a:t>Визначення абстрактного типу даних</a:t>
            </a:r>
            <a:r>
              <a:rPr lang="ru-RU" dirty="0" smtClean="0">
                <a:effectLst/>
              </a:rPr>
              <a:t> </a:t>
            </a:r>
            <a:endParaRPr lang="uk-UA" dirty="0" smtClean="0">
              <a:effectLst/>
            </a:endParaRPr>
          </a:p>
        </p:txBody>
      </p:sp>
      <p:sp>
        <p:nvSpPr>
          <p:cNvPr id="15363" name="Rectangle 3"/>
          <p:cNvSpPr>
            <a:spLocks noGrp="1" noChangeArrowheads="1"/>
          </p:cNvSpPr>
          <p:nvPr>
            <p:ph type="body" idx="4294967295"/>
          </p:nvPr>
        </p:nvSpPr>
        <p:spPr>
          <a:xfrm>
            <a:off x="682625" y="2707952"/>
            <a:ext cx="7772400" cy="1081088"/>
          </a:xfrm>
        </p:spPr>
        <p:txBody>
          <a:bodyPr/>
          <a:lstStyle/>
          <a:p>
            <a:pPr eaLnBrk="1" hangingPunct="1">
              <a:buFont typeface="Wingdings" pitchFamily="2" charset="2"/>
              <a:buNone/>
            </a:pPr>
            <a:r>
              <a:rPr lang="ru-RU" sz="2800" dirty="0" err="1" smtClean="0"/>
              <a:t>Література</a:t>
            </a:r>
            <a:r>
              <a:rPr lang="ru-RU" sz="2800" dirty="0" smtClean="0"/>
              <a:t> для </a:t>
            </a:r>
            <a:r>
              <a:rPr lang="ru-RU" sz="2800" dirty="0" err="1" smtClean="0"/>
              <a:t>самостійного</a:t>
            </a:r>
            <a:r>
              <a:rPr lang="ru-RU" sz="2800" dirty="0" smtClean="0"/>
              <a:t> </a:t>
            </a:r>
            <a:r>
              <a:rPr lang="ru-RU" sz="2800" dirty="0" err="1" smtClean="0"/>
              <a:t>читання</a:t>
            </a:r>
            <a:r>
              <a:rPr lang="ru-RU" sz="2800" dirty="0" smtClean="0"/>
              <a:t>:</a:t>
            </a:r>
          </a:p>
          <a:p>
            <a:pPr lvl="1" eaLnBrk="1" hangingPunct="1">
              <a:buFontTx/>
              <a:buNone/>
            </a:pPr>
            <a:r>
              <a:rPr lang="ru-RU" sz="2400" dirty="0" smtClean="0"/>
              <a:t>	с.</a:t>
            </a:r>
            <a:r>
              <a:rPr lang="uk-UA" sz="2400" dirty="0" smtClean="0"/>
              <a:t> 23-27 [1], </a:t>
            </a:r>
            <a:r>
              <a:rPr lang="ru-RU" sz="2400" dirty="0" smtClean="0"/>
              <a:t>с.</a:t>
            </a:r>
            <a:r>
              <a:rPr lang="uk-UA" sz="2400" dirty="0" smtClean="0"/>
              <a:t> 310-311 [4], с.47-84 [2], с.</a:t>
            </a:r>
            <a:r>
              <a:rPr lang="en-US" sz="2400" dirty="0" smtClean="0"/>
              <a:t>75</a:t>
            </a:r>
            <a:r>
              <a:rPr lang="uk-UA" sz="2400" dirty="0" smtClean="0"/>
              <a:t>-</a:t>
            </a:r>
            <a:r>
              <a:rPr lang="en-US" sz="2400" dirty="0" smtClean="0"/>
              <a:t>245</a:t>
            </a:r>
            <a:r>
              <a:rPr lang="uk-UA" sz="2400" dirty="0" smtClean="0"/>
              <a:t> [</a:t>
            </a:r>
            <a:r>
              <a:rPr lang="en-US" sz="2400" dirty="0" smtClean="0"/>
              <a:t>3</a:t>
            </a:r>
            <a:r>
              <a:rPr lang="uk-UA" sz="2400" dirty="0" smtClean="0"/>
              <a:t>]</a:t>
            </a:r>
            <a:r>
              <a:rPr lang="ru-RU" sz="2400" dirty="0" smtClean="0"/>
              <a:t>  </a:t>
            </a:r>
          </a:p>
        </p:txBody>
      </p:sp>
      <p:sp>
        <p:nvSpPr>
          <p:cNvPr id="15364"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4294967295"/>
          </p:nvPr>
        </p:nvSpPr>
        <p:spPr>
          <a:xfrm>
            <a:off x="0" y="836712"/>
            <a:ext cx="9144000" cy="5832648"/>
          </a:xfrm>
        </p:spPr>
        <p:txBody>
          <a:bodyPr/>
          <a:lstStyle/>
          <a:p>
            <a:pPr>
              <a:lnSpc>
                <a:spcPct val="100000"/>
              </a:lnSpc>
              <a:buFont typeface="Wingdings" pitchFamily="2" charset="2"/>
              <a:buNone/>
            </a:pPr>
            <a:r>
              <a:rPr lang="ru-RU" sz="2800" dirty="0" smtClean="0"/>
              <a:t>	</a:t>
            </a:r>
            <a:r>
              <a:rPr lang="uk-UA" sz="2800" dirty="0" smtClean="0"/>
              <a:t>Приклади, що ілюструють реалізації АТД </a:t>
            </a:r>
            <a:r>
              <a:rPr lang="uk-UA" sz="2800" dirty="0" err="1" smtClean="0"/>
              <a:t>“Список”</a:t>
            </a:r>
            <a:r>
              <a:rPr lang="uk-UA" sz="2800" dirty="0" smtClean="0"/>
              <a:t>: </a:t>
            </a:r>
          </a:p>
          <a:p>
            <a:pPr>
              <a:lnSpc>
                <a:spcPct val="100000"/>
              </a:lnSpc>
              <a:buFont typeface="Wingdings" pitchFamily="2" charset="2"/>
              <a:buNone/>
            </a:pPr>
            <a:endParaRPr lang="uk-UA" sz="900" dirty="0" smtClean="0"/>
          </a:p>
          <a:p>
            <a:pPr lvl="1"/>
            <a:r>
              <a:rPr lang="uk-UA" dirty="0" smtClean="0"/>
              <a:t>реалізація </a:t>
            </a:r>
            <a:r>
              <a:rPr lang="ru-RU" dirty="0" smtClean="0"/>
              <a:t>за </a:t>
            </a:r>
            <a:r>
              <a:rPr lang="ru-RU" dirty="0" err="1" smtClean="0"/>
              <a:t>допомогою</a:t>
            </a:r>
            <a:r>
              <a:rPr lang="ru-RU" dirty="0" smtClean="0"/>
              <a:t> </a:t>
            </a:r>
            <a:r>
              <a:rPr lang="ru-RU" dirty="0" err="1" smtClean="0"/>
              <a:t>покажчиків</a:t>
            </a:r>
            <a:r>
              <a:rPr lang="ru-RU" dirty="0" smtClean="0"/>
              <a:t>     </a:t>
            </a:r>
            <a:r>
              <a:rPr lang="uk-UA" dirty="0" smtClean="0"/>
              <a:t>(с.50-53  [1]).</a:t>
            </a:r>
            <a:endParaRPr lang="ru-RU" dirty="0" smtClean="0"/>
          </a:p>
          <a:p>
            <a:pPr lvl="1"/>
            <a:r>
              <a:rPr lang="ru-RU" dirty="0" err="1" smtClean="0"/>
              <a:t>реалізація</a:t>
            </a:r>
            <a:r>
              <a:rPr lang="ru-RU" dirty="0" smtClean="0"/>
              <a:t> за </a:t>
            </a:r>
            <a:r>
              <a:rPr lang="ru-RU" dirty="0" err="1" smtClean="0"/>
              <a:t>допомогою</a:t>
            </a:r>
            <a:r>
              <a:rPr lang="ru-RU" dirty="0" smtClean="0"/>
              <a:t> </a:t>
            </a:r>
            <a:r>
              <a:rPr lang="ru-RU" dirty="0" err="1" smtClean="0"/>
              <a:t>масивів</a:t>
            </a:r>
            <a:r>
              <a:rPr lang="ru-RU" dirty="0" smtClean="0"/>
              <a:t> </a:t>
            </a:r>
            <a:r>
              <a:rPr lang="uk-UA" dirty="0" smtClean="0"/>
              <a:t>(с.48-50  [1]).</a:t>
            </a:r>
          </a:p>
          <a:p>
            <a:pPr lvl="1"/>
            <a:r>
              <a:rPr lang="ru-RU" dirty="0" err="1" smtClean="0"/>
              <a:t>реалізація</a:t>
            </a:r>
            <a:r>
              <a:rPr lang="ru-RU" dirty="0" smtClean="0"/>
              <a:t> на </a:t>
            </a:r>
            <a:r>
              <a:rPr lang="ru-RU" dirty="0" err="1" smtClean="0"/>
              <a:t>основі</a:t>
            </a:r>
            <a:r>
              <a:rPr lang="ru-RU" dirty="0" smtClean="0"/>
              <a:t> </a:t>
            </a:r>
            <a:r>
              <a:rPr lang="ru-RU" dirty="0" err="1" smtClean="0"/>
              <a:t>курсорів</a:t>
            </a:r>
            <a:r>
              <a:rPr lang="ru-RU" dirty="0" smtClean="0"/>
              <a:t> </a:t>
            </a:r>
            <a:r>
              <a:rPr lang="uk-UA" dirty="0" smtClean="0"/>
              <a:t>(с.54-56  [1]).</a:t>
            </a:r>
          </a:p>
          <a:p>
            <a:pPr lvl="1">
              <a:buFontTx/>
              <a:buNone/>
            </a:pPr>
            <a:endParaRPr lang="uk-UA"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4294967295"/>
          </p:nvPr>
        </p:nvSpPr>
        <p:spPr>
          <a:xfrm>
            <a:off x="0" y="836712"/>
            <a:ext cx="9036496" cy="5904656"/>
          </a:xfrm>
        </p:spPr>
        <p:txBody>
          <a:bodyPr/>
          <a:lstStyle/>
          <a:p>
            <a:pPr>
              <a:lnSpc>
                <a:spcPct val="100000"/>
              </a:lnSpc>
              <a:buFont typeface="Wingdings" pitchFamily="2" charset="2"/>
              <a:buNone/>
            </a:pPr>
            <a:r>
              <a:rPr lang="ru-RU" sz="2800" b="1" dirty="0" smtClean="0"/>
              <a:t>	</a:t>
            </a:r>
            <a:r>
              <a:rPr lang="uk-UA" sz="2800" b="1" dirty="0" smtClean="0"/>
              <a:t>Порівняння реалізацій АТД “Список”</a:t>
            </a:r>
            <a:r>
              <a:rPr lang="uk-UA" sz="2800" dirty="0" smtClean="0"/>
              <a:t> </a:t>
            </a:r>
          </a:p>
          <a:p>
            <a:pPr>
              <a:lnSpc>
                <a:spcPct val="100000"/>
              </a:lnSpc>
              <a:buFont typeface="Wingdings" pitchFamily="2" charset="2"/>
              <a:buNone/>
            </a:pPr>
            <a:endParaRPr lang="uk-UA" sz="1000" dirty="0" smtClean="0"/>
          </a:p>
          <a:p>
            <a:pPr>
              <a:lnSpc>
                <a:spcPct val="100000"/>
              </a:lnSpc>
              <a:buFont typeface="Wingdings" pitchFamily="2" charset="2"/>
              <a:buNone/>
            </a:pPr>
            <a:r>
              <a:rPr lang="uk-UA" sz="2800" dirty="0" smtClean="0"/>
              <a:t>	Зрозуміло, нас не може не цікавити питання про те, в яких ситуаціях краще використовувати реалізацію списків за допомогою покажчиків, а коли - за допомогою масивів. </a:t>
            </a:r>
          </a:p>
          <a:p>
            <a:pPr>
              <a:lnSpc>
                <a:spcPct val="100000"/>
              </a:lnSpc>
              <a:buFont typeface="Wingdings" pitchFamily="2" charset="2"/>
              <a:buNone/>
            </a:pPr>
            <a:r>
              <a:rPr lang="uk-UA" sz="2800" dirty="0"/>
              <a:t>	</a:t>
            </a:r>
            <a:r>
              <a:rPr lang="uk-UA" sz="2800" dirty="0" smtClean="0"/>
              <a:t>Відповідь на це питання залежить від того, які оператори повинні виконуватися над списками і як часто вони використовуватимуться. Іноді аргументом на користь однієї або іншої реалізації може служити максимальний розмір списків, що обробляються.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4294967295"/>
          </p:nvPr>
        </p:nvSpPr>
        <p:spPr>
          <a:xfrm>
            <a:off x="0" y="836712"/>
            <a:ext cx="9144000" cy="5904656"/>
          </a:xfrm>
        </p:spPr>
        <p:txBody>
          <a:bodyPr/>
          <a:lstStyle/>
          <a:p>
            <a:pPr>
              <a:lnSpc>
                <a:spcPct val="100000"/>
              </a:lnSpc>
              <a:buFont typeface="Wingdings" pitchFamily="2" charset="2"/>
              <a:buNone/>
            </a:pPr>
            <a:r>
              <a:rPr lang="uk-UA" sz="2800" dirty="0" smtClean="0"/>
              <a:t>1. Реалізація списків за допомогою масивів вимагає вказівки максимального розміру списку до початку виконання програм. </a:t>
            </a:r>
            <a:endParaRPr lang="en-US" sz="2800" dirty="0" smtClean="0"/>
          </a:p>
          <a:p>
            <a:pPr>
              <a:lnSpc>
                <a:spcPct val="100000"/>
              </a:lnSpc>
              <a:buFont typeface="Wingdings" pitchFamily="2" charset="2"/>
              <a:buNone/>
            </a:pPr>
            <a:endParaRPr lang="en-US" sz="1000" dirty="0" smtClean="0"/>
          </a:p>
          <a:p>
            <a:pPr>
              <a:lnSpc>
                <a:spcPct val="100000"/>
              </a:lnSpc>
              <a:buFont typeface="Wingdings" pitchFamily="2" charset="2"/>
              <a:buNone/>
            </a:pPr>
            <a:r>
              <a:rPr lang="en-US" sz="2800" dirty="0" smtClean="0"/>
              <a:t>	</a:t>
            </a:r>
            <a:r>
              <a:rPr lang="uk-UA" sz="2800" dirty="0" smtClean="0"/>
              <a:t>Якщо не можемо заздалегідь обмежити зверху довжину оброблюваних списків, то, очевидно, більш раціональним вибором буде реалізація списків за допомогою покажчиків.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type="body" idx="4294967295"/>
          </p:nvPr>
        </p:nvSpPr>
        <p:spPr>
          <a:xfrm>
            <a:off x="0" y="836712"/>
            <a:ext cx="9144000" cy="5904656"/>
          </a:xfrm>
        </p:spPr>
        <p:txBody>
          <a:bodyPr/>
          <a:lstStyle/>
          <a:p>
            <a:pPr>
              <a:lnSpc>
                <a:spcPct val="100000"/>
              </a:lnSpc>
              <a:buFont typeface="Wingdings" pitchFamily="2" charset="2"/>
              <a:buNone/>
            </a:pPr>
            <a:r>
              <a:rPr lang="uk-UA" sz="2800" dirty="0" smtClean="0"/>
              <a:t>2. Виконання деяких операторів в одній реалізації вимагає більших обчислювальних витрат, ніж в іншій. </a:t>
            </a:r>
            <a:endParaRPr lang="en-US" sz="2800" dirty="0" smtClean="0"/>
          </a:p>
          <a:p>
            <a:pPr>
              <a:lnSpc>
                <a:spcPct val="100000"/>
              </a:lnSpc>
              <a:buFont typeface="Wingdings" pitchFamily="2" charset="2"/>
              <a:buNone/>
            </a:pPr>
            <a:endParaRPr lang="en-US" sz="1000" dirty="0" smtClean="0"/>
          </a:p>
          <a:p>
            <a:pPr>
              <a:lnSpc>
                <a:spcPct val="100000"/>
              </a:lnSpc>
              <a:buFont typeface="Wingdings" pitchFamily="2" charset="2"/>
              <a:buNone/>
            </a:pPr>
            <a:r>
              <a:rPr lang="en-US" sz="2800" dirty="0" smtClean="0"/>
              <a:t>	</a:t>
            </a:r>
            <a:r>
              <a:rPr lang="uk-UA" sz="2800" dirty="0" smtClean="0"/>
              <a:t>Наприклад, процедури INSERT і DELETE виконуються за постійне число кроків у разі зв'язних списків будь-якого розміру, але вимагають часу, пропорційного числу елементів, наступних за елементом, що вставляється (або що видаляється), при використанні масивів. І навпаки, час виконання функцій PREVIOUS і END постійний при реалізації списків за допомогою масивів, але цей же час пропорційний довжині списку у разі реалізації, побудованої за допомогою покажчиків.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4294967295"/>
          </p:nvPr>
        </p:nvSpPr>
        <p:spPr>
          <a:xfrm>
            <a:off x="0" y="836712"/>
            <a:ext cx="9144000" cy="5904656"/>
          </a:xfrm>
        </p:spPr>
        <p:txBody>
          <a:bodyPr/>
          <a:lstStyle/>
          <a:p>
            <a:pPr>
              <a:lnSpc>
                <a:spcPct val="100000"/>
              </a:lnSpc>
              <a:buFont typeface="Wingdings" pitchFamily="2" charset="2"/>
              <a:buNone/>
            </a:pPr>
            <a:r>
              <a:rPr lang="uk-UA" sz="2800" dirty="0" smtClean="0"/>
              <a:t>3. Якщо необхідно вставляти або видаляти елементи, положення яких вказане з допомогою якоїсь змінної-курсору, і значення цієї змінної буде використане пізніше, то недоцільно використовувати реалізацію з допомогою покажчиків, оскільки ця змінна не "відстежує" вставку і видалення елементів. </a:t>
            </a:r>
            <a:endParaRPr lang="en-US" sz="2800" dirty="0" smtClean="0"/>
          </a:p>
          <a:p>
            <a:pPr>
              <a:lnSpc>
                <a:spcPct val="100000"/>
              </a:lnSpc>
              <a:buFont typeface="Wingdings" pitchFamily="2" charset="2"/>
              <a:buNone/>
            </a:pPr>
            <a:endParaRPr lang="en-US" sz="1000" dirty="0" smtClean="0"/>
          </a:p>
          <a:p>
            <a:pPr>
              <a:lnSpc>
                <a:spcPct val="100000"/>
              </a:lnSpc>
              <a:buFont typeface="Wingdings" pitchFamily="2" charset="2"/>
              <a:buNone/>
            </a:pPr>
            <a:r>
              <a:rPr lang="en-US" sz="2800" dirty="0" smtClean="0"/>
              <a:t>	</a:t>
            </a:r>
            <a:r>
              <a:rPr lang="uk-UA" sz="2800" dirty="0" smtClean="0"/>
              <a:t>Використання покажчиків вимагає особливої уваги і ретельності в роботі.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body" idx="4294967295"/>
          </p:nvPr>
        </p:nvSpPr>
        <p:spPr>
          <a:xfrm>
            <a:off x="0" y="836712"/>
            <a:ext cx="9144000" cy="5904656"/>
          </a:xfrm>
        </p:spPr>
        <p:txBody>
          <a:bodyPr/>
          <a:lstStyle/>
          <a:p>
            <a:pPr>
              <a:lnSpc>
                <a:spcPct val="100000"/>
              </a:lnSpc>
              <a:buFont typeface="Wingdings" pitchFamily="2" charset="2"/>
              <a:buNone/>
            </a:pPr>
            <a:r>
              <a:rPr lang="uk-UA" sz="2800" dirty="0" smtClean="0"/>
              <a:t>4. Реалізація списків за допомогою масивів марнотратна відносно комп’ютерної пам'яті, оскільки резервується об'єм пам'яті, достатній для максимально можливого розміру списку незалежно від його реального розміру в конкретний момент часу. </a:t>
            </a:r>
          </a:p>
          <a:p>
            <a:pPr>
              <a:lnSpc>
                <a:spcPct val="100000"/>
              </a:lnSpc>
              <a:buFont typeface="Wingdings" pitchFamily="2" charset="2"/>
              <a:buNone/>
            </a:pPr>
            <a:r>
              <a:rPr lang="uk-UA" sz="2800" dirty="0"/>
              <a:t>	</a:t>
            </a:r>
            <a:r>
              <a:rPr lang="uk-UA" sz="2800" dirty="0" smtClean="0"/>
              <a:t>Реалізація за допомогою покажчиків використовує стільки пам'яті, скільки необхідно для зберігання поточного списку, але вимагає додаткову пам'ять для покажчика кожного запису. </a:t>
            </a:r>
            <a:endParaRPr lang="en-US" sz="2800" dirty="0" smtClean="0"/>
          </a:p>
          <a:p>
            <a:pPr>
              <a:lnSpc>
                <a:spcPct val="100000"/>
              </a:lnSpc>
              <a:buFont typeface="Wingdings" pitchFamily="2" charset="2"/>
              <a:buNone/>
            </a:pPr>
            <a:endParaRPr lang="en-US" sz="1000" dirty="0" smtClean="0"/>
          </a:p>
          <a:p>
            <a:pPr>
              <a:lnSpc>
                <a:spcPct val="100000"/>
              </a:lnSpc>
              <a:buFont typeface="Wingdings" pitchFamily="2" charset="2"/>
              <a:buNone/>
            </a:pPr>
            <a:r>
              <a:rPr lang="en-US" sz="2800" dirty="0" smtClean="0"/>
              <a:t>	</a:t>
            </a:r>
            <a:r>
              <a:rPr lang="uk-UA" sz="2800" dirty="0" smtClean="0"/>
              <a:t>В різних ситуаціях по критерію використаної пам'яті можуть бути вигідні різні реалізації.</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845840"/>
            <a:ext cx="8080375" cy="1143000"/>
          </a:xfrm>
        </p:spPr>
        <p:txBody>
          <a:bodyPr/>
          <a:lstStyle/>
          <a:p>
            <a:pPr eaLnBrk="1" hangingPunct="1">
              <a:defRPr/>
            </a:pPr>
            <a:r>
              <a:rPr lang="ru-RU" sz="4800" dirty="0" smtClean="0">
                <a:solidFill>
                  <a:srgbClr val="0000CC"/>
                </a:solidFill>
                <a:latin typeface="Times New Roman" pitchFamily="18" charset="0"/>
                <a:cs typeface="Times New Roman" pitchFamily="18" charset="0"/>
              </a:rPr>
              <a:t>3.3. </a:t>
            </a:r>
            <a:r>
              <a:rPr lang="uk-UA" sz="4800" dirty="0" smtClean="0">
                <a:solidFill>
                  <a:srgbClr val="0000CC"/>
                </a:solidFill>
                <a:latin typeface="Times New Roman" pitchFamily="18" charset="0"/>
                <a:cs typeface="Times New Roman" pitchFamily="18" charset="0"/>
              </a:rPr>
              <a:t>Стек</a:t>
            </a:r>
          </a:p>
        </p:txBody>
      </p:sp>
      <p:sp>
        <p:nvSpPr>
          <p:cNvPr id="38915" name="Rectangle 3"/>
          <p:cNvSpPr>
            <a:spLocks noGrp="1" noChangeArrowheads="1"/>
          </p:cNvSpPr>
          <p:nvPr>
            <p:ph type="body" idx="4294967295"/>
          </p:nvPr>
        </p:nvSpPr>
        <p:spPr>
          <a:xfrm>
            <a:off x="682625" y="2419920"/>
            <a:ext cx="7772400" cy="1081088"/>
          </a:xfrm>
        </p:spPr>
        <p:txBody>
          <a:bodyPr/>
          <a:lstStyle/>
          <a:p>
            <a:pPr eaLnBrk="1" hangingPunct="1">
              <a:buFont typeface="Wingdings" pitchFamily="2" charset="2"/>
              <a:buNone/>
            </a:pPr>
            <a:r>
              <a:rPr lang="ru-RU" sz="2800" dirty="0" err="1" smtClean="0"/>
              <a:t>Література</a:t>
            </a:r>
            <a:r>
              <a:rPr lang="ru-RU" sz="2800" dirty="0" smtClean="0"/>
              <a:t> для </a:t>
            </a:r>
            <a:r>
              <a:rPr lang="ru-RU" sz="2800" dirty="0" err="1" smtClean="0"/>
              <a:t>самостійного</a:t>
            </a:r>
            <a:r>
              <a:rPr lang="ru-RU" sz="2800" dirty="0" smtClean="0"/>
              <a:t> </a:t>
            </a:r>
            <a:r>
              <a:rPr lang="ru-RU" sz="2800" dirty="0" err="1" smtClean="0"/>
              <a:t>читання</a:t>
            </a:r>
            <a:r>
              <a:rPr lang="ru-RU" sz="2800" dirty="0" smtClean="0"/>
              <a:t>:</a:t>
            </a:r>
          </a:p>
          <a:p>
            <a:pPr lvl="1" eaLnBrk="1" hangingPunct="1">
              <a:buFontTx/>
              <a:buNone/>
            </a:pPr>
            <a:r>
              <a:rPr lang="ru-RU" sz="2400" dirty="0" smtClean="0"/>
              <a:t>		 с.</a:t>
            </a:r>
            <a:r>
              <a:rPr lang="uk-UA" sz="2400" dirty="0" smtClean="0"/>
              <a:t> 58-60 [1], </a:t>
            </a:r>
            <a:r>
              <a:rPr lang="ru-RU" sz="2400" dirty="0" smtClean="0"/>
              <a:t>с.</a:t>
            </a:r>
            <a:r>
              <a:rPr lang="uk-UA" sz="2400" dirty="0" smtClean="0"/>
              <a:t> 312-316 [4]</a:t>
            </a:r>
            <a:r>
              <a:rPr lang="ru-RU" sz="2400" dirty="0" smtClean="0"/>
              <a:t> </a:t>
            </a:r>
          </a:p>
        </p:txBody>
      </p:sp>
      <p:sp>
        <p:nvSpPr>
          <p:cNvPr id="38916"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body" idx="4294967295"/>
          </p:nvPr>
        </p:nvSpPr>
        <p:spPr>
          <a:xfrm>
            <a:off x="0" y="857250"/>
            <a:ext cx="8991600" cy="1924050"/>
          </a:xfrm>
        </p:spPr>
        <p:txBody>
          <a:bodyPr/>
          <a:lstStyle/>
          <a:p>
            <a:pPr marL="609600" indent="-609600" algn="just">
              <a:lnSpc>
                <a:spcPct val="100000"/>
              </a:lnSpc>
              <a:buFont typeface="Wingdings" pitchFamily="2" charset="2"/>
              <a:buNone/>
            </a:pPr>
            <a:r>
              <a:rPr lang="en-US" sz="2800" dirty="0" smtClean="0">
                <a:solidFill>
                  <a:srgbClr val="000000"/>
                </a:solidFill>
                <a:cs typeface="Times New Roman" pitchFamily="18" charset="0"/>
              </a:rPr>
              <a:t>	</a:t>
            </a:r>
            <a:r>
              <a:rPr lang="uk-UA" sz="2800" dirty="0" smtClean="0"/>
              <a:t>Стек — це один із різновидів однозв'язного лінійного списку, доступ до елементів якого можливий лише через його початок, що називається </a:t>
            </a:r>
            <a:r>
              <a:rPr lang="uk-UA" sz="2800" i="1" dirty="0" smtClean="0"/>
              <a:t>вершиною стеку. </a:t>
            </a:r>
            <a:endParaRPr lang="ru-RU" sz="2800" dirty="0" smtClean="0">
              <a:solidFill>
                <a:srgbClr val="000000"/>
              </a:solidFill>
              <a:cs typeface="Times New Roman" pitchFamily="18" charset="0"/>
            </a:endParaRPr>
          </a:p>
        </p:txBody>
      </p:sp>
      <p:sp>
        <p:nvSpPr>
          <p:cNvPr id="39939"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grpSp>
        <p:nvGrpSpPr>
          <p:cNvPr id="39940" name="Группа 37896"/>
          <p:cNvGrpSpPr>
            <a:grpSpLocks/>
          </p:cNvGrpSpPr>
          <p:nvPr/>
        </p:nvGrpSpPr>
        <p:grpSpPr bwMode="auto">
          <a:xfrm>
            <a:off x="3032125" y="2921000"/>
            <a:ext cx="2908300" cy="3244850"/>
            <a:chOff x="3031430" y="2920479"/>
            <a:chExt cx="2908722" cy="3244825"/>
          </a:xfrm>
        </p:grpSpPr>
        <p:grpSp>
          <p:nvGrpSpPr>
            <p:cNvPr id="39946" name="Группа 1"/>
            <p:cNvGrpSpPr>
              <a:grpSpLocks/>
            </p:cNvGrpSpPr>
            <p:nvPr/>
          </p:nvGrpSpPr>
          <p:grpSpPr bwMode="auto">
            <a:xfrm>
              <a:off x="4308200" y="2920479"/>
              <a:ext cx="1631952" cy="940569"/>
              <a:chOff x="2301873" y="2852936"/>
              <a:chExt cx="1631952" cy="940569"/>
            </a:xfrm>
          </p:grpSpPr>
          <p:sp>
            <p:nvSpPr>
              <p:cNvPr id="3996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3996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3996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39964"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39947" name="Группа 29"/>
            <p:cNvGrpSpPr>
              <a:grpSpLocks/>
            </p:cNvGrpSpPr>
            <p:nvPr/>
          </p:nvGrpSpPr>
          <p:grpSpPr bwMode="auto">
            <a:xfrm>
              <a:off x="4298303" y="4072607"/>
              <a:ext cx="1631952" cy="930932"/>
              <a:chOff x="2301873" y="2852936"/>
              <a:chExt cx="1631952" cy="930932"/>
            </a:xfrm>
          </p:grpSpPr>
          <p:sp>
            <p:nvSpPr>
              <p:cNvPr id="3995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39958"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3995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39960"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39948" name="Группа 34"/>
            <p:cNvGrpSpPr>
              <a:grpSpLocks/>
            </p:cNvGrpSpPr>
            <p:nvPr/>
          </p:nvGrpSpPr>
          <p:grpSpPr bwMode="auto">
            <a:xfrm>
              <a:off x="4308200" y="5224735"/>
              <a:ext cx="1631952" cy="940569"/>
              <a:chOff x="2301873" y="2852936"/>
              <a:chExt cx="1631952" cy="940569"/>
            </a:xfrm>
          </p:grpSpPr>
          <p:sp>
            <p:nvSpPr>
              <p:cNvPr id="39953"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39954"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39955"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3995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39949" name="AutoShape 39"/>
            <p:cNvCxnSpPr>
              <a:cxnSpLocks noChangeShapeType="1"/>
              <a:stCxn id="39963" idx="2"/>
              <a:endCxn id="39957" idx="0"/>
            </p:cNvCxnSpPr>
            <p:nvPr/>
          </p:nvCxnSpPr>
          <p:spPr bwMode="auto">
            <a:xfrm flipH="1">
              <a:off x="5114280" y="3834879"/>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39950" name="AutoShape 39"/>
            <p:cNvCxnSpPr>
              <a:cxnSpLocks noChangeShapeType="1"/>
              <a:stCxn id="39960" idx="2"/>
              <a:endCxn id="39956" idx="0"/>
            </p:cNvCxnSpPr>
            <p:nvPr/>
          </p:nvCxnSpPr>
          <p:spPr bwMode="auto">
            <a:xfrm>
              <a:off x="5124176" y="5003539"/>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39951" name="Text Box 42"/>
            <p:cNvSpPr txBox="1">
              <a:spLocks noChangeArrowheads="1"/>
            </p:cNvSpPr>
            <p:nvPr/>
          </p:nvSpPr>
          <p:spPr bwMode="auto">
            <a:xfrm>
              <a:off x="3031430" y="2924944"/>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39952" name="AutoShape 43"/>
            <p:cNvCxnSpPr>
              <a:cxnSpLocks noChangeShapeType="1"/>
              <a:stCxn id="39951" idx="3"/>
              <a:endCxn id="39961" idx="1"/>
            </p:cNvCxnSpPr>
            <p:nvPr/>
          </p:nvCxnSpPr>
          <p:spPr bwMode="auto">
            <a:xfrm flipV="1">
              <a:off x="3790255" y="3149079"/>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39941" name="Группа 37901"/>
          <p:cNvGrpSpPr>
            <a:grpSpLocks/>
          </p:cNvGrpSpPr>
          <p:nvPr/>
        </p:nvGrpSpPr>
        <p:grpSpPr bwMode="auto">
          <a:xfrm>
            <a:off x="6011863" y="2751138"/>
            <a:ext cx="2016125" cy="749300"/>
            <a:chOff x="6012160" y="2751311"/>
            <a:chExt cx="2016224" cy="749697"/>
          </a:xfrm>
        </p:grpSpPr>
        <p:sp>
          <p:nvSpPr>
            <p:cNvPr id="39942" name="Text Box 42"/>
            <p:cNvSpPr txBox="1">
              <a:spLocks noChangeArrowheads="1"/>
            </p:cNvSpPr>
            <p:nvPr/>
          </p:nvSpPr>
          <p:spPr bwMode="auto">
            <a:xfrm>
              <a:off x="6477033" y="3039343"/>
              <a:ext cx="15295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uk-UA" sz="2400"/>
                <a:t>додавання</a:t>
              </a:r>
              <a:endParaRPr lang="ru-RU" sz="2400"/>
            </a:p>
          </p:txBody>
        </p:sp>
        <p:cxnSp>
          <p:nvCxnSpPr>
            <p:cNvPr id="39943" name="AutoShape 43"/>
            <p:cNvCxnSpPr>
              <a:cxnSpLocks noChangeShapeType="1"/>
            </p:cNvCxnSpPr>
            <p:nvPr/>
          </p:nvCxnSpPr>
          <p:spPr bwMode="auto">
            <a:xfrm flipV="1">
              <a:off x="6012160" y="3009529"/>
              <a:ext cx="369459" cy="2232"/>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39944" name="Text Box 42"/>
            <p:cNvSpPr txBox="1">
              <a:spLocks noChangeArrowheads="1"/>
            </p:cNvSpPr>
            <p:nvPr/>
          </p:nvSpPr>
          <p:spPr bwMode="auto">
            <a:xfrm>
              <a:off x="6475267" y="2751311"/>
              <a:ext cx="15531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uk-UA" sz="2400"/>
                <a:t>видалення</a:t>
              </a:r>
              <a:endParaRPr lang="ru-RU" sz="2400"/>
            </a:p>
          </p:txBody>
        </p:sp>
        <p:cxnSp>
          <p:nvCxnSpPr>
            <p:cNvPr id="39945" name="AutoShape 43"/>
            <p:cNvCxnSpPr>
              <a:cxnSpLocks noChangeShapeType="1"/>
            </p:cNvCxnSpPr>
            <p:nvPr/>
          </p:nvCxnSpPr>
          <p:spPr bwMode="auto">
            <a:xfrm flipV="1">
              <a:off x="6012160" y="3297561"/>
              <a:ext cx="393052" cy="2232"/>
            </a:xfrm>
            <a:prstGeom prst="straightConnector1">
              <a:avLst/>
            </a:prstGeom>
            <a:noFill/>
            <a:ln w="12700">
              <a:solidFill>
                <a:schemeClr val="tx1"/>
              </a:solidFill>
              <a:round/>
              <a:headEnd type="triangle" w="med" len="lg"/>
              <a:tailEnd type="non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body" idx="4294967295"/>
          </p:nvPr>
        </p:nvSpPr>
        <p:spPr>
          <a:xfrm>
            <a:off x="0" y="836712"/>
            <a:ext cx="8991600" cy="5792688"/>
          </a:xfrm>
        </p:spPr>
        <p:txBody>
          <a:bodyPr/>
          <a:lstStyle/>
          <a:p>
            <a:pPr>
              <a:lnSpc>
                <a:spcPct val="100000"/>
              </a:lnSpc>
              <a:buFont typeface="Wingdings" pitchFamily="2" charset="2"/>
              <a:buNone/>
              <a:defRPr/>
            </a:pPr>
            <a:r>
              <a:rPr lang="en-US" sz="2800" dirty="0" smtClean="0">
                <a:solidFill>
                  <a:srgbClr val="000000"/>
                </a:solidFill>
                <a:cs typeface="Times New Roman" pitchFamily="18" charset="0"/>
              </a:rPr>
              <a:t>	</a:t>
            </a:r>
            <a:r>
              <a:rPr lang="uk-UA" sz="2800" dirty="0" smtClean="0"/>
              <a:t>Для роботи зі стеком використовують зазвичай п’ять дій:</a:t>
            </a:r>
            <a:endParaRPr lang="en-GB" sz="2800" dirty="0" smtClean="0"/>
          </a:p>
          <a:p>
            <a:pPr lvl="1">
              <a:defRPr/>
            </a:pPr>
            <a:r>
              <a:rPr lang="uk-UA" dirty="0">
                <a:ea typeface="+mn-ea"/>
                <a:cs typeface="+mn-cs"/>
              </a:rPr>
              <a:t>перевірка, чи порожній </a:t>
            </a:r>
            <a:r>
              <a:rPr lang="uk-UA" dirty="0" smtClean="0">
                <a:ea typeface="+mn-ea"/>
                <a:cs typeface="+mn-cs"/>
              </a:rPr>
              <a:t>стек</a:t>
            </a:r>
            <a:endParaRPr lang="en-GB" dirty="0">
              <a:ea typeface="+mn-ea"/>
              <a:cs typeface="+mn-cs"/>
            </a:endParaRPr>
          </a:p>
          <a:p>
            <a:pPr lvl="1">
              <a:defRPr/>
            </a:pPr>
            <a:r>
              <a:rPr lang="uk-UA" dirty="0">
                <a:ea typeface="+mn-ea"/>
                <a:cs typeface="+mn-cs"/>
              </a:rPr>
              <a:t>додавання елемента у вершину </a:t>
            </a:r>
            <a:r>
              <a:rPr lang="uk-UA" dirty="0" smtClean="0">
                <a:ea typeface="+mn-ea"/>
                <a:cs typeface="+mn-cs"/>
              </a:rPr>
              <a:t>стеку</a:t>
            </a:r>
            <a:endParaRPr lang="en-GB" dirty="0">
              <a:ea typeface="+mn-ea"/>
              <a:cs typeface="+mn-cs"/>
            </a:endParaRPr>
          </a:p>
          <a:p>
            <a:pPr lvl="1">
              <a:defRPr/>
            </a:pPr>
            <a:r>
              <a:rPr lang="uk-UA" dirty="0" smtClean="0">
                <a:ea typeface="+mn-ea"/>
                <a:cs typeface="+mn-cs"/>
              </a:rPr>
              <a:t>зчитування елементу у вершині стеку</a:t>
            </a:r>
            <a:endParaRPr lang="en-GB" dirty="0" smtClean="0">
              <a:ea typeface="+mn-ea"/>
              <a:cs typeface="+mn-cs"/>
            </a:endParaRPr>
          </a:p>
          <a:p>
            <a:pPr lvl="1">
              <a:defRPr/>
            </a:pPr>
            <a:r>
              <a:rPr lang="uk-UA" dirty="0" smtClean="0">
                <a:ea typeface="+mn-ea"/>
                <a:cs typeface="+mn-cs"/>
              </a:rPr>
              <a:t>видалення елемента з вершини стеку</a:t>
            </a:r>
            <a:endParaRPr lang="en-GB" dirty="0" smtClean="0">
              <a:ea typeface="+mn-ea"/>
              <a:cs typeface="+mn-cs"/>
            </a:endParaRPr>
          </a:p>
          <a:p>
            <a:pPr lvl="1">
              <a:defRPr/>
            </a:pPr>
            <a:r>
              <a:rPr lang="uk-UA" dirty="0">
                <a:ea typeface="+mn-ea"/>
                <a:cs typeface="+mn-cs"/>
              </a:rPr>
              <a:t>очищення </a:t>
            </a:r>
            <a:r>
              <a:rPr lang="uk-UA" dirty="0" smtClean="0">
                <a:ea typeface="+mn-ea"/>
                <a:cs typeface="+mn-cs"/>
              </a:rPr>
              <a:t>стеку</a:t>
            </a:r>
            <a:endParaRPr lang="en-GB" dirty="0">
              <a:ea typeface="+mn-ea"/>
              <a:cs typeface="+mn-cs"/>
            </a:endParaRPr>
          </a:p>
          <a:p>
            <a:pPr marL="609600" indent="-609600" algn="just">
              <a:lnSpc>
                <a:spcPct val="100000"/>
              </a:lnSpc>
              <a:buFont typeface="Wingdings" pitchFamily="2" charset="2"/>
              <a:buNone/>
              <a:defRPr/>
            </a:pPr>
            <a:endParaRPr lang="ru-RU" sz="2800" dirty="0" smtClean="0">
              <a:solidFill>
                <a:srgbClr val="000000"/>
              </a:solidFill>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body" idx="4294967295"/>
          </p:nvPr>
        </p:nvSpPr>
        <p:spPr>
          <a:xfrm>
            <a:off x="0" y="836712"/>
            <a:ext cx="8991600" cy="5792688"/>
          </a:xfrm>
        </p:spPr>
        <p:txBody>
          <a:bodyPr/>
          <a:lstStyle/>
          <a:p>
            <a:pPr marL="609600" indent="-609600" algn="just">
              <a:lnSpc>
                <a:spcPct val="100000"/>
              </a:lnSpc>
              <a:buFont typeface="Wingdings" pitchFamily="2" charset="2"/>
              <a:buNone/>
            </a:pPr>
            <a:r>
              <a:rPr lang="uk-UA" sz="2800" dirty="0" smtClean="0"/>
              <a:t>	</a:t>
            </a:r>
            <a:r>
              <a:rPr lang="uk-UA" sz="2800" b="1" dirty="0" smtClean="0"/>
              <a:t>Реалізація стеків за допомогою покажчиків</a:t>
            </a:r>
            <a:r>
              <a:rPr lang="uk-UA" sz="2800" dirty="0" smtClean="0"/>
              <a:t> </a:t>
            </a:r>
          </a:p>
          <a:p>
            <a:pPr marL="609600" indent="-609600" algn="just">
              <a:lnSpc>
                <a:spcPct val="100000"/>
              </a:lnSpc>
              <a:buFont typeface="Wingdings" pitchFamily="2" charset="2"/>
              <a:buNone/>
            </a:pPr>
            <a:r>
              <a:rPr lang="en-US" sz="2800" dirty="0" smtClean="0">
                <a:solidFill>
                  <a:srgbClr val="000000"/>
                </a:solidFill>
                <a:cs typeface="Times New Roman" pitchFamily="18" charset="0"/>
              </a:rPr>
              <a:t>	</a:t>
            </a:r>
            <a:r>
              <a:rPr lang="uk-UA" sz="2800" dirty="0" smtClean="0">
                <a:solidFill>
                  <a:srgbClr val="000000"/>
                </a:solidFill>
                <a:cs typeface="Times New Roman" pitchFamily="18" charset="0"/>
              </a:rPr>
              <a:t>Стек працює за принципом «останнім прийшов — першим вийшов», що позначається абревіатурою </a:t>
            </a:r>
            <a:r>
              <a:rPr lang="en-US" sz="2800" dirty="0" smtClean="0">
                <a:solidFill>
                  <a:srgbClr val="000000"/>
                </a:solidFill>
                <a:cs typeface="Times New Roman" pitchFamily="18" charset="0"/>
              </a:rPr>
              <a:t>LIFO </a:t>
            </a:r>
            <a:r>
              <a:rPr lang="uk-UA" sz="2800" dirty="0" smtClean="0">
                <a:solidFill>
                  <a:srgbClr val="000000"/>
                </a:solidFill>
                <a:cs typeface="Times New Roman" pitchFamily="18" charset="0"/>
              </a:rPr>
              <a:t>(від англ. </a:t>
            </a:r>
            <a:r>
              <a:rPr lang="en-US" sz="2800" dirty="0" smtClean="0">
                <a:solidFill>
                  <a:srgbClr val="000000"/>
                </a:solidFill>
                <a:cs typeface="Times New Roman" pitchFamily="18" charset="0"/>
              </a:rPr>
              <a:t>Last In First Out), </a:t>
            </a:r>
            <a:r>
              <a:rPr lang="uk-UA" sz="2800" dirty="0" smtClean="0">
                <a:solidFill>
                  <a:srgbClr val="000000"/>
                </a:solidFill>
                <a:cs typeface="Times New Roman" pitchFamily="18" charset="0"/>
              </a:rPr>
              <a:t>і має такі властивості:</a:t>
            </a:r>
            <a:endParaRPr lang="ru-RU" sz="2800" dirty="0" smtClean="0">
              <a:solidFill>
                <a:srgbClr val="000000"/>
              </a:solidFill>
              <a:latin typeface="Courier New" pitchFamily="49" charset="0"/>
              <a:cs typeface="Courier New" pitchFamily="49" charset="0"/>
            </a:endParaRPr>
          </a:p>
          <a:p>
            <a:pPr marL="990600" lvl="1" indent="-533400" algn="just">
              <a:lnSpc>
                <a:spcPct val="90000"/>
              </a:lnSpc>
              <a:buFont typeface="Symbol" pitchFamily="18" charset="2"/>
              <a:buChar char="-"/>
            </a:pPr>
            <a:r>
              <a:rPr lang="uk-UA" sz="2400" dirty="0" smtClean="0">
                <a:solidFill>
                  <a:srgbClr val="000000"/>
                </a:solidFill>
                <a:cs typeface="Times New Roman" pitchFamily="18" charset="0"/>
              </a:rPr>
              <a:t>елементи додаються у вершину (голову) стеку;</a:t>
            </a:r>
            <a:endParaRPr lang="ru-RU" sz="2400" dirty="0" smtClean="0">
              <a:solidFill>
                <a:srgbClr val="000000"/>
              </a:solidFill>
              <a:cs typeface="Times New Roman" pitchFamily="18" charset="0"/>
            </a:endParaRPr>
          </a:p>
          <a:p>
            <a:pPr marL="990600" lvl="1" indent="-533400" algn="just">
              <a:lnSpc>
                <a:spcPct val="90000"/>
              </a:lnSpc>
              <a:buFont typeface="Symbol" pitchFamily="18" charset="2"/>
              <a:buChar char="-"/>
            </a:pPr>
            <a:r>
              <a:rPr lang="uk-UA" sz="2400" dirty="0" smtClean="0">
                <a:solidFill>
                  <a:srgbClr val="000000"/>
                </a:solidFill>
                <a:cs typeface="Times New Roman" pitchFamily="18" charset="0"/>
              </a:rPr>
              <a:t>елементи видаляються з вершини (голови) стеку;</a:t>
            </a:r>
            <a:endParaRPr lang="ru-RU" sz="2400" dirty="0" smtClean="0">
              <a:solidFill>
                <a:srgbClr val="000000"/>
              </a:solidFill>
              <a:cs typeface="Times New Roman" pitchFamily="18" charset="0"/>
            </a:endParaRPr>
          </a:p>
          <a:p>
            <a:pPr marL="990600" lvl="1" indent="-533400" algn="just">
              <a:lnSpc>
                <a:spcPct val="90000"/>
              </a:lnSpc>
              <a:buFont typeface="Symbol" pitchFamily="18" charset="2"/>
              <a:buChar char="-"/>
            </a:pPr>
            <a:r>
              <a:rPr lang="uk-UA" sz="2400" dirty="0" smtClean="0">
                <a:solidFill>
                  <a:srgbClr val="000000"/>
                </a:solidFill>
                <a:cs typeface="Times New Roman" pitchFamily="18" charset="0"/>
              </a:rPr>
              <a:t>покажчик в останньому елементі дорівнює </a:t>
            </a:r>
            <a:r>
              <a:rPr lang="en-US" sz="2400" dirty="0" smtClean="0">
                <a:solidFill>
                  <a:srgbClr val="000000"/>
                </a:solidFill>
                <a:latin typeface="Courier New" pitchFamily="49" charset="0"/>
                <a:cs typeface="Times New Roman" pitchFamily="18" charset="0"/>
              </a:rPr>
              <a:t>null</a:t>
            </a:r>
            <a:r>
              <a:rPr lang="ru-RU" sz="2400" dirty="0" smtClean="0">
                <a:solidFill>
                  <a:srgbClr val="000000"/>
                </a:solidFill>
                <a:cs typeface="Times New Roman" pitchFamily="18" charset="0"/>
              </a:rPr>
              <a:t>;</a:t>
            </a:r>
          </a:p>
          <a:p>
            <a:pPr marL="990600" lvl="1" indent="-533400" algn="just">
              <a:lnSpc>
                <a:spcPct val="90000"/>
              </a:lnSpc>
              <a:buFont typeface="Symbol" pitchFamily="18" charset="2"/>
              <a:buChar char="-"/>
            </a:pPr>
            <a:r>
              <a:rPr lang="uk-UA" sz="2400" dirty="0" smtClean="0">
                <a:solidFill>
                  <a:srgbClr val="000000"/>
                </a:solidFill>
                <a:cs typeface="Times New Roman" pitchFamily="18" charset="0"/>
              </a:rPr>
              <a:t>неможливо вилучити елемент із середини стеку, не вилучивши всі елементи, що йдуть попереду.</a:t>
            </a:r>
            <a:endParaRPr lang="ru-RU" sz="2400" dirty="0" smtClean="0">
              <a:solidFill>
                <a:srgbClr val="000000"/>
              </a:solidFill>
              <a:cs typeface="Times New Roman" pitchFamily="18" charset="0"/>
            </a:endParaRPr>
          </a:p>
          <a:p>
            <a:pPr marL="609600" indent="-609600" algn="just">
              <a:lnSpc>
                <a:spcPct val="100000"/>
              </a:lnSpc>
              <a:buFont typeface="Wingdings" pitchFamily="2" charset="2"/>
              <a:buNone/>
            </a:pPr>
            <a:endParaRPr lang="en-US" sz="1200" dirty="0" smtClean="0">
              <a:solidFill>
                <a:srgbClr val="000000"/>
              </a:solidFill>
              <a:cs typeface="Times New Roman" pitchFamily="18" charset="0"/>
            </a:endParaRPr>
          </a:p>
          <a:p>
            <a:pPr marL="609600" indent="-609600" algn="just">
              <a:lnSpc>
                <a:spcPct val="100000"/>
              </a:lnSpc>
              <a:buFont typeface="Wingdings" pitchFamily="2" charset="2"/>
              <a:buNone/>
            </a:pPr>
            <a:r>
              <a:rPr lang="en-US" sz="2800" dirty="0" smtClean="0">
                <a:solidFill>
                  <a:srgbClr val="000000"/>
                </a:solidFill>
                <a:cs typeface="Times New Roman" pitchFamily="18" charset="0"/>
              </a:rPr>
              <a:t>	</a:t>
            </a:r>
            <a:r>
              <a:rPr lang="uk-UA" sz="2800" dirty="0" smtClean="0">
                <a:solidFill>
                  <a:srgbClr val="000000"/>
                </a:solidFill>
                <a:cs typeface="Times New Roman" pitchFamily="18" charset="0"/>
              </a:rPr>
              <a:t>Для роботи зі стеком достатньо мати покажчик </a:t>
            </a:r>
            <a:r>
              <a:rPr lang="en-US" sz="2800" dirty="0" smtClean="0">
                <a:solidFill>
                  <a:srgbClr val="000000"/>
                </a:solidFill>
                <a:latin typeface="Courier New" pitchFamily="49" charset="0"/>
                <a:cs typeface="Courier New" pitchFamily="49" charset="0"/>
              </a:rPr>
              <a:t>head</a:t>
            </a:r>
            <a:r>
              <a:rPr lang="en-US" sz="2800" dirty="0" smtClean="0">
                <a:solidFill>
                  <a:srgbClr val="000000"/>
                </a:solidFill>
                <a:cs typeface="Times New Roman" pitchFamily="18" charset="0"/>
              </a:rPr>
              <a:t> </a:t>
            </a:r>
            <a:r>
              <a:rPr lang="uk-UA" sz="2800" dirty="0" smtClean="0">
                <a:solidFill>
                  <a:srgbClr val="000000"/>
                </a:solidFill>
                <a:cs typeface="Times New Roman" pitchFamily="18" charset="0"/>
              </a:rPr>
              <a:t>на його вершину та допоміжний покажчик </a:t>
            </a:r>
            <a:r>
              <a:rPr lang="en-US" sz="2800" dirty="0" smtClean="0">
                <a:solidFill>
                  <a:srgbClr val="000000"/>
                </a:solidFill>
                <a:latin typeface="Courier New" pitchFamily="49" charset="0"/>
                <a:cs typeface="Courier New" pitchFamily="49" charset="0"/>
              </a:rPr>
              <a:t>current</a:t>
            </a:r>
            <a:r>
              <a:rPr lang="en-US" sz="2800" dirty="0" smtClean="0">
                <a:solidFill>
                  <a:srgbClr val="000000"/>
                </a:solidFill>
                <a:cs typeface="Times New Roman" pitchFamily="18" charset="0"/>
              </a:rPr>
              <a:t> </a:t>
            </a:r>
            <a:r>
              <a:rPr lang="uk-UA" sz="2800" dirty="0" smtClean="0">
                <a:solidFill>
                  <a:srgbClr val="000000"/>
                </a:solidFill>
                <a:cs typeface="Times New Roman" pitchFamily="18" charset="0"/>
              </a:rPr>
              <a:t>на елемент стеку. </a:t>
            </a:r>
            <a:endParaRPr lang="ru-RU" sz="2800" dirty="0" smtClean="0">
              <a:solidFill>
                <a:srgbClr val="000000"/>
              </a:solidFill>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txBox="1">
            <a:spLocks noChangeArrowheads="1"/>
          </p:cNvSpPr>
          <p:nvPr/>
        </p:nvSpPr>
        <p:spPr bwMode="auto">
          <a:xfrm>
            <a:off x="0" y="836712"/>
            <a:ext cx="9144000" cy="5904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562" tIns="46038" rIns="182562" bIns="46038"/>
          <a:lstStyle>
            <a:lvl1pPr marL="609600" indent="-609600"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spcBef>
                <a:spcPct val="20000"/>
              </a:spcBef>
              <a:buClr>
                <a:schemeClr val="tx2"/>
              </a:buClr>
              <a:buSzPct val="75000"/>
              <a:buFont typeface="Wingdings" pitchFamily="2" charset="2"/>
              <a:buNone/>
            </a:pPr>
            <a:r>
              <a:rPr lang="uk-UA"/>
              <a:t>	</a:t>
            </a:r>
            <a:r>
              <a:rPr lang="uk-UA" b="1"/>
              <a:t>Тип даних</a:t>
            </a:r>
          </a:p>
          <a:p>
            <a:pPr>
              <a:spcBef>
                <a:spcPct val="20000"/>
              </a:spcBef>
              <a:buClr>
                <a:schemeClr val="tx2"/>
              </a:buClr>
              <a:buSzPct val="75000"/>
              <a:buFont typeface="Wingdings" pitchFamily="2" charset="2"/>
              <a:buNone/>
            </a:pPr>
            <a:endParaRPr lang="uk-UA" b="1"/>
          </a:p>
          <a:p>
            <a:pPr>
              <a:spcBef>
                <a:spcPct val="20000"/>
              </a:spcBef>
              <a:buClr>
                <a:schemeClr val="tx2"/>
              </a:buClr>
              <a:buSzPct val="75000"/>
              <a:buFont typeface="Wingdings" pitchFamily="2" charset="2"/>
              <a:buNone/>
            </a:pPr>
            <a:r>
              <a:rPr lang="uk-UA"/>
              <a:t> </a:t>
            </a:r>
            <a:endParaRPr lang="en-US"/>
          </a:p>
          <a:p>
            <a:pPr>
              <a:spcBef>
                <a:spcPct val="20000"/>
              </a:spcBef>
              <a:buClr>
                <a:schemeClr val="tx2"/>
              </a:buClr>
              <a:buSzPct val="75000"/>
              <a:buFont typeface="Wingdings" pitchFamily="2" charset="2"/>
              <a:buNone/>
            </a:pPr>
            <a:endParaRPr lang="en-US" sz="1600"/>
          </a:p>
          <a:p>
            <a:pPr>
              <a:spcBef>
                <a:spcPct val="20000"/>
              </a:spcBef>
              <a:buClr>
                <a:schemeClr val="tx2"/>
              </a:buClr>
              <a:buSzPct val="75000"/>
              <a:buFont typeface="Wingdings" pitchFamily="2" charset="2"/>
              <a:buNone/>
            </a:pPr>
            <a:r>
              <a:rPr lang="en-US"/>
              <a:t>	</a:t>
            </a:r>
            <a:r>
              <a:rPr lang="uk-UA" b="1"/>
              <a:t>Структура даних</a:t>
            </a:r>
            <a:r>
              <a:rPr lang="uk-UA"/>
              <a:t> </a:t>
            </a:r>
          </a:p>
          <a:p>
            <a:pPr>
              <a:spcBef>
                <a:spcPct val="20000"/>
              </a:spcBef>
              <a:buClr>
                <a:schemeClr val="tx2"/>
              </a:buClr>
              <a:buSzPct val="75000"/>
              <a:buFont typeface="Wingdings" pitchFamily="2" charset="2"/>
              <a:buNone/>
            </a:pPr>
            <a:endParaRPr lang="uk-UA"/>
          </a:p>
          <a:p>
            <a:pPr>
              <a:spcBef>
                <a:spcPct val="20000"/>
              </a:spcBef>
              <a:buClr>
                <a:schemeClr val="tx2"/>
              </a:buClr>
              <a:buSzPct val="75000"/>
              <a:buFont typeface="Wingdings" pitchFamily="2" charset="2"/>
              <a:buNone/>
            </a:pPr>
            <a:endParaRPr lang="uk-UA"/>
          </a:p>
          <a:p>
            <a:pPr>
              <a:spcBef>
                <a:spcPct val="20000"/>
              </a:spcBef>
              <a:buClr>
                <a:schemeClr val="tx2"/>
              </a:buClr>
              <a:buSzPct val="75000"/>
              <a:buFont typeface="Wingdings" pitchFamily="2" charset="2"/>
              <a:buNone/>
            </a:pPr>
            <a:endParaRPr lang="en-US" sz="2400"/>
          </a:p>
          <a:p>
            <a:pPr>
              <a:spcBef>
                <a:spcPct val="20000"/>
              </a:spcBef>
              <a:buClr>
                <a:schemeClr val="tx2"/>
              </a:buClr>
              <a:buSzPct val="75000"/>
              <a:buFont typeface="Wingdings" pitchFamily="2" charset="2"/>
              <a:buNone/>
            </a:pPr>
            <a:r>
              <a:rPr lang="en-US"/>
              <a:t>	</a:t>
            </a:r>
            <a:r>
              <a:rPr lang="uk-UA" b="1"/>
              <a:t>Абстрактний тип даних</a:t>
            </a:r>
            <a:endParaRPr lang="uk-UA"/>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body" idx="4294967295"/>
          </p:nvPr>
        </p:nvSpPr>
        <p:spPr>
          <a:xfrm>
            <a:off x="0" y="1470025"/>
            <a:ext cx="52197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стеку</a:t>
            </a:r>
            <a:endParaRPr lang="en-US" sz="2400" smtClean="0">
              <a:solidFill>
                <a:srgbClr val="000000"/>
              </a:solidFill>
              <a:latin typeface="Courier New" pitchFamily="49" charset="0"/>
            </a:endParaRPr>
          </a:p>
        </p:txBody>
      </p:sp>
      <p:sp>
        <p:nvSpPr>
          <p:cNvPr id="43011"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вставки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до </a:t>
            </a:r>
            <a:r>
              <a:rPr lang="uk-UA" sz="2800" b="1" dirty="0" smtClean="0">
                <a:solidFill>
                  <a:schemeClr val="tx1"/>
                </a:solidFill>
                <a:effectLst/>
                <a:latin typeface="Times New Roman" pitchFamily="18" charset="0"/>
              </a:rPr>
              <a:t>порожнього </a:t>
            </a:r>
            <a:r>
              <a:rPr lang="ru-RU" sz="2800" b="1" dirty="0" smtClean="0">
                <a:solidFill>
                  <a:schemeClr val="tx1"/>
                </a:solidFill>
                <a:effectLst/>
                <a:latin typeface="Times New Roman" pitchFamily="18" charset="0"/>
              </a:rPr>
              <a:t>стеку</a:t>
            </a:r>
          </a:p>
        </p:txBody>
      </p:sp>
      <p:grpSp>
        <p:nvGrpSpPr>
          <p:cNvPr id="43012" name="Группа 47"/>
          <p:cNvGrpSpPr>
            <a:grpSpLocks/>
          </p:cNvGrpSpPr>
          <p:nvPr/>
        </p:nvGrpSpPr>
        <p:grpSpPr bwMode="auto">
          <a:xfrm>
            <a:off x="7116763" y="1989138"/>
            <a:ext cx="1631950" cy="939800"/>
            <a:chOff x="2301873" y="2852936"/>
            <a:chExt cx="1631952" cy="940569"/>
          </a:xfrm>
        </p:grpSpPr>
        <p:sp>
          <p:nvSpPr>
            <p:cNvPr id="4301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3016"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4301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3018" name="Text Box 28"/>
            <p:cNvSpPr txBox="1">
              <a:spLocks noChangeArrowheads="1"/>
            </p:cNvSpPr>
            <p:nvPr/>
          </p:nvSpPr>
          <p:spPr bwMode="auto">
            <a:xfrm>
              <a:off x="2421657"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sp>
        <p:nvSpPr>
          <p:cNvPr id="43013" name="Text Box 40"/>
          <p:cNvSpPr txBox="1">
            <a:spLocks noChangeArrowheads="1"/>
          </p:cNvSpPr>
          <p:nvPr/>
        </p:nvSpPr>
        <p:spPr bwMode="auto">
          <a:xfrm>
            <a:off x="5580063" y="2209800"/>
            <a:ext cx="104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43014" name="AutoShape 41"/>
          <p:cNvCxnSpPr>
            <a:cxnSpLocks noChangeShapeType="1"/>
            <a:stCxn id="43013" idx="3"/>
          </p:cNvCxnSpPr>
          <p:nvPr/>
        </p:nvCxnSpPr>
        <p:spPr bwMode="auto">
          <a:xfrm>
            <a:off x="6626225" y="2438400"/>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body" idx="4294967295"/>
          </p:nvPr>
        </p:nvSpPr>
        <p:spPr>
          <a:xfrm>
            <a:off x="0" y="1470025"/>
            <a:ext cx="52197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стеку</a:t>
            </a:r>
            <a:endParaRPr lang="en-US" sz="2400" smtClean="0">
              <a:solidFill>
                <a:srgbClr val="000000"/>
              </a:solidFill>
              <a:latin typeface="Courier New" pitchFamily="49" charset="0"/>
            </a:endParaRPr>
          </a:p>
        </p:txBody>
      </p:sp>
      <p:sp>
        <p:nvSpPr>
          <p:cNvPr id="44035"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вставки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до </a:t>
            </a:r>
            <a:r>
              <a:rPr lang="uk-UA" sz="2800" b="1" dirty="0" smtClean="0">
                <a:solidFill>
                  <a:schemeClr val="tx1"/>
                </a:solidFill>
                <a:effectLst/>
                <a:latin typeface="Times New Roman" pitchFamily="18" charset="0"/>
              </a:rPr>
              <a:t>порожнього </a:t>
            </a:r>
            <a:r>
              <a:rPr lang="ru-RU" sz="2800" b="1" dirty="0" smtClean="0">
                <a:solidFill>
                  <a:schemeClr val="tx1"/>
                </a:solidFill>
                <a:effectLst/>
                <a:latin typeface="Times New Roman" pitchFamily="18" charset="0"/>
              </a:rPr>
              <a:t>стеку</a:t>
            </a:r>
          </a:p>
        </p:txBody>
      </p:sp>
      <p:sp>
        <p:nvSpPr>
          <p:cNvPr id="44036" name="Rectangle 44"/>
          <p:cNvSpPr>
            <a:spLocks noChangeArrowheads="1"/>
          </p:cNvSpPr>
          <p:nvPr/>
        </p:nvSpPr>
        <p:spPr bwMode="auto">
          <a:xfrm>
            <a:off x="76200" y="2527300"/>
            <a:ext cx="57912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grpSp>
        <p:nvGrpSpPr>
          <p:cNvPr id="44037" name="Группа 2"/>
          <p:cNvGrpSpPr>
            <a:grpSpLocks/>
          </p:cNvGrpSpPr>
          <p:nvPr/>
        </p:nvGrpSpPr>
        <p:grpSpPr bwMode="auto">
          <a:xfrm>
            <a:off x="5580063" y="1989138"/>
            <a:ext cx="3168650" cy="939800"/>
            <a:chOff x="5580112" y="1988840"/>
            <a:chExt cx="3168352" cy="940569"/>
          </a:xfrm>
        </p:grpSpPr>
        <p:grpSp>
          <p:nvGrpSpPr>
            <p:cNvPr id="44038" name="Группа 47"/>
            <p:cNvGrpSpPr>
              <a:grpSpLocks/>
            </p:cNvGrpSpPr>
            <p:nvPr/>
          </p:nvGrpSpPr>
          <p:grpSpPr bwMode="auto">
            <a:xfrm>
              <a:off x="7116512" y="1988840"/>
              <a:ext cx="1631952" cy="940569"/>
              <a:chOff x="2301873" y="2852936"/>
              <a:chExt cx="1631952" cy="940569"/>
            </a:xfrm>
          </p:grpSpPr>
          <p:sp>
            <p:nvSpPr>
              <p:cNvPr id="4404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404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404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4044" name="Text Box 28"/>
              <p:cNvSpPr txBox="1">
                <a:spLocks noChangeArrowheads="1"/>
              </p:cNvSpPr>
              <p:nvPr/>
            </p:nvSpPr>
            <p:spPr bwMode="auto">
              <a:xfrm>
                <a:off x="2421657"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grpSp>
        <p:sp>
          <p:nvSpPr>
            <p:cNvPr id="44039" name="Text Box 40"/>
            <p:cNvSpPr txBox="1">
              <a:spLocks noChangeArrowheads="1"/>
            </p:cNvSpPr>
            <p:nvPr/>
          </p:nvSpPr>
          <p:spPr bwMode="auto">
            <a:xfrm>
              <a:off x="5580112" y="2209329"/>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44040" name="AutoShape 41"/>
            <p:cNvCxnSpPr>
              <a:cxnSpLocks noChangeShapeType="1"/>
              <a:stCxn id="44039" idx="3"/>
            </p:cNvCxnSpPr>
            <p:nvPr/>
          </p:nvCxnSpPr>
          <p:spPr bwMode="auto">
            <a:xfrm>
              <a:off x="6626275" y="2437929"/>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body" idx="4294967295"/>
          </p:nvPr>
        </p:nvSpPr>
        <p:spPr>
          <a:xfrm>
            <a:off x="0" y="1470025"/>
            <a:ext cx="52197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стеку</a:t>
            </a:r>
            <a:endParaRPr lang="en-US" sz="2400" smtClean="0">
              <a:solidFill>
                <a:srgbClr val="000000"/>
              </a:solidFill>
              <a:latin typeface="Courier New" pitchFamily="49" charset="0"/>
            </a:endParaRPr>
          </a:p>
        </p:txBody>
      </p:sp>
      <p:sp>
        <p:nvSpPr>
          <p:cNvPr id="45059"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вставки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до </a:t>
            </a:r>
            <a:r>
              <a:rPr lang="uk-UA" sz="2800" b="1" dirty="0" smtClean="0">
                <a:solidFill>
                  <a:schemeClr val="tx1"/>
                </a:solidFill>
                <a:effectLst/>
                <a:latin typeface="Times New Roman" pitchFamily="18" charset="0"/>
              </a:rPr>
              <a:t>порожнього </a:t>
            </a:r>
            <a:r>
              <a:rPr lang="ru-RU" sz="2800" b="1" dirty="0" smtClean="0">
                <a:solidFill>
                  <a:schemeClr val="tx1"/>
                </a:solidFill>
                <a:effectLst/>
                <a:latin typeface="Times New Roman" pitchFamily="18" charset="0"/>
              </a:rPr>
              <a:t>стеку</a:t>
            </a:r>
          </a:p>
        </p:txBody>
      </p:sp>
      <p:sp>
        <p:nvSpPr>
          <p:cNvPr id="45060" name="Rectangle 44"/>
          <p:cNvSpPr>
            <a:spLocks noChangeArrowheads="1"/>
          </p:cNvSpPr>
          <p:nvPr/>
        </p:nvSpPr>
        <p:spPr bwMode="auto">
          <a:xfrm>
            <a:off x="76200" y="2527300"/>
            <a:ext cx="57912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sp>
        <p:nvSpPr>
          <p:cNvPr id="45061" name="Rectangle 46"/>
          <p:cNvSpPr>
            <a:spLocks noChangeArrowheads="1"/>
          </p:cNvSpPr>
          <p:nvPr/>
        </p:nvSpPr>
        <p:spPr bwMode="auto">
          <a:xfrm>
            <a:off x="76200" y="3608388"/>
            <a:ext cx="5503863"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3. </a:t>
            </a:r>
            <a:r>
              <a:rPr kumimoji="0" lang="uk-UA" sz="2400">
                <a:solidFill>
                  <a:srgbClr val="000000"/>
                </a:solidFill>
                <a:cs typeface="Times New Roman" pitchFamily="18" charset="0"/>
              </a:rPr>
              <a:t>Встановити вершину стеку на новостворений елемент</a:t>
            </a:r>
            <a:endParaRPr kumimoji="0" lang="ru-RU" sz="2400">
              <a:solidFill>
                <a:srgbClr val="000000"/>
              </a:solidFill>
              <a:latin typeface="Courier New" pitchFamily="49" charset="0"/>
              <a:cs typeface="Times New Roman" pitchFamily="18" charset="0"/>
            </a:endParaRPr>
          </a:p>
        </p:txBody>
      </p:sp>
      <p:grpSp>
        <p:nvGrpSpPr>
          <p:cNvPr id="45062" name="Группа 1"/>
          <p:cNvGrpSpPr>
            <a:grpSpLocks/>
          </p:cNvGrpSpPr>
          <p:nvPr/>
        </p:nvGrpSpPr>
        <p:grpSpPr bwMode="auto">
          <a:xfrm>
            <a:off x="5580063" y="1989138"/>
            <a:ext cx="3168650" cy="939800"/>
            <a:chOff x="5580112" y="1988840"/>
            <a:chExt cx="3168352" cy="940569"/>
          </a:xfrm>
        </p:grpSpPr>
        <p:grpSp>
          <p:nvGrpSpPr>
            <p:cNvPr id="45063" name="Группа 47"/>
            <p:cNvGrpSpPr>
              <a:grpSpLocks/>
            </p:cNvGrpSpPr>
            <p:nvPr/>
          </p:nvGrpSpPr>
          <p:grpSpPr bwMode="auto">
            <a:xfrm>
              <a:off x="7116512" y="1988840"/>
              <a:ext cx="1631952" cy="940569"/>
              <a:chOff x="2301873" y="2852936"/>
              <a:chExt cx="1631952" cy="940569"/>
            </a:xfrm>
          </p:grpSpPr>
          <p:sp>
            <p:nvSpPr>
              <p:cNvPr id="45068"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5069"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5070"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5071" name="Text Box 28"/>
              <p:cNvSpPr txBox="1">
                <a:spLocks noChangeArrowheads="1"/>
              </p:cNvSpPr>
              <p:nvPr/>
            </p:nvSpPr>
            <p:spPr bwMode="auto">
              <a:xfrm>
                <a:off x="2421657"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grpSp>
        <p:sp>
          <p:nvSpPr>
            <p:cNvPr id="45064" name="Text Box 42"/>
            <p:cNvSpPr txBox="1">
              <a:spLocks noChangeArrowheads="1"/>
            </p:cNvSpPr>
            <p:nvPr/>
          </p:nvSpPr>
          <p:spPr bwMode="auto">
            <a:xfrm>
              <a:off x="5839742" y="1993305"/>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45065" name="AutoShape 43"/>
            <p:cNvCxnSpPr>
              <a:cxnSpLocks noChangeShapeType="1"/>
              <a:stCxn id="45064" idx="3"/>
              <a:endCxn id="45068" idx="1"/>
            </p:cNvCxnSpPr>
            <p:nvPr/>
          </p:nvCxnSpPr>
          <p:spPr bwMode="auto">
            <a:xfrm flipV="1">
              <a:off x="6598567" y="2217440"/>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45066" name="Text Box 40"/>
            <p:cNvSpPr txBox="1">
              <a:spLocks noChangeArrowheads="1"/>
            </p:cNvSpPr>
            <p:nvPr/>
          </p:nvSpPr>
          <p:spPr bwMode="auto">
            <a:xfrm>
              <a:off x="5580112" y="2209329"/>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45067" name="AutoShape 41"/>
            <p:cNvCxnSpPr>
              <a:cxnSpLocks noChangeShapeType="1"/>
              <a:stCxn id="45066" idx="3"/>
            </p:cNvCxnSpPr>
            <p:nvPr/>
          </p:nvCxnSpPr>
          <p:spPr bwMode="auto">
            <a:xfrm>
              <a:off x="6626275" y="2437929"/>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вставки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до стеку</a:t>
            </a:r>
          </a:p>
        </p:txBody>
      </p:sp>
      <p:grpSp>
        <p:nvGrpSpPr>
          <p:cNvPr id="46083" name="Группа 52"/>
          <p:cNvGrpSpPr>
            <a:grpSpLocks/>
          </p:cNvGrpSpPr>
          <p:nvPr/>
        </p:nvGrpSpPr>
        <p:grpSpPr bwMode="auto">
          <a:xfrm>
            <a:off x="7107238" y="3141663"/>
            <a:ext cx="1631950" cy="930275"/>
            <a:chOff x="2301873" y="2852936"/>
            <a:chExt cx="1631952" cy="930932"/>
          </a:xfrm>
        </p:grpSpPr>
        <p:sp>
          <p:nvSpPr>
            <p:cNvPr id="46092"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6093"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6094"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6095"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46084" name="Группа 57"/>
          <p:cNvGrpSpPr>
            <a:grpSpLocks/>
          </p:cNvGrpSpPr>
          <p:nvPr/>
        </p:nvGrpSpPr>
        <p:grpSpPr bwMode="auto">
          <a:xfrm>
            <a:off x="7116763" y="4292600"/>
            <a:ext cx="1631950" cy="941388"/>
            <a:chOff x="2301873" y="2852936"/>
            <a:chExt cx="1631952" cy="940569"/>
          </a:xfrm>
        </p:grpSpPr>
        <p:sp>
          <p:nvSpPr>
            <p:cNvPr id="46088"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608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6090"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4609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46085" name="AutoShape 39"/>
          <p:cNvCxnSpPr>
            <a:cxnSpLocks noChangeShapeType="1"/>
            <a:stCxn id="46095" idx="2"/>
            <a:endCxn id="46091" idx="0"/>
          </p:cNvCxnSpPr>
          <p:nvPr/>
        </p:nvCxnSpPr>
        <p:spPr bwMode="auto">
          <a:xfrm>
            <a:off x="7932738" y="4071938"/>
            <a:ext cx="0" cy="220662"/>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46086" name="Text Box 42"/>
          <p:cNvSpPr txBox="1">
            <a:spLocks noChangeArrowheads="1"/>
          </p:cNvSpPr>
          <p:nvPr/>
        </p:nvSpPr>
        <p:spPr bwMode="auto">
          <a:xfrm>
            <a:off x="5840413" y="3141663"/>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46087" name="AutoShape 43"/>
          <p:cNvCxnSpPr>
            <a:cxnSpLocks noChangeShapeType="1"/>
            <a:stCxn id="46086" idx="3"/>
            <a:endCxn id="46092" idx="1"/>
          </p:cNvCxnSpPr>
          <p:nvPr/>
        </p:nvCxnSpPr>
        <p:spPr bwMode="auto">
          <a:xfrm>
            <a:off x="6599238" y="3370263"/>
            <a:ext cx="508000"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body" idx="4294967295"/>
          </p:nvPr>
        </p:nvSpPr>
        <p:spPr>
          <a:xfrm>
            <a:off x="0" y="1470025"/>
            <a:ext cx="52197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стеку</a:t>
            </a:r>
            <a:endParaRPr lang="en-US" sz="2400" smtClean="0">
              <a:solidFill>
                <a:srgbClr val="000000"/>
              </a:solidFill>
              <a:latin typeface="Courier New" pitchFamily="49" charset="0"/>
            </a:endParaRPr>
          </a:p>
        </p:txBody>
      </p:sp>
      <p:sp>
        <p:nvSpPr>
          <p:cNvPr id="47107"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вставки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до стеку</a:t>
            </a:r>
          </a:p>
        </p:txBody>
      </p:sp>
      <p:grpSp>
        <p:nvGrpSpPr>
          <p:cNvPr id="47108" name="Группа 1"/>
          <p:cNvGrpSpPr>
            <a:grpSpLocks/>
          </p:cNvGrpSpPr>
          <p:nvPr/>
        </p:nvGrpSpPr>
        <p:grpSpPr bwMode="auto">
          <a:xfrm>
            <a:off x="5580063" y="1989138"/>
            <a:ext cx="3168650" cy="3244850"/>
            <a:chOff x="5580112" y="1988840"/>
            <a:chExt cx="3168352" cy="3244825"/>
          </a:xfrm>
        </p:grpSpPr>
        <p:grpSp>
          <p:nvGrpSpPr>
            <p:cNvPr id="47109" name="Группа 47"/>
            <p:cNvGrpSpPr>
              <a:grpSpLocks/>
            </p:cNvGrpSpPr>
            <p:nvPr/>
          </p:nvGrpSpPr>
          <p:grpSpPr bwMode="auto">
            <a:xfrm>
              <a:off x="7116512" y="1988840"/>
              <a:ext cx="1631952" cy="940569"/>
              <a:chOff x="2301873" y="2852936"/>
              <a:chExt cx="1631952" cy="940569"/>
            </a:xfrm>
          </p:grpSpPr>
          <p:sp>
            <p:nvSpPr>
              <p:cNvPr id="4712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7126"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4712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7128" name="Text Box 28"/>
              <p:cNvSpPr txBox="1">
                <a:spLocks noChangeArrowheads="1"/>
              </p:cNvSpPr>
              <p:nvPr/>
            </p:nvSpPr>
            <p:spPr bwMode="auto">
              <a:xfrm>
                <a:off x="2707735"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grpSp>
          <p:nvGrpSpPr>
            <p:cNvPr id="47110" name="Группа 52"/>
            <p:cNvGrpSpPr>
              <a:grpSpLocks/>
            </p:cNvGrpSpPr>
            <p:nvPr/>
          </p:nvGrpSpPr>
          <p:grpSpPr bwMode="auto">
            <a:xfrm>
              <a:off x="7106615" y="3140968"/>
              <a:ext cx="1631952" cy="930932"/>
              <a:chOff x="2301873" y="2852936"/>
              <a:chExt cx="1631952" cy="930932"/>
            </a:xfrm>
          </p:grpSpPr>
          <p:sp>
            <p:nvSpPr>
              <p:cNvPr id="4712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712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712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7124"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47111" name="Группа 57"/>
            <p:cNvGrpSpPr>
              <a:grpSpLocks/>
            </p:cNvGrpSpPr>
            <p:nvPr/>
          </p:nvGrpSpPr>
          <p:grpSpPr bwMode="auto">
            <a:xfrm>
              <a:off x="7116512" y="4293096"/>
              <a:ext cx="1631952" cy="940569"/>
              <a:chOff x="2301873" y="2852936"/>
              <a:chExt cx="1631952" cy="940569"/>
            </a:xfrm>
          </p:grpSpPr>
          <p:sp>
            <p:nvSpPr>
              <p:cNvPr id="47117"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711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7119"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4712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47112" name="AutoShape 39"/>
            <p:cNvCxnSpPr>
              <a:cxnSpLocks noChangeShapeType="1"/>
              <a:stCxn id="47124" idx="2"/>
              <a:endCxn id="47120" idx="0"/>
            </p:cNvCxnSpPr>
            <p:nvPr/>
          </p:nvCxnSpPr>
          <p:spPr bwMode="auto">
            <a:xfrm>
              <a:off x="7932488" y="4071900"/>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47113" name="Text Box 42"/>
            <p:cNvSpPr txBox="1">
              <a:spLocks noChangeArrowheads="1"/>
            </p:cNvSpPr>
            <p:nvPr/>
          </p:nvSpPr>
          <p:spPr bwMode="auto">
            <a:xfrm>
              <a:off x="5839742" y="3140968"/>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47114" name="AutoShape 43"/>
            <p:cNvCxnSpPr>
              <a:cxnSpLocks noChangeShapeType="1"/>
              <a:stCxn id="47113" idx="3"/>
              <a:endCxn id="47121" idx="1"/>
            </p:cNvCxnSpPr>
            <p:nvPr/>
          </p:nvCxnSpPr>
          <p:spPr bwMode="auto">
            <a:xfrm>
              <a:off x="6598567" y="3369568"/>
              <a:ext cx="508049"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47115" name="Text Box 40"/>
            <p:cNvSpPr txBox="1">
              <a:spLocks noChangeArrowheads="1"/>
            </p:cNvSpPr>
            <p:nvPr/>
          </p:nvSpPr>
          <p:spPr bwMode="auto">
            <a:xfrm>
              <a:off x="5580112" y="2209329"/>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47116" name="AutoShape 41"/>
            <p:cNvCxnSpPr>
              <a:cxnSpLocks noChangeShapeType="1"/>
              <a:stCxn id="47115" idx="3"/>
            </p:cNvCxnSpPr>
            <p:nvPr/>
          </p:nvCxnSpPr>
          <p:spPr bwMode="auto">
            <a:xfrm>
              <a:off x="6626275" y="2437929"/>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body" idx="4294967295"/>
          </p:nvPr>
        </p:nvSpPr>
        <p:spPr>
          <a:xfrm>
            <a:off x="0" y="1470025"/>
            <a:ext cx="52197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стеку</a:t>
            </a:r>
            <a:endParaRPr lang="en-US" sz="2400" smtClean="0">
              <a:solidFill>
                <a:srgbClr val="000000"/>
              </a:solidFill>
              <a:latin typeface="Courier New" pitchFamily="49" charset="0"/>
            </a:endParaRPr>
          </a:p>
        </p:txBody>
      </p:sp>
      <p:sp>
        <p:nvSpPr>
          <p:cNvPr id="48131"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вставки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до стеку</a:t>
            </a:r>
          </a:p>
        </p:txBody>
      </p:sp>
      <p:sp>
        <p:nvSpPr>
          <p:cNvPr id="48132" name="Rectangle 44"/>
          <p:cNvSpPr>
            <a:spLocks noChangeArrowheads="1"/>
          </p:cNvSpPr>
          <p:nvPr/>
        </p:nvSpPr>
        <p:spPr bwMode="auto">
          <a:xfrm>
            <a:off x="76200" y="2527300"/>
            <a:ext cx="57912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grpSp>
        <p:nvGrpSpPr>
          <p:cNvPr id="48133" name="Группа 2"/>
          <p:cNvGrpSpPr>
            <a:grpSpLocks/>
          </p:cNvGrpSpPr>
          <p:nvPr/>
        </p:nvGrpSpPr>
        <p:grpSpPr bwMode="auto">
          <a:xfrm>
            <a:off x="5580063" y="1989138"/>
            <a:ext cx="3168650" cy="3244850"/>
            <a:chOff x="5580112" y="1988840"/>
            <a:chExt cx="3168352" cy="3244825"/>
          </a:xfrm>
        </p:grpSpPr>
        <p:grpSp>
          <p:nvGrpSpPr>
            <p:cNvPr id="48134" name="Группа 47"/>
            <p:cNvGrpSpPr>
              <a:grpSpLocks/>
            </p:cNvGrpSpPr>
            <p:nvPr/>
          </p:nvGrpSpPr>
          <p:grpSpPr bwMode="auto">
            <a:xfrm>
              <a:off x="7116512" y="1988840"/>
              <a:ext cx="1631952" cy="940569"/>
              <a:chOff x="2301873" y="2852936"/>
              <a:chExt cx="1631952" cy="940569"/>
            </a:xfrm>
          </p:grpSpPr>
          <p:sp>
            <p:nvSpPr>
              <p:cNvPr id="4815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8151"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815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8153" name="Text Box 28"/>
              <p:cNvSpPr txBox="1">
                <a:spLocks noChangeArrowheads="1"/>
              </p:cNvSpPr>
              <p:nvPr/>
            </p:nvSpPr>
            <p:spPr bwMode="auto">
              <a:xfrm>
                <a:off x="2707735"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grpSp>
          <p:nvGrpSpPr>
            <p:cNvPr id="48135" name="Группа 52"/>
            <p:cNvGrpSpPr>
              <a:grpSpLocks/>
            </p:cNvGrpSpPr>
            <p:nvPr/>
          </p:nvGrpSpPr>
          <p:grpSpPr bwMode="auto">
            <a:xfrm>
              <a:off x="7106615" y="3140968"/>
              <a:ext cx="1631952" cy="930932"/>
              <a:chOff x="2301873" y="2852936"/>
              <a:chExt cx="1631952" cy="930932"/>
            </a:xfrm>
          </p:grpSpPr>
          <p:sp>
            <p:nvSpPr>
              <p:cNvPr id="4814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8147"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814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8149"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48136" name="Группа 57"/>
            <p:cNvGrpSpPr>
              <a:grpSpLocks/>
            </p:cNvGrpSpPr>
            <p:nvPr/>
          </p:nvGrpSpPr>
          <p:grpSpPr bwMode="auto">
            <a:xfrm>
              <a:off x="7116512" y="4293096"/>
              <a:ext cx="1631952" cy="940569"/>
              <a:chOff x="2301873" y="2852936"/>
              <a:chExt cx="1631952" cy="940569"/>
            </a:xfrm>
          </p:grpSpPr>
          <p:sp>
            <p:nvSpPr>
              <p:cNvPr id="4814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814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8144"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4814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48137" name="AutoShape 39"/>
            <p:cNvCxnSpPr>
              <a:cxnSpLocks noChangeShapeType="1"/>
              <a:stCxn id="48149" idx="2"/>
              <a:endCxn id="48145" idx="0"/>
            </p:cNvCxnSpPr>
            <p:nvPr/>
          </p:nvCxnSpPr>
          <p:spPr bwMode="auto">
            <a:xfrm>
              <a:off x="7932488" y="4071900"/>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48138" name="Text Box 42"/>
            <p:cNvSpPr txBox="1">
              <a:spLocks noChangeArrowheads="1"/>
            </p:cNvSpPr>
            <p:nvPr/>
          </p:nvSpPr>
          <p:spPr bwMode="auto">
            <a:xfrm>
              <a:off x="5839742" y="3140968"/>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48139" name="AutoShape 43"/>
            <p:cNvCxnSpPr>
              <a:cxnSpLocks noChangeShapeType="1"/>
              <a:stCxn id="48138" idx="3"/>
              <a:endCxn id="48146" idx="1"/>
            </p:cNvCxnSpPr>
            <p:nvPr/>
          </p:nvCxnSpPr>
          <p:spPr bwMode="auto">
            <a:xfrm>
              <a:off x="6598567" y="3369568"/>
              <a:ext cx="508049"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48140" name="Text Box 40"/>
            <p:cNvSpPr txBox="1">
              <a:spLocks noChangeArrowheads="1"/>
            </p:cNvSpPr>
            <p:nvPr/>
          </p:nvSpPr>
          <p:spPr bwMode="auto">
            <a:xfrm>
              <a:off x="5580112" y="2209329"/>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48141" name="AutoShape 41"/>
            <p:cNvCxnSpPr>
              <a:cxnSpLocks noChangeShapeType="1"/>
              <a:stCxn id="48140" idx="3"/>
            </p:cNvCxnSpPr>
            <p:nvPr/>
          </p:nvCxnSpPr>
          <p:spPr bwMode="auto">
            <a:xfrm>
              <a:off x="6626275" y="2437929"/>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body" idx="4294967295"/>
          </p:nvPr>
        </p:nvSpPr>
        <p:spPr>
          <a:xfrm>
            <a:off x="0" y="1470025"/>
            <a:ext cx="52197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стеку</a:t>
            </a:r>
            <a:endParaRPr lang="en-US" sz="2400" smtClean="0">
              <a:solidFill>
                <a:srgbClr val="000000"/>
              </a:solidFill>
              <a:latin typeface="Courier New" pitchFamily="49" charset="0"/>
            </a:endParaRPr>
          </a:p>
        </p:txBody>
      </p:sp>
      <p:sp>
        <p:nvSpPr>
          <p:cNvPr id="49155"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вставки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до стеку</a:t>
            </a:r>
          </a:p>
        </p:txBody>
      </p:sp>
      <p:sp>
        <p:nvSpPr>
          <p:cNvPr id="49156" name="Rectangle 44"/>
          <p:cNvSpPr>
            <a:spLocks noChangeArrowheads="1"/>
          </p:cNvSpPr>
          <p:nvPr/>
        </p:nvSpPr>
        <p:spPr bwMode="auto">
          <a:xfrm>
            <a:off x="76200" y="2527300"/>
            <a:ext cx="57912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grpSp>
        <p:nvGrpSpPr>
          <p:cNvPr id="49157" name="Группа 3"/>
          <p:cNvGrpSpPr>
            <a:grpSpLocks/>
          </p:cNvGrpSpPr>
          <p:nvPr/>
        </p:nvGrpSpPr>
        <p:grpSpPr bwMode="auto">
          <a:xfrm>
            <a:off x="5580063" y="1989138"/>
            <a:ext cx="3168650" cy="3244850"/>
            <a:chOff x="5580112" y="1988840"/>
            <a:chExt cx="3168352" cy="3244825"/>
          </a:xfrm>
        </p:grpSpPr>
        <p:grpSp>
          <p:nvGrpSpPr>
            <p:cNvPr id="49159" name="Группа 47"/>
            <p:cNvGrpSpPr>
              <a:grpSpLocks/>
            </p:cNvGrpSpPr>
            <p:nvPr/>
          </p:nvGrpSpPr>
          <p:grpSpPr bwMode="auto">
            <a:xfrm>
              <a:off x="7116512" y="1988840"/>
              <a:ext cx="1631952" cy="940569"/>
              <a:chOff x="2301873" y="2852936"/>
              <a:chExt cx="1631952" cy="940569"/>
            </a:xfrm>
          </p:grpSpPr>
          <p:sp>
            <p:nvSpPr>
              <p:cNvPr id="4917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9177"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917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9179" name="Text Box 28"/>
              <p:cNvSpPr txBox="1">
                <a:spLocks noChangeArrowheads="1"/>
              </p:cNvSpPr>
              <p:nvPr/>
            </p:nvSpPr>
            <p:spPr bwMode="auto">
              <a:xfrm>
                <a:off x="2394749" y="3331840"/>
                <a:ext cx="14670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r>
                  <a:rPr lang="uk-UA" sz="2400"/>
                  <a:t>=</a:t>
                </a:r>
                <a:r>
                  <a:rPr lang="en-US" sz="2400"/>
                  <a:t>head</a:t>
                </a:r>
                <a:endParaRPr lang="ru-RU" sz="2400"/>
              </a:p>
            </p:txBody>
          </p:sp>
        </p:grpSp>
        <p:grpSp>
          <p:nvGrpSpPr>
            <p:cNvPr id="49160" name="Группа 52"/>
            <p:cNvGrpSpPr>
              <a:grpSpLocks/>
            </p:cNvGrpSpPr>
            <p:nvPr/>
          </p:nvGrpSpPr>
          <p:grpSpPr bwMode="auto">
            <a:xfrm>
              <a:off x="7106615" y="3140968"/>
              <a:ext cx="1631952" cy="930932"/>
              <a:chOff x="2301873" y="2852936"/>
              <a:chExt cx="1631952" cy="930932"/>
            </a:xfrm>
          </p:grpSpPr>
          <p:sp>
            <p:nvSpPr>
              <p:cNvPr id="49172"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9173"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9174"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9175"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49161" name="Группа 57"/>
            <p:cNvGrpSpPr>
              <a:grpSpLocks/>
            </p:cNvGrpSpPr>
            <p:nvPr/>
          </p:nvGrpSpPr>
          <p:grpSpPr bwMode="auto">
            <a:xfrm>
              <a:off x="7116512" y="4293096"/>
              <a:ext cx="1631952" cy="940569"/>
              <a:chOff x="2301873" y="2852936"/>
              <a:chExt cx="1631952" cy="940569"/>
            </a:xfrm>
          </p:grpSpPr>
          <p:sp>
            <p:nvSpPr>
              <p:cNvPr id="49168"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4916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49170"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4917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49162" name="AutoShape 39"/>
            <p:cNvCxnSpPr>
              <a:cxnSpLocks noChangeShapeType="1"/>
              <a:stCxn id="49178" idx="2"/>
              <a:endCxn id="49172" idx="0"/>
            </p:cNvCxnSpPr>
            <p:nvPr/>
          </p:nvCxnSpPr>
          <p:spPr bwMode="auto">
            <a:xfrm flipH="1">
              <a:off x="7922592" y="2903240"/>
              <a:ext cx="9896" cy="237728"/>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cxnSp>
          <p:nvCxnSpPr>
            <p:cNvPr id="49163" name="AutoShape 39"/>
            <p:cNvCxnSpPr>
              <a:cxnSpLocks noChangeShapeType="1"/>
              <a:stCxn id="49175" idx="2"/>
              <a:endCxn id="49171" idx="0"/>
            </p:cNvCxnSpPr>
            <p:nvPr/>
          </p:nvCxnSpPr>
          <p:spPr bwMode="auto">
            <a:xfrm>
              <a:off x="7932488" y="4071900"/>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49164" name="Text Box 42"/>
            <p:cNvSpPr txBox="1">
              <a:spLocks noChangeArrowheads="1"/>
            </p:cNvSpPr>
            <p:nvPr/>
          </p:nvSpPr>
          <p:spPr bwMode="auto">
            <a:xfrm>
              <a:off x="5839742" y="3140968"/>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49165" name="AutoShape 43"/>
            <p:cNvCxnSpPr>
              <a:cxnSpLocks noChangeShapeType="1"/>
              <a:stCxn id="49164" idx="3"/>
              <a:endCxn id="49172" idx="1"/>
            </p:cNvCxnSpPr>
            <p:nvPr/>
          </p:nvCxnSpPr>
          <p:spPr bwMode="auto">
            <a:xfrm>
              <a:off x="6598567" y="3369568"/>
              <a:ext cx="508049" cy="0"/>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sp>
          <p:nvSpPr>
            <p:cNvPr id="49166" name="Text Box 40"/>
            <p:cNvSpPr txBox="1">
              <a:spLocks noChangeArrowheads="1"/>
            </p:cNvSpPr>
            <p:nvPr/>
          </p:nvSpPr>
          <p:spPr bwMode="auto">
            <a:xfrm>
              <a:off x="5580112" y="2209329"/>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49167" name="AutoShape 41"/>
            <p:cNvCxnSpPr>
              <a:cxnSpLocks noChangeShapeType="1"/>
              <a:stCxn id="49166" idx="3"/>
            </p:cNvCxnSpPr>
            <p:nvPr/>
          </p:nvCxnSpPr>
          <p:spPr bwMode="auto">
            <a:xfrm>
              <a:off x="6626275" y="2437929"/>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
        <p:nvSpPr>
          <p:cNvPr id="49158" name="Rectangle 46"/>
          <p:cNvSpPr>
            <a:spLocks noChangeArrowheads="1"/>
          </p:cNvSpPr>
          <p:nvPr/>
        </p:nvSpPr>
        <p:spPr bwMode="auto">
          <a:xfrm>
            <a:off x="76200" y="3535363"/>
            <a:ext cx="5503863"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3. </a:t>
            </a:r>
            <a:r>
              <a:rPr kumimoji="0" lang="uk-UA" sz="2400">
                <a:solidFill>
                  <a:srgbClr val="000000"/>
                </a:solidFill>
                <a:cs typeface="Times New Roman" pitchFamily="18" charset="0"/>
              </a:rPr>
              <a:t>Зв'язати новий елемент із вершиною</a:t>
            </a:r>
            <a:endParaRPr kumimoji="0" lang="ru-RU" sz="2400">
              <a:solidFill>
                <a:srgbClr val="000000"/>
              </a:solidFill>
              <a:latin typeface="Courier New" pitchFamily="49"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body" idx="4294967295"/>
          </p:nvPr>
        </p:nvSpPr>
        <p:spPr>
          <a:xfrm>
            <a:off x="0" y="1470025"/>
            <a:ext cx="52197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стеку</a:t>
            </a:r>
            <a:endParaRPr lang="en-US" sz="2400" smtClean="0">
              <a:solidFill>
                <a:srgbClr val="000000"/>
              </a:solidFill>
              <a:latin typeface="Courier New" pitchFamily="49" charset="0"/>
            </a:endParaRPr>
          </a:p>
        </p:txBody>
      </p:sp>
      <p:sp>
        <p:nvSpPr>
          <p:cNvPr id="50179"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вставки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до стеку</a:t>
            </a:r>
          </a:p>
        </p:txBody>
      </p:sp>
      <p:sp>
        <p:nvSpPr>
          <p:cNvPr id="50180" name="Rectangle 44"/>
          <p:cNvSpPr>
            <a:spLocks noChangeArrowheads="1"/>
          </p:cNvSpPr>
          <p:nvPr/>
        </p:nvSpPr>
        <p:spPr bwMode="auto">
          <a:xfrm>
            <a:off x="76200" y="2527300"/>
            <a:ext cx="57912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sp>
        <p:nvSpPr>
          <p:cNvPr id="50181" name="Rectangle 46"/>
          <p:cNvSpPr>
            <a:spLocks noChangeArrowheads="1"/>
          </p:cNvSpPr>
          <p:nvPr/>
        </p:nvSpPr>
        <p:spPr bwMode="auto">
          <a:xfrm>
            <a:off x="76200" y="4687888"/>
            <a:ext cx="5503863"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4. </a:t>
            </a:r>
            <a:r>
              <a:rPr kumimoji="0" lang="uk-UA" sz="2400">
                <a:solidFill>
                  <a:srgbClr val="000000"/>
                </a:solidFill>
                <a:cs typeface="Times New Roman" pitchFamily="18" charset="0"/>
              </a:rPr>
              <a:t>Встановити вершину стеку на новостворений елемент</a:t>
            </a:r>
            <a:endParaRPr kumimoji="0" lang="ru-RU" sz="2400">
              <a:solidFill>
                <a:srgbClr val="000000"/>
              </a:solidFill>
              <a:latin typeface="Courier New" pitchFamily="49" charset="0"/>
              <a:cs typeface="Times New Roman" pitchFamily="18" charset="0"/>
            </a:endParaRPr>
          </a:p>
        </p:txBody>
      </p:sp>
      <p:sp>
        <p:nvSpPr>
          <p:cNvPr id="50182" name="Text Box 40"/>
          <p:cNvSpPr txBox="1">
            <a:spLocks noChangeArrowheads="1"/>
          </p:cNvSpPr>
          <p:nvPr/>
        </p:nvSpPr>
        <p:spPr bwMode="auto">
          <a:xfrm>
            <a:off x="5580063" y="2209800"/>
            <a:ext cx="104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grpSp>
        <p:nvGrpSpPr>
          <p:cNvPr id="50183" name="Группа 1"/>
          <p:cNvGrpSpPr>
            <a:grpSpLocks/>
          </p:cNvGrpSpPr>
          <p:nvPr/>
        </p:nvGrpSpPr>
        <p:grpSpPr bwMode="auto">
          <a:xfrm>
            <a:off x="5840413" y="1989138"/>
            <a:ext cx="2908300" cy="3244850"/>
            <a:chOff x="5839742" y="1988840"/>
            <a:chExt cx="2908722" cy="3244825"/>
          </a:xfrm>
        </p:grpSpPr>
        <p:grpSp>
          <p:nvGrpSpPr>
            <p:cNvPr id="50185" name="Группа 47"/>
            <p:cNvGrpSpPr>
              <a:grpSpLocks/>
            </p:cNvGrpSpPr>
            <p:nvPr/>
          </p:nvGrpSpPr>
          <p:grpSpPr bwMode="auto">
            <a:xfrm>
              <a:off x="7116512" y="1988840"/>
              <a:ext cx="1631952" cy="940569"/>
              <a:chOff x="2301873" y="2852936"/>
              <a:chExt cx="1631952" cy="940569"/>
            </a:xfrm>
          </p:grpSpPr>
          <p:sp>
            <p:nvSpPr>
              <p:cNvPr id="5020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5020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5020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50204"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50186" name="Группа 52"/>
            <p:cNvGrpSpPr>
              <a:grpSpLocks/>
            </p:cNvGrpSpPr>
            <p:nvPr/>
          </p:nvGrpSpPr>
          <p:grpSpPr bwMode="auto">
            <a:xfrm>
              <a:off x="7106615" y="3140968"/>
              <a:ext cx="1631952" cy="930932"/>
              <a:chOff x="2301873" y="2852936"/>
              <a:chExt cx="1631952" cy="930932"/>
            </a:xfrm>
          </p:grpSpPr>
          <p:sp>
            <p:nvSpPr>
              <p:cNvPr id="5019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50198"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5019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50200"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50187" name="Группа 57"/>
            <p:cNvGrpSpPr>
              <a:grpSpLocks/>
            </p:cNvGrpSpPr>
            <p:nvPr/>
          </p:nvGrpSpPr>
          <p:grpSpPr bwMode="auto">
            <a:xfrm>
              <a:off x="7116512" y="4293096"/>
              <a:ext cx="1631952" cy="940569"/>
              <a:chOff x="2301873" y="2852936"/>
              <a:chExt cx="1631952" cy="940569"/>
            </a:xfrm>
          </p:grpSpPr>
          <p:sp>
            <p:nvSpPr>
              <p:cNvPr id="50193"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50194"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50195"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5019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50188" name="AutoShape 39"/>
            <p:cNvCxnSpPr>
              <a:cxnSpLocks noChangeShapeType="1"/>
              <a:stCxn id="50203" idx="2"/>
              <a:endCxn id="50197" idx="0"/>
            </p:cNvCxnSpPr>
            <p:nvPr/>
          </p:nvCxnSpPr>
          <p:spPr bwMode="auto">
            <a:xfrm flipH="1">
              <a:off x="7922592" y="2903240"/>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50189" name="AutoShape 39"/>
            <p:cNvCxnSpPr>
              <a:cxnSpLocks noChangeShapeType="1"/>
              <a:stCxn id="50200" idx="2"/>
              <a:endCxn id="50196" idx="0"/>
            </p:cNvCxnSpPr>
            <p:nvPr/>
          </p:nvCxnSpPr>
          <p:spPr bwMode="auto">
            <a:xfrm>
              <a:off x="7932488" y="4071900"/>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50190" name="Text Box 42"/>
            <p:cNvSpPr txBox="1">
              <a:spLocks noChangeArrowheads="1"/>
            </p:cNvSpPr>
            <p:nvPr/>
          </p:nvSpPr>
          <p:spPr bwMode="auto">
            <a:xfrm>
              <a:off x="5839742" y="1993305"/>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50191" name="AutoShape 43"/>
            <p:cNvCxnSpPr>
              <a:cxnSpLocks noChangeShapeType="1"/>
              <a:stCxn id="50190" idx="3"/>
              <a:endCxn id="50201" idx="1"/>
            </p:cNvCxnSpPr>
            <p:nvPr/>
          </p:nvCxnSpPr>
          <p:spPr bwMode="auto">
            <a:xfrm flipV="1">
              <a:off x="6598567" y="2217440"/>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50192" name="AutoShape 41"/>
            <p:cNvCxnSpPr>
              <a:cxnSpLocks noChangeShapeType="1"/>
              <a:stCxn id="50182" idx="3"/>
            </p:cNvCxnSpPr>
            <p:nvPr/>
          </p:nvCxnSpPr>
          <p:spPr bwMode="auto">
            <a:xfrm>
              <a:off x="6626275" y="2437929"/>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
        <p:nvSpPr>
          <p:cNvPr id="50184" name="Rectangle 46"/>
          <p:cNvSpPr>
            <a:spLocks noChangeArrowheads="1"/>
          </p:cNvSpPr>
          <p:nvPr/>
        </p:nvSpPr>
        <p:spPr bwMode="auto">
          <a:xfrm>
            <a:off x="76200" y="3535363"/>
            <a:ext cx="5503863"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3. </a:t>
            </a:r>
            <a:r>
              <a:rPr kumimoji="0" lang="uk-UA" sz="2400">
                <a:solidFill>
                  <a:srgbClr val="000000"/>
                </a:solidFill>
                <a:cs typeface="Times New Roman" pitchFamily="18" charset="0"/>
              </a:rPr>
              <a:t>Зв'язати новий елемент із вершиною</a:t>
            </a:r>
            <a:endParaRPr kumimoji="0" lang="ru-RU" sz="2400">
              <a:solidFill>
                <a:srgbClr val="000000"/>
              </a:solidFill>
              <a:latin typeface="Courier New" pitchFamily="49"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Прямоугольник 2"/>
          <p:cNvSpPr>
            <a:spLocks noChangeArrowheads="1"/>
          </p:cNvSpPr>
          <p:nvPr/>
        </p:nvSpPr>
        <p:spPr bwMode="auto">
          <a:xfrm>
            <a:off x="395288" y="549275"/>
            <a:ext cx="8748712" cy="569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b="1" dirty="0"/>
              <a:t>Опис структури даних</a:t>
            </a:r>
          </a:p>
          <a:p>
            <a:r>
              <a:rPr lang="uk-UA" dirty="0"/>
              <a:t> </a:t>
            </a:r>
          </a:p>
          <a:p>
            <a:r>
              <a:rPr lang="ru-RU" dirty="0" err="1"/>
              <a:t>Оголошення</a:t>
            </a:r>
            <a:r>
              <a:rPr lang="ru-RU" dirty="0"/>
              <a:t> типу компонента </a:t>
            </a:r>
            <a:r>
              <a:rPr lang="ru-RU" dirty="0" err="1"/>
              <a:t>однозв'язного</a:t>
            </a:r>
            <a:r>
              <a:rPr lang="ru-RU" dirty="0"/>
              <a:t> </a:t>
            </a:r>
            <a:r>
              <a:rPr lang="ru-RU" dirty="0" err="1"/>
              <a:t>лінійного</a:t>
            </a:r>
            <a:r>
              <a:rPr lang="ru-RU" dirty="0"/>
              <a:t> списку. </a:t>
            </a:r>
            <a:endParaRPr lang="uk-UA" dirty="0"/>
          </a:p>
          <a:p>
            <a:r>
              <a:rPr lang="ru-RU" dirty="0"/>
              <a:t>// </a:t>
            </a:r>
            <a:r>
              <a:rPr lang="ru-RU" dirty="0" err="1"/>
              <a:t>Декларація</a:t>
            </a:r>
            <a:r>
              <a:rPr lang="ru-RU" dirty="0"/>
              <a:t> типу компонента</a:t>
            </a:r>
            <a:endParaRPr lang="uk-UA" dirty="0"/>
          </a:p>
          <a:p>
            <a:r>
              <a:rPr lang="ru-RU" dirty="0" err="1"/>
              <a:t>struct</a:t>
            </a:r>
            <a:r>
              <a:rPr lang="ru-RU" dirty="0"/>
              <a:t> </a:t>
            </a:r>
            <a:r>
              <a:rPr lang="ru-RU" dirty="0" err="1"/>
              <a:t>list</a:t>
            </a:r>
            <a:r>
              <a:rPr lang="ru-RU" dirty="0"/>
              <a:t> {   </a:t>
            </a:r>
            <a:endParaRPr lang="uk-UA" dirty="0"/>
          </a:p>
          <a:p>
            <a:r>
              <a:rPr lang="ru-RU" dirty="0"/>
              <a:t>   </a:t>
            </a:r>
            <a:r>
              <a:rPr lang="ru-RU" dirty="0" err="1"/>
              <a:t>char</a:t>
            </a:r>
            <a:r>
              <a:rPr lang="ru-RU" dirty="0"/>
              <a:t>    </a:t>
            </a:r>
            <a:r>
              <a:rPr lang="ru-RU" dirty="0" err="1"/>
              <a:t>data</a:t>
            </a:r>
            <a:r>
              <a:rPr lang="ru-RU" dirty="0"/>
              <a:t>[25];    // </a:t>
            </a:r>
            <a:r>
              <a:rPr lang="ru-RU" dirty="0" err="1"/>
              <a:t>інформаційне</a:t>
            </a:r>
            <a:r>
              <a:rPr lang="ru-RU" dirty="0"/>
              <a:t> поле</a:t>
            </a:r>
            <a:endParaRPr lang="uk-UA" dirty="0"/>
          </a:p>
          <a:p>
            <a:r>
              <a:rPr lang="ru-RU" dirty="0"/>
              <a:t>   </a:t>
            </a:r>
            <a:r>
              <a:rPr lang="ru-RU" dirty="0" err="1"/>
              <a:t>list</a:t>
            </a:r>
            <a:r>
              <a:rPr lang="ru-RU" dirty="0"/>
              <a:t>   *</a:t>
            </a:r>
            <a:r>
              <a:rPr lang="ru-RU" dirty="0" err="1"/>
              <a:t>next_item</a:t>
            </a:r>
            <a:r>
              <a:rPr lang="ru-RU" dirty="0"/>
              <a:t>;   // </a:t>
            </a:r>
            <a:r>
              <a:rPr lang="ru-RU" dirty="0" err="1"/>
              <a:t>покажчик</a:t>
            </a:r>
            <a:r>
              <a:rPr lang="ru-RU" dirty="0"/>
              <a:t> на </a:t>
            </a:r>
            <a:r>
              <a:rPr lang="ru-RU" dirty="0" err="1"/>
              <a:t>наступний</a:t>
            </a:r>
            <a:r>
              <a:rPr lang="ru-RU" dirty="0"/>
              <a:t> компонент</a:t>
            </a:r>
            <a:endParaRPr lang="uk-UA" dirty="0"/>
          </a:p>
          <a:p>
            <a:r>
              <a:rPr lang="ru-RU" dirty="0"/>
              <a:t>};</a:t>
            </a:r>
            <a:endParaRPr lang="uk-UA" dirty="0"/>
          </a:p>
          <a:p>
            <a:r>
              <a:rPr lang="en-US" dirty="0"/>
              <a:t> </a:t>
            </a:r>
            <a:endParaRPr lang="uk-UA" dirty="0"/>
          </a:p>
          <a:p>
            <a:r>
              <a:rPr lang="en-US" dirty="0"/>
              <a:t>// </a:t>
            </a:r>
            <a:r>
              <a:rPr lang="ru-RU" dirty="0" err="1"/>
              <a:t>Декларація</a:t>
            </a:r>
            <a:r>
              <a:rPr lang="ru-RU" dirty="0"/>
              <a:t> </a:t>
            </a:r>
            <a:r>
              <a:rPr lang="ru-RU" dirty="0" err="1"/>
              <a:t>покажчика</a:t>
            </a:r>
            <a:r>
              <a:rPr lang="ru-RU" dirty="0"/>
              <a:t> </a:t>
            </a:r>
            <a:endParaRPr lang="uk-UA" dirty="0"/>
          </a:p>
          <a:p>
            <a:r>
              <a:rPr lang="en-US" dirty="0" err="1"/>
              <a:t>struct</a:t>
            </a:r>
            <a:r>
              <a:rPr lang="en-US" dirty="0"/>
              <a:t> list *head;     // </a:t>
            </a:r>
            <a:r>
              <a:rPr lang="ru-RU" dirty="0" err="1"/>
              <a:t>покажчики</a:t>
            </a:r>
            <a:r>
              <a:rPr lang="ru-RU" dirty="0"/>
              <a:t> на перший</a:t>
            </a:r>
            <a:endParaRPr lang="uk-UA" dirty="0"/>
          </a:p>
          <a:p>
            <a:r>
              <a:rPr lang="en-US" dirty="0" err="1"/>
              <a:t>struct</a:t>
            </a:r>
            <a:r>
              <a:rPr lang="en-US" dirty="0"/>
              <a:t> list *current;  // </a:t>
            </a:r>
            <a:r>
              <a:rPr lang="uk-UA" dirty="0"/>
              <a:t>на </a:t>
            </a:r>
            <a:r>
              <a:rPr lang="ru-RU" dirty="0" err="1"/>
              <a:t>поточний</a:t>
            </a:r>
            <a:r>
              <a:rPr lang="ru-RU" dirty="0"/>
              <a:t> компонент </a:t>
            </a:r>
            <a:endParaRPr lang="uk-U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2226" name="Рисунок 1"/>
          <p:cNvPicPr>
            <a:picLocks noChangeAspect="1" noChangeArrowheads="1"/>
          </p:cNvPicPr>
          <p:nvPr/>
        </p:nvPicPr>
        <p:blipFill>
          <a:blip r:embed="rId2">
            <a:extLst>
              <a:ext uri="{28A0092B-C50C-407E-A947-70E740481C1C}">
                <a14:useLocalDpi xmlns:a14="http://schemas.microsoft.com/office/drawing/2010/main" val="0"/>
              </a:ext>
            </a:extLst>
          </a:blip>
          <a:srcRect r="25883"/>
          <a:stretch>
            <a:fillRect/>
          </a:stretch>
        </p:blipFill>
        <p:spPr bwMode="auto">
          <a:xfrm>
            <a:off x="539750" y="2565400"/>
            <a:ext cx="8208963" cy="413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Rectangle 3"/>
          <p:cNvSpPr>
            <a:spLocks noChangeArrowheads="1"/>
          </p:cNvSpPr>
          <p:nvPr/>
        </p:nvSpPr>
        <p:spPr bwMode="auto">
          <a:xfrm>
            <a:off x="0" y="2724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uk-UA"/>
          </a:p>
        </p:txBody>
      </p:sp>
      <p:sp>
        <p:nvSpPr>
          <p:cNvPr id="52228" name="Прямоугольник 5"/>
          <p:cNvSpPr>
            <a:spLocks noChangeArrowheads="1"/>
          </p:cNvSpPr>
          <p:nvPr/>
        </p:nvSpPr>
        <p:spPr bwMode="auto">
          <a:xfrm>
            <a:off x="395288" y="549275"/>
            <a:ext cx="8748712"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a:t>Встановлення початковых значень</a:t>
            </a:r>
            <a:endParaRPr lang="uk-UA" b="1"/>
          </a:p>
          <a:p>
            <a:r>
              <a:rPr lang="ru-RU" b="1"/>
              <a:t>0) початкове значення зм</a:t>
            </a:r>
            <a:r>
              <a:rPr lang="uk-UA" b="1"/>
              <a:t>інних. </a:t>
            </a:r>
          </a:p>
          <a:p>
            <a:r>
              <a:rPr lang="uk-UA"/>
              <a:t>Обидві змінні містять невизначене значення.</a:t>
            </a:r>
          </a:p>
          <a:p>
            <a:r>
              <a:rPr lang="ru-RU"/>
              <a:t>current = head = NULL;</a:t>
            </a:r>
            <a:endParaRPr lang="uk-U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txBox="1">
            <a:spLocks noChangeArrowheads="1"/>
          </p:cNvSpPr>
          <p:nvPr/>
        </p:nvSpPr>
        <p:spPr bwMode="auto">
          <a:xfrm>
            <a:off x="0" y="836712"/>
            <a:ext cx="9144000" cy="602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562" tIns="46038" rIns="182562" bIns="46038"/>
          <a:lstStyle>
            <a:lvl1pPr marL="609600" indent="-609600"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spcBef>
                <a:spcPct val="20000"/>
              </a:spcBef>
              <a:buClr>
                <a:schemeClr val="tx2"/>
              </a:buClr>
              <a:buSzPct val="75000"/>
              <a:buFont typeface="Wingdings" pitchFamily="2" charset="2"/>
              <a:buNone/>
            </a:pPr>
            <a:r>
              <a:rPr lang="uk-UA" dirty="0"/>
              <a:t>	</a:t>
            </a:r>
            <a:r>
              <a:rPr lang="uk-UA" b="1" dirty="0"/>
              <a:t>Тип даних</a:t>
            </a:r>
          </a:p>
          <a:p>
            <a:pPr>
              <a:spcBef>
                <a:spcPct val="20000"/>
              </a:spcBef>
              <a:buClr>
                <a:schemeClr val="tx2"/>
              </a:buClr>
              <a:buSzPct val="75000"/>
              <a:buFont typeface="Wingdings" pitchFamily="2" charset="2"/>
              <a:buNone/>
            </a:pPr>
            <a:endParaRPr lang="uk-UA" b="1" dirty="0"/>
          </a:p>
          <a:p>
            <a:pPr>
              <a:spcBef>
                <a:spcPct val="20000"/>
              </a:spcBef>
              <a:buClr>
                <a:schemeClr val="tx2"/>
              </a:buClr>
              <a:buSzPct val="75000"/>
              <a:buFont typeface="Wingdings" pitchFamily="2" charset="2"/>
              <a:buNone/>
            </a:pPr>
            <a:r>
              <a:rPr lang="uk-UA" dirty="0"/>
              <a:t> </a:t>
            </a:r>
            <a:endParaRPr lang="en-US" dirty="0"/>
          </a:p>
          <a:p>
            <a:pPr>
              <a:spcBef>
                <a:spcPct val="20000"/>
              </a:spcBef>
              <a:buClr>
                <a:schemeClr val="tx2"/>
              </a:buClr>
              <a:buSzPct val="75000"/>
              <a:buFont typeface="Wingdings" pitchFamily="2" charset="2"/>
              <a:buNone/>
            </a:pPr>
            <a:endParaRPr lang="en-US" sz="1600" dirty="0"/>
          </a:p>
          <a:p>
            <a:pPr>
              <a:spcBef>
                <a:spcPct val="20000"/>
              </a:spcBef>
              <a:buClr>
                <a:schemeClr val="tx2"/>
              </a:buClr>
              <a:buSzPct val="75000"/>
              <a:buFont typeface="Wingdings" pitchFamily="2" charset="2"/>
              <a:buNone/>
            </a:pPr>
            <a:r>
              <a:rPr lang="en-US" dirty="0"/>
              <a:t>	</a:t>
            </a:r>
            <a:r>
              <a:rPr lang="uk-UA" b="1" dirty="0"/>
              <a:t>Структура даних</a:t>
            </a:r>
            <a:r>
              <a:rPr lang="uk-UA" dirty="0"/>
              <a:t> </a:t>
            </a:r>
          </a:p>
          <a:p>
            <a:pPr>
              <a:spcBef>
                <a:spcPct val="20000"/>
              </a:spcBef>
              <a:buClr>
                <a:schemeClr val="tx2"/>
              </a:buClr>
              <a:buSzPct val="75000"/>
              <a:buFont typeface="Wingdings" pitchFamily="2" charset="2"/>
              <a:buNone/>
            </a:pPr>
            <a:endParaRPr lang="uk-UA" dirty="0"/>
          </a:p>
          <a:p>
            <a:pPr>
              <a:spcBef>
                <a:spcPct val="20000"/>
              </a:spcBef>
              <a:buClr>
                <a:schemeClr val="tx2"/>
              </a:buClr>
              <a:buSzPct val="75000"/>
              <a:buFont typeface="Wingdings" pitchFamily="2" charset="2"/>
              <a:buNone/>
            </a:pPr>
            <a:endParaRPr lang="uk-UA" dirty="0"/>
          </a:p>
          <a:p>
            <a:pPr>
              <a:spcBef>
                <a:spcPct val="20000"/>
              </a:spcBef>
              <a:buClr>
                <a:schemeClr val="tx2"/>
              </a:buClr>
              <a:buSzPct val="75000"/>
              <a:buFont typeface="Wingdings" pitchFamily="2" charset="2"/>
              <a:buNone/>
            </a:pPr>
            <a:endParaRPr lang="en-US" sz="2400" dirty="0"/>
          </a:p>
          <a:p>
            <a:pPr>
              <a:spcBef>
                <a:spcPct val="20000"/>
              </a:spcBef>
              <a:buClr>
                <a:schemeClr val="tx2"/>
              </a:buClr>
              <a:buSzPct val="75000"/>
              <a:buFont typeface="Wingdings" pitchFamily="2" charset="2"/>
              <a:buNone/>
            </a:pPr>
            <a:r>
              <a:rPr lang="en-US" dirty="0"/>
              <a:t>	</a:t>
            </a:r>
            <a:r>
              <a:rPr lang="uk-UA" b="1" dirty="0"/>
              <a:t>Абстрактний тип даних</a:t>
            </a:r>
            <a:endParaRPr lang="uk-UA" dirty="0"/>
          </a:p>
        </p:txBody>
      </p:sp>
      <p:sp>
        <p:nvSpPr>
          <p:cNvPr id="17411" name="Rectangle 3"/>
          <p:cNvSpPr>
            <a:spLocks noGrp="1" noChangeArrowheads="1"/>
          </p:cNvSpPr>
          <p:nvPr>
            <p:ph type="body" idx="4294967295"/>
          </p:nvPr>
        </p:nvSpPr>
        <p:spPr>
          <a:xfrm>
            <a:off x="-6398" y="836712"/>
            <a:ext cx="9144000" cy="1416050"/>
          </a:xfrm>
          <a:solidFill>
            <a:schemeClr val="bg1"/>
          </a:solidFill>
        </p:spPr>
        <p:txBody>
          <a:bodyPr/>
          <a:lstStyle/>
          <a:p>
            <a:pPr marL="609600" indent="-609600">
              <a:lnSpc>
                <a:spcPct val="100000"/>
              </a:lnSpc>
              <a:buFont typeface="Wingdings" pitchFamily="2" charset="2"/>
              <a:buNone/>
            </a:pPr>
            <a:r>
              <a:rPr lang="uk-UA" sz="2800" dirty="0" smtClean="0"/>
              <a:t>	</a:t>
            </a:r>
            <a:r>
              <a:rPr lang="uk-UA" sz="2800" b="1" dirty="0" smtClean="0"/>
              <a:t>Тип даних </a:t>
            </a:r>
            <a:r>
              <a:rPr lang="uk-UA" sz="2800" dirty="0" smtClean="0"/>
              <a:t>- у мовах програмування тип даних змінної позначає множину значень, які може приймати ця змінна.</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3"/>
          <p:cNvSpPr>
            <a:spLocks noChangeArrowheads="1"/>
          </p:cNvSpPr>
          <p:nvPr/>
        </p:nvSpPr>
        <p:spPr bwMode="auto">
          <a:xfrm>
            <a:off x="0" y="2724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uk-UA"/>
          </a:p>
        </p:txBody>
      </p:sp>
      <p:sp>
        <p:nvSpPr>
          <p:cNvPr id="53251" name="Прямоугольник 5"/>
          <p:cNvSpPr>
            <a:spLocks noChangeArrowheads="1"/>
          </p:cNvSpPr>
          <p:nvPr/>
        </p:nvSpPr>
        <p:spPr bwMode="auto">
          <a:xfrm>
            <a:off x="395288" y="549275"/>
            <a:ext cx="8748712"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b="1"/>
              <a:t>Створення першого елементу списку</a:t>
            </a:r>
          </a:p>
          <a:p>
            <a:r>
              <a:rPr lang="uk-UA" b="1"/>
              <a:t>1.1) здійснено виділення пам’яті</a:t>
            </a:r>
          </a:p>
          <a:p>
            <a:r>
              <a:rPr lang="en-US"/>
              <a:t>current = new struct list;</a:t>
            </a:r>
            <a:endParaRPr lang="uk-UA"/>
          </a:p>
        </p:txBody>
      </p:sp>
      <p:pic>
        <p:nvPicPr>
          <p:cNvPr id="53252" name="Рисунок 4"/>
          <p:cNvPicPr>
            <a:picLocks noChangeAspect="1" noChangeArrowheads="1"/>
          </p:cNvPicPr>
          <p:nvPr/>
        </p:nvPicPr>
        <p:blipFill>
          <a:blip r:embed="rId2">
            <a:extLst>
              <a:ext uri="{28A0092B-C50C-407E-A947-70E740481C1C}">
                <a14:useLocalDpi xmlns:a14="http://schemas.microsoft.com/office/drawing/2010/main" val="0"/>
              </a:ext>
            </a:extLst>
          </a:blip>
          <a:srcRect r="17390"/>
          <a:stretch>
            <a:fillRect/>
          </a:stretch>
        </p:blipFill>
        <p:spPr bwMode="auto">
          <a:xfrm>
            <a:off x="539750" y="2060575"/>
            <a:ext cx="8135938"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3"/>
          <p:cNvSpPr>
            <a:spLocks noChangeArrowheads="1"/>
          </p:cNvSpPr>
          <p:nvPr/>
        </p:nvSpPr>
        <p:spPr bwMode="auto">
          <a:xfrm>
            <a:off x="0" y="2724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uk-UA"/>
          </a:p>
        </p:txBody>
      </p:sp>
      <p:sp>
        <p:nvSpPr>
          <p:cNvPr id="54275" name="Прямоугольник 5"/>
          <p:cNvSpPr>
            <a:spLocks noChangeArrowheads="1"/>
          </p:cNvSpPr>
          <p:nvPr/>
        </p:nvSpPr>
        <p:spPr bwMode="auto">
          <a:xfrm>
            <a:off x="395288" y="549275"/>
            <a:ext cx="8748712"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a:t>Пам'ять містить «сміття». Виконаємо занулення виділеної пам’яті.</a:t>
            </a:r>
          </a:p>
          <a:p>
            <a:r>
              <a:rPr lang="uk-UA" b="1"/>
              <a:t>1.1.1. Занулення</a:t>
            </a:r>
          </a:p>
          <a:p>
            <a:r>
              <a:rPr lang="en-US"/>
              <a:t>memset(current, 0,sizeof(struct list));</a:t>
            </a:r>
            <a:endParaRPr lang="uk-UA"/>
          </a:p>
        </p:txBody>
      </p:sp>
      <p:pic>
        <p:nvPicPr>
          <p:cNvPr id="54276" name="Рисунок 6"/>
          <p:cNvPicPr>
            <a:picLocks noChangeAspect="1" noChangeArrowheads="1"/>
          </p:cNvPicPr>
          <p:nvPr/>
        </p:nvPicPr>
        <p:blipFill>
          <a:blip r:embed="rId2">
            <a:extLst>
              <a:ext uri="{28A0092B-C50C-407E-A947-70E740481C1C}">
                <a14:useLocalDpi xmlns:a14="http://schemas.microsoft.com/office/drawing/2010/main" val="0"/>
              </a:ext>
            </a:extLst>
          </a:blip>
          <a:srcRect r="12975"/>
          <a:stretch>
            <a:fillRect/>
          </a:stretch>
        </p:blipFill>
        <p:spPr bwMode="auto">
          <a:xfrm>
            <a:off x="539750" y="2386013"/>
            <a:ext cx="8064500" cy="447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3"/>
          <p:cNvSpPr>
            <a:spLocks noChangeArrowheads="1"/>
          </p:cNvSpPr>
          <p:nvPr/>
        </p:nvSpPr>
        <p:spPr bwMode="auto">
          <a:xfrm>
            <a:off x="0" y="2724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uk-UA"/>
          </a:p>
        </p:txBody>
      </p:sp>
      <p:sp>
        <p:nvSpPr>
          <p:cNvPr id="55299" name="Прямоугольник 5"/>
          <p:cNvSpPr>
            <a:spLocks noChangeArrowheads="1"/>
          </p:cNvSpPr>
          <p:nvPr/>
        </p:nvSpPr>
        <p:spPr bwMode="auto">
          <a:xfrm>
            <a:off x="395288" y="549275"/>
            <a:ext cx="8748712"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t>  </a:t>
            </a:r>
            <a:r>
              <a:rPr lang="uk-UA" b="1"/>
              <a:t>1.2. Здійснюємо ввод даних із клавіатури</a:t>
            </a:r>
            <a:r>
              <a:rPr lang="ru-RU" b="1"/>
              <a:t>:</a:t>
            </a:r>
            <a:endParaRPr lang="uk-UA" b="1"/>
          </a:p>
          <a:p>
            <a:r>
              <a:rPr lang="en-US"/>
              <a:t>   cout &lt;&lt; "Input value for data field\n";</a:t>
            </a:r>
            <a:endParaRPr lang="uk-UA"/>
          </a:p>
          <a:p>
            <a:r>
              <a:rPr lang="en-US"/>
              <a:t>   cin &gt;&gt; current-&gt;data;</a:t>
            </a:r>
            <a:endParaRPr lang="uk-UA"/>
          </a:p>
        </p:txBody>
      </p:sp>
      <p:pic>
        <p:nvPicPr>
          <p:cNvPr id="55300" name="Рисунок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989138"/>
            <a:ext cx="2582862"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1" name="Рисунок 7"/>
          <p:cNvPicPr>
            <a:picLocks noChangeAspect="1" noChangeArrowheads="1"/>
          </p:cNvPicPr>
          <p:nvPr/>
        </p:nvPicPr>
        <p:blipFill>
          <a:blip r:embed="rId3">
            <a:extLst>
              <a:ext uri="{28A0092B-C50C-407E-A947-70E740481C1C}">
                <a14:useLocalDpi xmlns:a14="http://schemas.microsoft.com/office/drawing/2010/main" val="0"/>
              </a:ext>
            </a:extLst>
          </a:blip>
          <a:srcRect r="13426"/>
          <a:stretch>
            <a:fillRect/>
          </a:stretch>
        </p:blipFill>
        <p:spPr bwMode="auto">
          <a:xfrm>
            <a:off x="684213" y="3141663"/>
            <a:ext cx="7848600" cy="371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3"/>
          <p:cNvSpPr>
            <a:spLocks noChangeArrowheads="1"/>
          </p:cNvSpPr>
          <p:nvPr/>
        </p:nvSpPr>
        <p:spPr bwMode="auto">
          <a:xfrm>
            <a:off x="0" y="2724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uk-UA"/>
          </a:p>
        </p:txBody>
      </p:sp>
      <p:sp>
        <p:nvSpPr>
          <p:cNvPr id="56323" name="Прямоугольник 5"/>
          <p:cNvSpPr>
            <a:spLocks noChangeArrowheads="1"/>
          </p:cNvSpPr>
          <p:nvPr/>
        </p:nvSpPr>
        <p:spPr bwMode="auto">
          <a:xfrm>
            <a:off x="395288" y="549275"/>
            <a:ext cx="8748712"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t>  </a:t>
            </a:r>
            <a:r>
              <a:rPr lang="uk-UA" b="1"/>
              <a:t>1.</a:t>
            </a:r>
            <a:r>
              <a:rPr lang="ru-RU" b="1"/>
              <a:t>3. Зв'язати допоміжний елемент із вершиною:</a:t>
            </a:r>
            <a:endParaRPr lang="uk-UA" b="1"/>
          </a:p>
          <a:p>
            <a:r>
              <a:rPr lang="ru-RU"/>
              <a:t> </a:t>
            </a:r>
            <a:r>
              <a:rPr lang="uk-UA"/>
              <a:t> </a:t>
            </a:r>
            <a:r>
              <a:rPr lang="ru-RU"/>
              <a:t>current-&gt;next_item = head;</a:t>
            </a:r>
            <a:endParaRPr lang="en-US"/>
          </a:p>
          <a:p>
            <a:r>
              <a:rPr lang="uk-UA"/>
              <a:t>Оскільки мали порожнє значення в елементі </a:t>
            </a:r>
            <a:r>
              <a:rPr lang="en-US"/>
              <a:t>HEAD</a:t>
            </a:r>
            <a:r>
              <a:rPr lang="ru-RU"/>
              <a:t>, то в</a:t>
            </a:r>
            <a:r>
              <a:rPr lang="uk-UA"/>
              <a:t>ізуально зміни не спостерігаються.</a:t>
            </a:r>
          </a:p>
        </p:txBody>
      </p:sp>
      <p:pic>
        <p:nvPicPr>
          <p:cNvPr id="56324" name="Рисунок 6"/>
          <p:cNvPicPr>
            <a:picLocks noChangeAspect="1" noChangeArrowheads="1"/>
          </p:cNvPicPr>
          <p:nvPr/>
        </p:nvPicPr>
        <p:blipFill>
          <a:blip r:embed="rId2">
            <a:extLst>
              <a:ext uri="{28A0092B-C50C-407E-A947-70E740481C1C}">
                <a14:useLocalDpi xmlns:a14="http://schemas.microsoft.com/office/drawing/2010/main" val="0"/>
              </a:ext>
            </a:extLst>
          </a:blip>
          <a:srcRect r="8649"/>
          <a:stretch>
            <a:fillRect/>
          </a:stretch>
        </p:blipFill>
        <p:spPr bwMode="auto">
          <a:xfrm>
            <a:off x="539750" y="2363788"/>
            <a:ext cx="7993063" cy="449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3"/>
          <p:cNvSpPr>
            <a:spLocks noChangeArrowheads="1"/>
          </p:cNvSpPr>
          <p:nvPr/>
        </p:nvSpPr>
        <p:spPr bwMode="auto">
          <a:xfrm>
            <a:off x="0" y="2724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uk-UA"/>
          </a:p>
        </p:txBody>
      </p:sp>
      <p:sp>
        <p:nvSpPr>
          <p:cNvPr id="57347" name="Прямоугольник 5"/>
          <p:cNvSpPr>
            <a:spLocks noChangeArrowheads="1"/>
          </p:cNvSpPr>
          <p:nvPr/>
        </p:nvSpPr>
        <p:spPr bwMode="auto">
          <a:xfrm>
            <a:off x="611188" y="549275"/>
            <a:ext cx="8532812"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b="1"/>
              <a:t>1.4. </a:t>
            </a:r>
            <a:r>
              <a:rPr lang="ru-RU" b="1"/>
              <a:t>Встановити вершину стеку на новостворений елемент</a:t>
            </a:r>
            <a:endParaRPr lang="uk-UA" b="1"/>
          </a:p>
          <a:p>
            <a:r>
              <a:rPr lang="uk-UA"/>
              <a:t>  </a:t>
            </a:r>
            <a:r>
              <a:rPr lang="ru-RU"/>
              <a:t>   head = current;</a:t>
            </a:r>
            <a:endParaRPr lang="uk-UA"/>
          </a:p>
        </p:txBody>
      </p:sp>
      <p:pic>
        <p:nvPicPr>
          <p:cNvPr id="57348" name="Рисунок 4"/>
          <p:cNvPicPr>
            <a:picLocks noChangeAspect="1" noChangeArrowheads="1"/>
          </p:cNvPicPr>
          <p:nvPr/>
        </p:nvPicPr>
        <p:blipFill>
          <a:blip r:embed="rId2">
            <a:extLst>
              <a:ext uri="{28A0092B-C50C-407E-A947-70E740481C1C}">
                <a14:useLocalDpi xmlns:a14="http://schemas.microsoft.com/office/drawing/2010/main" val="0"/>
              </a:ext>
            </a:extLst>
          </a:blip>
          <a:srcRect r="11069"/>
          <a:stretch>
            <a:fillRect/>
          </a:stretch>
        </p:blipFill>
        <p:spPr bwMode="auto">
          <a:xfrm>
            <a:off x="684213" y="1981200"/>
            <a:ext cx="7920037"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3"/>
          <p:cNvSpPr>
            <a:spLocks noChangeArrowheads="1"/>
          </p:cNvSpPr>
          <p:nvPr/>
        </p:nvSpPr>
        <p:spPr bwMode="auto">
          <a:xfrm>
            <a:off x="0" y="2724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uk-UA"/>
          </a:p>
        </p:txBody>
      </p:sp>
      <p:sp>
        <p:nvSpPr>
          <p:cNvPr id="58371" name="Прямоугольник 5"/>
          <p:cNvSpPr>
            <a:spLocks noChangeArrowheads="1"/>
          </p:cNvSpPr>
          <p:nvPr/>
        </p:nvSpPr>
        <p:spPr bwMode="auto">
          <a:xfrm>
            <a:off x="611188" y="549275"/>
            <a:ext cx="85328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t>В стек </a:t>
            </a:r>
            <a:r>
              <a:rPr lang="uk-UA"/>
              <a:t>записано три елементи</a:t>
            </a:r>
          </a:p>
        </p:txBody>
      </p:sp>
      <p:pic>
        <p:nvPicPr>
          <p:cNvPr id="58372" name="Рисунок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2276475"/>
            <a:ext cx="8496300"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a:t>
            </a:r>
            <a:r>
              <a:rPr lang="uk-UA" sz="2800" b="1" dirty="0" smtClean="0">
                <a:solidFill>
                  <a:schemeClr val="tx1"/>
                </a:solidFill>
                <a:effectLst/>
                <a:latin typeface="Times New Roman" pitchFamily="18" charset="0"/>
              </a:rPr>
              <a:t>видалення</a:t>
            </a:r>
            <a:r>
              <a:rPr lang="ru-RU" sz="2800" b="1" dirty="0" smtClean="0">
                <a:solidFill>
                  <a:schemeClr val="tx1"/>
                </a:solidFill>
                <a:effectLst/>
                <a:latin typeface="Times New Roman" pitchFamily="18" charset="0"/>
              </a:rPr>
              <a:t>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a:t>
            </a:r>
            <a:r>
              <a:rPr lang="uk-UA" sz="2800" b="1" dirty="0" smtClean="0">
                <a:solidFill>
                  <a:schemeClr val="tx1"/>
                </a:solidFill>
                <a:effectLst/>
                <a:latin typeface="Times New Roman" pitchFamily="18" charset="0"/>
              </a:rPr>
              <a:t>зі</a:t>
            </a:r>
            <a:r>
              <a:rPr lang="ru-RU" sz="2800" b="1" dirty="0" smtClean="0">
                <a:solidFill>
                  <a:schemeClr val="tx1"/>
                </a:solidFill>
                <a:effectLst/>
                <a:latin typeface="Times New Roman" pitchFamily="18" charset="0"/>
              </a:rPr>
              <a:t> стеку</a:t>
            </a:r>
          </a:p>
        </p:txBody>
      </p:sp>
      <p:grpSp>
        <p:nvGrpSpPr>
          <p:cNvPr id="59395" name="Группа 1"/>
          <p:cNvGrpSpPr>
            <a:grpSpLocks/>
          </p:cNvGrpSpPr>
          <p:nvPr/>
        </p:nvGrpSpPr>
        <p:grpSpPr bwMode="auto">
          <a:xfrm>
            <a:off x="5840413" y="1989138"/>
            <a:ext cx="2908300" cy="3244850"/>
            <a:chOff x="5839742" y="1988840"/>
            <a:chExt cx="2908722" cy="3244825"/>
          </a:xfrm>
        </p:grpSpPr>
        <p:grpSp>
          <p:nvGrpSpPr>
            <p:cNvPr id="59396" name="Группа 47"/>
            <p:cNvGrpSpPr>
              <a:grpSpLocks/>
            </p:cNvGrpSpPr>
            <p:nvPr/>
          </p:nvGrpSpPr>
          <p:grpSpPr bwMode="auto">
            <a:xfrm>
              <a:off x="7116512" y="1988840"/>
              <a:ext cx="1631952" cy="940569"/>
              <a:chOff x="2301873" y="2852936"/>
              <a:chExt cx="1631952" cy="940569"/>
            </a:xfrm>
          </p:grpSpPr>
          <p:sp>
            <p:nvSpPr>
              <p:cNvPr id="5941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5941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5941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59414"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59397" name="Группа 52"/>
            <p:cNvGrpSpPr>
              <a:grpSpLocks/>
            </p:cNvGrpSpPr>
            <p:nvPr/>
          </p:nvGrpSpPr>
          <p:grpSpPr bwMode="auto">
            <a:xfrm>
              <a:off x="7106615" y="3140968"/>
              <a:ext cx="1631952" cy="930932"/>
              <a:chOff x="2301873" y="2852936"/>
              <a:chExt cx="1631952" cy="930932"/>
            </a:xfrm>
          </p:grpSpPr>
          <p:sp>
            <p:nvSpPr>
              <p:cNvPr id="5940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59408"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5940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59410"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59398" name="Группа 57"/>
            <p:cNvGrpSpPr>
              <a:grpSpLocks/>
            </p:cNvGrpSpPr>
            <p:nvPr/>
          </p:nvGrpSpPr>
          <p:grpSpPr bwMode="auto">
            <a:xfrm>
              <a:off x="7116512" y="4293096"/>
              <a:ext cx="1631952" cy="940569"/>
              <a:chOff x="2301873" y="2852936"/>
              <a:chExt cx="1631952" cy="940569"/>
            </a:xfrm>
          </p:grpSpPr>
          <p:sp>
            <p:nvSpPr>
              <p:cNvPr id="59403"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59404"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59405"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5940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59399" name="AutoShape 39"/>
            <p:cNvCxnSpPr>
              <a:cxnSpLocks noChangeShapeType="1"/>
              <a:stCxn id="59413" idx="2"/>
              <a:endCxn id="59407" idx="0"/>
            </p:cNvCxnSpPr>
            <p:nvPr/>
          </p:nvCxnSpPr>
          <p:spPr bwMode="auto">
            <a:xfrm flipH="1">
              <a:off x="7922592" y="2903240"/>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59400" name="AutoShape 39"/>
            <p:cNvCxnSpPr>
              <a:cxnSpLocks noChangeShapeType="1"/>
              <a:stCxn id="59410" idx="2"/>
              <a:endCxn id="59406" idx="0"/>
            </p:cNvCxnSpPr>
            <p:nvPr/>
          </p:nvCxnSpPr>
          <p:spPr bwMode="auto">
            <a:xfrm>
              <a:off x="7932488" y="4071900"/>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59401" name="Text Box 42"/>
            <p:cNvSpPr txBox="1">
              <a:spLocks noChangeArrowheads="1"/>
            </p:cNvSpPr>
            <p:nvPr/>
          </p:nvSpPr>
          <p:spPr bwMode="auto">
            <a:xfrm>
              <a:off x="5839742" y="1993305"/>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59402" name="AutoShape 43"/>
            <p:cNvCxnSpPr>
              <a:cxnSpLocks noChangeShapeType="1"/>
              <a:stCxn id="59401" idx="3"/>
              <a:endCxn id="59411" idx="1"/>
            </p:cNvCxnSpPr>
            <p:nvPr/>
          </p:nvCxnSpPr>
          <p:spPr bwMode="auto">
            <a:xfrm flipV="1">
              <a:off x="6598567" y="2217440"/>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body" idx="4294967295"/>
          </p:nvPr>
        </p:nvSpPr>
        <p:spPr>
          <a:xfrm>
            <a:off x="0" y="1470025"/>
            <a:ext cx="52197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Створити копію покажчика на вершину стеку</a:t>
            </a:r>
            <a:endParaRPr lang="en-US" sz="2400" smtClean="0">
              <a:solidFill>
                <a:srgbClr val="000000"/>
              </a:solidFill>
              <a:latin typeface="Courier New" pitchFamily="49" charset="0"/>
            </a:endParaRPr>
          </a:p>
        </p:txBody>
      </p:sp>
      <p:sp>
        <p:nvSpPr>
          <p:cNvPr id="60419"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a:t>
            </a:r>
            <a:r>
              <a:rPr lang="uk-UA" sz="2800" b="1" dirty="0" smtClean="0">
                <a:solidFill>
                  <a:schemeClr val="tx1"/>
                </a:solidFill>
                <a:effectLst/>
                <a:latin typeface="Times New Roman" pitchFamily="18" charset="0"/>
              </a:rPr>
              <a:t>видалення</a:t>
            </a:r>
            <a:r>
              <a:rPr lang="ru-RU" sz="2800" b="1" dirty="0" smtClean="0">
                <a:solidFill>
                  <a:schemeClr val="tx1"/>
                </a:solidFill>
                <a:effectLst/>
                <a:latin typeface="Times New Roman" pitchFamily="18" charset="0"/>
              </a:rPr>
              <a:t>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a:t>
            </a:r>
            <a:r>
              <a:rPr lang="uk-UA" sz="2800" b="1" dirty="0" smtClean="0">
                <a:solidFill>
                  <a:schemeClr val="tx1"/>
                </a:solidFill>
                <a:effectLst/>
                <a:latin typeface="Times New Roman" pitchFamily="18" charset="0"/>
              </a:rPr>
              <a:t>зі</a:t>
            </a:r>
            <a:r>
              <a:rPr lang="ru-RU" sz="2800" b="1" dirty="0" smtClean="0">
                <a:solidFill>
                  <a:schemeClr val="tx1"/>
                </a:solidFill>
                <a:effectLst/>
                <a:latin typeface="Times New Roman" pitchFamily="18" charset="0"/>
              </a:rPr>
              <a:t> стеку</a:t>
            </a:r>
          </a:p>
        </p:txBody>
      </p:sp>
      <p:sp>
        <p:nvSpPr>
          <p:cNvPr id="60420" name="Text Box 40"/>
          <p:cNvSpPr txBox="1">
            <a:spLocks noChangeArrowheads="1"/>
          </p:cNvSpPr>
          <p:nvPr/>
        </p:nvSpPr>
        <p:spPr bwMode="auto">
          <a:xfrm>
            <a:off x="5580063" y="2209800"/>
            <a:ext cx="104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grpSp>
        <p:nvGrpSpPr>
          <p:cNvPr id="60421" name="Группа 1"/>
          <p:cNvGrpSpPr>
            <a:grpSpLocks/>
          </p:cNvGrpSpPr>
          <p:nvPr/>
        </p:nvGrpSpPr>
        <p:grpSpPr bwMode="auto">
          <a:xfrm>
            <a:off x="5840413" y="1989138"/>
            <a:ext cx="2908300" cy="3244850"/>
            <a:chOff x="5839742" y="1988840"/>
            <a:chExt cx="2908722" cy="3244825"/>
          </a:xfrm>
        </p:grpSpPr>
        <p:grpSp>
          <p:nvGrpSpPr>
            <p:cNvPr id="60422" name="Группа 47"/>
            <p:cNvGrpSpPr>
              <a:grpSpLocks/>
            </p:cNvGrpSpPr>
            <p:nvPr/>
          </p:nvGrpSpPr>
          <p:grpSpPr bwMode="auto">
            <a:xfrm>
              <a:off x="7116512" y="1988840"/>
              <a:ext cx="1631952" cy="940569"/>
              <a:chOff x="2301873" y="2852936"/>
              <a:chExt cx="1631952" cy="940569"/>
            </a:xfrm>
          </p:grpSpPr>
          <p:sp>
            <p:nvSpPr>
              <p:cNvPr id="60438"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0439"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60440"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0441"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60423" name="Группа 52"/>
            <p:cNvGrpSpPr>
              <a:grpSpLocks/>
            </p:cNvGrpSpPr>
            <p:nvPr/>
          </p:nvGrpSpPr>
          <p:grpSpPr bwMode="auto">
            <a:xfrm>
              <a:off x="7106615" y="3140968"/>
              <a:ext cx="1631952" cy="930932"/>
              <a:chOff x="2301873" y="2852936"/>
              <a:chExt cx="1631952" cy="930932"/>
            </a:xfrm>
          </p:grpSpPr>
          <p:sp>
            <p:nvSpPr>
              <p:cNvPr id="60434"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0435"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60436"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0437"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60424" name="Группа 57"/>
            <p:cNvGrpSpPr>
              <a:grpSpLocks/>
            </p:cNvGrpSpPr>
            <p:nvPr/>
          </p:nvGrpSpPr>
          <p:grpSpPr bwMode="auto">
            <a:xfrm>
              <a:off x="7116512" y="4293096"/>
              <a:ext cx="1631952" cy="940569"/>
              <a:chOff x="2301873" y="2852936"/>
              <a:chExt cx="1631952" cy="940569"/>
            </a:xfrm>
          </p:grpSpPr>
          <p:sp>
            <p:nvSpPr>
              <p:cNvPr id="60430"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60431"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0432"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60433"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60425" name="AutoShape 39"/>
            <p:cNvCxnSpPr>
              <a:cxnSpLocks noChangeShapeType="1"/>
              <a:stCxn id="60440" idx="2"/>
              <a:endCxn id="60434" idx="0"/>
            </p:cNvCxnSpPr>
            <p:nvPr/>
          </p:nvCxnSpPr>
          <p:spPr bwMode="auto">
            <a:xfrm flipH="1">
              <a:off x="7922592" y="2903240"/>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60426" name="AutoShape 39"/>
            <p:cNvCxnSpPr>
              <a:cxnSpLocks noChangeShapeType="1"/>
              <a:stCxn id="60437" idx="2"/>
              <a:endCxn id="60433" idx="0"/>
            </p:cNvCxnSpPr>
            <p:nvPr/>
          </p:nvCxnSpPr>
          <p:spPr bwMode="auto">
            <a:xfrm>
              <a:off x="7932488" y="4071900"/>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60427" name="Text Box 42"/>
            <p:cNvSpPr txBox="1">
              <a:spLocks noChangeArrowheads="1"/>
            </p:cNvSpPr>
            <p:nvPr/>
          </p:nvSpPr>
          <p:spPr bwMode="auto">
            <a:xfrm>
              <a:off x="5839742" y="1993305"/>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60428" name="AutoShape 43"/>
            <p:cNvCxnSpPr>
              <a:cxnSpLocks noChangeShapeType="1"/>
              <a:stCxn id="60427" idx="3"/>
              <a:endCxn id="60438" idx="1"/>
            </p:cNvCxnSpPr>
            <p:nvPr/>
          </p:nvCxnSpPr>
          <p:spPr bwMode="auto">
            <a:xfrm flipV="1">
              <a:off x="6598567" y="2217440"/>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60429" name="AutoShape 41"/>
            <p:cNvCxnSpPr>
              <a:cxnSpLocks noChangeShapeType="1"/>
              <a:stCxn id="60420" idx="3"/>
            </p:cNvCxnSpPr>
            <p:nvPr/>
          </p:nvCxnSpPr>
          <p:spPr bwMode="auto">
            <a:xfrm>
              <a:off x="6626275" y="2437929"/>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body" idx="4294967295"/>
          </p:nvPr>
        </p:nvSpPr>
        <p:spPr>
          <a:xfrm>
            <a:off x="0" y="1470025"/>
            <a:ext cx="52197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Створити копію покажчика на вершину стеку</a:t>
            </a:r>
            <a:endParaRPr lang="en-US" sz="2400" smtClean="0">
              <a:solidFill>
                <a:srgbClr val="000000"/>
              </a:solidFill>
              <a:latin typeface="Courier New" pitchFamily="49" charset="0"/>
            </a:endParaRPr>
          </a:p>
        </p:txBody>
      </p:sp>
      <p:sp>
        <p:nvSpPr>
          <p:cNvPr id="61443"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a:t>
            </a:r>
            <a:r>
              <a:rPr lang="uk-UA" sz="2800" b="1" dirty="0" smtClean="0">
                <a:solidFill>
                  <a:schemeClr val="tx1"/>
                </a:solidFill>
                <a:effectLst/>
                <a:latin typeface="Times New Roman" pitchFamily="18" charset="0"/>
              </a:rPr>
              <a:t>видалення</a:t>
            </a:r>
            <a:r>
              <a:rPr lang="ru-RU" sz="2800" b="1" dirty="0" smtClean="0">
                <a:solidFill>
                  <a:schemeClr val="tx1"/>
                </a:solidFill>
                <a:effectLst/>
                <a:latin typeface="Times New Roman" pitchFamily="18" charset="0"/>
              </a:rPr>
              <a:t>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a:t>
            </a:r>
            <a:r>
              <a:rPr lang="uk-UA" sz="2800" b="1" dirty="0" smtClean="0">
                <a:solidFill>
                  <a:schemeClr val="tx1"/>
                </a:solidFill>
                <a:effectLst/>
                <a:latin typeface="Times New Roman" pitchFamily="18" charset="0"/>
              </a:rPr>
              <a:t>зі</a:t>
            </a:r>
            <a:r>
              <a:rPr lang="ru-RU" sz="2800" b="1" dirty="0" smtClean="0">
                <a:solidFill>
                  <a:schemeClr val="tx1"/>
                </a:solidFill>
                <a:effectLst/>
                <a:latin typeface="Times New Roman" pitchFamily="18" charset="0"/>
              </a:rPr>
              <a:t> стеку</a:t>
            </a:r>
          </a:p>
        </p:txBody>
      </p:sp>
      <p:sp>
        <p:nvSpPr>
          <p:cNvPr id="61444" name="Rectangle 44"/>
          <p:cNvSpPr>
            <a:spLocks noChangeArrowheads="1"/>
          </p:cNvSpPr>
          <p:nvPr/>
        </p:nvSpPr>
        <p:spPr bwMode="auto">
          <a:xfrm>
            <a:off x="76200" y="2527300"/>
            <a:ext cx="579120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Перемістити покажчик на вершину стеку на наступний елемент</a:t>
            </a:r>
            <a:endParaRPr kumimoji="0" lang="ru-RU" sz="2400">
              <a:solidFill>
                <a:srgbClr val="000000"/>
              </a:solidFill>
              <a:latin typeface="Courier New" pitchFamily="49" charset="0"/>
              <a:cs typeface="Times New Roman" pitchFamily="18" charset="0"/>
            </a:endParaRPr>
          </a:p>
        </p:txBody>
      </p:sp>
      <p:sp>
        <p:nvSpPr>
          <p:cNvPr id="61445" name="Text Box 40"/>
          <p:cNvSpPr txBox="1">
            <a:spLocks noChangeArrowheads="1"/>
          </p:cNvSpPr>
          <p:nvPr/>
        </p:nvSpPr>
        <p:spPr bwMode="auto">
          <a:xfrm>
            <a:off x="5580063" y="2209800"/>
            <a:ext cx="104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grpSp>
        <p:nvGrpSpPr>
          <p:cNvPr id="61446" name="Группа 1"/>
          <p:cNvGrpSpPr>
            <a:grpSpLocks/>
          </p:cNvGrpSpPr>
          <p:nvPr/>
        </p:nvGrpSpPr>
        <p:grpSpPr bwMode="auto">
          <a:xfrm>
            <a:off x="5840413" y="1989138"/>
            <a:ext cx="2908300" cy="3244850"/>
            <a:chOff x="5839742" y="1988840"/>
            <a:chExt cx="2908722" cy="3244825"/>
          </a:xfrm>
        </p:grpSpPr>
        <p:grpSp>
          <p:nvGrpSpPr>
            <p:cNvPr id="61447" name="Группа 47"/>
            <p:cNvGrpSpPr>
              <a:grpSpLocks/>
            </p:cNvGrpSpPr>
            <p:nvPr/>
          </p:nvGrpSpPr>
          <p:grpSpPr bwMode="auto">
            <a:xfrm>
              <a:off x="7116512" y="1988840"/>
              <a:ext cx="1631952" cy="940569"/>
              <a:chOff x="2301873" y="2852936"/>
              <a:chExt cx="1631952" cy="940569"/>
            </a:xfrm>
          </p:grpSpPr>
          <p:sp>
            <p:nvSpPr>
              <p:cNvPr id="61463"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1464"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6146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1466"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61448" name="Группа 52"/>
            <p:cNvGrpSpPr>
              <a:grpSpLocks/>
            </p:cNvGrpSpPr>
            <p:nvPr/>
          </p:nvGrpSpPr>
          <p:grpSpPr bwMode="auto">
            <a:xfrm>
              <a:off x="7106615" y="3140968"/>
              <a:ext cx="1631952" cy="930932"/>
              <a:chOff x="2301873" y="2852936"/>
              <a:chExt cx="1631952" cy="930932"/>
            </a:xfrm>
          </p:grpSpPr>
          <p:sp>
            <p:nvSpPr>
              <p:cNvPr id="61459"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1460"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61461"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1462"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61449" name="Группа 57"/>
            <p:cNvGrpSpPr>
              <a:grpSpLocks/>
            </p:cNvGrpSpPr>
            <p:nvPr/>
          </p:nvGrpSpPr>
          <p:grpSpPr bwMode="auto">
            <a:xfrm>
              <a:off x="7116512" y="4293096"/>
              <a:ext cx="1631952" cy="940569"/>
              <a:chOff x="2301873" y="2852936"/>
              <a:chExt cx="1631952" cy="940569"/>
            </a:xfrm>
          </p:grpSpPr>
          <p:sp>
            <p:nvSpPr>
              <p:cNvPr id="61455"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61456"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1457"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61458"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61450" name="AutoShape 39"/>
            <p:cNvCxnSpPr>
              <a:cxnSpLocks noChangeShapeType="1"/>
              <a:stCxn id="61465" idx="2"/>
              <a:endCxn id="61459" idx="0"/>
            </p:cNvCxnSpPr>
            <p:nvPr/>
          </p:nvCxnSpPr>
          <p:spPr bwMode="auto">
            <a:xfrm flipH="1">
              <a:off x="7922592" y="2903240"/>
              <a:ext cx="9896" cy="237728"/>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cxnSp>
          <p:nvCxnSpPr>
            <p:cNvPr id="61451" name="AutoShape 39"/>
            <p:cNvCxnSpPr>
              <a:cxnSpLocks noChangeShapeType="1"/>
              <a:stCxn id="61462" idx="2"/>
              <a:endCxn id="61458" idx="0"/>
            </p:cNvCxnSpPr>
            <p:nvPr/>
          </p:nvCxnSpPr>
          <p:spPr bwMode="auto">
            <a:xfrm>
              <a:off x="7932488" y="4071900"/>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61452" name="Text Box 42"/>
            <p:cNvSpPr txBox="1">
              <a:spLocks noChangeArrowheads="1"/>
            </p:cNvSpPr>
            <p:nvPr/>
          </p:nvSpPr>
          <p:spPr bwMode="auto">
            <a:xfrm>
              <a:off x="5839742" y="3140968"/>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61453" name="AutoShape 43"/>
            <p:cNvCxnSpPr>
              <a:cxnSpLocks noChangeShapeType="1"/>
              <a:stCxn id="61452" idx="3"/>
              <a:endCxn id="61459" idx="1"/>
            </p:cNvCxnSpPr>
            <p:nvPr/>
          </p:nvCxnSpPr>
          <p:spPr bwMode="auto">
            <a:xfrm>
              <a:off x="6598567" y="3369568"/>
              <a:ext cx="508049" cy="0"/>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cxnSp>
          <p:nvCxnSpPr>
            <p:cNvPr id="61454" name="AutoShape 41"/>
            <p:cNvCxnSpPr>
              <a:cxnSpLocks noChangeShapeType="1"/>
              <a:stCxn id="61445" idx="3"/>
            </p:cNvCxnSpPr>
            <p:nvPr/>
          </p:nvCxnSpPr>
          <p:spPr bwMode="auto">
            <a:xfrm>
              <a:off x="6626275" y="2437929"/>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body" idx="4294967295"/>
          </p:nvPr>
        </p:nvSpPr>
        <p:spPr>
          <a:xfrm>
            <a:off x="0" y="1470025"/>
            <a:ext cx="52197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Створити копію покажчика на вершину стеку</a:t>
            </a:r>
            <a:endParaRPr lang="en-US" sz="2400" smtClean="0">
              <a:solidFill>
                <a:srgbClr val="000000"/>
              </a:solidFill>
              <a:latin typeface="Courier New" pitchFamily="49" charset="0"/>
            </a:endParaRPr>
          </a:p>
        </p:txBody>
      </p:sp>
      <p:sp>
        <p:nvSpPr>
          <p:cNvPr id="62467" name="Rectangle 3"/>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dirty="0" smtClean="0">
                <a:solidFill>
                  <a:schemeClr val="tx1"/>
                </a:solidFill>
                <a:effectLst/>
                <a:latin typeface="Times New Roman" pitchFamily="18" charset="0"/>
              </a:rPr>
              <a:t>Алгоритм </a:t>
            </a:r>
            <a:r>
              <a:rPr lang="uk-UA" sz="2800" b="1" dirty="0" smtClean="0">
                <a:solidFill>
                  <a:schemeClr val="tx1"/>
                </a:solidFill>
                <a:effectLst/>
                <a:latin typeface="Times New Roman" pitchFamily="18" charset="0"/>
              </a:rPr>
              <a:t>видалення</a:t>
            </a:r>
            <a:r>
              <a:rPr lang="ru-RU" sz="2800" b="1" dirty="0" smtClean="0">
                <a:solidFill>
                  <a:schemeClr val="tx1"/>
                </a:solidFill>
                <a:effectLst/>
                <a:latin typeface="Times New Roman" pitchFamily="18" charset="0"/>
              </a:rPr>
              <a:t> </a:t>
            </a:r>
            <a:r>
              <a:rPr lang="ru-RU" sz="2800" b="1" dirty="0" err="1" smtClean="0">
                <a:solidFill>
                  <a:schemeClr val="tx1"/>
                </a:solidFill>
                <a:effectLst/>
                <a:latin typeface="Times New Roman" pitchFamily="18" charset="0"/>
              </a:rPr>
              <a:t>елемента</a:t>
            </a:r>
            <a:r>
              <a:rPr lang="ru-RU" sz="2800" b="1" dirty="0" smtClean="0">
                <a:solidFill>
                  <a:schemeClr val="tx1"/>
                </a:solidFill>
                <a:effectLst/>
                <a:latin typeface="Times New Roman" pitchFamily="18" charset="0"/>
              </a:rPr>
              <a:t> </a:t>
            </a:r>
            <a:r>
              <a:rPr lang="uk-UA" sz="2800" b="1" dirty="0" smtClean="0">
                <a:solidFill>
                  <a:schemeClr val="tx1"/>
                </a:solidFill>
                <a:effectLst/>
                <a:latin typeface="Times New Roman" pitchFamily="18" charset="0"/>
              </a:rPr>
              <a:t>зі</a:t>
            </a:r>
            <a:r>
              <a:rPr lang="ru-RU" sz="2800" b="1" dirty="0" smtClean="0">
                <a:solidFill>
                  <a:schemeClr val="tx1"/>
                </a:solidFill>
                <a:effectLst/>
                <a:latin typeface="Times New Roman" pitchFamily="18" charset="0"/>
              </a:rPr>
              <a:t> стеку</a:t>
            </a:r>
          </a:p>
        </p:txBody>
      </p:sp>
      <p:sp>
        <p:nvSpPr>
          <p:cNvPr id="62468" name="Rectangle 44"/>
          <p:cNvSpPr>
            <a:spLocks noChangeArrowheads="1"/>
          </p:cNvSpPr>
          <p:nvPr/>
        </p:nvSpPr>
        <p:spPr bwMode="auto">
          <a:xfrm>
            <a:off x="76200" y="2527300"/>
            <a:ext cx="579120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Перемістити покажчик на вершину стеку на наступний елемент</a:t>
            </a:r>
            <a:endParaRPr kumimoji="0" lang="ru-RU" sz="2400">
              <a:solidFill>
                <a:srgbClr val="000000"/>
              </a:solidFill>
              <a:latin typeface="Courier New" pitchFamily="49" charset="0"/>
              <a:cs typeface="Times New Roman" pitchFamily="18" charset="0"/>
            </a:endParaRPr>
          </a:p>
        </p:txBody>
      </p:sp>
      <p:sp>
        <p:nvSpPr>
          <p:cNvPr id="62469" name="Rectangle 46"/>
          <p:cNvSpPr>
            <a:spLocks noChangeArrowheads="1"/>
          </p:cNvSpPr>
          <p:nvPr/>
        </p:nvSpPr>
        <p:spPr bwMode="auto">
          <a:xfrm>
            <a:off x="76200" y="4687888"/>
            <a:ext cx="5503863" cy="14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pPr>
            <a:r>
              <a:rPr kumimoji="0" lang="uk-UA" sz="2400">
                <a:solidFill>
                  <a:srgbClr val="000000"/>
                </a:solidFill>
              </a:rPr>
              <a:t>4. </a:t>
            </a:r>
            <a:r>
              <a:rPr lang="uk-UA" sz="2400">
                <a:solidFill>
                  <a:srgbClr val="000000"/>
                </a:solidFill>
              </a:rPr>
              <a:t>Д</a:t>
            </a:r>
            <a:r>
              <a:rPr lang="uk-UA" sz="2400">
                <a:solidFill>
                  <a:srgbClr val="000000"/>
                </a:solidFill>
                <a:cs typeface="Times New Roman" pitchFamily="18" charset="0"/>
              </a:rPr>
              <a:t>ля очищення всього стеку слід повторювати кроки 1-3 доти, доки покажчик </a:t>
            </a:r>
            <a:r>
              <a:rPr lang="en-US" sz="2400">
                <a:solidFill>
                  <a:srgbClr val="000000"/>
                </a:solidFill>
                <a:latin typeface="Courier New" pitchFamily="49" charset="0"/>
                <a:cs typeface="Courier New" pitchFamily="49" charset="0"/>
              </a:rPr>
              <a:t>head</a:t>
            </a:r>
            <a:r>
              <a:rPr lang="en-US" sz="2400">
                <a:solidFill>
                  <a:srgbClr val="000000"/>
                </a:solidFill>
                <a:cs typeface="Times New Roman" pitchFamily="18" charset="0"/>
              </a:rPr>
              <a:t> </a:t>
            </a:r>
            <a:r>
              <a:rPr lang="uk-UA" sz="2400">
                <a:solidFill>
                  <a:srgbClr val="000000"/>
                </a:solidFill>
                <a:cs typeface="Times New Roman" pitchFamily="18" charset="0"/>
              </a:rPr>
              <a:t>не дорівнюватиме </a:t>
            </a:r>
            <a:r>
              <a:rPr lang="en-US" sz="2400">
                <a:solidFill>
                  <a:srgbClr val="000000"/>
                </a:solidFill>
                <a:latin typeface="Courier New" pitchFamily="49" charset="0"/>
                <a:cs typeface="Courier New" pitchFamily="49" charset="0"/>
              </a:rPr>
              <a:t>null</a:t>
            </a:r>
            <a:r>
              <a:rPr lang="uk-UA" sz="2400">
                <a:solidFill>
                  <a:srgbClr val="000000"/>
                </a:solidFill>
                <a:cs typeface="Times New Roman" pitchFamily="18" charset="0"/>
              </a:rPr>
              <a:t>.</a:t>
            </a:r>
            <a:r>
              <a:rPr lang="ru-RU" sz="2400"/>
              <a:t> </a:t>
            </a:r>
            <a:endParaRPr kumimoji="0" lang="ru-RU" sz="2400">
              <a:solidFill>
                <a:srgbClr val="000000"/>
              </a:solidFill>
              <a:latin typeface="Courier New" pitchFamily="49" charset="0"/>
              <a:cs typeface="Times New Roman" pitchFamily="18" charset="0"/>
            </a:endParaRPr>
          </a:p>
        </p:txBody>
      </p:sp>
      <p:sp>
        <p:nvSpPr>
          <p:cNvPr id="62470" name="Rectangle 46"/>
          <p:cNvSpPr>
            <a:spLocks noChangeArrowheads="1"/>
          </p:cNvSpPr>
          <p:nvPr/>
        </p:nvSpPr>
        <p:spPr bwMode="auto">
          <a:xfrm>
            <a:off x="76200" y="3535363"/>
            <a:ext cx="5575300"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3. </a:t>
            </a:r>
            <a:r>
              <a:rPr kumimoji="0" lang="uk-UA" sz="2400">
                <a:solidFill>
                  <a:srgbClr val="000000"/>
                </a:solidFill>
                <a:cs typeface="Times New Roman" pitchFamily="18" charset="0"/>
              </a:rPr>
              <a:t>Звільнити пам'ять із-під колишньої вершини стеку</a:t>
            </a:r>
            <a:endParaRPr kumimoji="0" lang="ru-RU" sz="2400">
              <a:solidFill>
                <a:srgbClr val="000000"/>
              </a:solidFill>
              <a:latin typeface="Courier New" pitchFamily="49" charset="0"/>
              <a:cs typeface="Times New Roman" pitchFamily="18" charset="0"/>
            </a:endParaRPr>
          </a:p>
        </p:txBody>
      </p:sp>
      <p:grpSp>
        <p:nvGrpSpPr>
          <p:cNvPr id="62471" name="Группа 4"/>
          <p:cNvGrpSpPr>
            <a:grpSpLocks/>
          </p:cNvGrpSpPr>
          <p:nvPr/>
        </p:nvGrpSpPr>
        <p:grpSpPr bwMode="auto">
          <a:xfrm>
            <a:off x="5580063" y="2185988"/>
            <a:ext cx="3168650" cy="3048000"/>
            <a:chOff x="5580112" y="2185700"/>
            <a:chExt cx="3168352" cy="3047965"/>
          </a:xfrm>
        </p:grpSpPr>
        <p:sp>
          <p:nvSpPr>
            <p:cNvPr id="62472" name="Text Box 40"/>
            <p:cNvSpPr txBox="1">
              <a:spLocks noChangeArrowheads="1"/>
            </p:cNvSpPr>
            <p:nvPr/>
          </p:nvSpPr>
          <p:spPr bwMode="auto">
            <a:xfrm>
              <a:off x="5580112" y="2209329"/>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grpSp>
          <p:nvGrpSpPr>
            <p:cNvPr id="62473" name="Группа 1"/>
            <p:cNvGrpSpPr>
              <a:grpSpLocks/>
            </p:cNvGrpSpPr>
            <p:nvPr/>
          </p:nvGrpSpPr>
          <p:grpSpPr bwMode="auto">
            <a:xfrm>
              <a:off x="5839742" y="2437929"/>
              <a:ext cx="2908722" cy="2795736"/>
              <a:chOff x="5839742" y="2437929"/>
              <a:chExt cx="2908722" cy="2795736"/>
            </a:xfrm>
          </p:grpSpPr>
          <p:grpSp>
            <p:nvGrpSpPr>
              <p:cNvPr id="62475" name="Группа 52"/>
              <p:cNvGrpSpPr>
                <a:grpSpLocks/>
              </p:cNvGrpSpPr>
              <p:nvPr/>
            </p:nvGrpSpPr>
            <p:grpSpPr bwMode="auto">
              <a:xfrm>
                <a:off x="7106615" y="3140968"/>
                <a:ext cx="1631952" cy="930932"/>
                <a:chOff x="2301873" y="2852936"/>
                <a:chExt cx="1631952" cy="930932"/>
              </a:xfrm>
            </p:grpSpPr>
            <p:sp>
              <p:nvSpPr>
                <p:cNvPr id="6248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2486"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6248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2488"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62476" name="Группа 57"/>
              <p:cNvGrpSpPr>
                <a:grpSpLocks/>
              </p:cNvGrpSpPr>
              <p:nvPr/>
            </p:nvGrpSpPr>
            <p:grpSpPr bwMode="auto">
              <a:xfrm>
                <a:off x="7116512" y="4293096"/>
                <a:ext cx="1631952" cy="940569"/>
                <a:chOff x="2301873" y="2852936"/>
                <a:chExt cx="1631952" cy="940569"/>
              </a:xfrm>
            </p:grpSpPr>
            <p:sp>
              <p:nvSpPr>
                <p:cNvPr id="62481"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6248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2483"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62484"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62477" name="AutoShape 39"/>
              <p:cNvCxnSpPr>
                <a:cxnSpLocks noChangeShapeType="1"/>
                <a:stCxn id="62488" idx="2"/>
                <a:endCxn id="62484" idx="0"/>
              </p:cNvCxnSpPr>
              <p:nvPr/>
            </p:nvCxnSpPr>
            <p:spPr bwMode="auto">
              <a:xfrm>
                <a:off x="7932488" y="4071900"/>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62478" name="Text Box 42"/>
              <p:cNvSpPr txBox="1">
                <a:spLocks noChangeArrowheads="1"/>
              </p:cNvSpPr>
              <p:nvPr/>
            </p:nvSpPr>
            <p:spPr bwMode="auto">
              <a:xfrm>
                <a:off x="5839742" y="3140968"/>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62479" name="AutoShape 43"/>
              <p:cNvCxnSpPr>
                <a:cxnSpLocks noChangeShapeType="1"/>
                <a:stCxn id="62478" idx="3"/>
                <a:endCxn id="62485" idx="1"/>
              </p:cNvCxnSpPr>
              <p:nvPr/>
            </p:nvCxnSpPr>
            <p:spPr bwMode="auto">
              <a:xfrm>
                <a:off x="6598567" y="3369568"/>
                <a:ext cx="508049"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62480" name="AutoShape 41"/>
              <p:cNvCxnSpPr>
                <a:cxnSpLocks noChangeShapeType="1"/>
                <a:stCxn id="62472" idx="3"/>
              </p:cNvCxnSpPr>
              <p:nvPr/>
            </p:nvCxnSpPr>
            <p:spPr bwMode="auto">
              <a:xfrm>
                <a:off x="6626275" y="2437929"/>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
          <p:nvSpPr>
            <p:cNvPr id="62474" name="Прямоугольник 3"/>
            <p:cNvSpPr>
              <a:spLocks noChangeArrowheads="1"/>
            </p:cNvSpPr>
            <p:nvPr/>
          </p:nvSpPr>
          <p:spPr bwMode="auto">
            <a:xfrm>
              <a:off x="7215668" y="2185700"/>
              <a:ext cx="9124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t>=</a:t>
              </a:r>
              <a:r>
                <a:rPr lang="uk-UA" sz="2400"/>
                <a:t> </a:t>
              </a:r>
              <a:r>
                <a:rPr lang="en-US" sz="2400"/>
                <a:t>null</a:t>
              </a:r>
              <a:endParaRPr lang="ru-RU" sz="2400"/>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txBox="1">
            <a:spLocks noChangeArrowheads="1"/>
          </p:cNvSpPr>
          <p:nvPr/>
        </p:nvSpPr>
        <p:spPr bwMode="auto">
          <a:xfrm>
            <a:off x="0" y="836712"/>
            <a:ext cx="9144000" cy="602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562" tIns="46038" rIns="182562" bIns="46038"/>
          <a:lstStyle>
            <a:lvl1pPr marL="609600" indent="-609600"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spcBef>
                <a:spcPct val="20000"/>
              </a:spcBef>
              <a:buClr>
                <a:schemeClr val="tx2"/>
              </a:buClr>
              <a:buSzPct val="75000"/>
              <a:buFont typeface="Wingdings" pitchFamily="2" charset="2"/>
              <a:buNone/>
            </a:pPr>
            <a:r>
              <a:rPr lang="uk-UA"/>
              <a:t>	</a:t>
            </a:r>
            <a:r>
              <a:rPr lang="uk-UA" b="1"/>
              <a:t>Тип даних</a:t>
            </a:r>
          </a:p>
          <a:p>
            <a:pPr>
              <a:spcBef>
                <a:spcPct val="20000"/>
              </a:spcBef>
              <a:buClr>
                <a:schemeClr val="tx2"/>
              </a:buClr>
              <a:buSzPct val="75000"/>
              <a:buFont typeface="Wingdings" pitchFamily="2" charset="2"/>
              <a:buNone/>
            </a:pPr>
            <a:endParaRPr lang="uk-UA" b="1"/>
          </a:p>
          <a:p>
            <a:pPr>
              <a:spcBef>
                <a:spcPct val="20000"/>
              </a:spcBef>
              <a:buClr>
                <a:schemeClr val="tx2"/>
              </a:buClr>
              <a:buSzPct val="75000"/>
              <a:buFont typeface="Wingdings" pitchFamily="2" charset="2"/>
              <a:buNone/>
            </a:pPr>
            <a:r>
              <a:rPr lang="uk-UA"/>
              <a:t> </a:t>
            </a:r>
            <a:endParaRPr lang="en-US"/>
          </a:p>
          <a:p>
            <a:pPr>
              <a:spcBef>
                <a:spcPct val="20000"/>
              </a:spcBef>
              <a:buClr>
                <a:schemeClr val="tx2"/>
              </a:buClr>
              <a:buSzPct val="75000"/>
              <a:buFont typeface="Wingdings" pitchFamily="2" charset="2"/>
              <a:buNone/>
            </a:pPr>
            <a:endParaRPr lang="en-US" sz="1600"/>
          </a:p>
          <a:p>
            <a:pPr>
              <a:spcBef>
                <a:spcPct val="20000"/>
              </a:spcBef>
              <a:buClr>
                <a:schemeClr val="tx2"/>
              </a:buClr>
              <a:buSzPct val="75000"/>
              <a:buFont typeface="Wingdings" pitchFamily="2" charset="2"/>
              <a:buNone/>
            </a:pPr>
            <a:r>
              <a:rPr lang="en-US"/>
              <a:t>	</a:t>
            </a:r>
            <a:r>
              <a:rPr lang="uk-UA" b="1"/>
              <a:t>Структура даних</a:t>
            </a:r>
            <a:r>
              <a:rPr lang="uk-UA"/>
              <a:t> </a:t>
            </a:r>
          </a:p>
          <a:p>
            <a:pPr>
              <a:spcBef>
                <a:spcPct val="20000"/>
              </a:spcBef>
              <a:buClr>
                <a:schemeClr val="tx2"/>
              </a:buClr>
              <a:buSzPct val="75000"/>
              <a:buFont typeface="Wingdings" pitchFamily="2" charset="2"/>
              <a:buNone/>
            </a:pPr>
            <a:endParaRPr lang="uk-UA"/>
          </a:p>
          <a:p>
            <a:pPr>
              <a:spcBef>
                <a:spcPct val="20000"/>
              </a:spcBef>
              <a:buClr>
                <a:schemeClr val="tx2"/>
              </a:buClr>
              <a:buSzPct val="75000"/>
              <a:buFont typeface="Wingdings" pitchFamily="2" charset="2"/>
              <a:buNone/>
            </a:pPr>
            <a:endParaRPr lang="uk-UA"/>
          </a:p>
          <a:p>
            <a:pPr>
              <a:spcBef>
                <a:spcPct val="20000"/>
              </a:spcBef>
              <a:buClr>
                <a:schemeClr val="tx2"/>
              </a:buClr>
              <a:buSzPct val="75000"/>
              <a:buFont typeface="Wingdings" pitchFamily="2" charset="2"/>
              <a:buNone/>
            </a:pPr>
            <a:endParaRPr lang="en-US" sz="2400"/>
          </a:p>
          <a:p>
            <a:pPr>
              <a:spcBef>
                <a:spcPct val="20000"/>
              </a:spcBef>
              <a:buClr>
                <a:schemeClr val="tx2"/>
              </a:buClr>
              <a:buSzPct val="75000"/>
              <a:buFont typeface="Wingdings" pitchFamily="2" charset="2"/>
              <a:buNone/>
            </a:pPr>
            <a:r>
              <a:rPr lang="en-US"/>
              <a:t>	</a:t>
            </a:r>
            <a:r>
              <a:rPr lang="uk-UA" b="1"/>
              <a:t>Абстрактний тип даних</a:t>
            </a:r>
            <a:endParaRPr lang="uk-UA"/>
          </a:p>
        </p:txBody>
      </p:sp>
      <p:sp>
        <p:nvSpPr>
          <p:cNvPr id="18435" name="Rectangle 3"/>
          <p:cNvSpPr txBox="1">
            <a:spLocks noChangeArrowheads="1"/>
          </p:cNvSpPr>
          <p:nvPr/>
        </p:nvSpPr>
        <p:spPr bwMode="auto">
          <a:xfrm>
            <a:off x="0" y="4149725"/>
            <a:ext cx="9144000" cy="1354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2562" tIns="46038" rIns="182562" bIns="46038"/>
          <a:lstStyle>
            <a:lvl1pPr marL="609600" indent="-609600"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spcBef>
                <a:spcPct val="20000"/>
              </a:spcBef>
              <a:buClr>
                <a:schemeClr val="tx2"/>
              </a:buClr>
              <a:buSzPct val="75000"/>
              <a:buFont typeface="Wingdings" pitchFamily="2" charset="2"/>
              <a:buNone/>
            </a:pPr>
            <a:r>
              <a:rPr lang="uk-UA"/>
              <a:t>	</a:t>
            </a:r>
            <a:r>
              <a:rPr lang="uk-UA" b="1"/>
              <a:t>Абстрактний тип даних </a:t>
            </a:r>
            <a:r>
              <a:rPr lang="uk-UA"/>
              <a:t>- це математична модель плюс різні оператори, визначені в рамках цієї моделі. </a:t>
            </a:r>
          </a:p>
        </p:txBody>
      </p:sp>
      <p:sp>
        <p:nvSpPr>
          <p:cNvPr id="18436" name="Rectangle 3"/>
          <p:cNvSpPr>
            <a:spLocks noGrp="1" noChangeArrowheads="1"/>
          </p:cNvSpPr>
          <p:nvPr>
            <p:ph type="body" idx="4294967295"/>
          </p:nvPr>
        </p:nvSpPr>
        <p:spPr>
          <a:xfrm>
            <a:off x="0" y="836712"/>
            <a:ext cx="9144000" cy="1416050"/>
          </a:xfrm>
          <a:solidFill>
            <a:schemeClr val="bg1"/>
          </a:solidFill>
        </p:spPr>
        <p:txBody>
          <a:bodyPr/>
          <a:lstStyle/>
          <a:p>
            <a:pPr marL="609600" indent="-609600">
              <a:lnSpc>
                <a:spcPct val="100000"/>
              </a:lnSpc>
              <a:buFont typeface="Wingdings" pitchFamily="2" charset="2"/>
              <a:buNone/>
            </a:pPr>
            <a:r>
              <a:rPr lang="uk-UA" sz="2800" dirty="0" smtClean="0"/>
              <a:t>	</a:t>
            </a:r>
            <a:r>
              <a:rPr lang="uk-UA" sz="2800" b="1" dirty="0" smtClean="0"/>
              <a:t>Тип даних </a:t>
            </a:r>
            <a:r>
              <a:rPr lang="uk-UA" sz="2800" dirty="0" smtClean="0"/>
              <a:t>- у мовах програмування тип даних змінної позначає множину значень, які може приймати ця змінна.</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4294967295"/>
          </p:nvPr>
        </p:nvSpPr>
        <p:spPr>
          <a:xfrm>
            <a:off x="0" y="836712"/>
            <a:ext cx="9144000" cy="5904656"/>
          </a:xfrm>
        </p:spPr>
        <p:txBody>
          <a:bodyPr/>
          <a:lstStyle/>
          <a:p>
            <a:pPr marL="609600" indent="-609600">
              <a:lnSpc>
                <a:spcPct val="100000"/>
              </a:lnSpc>
              <a:buFont typeface="Wingdings" pitchFamily="2" charset="2"/>
              <a:buNone/>
              <a:defRPr/>
            </a:pPr>
            <a:r>
              <a:rPr lang="ru-RU" sz="2800" b="1" dirty="0" smtClean="0"/>
              <a:t>	</a:t>
            </a:r>
            <a:r>
              <a:rPr lang="uk-UA" sz="2800" b="1" dirty="0" smtClean="0"/>
              <a:t>Реалізація стеків за допомогою масивів</a:t>
            </a:r>
            <a:endParaRPr lang="uk-UA" sz="2800" dirty="0" smtClean="0"/>
          </a:p>
          <a:p>
            <a:pPr>
              <a:lnSpc>
                <a:spcPct val="100000"/>
              </a:lnSpc>
              <a:buFont typeface="Wingdings" pitchFamily="2" charset="2"/>
              <a:buNone/>
              <a:defRPr/>
            </a:pPr>
            <a:r>
              <a:rPr lang="en-US" sz="2800" dirty="0" smtClean="0">
                <a:solidFill>
                  <a:srgbClr val="000000"/>
                </a:solidFill>
                <a:cs typeface="Times New Roman" pitchFamily="18" charset="0"/>
              </a:rPr>
              <a:t>	</a:t>
            </a:r>
            <a:r>
              <a:rPr lang="uk-UA" sz="2800" dirty="0" smtClean="0"/>
              <a:t>Кожну реалізацію списків можна розглядати як реалізацію стеків, оскільки стеки з їх операторами є окремими випадками списків з операторами, що виконуються над списками. </a:t>
            </a:r>
            <a:endParaRPr lang="en-GB" sz="2800" dirty="0" smtClean="0"/>
          </a:p>
          <a:p>
            <a:pPr>
              <a:lnSpc>
                <a:spcPct val="100000"/>
              </a:lnSpc>
              <a:buFont typeface="Wingdings" pitchFamily="2" charset="2"/>
              <a:buNone/>
              <a:defRPr/>
            </a:pPr>
            <a:r>
              <a:rPr lang="uk-UA" sz="2800" dirty="0" smtClean="0"/>
              <a:t>	Проте реалізація списків на основі масивів, описана раніше, не дуже підходить для представлення стеків, оскільки кожне виконання операторів додавання і видалення елемента в цьому випадку вимагає переміщення всіх елементів стека і тому час їх виконання пропорційний числу елементів в стеку.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4294967295"/>
          </p:nvPr>
        </p:nvSpPr>
        <p:spPr>
          <a:xfrm>
            <a:off x="0" y="836712"/>
            <a:ext cx="9144000" cy="5904656"/>
          </a:xfrm>
        </p:spPr>
        <p:txBody>
          <a:bodyPr/>
          <a:lstStyle/>
          <a:p>
            <a:pPr marL="609600" indent="-609600">
              <a:lnSpc>
                <a:spcPct val="100000"/>
              </a:lnSpc>
              <a:buFont typeface="Wingdings" pitchFamily="2" charset="2"/>
              <a:buNone/>
              <a:defRPr/>
            </a:pPr>
            <a:r>
              <a:rPr lang="uk-UA" sz="2800" dirty="0" smtClean="0"/>
              <a:t>	Можна раціональніше пристосувати масиви для реалізації стеків, якщо взяти до уваги той факт, що вставка і видалення елементів стека відбувається тільки через вершину стека. Можна зафіксувати "дно" стека в самому низу масиву (у записі з найбільшим індексом) і дозволити стеку рости вгору масиву (до запису з найменшим індексом). Курсор з ім'ям </a:t>
            </a:r>
            <a:r>
              <a:rPr lang="uk-UA" sz="2800" dirty="0" err="1" smtClean="0"/>
              <a:t>top</a:t>
            </a:r>
            <a:r>
              <a:rPr lang="uk-UA" sz="2800" dirty="0" smtClean="0"/>
              <a:t> (вершина) вказуватиме положення поточної позиції першого елементу стека. </a:t>
            </a:r>
          </a:p>
        </p:txBody>
      </p:sp>
    </p:spTree>
    <p:extLst>
      <p:ext uri="{BB962C8B-B14F-4D97-AF65-F5344CB8AC3E}">
        <p14:creationId xmlns:p14="http://schemas.microsoft.com/office/powerpoint/2010/main" val="377774761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514" name="Группа 7"/>
          <p:cNvGrpSpPr>
            <a:grpSpLocks/>
          </p:cNvGrpSpPr>
          <p:nvPr/>
        </p:nvGrpSpPr>
        <p:grpSpPr bwMode="auto">
          <a:xfrm>
            <a:off x="857250" y="980728"/>
            <a:ext cx="7358063" cy="4071938"/>
            <a:chOff x="857224" y="1285860"/>
            <a:chExt cx="7358114" cy="4071966"/>
          </a:xfrm>
        </p:grpSpPr>
        <p:pic>
          <p:nvPicPr>
            <p:cNvPr id="645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224" y="1285860"/>
              <a:ext cx="7341009" cy="4071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7" name="Text Box 4"/>
            <p:cNvSpPr txBox="1">
              <a:spLocks noChangeArrowheads="1"/>
            </p:cNvSpPr>
            <p:nvPr/>
          </p:nvSpPr>
          <p:spPr bwMode="auto">
            <a:xfrm>
              <a:off x="5357818" y="2500306"/>
              <a:ext cx="2500330" cy="39687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sz="2000"/>
                <a:t>перший елемент</a:t>
              </a:r>
            </a:p>
          </p:txBody>
        </p:sp>
        <p:sp>
          <p:nvSpPr>
            <p:cNvPr id="64518" name="Text Box 5"/>
            <p:cNvSpPr txBox="1">
              <a:spLocks noChangeArrowheads="1"/>
            </p:cNvSpPr>
            <p:nvPr/>
          </p:nvSpPr>
          <p:spPr bwMode="auto">
            <a:xfrm>
              <a:off x="5357818" y="2932106"/>
              <a:ext cx="2232025" cy="39687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sz="2000"/>
                <a:t>другий елемент</a:t>
              </a:r>
            </a:p>
          </p:txBody>
        </p:sp>
        <p:sp>
          <p:nvSpPr>
            <p:cNvPr id="64519" name="Text Box 6"/>
            <p:cNvSpPr txBox="1">
              <a:spLocks noChangeArrowheads="1"/>
            </p:cNvSpPr>
            <p:nvPr/>
          </p:nvSpPr>
          <p:spPr bwMode="auto">
            <a:xfrm>
              <a:off x="5357818" y="4429132"/>
              <a:ext cx="2857520" cy="39687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uk-UA" sz="2000"/>
                <a:t>останній елемент</a:t>
              </a:r>
            </a:p>
          </p:txBody>
        </p:sp>
      </p:grpSp>
      <p:sp>
        <p:nvSpPr>
          <p:cNvPr id="9" name="Rectangle 3"/>
          <p:cNvSpPr txBox="1">
            <a:spLocks noChangeArrowheads="1"/>
          </p:cNvSpPr>
          <p:nvPr/>
        </p:nvSpPr>
        <p:spPr bwMode="auto">
          <a:xfrm>
            <a:off x="0" y="5517232"/>
            <a:ext cx="9144000" cy="908050"/>
          </a:xfrm>
          <a:prstGeom prst="rect">
            <a:avLst/>
          </a:prstGeom>
          <a:noFill/>
          <a:ln w="9525">
            <a:noFill/>
            <a:miter lim="800000"/>
            <a:headEnd/>
            <a:tailEnd/>
          </a:ln>
        </p:spPr>
        <p:txBody>
          <a:bodyPr lIns="182562" tIns="46038" rIns="182562" bIns="46038"/>
          <a:lstStyle/>
          <a:p>
            <a:pPr marL="342900" indent="-342900" eaLnBrk="0" hangingPunct="0">
              <a:spcBef>
                <a:spcPct val="20000"/>
              </a:spcBef>
              <a:buClr>
                <a:schemeClr val="tx2"/>
              </a:buClr>
              <a:buSzPct val="75000"/>
              <a:buFont typeface="Wingdings" pitchFamily="2" charset="2"/>
              <a:buNone/>
              <a:defRPr/>
            </a:pPr>
            <a:r>
              <a:rPr kumimoji="0" lang="ru-RU" sz="2400" b="1" kern="0" dirty="0">
                <a:latin typeface="+mn-lt"/>
              </a:rPr>
              <a:t>	</a:t>
            </a:r>
            <a:r>
              <a:rPr kumimoji="0" lang="uk-UA" sz="2400" kern="0" dirty="0">
                <a:latin typeface="+mn-lt"/>
              </a:rPr>
              <a:t>З прикладом реалізації можна ознайомитись в (с.60-61  [1]).</a:t>
            </a:r>
            <a:r>
              <a:rPr kumimoji="0" lang="ru-RU" sz="2400" kern="0" dirty="0">
                <a:latin typeface="+mn-lt"/>
              </a:rPr>
              <a:t> </a:t>
            </a:r>
            <a:endParaRPr kumimoji="0" lang="uk-UA" sz="2400" kern="0" dirty="0">
              <a:latin typeface="+mn-lt"/>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type="body" idx="4294967295"/>
          </p:nvPr>
        </p:nvSpPr>
        <p:spPr>
          <a:xfrm>
            <a:off x="0" y="836712"/>
            <a:ext cx="9144000" cy="5832648"/>
          </a:xfrm>
        </p:spPr>
        <p:txBody>
          <a:bodyPr/>
          <a:lstStyle/>
          <a:p>
            <a:pPr>
              <a:lnSpc>
                <a:spcPct val="100000"/>
              </a:lnSpc>
              <a:buFont typeface="Wingdings" pitchFamily="2" charset="2"/>
              <a:buNone/>
            </a:pPr>
            <a:r>
              <a:rPr lang="ru-RU" sz="2800" dirty="0" smtClean="0"/>
              <a:t>	</a:t>
            </a:r>
            <a:r>
              <a:rPr lang="uk-UA" sz="2800" dirty="0" smtClean="0"/>
              <a:t>Приклади, що ілюструють реалізації АТД “Стек”: </a:t>
            </a:r>
          </a:p>
          <a:p>
            <a:pPr>
              <a:lnSpc>
                <a:spcPct val="100000"/>
              </a:lnSpc>
              <a:buFont typeface="Wingdings" pitchFamily="2" charset="2"/>
              <a:buNone/>
            </a:pPr>
            <a:endParaRPr lang="uk-UA" sz="900" dirty="0" smtClean="0"/>
          </a:p>
          <a:p>
            <a:pPr lvl="1"/>
            <a:r>
              <a:rPr lang="uk-UA" dirty="0" smtClean="0"/>
              <a:t>реалізація </a:t>
            </a:r>
            <a:r>
              <a:rPr lang="ru-RU" dirty="0" smtClean="0"/>
              <a:t>за </a:t>
            </a:r>
            <a:r>
              <a:rPr lang="ru-RU" dirty="0" err="1" smtClean="0"/>
              <a:t>допомогою</a:t>
            </a:r>
            <a:r>
              <a:rPr lang="ru-RU" dirty="0" smtClean="0"/>
              <a:t> </a:t>
            </a:r>
            <a:r>
              <a:rPr lang="ru-RU" dirty="0" err="1" smtClean="0"/>
              <a:t>покажчиків</a:t>
            </a:r>
            <a:r>
              <a:rPr lang="ru-RU" dirty="0" smtClean="0"/>
              <a:t> </a:t>
            </a:r>
            <a:r>
              <a:rPr lang="uk-UA" dirty="0" smtClean="0"/>
              <a:t>(с.310-315  [4])</a:t>
            </a:r>
            <a:endParaRPr lang="ru-RU" dirty="0" smtClean="0"/>
          </a:p>
          <a:p>
            <a:pPr lvl="1"/>
            <a:r>
              <a:rPr lang="uk-UA" dirty="0" smtClean="0"/>
              <a:t>ще одна реалізація </a:t>
            </a:r>
            <a:r>
              <a:rPr lang="ru-RU" dirty="0" smtClean="0"/>
              <a:t>за </a:t>
            </a:r>
            <a:r>
              <a:rPr lang="ru-RU" dirty="0" err="1" smtClean="0"/>
              <a:t>допомогою</a:t>
            </a:r>
            <a:r>
              <a:rPr lang="ru-RU" dirty="0" smtClean="0"/>
              <a:t> </a:t>
            </a:r>
            <a:r>
              <a:rPr lang="ru-RU" dirty="0" err="1" smtClean="0"/>
              <a:t>покажчиків</a:t>
            </a:r>
            <a:r>
              <a:rPr lang="ru-RU" dirty="0" smtClean="0"/>
              <a:t>     </a:t>
            </a:r>
            <a:r>
              <a:rPr lang="uk-UA" dirty="0" smtClean="0"/>
              <a:t>(с.58-60  [1])</a:t>
            </a:r>
            <a:endParaRPr lang="ru-RU" dirty="0" smtClean="0"/>
          </a:p>
          <a:p>
            <a:pPr lvl="1"/>
            <a:r>
              <a:rPr lang="ru-RU" dirty="0" err="1" smtClean="0"/>
              <a:t>реалізація</a:t>
            </a:r>
            <a:r>
              <a:rPr lang="ru-RU" dirty="0" smtClean="0"/>
              <a:t> за </a:t>
            </a:r>
            <a:r>
              <a:rPr lang="ru-RU" dirty="0" err="1" smtClean="0"/>
              <a:t>допомогою</a:t>
            </a:r>
            <a:r>
              <a:rPr lang="ru-RU" dirty="0" smtClean="0"/>
              <a:t> </a:t>
            </a:r>
            <a:r>
              <a:rPr lang="ru-RU" dirty="0" err="1" smtClean="0"/>
              <a:t>масивів</a:t>
            </a:r>
            <a:r>
              <a:rPr lang="ru-RU" dirty="0" smtClean="0"/>
              <a:t> </a:t>
            </a:r>
            <a:r>
              <a:rPr lang="uk-UA" dirty="0" smtClean="0"/>
              <a:t>(с.60-61  [1]).</a:t>
            </a:r>
          </a:p>
          <a:p>
            <a:pPr lvl="1">
              <a:buFontTx/>
              <a:buNone/>
            </a:pPr>
            <a:endParaRPr lang="uk-UA"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773832"/>
            <a:ext cx="8080375" cy="1143000"/>
          </a:xfrm>
        </p:spPr>
        <p:txBody>
          <a:bodyPr/>
          <a:lstStyle/>
          <a:p>
            <a:pPr eaLnBrk="1" hangingPunct="1">
              <a:defRPr/>
            </a:pPr>
            <a:r>
              <a:rPr lang="ru-RU" sz="4800" dirty="0" smtClean="0">
                <a:solidFill>
                  <a:srgbClr val="0000CC"/>
                </a:solidFill>
                <a:latin typeface="Times New Roman" pitchFamily="18" charset="0"/>
                <a:cs typeface="Times New Roman" pitchFamily="18" charset="0"/>
              </a:rPr>
              <a:t>3.4. </a:t>
            </a:r>
            <a:r>
              <a:rPr lang="uk-UA" sz="4800" dirty="0" smtClean="0">
                <a:solidFill>
                  <a:srgbClr val="0000CC"/>
                </a:solidFill>
                <a:latin typeface="Times New Roman" pitchFamily="18" charset="0"/>
                <a:cs typeface="Times New Roman" pitchFamily="18" charset="0"/>
              </a:rPr>
              <a:t>Черга</a:t>
            </a:r>
          </a:p>
        </p:txBody>
      </p:sp>
      <p:sp>
        <p:nvSpPr>
          <p:cNvPr id="66563" name="Rectangle 3"/>
          <p:cNvSpPr>
            <a:spLocks noGrp="1" noChangeArrowheads="1"/>
          </p:cNvSpPr>
          <p:nvPr>
            <p:ph type="body" idx="4294967295"/>
          </p:nvPr>
        </p:nvSpPr>
        <p:spPr>
          <a:xfrm>
            <a:off x="682625" y="2276475"/>
            <a:ext cx="7772400" cy="1081088"/>
          </a:xfrm>
        </p:spPr>
        <p:txBody>
          <a:bodyPr/>
          <a:lstStyle/>
          <a:p>
            <a:pPr eaLnBrk="1" hangingPunct="1">
              <a:buFont typeface="Wingdings" pitchFamily="2" charset="2"/>
              <a:buNone/>
            </a:pPr>
            <a:r>
              <a:rPr lang="ru-RU" sz="2800" dirty="0" err="1" smtClean="0"/>
              <a:t>Література</a:t>
            </a:r>
            <a:r>
              <a:rPr lang="ru-RU" sz="2800" dirty="0" smtClean="0"/>
              <a:t> для </a:t>
            </a:r>
            <a:r>
              <a:rPr lang="ru-RU" sz="2800" dirty="0" err="1" smtClean="0"/>
              <a:t>самостійного</a:t>
            </a:r>
            <a:r>
              <a:rPr lang="ru-RU" sz="2800" dirty="0" smtClean="0"/>
              <a:t> </a:t>
            </a:r>
            <a:r>
              <a:rPr lang="ru-RU" sz="2800" dirty="0" err="1" smtClean="0"/>
              <a:t>читання</a:t>
            </a:r>
            <a:r>
              <a:rPr lang="ru-RU" sz="2800" dirty="0" smtClean="0"/>
              <a:t>:</a:t>
            </a:r>
          </a:p>
          <a:p>
            <a:pPr lvl="1" eaLnBrk="1" hangingPunct="1">
              <a:buFontTx/>
              <a:buNone/>
            </a:pPr>
            <a:r>
              <a:rPr lang="ru-RU" sz="2400" dirty="0" smtClean="0"/>
              <a:t>		 с.</a:t>
            </a:r>
            <a:r>
              <a:rPr lang="uk-UA" sz="2400" dirty="0" smtClean="0"/>
              <a:t> 57-65 [1], </a:t>
            </a:r>
            <a:r>
              <a:rPr lang="ru-RU" sz="2400" dirty="0" smtClean="0"/>
              <a:t>с.</a:t>
            </a:r>
            <a:r>
              <a:rPr lang="uk-UA" sz="2400" dirty="0" smtClean="0"/>
              <a:t> 316-325 [4]</a:t>
            </a:r>
            <a:r>
              <a:rPr lang="ru-RU" sz="2400" dirty="0" smtClean="0"/>
              <a:t> </a:t>
            </a:r>
          </a:p>
        </p:txBody>
      </p:sp>
      <p:sp>
        <p:nvSpPr>
          <p:cNvPr id="66564"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4294967295"/>
          </p:nvPr>
        </p:nvSpPr>
        <p:spPr>
          <a:xfrm>
            <a:off x="0" y="836712"/>
            <a:ext cx="8991600" cy="1152426"/>
          </a:xfrm>
        </p:spPr>
        <p:txBody>
          <a:bodyPr/>
          <a:lstStyle/>
          <a:p>
            <a:pPr>
              <a:lnSpc>
                <a:spcPct val="100000"/>
              </a:lnSpc>
              <a:buFont typeface="Wingdings" pitchFamily="2" charset="2"/>
              <a:buNone/>
            </a:pPr>
            <a:r>
              <a:rPr lang="en-US" sz="2800" dirty="0" smtClean="0">
                <a:solidFill>
                  <a:srgbClr val="000000"/>
                </a:solidFill>
                <a:cs typeface="Times New Roman" pitchFamily="18" charset="0"/>
              </a:rPr>
              <a:t>	</a:t>
            </a:r>
            <a:r>
              <a:rPr lang="uk-UA" sz="2800" dirty="0" smtClean="0">
                <a:solidFill>
                  <a:srgbClr val="000000"/>
                </a:solidFill>
                <a:cs typeface="Times New Roman" pitchFamily="18" charset="0"/>
              </a:rPr>
              <a:t>Черга, як і стек, — це один із різновидів однозв'язного лінійного списку.</a:t>
            </a:r>
            <a:endParaRPr lang="ru-RU" sz="2800" dirty="0" smtClean="0">
              <a:solidFill>
                <a:srgbClr val="000000"/>
              </a:solidFill>
              <a:cs typeface="Times New Roman" pitchFamily="18" charset="0"/>
            </a:endParaRPr>
          </a:p>
        </p:txBody>
      </p:sp>
      <p:sp>
        <p:nvSpPr>
          <p:cNvPr id="6758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
        <p:nvSpPr>
          <p:cNvPr id="67588" name="Text Box 42"/>
          <p:cNvSpPr txBox="1">
            <a:spLocks noChangeArrowheads="1"/>
          </p:cNvSpPr>
          <p:nvPr/>
        </p:nvSpPr>
        <p:spPr bwMode="auto">
          <a:xfrm>
            <a:off x="5713413" y="4652963"/>
            <a:ext cx="15287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uk-UA" sz="2400"/>
              <a:t>додавання</a:t>
            </a:r>
            <a:endParaRPr lang="ru-RU" sz="2400"/>
          </a:p>
        </p:txBody>
      </p:sp>
      <p:cxnSp>
        <p:nvCxnSpPr>
          <p:cNvPr id="67589" name="AutoShape 43"/>
          <p:cNvCxnSpPr>
            <a:cxnSpLocks noChangeShapeType="1"/>
          </p:cNvCxnSpPr>
          <p:nvPr/>
        </p:nvCxnSpPr>
        <p:spPr bwMode="auto">
          <a:xfrm flipV="1">
            <a:off x="5248275" y="2463800"/>
            <a:ext cx="369888" cy="158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67590" name="Text Box 42"/>
          <p:cNvSpPr txBox="1">
            <a:spLocks noChangeArrowheads="1"/>
          </p:cNvSpPr>
          <p:nvPr/>
        </p:nvSpPr>
        <p:spPr bwMode="auto">
          <a:xfrm>
            <a:off x="5711825" y="2205038"/>
            <a:ext cx="1552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uk-UA" sz="2400"/>
              <a:t>видалення</a:t>
            </a:r>
            <a:endParaRPr lang="ru-RU" sz="2400"/>
          </a:p>
        </p:txBody>
      </p:sp>
      <p:cxnSp>
        <p:nvCxnSpPr>
          <p:cNvPr id="67591" name="AutoShape 43"/>
          <p:cNvCxnSpPr>
            <a:cxnSpLocks noChangeShapeType="1"/>
          </p:cNvCxnSpPr>
          <p:nvPr/>
        </p:nvCxnSpPr>
        <p:spPr bwMode="auto">
          <a:xfrm flipV="1">
            <a:off x="5248275" y="4911725"/>
            <a:ext cx="393700" cy="1588"/>
          </a:xfrm>
          <a:prstGeom prst="straightConnector1">
            <a:avLst/>
          </a:prstGeom>
          <a:noFill/>
          <a:ln w="12700">
            <a:solidFill>
              <a:schemeClr val="tx1"/>
            </a:solidFill>
            <a:round/>
            <a:headEnd type="triangle" w="med" len="lg"/>
            <a:tailEnd type="none" w="med" len="lg"/>
          </a:ln>
          <a:extLst>
            <a:ext uri="{909E8E84-426E-40DD-AFC4-6F175D3DCCD1}">
              <a14:hiddenFill xmlns:a14="http://schemas.microsoft.com/office/drawing/2010/main">
                <a:noFill/>
              </a14:hiddenFill>
            </a:ext>
          </a:extLst>
        </p:spPr>
      </p:cxnSp>
      <p:grpSp>
        <p:nvGrpSpPr>
          <p:cNvPr id="67592" name="Группа 7"/>
          <p:cNvGrpSpPr>
            <a:grpSpLocks/>
          </p:cNvGrpSpPr>
          <p:nvPr/>
        </p:nvGrpSpPr>
        <p:grpSpPr bwMode="auto">
          <a:xfrm>
            <a:off x="2268538" y="2373313"/>
            <a:ext cx="2908300" cy="3244850"/>
            <a:chOff x="3463478" y="3424535"/>
            <a:chExt cx="2908722" cy="3244825"/>
          </a:xfrm>
        </p:grpSpPr>
        <p:grpSp>
          <p:nvGrpSpPr>
            <p:cNvPr id="67593" name="Группа 8"/>
            <p:cNvGrpSpPr>
              <a:grpSpLocks/>
            </p:cNvGrpSpPr>
            <p:nvPr/>
          </p:nvGrpSpPr>
          <p:grpSpPr bwMode="auto">
            <a:xfrm>
              <a:off x="3463478" y="3424535"/>
              <a:ext cx="2908722" cy="3244825"/>
              <a:chOff x="3463478" y="3424535"/>
              <a:chExt cx="2908722" cy="3244825"/>
            </a:xfrm>
          </p:grpSpPr>
          <p:grpSp>
            <p:nvGrpSpPr>
              <p:cNvPr id="67596" name="Группа 11"/>
              <p:cNvGrpSpPr>
                <a:grpSpLocks/>
              </p:cNvGrpSpPr>
              <p:nvPr/>
            </p:nvGrpSpPr>
            <p:grpSpPr bwMode="auto">
              <a:xfrm>
                <a:off x="4740248" y="3424535"/>
                <a:ext cx="1631952" cy="940569"/>
                <a:chOff x="2301873" y="2852936"/>
                <a:chExt cx="1631952" cy="940569"/>
              </a:xfrm>
            </p:grpSpPr>
            <p:sp>
              <p:nvSpPr>
                <p:cNvPr id="6761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761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6761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7614"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67597" name="Группа 12"/>
              <p:cNvGrpSpPr>
                <a:grpSpLocks/>
              </p:cNvGrpSpPr>
              <p:nvPr/>
            </p:nvGrpSpPr>
            <p:grpSpPr bwMode="auto">
              <a:xfrm>
                <a:off x="4730351" y="4576663"/>
                <a:ext cx="1631952" cy="930932"/>
                <a:chOff x="2301873" y="2852936"/>
                <a:chExt cx="1631952" cy="930932"/>
              </a:xfrm>
            </p:grpSpPr>
            <p:sp>
              <p:nvSpPr>
                <p:cNvPr id="6760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7608"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6760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7610"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67598" name="Группа 13"/>
              <p:cNvGrpSpPr>
                <a:grpSpLocks/>
              </p:cNvGrpSpPr>
              <p:nvPr/>
            </p:nvGrpSpPr>
            <p:grpSpPr bwMode="auto">
              <a:xfrm>
                <a:off x="4740248" y="5728791"/>
                <a:ext cx="1631952" cy="940569"/>
                <a:chOff x="2301873" y="2852936"/>
                <a:chExt cx="1631952" cy="940569"/>
              </a:xfrm>
            </p:grpSpPr>
            <p:sp>
              <p:nvSpPr>
                <p:cNvPr id="67603"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67604"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67605"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6760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67599" name="AutoShape 39"/>
              <p:cNvCxnSpPr>
                <a:cxnSpLocks noChangeShapeType="1"/>
                <a:stCxn id="67613" idx="2"/>
                <a:endCxn id="67607" idx="0"/>
              </p:cNvCxnSpPr>
              <p:nvPr/>
            </p:nvCxnSpPr>
            <p:spPr bwMode="auto">
              <a:xfrm flipH="1">
                <a:off x="5546328" y="4338935"/>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67600" name="AutoShape 39"/>
              <p:cNvCxnSpPr>
                <a:cxnSpLocks noChangeShapeType="1"/>
                <a:stCxn id="67610" idx="2"/>
                <a:endCxn id="67606" idx="0"/>
              </p:cNvCxnSpPr>
              <p:nvPr/>
            </p:nvCxnSpPr>
            <p:spPr bwMode="auto">
              <a:xfrm>
                <a:off x="5556224" y="5507595"/>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67601" name="Text Box 42"/>
              <p:cNvSpPr txBox="1">
                <a:spLocks noChangeArrowheads="1"/>
              </p:cNvSpPr>
              <p:nvPr/>
            </p:nvSpPr>
            <p:spPr bwMode="auto">
              <a:xfrm>
                <a:off x="3463478" y="3429000"/>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67602" name="AutoShape 43"/>
              <p:cNvCxnSpPr>
                <a:cxnSpLocks noChangeShapeType="1"/>
                <a:stCxn id="67601" idx="3"/>
                <a:endCxn id="67611" idx="1"/>
              </p:cNvCxnSpPr>
              <p:nvPr/>
            </p:nvCxnSpPr>
            <p:spPr bwMode="auto">
              <a:xfrm flipV="1">
                <a:off x="4222303" y="3653135"/>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
          <p:nvSpPr>
            <p:cNvPr id="67594" name="Text Box 42"/>
            <p:cNvSpPr txBox="1">
              <a:spLocks noChangeArrowheads="1"/>
            </p:cNvSpPr>
            <p:nvPr/>
          </p:nvSpPr>
          <p:spPr bwMode="auto">
            <a:xfrm>
              <a:off x="3587005"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67595" name="AutoShape 43"/>
            <p:cNvCxnSpPr>
              <a:cxnSpLocks noChangeShapeType="1"/>
              <a:stCxn id="67594" idx="3"/>
              <a:endCxn id="67606" idx="1"/>
            </p:cNvCxnSpPr>
            <p:nvPr/>
          </p:nvCxnSpPr>
          <p:spPr bwMode="auto">
            <a:xfrm flipV="1">
              <a:off x="4198070"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body" idx="4294967295"/>
          </p:nvPr>
        </p:nvSpPr>
        <p:spPr>
          <a:xfrm>
            <a:off x="0" y="836712"/>
            <a:ext cx="8991600" cy="5792688"/>
          </a:xfrm>
        </p:spPr>
        <p:txBody>
          <a:bodyPr/>
          <a:lstStyle/>
          <a:p>
            <a:pPr>
              <a:lnSpc>
                <a:spcPct val="100000"/>
              </a:lnSpc>
              <a:buFont typeface="Wingdings" pitchFamily="2" charset="2"/>
              <a:buNone/>
              <a:defRPr/>
            </a:pPr>
            <a:r>
              <a:rPr lang="uk-UA" sz="2800" dirty="0" smtClean="0">
                <a:solidFill>
                  <a:srgbClr val="000000"/>
                </a:solidFill>
                <a:cs typeface="Times New Roman" pitchFamily="18" charset="0"/>
              </a:rPr>
              <a:t>	</a:t>
            </a:r>
            <a:r>
              <a:rPr lang="uk-UA" sz="2800" dirty="0" smtClean="0"/>
              <a:t> Для роботи з чергою використовують такі дії:</a:t>
            </a:r>
            <a:endParaRPr lang="en-GB" sz="2800" dirty="0" smtClean="0"/>
          </a:p>
          <a:p>
            <a:pPr lvl="1">
              <a:defRPr/>
            </a:pPr>
            <a:r>
              <a:rPr lang="uk-UA" dirty="0">
                <a:ea typeface="+mn-ea"/>
                <a:cs typeface="+mn-cs"/>
              </a:rPr>
              <a:t>перевірка, чи порожня черга</a:t>
            </a:r>
            <a:endParaRPr lang="en-GB" dirty="0">
              <a:ea typeface="+mn-ea"/>
              <a:cs typeface="+mn-cs"/>
            </a:endParaRPr>
          </a:p>
          <a:p>
            <a:pPr lvl="1">
              <a:defRPr/>
            </a:pPr>
            <a:r>
              <a:rPr lang="uk-UA" dirty="0" smtClean="0">
                <a:ea typeface="+mn-ea"/>
                <a:cs typeface="+mn-cs"/>
              </a:rPr>
              <a:t>додавання </a:t>
            </a:r>
            <a:r>
              <a:rPr lang="uk-UA" dirty="0">
                <a:ea typeface="+mn-ea"/>
                <a:cs typeface="+mn-cs"/>
              </a:rPr>
              <a:t>елемента з кінець </a:t>
            </a:r>
            <a:r>
              <a:rPr lang="uk-UA" dirty="0" smtClean="0">
                <a:ea typeface="+mn-ea"/>
                <a:cs typeface="+mn-cs"/>
              </a:rPr>
              <a:t>черги</a:t>
            </a:r>
            <a:endParaRPr lang="en-GB" dirty="0">
              <a:ea typeface="+mn-ea"/>
              <a:cs typeface="+mn-cs"/>
            </a:endParaRPr>
          </a:p>
          <a:p>
            <a:pPr lvl="1">
              <a:defRPr/>
            </a:pPr>
            <a:r>
              <a:rPr lang="uk-UA" dirty="0" smtClean="0">
                <a:ea typeface="+mn-ea"/>
                <a:cs typeface="+mn-cs"/>
              </a:rPr>
              <a:t>зчитування елементу з початку черги</a:t>
            </a:r>
            <a:endParaRPr lang="en-GB" dirty="0" smtClean="0">
              <a:ea typeface="+mn-ea"/>
              <a:cs typeface="+mn-cs"/>
            </a:endParaRPr>
          </a:p>
          <a:p>
            <a:pPr lvl="1">
              <a:defRPr/>
            </a:pPr>
            <a:r>
              <a:rPr lang="uk-UA" dirty="0" smtClean="0">
                <a:ea typeface="+mn-ea"/>
                <a:cs typeface="+mn-cs"/>
              </a:rPr>
              <a:t>видалення елемента з початку черги</a:t>
            </a:r>
            <a:endParaRPr lang="en-GB" dirty="0" smtClean="0">
              <a:ea typeface="+mn-ea"/>
              <a:cs typeface="+mn-cs"/>
            </a:endParaRPr>
          </a:p>
          <a:p>
            <a:pPr lvl="1">
              <a:defRPr/>
            </a:pPr>
            <a:r>
              <a:rPr lang="uk-UA" dirty="0" smtClean="0">
                <a:ea typeface="+mn-ea"/>
                <a:cs typeface="+mn-cs"/>
              </a:rPr>
              <a:t>очищення черги</a:t>
            </a:r>
            <a:endParaRPr lang="en-GB" dirty="0">
              <a:ea typeface="+mn-ea"/>
              <a:cs typeface="+mn-cs"/>
            </a:endParaRPr>
          </a:p>
          <a:p>
            <a:pPr marL="609600" indent="-609600" algn="just">
              <a:lnSpc>
                <a:spcPct val="100000"/>
              </a:lnSpc>
              <a:buFont typeface="Wingdings" pitchFamily="2" charset="2"/>
              <a:buNone/>
              <a:defRPr/>
            </a:pPr>
            <a:endParaRPr lang="ru-RU" sz="2800" dirty="0" smtClean="0">
              <a:solidFill>
                <a:srgbClr val="000000"/>
              </a:solidFill>
              <a:cs typeface="Times New Roman" pitchFamily="18"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4294967295"/>
          </p:nvPr>
        </p:nvSpPr>
        <p:spPr>
          <a:xfrm>
            <a:off x="0" y="836712"/>
            <a:ext cx="8991600" cy="6021288"/>
          </a:xfrm>
        </p:spPr>
        <p:txBody>
          <a:bodyPr/>
          <a:lstStyle/>
          <a:p>
            <a:pPr marL="609600" indent="-609600" algn="just">
              <a:lnSpc>
                <a:spcPct val="100000"/>
              </a:lnSpc>
              <a:buFont typeface="Wingdings" pitchFamily="2" charset="2"/>
              <a:buNone/>
            </a:pPr>
            <a:r>
              <a:rPr lang="uk-UA" sz="2800" dirty="0" smtClean="0"/>
              <a:t>	</a:t>
            </a:r>
            <a:r>
              <a:rPr lang="uk-UA" sz="2800" b="1" dirty="0" smtClean="0"/>
              <a:t>Реалізація черг за допомогою покажчиків </a:t>
            </a:r>
          </a:p>
          <a:p>
            <a:pPr marL="609600" indent="-609600" algn="just">
              <a:lnSpc>
                <a:spcPct val="100000"/>
              </a:lnSpc>
              <a:buFont typeface="Wingdings" pitchFamily="2" charset="2"/>
              <a:buNone/>
            </a:pPr>
            <a:r>
              <a:rPr lang="en-US" sz="2800" dirty="0" smtClean="0">
                <a:solidFill>
                  <a:srgbClr val="000000"/>
                </a:solidFill>
                <a:cs typeface="Times New Roman" pitchFamily="18" charset="0"/>
              </a:rPr>
              <a:t>	</a:t>
            </a:r>
            <a:r>
              <a:rPr lang="uk-UA" sz="2800" dirty="0" smtClean="0">
                <a:solidFill>
                  <a:srgbClr val="000000"/>
                </a:solidFill>
                <a:cs typeface="Times New Roman" pitchFamily="18" charset="0"/>
              </a:rPr>
              <a:t>Черга працює за принципом «першим прийшов — першим вийшов», що позначається абревіатурою </a:t>
            </a:r>
            <a:r>
              <a:rPr lang="en-US" sz="2800" dirty="0" smtClean="0">
                <a:solidFill>
                  <a:srgbClr val="000000"/>
                </a:solidFill>
                <a:cs typeface="Times New Roman" pitchFamily="18" charset="0"/>
              </a:rPr>
              <a:t>FIFO </a:t>
            </a:r>
            <a:r>
              <a:rPr lang="uk-UA" sz="2800" dirty="0" smtClean="0">
                <a:solidFill>
                  <a:srgbClr val="000000"/>
                </a:solidFill>
                <a:cs typeface="Times New Roman" pitchFamily="18" charset="0"/>
              </a:rPr>
              <a:t>(від англ. </a:t>
            </a:r>
            <a:r>
              <a:rPr lang="en-US" sz="2800" dirty="0" smtClean="0">
                <a:solidFill>
                  <a:srgbClr val="000000"/>
                </a:solidFill>
                <a:cs typeface="Times New Roman" pitchFamily="18" charset="0"/>
              </a:rPr>
              <a:t>First In First Out</a:t>
            </a:r>
            <a:r>
              <a:rPr lang="ru-RU" sz="2800" dirty="0" smtClean="0">
                <a:solidFill>
                  <a:srgbClr val="000000"/>
                </a:solidFill>
                <a:cs typeface="Times New Roman" pitchFamily="18" charset="0"/>
              </a:rPr>
              <a:t>), </a:t>
            </a:r>
            <a:r>
              <a:rPr lang="uk-UA" sz="2800" dirty="0" smtClean="0">
                <a:solidFill>
                  <a:srgbClr val="000000"/>
                </a:solidFill>
                <a:cs typeface="Times New Roman" pitchFamily="18" charset="0"/>
              </a:rPr>
              <a:t>і характеризується такими властивостями:</a:t>
            </a:r>
            <a:r>
              <a:rPr lang="ru-RU" sz="2800" dirty="0" smtClean="0">
                <a:solidFill>
                  <a:srgbClr val="000000"/>
                </a:solidFill>
                <a:latin typeface="Courier New" pitchFamily="49" charset="0"/>
                <a:cs typeface="Courier New" pitchFamily="49" charset="0"/>
              </a:rPr>
              <a:t> </a:t>
            </a:r>
            <a:endParaRPr lang="ru-RU" dirty="0" smtClean="0">
              <a:solidFill>
                <a:srgbClr val="000000"/>
              </a:solidFill>
              <a:cs typeface="Times New Roman" pitchFamily="18" charset="0"/>
            </a:endParaRPr>
          </a:p>
          <a:p>
            <a:pPr marL="990600" lvl="1" indent="-533400" algn="just">
              <a:spcBef>
                <a:spcPts val="0"/>
              </a:spcBef>
              <a:buFont typeface="Symbol" pitchFamily="18" charset="2"/>
              <a:buChar char="-"/>
            </a:pPr>
            <a:r>
              <a:rPr lang="ru-RU" sz="2400" dirty="0" err="1" smtClean="0">
                <a:solidFill>
                  <a:srgbClr val="000000"/>
                </a:solidFill>
                <a:cs typeface="Times New Roman" pitchFamily="18" charset="0"/>
              </a:rPr>
              <a:t>елементи</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додаються</a:t>
            </a:r>
            <a:r>
              <a:rPr lang="ru-RU" sz="2400" dirty="0" smtClean="0">
                <a:solidFill>
                  <a:srgbClr val="000000"/>
                </a:solidFill>
                <a:cs typeface="Times New Roman" pitchFamily="18" charset="0"/>
              </a:rPr>
              <a:t> в </a:t>
            </a:r>
            <a:r>
              <a:rPr lang="ru-RU" sz="2400" dirty="0" err="1" smtClean="0">
                <a:solidFill>
                  <a:srgbClr val="000000"/>
                </a:solidFill>
                <a:cs typeface="Times New Roman" pitchFamily="18" charset="0"/>
              </a:rPr>
              <a:t>кінець</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черги</a:t>
            </a:r>
            <a:r>
              <a:rPr lang="ru-RU" sz="2400" dirty="0" smtClean="0">
                <a:solidFill>
                  <a:srgbClr val="000000"/>
                </a:solidFill>
                <a:cs typeface="Times New Roman" pitchFamily="18" charset="0"/>
              </a:rPr>
              <a:t>;</a:t>
            </a:r>
          </a:p>
          <a:p>
            <a:pPr marL="990600" lvl="1" indent="-533400" algn="just">
              <a:spcBef>
                <a:spcPts val="0"/>
              </a:spcBef>
              <a:buFont typeface="Symbol" pitchFamily="18" charset="2"/>
              <a:buChar char="-"/>
            </a:pPr>
            <a:r>
              <a:rPr lang="ru-RU" sz="2400" dirty="0" err="1" smtClean="0">
                <a:solidFill>
                  <a:srgbClr val="000000"/>
                </a:solidFill>
                <a:cs typeface="Times New Roman" pitchFamily="18" charset="0"/>
              </a:rPr>
              <a:t>елементи</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зчитуються</a:t>
            </a:r>
            <a:r>
              <a:rPr lang="ru-RU" sz="2400" dirty="0" smtClean="0">
                <a:solidFill>
                  <a:srgbClr val="000000"/>
                </a:solidFill>
                <a:cs typeface="Times New Roman" pitchFamily="18" charset="0"/>
              </a:rPr>
              <a:t> та </a:t>
            </a:r>
            <a:r>
              <a:rPr lang="ru-RU" sz="2400" dirty="0" err="1" smtClean="0">
                <a:solidFill>
                  <a:srgbClr val="000000"/>
                </a:solidFill>
                <a:cs typeface="Times New Roman" pitchFamily="18" charset="0"/>
              </a:rPr>
              <a:t>видаляються</a:t>
            </a:r>
            <a:r>
              <a:rPr lang="ru-RU" sz="2400" dirty="0" smtClean="0">
                <a:solidFill>
                  <a:srgbClr val="000000"/>
                </a:solidFill>
                <a:cs typeface="Times New Roman" pitchFamily="18" charset="0"/>
              </a:rPr>
              <a:t> з початку (</a:t>
            </a:r>
            <a:r>
              <a:rPr lang="ru-RU" sz="2400" dirty="0" err="1" smtClean="0">
                <a:solidFill>
                  <a:srgbClr val="000000"/>
                </a:solidFill>
                <a:cs typeface="Times New Roman" pitchFamily="18" charset="0"/>
              </a:rPr>
              <a:t>вершини</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черги</a:t>
            </a:r>
            <a:r>
              <a:rPr lang="ru-RU" sz="2400" dirty="0" smtClean="0">
                <a:solidFill>
                  <a:srgbClr val="000000"/>
                </a:solidFill>
                <a:cs typeface="Times New Roman" pitchFamily="18" charset="0"/>
              </a:rPr>
              <a:t>;</a:t>
            </a:r>
          </a:p>
          <a:p>
            <a:pPr marL="990600" lvl="1" indent="-533400" algn="just">
              <a:spcBef>
                <a:spcPts val="0"/>
              </a:spcBef>
              <a:buFont typeface="Symbol" pitchFamily="18" charset="2"/>
              <a:buChar char="-"/>
            </a:pPr>
            <a:r>
              <a:rPr lang="ru-RU" sz="2400" dirty="0" err="1" smtClean="0">
                <a:solidFill>
                  <a:srgbClr val="000000"/>
                </a:solidFill>
                <a:cs typeface="Times New Roman" pitchFamily="18" charset="0"/>
              </a:rPr>
              <a:t>покажчик</a:t>
            </a:r>
            <a:r>
              <a:rPr lang="ru-RU" sz="2400" dirty="0" smtClean="0">
                <a:solidFill>
                  <a:srgbClr val="000000"/>
                </a:solidFill>
                <a:cs typeface="Times New Roman" pitchFamily="18" charset="0"/>
              </a:rPr>
              <a:t> в </a:t>
            </a:r>
            <a:r>
              <a:rPr lang="ru-RU" sz="2400" dirty="0" err="1" smtClean="0">
                <a:solidFill>
                  <a:srgbClr val="000000"/>
                </a:solidFill>
                <a:cs typeface="Times New Roman" pitchFamily="18" charset="0"/>
              </a:rPr>
              <a:t>останньому</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елементі</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дорівнює</a:t>
            </a:r>
            <a:r>
              <a:rPr lang="ru-RU" sz="2400" dirty="0" smtClean="0">
                <a:solidFill>
                  <a:srgbClr val="000000"/>
                </a:solidFill>
                <a:cs typeface="Times New Roman" pitchFamily="18" charset="0"/>
              </a:rPr>
              <a:t> </a:t>
            </a:r>
            <a:r>
              <a:rPr lang="ru-RU" sz="2400" dirty="0" smtClean="0">
                <a:solidFill>
                  <a:srgbClr val="000000"/>
                </a:solidFill>
                <a:latin typeface="Courier New" pitchFamily="49" charset="0"/>
                <a:cs typeface="Times New Roman" pitchFamily="18" charset="0"/>
              </a:rPr>
              <a:t>n</a:t>
            </a:r>
            <a:r>
              <a:rPr lang="en-US" sz="2400" dirty="0" err="1" smtClean="0">
                <a:solidFill>
                  <a:srgbClr val="000000"/>
                </a:solidFill>
                <a:latin typeface="Courier New" pitchFamily="49" charset="0"/>
                <a:cs typeface="Times New Roman" pitchFamily="18" charset="0"/>
              </a:rPr>
              <a:t>ul</a:t>
            </a:r>
            <a:r>
              <a:rPr lang="ru-RU" sz="2400" dirty="0" smtClean="0">
                <a:solidFill>
                  <a:srgbClr val="000000"/>
                </a:solidFill>
                <a:latin typeface="Courier New" pitchFamily="49" charset="0"/>
                <a:cs typeface="Times New Roman" pitchFamily="18" charset="0"/>
              </a:rPr>
              <a:t>l</a:t>
            </a:r>
            <a:r>
              <a:rPr lang="ru-RU" sz="2400" dirty="0" smtClean="0">
                <a:solidFill>
                  <a:srgbClr val="000000"/>
                </a:solidFill>
                <a:cs typeface="Times New Roman" pitchFamily="18" charset="0"/>
              </a:rPr>
              <a:t>;</a:t>
            </a:r>
          </a:p>
          <a:p>
            <a:pPr marL="990600" lvl="1" indent="-533400" algn="just">
              <a:spcBef>
                <a:spcPts val="0"/>
              </a:spcBef>
              <a:buFont typeface="Symbol" pitchFamily="18" charset="2"/>
              <a:buChar char="-"/>
            </a:pPr>
            <a:r>
              <a:rPr lang="ru-RU" sz="2400" dirty="0" err="1" smtClean="0">
                <a:solidFill>
                  <a:srgbClr val="000000"/>
                </a:solidFill>
                <a:cs typeface="Times New Roman" pitchFamily="18" charset="0"/>
              </a:rPr>
              <a:t>неможливо</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отримати</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елемент</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із</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середини</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черги</a:t>
            </a:r>
            <a:r>
              <a:rPr lang="ru-RU" sz="2400" dirty="0" smtClean="0">
                <a:solidFill>
                  <a:srgbClr val="000000"/>
                </a:solidFill>
                <a:cs typeface="Times New Roman" pitchFamily="18" charset="0"/>
              </a:rPr>
              <a:t>, не </a:t>
            </a:r>
            <a:r>
              <a:rPr lang="ru-RU" sz="2400" dirty="0" err="1" smtClean="0">
                <a:solidFill>
                  <a:srgbClr val="000000"/>
                </a:solidFill>
                <a:cs typeface="Times New Roman" pitchFamily="18" charset="0"/>
              </a:rPr>
              <a:t>вилучивши</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всі</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елементи</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що</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йдуть</a:t>
            </a:r>
            <a:r>
              <a:rPr lang="ru-RU" sz="2400" dirty="0" smtClean="0">
                <a:solidFill>
                  <a:srgbClr val="000000"/>
                </a:solidFill>
                <a:cs typeface="Times New Roman" pitchFamily="18" charset="0"/>
              </a:rPr>
              <a:t> </a:t>
            </a:r>
            <a:r>
              <a:rPr lang="ru-RU" sz="2400" dirty="0" err="1" smtClean="0">
                <a:solidFill>
                  <a:srgbClr val="000000"/>
                </a:solidFill>
                <a:cs typeface="Times New Roman" pitchFamily="18" charset="0"/>
              </a:rPr>
              <a:t>попереду</a:t>
            </a:r>
            <a:r>
              <a:rPr lang="ru-RU" sz="2400" dirty="0" smtClean="0">
                <a:solidFill>
                  <a:srgbClr val="000000"/>
                </a:solidFill>
                <a:cs typeface="Times New Roman" pitchFamily="18" charset="0"/>
              </a:rPr>
              <a:t>.</a:t>
            </a:r>
          </a:p>
          <a:p>
            <a:pPr marL="609600" indent="-609600" algn="just">
              <a:lnSpc>
                <a:spcPct val="100000"/>
              </a:lnSpc>
              <a:buFont typeface="Wingdings" pitchFamily="2" charset="2"/>
              <a:buNone/>
            </a:pPr>
            <a:r>
              <a:rPr lang="en-US" sz="2800" dirty="0" smtClean="0">
                <a:solidFill>
                  <a:srgbClr val="000000"/>
                </a:solidFill>
                <a:cs typeface="Times New Roman" pitchFamily="18" charset="0"/>
              </a:rPr>
              <a:t>	</a:t>
            </a:r>
            <a:r>
              <a:rPr lang="uk-UA" sz="2800" dirty="0" smtClean="0">
                <a:solidFill>
                  <a:srgbClr val="000000"/>
                </a:solidFill>
                <a:cs typeface="Times New Roman" pitchFamily="18" charset="0"/>
              </a:rPr>
              <a:t>Для роботи з чергою потрібні: покажчик </a:t>
            </a:r>
            <a:r>
              <a:rPr lang="en-US" sz="2800" dirty="0" smtClean="0">
                <a:solidFill>
                  <a:srgbClr val="000000"/>
                </a:solidFill>
                <a:latin typeface="Courier New" pitchFamily="49" charset="0"/>
                <a:cs typeface="Courier New" pitchFamily="49" charset="0"/>
              </a:rPr>
              <a:t>head</a:t>
            </a:r>
            <a:r>
              <a:rPr lang="en-US" sz="2800" dirty="0" smtClean="0">
                <a:solidFill>
                  <a:srgbClr val="000000"/>
                </a:solidFill>
                <a:cs typeface="Times New Roman" pitchFamily="18" charset="0"/>
              </a:rPr>
              <a:t> </a:t>
            </a:r>
            <a:r>
              <a:rPr lang="uk-UA" sz="2800" dirty="0" smtClean="0">
                <a:solidFill>
                  <a:srgbClr val="000000"/>
                </a:solidFill>
                <a:cs typeface="Times New Roman" pitchFamily="18" charset="0"/>
              </a:rPr>
              <a:t>на початок черги, покажчик </a:t>
            </a:r>
            <a:r>
              <a:rPr lang="ru-RU" sz="2800" dirty="0" smtClean="0">
                <a:solidFill>
                  <a:srgbClr val="000000"/>
                </a:solidFill>
                <a:latin typeface="Courier New" pitchFamily="49" charset="0"/>
                <a:cs typeface="Courier New" pitchFamily="49" charset="0"/>
              </a:rPr>
              <a:t>1</a:t>
            </a:r>
            <a:r>
              <a:rPr lang="en-US" sz="2800" dirty="0" err="1" smtClean="0">
                <a:solidFill>
                  <a:srgbClr val="000000"/>
                </a:solidFill>
                <a:latin typeface="Courier New" pitchFamily="49" charset="0"/>
                <a:cs typeface="Courier New" pitchFamily="49" charset="0"/>
              </a:rPr>
              <a:t>ast</a:t>
            </a:r>
            <a:r>
              <a:rPr lang="en-US" sz="2800" dirty="0" smtClean="0">
                <a:solidFill>
                  <a:srgbClr val="000000"/>
                </a:solidFill>
                <a:cs typeface="Times New Roman" pitchFamily="18" charset="0"/>
              </a:rPr>
              <a:t> </a:t>
            </a:r>
            <a:r>
              <a:rPr lang="uk-UA" sz="2800" dirty="0" smtClean="0">
                <a:solidFill>
                  <a:srgbClr val="000000"/>
                </a:solidFill>
                <a:cs typeface="Times New Roman" pitchFamily="18" charset="0"/>
              </a:rPr>
              <a:t>на кінець черги та допоміжний покажчик </a:t>
            </a:r>
            <a:r>
              <a:rPr lang="en-US" sz="2800" dirty="0" smtClean="0">
                <a:solidFill>
                  <a:srgbClr val="000000"/>
                </a:solidFill>
                <a:latin typeface="Courier New" pitchFamily="49" charset="0"/>
                <a:cs typeface="Courier New" pitchFamily="49" charset="0"/>
              </a:rPr>
              <a:t>current</a:t>
            </a:r>
            <a:r>
              <a:rPr lang="ru-RU" sz="2800" dirty="0" smtClean="0">
                <a:solidFill>
                  <a:srgbClr val="000000"/>
                </a:solidFill>
                <a:cs typeface="Times New Roman" pitchFamily="18" charset="0"/>
              </a:rPr>
              <a:t>. </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3"/>
          <p:cNvSpPr>
            <a:spLocks noGrp="1" noChangeArrowheads="1"/>
          </p:cNvSpPr>
          <p:nvPr>
            <p:ph type="body" idx="4294967295"/>
          </p:nvPr>
        </p:nvSpPr>
        <p:spPr>
          <a:xfrm>
            <a:off x="0" y="123448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черги</a:t>
            </a:r>
            <a:endParaRPr lang="en-US" sz="2400" smtClean="0">
              <a:solidFill>
                <a:srgbClr val="000000"/>
              </a:solidFill>
              <a:latin typeface="Courier New" pitchFamily="49" charset="0"/>
            </a:endParaRPr>
          </a:p>
        </p:txBody>
      </p:sp>
      <p:sp>
        <p:nvSpPr>
          <p:cNvPr id="70659" name="Rectangle 24"/>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до </a:t>
            </a:r>
            <a:r>
              <a:rPr lang="uk-UA" sz="2800" b="1" smtClean="0">
                <a:solidFill>
                  <a:schemeClr val="tx1"/>
                </a:solidFill>
                <a:effectLst/>
                <a:latin typeface="Times New Roman" pitchFamily="18" charset="0"/>
              </a:rPr>
              <a:t>порожньої черги</a:t>
            </a:r>
            <a:endParaRPr lang="ru-RU" sz="2800" b="1" smtClean="0">
              <a:solidFill>
                <a:schemeClr val="tx1"/>
              </a:solidFill>
              <a:effectLst/>
              <a:latin typeface="Times New Roman" pitchFamily="18" charset="0"/>
            </a:endParaRPr>
          </a:p>
        </p:txBody>
      </p:sp>
      <p:grpSp>
        <p:nvGrpSpPr>
          <p:cNvPr id="70660" name="Группа 55"/>
          <p:cNvGrpSpPr>
            <a:grpSpLocks/>
          </p:cNvGrpSpPr>
          <p:nvPr/>
        </p:nvGrpSpPr>
        <p:grpSpPr bwMode="auto">
          <a:xfrm>
            <a:off x="7116763" y="3677643"/>
            <a:ext cx="1631950" cy="939800"/>
            <a:chOff x="2301873" y="2852936"/>
            <a:chExt cx="1631952" cy="940569"/>
          </a:xfrm>
        </p:grpSpPr>
        <p:sp>
          <p:nvSpPr>
            <p:cNvPr id="70664"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7066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70666" name="Text Box 28"/>
            <p:cNvSpPr txBox="1">
              <a:spLocks noChangeArrowheads="1"/>
            </p:cNvSpPr>
            <p:nvPr/>
          </p:nvSpPr>
          <p:spPr bwMode="auto">
            <a:xfrm>
              <a:off x="2368178"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7066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grpSp>
        <p:nvGrpSpPr>
          <p:cNvPr id="70661" name="Группа 10"/>
          <p:cNvGrpSpPr>
            <a:grpSpLocks/>
          </p:cNvGrpSpPr>
          <p:nvPr/>
        </p:nvGrpSpPr>
        <p:grpSpPr bwMode="auto">
          <a:xfrm>
            <a:off x="5580063" y="3820518"/>
            <a:ext cx="1539875" cy="457200"/>
            <a:chOff x="5580112" y="4725144"/>
            <a:chExt cx="1539876" cy="457200"/>
          </a:xfrm>
        </p:grpSpPr>
        <p:sp>
          <p:nvSpPr>
            <p:cNvPr id="70662" name="Text Box 40"/>
            <p:cNvSpPr txBox="1">
              <a:spLocks noChangeArrowheads="1"/>
            </p:cNvSpPr>
            <p:nvPr/>
          </p:nvSpPr>
          <p:spPr bwMode="auto">
            <a:xfrm>
              <a:off x="5580112" y="4725144"/>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70663" name="AutoShape 41"/>
            <p:cNvCxnSpPr>
              <a:cxnSpLocks noChangeShapeType="1"/>
            </p:cNvCxnSpPr>
            <p:nvPr/>
          </p:nvCxnSpPr>
          <p:spPr bwMode="auto">
            <a:xfrm>
              <a:off x="6626275" y="4953744"/>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3"/>
          <p:cNvSpPr>
            <a:spLocks noGrp="1" noChangeArrowheads="1"/>
          </p:cNvSpPr>
          <p:nvPr>
            <p:ph type="body" idx="4294967295"/>
          </p:nvPr>
        </p:nvSpPr>
        <p:spPr>
          <a:xfrm>
            <a:off x="0" y="123448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черги</a:t>
            </a:r>
            <a:endParaRPr lang="en-US" sz="2400" smtClean="0">
              <a:solidFill>
                <a:srgbClr val="000000"/>
              </a:solidFill>
              <a:latin typeface="Courier New" pitchFamily="49" charset="0"/>
            </a:endParaRPr>
          </a:p>
        </p:txBody>
      </p:sp>
      <p:sp>
        <p:nvSpPr>
          <p:cNvPr id="71683" name="Rectangle 24"/>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до </a:t>
            </a:r>
            <a:r>
              <a:rPr lang="uk-UA" sz="2800" b="1" smtClean="0">
                <a:solidFill>
                  <a:schemeClr val="tx1"/>
                </a:solidFill>
                <a:effectLst/>
                <a:latin typeface="Times New Roman" pitchFamily="18" charset="0"/>
              </a:rPr>
              <a:t>порожньої черги</a:t>
            </a:r>
            <a:endParaRPr lang="ru-RU" sz="2800" b="1" smtClean="0">
              <a:solidFill>
                <a:schemeClr val="tx1"/>
              </a:solidFill>
              <a:effectLst/>
              <a:latin typeface="Times New Roman" pitchFamily="18" charset="0"/>
            </a:endParaRPr>
          </a:p>
        </p:txBody>
      </p:sp>
      <p:sp>
        <p:nvSpPr>
          <p:cNvPr id="71684" name="Rectangle 46"/>
          <p:cNvSpPr>
            <a:spLocks noChangeArrowheads="1"/>
          </p:cNvSpPr>
          <p:nvPr/>
        </p:nvSpPr>
        <p:spPr bwMode="auto">
          <a:xfrm>
            <a:off x="76200" y="2020293"/>
            <a:ext cx="55038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grpSp>
        <p:nvGrpSpPr>
          <p:cNvPr id="71685" name="Группа 37"/>
          <p:cNvGrpSpPr>
            <a:grpSpLocks/>
          </p:cNvGrpSpPr>
          <p:nvPr/>
        </p:nvGrpSpPr>
        <p:grpSpPr bwMode="auto">
          <a:xfrm>
            <a:off x="7116763" y="3677643"/>
            <a:ext cx="1631950" cy="939800"/>
            <a:chOff x="2301873" y="2852936"/>
            <a:chExt cx="1631952" cy="940569"/>
          </a:xfrm>
        </p:grpSpPr>
        <p:sp>
          <p:nvSpPr>
            <p:cNvPr id="71689"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71690"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71691" name="Text Box 28"/>
            <p:cNvSpPr txBox="1">
              <a:spLocks noChangeArrowheads="1"/>
            </p:cNvSpPr>
            <p:nvPr/>
          </p:nvSpPr>
          <p:spPr bwMode="auto">
            <a:xfrm>
              <a:off x="2368178"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71692"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grpSp>
        <p:nvGrpSpPr>
          <p:cNvPr id="71686" name="Группа 45"/>
          <p:cNvGrpSpPr>
            <a:grpSpLocks/>
          </p:cNvGrpSpPr>
          <p:nvPr/>
        </p:nvGrpSpPr>
        <p:grpSpPr bwMode="auto">
          <a:xfrm>
            <a:off x="5580063" y="3820518"/>
            <a:ext cx="1539875" cy="457200"/>
            <a:chOff x="5580112" y="4725144"/>
            <a:chExt cx="1539876" cy="457200"/>
          </a:xfrm>
        </p:grpSpPr>
        <p:sp>
          <p:nvSpPr>
            <p:cNvPr id="71687" name="Text Box 40"/>
            <p:cNvSpPr txBox="1">
              <a:spLocks noChangeArrowheads="1"/>
            </p:cNvSpPr>
            <p:nvPr/>
          </p:nvSpPr>
          <p:spPr bwMode="auto">
            <a:xfrm>
              <a:off x="5580112" y="4725144"/>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71688" name="AutoShape 41"/>
            <p:cNvCxnSpPr>
              <a:cxnSpLocks noChangeShapeType="1"/>
            </p:cNvCxnSpPr>
            <p:nvPr/>
          </p:nvCxnSpPr>
          <p:spPr bwMode="auto">
            <a:xfrm>
              <a:off x="6626275" y="4953744"/>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txBox="1">
            <a:spLocks noChangeArrowheads="1"/>
          </p:cNvSpPr>
          <p:nvPr/>
        </p:nvSpPr>
        <p:spPr bwMode="auto">
          <a:xfrm>
            <a:off x="0" y="836712"/>
            <a:ext cx="9144000" cy="514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2562" tIns="46038" rIns="182562" bIns="46038"/>
          <a:lstStyle>
            <a:lvl1pPr marL="609600" indent="-609600"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spcBef>
                <a:spcPct val="20000"/>
              </a:spcBef>
              <a:buClr>
                <a:schemeClr val="tx2"/>
              </a:buClr>
              <a:buSzPct val="75000"/>
              <a:buFont typeface="Wingdings" pitchFamily="2" charset="2"/>
              <a:buNone/>
            </a:pPr>
            <a:r>
              <a:rPr lang="uk-UA"/>
              <a:t>	</a:t>
            </a:r>
            <a:r>
              <a:rPr lang="uk-UA" b="1"/>
              <a:t>Тип даних</a:t>
            </a:r>
          </a:p>
          <a:p>
            <a:pPr>
              <a:spcBef>
                <a:spcPct val="20000"/>
              </a:spcBef>
              <a:buClr>
                <a:schemeClr val="tx2"/>
              </a:buClr>
              <a:buSzPct val="75000"/>
              <a:buFont typeface="Wingdings" pitchFamily="2" charset="2"/>
              <a:buNone/>
            </a:pPr>
            <a:endParaRPr lang="uk-UA" b="1"/>
          </a:p>
          <a:p>
            <a:pPr>
              <a:spcBef>
                <a:spcPct val="20000"/>
              </a:spcBef>
              <a:buClr>
                <a:schemeClr val="tx2"/>
              </a:buClr>
              <a:buSzPct val="75000"/>
              <a:buFont typeface="Wingdings" pitchFamily="2" charset="2"/>
              <a:buNone/>
            </a:pPr>
            <a:r>
              <a:rPr lang="uk-UA"/>
              <a:t> </a:t>
            </a:r>
            <a:endParaRPr lang="en-US"/>
          </a:p>
          <a:p>
            <a:pPr>
              <a:spcBef>
                <a:spcPct val="20000"/>
              </a:spcBef>
              <a:buClr>
                <a:schemeClr val="tx2"/>
              </a:buClr>
              <a:buSzPct val="75000"/>
              <a:buFont typeface="Wingdings" pitchFamily="2" charset="2"/>
              <a:buNone/>
            </a:pPr>
            <a:endParaRPr lang="en-US" sz="1600"/>
          </a:p>
          <a:p>
            <a:pPr>
              <a:spcBef>
                <a:spcPct val="20000"/>
              </a:spcBef>
              <a:buClr>
                <a:schemeClr val="tx2"/>
              </a:buClr>
              <a:buSzPct val="75000"/>
              <a:buFont typeface="Wingdings" pitchFamily="2" charset="2"/>
              <a:buNone/>
            </a:pPr>
            <a:r>
              <a:rPr lang="en-US"/>
              <a:t>	</a:t>
            </a:r>
            <a:r>
              <a:rPr lang="uk-UA" b="1"/>
              <a:t>Структура даних</a:t>
            </a:r>
            <a:r>
              <a:rPr lang="uk-UA"/>
              <a:t> </a:t>
            </a:r>
          </a:p>
          <a:p>
            <a:pPr>
              <a:spcBef>
                <a:spcPct val="20000"/>
              </a:spcBef>
              <a:buClr>
                <a:schemeClr val="tx2"/>
              </a:buClr>
              <a:buSzPct val="75000"/>
              <a:buFont typeface="Wingdings" pitchFamily="2" charset="2"/>
              <a:buNone/>
            </a:pPr>
            <a:endParaRPr lang="uk-UA"/>
          </a:p>
          <a:p>
            <a:pPr>
              <a:spcBef>
                <a:spcPct val="20000"/>
              </a:spcBef>
              <a:buClr>
                <a:schemeClr val="tx2"/>
              </a:buClr>
              <a:buSzPct val="75000"/>
              <a:buFont typeface="Wingdings" pitchFamily="2" charset="2"/>
              <a:buNone/>
            </a:pPr>
            <a:endParaRPr lang="uk-UA"/>
          </a:p>
          <a:p>
            <a:pPr>
              <a:spcBef>
                <a:spcPct val="20000"/>
              </a:spcBef>
              <a:buClr>
                <a:schemeClr val="tx2"/>
              </a:buClr>
              <a:buSzPct val="75000"/>
              <a:buFont typeface="Wingdings" pitchFamily="2" charset="2"/>
              <a:buNone/>
            </a:pPr>
            <a:endParaRPr lang="en-US" sz="2400"/>
          </a:p>
          <a:p>
            <a:pPr>
              <a:spcBef>
                <a:spcPct val="20000"/>
              </a:spcBef>
              <a:buClr>
                <a:schemeClr val="tx2"/>
              </a:buClr>
              <a:buSzPct val="75000"/>
              <a:buFont typeface="Wingdings" pitchFamily="2" charset="2"/>
              <a:buNone/>
            </a:pPr>
            <a:r>
              <a:rPr lang="en-US"/>
              <a:t>	</a:t>
            </a:r>
            <a:r>
              <a:rPr lang="uk-UA" b="1"/>
              <a:t>Абстрактний тип даних</a:t>
            </a:r>
            <a:endParaRPr lang="uk-UA"/>
          </a:p>
        </p:txBody>
      </p:sp>
      <p:sp>
        <p:nvSpPr>
          <p:cNvPr id="19459" name="Rectangle 3"/>
          <p:cNvSpPr txBox="1">
            <a:spLocks noChangeArrowheads="1"/>
          </p:cNvSpPr>
          <p:nvPr/>
        </p:nvSpPr>
        <p:spPr bwMode="auto">
          <a:xfrm>
            <a:off x="0" y="4629249"/>
            <a:ext cx="9144000" cy="1354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2562" tIns="46038" rIns="182562" bIns="46038"/>
          <a:lstStyle>
            <a:lvl1pPr marL="609600" indent="-609600"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spcBef>
                <a:spcPct val="20000"/>
              </a:spcBef>
              <a:buClr>
                <a:schemeClr val="tx2"/>
              </a:buClr>
              <a:buSzPct val="75000"/>
              <a:buFont typeface="Wingdings" pitchFamily="2" charset="2"/>
              <a:buNone/>
            </a:pPr>
            <a:r>
              <a:rPr lang="uk-UA"/>
              <a:t>	</a:t>
            </a:r>
            <a:r>
              <a:rPr lang="uk-UA" b="1"/>
              <a:t>Абстрактний тип даних </a:t>
            </a:r>
            <a:r>
              <a:rPr lang="uk-UA"/>
              <a:t>- це математична модель плюс різні оператори, визначені в рамках цієї моделі. </a:t>
            </a:r>
          </a:p>
        </p:txBody>
      </p:sp>
      <p:sp>
        <p:nvSpPr>
          <p:cNvPr id="19460" name="Rectangle 3"/>
          <p:cNvSpPr>
            <a:spLocks noGrp="1" noChangeArrowheads="1"/>
          </p:cNvSpPr>
          <p:nvPr>
            <p:ph type="body" idx="4294967295"/>
          </p:nvPr>
        </p:nvSpPr>
        <p:spPr>
          <a:xfrm>
            <a:off x="0" y="836712"/>
            <a:ext cx="9144000" cy="1416050"/>
          </a:xfrm>
          <a:solidFill>
            <a:schemeClr val="bg1"/>
          </a:solidFill>
        </p:spPr>
        <p:txBody>
          <a:bodyPr/>
          <a:lstStyle/>
          <a:p>
            <a:pPr marL="609600" indent="-609600">
              <a:lnSpc>
                <a:spcPct val="100000"/>
              </a:lnSpc>
              <a:buFont typeface="Wingdings" pitchFamily="2" charset="2"/>
              <a:buNone/>
            </a:pPr>
            <a:r>
              <a:rPr lang="uk-UA" sz="2800" smtClean="0"/>
              <a:t>	</a:t>
            </a:r>
            <a:r>
              <a:rPr lang="uk-UA" sz="2800" b="1" smtClean="0"/>
              <a:t>Тип даних </a:t>
            </a:r>
            <a:r>
              <a:rPr lang="uk-UA" sz="2800" smtClean="0"/>
              <a:t>- у мовах програмування тип даних змінної позначає множину значень, які може приймати ця змінна.</a:t>
            </a:r>
          </a:p>
        </p:txBody>
      </p:sp>
      <p:grpSp>
        <p:nvGrpSpPr>
          <p:cNvPr id="19461" name="Группа 2"/>
          <p:cNvGrpSpPr>
            <a:grpSpLocks/>
          </p:cNvGrpSpPr>
          <p:nvPr/>
        </p:nvGrpSpPr>
        <p:grpSpPr bwMode="auto">
          <a:xfrm>
            <a:off x="0" y="2252762"/>
            <a:ext cx="9036050" cy="2376487"/>
            <a:chOff x="0" y="1772816"/>
            <a:chExt cx="9144000" cy="2376264"/>
          </a:xfrm>
        </p:grpSpPr>
        <p:sp>
          <p:nvSpPr>
            <p:cNvPr id="19463" name="Rectangle 3"/>
            <p:cNvSpPr txBox="1">
              <a:spLocks noChangeArrowheads="1"/>
            </p:cNvSpPr>
            <p:nvPr/>
          </p:nvSpPr>
          <p:spPr bwMode="auto">
            <a:xfrm>
              <a:off x="0" y="2204864"/>
              <a:ext cx="9144000" cy="151216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2562" tIns="46038" rIns="182562" bIns="46038"/>
            <a:lstStyle>
              <a:lvl1pPr marL="609600" indent="-609600"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spcBef>
                  <a:spcPct val="20000"/>
                </a:spcBef>
                <a:buClr>
                  <a:schemeClr val="tx2"/>
                </a:buClr>
                <a:buSzPct val="75000"/>
                <a:buFont typeface="Wingdings" pitchFamily="2" charset="2"/>
                <a:buNone/>
              </a:pPr>
              <a:r>
                <a:rPr lang="uk-UA" dirty="0"/>
                <a:t>	</a:t>
              </a:r>
              <a:r>
                <a:rPr lang="uk-UA" b="1" dirty="0"/>
                <a:t>Структура даних</a:t>
              </a:r>
              <a:r>
                <a:rPr lang="uk-UA" dirty="0"/>
                <a:t> - представлення АТД в термінах типів даних і операторів, підтримуваних даною мовою програмування. </a:t>
              </a:r>
            </a:p>
          </p:txBody>
        </p:sp>
        <p:sp>
          <p:nvSpPr>
            <p:cNvPr id="19464" name="Стрелка вниз 1"/>
            <p:cNvSpPr>
              <a:spLocks noChangeArrowheads="1"/>
            </p:cNvSpPr>
            <p:nvPr/>
          </p:nvSpPr>
          <p:spPr bwMode="auto">
            <a:xfrm>
              <a:off x="1907704" y="1772816"/>
              <a:ext cx="936104" cy="489204"/>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uk-UA" sz="2400"/>
            </a:p>
          </p:txBody>
        </p:sp>
        <p:sp>
          <p:nvSpPr>
            <p:cNvPr id="9" name="Стрелка вниз 8"/>
            <p:cNvSpPr/>
            <p:nvPr/>
          </p:nvSpPr>
          <p:spPr bwMode="auto">
            <a:xfrm>
              <a:off x="1907704" y="3659876"/>
              <a:ext cx="936104" cy="489204"/>
            </a:xfrm>
            <a:prstGeom prst="downArrow">
              <a:avLst/>
            </a:prstGeom>
            <a:solidFill>
              <a:schemeClr val="accent1"/>
            </a:solidFill>
            <a:ln w="12700" cap="flat" cmpd="sng" algn="ctr">
              <a:solidFill>
                <a:schemeClr val="tx1"/>
              </a:solidFill>
              <a:prstDash val="solid"/>
              <a:round/>
              <a:headEnd type="none" w="sm" len="sm"/>
              <a:tailEnd type="none" w="sm" len="sm"/>
            </a:ln>
            <a:effectLst/>
            <a:scene3d>
              <a:camera prst="orthographicFront">
                <a:rot lat="10800000" lon="0" rev="0"/>
              </a:camera>
              <a:lightRig rig="threePt" dir="t"/>
            </a:scene3d>
          </p:spPr>
          <p:txBody>
            <a:bodyPr/>
            <a:lstStyle/>
            <a:p>
              <a:pPr>
                <a:defRPr/>
              </a:pPr>
              <a:endParaRPr lang="uk-UA" sz="2400">
                <a:latin typeface="Times New Roman" charset="0"/>
              </a:endParaRPr>
            </a:p>
          </p:txBody>
        </p:sp>
      </p:grpSp>
      <p:sp>
        <p:nvSpPr>
          <p:cNvPr id="19462"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3"/>
          <p:cNvSpPr>
            <a:spLocks noGrp="1" noChangeArrowheads="1"/>
          </p:cNvSpPr>
          <p:nvPr>
            <p:ph type="body" idx="4294967295"/>
          </p:nvPr>
        </p:nvSpPr>
        <p:spPr>
          <a:xfrm>
            <a:off x="0" y="123448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черги</a:t>
            </a:r>
            <a:endParaRPr lang="en-US" sz="2400" smtClean="0">
              <a:solidFill>
                <a:srgbClr val="000000"/>
              </a:solidFill>
              <a:latin typeface="Courier New" pitchFamily="49" charset="0"/>
            </a:endParaRPr>
          </a:p>
        </p:txBody>
      </p:sp>
      <p:sp>
        <p:nvSpPr>
          <p:cNvPr id="72707" name="Rectangle 24"/>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до </a:t>
            </a:r>
            <a:r>
              <a:rPr lang="uk-UA" sz="2800" b="1" smtClean="0">
                <a:solidFill>
                  <a:schemeClr val="tx1"/>
                </a:solidFill>
                <a:effectLst/>
                <a:latin typeface="Times New Roman" pitchFamily="18" charset="0"/>
              </a:rPr>
              <a:t>порожньої черги</a:t>
            </a:r>
            <a:endParaRPr lang="ru-RU" sz="2800" b="1" smtClean="0">
              <a:solidFill>
                <a:schemeClr val="tx1"/>
              </a:solidFill>
              <a:effectLst/>
              <a:latin typeface="Times New Roman" pitchFamily="18" charset="0"/>
            </a:endParaRPr>
          </a:p>
        </p:txBody>
      </p:sp>
      <p:sp>
        <p:nvSpPr>
          <p:cNvPr id="72708" name="Rectangle 46"/>
          <p:cNvSpPr>
            <a:spLocks noChangeArrowheads="1"/>
          </p:cNvSpPr>
          <p:nvPr/>
        </p:nvSpPr>
        <p:spPr bwMode="auto">
          <a:xfrm>
            <a:off x="76200" y="2020293"/>
            <a:ext cx="55038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sp>
        <p:nvSpPr>
          <p:cNvPr id="379951" name="Rectangle 47"/>
          <p:cNvSpPr>
            <a:spLocks noChangeArrowheads="1"/>
          </p:cNvSpPr>
          <p:nvPr/>
        </p:nvSpPr>
        <p:spPr bwMode="auto">
          <a:xfrm>
            <a:off x="76200" y="2631480"/>
            <a:ext cx="5648325" cy="757238"/>
          </a:xfrm>
          <a:prstGeom prst="rect">
            <a:avLst/>
          </a:prstGeom>
          <a:noFill/>
          <a:ln w="12700">
            <a:noFill/>
            <a:miter lim="800000"/>
            <a:headEnd type="none" w="sm" len="sm"/>
            <a:tailEnd type="none" w="sm" len="sm"/>
          </a:ln>
        </p:spPr>
        <p:txBody>
          <a:bodyPr>
            <a:spAutoFit/>
          </a:bodyPr>
          <a:lstStyle/>
          <a:p>
            <a:pPr marL="914400" lvl="1" indent="-457200">
              <a:lnSpc>
                <a:spcPct val="90000"/>
              </a:lnSpc>
              <a:spcBef>
                <a:spcPct val="50000"/>
              </a:spcBef>
              <a:buClr>
                <a:schemeClr val="tx1"/>
              </a:buClr>
              <a:buFont typeface="Wingdings" pitchFamily="2" charset="2"/>
              <a:buNone/>
              <a:defRPr/>
            </a:pPr>
            <a:r>
              <a:rPr kumimoji="0" lang="uk-UA" sz="2400" dirty="0">
                <a:solidFill>
                  <a:srgbClr val="000000"/>
                </a:solidFill>
              </a:rPr>
              <a:t>3.</a:t>
            </a:r>
            <a:r>
              <a:rPr kumimoji="0" lang="uk-UA" sz="2400" dirty="0">
                <a:solidFill>
                  <a:srgbClr val="000000"/>
                </a:solidFill>
                <a:latin typeface="Courier New" pitchFamily="49" charset="0"/>
              </a:rPr>
              <a:t> </a:t>
            </a:r>
            <a:r>
              <a:rPr kumimoji="0" lang="uk-UA" sz="2400" dirty="0">
                <a:solidFill>
                  <a:srgbClr val="000000"/>
                </a:solidFill>
                <a:latin typeface="+mn-lt"/>
                <a:cs typeface="Times New Roman" pitchFamily="18" charset="0"/>
              </a:rPr>
              <a:t>Вважати новий елемент останнім у черзі</a:t>
            </a:r>
            <a:endParaRPr kumimoji="0" lang="ru-RU" sz="2400" dirty="0">
              <a:solidFill>
                <a:srgbClr val="000000"/>
              </a:solidFill>
              <a:latin typeface="Courier New" pitchFamily="49" charset="0"/>
              <a:cs typeface="Times New Roman" pitchFamily="18" charset="0"/>
            </a:endParaRPr>
          </a:p>
        </p:txBody>
      </p:sp>
      <p:grpSp>
        <p:nvGrpSpPr>
          <p:cNvPr id="72710" name="Группа 37"/>
          <p:cNvGrpSpPr>
            <a:grpSpLocks/>
          </p:cNvGrpSpPr>
          <p:nvPr/>
        </p:nvGrpSpPr>
        <p:grpSpPr bwMode="auto">
          <a:xfrm>
            <a:off x="7116763" y="3677643"/>
            <a:ext cx="1631950" cy="939800"/>
            <a:chOff x="2301873" y="2852936"/>
            <a:chExt cx="1631952" cy="940569"/>
          </a:xfrm>
        </p:grpSpPr>
        <p:sp>
          <p:nvSpPr>
            <p:cNvPr id="72717"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7271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72719"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7272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grpSp>
        <p:nvGrpSpPr>
          <p:cNvPr id="72711" name="Группа 42"/>
          <p:cNvGrpSpPr>
            <a:grpSpLocks/>
          </p:cNvGrpSpPr>
          <p:nvPr/>
        </p:nvGrpSpPr>
        <p:grpSpPr bwMode="auto">
          <a:xfrm>
            <a:off x="5962650" y="4150716"/>
            <a:ext cx="1154113" cy="461961"/>
            <a:chOff x="5963269" y="3361457"/>
            <a:chExt cx="1153244" cy="461665"/>
          </a:xfrm>
        </p:grpSpPr>
        <p:sp>
          <p:nvSpPr>
            <p:cNvPr id="72715" name="Text Box 42"/>
            <p:cNvSpPr txBox="1">
              <a:spLocks noChangeArrowheads="1"/>
            </p:cNvSpPr>
            <p:nvPr/>
          </p:nvSpPr>
          <p:spPr bwMode="auto">
            <a:xfrm>
              <a:off x="5963269" y="3361457"/>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72716" name="AutoShape 43"/>
            <p:cNvCxnSpPr>
              <a:cxnSpLocks noChangeShapeType="1"/>
              <a:stCxn id="72715" idx="3"/>
              <a:endCxn id="72718" idx="1"/>
            </p:cNvCxnSpPr>
            <p:nvPr/>
          </p:nvCxnSpPr>
          <p:spPr bwMode="auto">
            <a:xfrm flipV="1">
              <a:off x="6574334" y="3573485"/>
              <a:ext cx="542179" cy="1880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72712" name="Группа 45"/>
          <p:cNvGrpSpPr>
            <a:grpSpLocks/>
          </p:cNvGrpSpPr>
          <p:nvPr/>
        </p:nvGrpSpPr>
        <p:grpSpPr bwMode="auto">
          <a:xfrm>
            <a:off x="5580063" y="3820518"/>
            <a:ext cx="1539875" cy="457200"/>
            <a:chOff x="5580112" y="4725144"/>
            <a:chExt cx="1539876" cy="457200"/>
          </a:xfrm>
        </p:grpSpPr>
        <p:sp>
          <p:nvSpPr>
            <p:cNvPr id="72713" name="Text Box 40"/>
            <p:cNvSpPr txBox="1">
              <a:spLocks noChangeArrowheads="1"/>
            </p:cNvSpPr>
            <p:nvPr/>
          </p:nvSpPr>
          <p:spPr bwMode="auto">
            <a:xfrm>
              <a:off x="5580112" y="4725144"/>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72714" name="AutoShape 41"/>
            <p:cNvCxnSpPr>
              <a:cxnSpLocks noChangeShapeType="1"/>
            </p:cNvCxnSpPr>
            <p:nvPr/>
          </p:nvCxnSpPr>
          <p:spPr bwMode="auto">
            <a:xfrm>
              <a:off x="6626275" y="4953744"/>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3"/>
          <p:cNvSpPr>
            <a:spLocks noGrp="1" noChangeArrowheads="1"/>
          </p:cNvSpPr>
          <p:nvPr>
            <p:ph type="body" idx="4294967295"/>
          </p:nvPr>
        </p:nvSpPr>
        <p:spPr>
          <a:xfrm>
            <a:off x="0" y="123448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черги</a:t>
            </a:r>
            <a:endParaRPr lang="en-US" sz="2400" smtClean="0">
              <a:solidFill>
                <a:srgbClr val="000000"/>
              </a:solidFill>
              <a:latin typeface="Courier New" pitchFamily="49" charset="0"/>
            </a:endParaRPr>
          </a:p>
        </p:txBody>
      </p:sp>
      <p:sp>
        <p:nvSpPr>
          <p:cNvPr id="73731" name="Rectangle 24"/>
          <p:cNvSpPr>
            <a:spLocks noGrp="1" noChangeArrowheads="1"/>
          </p:cNvSpPr>
          <p:nvPr>
            <p:ph type="title" idx="4294967295"/>
          </p:nvPr>
        </p:nvSpPr>
        <p:spPr>
          <a:xfrm>
            <a:off x="685800" y="54868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до </a:t>
            </a:r>
            <a:r>
              <a:rPr lang="uk-UA" sz="2800" b="1" smtClean="0">
                <a:solidFill>
                  <a:schemeClr val="tx1"/>
                </a:solidFill>
                <a:effectLst/>
                <a:latin typeface="Times New Roman" pitchFamily="18" charset="0"/>
              </a:rPr>
              <a:t>порожньої черги</a:t>
            </a:r>
            <a:endParaRPr lang="ru-RU" sz="2800" b="1" smtClean="0">
              <a:solidFill>
                <a:schemeClr val="tx1"/>
              </a:solidFill>
              <a:effectLst/>
              <a:latin typeface="Times New Roman" pitchFamily="18" charset="0"/>
            </a:endParaRPr>
          </a:p>
        </p:txBody>
      </p:sp>
      <p:sp>
        <p:nvSpPr>
          <p:cNvPr id="73732" name="Rectangle 46"/>
          <p:cNvSpPr>
            <a:spLocks noChangeArrowheads="1"/>
          </p:cNvSpPr>
          <p:nvPr/>
        </p:nvSpPr>
        <p:spPr bwMode="auto">
          <a:xfrm>
            <a:off x="76200" y="2020293"/>
            <a:ext cx="55038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sp>
        <p:nvSpPr>
          <p:cNvPr id="379951" name="Rectangle 47"/>
          <p:cNvSpPr>
            <a:spLocks noChangeArrowheads="1"/>
          </p:cNvSpPr>
          <p:nvPr/>
        </p:nvSpPr>
        <p:spPr bwMode="auto">
          <a:xfrm>
            <a:off x="76200" y="2631480"/>
            <a:ext cx="5648325" cy="757238"/>
          </a:xfrm>
          <a:prstGeom prst="rect">
            <a:avLst/>
          </a:prstGeom>
          <a:noFill/>
          <a:ln w="12700">
            <a:noFill/>
            <a:miter lim="800000"/>
            <a:headEnd type="none" w="sm" len="sm"/>
            <a:tailEnd type="none" w="sm" len="sm"/>
          </a:ln>
        </p:spPr>
        <p:txBody>
          <a:bodyPr>
            <a:spAutoFit/>
          </a:bodyPr>
          <a:lstStyle/>
          <a:p>
            <a:pPr marL="914400" lvl="1" indent="-457200">
              <a:lnSpc>
                <a:spcPct val="90000"/>
              </a:lnSpc>
              <a:spcBef>
                <a:spcPct val="50000"/>
              </a:spcBef>
              <a:buClr>
                <a:schemeClr val="tx1"/>
              </a:buClr>
              <a:buFont typeface="Wingdings" pitchFamily="2" charset="2"/>
              <a:buNone/>
              <a:defRPr/>
            </a:pPr>
            <a:r>
              <a:rPr kumimoji="0" lang="uk-UA" sz="2400" dirty="0">
                <a:solidFill>
                  <a:srgbClr val="000000"/>
                </a:solidFill>
              </a:rPr>
              <a:t>3.</a:t>
            </a:r>
            <a:r>
              <a:rPr kumimoji="0" lang="uk-UA" sz="2400" dirty="0">
                <a:solidFill>
                  <a:srgbClr val="000000"/>
                </a:solidFill>
                <a:latin typeface="Courier New" pitchFamily="49" charset="0"/>
              </a:rPr>
              <a:t> </a:t>
            </a:r>
            <a:r>
              <a:rPr kumimoji="0" lang="uk-UA" sz="2400" dirty="0">
                <a:solidFill>
                  <a:srgbClr val="000000"/>
                </a:solidFill>
                <a:latin typeface="+mn-lt"/>
                <a:cs typeface="Times New Roman" pitchFamily="18" charset="0"/>
              </a:rPr>
              <a:t>Вважати новий елемент останнім у черзі</a:t>
            </a:r>
            <a:endParaRPr kumimoji="0" lang="ru-RU" sz="2400" dirty="0">
              <a:solidFill>
                <a:srgbClr val="000000"/>
              </a:solidFill>
              <a:latin typeface="Courier New" pitchFamily="49" charset="0"/>
              <a:cs typeface="Times New Roman" pitchFamily="18" charset="0"/>
            </a:endParaRPr>
          </a:p>
        </p:txBody>
      </p:sp>
      <p:sp>
        <p:nvSpPr>
          <p:cNvPr id="73734" name="Rectangle 48"/>
          <p:cNvSpPr>
            <a:spLocks noChangeArrowheads="1"/>
          </p:cNvSpPr>
          <p:nvPr/>
        </p:nvSpPr>
        <p:spPr bwMode="auto">
          <a:xfrm>
            <a:off x="76200" y="3366493"/>
            <a:ext cx="56483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spcBef>
                <a:spcPct val="50000"/>
              </a:spcBef>
              <a:buClr>
                <a:schemeClr val="tx1"/>
              </a:buClr>
              <a:buFont typeface="Wingdings" pitchFamily="2" charset="2"/>
              <a:buNone/>
            </a:pPr>
            <a:r>
              <a:rPr kumimoji="0" lang="uk-UA" sz="2400">
                <a:solidFill>
                  <a:srgbClr val="000000"/>
                </a:solidFill>
              </a:rPr>
              <a:t>4. </a:t>
            </a:r>
            <a:r>
              <a:rPr kumimoji="0" lang="uk-UA" sz="2400">
                <a:solidFill>
                  <a:srgbClr val="000000"/>
                </a:solidFill>
                <a:cs typeface="Times New Roman" pitchFamily="18" charset="0"/>
              </a:rPr>
              <a:t>Якщо черга порожня, то вважати новий елемент вершиною черги</a:t>
            </a:r>
            <a:endParaRPr kumimoji="0" lang="ru-RU" sz="2400">
              <a:solidFill>
                <a:srgbClr val="000000"/>
              </a:solidFill>
              <a:latin typeface="Courier New" pitchFamily="49" charset="0"/>
            </a:endParaRPr>
          </a:p>
        </p:txBody>
      </p:sp>
      <p:grpSp>
        <p:nvGrpSpPr>
          <p:cNvPr id="73735" name="Группа 37"/>
          <p:cNvGrpSpPr>
            <a:grpSpLocks/>
          </p:cNvGrpSpPr>
          <p:nvPr/>
        </p:nvGrpSpPr>
        <p:grpSpPr bwMode="auto">
          <a:xfrm>
            <a:off x="7116763" y="3677643"/>
            <a:ext cx="1631950" cy="939800"/>
            <a:chOff x="2301873" y="2852936"/>
            <a:chExt cx="1631952" cy="940569"/>
          </a:xfrm>
        </p:grpSpPr>
        <p:sp>
          <p:nvSpPr>
            <p:cNvPr id="73745"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73746"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73747"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73748"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grpSp>
        <p:nvGrpSpPr>
          <p:cNvPr id="73736" name="Группа 42"/>
          <p:cNvGrpSpPr>
            <a:grpSpLocks/>
          </p:cNvGrpSpPr>
          <p:nvPr/>
        </p:nvGrpSpPr>
        <p:grpSpPr bwMode="auto">
          <a:xfrm>
            <a:off x="5962650" y="4150719"/>
            <a:ext cx="1154113" cy="461966"/>
            <a:chOff x="5963269" y="3361457"/>
            <a:chExt cx="1153244" cy="461665"/>
          </a:xfrm>
        </p:grpSpPr>
        <p:sp>
          <p:nvSpPr>
            <p:cNvPr id="73743" name="Text Box 42"/>
            <p:cNvSpPr txBox="1">
              <a:spLocks noChangeArrowheads="1"/>
            </p:cNvSpPr>
            <p:nvPr/>
          </p:nvSpPr>
          <p:spPr bwMode="auto">
            <a:xfrm>
              <a:off x="5963269" y="3361457"/>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73744" name="AutoShape 43"/>
            <p:cNvCxnSpPr>
              <a:cxnSpLocks noChangeShapeType="1"/>
              <a:stCxn id="73743" idx="3"/>
              <a:endCxn id="73746" idx="1"/>
            </p:cNvCxnSpPr>
            <p:nvPr/>
          </p:nvCxnSpPr>
          <p:spPr bwMode="auto">
            <a:xfrm flipV="1">
              <a:off x="6574334" y="3573484"/>
              <a:ext cx="542179" cy="1880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73737" name="Группа 45"/>
          <p:cNvGrpSpPr>
            <a:grpSpLocks/>
          </p:cNvGrpSpPr>
          <p:nvPr/>
        </p:nvGrpSpPr>
        <p:grpSpPr bwMode="auto">
          <a:xfrm>
            <a:off x="5580063" y="3820518"/>
            <a:ext cx="1539875" cy="457200"/>
            <a:chOff x="5580112" y="4725144"/>
            <a:chExt cx="1539876" cy="457200"/>
          </a:xfrm>
        </p:grpSpPr>
        <p:sp>
          <p:nvSpPr>
            <p:cNvPr id="73741" name="Text Box 40"/>
            <p:cNvSpPr txBox="1">
              <a:spLocks noChangeArrowheads="1"/>
            </p:cNvSpPr>
            <p:nvPr/>
          </p:nvSpPr>
          <p:spPr bwMode="auto">
            <a:xfrm>
              <a:off x="5580112" y="4725144"/>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73742" name="AutoShape 41"/>
            <p:cNvCxnSpPr>
              <a:cxnSpLocks noChangeShapeType="1"/>
            </p:cNvCxnSpPr>
            <p:nvPr/>
          </p:nvCxnSpPr>
          <p:spPr bwMode="auto">
            <a:xfrm>
              <a:off x="6626275" y="4953744"/>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73738" name="Группа 1"/>
          <p:cNvGrpSpPr>
            <a:grpSpLocks/>
          </p:cNvGrpSpPr>
          <p:nvPr/>
        </p:nvGrpSpPr>
        <p:grpSpPr bwMode="auto">
          <a:xfrm>
            <a:off x="5840413" y="3533180"/>
            <a:ext cx="1276350" cy="457200"/>
            <a:chOff x="5839742" y="1057201"/>
            <a:chExt cx="1276771" cy="457200"/>
          </a:xfrm>
        </p:grpSpPr>
        <p:sp>
          <p:nvSpPr>
            <p:cNvPr id="73739" name="Text Box 42"/>
            <p:cNvSpPr txBox="1">
              <a:spLocks noChangeArrowheads="1"/>
            </p:cNvSpPr>
            <p:nvPr/>
          </p:nvSpPr>
          <p:spPr bwMode="auto">
            <a:xfrm>
              <a:off x="5839742" y="1057201"/>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73740" name="AutoShape 43"/>
            <p:cNvCxnSpPr>
              <a:cxnSpLocks noChangeShapeType="1"/>
              <a:stCxn id="73739" idx="3"/>
            </p:cNvCxnSpPr>
            <p:nvPr/>
          </p:nvCxnSpPr>
          <p:spPr bwMode="auto">
            <a:xfrm flipV="1">
              <a:off x="6598567" y="1281336"/>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3"/>
          <p:cNvSpPr>
            <a:spLocks noGrp="1" noChangeArrowheads="1"/>
          </p:cNvSpPr>
          <p:nvPr>
            <p:ph type="body" idx="4294967295"/>
          </p:nvPr>
        </p:nvSpPr>
        <p:spPr>
          <a:xfrm>
            <a:off x="396875" y="764704"/>
            <a:ext cx="8783638" cy="5610696"/>
          </a:xfrm>
        </p:spPr>
        <p:txBody>
          <a:bodyPr/>
          <a:lstStyle/>
          <a:p>
            <a:pPr marL="0" indent="0">
              <a:buFont typeface="Wingdings" pitchFamily="2" charset="2"/>
              <a:buNone/>
            </a:pPr>
            <a:r>
              <a:rPr lang="uk-UA" sz="2800" b="1" dirty="0" smtClean="0"/>
              <a:t>Опис структури даних</a:t>
            </a:r>
          </a:p>
          <a:p>
            <a:pPr marL="0" indent="0">
              <a:buFont typeface="Wingdings" pitchFamily="2" charset="2"/>
              <a:buNone/>
            </a:pPr>
            <a:r>
              <a:rPr lang="uk-UA" sz="2400" dirty="0" smtClean="0"/>
              <a:t> </a:t>
            </a:r>
          </a:p>
          <a:p>
            <a:pPr marL="0" indent="0">
              <a:buFont typeface="Wingdings" pitchFamily="2" charset="2"/>
              <a:buNone/>
            </a:pPr>
            <a:r>
              <a:rPr lang="ru-RU" sz="2400" dirty="0" err="1" smtClean="0"/>
              <a:t>Оголошення</a:t>
            </a:r>
            <a:r>
              <a:rPr lang="ru-RU" sz="2400" dirty="0" smtClean="0"/>
              <a:t> типу компонента </a:t>
            </a:r>
            <a:r>
              <a:rPr lang="ru-RU" sz="2400" dirty="0" err="1" smtClean="0"/>
              <a:t>однозв'язного</a:t>
            </a:r>
            <a:r>
              <a:rPr lang="ru-RU" sz="2400" dirty="0" smtClean="0"/>
              <a:t> </a:t>
            </a:r>
            <a:r>
              <a:rPr lang="ru-RU" sz="2400" dirty="0" err="1" smtClean="0"/>
              <a:t>лінійного</a:t>
            </a:r>
            <a:r>
              <a:rPr lang="ru-RU" sz="2400" dirty="0" smtClean="0"/>
              <a:t> списку. </a:t>
            </a:r>
            <a:endParaRPr lang="uk-UA" sz="2400" dirty="0" smtClean="0"/>
          </a:p>
          <a:p>
            <a:pPr marL="0" indent="0">
              <a:buFont typeface="Wingdings" pitchFamily="2" charset="2"/>
              <a:buNone/>
            </a:pPr>
            <a:r>
              <a:rPr lang="ru-RU" sz="2400" dirty="0" smtClean="0"/>
              <a:t>// </a:t>
            </a:r>
            <a:r>
              <a:rPr lang="ru-RU" sz="2400" dirty="0" err="1" smtClean="0"/>
              <a:t>Декларація</a:t>
            </a:r>
            <a:r>
              <a:rPr lang="ru-RU" sz="2400" dirty="0" smtClean="0"/>
              <a:t> типу компонента</a:t>
            </a:r>
            <a:endParaRPr lang="uk-UA" sz="2400" dirty="0" smtClean="0"/>
          </a:p>
          <a:p>
            <a:pPr marL="0" indent="0">
              <a:buFont typeface="Wingdings" pitchFamily="2" charset="2"/>
              <a:buNone/>
            </a:pPr>
            <a:r>
              <a:rPr lang="ru-RU" sz="2400" dirty="0" err="1" smtClean="0"/>
              <a:t>struct</a:t>
            </a:r>
            <a:r>
              <a:rPr lang="ru-RU" sz="2400" dirty="0" smtClean="0"/>
              <a:t> </a:t>
            </a:r>
            <a:r>
              <a:rPr lang="ru-RU" sz="2400" dirty="0" err="1" smtClean="0"/>
              <a:t>list</a:t>
            </a:r>
            <a:r>
              <a:rPr lang="ru-RU" sz="2400" dirty="0" smtClean="0"/>
              <a:t> {   </a:t>
            </a:r>
            <a:endParaRPr lang="uk-UA" sz="2400" dirty="0" smtClean="0"/>
          </a:p>
          <a:p>
            <a:pPr marL="0" indent="0">
              <a:buFont typeface="Wingdings" pitchFamily="2" charset="2"/>
              <a:buNone/>
            </a:pPr>
            <a:r>
              <a:rPr lang="ru-RU" sz="2400" dirty="0" smtClean="0"/>
              <a:t>   </a:t>
            </a:r>
            <a:r>
              <a:rPr lang="ru-RU" sz="2400" dirty="0" err="1" smtClean="0"/>
              <a:t>char</a:t>
            </a:r>
            <a:r>
              <a:rPr lang="ru-RU" sz="2400" dirty="0" smtClean="0"/>
              <a:t>    </a:t>
            </a:r>
            <a:r>
              <a:rPr lang="ru-RU" sz="2400" dirty="0" err="1" smtClean="0"/>
              <a:t>data</a:t>
            </a:r>
            <a:r>
              <a:rPr lang="ru-RU" sz="2400" dirty="0" smtClean="0"/>
              <a:t>[25];    // </a:t>
            </a:r>
            <a:r>
              <a:rPr lang="ru-RU" sz="2400" dirty="0" err="1" smtClean="0"/>
              <a:t>інформаційне</a:t>
            </a:r>
            <a:r>
              <a:rPr lang="ru-RU" sz="2400" dirty="0" smtClean="0"/>
              <a:t> поле</a:t>
            </a:r>
            <a:endParaRPr lang="uk-UA" sz="2400" dirty="0" smtClean="0"/>
          </a:p>
          <a:p>
            <a:pPr marL="0" indent="0">
              <a:buFont typeface="Wingdings" pitchFamily="2" charset="2"/>
              <a:buNone/>
            </a:pPr>
            <a:r>
              <a:rPr lang="ru-RU" sz="2400" dirty="0" smtClean="0"/>
              <a:t>   </a:t>
            </a:r>
            <a:r>
              <a:rPr lang="ru-RU" sz="2400" dirty="0" err="1" smtClean="0"/>
              <a:t>list</a:t>
            </a:r>
            <a:r>
              <a:rPr lang="ru-RU" sz="2400" dirty="0" smtClean="0"/>
              <a:t>   *</a:t>
            </a:r>
            <a:r>
              <a:rPr lang="ru-RU" sz="2400" dirty="0" err="1" smtClean="0"/>
              <a:t>next_item</a:t>
            </a:r>
            <a:r>
              <a:rPr lang="ru-RU" sz="2400" dirty="0" smtClean="0"/>
              <a:t>;   // </a:t>
            </a:r>
            <a:r>
              <a:rPr lang="ru-RU" sz="2400" dirty="0" err="1" smtClean="0"/>
              <a:t>покажчик</a:t>
            </a:r>
            <a:r>
              <a:rPr lang="ru-RU" sz="2400" dirty="0" smtClean="0"/>
              <a:t> на </a:t>
            </a:r>
            <a:r>
              <a:rPr lang="ru-RU" sz="2400" dirty="0" err="1" smtClean="0"/>
              <a:t>наступний</a:t>
            </a:r>
            <a:r>
              <a:rPr lang="ru-RU" sz="2400" dirty="0" smtClean="0"/>
              <a:t> компонент</a:t>
            </a:r>
            <a:endParaRPr lang="uk-UA" sz="2400" dirty="0" smtClean="0"/>
          </a:p>
          <a:p>
            <a:pPr marL="0" indent="0">
              <a:buFont typeface="Wingdings" pitchFamily="2" charset="2"/>
              <a:buNone/>
            </a:pPr>
            <a:r>
              <a:rPr lang="ru-RU" sz="2400" dirty="0" smtClean="0"/>
              <a:t>};</a:t>
            </a:r>
            <a:endParaRPr lang="uk-UA" sz="2400" dirty="0" smtClean="0"/>
          </a:p>
          <a:p>
            <a:pPr marL="0" indent="0">
              <a:buFont typeface="Wingdings" pitchFamily="2" charset="2"/>
              <a:buNone/>
            </a:pPr>
            <a:r>
              <a:rPr lang="en-US" sz="2400" dirty="0" smtClean="0"/>
              <a:t> </a:t>
            </a:r>
            <a:endParaRPr lang="uk-UA" sz="2400" dirty="0" smtClean="0"/>
          </a:p>
          <a:p>
            <a:pPr marL="0" indent="0">
              <a:buFont typeface="Wingdings" pitchFamily="2" charset="2"/>
              <a:buNone/>
            </a:pPr>
            <a:r>
              <a:rPr lang="en-US" sz="2400" dirty="0" smtClean="0"/>
              <a:t>// </a:t>
            </a:r>
            <a:r>
              <a:rPr lang="ru-RU" sz="2400" dirty="0" err="1" smtClean="0"/>
              <a:t>Декларація</a:t>
            </a:r>
            <a:r>
              <a:rPr lang="ru-RU" sz="2400" dirty="0" smtClean="0"/>
              <a:t> </a:t>
            </a:r>
            <a:r>
              <a:rPr lang="ru-RU" sz="2400" dirty="0" err="1" smtClean="0"/>
              <a:t>покажчика</a:t>
            </a:r>
            <a:r>
              <a:rPr lang="ru-RU" sz="2400" dirty="0" smtClean="0"/>
              <a:t> </a:t>
            </a:r>
            <a:endParaRPr lang="uk-UA" sz="2400" dirty="0" smtClean="0"/>
          </a:p>
          <a:p>
            <a:pPr marL="0" indent="0">
              <a:buFont typeface="Wingdings" pitchFamily="2" charset="2"/>
              <a:buNone/>
            </a:pPr>
            <a:r>
              <a:rPr lang="en-US" sz="2400" dirty="0" err="1" smtClean="0"/>
              <a:t>struct</a:t>
            </a:r>
            <a:r>
              <a:rPr lang="en-US" sz="2400" dirty="0" smtClean="0"/>
              <a:t> list *head;    </a:t>
            </a:r>
            <a:r>
              <a:rPr lang="uk-UA" sz="2400" dirty="0" smtClean="0"/>
              <a:t> </a:t>
            </a:r>
            <a:r>
              <a:rPr lang="en-US" sz="2400" dirty="0" smtClean="0"/>
              <a:t> // </a:t>
            </a:r>
            <a:r>
              <a:rPr lang="ru-RU" sz="2400" dirty="0" err="1" smtClean="0"/>
              <a:t>покажчики</a:t>
            </a:r>
            <a:r>
              <a:rPr lang="ru-RU" sz="2400" dirty="0" smtClean="0"/>
              <a:t> на перший</a:t>
            </a:r>
            <a:endParaRPr lang="uk-UA" sz="2400" dirty="0" smtClean="0"/>
          </a:p>
          <a:p>
            <a:pPr marL="0" indent="0">
              <a:buFont typeface="Wingdings" pitchFamily="2" charset="2"/>
              <a:buNone/>
            </a:pPr>
            <a:r>
              <a:rPr lang="en-US" sz="2400" dirty="0" err="1" smtClean="0"/>
              <a:t>struct</a:t>
            </a:r>
            <a:r>
              <a:rPr lang="en-US" sz="2400" dirty="0" smtClean="0"/>
              <a:t> list *current;  // </a:t>
            </a:r>
            <a:r>
              <a:rPr lang="ru-RU" sz="2400" dirty="0" err="1" smtClean="0"/>
              <a:t>поточний</a:t>
            </a:r>
            <a:r>
              <a:rPr lang="ru-RU" sz="2400" dirty="0" smtClean="0"/>
              <a:t> компонент </a:t>
            </a:r>
            <a:r>
              <a:rPr lang="ru-RU" sz="2400" dirty="0" err="1" smtClean="0"/>
              <a:t>черги</a:t>
            </a:r>
            <a:endParaRPr lang="uk-UA" sz="2400" dirty="0" smtClean="0"/>
          </a:p>
          <a:p>
            <a:pPr marL="0" indent="0">
              <a:buFont typeface="Wingdings" pitchFamily="2" charset="2"/>
              <a:buNone/>
            </a:pPr>
            <a:r>
              <a:rPr lang="en-US" sz="2400" dirty="0" err="1" smtClean="0"/>
              <a:t>struct</a:t>
            </a:r>
            <a:r>
              <a:rPr lang="en-US" sz="2400" dirty="0" smtClean="0"/>
              <a:t> list *last;    </a:t>
            </a:r>
            <a:r>
              <a:rPr lang="uk-UA" sz="2400" dirty="0" smtClean="0"/>
              <a:t>  </a:t>
            </a:r>
            <a:r>
              <a:rPr lang="en-US" sz="2400" dirty="0" smtClean="0"/>
              <a:t> // </a:t>
            </a:r>
            <a:r>
              <a:rPr lang="ru-RU" sz="2400" dirty="0" err="1" smtClean="0"/>
              <a:t>останній</a:t>
            </a:r>
            <a:r>
              <a:rPr lang="ru-RU" sz="2400" dirty="0" smtClean="0"/>
              <a:t> </a:t>
            </a:r>
            <a:r>
              <a:rPr lang="ru-RU" sz="2400" dirty="0" err="1" smtClean="0"/>
              <a:t>елемент</a:t>
            </a:r>
            <a:r>
              <a:rPr lang="ru-RU" sz="2400" dirty="0" smtClean="0"/>
              <a:t> </a:t>
            </a:r>
            <a:r>
              <a:rPr lang="ru-RU" sz="2400" dirty="0" err="1" smtClean="0"/>
              <a:t>черги</a:t>
            </a:r>
            <a:endParaRPr lang="uk-UA" sz="2400" dirty="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3"/>
          <p:cNvSpPr>
            <a:spLocks noGrp="1" noChangeArrowheads="1"/>
          </p:cNvSpPr>
          <p:nvPr>
            <p:ph type="body" idx="4294967295"/>
          </p:nvPr>
        </p:nvSpPr>
        <p:spPr>
          <a:xfrm>
            <a:off x="396875" y="1772816"/>
            <a:ext cx="8783638" cy="4602584"/>
          </a:xfrm>
        </p:spPr>
        <p:txBody>
          <a:bodyPr/>
          <a:lstStyle/>
          <a:p>
            <a:pPr marL="0" indent="0">
              <a:lnSpc>
                <a:spcPct val="80000"/>
              </a:lnSpc>
              <a:buFont typeface="Wingdings" pitchFamily="2" charset="2"/>
              <a:buNone/>
            </a:pPr>
            <a:r>
              <a:rPr lang="en-US" sz="2400" dirty="0" err="1" smtClean="0"/>
              <a:t>struct</a:t>
            </a:r>
            <a:r>
              <a:rPr lang="en-US" sz="2400" dirty="0" smtClean="0"/>
              <a:t> list *</a:t>
            </a:r>
            <a:r>
              <a:rPr lang="en-US" sz="2400" dirty="0" err="1" smtClean="0"/>
              <a:t>add_to_list</a:t>
            </a:r>
            <a:r>
              <a:rPr lang="en-US" sz="2400" dirty="0" smtClean="0"/>
              <a:t>(</a:t>
            </a:r>
            <a:r>
              <a:rPr lang="en-US" sz="2400" dirty="0" err="1" smtClean="0"/>
              <a:t>struct</a:t>
            </a:r>
            <a:r>
              <a:rPr lang="en-US" sz="2400" dirty="0" smtClean="0"/>
              <a:t> list *</a:t>
            </a:r>
            <a:r>
              <a:rPr lang="en-US" sz="2400" dirty="0" err="1" smtClean="0"/>
              <a:t>p_head</a:t>
            </a:r>
            <a:r>
              <a:rPr lang="en-US" sz="2400" dirty="0" smtClean="0"/>
              <a:t>)</a:t>
            </a:r>
          </a:p>
          <a:p>
            <a:pPr marL="0" indent="0">
              <a:lnSpc>
                <a:spcPct val="80000"/>
              </a:lnSpc>
              <a:buFont typeface="Wingdings" pitchFamily="2" charset="2"/>
              <a:buNone/>
            </a:pPr>
            <a:r>
              <a:rPr lang="en-US" sz="2400" dirty="0" smtClean="0"/>
              <a:t>{ </a:t>
            </a:r>
            <a:r>
              <a:rPr lang="en-US" sz="2400" dirty="0" err="1" smtClean="0"/>
              <a:t>struct</a:t>
            </a:r>
            <a:r>
              <a:rPr lang="en-US" sz="2400" dirty="0" smtClean="0"/>
              <a:t> list *current = NULL;  // </a:t>
            </a:r>
            <a:r>
              <a:rPr lang="uk-UA" sz="2400" dirty="0" smtClean="0"/>
              <a:t>поточний компоненти черги</a:t>
            </a:r>
          </a:p>
          <a:p>
            <a:pPr marL="0" indent="0">
              <a:lnSpc>
                <a:spcPct val="80000"/>
              </a:lnSpc>
              <a:buFont typeface="Wingdings" pitchFamily="2" charset="2"/>
              <a:buNone/>
            </a:pPr>
            <a:r>
              <a:rPr lang="uk-UA" sz="2400" dirty="0" smtClean="0"/>
              <a:t>   </a:t>
            </a:r>
            <a:r>
              <a:rPr lang="en-US" sz="2400" dirty="0" err="1" smtClean="0"/>
              <a:t>struct</a:t>
            </a:r>
            <a:r>
              <a:rPr lang="en-US" sz="2400" dirty="0" smtClean="0"/>
              <a:t> list *last    = NULL;  </a:t>
            </a:r>
            <a:r>
              <a:rPr lang="uk-UA" sz="2400" dirty="0" smtClean="0"/>
              <a:t>   </a:t>
            </a:r>
            <a:r>
              <a:rPr lang="en-US" sz="2400" dirty="0" smtClean="0"/>
              <a:t>// </a:t>
            </a:r>
            <a:r>
              <a:rPr lang="uk-UA" sz="2400" dirty="0" smtClean="0"/>
              <a:t>останній елемент черги</a:t>
            </a:r>
          </a:p>
          <a:p>
            <a:pPr marL="0" indent="0">
              <a:lnSpc>
                <a:spcPct val="80000"/>
              </a:lnSpc>
              <a:buFont typeface="Wingdings" pitchFamily="2" charset="2"/>
              <a:buNone/>
            </a:pPr>
            <a:r>
              <a:rPr lang="uk-UA" sz="2400" dirty="0" smtClean="0"/>
              <a:t>   // Виділити пам'ять для нового елемента черги</a:t>
            </a:r>
          </a:p>
          <a:p>
            <a:pPr marL="0" indent="0">
              <a:lnSpc>
                <a:spcPct val="80000"/>
              </a:lnSpc>
              <a:buFont typeface="Wingdings" pitchFamily="2" charset="2"/>
              <a:buNone/>
            </a:pPr>
            <a:r>
              <a:rPr lang="en-US" sz="2400" dirty="0" smtClean="0"/>
              <a:t>   current = new </a:t>
            </a:r>
            <a:r>
              <a:rPr lang="en-US" sz="2400" dirty="0" err="1" smtClean="0"/>
              <a:t>struct</a:t>
            </a:r>
            <a:r>
              <a:rPr lang="en-US" sz="2400" dirty="0" smtClean="0"/>
              <a:t> list;</a:t>
            </a:r>
          </a:p>
          <a:p>
            <a:pPr marL="0" indent="0">
              <a:lnSpc>
                <a:spcPct val="80000"/>
              </a:lnSpc>
              <a:buFont typeface="Wingdings" pitchFamily="2" charset="2"/>
              <a:buNone/>
            </a:pPr>
            <a:r>
              <a:rPr lang="en-US" sz="2400" dirty="0" smtClean="0"/>
              <a:t>   // </a:t>
            </a:r>
            <a:r>
              <a:rPr lang="uk-UA" sz="2400" dirty="0" smtClean="0"/>
              <a:t>Ввести дані до нового елемента</a:t>
            </a:r>
          </a:p>
          <a:p>
            <a:pPr marL="0" indent="0">
              <a:lnSpc>
                <a:spcPct val="80000"/>
              </a:lnSpc>
              <a:buFont typeface="Wingdings" pitchFamily="2" charset="2"/>
              <a:buNone/>
            </a:pPr>
            <a:r>
              <a:rPr lang="uk-UA" sz="2400" dirty="0" smtClean="0"/>
              <a:t>   </a:t>
            </a:r>
            <a:r>
              <a:rPr lang="en-US" sz="2400" dirty="0" err="1" smtClean="0"/>
              <a:t>cout</a:t>
            </a:r>
            <a:r>
              <a:rPr lang="en-US" sz="2400" dirty="0" smtClean="0"/>
              <a:t> &lt;&lt; "Input value for data field\n";</a:t>
            </a:r>
          </a:p>
          <a:p>
            <a:pPr marL="0" indent="0">
              <a:lnSpc>
                <a:spcPct val="80000"/>
              </a:lnSpc>
              <a:buFont typeface="Wingdings" pitchFamily="2" charset="2"/>
              <a:buNone/>
            </a:pPr>
            <a:r>
              <a:rPr lang="en-US" sz="2400" dirty="0" smtClean="0"/>
              <a:t>   </a:t>
            </a:r>
            <a:r>
              <a:rPr lang="en-US" sz="2400" dirty="0" err="1" smtClean="0"/>
              <a:t>cin</a:t>
            </a:r>
            <a:r>
              <a:rPr lang="en-US" sz="2400" dirty="0" smtClean="0"/>
              <a:t> &gt;&gt; current-&gt;data;</a:t>
            </a:r>
          </a:p>
          <a:p>
            <a:pPr marL="0" indent="0">
              <a:lnSpc>
                <a:spcPct val="80000"/>
              </a:lnSpc>
              <a:buFont typeface="Wingdings" pitchFamily="2" charset="2"/>
              <a:buNone/>
            </a:pPr>
            <a:r>
              <a:rPr lang="en-US" sz="2400" dirty="0" smtClean="0"/>
              <a:t>   // </a:t>
            </a:r>
            <a:r>
              <a:rPr lang="uk-UA" sz="2400" dirty="0" smtClean="0"/>
              <a:t>Вважати новий елемент останнім у черзі</a:t>
            </a:r>
          </a:p>
          <a:p>
            <a:pPr marL="0" indent="0">
              <a:lnSpc>
                <a:spcPct val="80000"/>
              </a:lnSpc>
              <a:buFont typeface="Wingdings" pitchFamily="2" charset="2"/>
              <a:buNone/>
            </a:pPr>
            <a:r>
              <a:rPr lang="uk-UA" sz="2400" dirty="0" smtClean="0"/>
              <a:t>   </a:t>
            </a:r>
            <a:r>
              <a:rPr lang="en-US" sz="2400" dirty="0" smtClean="0"/>
              <a:t>current-&gt;</a:t>
            </a:r>
            <a:r>
              <a:rPr lang="en-US" sz="2400" dirty="0" err="1" smtClean="0"/>
              <a:t>next_item</a:t>
            </a:r>
            <a:r>
              <a:rPr lang="en-US" sz="2400" dirty="0" smtClean="0"/>
              <a:t> = NULL;</a:t>
            </a:r>
          </a:p>
        </p:txBody>
      </p:sp>
      <p:sp>
        <p:nvSpPr>
          <p:cNvPr id="75779" name="Прямоугольник 1"/>
          <p:cNvSpPr>
            <a:spLocks noChangeArrowheads="1"/>
          </p:cNvSpPr>
          <p:nvPr/>
        </p:nvSpPr>
        <p:spPr bwMode="auto">
          <a:xfrm>
            <a:off x="468313" y="744885"/>
            <a:ext cx="8675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dirty="0" err="1"/>
              <a:t>Створення</a:t>
            </a:r>
            <a:r>
              <a:rPr lang="ru-RU" dirty="0"/>
              <a:t> </a:t>
            </a:r>
            <a:r>
              <a:rPr lang="ru-RU" dirty="0" err="1"/>
              <a:t>елементу</a:t>
            </a:r>
            <a:r>
              <a:rPr lang="ru-RU" dirty="0"/>
              <a:t> списку. </a:t>
            </a:r>
            <a:r>
              <a:rPr lang="ru-RU" dirty="0" err="1"/>
              <a:t>Введення</a:t>
            </a:r>
            <a:r>
              <a:rPr lang="ru-RU" dirty="0"/>
              <a:t> </a:t>
            </a:r>
            <a:r>
              <a:rPr lang="ru-RU" dirty="0" err="1"/>
              <a:t>даних</a:t>
            </a:r>
            <a:r>
              <a:rPr lang="ru-RU" dirty="0"/>
              <a:t> в </a:t>
            </a:r>
            <a:r>
              <a:rPr lang="ru-RU" dirty="0" err="1"/>
              <a:t>елемент</a:t>
            </a:r>
            <a:r>
              <a:rPr lang="ru-RU" dirty="0"/>
              <a:t>.</a:t>
            </a:r>
            <a:endParaRPr lang="uk-UA"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3"/>
          <p:cNvSpPr>
            <a:spLocks noGrp="1" noChangeArrowheads="1"/>
          </p:cNvSpPr>
          <p:nvPr>
            <p:ph type="body" idx="4294967295"/>
          </p:nvPr>
        </p:nvSpPr>
        <p:spPr>
          <a:xfrm>
            <a:off x="396875" y="549275"/>
            <a:ext cx="8783638" cy="5826125"/>
          </a:xfrm>
        </p:spPr>
        <p:txBody>
          <a:bodyPr/>
          <a:lstStyle/>
          <a:p>
            <a:pPr marL="0" indent="0">
              <a:lnSpc>
                <a:spcPct val="80000"/>
              </a:lnSpc>
              <a:buFont typeface="Wingdings" pitchFamily="2" charset="2"/>
              <a:buNone/>
            </a:pPr>
            <a:r>
              <a:rPr lang="en-US" sz="2400" smtClean="0"/>
              <a:t>    //</a:t>
            </a:r>
            <a:r>
              <a:rPr lang="uk-UA" sz="2400" smtClean="0"/>
              <a:t>Якщо черга порожня, то ініціалізувати її вершину</a:t>
            </a:r>
            <a:endParaRPr lang="en-US" sz="2400" smtClean="0"/>
          </a:p>
          <a:p>
            <a:pPr marL="0" indent="0">
              <a:lnSpc>
                <a:spcPct val="80000"/>
              </a:lnSpc>
              <a:buFont typeface="Wingdings" pitchFamily="2" charset="2"/>
              <a:buNone/>
            </a:pPr>
            <a:r>
              <a:rPr lang="en-US" sz="2400" smtClean="0"/>
              <a:t>   if (p_head == NULL)</a:t>
            </a:r>
            <a:endParaRPr lang="uk-UA" sz="2400" smtClean="0"/>
          </a:p>
          <a:p>
            <a:pPr marL="0" indent="0">
              <a:lnSpc>
                <a:spcPct val="80000"/>
              </a:lnSpc>
              <a:buFont typeface="Wingdings" pitchFamily="2" charset="2"/>
              <a:buNone/>
            </a:pPr>
            <a:r>
              <a:rPr lang="uk-UA" sz="2400" smtClean="0"/>
              <a:t>  </a:t>
            </a:r>
            <a:r>
              <a:rPr lang="en-US" sz="2400" smtClean="0"/>
              <a:t>{p_head = current;}</a:t>
            </a:r>
          </a:p>
          <a:p>
            <a:pPr marL="0" indent="0">
              <a:lnSpc>
                <a:spcPct val="80000"/>
              </a:lnSpc>
              <a:buFont typeface="Wingdings" pitchFamily="2" charset="2"/>
              <a:buNone/>
            </a:pPr>
            <a:r>
              <a:rPr lang="en-US" sz="2400" smtClean="0"/>
              <a:t>   else</a:t>
            </a:r>
          </a:p>
          <a:p>
            <a:pPr marL="0" indent="0">
              <a:lnSpc>
                <a:spcPct val="80000"/>
              </a:lnSpc>
              <a:buFont typeface="Wingdings" pitchFamily="2" charset="2"/>
              <a:buNone/>
            </a:pPr>
            <a:r>
              <a:rPr lang="en-US" sz="2400" smtClean="0"/>
              <a:t>   { // </a:t>
            </a:r>
            <a:r>
              <a:rPr lang="uk-UA" sz="2400" smtClean="0"/>
              <a:t>Якщо черга не порожня, то зв'язати останній </a:t>
            </a:r>
          </a:p>
          <a:p>
            <a:pPr marL="0" indent="0">
              <a:lnSpc>
                <a:spcPct val="80000"/>
              </a:lnSpc>
              <a:buFont typeface="Wingdings" pitchFamily="2" charset="2"/>
              <a:buNone/>
            </a:pPr>
            <a:r>
              <a:rPr lang="uk-UA" sz="2400" smtClean="0"/>
              <a:t>	елемент черги із новоутвореним</a:t>
            </a:r>
          </a:p>
          <a:p>
            <a:pPr marL="0" indent="0">
              <a:lnSpc>
                <a:spcPct val="80000"/>
              </a:lnSpc>
              <a:buFont typeface="Wingdings" pitchFamily="2" charset="2"/>
              <a:buNone/>
            </a:pPr>
            <a:r>
              <a:rPr lang="uk-UA" sz="2400" smtClean="0"/>
              <a:t>      // 1. визначення останнього елемента черги</a:t>
            </a:r>
          </a:p>
          <a:p>
            <a:pPr marL="0" indent="0">
              <a:lnSpc>
                <a:spcPct val="80000"/>
              </a:lnSpc>
              <a:buFont typeface="Wingdings" pitchFamily="2" charset="2"/>
              <a:buNone/>
            </a:pPr>
            <a:r>
              <a:rPr lang="uk-UA" sz="2400" smtClean="0"/>
              <a:t>      </a:t>
            </a:r>
            <a:r>
              <a:rPr lang="en-US" sz="2400" smtClean="0"/>
              <a:t>last = p_head;</a:t>
            </a:r>
          </a:p>
          <a:p>
            <a:pPr marL="0" indent="0">
              <a:lnSpc>
                <a:spcPct val="80000"/>
              </a:lnSpc>
              <a:buFont typeface="Wingdings" pitchFamily="2" charset="2"/>
              <a:buNone/>
            </a:pPr>
            <a:r>
              <a:rPr lang="en-US" sz="2400" smtClean="0"/>
              <a:t>      while (last-&gt;next_item != NULL)</a:t>
            </a:r>
          </a:p>
          <a:p>
            <a:pPr marL="0" indent="0">
              <a:lnSpc>
                <a:spcPct val="80000"/>
              </a:lnSpc>
              <a:buFont typeface="Wingdings" pitchFamily="2" charset="2"/>
              <a:buNone/>
            </a:pPr>
            <a:r>
              <a:rPr lang="en-US" sz="2400" smtClean="0"/>
              <a:t>      {last = last-&gt;next_item; }</a:t>
            </a:r>
          </a:p>
          <a:p>
            <a:pPr marL="0" indent="0">
              <a:lnSpc>
                <a:spcPct val="80000"/>
              </a:lnSpc>
              <a:buFont typeface="Wingdings" pitchFamily="2" charset="2"/>
              <a:buNone/>
            </a:pPr>
            <a:r>
              <a:rPr lang="en-US" sz="2400" smtClean="0"/>
              <a:t>      // 2.   </a:t>
            </a:r>
            <a:r>
              <a:rPr lang="uk-UA" sz="2400" smtClean="0"/>
              <a:t>зв'язати останній елемент черги із новоутвореним</a:t>
            </a:r>
          </a:p>
          <a:p>
            <a:pPr marL="0" indent="0">
              <a:lnSpc>
                <a:spcPct val="80000"/>
              </a:lnSpc>
              <a:buFont typeface="Wingdings" pitchFamily="2" charset="2"/>
              <a:buNone/>
            </a:pPr>
            <a:r>
              <a:rPr lang="uk-UA" sz="2400" smtClean="0"/>
              <a:t>      </a:t>
            </a:r>
            <a:r>
              <a:rPr lang="en-US" sz="2400" smtClean="0"/>
              <a:t>last-&gt;next_item = current;</a:t>
            </a:r>
          </a:p>
          <a:p>
            <a:pPr marL="0" indent="0">
              <a:lnSpc>
                <a:spcPct val="80000"/>
              </a:lnSpc>
              <a:buFont typeface="Wingdings" pitchFamily="2" charset="2"/>
              <a:buNone/>
            </a:pPr>
            <a:r>
              <a:rPr lang="en-US" sz="2400" smtClean="0"/>
              <a:t>   }</a:t>
            </a:r>
          </a:p>
          <a:p>
            <a:pPr marL="0" indent="0">
              <a:lnSpc>
                <a:spcPct val="80000"/>
              </a:lnSpc>
              <a:buFont typeface="Wingdings" pitchFamily="2" charset="2"/>
              <a:buNone/>
            </a:pPr>
            <a:r>
              <a:rPr lang="en-US" sz="2400" smtClean="0"/>
              <a:t>   return p_head;</a:t>
            </a:r>
          </a:p>
          <a:p>
            <a:pPr marL="0" indent="0">
              <a:lnSpc>
                <a:spcPct val="80000"/>
              </a:lnSpc>
              <a:buFont typeface="Wingdings" pitchFamily="2" charset="2"/>
              <a:buNone/>
            </a:pPr>
            <a:r>
              <a:rPr lang="en-US" sz="2400" smtClean="0"/>
              <a:t>}</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Прямоугольник 1"/>
          <p:cNvSpPr>
            <a:spLocks noChangeArrowheads="1"/>
          </p:cNvSpPr>
          <p:nvPr/>
        </p:nvSpPr>
        <p:spPr bwMode="auto">
          <a:xfrm>
            <a:off x="611188" y="476250"/>
            <a:ext cx="8137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t>1) початкове значення зм</a:t>
            </a:r>
            <a:r>
              <a:rPr lang="uk-UA"/>
              <a:t>інних</a:t>
            </a:r>
          </a:p>
        </p:txBody>
      </p:sp>
      <p:pic>
        <p:nvPicPr>
          <p:cNvPr id="77827" name="Рисунок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455738"/>
            <a:ext cx="8064500" cy="355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Прямоугольник 1"/>
          <p:cNvSpPr>
            <a:spLocks noChangeArrowheads="1"/>
          </p:cNvSpPr>
          <p:nvPr/>
        </p:nvSpPr>
        <p:spPr bwMode="auto">
          <a:xfrm>
            <a:off x="611188" y="476250"/>
            <a:ext cx="8137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a:t>2) ввод даних із клавіатури</a:t>
            </a:r>
          </a:p>
        </p:txBody>
      </p:sp>
      <p:pic>
        <p:nvPicPr>
          <p:cNvPr id="78851" name="Рисунок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2727325"/>
            <a:ext cx="8064500" cy="415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2" name="Рисунок 5"/>
          <p:cNvPicPr>
            <a:picLocks noChangeAspect="1" noChangeArrowheads="1"/>
          </p:cNvPicPr>
          <p:nvPr/>
        </p:nvPicPr>
        <p:blipFill>
          <a:blip r:embed="rId3">
            <a:extLst>
              <a:ext uri="{28A0092B-C50C-407E-A947-70E740481C1C}">
                <a14:useLocalDpi xmlns:a14="http://schemas.microsoft.com/office/drawing/2010/main" val="0"/>
              </a:ext>
            </a:extLst>
          </a:blip>
          <a:srcRect l="1015" r="10281" b="32974"/>
          <a:stretch>
            <a:fillRect/>
          </a:stretch>
        </p:blipFill>
        <p:spPr bwMode="auto">
          <a:xfrm>
            <a:off x="5580063" y="1196975"/>
            <a:ext cx="3168650"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3" name="Прямоугольник 2"/>
          <p:cNvSpPr>
            <a:spLocks noChangeArrowheads="1"/>
          </p:cNvSpPr>
          <p:nvPr/>
        </p:nvSpPr>
        <p:spPr bwMode="auto">
          <a:xfrm>
            <a:off x="684213" y="1196975"/>
            <a:ext cx="48958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t>cout &lt;&lt; "Input value for data field\n";</a:t>
            </a:r>
            <a:endParaRPr lang="uk-UA" sz="2400"/>
          </a:p>
          <a:p>
            <a:r>
              <a:rPr lang="en-US" sz="2400"/>
              <a:t>cin &gt;&gt; current-&gt;data;</a:t>
            </a:r>
            <a:endParaRPr lang="uk-UA" sz="240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Прямоугольник 1"/>
          <p:cNvSpPr>
            <a:spLocks noChangeArrowheads="1"/>
          </p:cNvSpPr>
          <p:nvPr/>
        </p:nvSpPr>
        <p:spPr bwMode="auto">
          <a:xfrm>
            <a:off x="611188" y="476250"/>
            <a:ext cx="8137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a:t>3) Ініціалізувати початок списку</a:t>
            </a:r>
          </a:p>
        </p:txBody>
      </p:sp>
      <p:pic>
        <p:nvPicPr>
          <p:cNvPr id="79875" name="Рисунок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2174875"/>
            <a:ext cx="8208962" cy="42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6" name="Прямоугольник 2"/>
          <p:cNvSpPr>
            <a:spLocks noChangeArrowheads="1"/>
          </p:cNvSpPr>
          <p:nvPr/>
        </p:nvSpPr>
        <p:spPr bwMode="auto">
          <a:xfrm>
            <a:off x="684213" y="1125538"/>
            <a:ext cx="23574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head = current;</a:t>
            </a:r>
            <a:endParaRPr lang="uk-UA"/>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Прямоугольник 1"/>
          <p:cNvSpPr>
            <a:spLocks noChangeArrowheads="1"/>
          </p:cNvSpPr>
          <p:nvPr/>
        </p:nvSpPr>
        <p:spPr bwMode="auto">
          <a:xfrm>
            <a:off x="611188" y="476250"/>
            <a:ext cx="8137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a:t>4) Ініціалізувати кінець списку</a:t>
            </a:r>
          </a:p>
        </p:txBody>
      </p:sp>
      <p:pic>
        <p:nvPicPr>
          <p:cNvPr id="80899" name="Рисунок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2636838"/>
            <a:ext cx="8208963"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0" name="Прямоугольник 3"/>
          <p:cNvSpPr>
            <a:spLocks noChangeArrowheads="1"/>
          </p:cNvSpPr>
          <p:nvPr/>
        </p:nvSpPr>
        <p:spPr bwMode="auto">
          <a:xfrm>
            <a:off x="755650" y="1341438"/>
            <a:ext cx="21780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last = current;</a:t>
            </a:r>
            <a:endParaRPr lang="uk-UA"/>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Прямоугольник 1"/>
          <p:cNvSpPr>
            <a:spLocks noChangeArrowheads="1"/>
          </p:cNvSpPr>
          <p:nvPr/>
        </p:nvSpPr>
        <p:spPr bwMode="auto">
          <a:xfrm>
            <a:off x="611188" y="476250"/>
            <a:ext cx="81375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a:t>5) Записати ознаку того, що перший елемент є останнім</a:t>
            </a:r>
          </a:p>
        </p:txBody>
      </p:sp>
      <p:sp>
        <p:nvSpPr>
          <p:cNvPr id="81923" name="Прямоугольник 2"/>
          <p:cNvSpPr>
            <a:spLocks noChangeArrowheads="1"/>
          </p:cNvSpPr>
          <p:nvPr/>
        </p:nvSpPr>
        <p:spPr bwMode="auto">
          <a:xfrm>
            <a:off x="623888" y="1557338"/>
            <a:ext cx="405606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ru-RU"/>
              <a:t>head-&gt;next_item = NULL;</a:t>
            </a:r>
            <a:endParaRPr lang="uk-UA"/>
          </a:p>
        </p:txBody>
      </p:sp>
      <p:pic>
        <p:nvPicPr>
          <p:cNvPr id="81924" name="Рисунок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8" y="2205038"/>
            <a:ext cx="825023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0" y="836712"/>
            <a:ext cx="9144000" cy="5904656"/>
          </a:xfrm>
        </p:spPr>
        <p:txBody>
          <a:bodyPr/>
          <a:lstStyle/>
          <a:p>
            <a:pPr>
              <a:lnSpc>
                <a:spcPct val="100000"/>
              </a:lnSpc>
              <a:buFont typeface="Wingdings" pitchFamily="2" charset="2"/>
              <a:buNone/>
            </a:pPr>
            <a:r>
              <a:rPr lang="ru-RU" sz="2800" b="1" dirty="0" smtClean="0"/>
              <a:t>	</a:t>
            </a:r>
            <a:r>
              <a:rPr lang="uk-UA" sz="2800" dirty="0" smtClean="0"/>
              <a:t>Базовим будівельним блоком структури даних є комірка, яка призначена для зберігання значення певного базового або складеного типу даних. </a:t>
            </a:r>
          </a:p>
          <a:p>
            <a:pPr>
              <a:lnSpc>
                <a:spcPct val="100000"/>
              </a:lnSpc>
              <a:buFont typeface="Wingdings" pitchFamily="2" charset="2"/>
              <a:buNone/>
            </a:pPr>
            <a:endParaRPr lang="uk-UA" sz="1600" dirty="0" smtClean="0"/>
          </a:p>
          <a:p>
            <a:pPr>
              <a:lnSpc>
                <a:spcPct val="100000"/>
              </a:lnSpc>
              <a:buFont typeface="Wingdings" pitchFamily="2" charset="2"/>
              <a:buNone/>
            </a:pPr>
            <a:r>
              <a:rPr lang="uk-UA" sz="2800" dirty="0" smtClean="0"/>
              <a:t>	Структури даних створюються шляхом </a:t>
            </a:r>
            <a:r>
              <a:rPr lang="uk-UA" sz="2800" dirty="0" err="1" smtClean="0"/>
              <a:t>задання</a:t>
            </a:r>
            <a:r>
              <a:rPr lang="uk-UA" sz="2800" dirty="0" smtClean="0"/>
              <a:t> імен сукупностям (агрегатам) комірок і (необов'язково) інтерпретації значення деяких комірок як представників (тобто покажчиків) інших комірок. </a:t>
            </a:r>
          </a:p>
        </p:txBody>
      </p:sp>
      <p:sp>
        <p:nvSpPr>
          <p:cNvPr id="20483"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4"/>
          <p:cNvSpPr>
            <a:spLocks noGrp="1" noChangeArrowheads="1"/>
          </p:cNvSpPr>
          <p:nvPr>
            <p:ph type="title" idx="4294967295"/>
          </p:nvPr>
        </p:nvSpPr>
        <p:spPr>
          <a:xfrm>
            <a:off x="685800" y="22860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до </a:t>
            </a:r>
            <a:r>
              <a:rPr lang="uk-UA" sz="2800" b="1" smtClean="0">
                <a:solidFill>
                  <a:schemeClr val="tx1"/>
                </a:solidFill>
                <a:effectLst/>
                <a:latin typeface="Times New Roman" pitchFamily="18" charset="0"/>
              </a:rPr>
              <a:t>черги</a:t>
            </a:r>
            <a:endParaRPr lang="ru-RU" sz="2800" b="1" smtClean="0">
              <a:solidFill>
                <a:schemeClr val="tx1"/>
              </a:solidFill>
              <a:effectLst/>
              <a:latin typeface="Times New Roman" pitchFamily="18" charset="0"/>
            </a:endParaRPr>
          </a:p>
        </p:txBody>
      </p:sp>
      <p:grpSp>
        <p:nvGrpSpPr>
          <p:cNvPr id="82947" name="Группа 49"/>
          <p:cNvGrpSpPr>
            <a:grpSpLocks/>
          </p:cNvGrpSpPr>
          <p:nvPr/>
        </p:nvGrpSpPr>
        <p:grpSpPr bwMode="auto">
          <a:xfrm>
            <a:off x="5840413" y="1052513"/>
            <a:ext cx="2908300" cy="3244850"/>
            <a:chOff x="3463478" y="3424535"/>
            <a:chExt cx="2908722" cy="3244825"/>
          </a:xfrm>
        </p:grpSpPr>
        <p:grpSp>
          <p:nvGrpSpPr>
            <p:cNvPr id="82948" name="Группа 50"/>
            <p:cNvGrpSpPr>
              <a:grpSpLocks/>
            </p:cNvGrpSpPr>
            <p:nvPr/>
          </p:nvGrpSpPr>
          <p:grpSpPr bwMode="auto">
            <a:xfrm>
              <a:off x="3463478" y="3424535"/>
              <a:ext cx="2908722" cy="3244825"/>
              <a:chOff x="3463478" y="3424535"/>
              <a:chExt cx="2908722" cy="3244825"/>
            </a:xfrm>
          </p:grpSpPr>
          <p:grpSp>
            <p:nvGrpSpPr>
              <p:cNvPr id="82951" name="Группа 53"/>
              <p:cNvGrpSpPr>
                <a:grpSpLocks/>
              </p:cNvGrpSpPr>
              <p:nvPr/>
            </p:nvGrpSpPr>
            <p:grpSpPr bwMode="auto">
              <a:xfrm>
                <a:off x="4740248" y="3424535"/>
                <a:ext cx="1631952" cy="940569"/>
                <a:chOff x="2301873" y="2852936"/>
                <a:chExt cx="1631952" cy="940569"/>
              </a:xfrm>
            </p:grpSpPr>
            <p:sp>
              <p:nvSpPr>
                <p:cNvPr id="8296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2967"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296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2969"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2952" name="Группа 54"/>
              <p:cNvGrpSpPr>
                <a:grpSpLocks/>
              </p:cNvGrpSpPr>
              <p:nvPr/>
            </p:nvGrpSpPr>
            <p:grpSpPr bwMode="auto">
              <a:xfrm>
                <a:off x="4730351" y="4576663"/>
                <a:ext cx="1631952" cy="930932"/>
                <a:chOff x="2301873" y="2852936"/>
                <a:chExt cx="1631952" cy="930932"/>
              </a:xfrm>
            </p:grpSpPr>
            <p:sp>
              <p:nvSpPr>
                <p:cNvPr id="82962"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2963"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2964"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2965"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2953" name="Группа 55"/>
              <p:cNvGrpSpPr>
                <a:grpSpLocks/>
              </p:cNvGrpSpPr>
              <p:nvPr/>
            </p:nvGrpSpPr>
            <p:grpSpPr bwMode="auto">
              <a:xfrm>
                <a:off x="4740248" y="5728791"/>
                <a:ext cx="1631952" cy="940569"/>
                <a:chOff x="2301873" y="2852936"/>
                <a:chExt cx="1631952" cy="940569"/>
              </a:xfrm>
            </p:grpSpPr>
            <p:sp>
              <p:nvSpPr>
                <p:cNvPr id="82958"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295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2960"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8296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82954" name="AutoShape 39"/>
              <p:cNvCxnSpPr>
                <a:cxnSpLocks noChangeShapeType="1"/>
                <a:stCxn id="82968" idx="2"/>
                <a:endCxn id="82962" idx="0"/>
              </p:cNvCxnSpPr>
              <p:nvPr/>
            </p:nvCxnSpPr>
            <p:spPr bwMode="auto">
              <a:xfrm flipH="1">
                <a:off x="5546328" y="4338935"/>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82955" name="AutoShape 39"/>
              <p:cNvCxnSpPr>
                <a:cxnSpLocks noChangeShapeType="1"/>
                <a:stCxn id="82965" idx="2"/>
                <a:endCxn id="82961" idx="0"/>
              </p:cNvCxnSpPr>
              <p:nvPr/>
            </p:nvCxnSpPr>
            <p:spPr bwMode="auto">
              <a:xfrm>
                <a:off x="5556224" y="5507595"/>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82956" name="Text Box 42"/>
              <p:cNvSpPr txBox="1">
                <a:spLocks noChangeArrowheads="1"/>
              </p:cNvSpPr>
              <p:nvPr/>
            </p:nvSpPr>
            <p:spPr bwMode="auto">
              <a:xfrm>
                <a:off x="3463478" y="3429000"/>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82957" name="AutoShape 43"/>
              <p:cNvCxnSpPr>
                <a:cxnSpLocks noChangeShapeType="1"/>
                <a:stCxn id="82956" idx="3"/>
                <a:endCxn id="82966" idx="1"/>
              </p:cNvCxnSpPr>
              <p:nvPr/>
            </p:nvCxnSpPr>
            <p:spPr bwMode="auto">
              <a:xfrm flipV="1">
                <a:off x="4222303" y="3653135"/>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
          <p:nvSpPr>
            <p:cNvPr id="82949" name="Text Box 42"/>
            <p:cNvSpPr txBox="1">
              <a:spLocks noChangeArrowheads="1"/>
            </p:cNvSpPr>
            <p:nvPr/>
          </p:nvSpPr>
          <p:spPr bwMode="auto">
            <a:xfrm>
              <a:off x="3587005"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82950" name="AutoShape 43"/>
            <p:cNvCxnSpPr>
              <a:cxnSpLocks noChangeShapeType="1"/>
              <a:stCxn id="82949" idx="3"/>
              <a:endCxn id="82961" idx="1"/>
            </p:cNvCxnSpPr>
            <p:nvPr/>
          </p:nvCxnSpPr>
          <p:spPr bwMode="auto">
            <a:xfrm flipV="1">
              <a:off x="4198070"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3"/>
          <p:cNvSpPr>
            <a:spLocks noGrp="1" noChangeArrowheads="1"/>
          </p:cNvSpPr>
          <p:nvPr>
            <p:ph type="body" idx="4294967295"/>
          </p:nvPr>
        </p:nvSpPr>
        <p:spPr>
          <a:xfrm>
            <a:off x="0" y="91440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черги</a:t>
            </a:r>
            <a:endParaRPr lang="en-US" sz="2400" smtClean="0">
              <a:solidFill>
                <a:srgbClr val="000000"/>
              </a:solidFill>
              <a:latin typeface="Courier New" pitchFamily="49" charset="0"/>
            </a:endParaRPr>
          </a:p>
        </p:txBody>
      </p:sp>
      <p:sp>
        <p:nvSpPr>
          <p:cNvPr id="83971" name="Rectangle 24"/>
          <p:cNvSpPr>
            <a:spLocks noGrp="1" noChangeArrowheads="1"/>
          </p:cNvSpPr>
          <p:nvPr>
            <p:ph type="title" idx="4294967295"/>
          </p:nvPr>
        </p:nvSpPr>
        <p:spPr>
          <a:xfrm>
            <a:off x="685800" y="22860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до </a:t>
            </a:r>
            <a:r>
              <a:rPr lang="uk-UA" sz="2800" b="1" smtClean="0">
                <a:solidFill>
                  <a:schemeClr val="tx1"/>
                </a:solidFill>
                <a:effectLst/>
                <a:latin typeface="Times New Roman" pitchFamily="18" charset="0"/>
              </a:rPr>
              <a:t>черги</a:t>
            </a:r>
            <a:endParaRPr lang="ru-RU" sz="2800" b="1" smtClean="0">
              <a:solidFill>
                <a:schemeClr val="tx1"/>
              </a:solidFill>
              <a:effectLst/>
              <a:latin typeface="Times New Roman" pitchFamily="18" charset="0"/>
            </a:endParaRPr>
          </a:p>
        </p:txBody>
      </p:sp>
      <p:grpSp>
        <p:nvGrpSpPr>
          <p:cNvPr id="83972" name="Группа 1"/>
          <p:cNvGrpSpPr>
            <a:grpSpLocks/>
          </p:cNvGrpSpPr>
          <p:nvPr/>
        </p:nvGrpSpPr>
        <p:grpSpPr bwMode="auto">
          <a:xfrm>
            <a:off x="5580063" y="1052513"/>
            <a:ext cx="3168650" cy="4392612"/>
            <a:chOff x="5580112" y="1052736"/>
            <a:chExt cx="3168352" cy="4392488"/>
          </a:xfrm>
        </p:grpSpPr>
        <p:grpSp>
          <p:nvGrpSpPr>
            <p:cNvPr id="83973" name="Группа 49"/>
            <p:cNvGrpSpPr>
              <a:grpSpLocks/>
            </p:cNvGrpSpPr>
            <p:nvPr/>
          </p:nvGrpSpPr>
          <p:grpSpPr bwMode="auto">
            <a:xfrm>
              <a:off x="5839742" y="1052736"/>
              <a:ext cx="2908722" cy="3244825"/>
              <a:chOff x="3463478" y="3424535"/>
              <a:chExt cx="2908722" cy="3244825"/>
            </a:xfrm>
          </p:grpSpPr>
          <p:grpSp>
            <p:nvGrpSpPr>
              <p:cNvPr id="83981" name="Группа 50"/>
              <p:cNvGrpSpPr>
                <a:grpSpLocks/>
              </p:cNvGrpSpPr>
              <p:nvPr/>
            </p:nvGrpSpPr>
            <p:grpSpPr bwMode="auto">
              <a:xfrm>
                <a:off x="3463478" y="3424535"/>
                <a:ext cx="2908722" cy="3244825"/>
                <a:chOff x="3463478" y="3424535"/>
                <a:chExt cx="2908722" cy="3244825"/>
              </a:xfrm>
            </p:grpSpPr>
            <p:grpSp>
              <p:nvGrpSpPr>
                <p:cNvPr id="83984" name="Группа 53"/>
                <p:cNvGrpSpPr>
                  <a:grpSpLocks/>
                </p:cNvGrpSpPr>
                <p:nvPr/>
              </p:nvGrpSpPr>
              <p:grpSpPr bwMode="auto">
                <a:xfrm>
                  <a:off x="4740248" y="3424535"/>
                  <a:ext cx="1631952" cy="940569"/>
                  <a:chOff x="2301873" y="2852936"/>
                  <a:chExt cx="1631952" cy="940569"/>
                </a:xfrm>
              </p:grpSpPr>
              <p:sp>
                <p:nvSpPr>
                  <p:cNvPr id="83999"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4000"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4001"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4002"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3985" name="Группа 54"/>
                <p:cNvGrpSpPr>
                  <a:grpSpLocks/>
                </p:cNvGrpSpPr>
                <p:nvPr/>
              </p:nvGrpSpPr>
              <p:grpSpPr bwMode="auto">
                <a:xfrm>
                  <a:off x="4730351" y="4576663"/>
                  <a:ext cx="1631952" cy="930932"/>
                  <a:chOff x="2301873" y="2852936"/>
                  <a:chExt cx="1631952" cy="930932"/>
                </a:xfrm>
              </p:grpSpPr>
              <p:sp>
                <p:nvSpPr>
                  <p:cNvPr id="8399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3996"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399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3998"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3986" name="Группа 55"/>
                <p:cNvGrpSpPr>
                  <a:grpSpLocks/>
                </p:cNvGrpSpPr>
                <p:nvPr/>
              </p:nvGrpSpPr>
              <p:grpSpPr bwMode="auto">
                <a:xfrm>
                  <a:off x="4740248" y="5728791"/>
                  <a:ext cx="1631952" cy="940569"/>
                  <a:chOff x="2301873" y="2852936"/>
                  <a:chExt cx="1631952" cy="940569"/>
                </a:xfrm>
              </p:grpSpPr>
              <p:sp>
                <p:nvSpPr>
                  <p:cNvPr id="83991"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399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3993"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83994"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83987" name="AutoShape 39"/>
                <p:cNvCxnSpPr>
                  <a:cxnSpLocks noChangeShapeType="1"/>
                  <a:stCxn id="84001" idx="2"/>
                  <a:endCxn id="83995" idx="0"/>
                </p:cNvCxnSpPr>
                <p:nvPr/>
              </p:nvCxnSpPr>
              <p:spPr bwMode="auto">
                <a:xfrm flipH="1">
                  <a:off x="5546328" y="4338935"/>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83988" name="AutoShape 39"/>
                <p:cNvCxnSpPr>
                  <a:cxnSpLocks noChangeShapeType="1"/>
                  <a:stCxn id="83998" idx="2"/>
                  <a:endCxn id="83994" idx="0"/>
                </p:cNvCxnSpPr>
                <p:nvPr/>
              </p:nvCxnSpPr>
              <p:spPr bwMode="auto">
                <a:xfrm>
                  <a:off x="5556224" y="5507595"/>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83989" name="Text Box 42"/>
                <p:cNvSpPr txBox="1">
                  <a:spLocks noChangeArrowheads="1"/>
                </p:cNvSpPr>
                <p:nvPr/>
              </p:nvSpPr>
              <p:spPr bwMode="auto">
                <a:xfrm>
                  <a:off x="3463478" y="3429000"/>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83990" name="AutoShape 43"/>
                <p:cNvCxnSpPr>
                  <a:cxnSpLocks noChangeShapeType="1"/>
                  <a:stCxn id="83989" idx="3"/>
                  <a:endCxn id="83999" idx="1"/>
                </p:cNvCxnSpPr>
                <p:nvPr/>
              </p:nvCxnSpPr>
              <p:spPr bwMode="auto">
                <a:xfrm flipV="1">
                  <a:off x="4222303" y="3653135"/>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
            <p:nvSpPr>
              <p:cNvPr id="83982" name="Text Box 42"/>
              <p:cNvSpPr txBox="1">
                <a:spLocks noChangeArrowheads="1"/>
              </p:cNvSpPr>
              <p:nvPr/>
            </p:nvSpPr>
            <p:spPr bwMode="auto">
              <a:xfrm>
                <a:off x="3587005"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83983" name="AutoShape 43"/>
              <p:cNvCxnSpPr>
                <a:cxnSpLocks noChangeShapeType="1"/>
                <a:stCxn id="83982" idx="3"/>
                <a:endCxn id="83994" idx="1"/>
              </p:cNvCxnSpPr>
              <p:nvPr/>
            </p:nvCxnSpPr>
            <p:spPr bwMode="auto">
              <a:xfrm flipV="1">
                <a:off x="4198070"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83974" name="Группа 72"/>
            <p:cNvGrpSpPr>
              <a:grpSpLocks/>
            </p:cNvGrpSpPr>
            <p:nvPr/>
          </p:nvGrpSpPr>
          <p:grpSpPr bwMode="auto">
            <a:xfrm>
              <a:off x="7116512" y="4504655"/>
              <a:ext cx="1631952" cy="940569"/>
              <a:chOff x="2301873" y="2852936"/>
              <a:chExt cx="1631952" cy="940569"/>
            </a:xfrm>
          </p:grpSpPr>
          <p:sp>
            <p:nvSpPr>
              <p:cNvPr id="8397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3978"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8397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3980"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sp>
          <p:nvSpPr>
            <p:cNvPr id="83975" name="Text Box 40"/>
            <p:cNvSpPr txBox="1">
              <a:spLocks noChangeArrowheads="1"/>
            </p:cNvSpPr>
            <p:nvPr/>
          </p:nvSpPr>
          <p:spPr bwMode="auto">
            <a:xfrm>
              <a:off x="5580112" y="4725144"/>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83976" name="AutoShape 41"/>
            <p:cNvCxnSpPr>
              <a:cxnSpLocks noChangeShapeType="1"/>
              <a:stCxn id="83975" idx="3"/>
            </p:cNvCxnSpPr>
            <p:nvPr/>
          </p:nvCxnSpPr>
          <p:spPr bwMode="auto">
            <a:xfrm>
              <a:off x="6626275" y="4953744"/>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3"/>
          <p:cNvSpPr>
            <a:spLocks noGrp="1" noChangeArrowheads="1"/>
          </p:cNvSpPr>
          <p:nvPr>
            <p:ph type="body" idx="4294967295"/>
          </p:nvPr>
        </p:nvSpPr>
        <p:spPr>
          <a:xfrm>
            <a:off x="0" y="91440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черги</a:t>
            </a:r>
            <a:endParaRPr lang="en-US" sz="2400" smtClean="0">
              <a:solidFill>
                <a:srgbClr val="000000"/>
              </a:solidFill>
              <a:latin typeface="Courier New" pitchFamily="49" charset="0"/>
            </a:endParaRPr>
          </a:p>
        </p:txBody>
      </p:sp>
      <p:sp>
        <p:nvSpPr>
          <p:cNvPr id="84995" name="Rectangle 24"/>
          <p:cNvSpPr>
            <a:spLocks noGrp="1" noChangeArrowheads="1"/>
          </p:cNvSpPr>
          <p:nvPr>
            <p:ph type="title" idx="4294967295"/>
          </p:nvPr>
        </p:nvSpPr>
        <p:spPr>
          <a:xfrm>
            <a:off x="685800" y="22860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до </a:t>
            </a:r>
            <a:r>
              <a:rPr lang="uk-UA" sz="2800" b="1" smtClean="0">
                <a:solidFill>
                  <a:schemeClr val="tx1"/>
                </a:solidFill>
                <a:effectLst/>
                <a:latin typeface="Times New Roman" pitchFamily="18" charset="0"/>
              </a:rPr>
              <a:t>черги</a:t>
            </a:r>
            <a:endParaRPr lang="ru-RU" sz="2800" b="1" smtClean="0">
              <a:solidFill>
                <a:schemeClr val="tx1"/>
              </a:solidFill>
              <a:effectLst/>
              <a:latin typeface="Times New Roman" pitchFamily="18" charset="0"/>
            </a:endParaRPr>
          </a:p>
        </p:txBody>
      </p:sp>
      <p:sp>
        <p:nvSpPr>
          <p:cNvPr id="84996" name="Rectangle 46"/>
          <p:cNvSpPr>
            <a:spLocks noChangeArrowheads="1"/>
          </p:cNvSpPr>
          <p:nvPr/>
        </p:nvSpPr>
        <p:spPr bwMode="auto">
          <a:xfrm>
            <a:off x="76200" y="1700213"/>
            <a:ext cx="55038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grpSp>
        <p:nvGrpSpPr>
          <p:cNvPr id="84997" name="Группа 1"/>
          <p:cNvGrpSpPr>
            <a:grpSpLocks/>
          </p:cNvGrpSpPr>
          <p:nvPr/>
        </p:nvGrpSpPr>
        <p:grpSpPr bwMode="auto">
          <a:xfrm>
            <a:off x="5580063" y="1052513"/>
            <a:ext cx="3168650" cy="4392612"/>
            <a:chOff x="5580112" y="1052736"/>
            <a:chExt cx="3168352" cy="4392488"/>
          </a:xfrm>
        </p:grpSpPr>
        <p:grpSp>
          <p:nvGrpSpPr>
            <p:cNvPr id="84998" name="Группа 49"/>
            <p:cNvGrpSpPr>
              <a:grpSpLocks/>
            </p:cNvGrpSpPr>
            <p:nvPr/>
          </p:nvGrpSpPr>
          <p:grpSpPr bwMode="auto">
            <a:xfrm>
              <a:off x="5839742" y="1052736"/>
              <a:ext cx="2908722" cy="3244825"/>
              <a:chOff x="3463478" y="3424535"/>
              <a:chExt cx="2908722" cy="3244825"/>
            </a:xfrm>
          </p:grpSpPr>
          <p:grpSp>
            <p:nvGrpSpPr>
              <p:cNvPr id="85006" name="Группа 50"/>
              <p:cNvGrpSpPr>
                <a:grpSpLocks/>
              </p:cNvGrpSpPr>
              <p:nvPr/>
            </p:nvGrpSpPr>
            <p:grpSpPr bwMode="auto">
              <a:xfrm>
                <a:off x="3463478" y="3424535"/>
                <a:ext cx="2908722" cy="3244825"/>
                <a:chOff x="3463478" y="3424535"/>
                <a:chExt cx="2908722" cy="3244825"/>
              </a:xfrm>
            </p:grpSpPr>
            <p:grpSp>
              <p:nvGrpSpPr>
                <p:cNvPr id="85009" name="Группа 53"/>
                <p:cNvGrpSpPr>
                  <a:grpSpLocks/>
                </p:cNvGrpSpPr>
                <p:nvPr/>
              </p:nvGrpSpPr>
              <p:grpSpPr bwMode="auto">
                <a:xfrm>
                  <a:off x="4740248" y="3424535"/>
                  <a:ext cx="1631952" cy="940569"/>
                  <a:chOff x="2301873" y="2852936"/>
                  <a:chExt cx="1631952" cy="940569"/>
                </a:xfrm>
              </p:grpSpPr>
              <p:sp>
                <p:nvSpPr>
                  <p:cNvPr id="85024"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5025"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5026"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5027"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5010" name="Группа 54"/>
                <p:cNvGrpSpPr>
                  <a:grpSpLocks/>
                </p:cNvGrpSpPr>
                <p:nvPr/>
              </p:nvGrpSpPr>
              <p:grpSpPr bwMode="auto">
                <a:xfrm>
                  <a:off x="4730351" y="4576663"/>
                  <a:ext cx="1631952" cy="930932"/>
                  <a:chOff x="2301873" y="2852936"/>
                  <a:chExt cx="1631952" cy="930932"/>
                </a:xfrm>
              </p:grpSpPr>
              <p:sp>
                <p:nvSpPr>
                  <p:cNvPr id="8502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5021"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502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5023"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5011" name="Группа 55"/>
                <p:cNvGrpSpPr>
                  <a:grpSpLocks/>
                </p:cNvGrpSpPr>
                <p:nvPr/>
              </p:nvGrpSpPr>
              <p:grpSpPr bwMode="auto">
                <a:xfrm>
                  <a:off x="4740248" y="5728791"/>
                  <a:ext cx="1631952" cy="940569"/>
                  <a:chOff x="2301873" y="2852936"/>
                  <a:chExt cx="1631952" cy="940569"/>
                </a:xfrm>
              </p:grpSpPr>
              <p:sp>
                <p:nvSpPr>
                  <p:cNvPr id="85016"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501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5018"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85019"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85012" name="AutoShape 39"/>
                <p:cNvCxnSpPr>
                  <a:cxnSpLocks noChangeShapeType="1"/>
                  <a:stCxn id="85026" idx="2"/>
                  <a:endCxn id="85020" idx="0"/>
                </p:cNvCxnSpPr>
                <p:nvPr/>
              </p:nvCxnSpPr>
              <p:spPr bwMode="auto">
                <a:xfrm flipH="1">
                  <a:off x="5546328" y="4338935"/>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85013" name="AutoShape 39"/>
                <p:cNvCxnSpPr>
                  <a:cxnSpLocks noChangeShapeType="1"/>
                  <a:stCxn id="85023" idx="2"/>
                  <a:endCxn id="85019" idx="0"/>
                </p:cNvCxnSpPr>
                <p:nvPr/>
              </p:nvCxnSpPr>
              <p:spPr bwMode="auto">
                <a:xfrm>
                  <a:off x="5556224" y="5507595"/>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85014" name="Text Box 42"/>
                <p:cNvSpPr txBox="1">
                  <a:spLocks noChangeArrowheads="1"/>
                </p:cNvSpPr>
                <p:nvPr/>
              </p:nvSpPr>
              <p:spPr bwMode="auto">
                <a:xfrm>
                  <a:off x="3463478" y="3429000"/>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85015" name="AutoShape 43"/>
                <p:cNvCxnSpPr>
                  <a:cxnSpLocks noChangeShapeType="1"/>
                  <a:stCxn id="85014" idx="3"/>
                  <a:endCxn id="85024" idx="1"/>
                </p:cNvCxnSpPr>
                <p:nvPr/>
              </p:nvCxnSpPr>
              <p:spPr bwMode="auto">
                <a:xfrm flipV="1">
                  <a:off x="4222303" y="3653135"/>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
            <p:nvSpPr>
              <p:cNvPr id="85007" name="Text Box 42"/>
              <p:cNvSpPr txBox="1">
                <a:spLocks noChangeArrowheads="1"/>
              </p:cNvSpPr>
              <p:nvPr/>
            </p:nvSpPr>
            <p:spPr bwMode="auto">
              <a:xfrm>
                <a:off x="3587005"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85008" name="AutoShape 43"/>
              <p:cNvCxnSpPr>
                <a:cxnSpLocks noChangeShapeType="1"/>
                <a:stCxn id="85007" idx="3"/>
                <a:endCxn id="85019" idx="1"/>
              </p:cNvCxnSpPr>
              <p:nvPr/>
            </p:nvCxnSpPr>
            <p:spPr bwMode="auto">
              <a:xfrm flipV="1">
                <a:off x="4198070"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84999" name="Группа 72"/>
            <p:cNvGrpSpPr>
              <a:grpSpLocks/>
            </p:cNvGrpSpPr>
            <p:nvPr/>
          </p:nvGrpSpPr>
          <p:grpSpPr bwMode="auto">
            <a:xfrm>
              <a:off x="7116512" y="4504655"/>
              <a:ext cx="1631952" cy="940569"/>
              <a:chOff x="2301873" y="2852936"/>
              <a:chExt cx="1631952" cy="940569"/>
            </a:xfrm>
          </p:grpSpPr>
          <p:sp>
            <p:nvSpPr>
              <p:cNvPr id="85002"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5003"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5004"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5005"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sp>
          <p:nvSpPr>
            <p:cNvPr id="85000" name="Text Box 40"/>
            <p:cNvSpPr txBox="1">
              <a:spLocks noChangeArrowheads="1"/>
            </p:cNvSpPr>
            <p:nvPr/>
          </p:nvSpPr>
          <p:spPr bwMode="auto">
            <a:xfrm>
              <a:off x="5580112" y="4725144"/>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85001" name="AutoShape 41"/>
            <p:cNvCxnSpPr>
              <a:cxnSpLocks noChangeShapeType="1"/>
              <a:stCxn id="85000" idx="3"/>
            </p:cNvCxnSpPr>
            <p:nvPr/>
          </p:nvCxnSpPr>
          <p:spPr bwMode="auto">
            <a:xfrm>
              <a:off x="6626275" y="4953744"/>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3"/>
          <p:cNvSpPr>
            <a:spLocks noGrp="1" noChangeArrowheads="1"/>
          </p:cNvSpPr>
          <p:nvPr>
            <p:ph type="body" idx="4294967295"/>
          </p:nvPr>
        </p:nvSpPr>
        <p:spPr>
          <a:xfrm>
            <a:off x="0" y="91440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черги</a:t>
            </a:r>
            <a:endParaRPr lang="en-US" sz="2400" smtClean="0">
              <a:solidFill>
                <a:srgbClr val="000000"/>
              </a:solidFill>
              <a:latin typeface="Courier New" pitchFamily="49" charset="0"/>
            </a:endParaRPr>
          </a:p>
        </p:txBody>
      </p:sp>
      <p:sp>
        <p:nvSpPr>
          <p:cNvPr id="86019" name="Rectangle 24"/>
          <p:cNvSpPr>
            <a:spLocks noGrp="1" noChangeArrowheads="1"/>
          </p:cNvSpPr>
          <p:nvPr>
            <p:ph type="title" idx="4294967295"/>
          </p:nvPr>
        </p:nvSpPr>
        <p:spPr>
          <a:xfrm>
            <a:off x="685800" y="22860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до </a:t>
            </a:r>
            <a:r>
              <a:rPr lang="uk-UA" sz="2800" b="1" smtClean="0">
                <a:solidFill>
                  <a:schemeClr val="tx1"/>
                </a:solidFill>
                <a:effectLst/>
                <a:latin typeface="Times New Roman" pitchFamily="18" charset="0"/>
              </a:rPr>
              <a:t>черги</a:t>
            </a:r>
            <a:endParaRPr lang="ru-RU" sz="2800" b="1" smtClean="0">
              <a:solidFill>
                <a:schemeClr val="tx1"/>
              </a:solidFill>
              <a:effectLst/>
              <a:latin typeface="Times New Roman" pitchFamily="18" charset="0"/>
            </a:endParaRPr>
          </a:p>
        </p:txBody>
      </p:sp>
      <p:sp>
        <p:nvSpPr>
          <p:cNvPr id="86020" name="Rectangle 46"/>
          <p:cNvSpPr>
            <a:spLocks noChangeArrowheads="1"/>
          </p:cNvSpPr>
          <p:nvPr/>
        </p:nvSpPr>
        <p:spPr bwMode="auto">
          <a:xfrm>
            <a:off x="76200" y="1700213"/>
            <a:ext cx="55038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grpSp>
        <p:nvGrpSpPr>
          <p:cNvPr id="86021" name="Группа 50"/>
          <p:cNvGrpSpPr>
            <a:grpSpLocks/>
          </p:cNvGrpSpPr>
          <p:nvPr/>
        </p:nvGrpSpPr>
        <p:grpSpPr bwMode="auto">
          <a:xfrm>
            <a:off x="5840413" y="1052513"/>
            <a:ext cx="2908300" cy="3244850"/>
            <a:chOff x="3463478" y="3424535"/>
            <a:chExt cx="2908722" cy="3244825"/>
          </a:xfrm>
        </p:grpSpPr>
        <p:grpSp>
          <p:nvGrpSpPr>
            <p:cNvPr id="86033" name="Группа 53"/>
            <p:cNvGrpSpPr>
              <a:grpSpLocks/>
            </p:cNvGrpSpPr>
            <p:nvPr/>
          </p:nvGrpSpPr>
          <p:grpSpPr bwMode="auto">
            <a:xfrm>
              <a:off x="4740248" y="3424535"/>
              <a:ext cx="1631952" cy="940569"/>
              <a:chOff x="2301873" y="2852936"/>
              <a:chExt cx="1631952" cy="940569"/>
            </a:xfrm>
          </p:grpSpPr>
          <p:sp>
            <p:nvSpPr>
              <p:cNvPr id="86048"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6049"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6050"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6051"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6034" name="Группа 54"/>
            <p:cNvGrpSpPr>
              <a:grpSpLocks/>
            </p:cNvGrpSpPr>
            <p:nvPr/>
          </p:nvGrpSpPr>
          <p:grpSpPr bwMode="auto">
            <a:xfrm>
              <a:off x="4730351" y="4576663"/>
              <a:ext cx="1631952" cy="930932"/>
              <a:chOff x="2301873" y="2852936"/>
              <a:chExt cx="1631952" cy="930932"/>
            </a:xfrm>
          </p:grpSpPr>
          <p:sp>
            <p:nvSpPr>
              <p:cNvPr id="86044"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6045"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6046"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6047"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6035" name="Группа 55"/>
            <p:cNvGrpSpPr>
              <a:grpSpLocks/>
            </p:cNvGrpSpPr>
            <p:nvPr/>
          </p:nvGrpSpPr>
          <p:grpSpPr bwMode="auto">
            <a:xfrm>
              <a:off x="4740248" y="5728791"/>
              <a:ext cx="1631952" cy="940569"/>
              <a:chOff x="2301873" y="2852936"/>
              <a:chExt cx="1631952" cy="940569"/>
            </a:xfrm>
          </p:grpSpPr>
          <p:sp>
            <p:nvSpPr>
              <p:cNvPr id="86040"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6041"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6042"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86043"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86036" name="AutoShape 39"/>
            <p:cNvCxnSpPr>
              <a:cxnSpLocks noChangeShapeType="1"/>
              <a:stCxn id="86050" idx="2"/>
              <a:endCxn id="86044" idx="0"/>
            </p:cNvCxnSpPr>
            <p:nvPr/>
          </p:nvCxnSpPr>
          <p:spPr bwMode="auto">
            <a:xfrm flipH="1">
              <a:off x="5546328" y="4338935"/>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86037" name="AutoShape 39"/>
            <p:cNvCxnSpPr>
              <a:cxnSpLocks noChangeShapeType="1"/>
              <a:stCxn id="86047" idx="2"/>
              <a:endCxn id="86043" idx="0"/>
            </p:cNvCxnSpPr>
            <p:nvPr/>
          </p:nvCxnSpPr>
          <p:spPr bwMode="auto">
            <a:xfrm>
              <a:off x="5556224" y="5507595"/>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86038" name="Text Box 42"/>
            <p:cNvSpPr txBox="1">
              <a:spLocks noChangeArrowheads="1"/>
            </p:cNvSpPr>
            <p:nvPr/>
          </p:nvSpPr>
          <p:spPr bwMode="auto">
            <a:xfrm>
              <a:off x="3463478" y="3429000"/>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86039" name="AutoShape 43"/>
            <p:cNvCxnSpPr>
              <a:cxnSpLocks noChangeShapeType="1"/>
              <a:stCxn id="86038" idx="3"/>
              <a:endCxn id="86048" idx="1"/>
            </p:cNvCxnSpPr>
            <p:nvPr/>
          </p:nvCxnSpPr>
          <p:spPr bwMode="auto">
            <a:xfrm flipV="1">
              <a:off x="4222303" y="3653135"/>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86022" name="Группа 1"/>
          <p:cNvGrpSpPr>
            <a:grpSpLocks/>
          </p:cNvGrpSpPr>
          <p:nvPr/>
        </p:nvGrpSpPr>
        <p:grpSpPr bwMode="auto">
          <a:xfrm>
            <a:off x="5962650" y="3360738"/>
            <a:ext cx="1154113" cy="461962"/>
            <a:chOff x="5963269" y="3361457"/>
            <a:chExt cx="1153244" cy="461665"/>
          </a:xfrm>
        </p:grpSpPr>
        <p:sp>
          <p:nvSpPr>
            <p:cNvPr id="86031" name="Text Box 42"/>
            <p:cNvSpPr txBox="1">
              <a:spLocks noChangeArrowheads="1"/>
            </p:cNvSpPr>
            <p:nvPr/>
          </p:nvSpPr>
          <p:spPr bwMode="auto">
            <a:xfrm>
              <a:off x="5963269" y="3361457"/>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86032" name="AutoShape 43"/>
            <p:cNvCxnSpPr>
              <a:cxnSpLocks noChangeShapeType="1"/>
              <a:stCxn id="86031" idx="3"/>
              <a:endCxn id="86043" idx="1"/>
            </p:cNvCxnSpPr>
            <p:nvPr/>
          </p:nvCxnSpPr>
          <p:spPr bwMode="auto">
            <a:xfrm flipV="1">
              <a:off x="6574334" y="3585592"/>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86023" name="Группа 72"/>
          <p:cNvGrpSpPr>
            <a:grpSpLocks/>
          </p:cNvGrpSpPr>
          <p:nvPr/>
        </p:nvGrpSpPr>
        <p:grpSpPr bwMode="auto">
          <a:xfrm>
            <a:off x="7116763" y="4505325"/>
            <a:ext cx="1631950" cy="939800"/>
            <a:chOff x="2301873" y="2852936"/>
            <a:chExt cx="1631952" cy="940569"/>
          </a:xfrm>
        </p:grpSpPr>
        <p:sp>
          <p:nvSpPr>
            <p:cNvPr id="8602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6028"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602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6030" name="Text Box 28"/>
            <p:cNvSpPr txBox="1">
              <a:spLocks noChangeArrowheads="1"/>
            </p:cNvSpPr>
            <p:nvPr/>
          </p:nvSpPr>
          <p:spPr bwMode="auto">
            <a:xfrm>
              <a:off x="2394749"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r>
                <a:rPr lang="uk-UA" sz="2400"/>
                <a:t>=</a:t>
              </a:r>
              <a:r>
                <a:rPr lang="en-US" sz="2400"/>
                <a:t>null</a:t>
              </a:r>
              <a:endParaRPr lang="ru-RU" sz="2400"/>
            </a:p>
          </p:txBody>
        </p:sp>
      </p:grpSp>
      <p:sp>
        <p:nvSpPr>
          <p:cNvPr id="86024" name="Text Box 40"/>
          <p:cNvSpPr txBox="1">
            <a:spLocks noChangeArrowheads="1"/>
          </p:cNvSpPr>
          <p:nvPr/>
        </p:nvSpPr>
        <p:spPr bwMode="auto">
          <a:xfrm>
            <a:off x="5580063" y="4724400"/>
            <a:ext cx="104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86025" name="AutoShape 41"/>
          <p:cNvCxnSpPr>
            <a:cxnSpLocks noChangeShapeType="1"/>
            <a:stCxn id="86024" idx="3"/>
          </p:cNvCxnSpPr>
          <p:nvPr/>
        </p:nvCxnSpPr>
        <p:spPr bwMode="auto">
          <a:xfrm>
            <a:off x="6626225" y="4953000"/>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40" name="Rectangle 47"/>
          <p:cNvSpPr>
            <a:spLocks noChangeArrowheads="1"/>
          </p:cNvSpPr>
          <p:nvPr/>
        </p:nvSpPr>
        <p:spPr bwMode="auto">
          <a:xfrm>
            <a:off x="76200" y="2311400"/>
            <a:ext cx="5648325" cy="425450"/>
          </a:xfrm>
          <a:prstGeom prst="rect">
            <a:avLst/>
          </a:prstGeom>
          <a:noFill/>
          <a:ln w="12700">
            <a:noFill/>
            <a:miter lim="800000"/>
            <a:headEnd type="none" w="sm" len="sm"/>
            <a:tailEnd type="none" w="sm" len="sm"/>
          </a:ln>
        </p:spPr>
        <p:txBody>
          <a:bodyPr>
            <a:spAutoFit/>
          </a:bodyPr>
          <a:lstStyle/>
          <a:p>
            <a:pPr marL="914400" lvl="1" indent="-457200">
              <a:lnSpc>
                <a:spcPct val="90000"/>
              </a:lnSpc>
              <a:spcBef>
                <a:spcPct val="50000"/>
              </a:spcBef>
              <a:buClr>
                <a:schemeClr val="tx1"/>
              </a:buClr>
              <a:buFont typeface="Wingdings" pitchFamily="2" charset="2"/>
              <a:buNone/>
              <a:defRPr/>
            </a:pPr>
            <a:r>
              <a:rPr kumimoji="0" lang="uk-UA" sz="2400" dirty="0">
                <a:solidFill>
                  <a:srgbClr val="000000"/>
                </a:solidFill>
              </a:rPr>
              <a:t>3.</a:t>
            </a:r>
            <a:r>
              <a:rPr kumimoji="0" lang="uk-UA" sz="2400" dirty="0">
                <a:solidFill>
                  <a:srgbClr val="000000"/>
                </a:solidFill>
                <a:latin typeface="Courier New" pitchFamily="49" charset="0"/>
              </a:rPr>
              <a:t> </a:t>
            </a:r>
            <a:r>
              <a:rPr kumimoji="0" lang="uk-UA" sz="2400" dirty="0">
                <a:solidFill>
                  <a:srgbClr val="000000"/>
                </a:solidFill>
                <a:latin typeface="+mn-lt"/>
                <a:cs typeface="Times New Roman" pitchFamily="18" charset="0"/>
              </a:rPr>
              <a:t>Вважати новий елемент останнім</a:t>
            </a:r>
            <a:endParaRPr kumimoji="0" lang="ru-RU" sz="2400" dirty="0">
              <a:solidFill>
                <a:srgbClr val="000000"/>
              </a:solidFill>
              <a:latin typeface="Courier New" pitchFamily="49" charset="0"/>
              <a:cs typeface="Times New Roman" pitchFamily="18"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3"/>
          <p:cNvSpPr>
            <a:spLocks noGrp="1" noChangeArrowheads="1"/>
          </p:cNvSpPr>
          <p:nvPr>
            <p:ph type="body" idx="4294967295"/>
          </p:nvPr>
        </p:nvSpPr>
        <p:spPr>
          <a:xfrm>
            <a:off x="0" y="91440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черги</a:t>
            </a:r>
            <a:endParaRPr lang="en-US" sz="2400" smtClean="0">
              <a:solidFill>
                <a:srgbClr val="000000"/>
              </a:solidFill>
              <a:latin typeface="Courier New" pitchFamily="49" charset="0"/>
            </a:endParaRPr>
          </a:p>
        </p:txBody>
      </p:sp>
      <p:sp>
        <p:nvSpPr>
          <p:cNvPr id="87043" name="Rectangle 24"/>
          <p:cNvSpPr>
            <a:spLocks noGrp="1" noChangeArrowheads="1"/>
          </p:cNvSpPr>
          <p:nvPr>
            <p:ph type="title" idx="4294967295"/>
          </p:nvPr>
        </p:nvSpPr>
        <p:spPr>
          <a:xfrm>
            <a:off x="685800" y="22860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до </a:t>
            </a:r>
            <a:r>
              <a:rPr lang="uk-UA" sz="2800" b="1" smtClean="0">
                <a:solidFill>
                  <a:schemeClr val="tx1"/>
                </a:solidFill>
                <a:effectLst/>
                <a:latin typeface="Times New Roman" pitchFamily="18" charset="0"/>
              </a:rPr>
              <a:t>черги</a:t>
            </a:r>
            <a:endParaRPr lang="ru-RU" sz="2800" b="1" smtClean="0">
              <a:solidFill>
                <a:schemeClr val="tx1"/>
              </a:solidFill>
              <a:effectLst/>
              <a:latin typeface="Times New Roman" pitchFamily="18" charset="0"/>
            </a:endParaRPr>
          </a:p>
        </p:txBody>
      </p:sp>
      <p:sp>
        <p:nvSpPr>
          <p:cNvPr id="87044" name="Rectangle 46"/>
          <p:cNvSpPr>
            <a:spLocks noChangeArrowheads="1"/>
          </p:cNvSpPr>
          <p:nvPr/>
        </p:nvSpPr>
        <p:spPr bwMode="auto">
          <a:xfrm>
            <a:off x="76200" y="1700213"/>
            <a:ext cx="55038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sp>
        <p:nvSpPr>
          <p:cNvPr id="379951" name="Rectangle 47"/>
          <p:cNvSpPr>
            <a:spLocks noChangeArrowheads="1"/>
          </p:cNvSpPr>
          <p:nvPr/>
        </p:nvSpPr>
        <p:spPr bwMode="auto">
          <a:xfrm>
            <a:off x="76200" y="2311400"/>
            <a:ext cx="5648325" cy="425450"/>
          </a:xfrm>
          <a:prstGeom prst="rect">
            <a:avLst/>
          </a:prstGeom>
          <a:noFill/>
          <a:ln w="12700">
            <a:noFill/>
            <a:miter lim="800000"/>
            <a:headEnd type="none" w="sm" len="sm"/>
            <a:tailEnd type="none" w="sm" len="sm"/>
          </a:ln>
        </p:spPr>
        <p:txBody>
          <a:bodyPr>
            <a:spAutoFit/>
          </a:bodyPr>
          <a:lstStyle/>
          <a:p>
            <a:pPr marL="914400" lvl="1" indent="-457200">
              <a:lnSpc>
                <a:spcPct val="90000"/>
              </a:lnSpc>
              <a:spcBef>
                <a:spcPct val="50000"/>
              </a:spcBef>
              <a:buClr>
                <a:schemeClr val="tx1"/>
              </a:buClr>
              <a:buFont typeface="Wingdings" pitchFamily="2" charset="2"/>
              <a:buNone/>
              <a:defRPr/>
            </a:pPr>
            <a:r>
              <a:rPr kumimoji="0" lang="uk-UA" sz="2400" dirty="0">
                <a:solidFill>
                  <a:srgbClr val="000000"/>
                </a:solidFill>
              </a:rPr>
              <a:t>3.</a:t>
            </a:r>
            <a:r>
              <a:rPr kumimoji="0" lang="uk-UA" sz="2400" dirty="0">
                <a:solidFill>
                  <a:srgbClr val="000000"/>
                </a:solidFill>
                <a:latin typeface="Courier New" pitchFamily="49" charset="0"/>
              </a:rPr>
              <a:t> </a:t>
            </a:r>
            <a:r>
              <a:rPr kumimoji="0" lang="uk-UA" sz="2400" dirty="0">
                <a:solidFill>
                  <a:srgbClr val="000000"/>
                </a:solidFill>
                <a:latin typeface="+mn-lt"/>
                <a:cs typeface="Times New Roman" pitchFamily="18" charset="0"/>
              </a:rPr>
              <a:t>Вважати новий елемент останнім</a:t>
            </a:r>
            <a:endParaRPr kumimoji="0" lang="ru-RU" sz="2400" dirty="0">
              <a:solidFill>
                <a:srgbClr val="000000"/>
              </a:solidFill>
              <a:latin typeface="Courier New" pitchFamily="49" charset="0"/>
              <a:cs typeface="Times New Roman" pitchFamily="18" charset="0"/>
            </a:endParaRPr>
          </a:p>
        </p:txBody>
      </p:sp>
      <p:sp>
        <p:nvSpPr>
          <p:cNvPr id="87046" name="Rectangle 48"/>
          <p:cNvSpPr>
            <a:spLocks noChangeArrowheads="1"/>
          </p:cNvSpPr>
          <p:nvPr/>
        </p:nvSpPr>
        <p:spPr bwMode="auto">
          <a:xfrm>
            <a:off x="76200" y="3046413"/>
            <a:ext cx="56483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spcBef>
                <a:spcPct val="50000"/>
              </a:spcBef>
              <a:buClr>
                <a:schemeClr val="tx1"/>
              </a:buClr>
              <a:buFont typeface="Wingdings" pitchFamily="2" charset="2"/>
              <a:buNone/>
            </a:pPr>
            <a:r>
              <a:rPr kumimoji="0" lang="uk-UA" sz="2400">
                <a:solidFill>
                  <a:srgbClr val="000000"/>
                </a:solidFill>
              </a:rPr>
              <a:t>4. З</a:t>
            </a:r>
            <a:r>
              <a:rPr kumimoji="0" lang="uk-UA" sz="2400">
                <a:solidFill>
                  <a:srgbClr val="000000"/>
                </a:solidFill>
                <a:cs typeface="Times New Roman" pitchFamily="18" charset="0"/>
              </a:rPr>
              <a:t>в'язати останній елемент черги із новоутвореним</a:t>
            </a:r>
            <a:endParaRPr kumimoji="0" lang="en-US" sz="2400">
              <a:solidFill>
                <a:srgbClr val="000000"/>
              </a:solidFill>
              <a:cs typeface="Times New Roman" pitchFamily="18" charset="0"/>
            </a:endParaRPr>
          </a:p>
        </p:txBody>
      </p:sp>
      <p:grpSp>
        <p:nvGrpSpPr>
          <p:cNvPr id="87047" name="Группа 1"/>
          <p:cNvGrpSpPr>
            <a:grpSpLocks/>
          </p:cNvGrpSpPr>
          <p:nvPr/>
        </p:nvGrpSpPr>
        <p:grpSpPr bwMode="auto">
          <a:xfrm>
            <a:off x="5580063" y="1052513"/>
            <a:ext cx="3240087" cy="4392612"/>
            <a:chOff x="5580112" y="1052736"/>
            <a:chExt cx="3240360" cy="4392488"/>
          </a:xfrm>
        </p:grpSpPr>
        <p:grpSp>
          <p:nvGrpSpPr>
            <p:cNvPr id="87048" name="Группа 49"/>
            <p:cNvGrpSpPr>
              <a:grpSpLocks/>
            </p:cNvGrpSpPr>
            <p:nvPr/>
          </p:nvGrpSpPr>
          <p:grpSpPr bwMode="auto">
            <a:xfrm>
              <a:off x="5839742" y="1052736"/>
              <a:ext cx="2980730" cy="3244825"/>
              <a:chOff x="3463478" y="3424535"/>
              <a:chExt cx="2980730" cy="3244825"/>
            </a:xfrm>
          </p:grpSpPr>
          <p:grpSp>
            <p:nvGrpSpPr>
              <p:cNvPr id="87057" name="Группа 50"/>
              <p:cNvGrpSpPr>
                <a:grpSpLocks/>
              </p:cNvGrpSpPr>
              <p:nvPr/>
            </p:nvGrpSpPr>
            <p:grpSpPr bwMode="auto">
              <a:xfrm>
                <a:off x="3463478" y="3424535"/>
                <a:ext cx="2980730" cy="3244825"/>
                <a:chOff x="3463478" y="3424535"/>
                <a:chExt cx="2980730" cy="3244825"/>
              </a:xfrm>
            </p:grpSpPr>
            <p:grpSp>
              <p:nvGrpSpPr>
                <p:cNvPr id="87060" name="Группа 53"/>
                <p:cNvGrpSpPr>
                  <a:grpSpLocks/>
                </p:cNvGrpSpPr>
                <p:nvPr/>
              </p:nvGrpSpPr>
              <p:grpSpPr bwMode="auto">
                <a:xfrm>
                  <a:off x="4740248" y="3424535"/>
                  <a:ext cx="1631952" cy="940569"/>
                  <a:chOff x="2301873" y="2852936"/>
                  <a:chExt cx="1631952" cy="940569"/>
                </a:xfrm>
              </p:grpSpPr>
              <p:sp>
                <p:nvSpPr>
                  <p:cNvPr id="8707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7076"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707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7078"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7061" name="Группа 54"/>
                <p:cNvGrpSpPr>
                  <a:grpSpLocks/>
                </p:cNvGrpSpPr>
                <p:nvPr/>
              </p:nvGrpSpPr>
              <p:grpSpPr bwMode="auto">
                <a:xfrm>
                  <a:off x="4730351" y="4576663"/>
                  <a:ext cx="1631952" cy="930932"/>
                  <a:chOff x="2301873" y="2852936"/>
                  <a:chExt cx="1631952" cy="930932"/>
                </a:xfrm>
              </p:grpSpPr>
              <p:sp>
                <p:nvSpPr>
                  <p:cNvPr id="8707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707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707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7074"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7062" name="Группа 55"/>
                <p:cNvGrpSpPr>
                  <a:grpSpLocks/>
                </p:cNvGrpSpPr>
                <p:nvPr/>
              </p:nvGrpSpPr>
              <p:grpSpPr bwMode="auto">
                <a:xfrm>
                  <a:off x="4686996" y="5728791"/>
                  <a:ext cx="1757212" cy="940569"/>
                  <a:chOff x="2248621" y="2852936"/>
                  <a:chExt cx="1757212" cy="940569"/>
                </a:xfrm>
              </p:grpSpPr>
              <p:sp>
                <p:nvSpPr>
                  <p:cNvPr id="87067"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706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7069" name="Text Box 28"/>
                  <p:cNvSpPr txBox="1">
                    <a:spLocks noChangeArrowheads="1"/>
                  </p:cNvSpPr>
                  <p:nvPr/>
                </p:nvSpPr>
                <p:spPr bwMode="auto">
                  <a:xfrm>
                    <a:off x="2248621" y="3331840"/>
                    <a:ext cx="17572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r>
                      <a:rPr lang="uk-UA" sz="2400"/>
                      <a:t>=</a:t>
                    </a:r>
                    <a:r>
                      <a:rPr lang="en-US" sz="2400"/>
                      <a:t>current</a:t>
                    </a:r>
                    <a:endParaRPr lang="ru-RU" sz="2400"/>
                  </a:p>
                </p:txBody>
              </p:sp>
              <p:sp>
                <p:nvSpPr>
                  <p:cNvPr id="8707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87063" name="AutoShape 39"/>
                <p:cNvCxnSpPr>
                  <a:cxnSpLocks noChangeShapeType="1"/>
                  <a:stCxn id="87077" idx="2"/>
                  <a:endCxn id="87071" idx="0"/>
                </p:cNvCxnSpPr>
                <p:nvPr/>
              </p:nvCxnSpPr>
              <p:spPr bwMode="auto">
                <a:xfrm flipH="1">
                  <a:off x="5546328" y="4338935"/>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87064" name="AutoShape 39"/>
                <p:cNvCxnSpPr>
                  <a:cxnSpLocks noChangeShapeType="1"/>
                  <a:stCxn id="87074" idx="2"/>
                  <a:endCxn id="87070" idx="0"/>
                </p:cNvCxnSpPr>
                <p:nvPr/>
              </p:nvCxnSpPr>
              <p:spPr bwMode="auto">
                <a:xfrm>
                  <a:off x="5556224" y="5507595"/>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87065" name="Text Box 42"/>
                <p:cNvSpPr txBox="1">
                  <a:spLocks noChangeArrowheads="1"/>
                </p:cNvSpPr>
                <p:nvPr/>
              </p:nvSpPr>
              <p:spPr bwMode="auto">
                <a:xfrm>
                  <a:off x="3463478" y="3429000"/>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87066" name="AutoShape 43"/>
                <p:cNvCxnSpPr>
                  <a:cxnSpLocks noChangeShapeType="1"/>
                  <a:stCxn id="87065" idx="3"/>
                  <a:endCxn id="87075" idx="1"/>
                </p:cNvCxnSpPr>
                <p:nvPr/>
              </p:nvCxnSpPr>
              <p:spPr bwMode="auto">
                <a:xfrm flipV="1">
                  <a:off x="4222303" y="3653135"/>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
            <p:nvSpPr>
              <p:cNvPr id="87058" name="Text Box 42"/>
              <p:cNvSpPr txBox="1">
                <a:spLocks noChangeArrowheads="1"/>
              </p:cNvSpPr>
              <p:nvPr/>
            </p:nvSpPr>
            <p:spPr bwMode="auto">
              <a:xfrm>
                <a:off x="3587005"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87059" name="AutoShape 43"/>
              <p:cNvCxnSpPr>
                <a:cxnSpLocks noChangeShapeType="1"/>
                <a:stCxn id="87058" idx="3"/>
                <a:endCxn id="87070" idx="1"/>
              </p:cNvCxnSpPr>
              <p:nvPr/>
            </p:nvCxnSpPr>
            <p:spPr bwMode="auto">
              <a:xfrm flipV="1">
                <a:off x="4198070"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87049" name="Группа 72"/>
            <p:cNvGrpSpPr>
              <a:grpSpLocks/>
            </p:cNvGrpSpPr>
            <p:nvPr/>
          </p:nvGrpSpPr>
          <p:grpSpPr bwMode="auto">
            <a:xfrm>
              <a:off x="7116512" y="4504655"/>
              <a:ext cx="1631952" cy="940569"/>
              <a:chOff x="2301873" y="2852936"/>
              <a:chExt cx="1631952" cy="940569"/>
            </a:xfrm>
          </p:grpSpPr>
          <p:sp>
            <p:nvSpPr>
              <p:cNvPr id="87053"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7054"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705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7056" name="Text Box 28"/>
              <p:cNvSpPr txBox="1">
                <a:spLocks noChangeArrowheads="1"/>
              </p:cNvSpPr>
              <p:nvPr/>
            </p:nvSpPr>
            <p:spPr bwMode="auto">
              <a:xfrm>
                <a:off x="2394749"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grpSp>
        <p:sp>
          <p:nvSpPr>
            <p:cNvPr id="87050" name="Text Box 40"/>
            <p:cNvSpPr txBox="1">
              <a:spLocks noChangeArrowheads="1"/>
            </p:cNvSpPr>
            <p:nvPr/>
          </p:nvSpPr>
          <p:spPr bwMode="auto">
            <a:xfrm>
              <a:off x="5580112" y="4725144"/>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87051" name="AutoShape 41"/>
            <p:cNvCxnSpPr>
              <a:cxnSpLocks noChangeShapeType="1"/>
              <a:stCxn id="87050" idx="3"/>
            </p:cNvCxnSpPr>
            <p:nvPr/>
          </p:nvCxnSpPr>
          <p:spPr bwMode="auto">
            <a:xfrm>
              <a:off x="6626275" y="4953744"/>
              <a:ext cx="493713" cy="0"/>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cxnSp>
          <p:nvCxnSpPr>
            <p:cNvPr id="87052" name="AutoShape 39"/>
            <p:cNvCxnSpPr>
              <a:cxnSpLocks noChangeShapeType="1"/>
              <a:stCxn id="87068" idx="2"/>
              <a:endCxn id="87053" idx="0"/>
            </p:cNvCxnSpPr>
            <p:nvPr/>
          </p:nvCxnSpPr>
          <p:spPr bwMode="auto">
            <a:xfrm>
              <a:off x="7932488" y="4271392"/>
              <a:ext cx="1" cy="233263"/>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3"/>
          <p:cNvSpPr>
            <a:spLocks noGrp="1" noChangeArrowheads="1"/>
          </p:cNvSpPr>
          <p:nvPr>
            <p:ph type="body" idx="4294967295"/>
          </p:nvPr>
        </p:nvSpPr>
        <p:spPr>
          <a:xfrm>
            <a:off x="0" y="91440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 черги</a:t>
            </a:r>
            <a:endParaRPr lang="en-US" sz="2400" smtClean="0">
              <a:solidFill>
                <a:srgbClr val="000000"/>
              </a:solidFill>
              <a:latin typeface="Courier New" pitchFamily="49" charset="0"/>
            </a:endParaRPr>
          </a:p>
        </p:txBody>
      </p:sp>
      <p:sp>
        <p:nvSpPr>
          <p:cNvPr id="88067" name="Rectangle 24"/>
          <p:cNvSpPr>
            <a:spLocks noGrp="1" noChangeArrowheads="1"/>
          </p:cNvSpPr>
          <p:nvPr>
            <p:ph type="title" idx="4294967295"/>
          </p:nvPr>
        </p:nvSpPr>
        <p:spPr>
          <a:xfrm>
            <a:off x="685800" y="22860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до </a:t>
            </a:r>
            <a:r>
              <a:rPr lang="uk-UA" sz="2800" b="1" smtClean="0">
                <a:solidFill>
                  <a:schemeClr val="tx1"/>
                </a:solidFill>
                <a:effectLst/>
                <a:latin typeface="Times New Roman" pitchFamily="18" charset="0"/>
              </a:rPr>
              <a:t>черги</a:t>
            </a:r>
            <a:endParaRPr lang="ru-RU" sz="2800" b="1" smtClean="0">
              <a:solidFill>
                <a:schemeClr val="tx1"/>
              </a:solidFill>
              <a:effectLst/>
              <a:latin typeface="Times New Roman" pitchFamily="18" charset="0"/>
            </a:endParaRPr>
          </a:p>
        </p:txBody>
      </p:sp>
      <p:sp>
        <p:nvSpPr>
          <p:cNvPr id="88068" name="Rectangle 46"/>
          <p:cNvSpPr>
            <a:spLocks noChangeArrowheads="1"/>
          </p:cNvSpPr>
          <p:nvPr/>
        </p:nvSpPr>
        <p:spPr bwMode="auto">
          <a:xfrm>
            <a:off x="76200" y="1700213"/>
            <a:ext cx="55038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sp>
        <p:nvSpPr>
          <p:cNvPr id="379951" name="Rectangle 47"/>
          <p:cNvSpPr>
            <a:spLocks noChangeArrowheads="1"/>
          </p:cNvSpPr>
          <p:nvPr/>
        </p:nvSpPr>
        <p:spPr bwMode="auto">
          <a:xfrm>
            <a:off x="76200" y="2311400"/>
            <a:ext cx="5648325" cy="425450"/>
          </a:xfrm>
          <a:prstGeom prst="rect">
            <a:avLst/>
          </a:prstGeom>
          <a:noFill/>
          <a:ln w="12700">
            <a:noFill/>
            <a:miter lim="800000"/>
            <a:headEnd type="none" w="sm" len="sm"/>
            <a:tailEnd type="none" w="sm" len="sm"/>
          </a:ln>
        </p:spPr>
        <p:txBody>
          <a:bodyPr>
            <a:spAutoFit/>
          </a:bodyPr>
          <a:lstStyle/>
          <a:p>
            <a:pPr marL="914400" lvl="1" indent="-457200">
              <a:lnSpc>
                <a:spcPct val="90000"/>
              </a:lnSpc>
              <a:spcBef>
                <a:spcPct val="50000"/>
              </a:spcBef>
              <a:buClr>
                <a:schemeClr val="tx1"/>
              </a:buClr>
              <a:buFont typeface="Wingdings" pitchFamily="2" charset="2"/>
              <a:buNone/>
              <a:defRPr/>
            </a:pPr>
            <a:r>
              <a:rPr kumimoji="0" lang="uk-UA" sz="2400" dirty="0">
                <a:solidFill>
                  <a:srgbClr val="000000"/>
                </a:solidFill>
              </a:rPr>
              <a:t>3.</a:t>
            </a:r>
            <a:r>
              <a:rPr kumimoji="0" lang="uk-UA" sz="2400" dirty="0">
                <a:solidFill>
                  <a:srgbClr val="000000"/>
                </a:solidFill>
                <a:latin typeface="Courier New" pitchFamily="49" charset="0"/>
              </a:rPr>
              <a:t> </a:t>
            </a:r>
            <a:r>
              <a:rPr kumimoji="0" lang="uk-UA" sz="2400" dirty="0">
                <a:solidFill>
                  <a:srgbClr val="000000"/>
                </a:solidFill>
                <a:latin typeface="+mn-lt"/>
                <a:cs typeface="Times New Roman" pitchFamily="18" charset="0"/>
              </a:rPr>
              <a:t>Вважати новий елемент останнім</a:t>
            </a:r>
            <a:endParaRPr kumimoji="0" lang="ru-RU" sz="2400" dirty="0">
              <a:solidFill>
                <a:srgbClr val="000000"/>
              </a:solidFill>
              <a:latin typeface="Courier New" pitchFamily="49" charset="0"/>
              <a:cs typeface="Times New Roman" pitchFamily="18" charset="0"/>
            </a:endParaRPr>
          </a:p>
        </p:txBody>
      </p:sp>
      <p:sp>
        <p:nvSpPr>
          <p:cNvPr id="88070" name="Rectangle 48"/>
          <p:cNvSpPr>
            <a:spLocks noChangeArrowheads="1"/>
          </p:cNvSpPr>
          <p:nvPr/>
        </p:nvSpPr>
        <p:spPr bwMode="auto">
          <a:xfrm>
            <a:off x="76200" y="3046413"/>
            <a:ext cx="56483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spcBef>
                <a:spcPct val="50000"/>
              </a:spcBef>
              <a:buClr>
                <a:schemeClr val="tx1"/>
              </a:buClr>
              <a:buFont typeface="Wingdings" pitchFamily="2" charset="2"/>
              <a:buNone/>
            </a:pPr>
            <a:r>
              <a:rPr kumimoji="0" lang="uk-UA" sz="2400">
                <a:solidFill>
                  <a:srgbClr val="000000"/>
                </a:solidFill>
              </a:rPr>
              <a:t>4. З</a:t>
            </a:r>
            <a:r>
              <a:rPr kumimoji="0" lang="uk-UA" sz="2400">
                <a:solidFill>
                  <a:srgbClr val="000000"/>
                </a:solidFill>
                <a:cs typeface="Times New Roman" pitchFamily="18" charset="0"/>
              </a:rPr>
              <a:t>в'язати останній елемент черги із новоутвореним</a:t>
            </a:r>
            <a:endParaRPr kumimoji="0" lang="en-US" sz="2400">
              <a:solidFill>
                <a:srgbClr val="000000"/>
              </a:solidFill>
              <a:cs typeface="Times New Roman" pitchFamily="18" charset="0"/>
            </a:endParaRPr>
          </a:p>
        </p:txBody>
      </p:sp>
      <p:sp>
        <p:nvSpPr>
          <p:cNvPr id="88071" name="Rectangle 49"/>
          <p:cNvSpPr>
            <a:spLocks noChangeArrowheads="1"/>
          </p:cNvSpPr>
          <p:nvPr/>
        </p:nvSpPr>
        <p:spPr bwMode="auto">
          <a:xfrm>
            <a:off x="533400" y="5407025"/>
            <a:ext cx="51911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uk-UA" sz="2400">
                <a:solidFill>
                  <a:srgbClr val="000000"/>
                </a:solidFill>
              </a:rPr>
              <a:t>Е</a:t>
            </a:r>
            <a:r>
              <a:rPr lang="uk-UA" sz="2400">
                <a:solidFill>
                  <a:srgbClr val="000000"/>
                </a:solidFill>
                <a:cs typeface="Times New Roman" pitchFamily="18" charset="0"/>
              </a:rPr>
              <a:t>лементи з черги видаляються за тим самим алгоритмом, що і зі стеку</a:t>
            </a:r>
            <a:r>
              <a:rPr lang="uk-UA" sz="2400">
                <a:solidFill>
                  <a:srgbClr val="000000"/>
                </a:solidFill>
              </a:rPr>
              <a:t>.</a:t>
            </a:r>
            <a:endParaRPr lang="en-US" sz="2400"/>
          </a:p>
        </p:txBody>
      </p:sp>
      <p:grpSp>
        <p:nvGrpSpPr>
          <p:cNvPr id="88072" name="Группа 2"/>
          <p:cNvGrpSpPr>
            <a:grpSpLocks/>
          </p:cNvGrpSpPr>
          <p:nvPr/>
        </p:nvGrpSpPr>
        <p:grpSpPr bwMode="auto">
          <a:xfrm>
            <a:off x="5580063" y="1052513"/>
            <a:ext cx="3240087" cy="4392612"/>
            <a:chOff x="5580112" y="1052736"/>
            <a:chExt cx="3240360" cy="4392488"/>
          </a:xfrm>
        </p:grpSpPr>
        <p:grpSp>
          <p:nvGrpSpPr>
            <p:cNvPr id="88074" name="Группа 50"/>
            <p:cNvGrpSpPr>
              <a:grpSpLocks/>
            </p:cNvGrpSpPr>
            <p:nvPr/>
          </p:nvGrpSpPr>
          <p:grpSpPr bwMode="auto">
            <a:xfrm>
              <a:off x="5839742" y="1052736"/>
              <a:ext cx="2980730" cy="3244825"/>
              <a:chOff x="3463478" y="3424535"/>
              <a:chExt cx="2980730" cy="3244825"/>
            </a:xfrm>
          </p:grpSpPr>
          <p:grpSp>
            <p:nvGrpSpPr>
              <p:cNvPr id="88086" name="Группа 53"/>
              <p:cNvGrpSpPr>
                <a:grpSpLocks/>
              </p:cNvGrpSpPr>
              <p:nvPr/>
            </p:nvGrpSpPr>
            <p:grpSpPr bwMode="auto">
              <a:xfrm>
                <a:off x="4740248" y="3424535"/>
                <a:ext cx="1631952" cy="940569"/>
                <a:chOff x="2301873" y="2852936"/>
                <a:chExt cx="1631952" cy="940569"/>
              </a:xfrm>
            </p:grpSpPr>
            <p:sp>
              <p:nvSpPr>
                <p:cNvPr id="8810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810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810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8104"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8087" name="Группа 54"/>
              <p:cNvGrpSpPr>
                <a:grpSpLocks/>
              </p:cNvGrpSpPr>
              <p:nvPr/>
            </p:nvGrpSpPr>
            <p:grpSpPr bwMode="auto">
              <a:xfrm>
                <a:off x="4730351" y="4576663"/>
                <a:ext cx="1631952" cy="930932"/>
                <a:chOff x="2301873" y="2852936"/>
                <a:chExt cx="1631952" cy="930932"/>
              </a:xfrm>
            </p:grpSpPr>
            <p:sp>
              <p:nvSpPr>
                <p:cNvPr id="8809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8098"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809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8100"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88088" name="Группа 55"/>
              <p:cNvGrpSpPr>
                <a:grpSpLocks/>
              </p:cNvGrpSpPr>
              <p:nvPr/>
            </p:nvGrpSpPr>
            <p:grpSpPr bwMode="auto">
              <a:xfrm>
                <a:off x="4686996" y="5728791"/>
                <a:ext cx="1757212" cy="940569"/>
                <a:chOff x="2248621" y="2852936"/>
                <a:chExt cx="1757212" cy="940569"/>
              </a:xfrm>
            </p:grpSpPr>
            <p:sp>
              <p:nvSpPr>
                <p:cNvPr id="88093"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8094"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8095" name="Text Box 28"/>
                <p:cNvSpPr txBox="1">
                  <a:spLocks noChangeArrowheads="1"/>
                </p:cNvSpPr>
                <p:nvPr/>
              </p:nvSpPr>
              <p:spPr bwMode="auto">
                <a:xfrm>
                  <a:off x="2248621" y="3331840"/>
                  <a:ext cx="17572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r>
                    <a:rPr lang="uk-UA" sz="2400"/>
                    <a:t>=</a:t>
                  </a:r>
                  <a:r>
                    <a:rPr lang="en-US" sz="2400"/>
                    <a:t>current</a:t>
                  </a:r>
                  <a:endParaRPr lang="ru-RU" sz="2400"/>
                </a:p>
              </p:txBody>
            </p:sp>
            <p:sp>
              <p:nvSpPr>
                <p:cNvPr id="8809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88089" name="AutoShape 39"/>
              <p:cNvCxnSpPr>
                <a:cxnSpLocks noChangeShapeType="1"/>
                <a:stCxn id="88103" idx="2"/>
                <a:endCxn id="88097" idx="0"/>
              </p:cNvCxnSpPr>
              <p:nvPr/>
            </p:nvCxnSpPr>
            <p:spPr bwMode="auto">
              <a:xfrm flipH="1">
                <a:off x="5546328" y="4338935"/>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88090" name="AutoShape 39"/>
              <p:cNvCxnSpPr>
                <a:cxnSpLocks noChangeShapeType="1"/>
                <a:stCxn id="88100" idx="2"/>
                <a:endCxn id="88096" idx="0"/>
              </p:cNvCxnSpPr>
              <p:nvPr/>
            </p:nvCxnSpPr>
            <p:spPr bwMode="auto">
              <a:xfrm>
                <a:off x="5556224" y="5507595"/>
                <a:ext cx="1" cy="22119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88091" name="Text Box 42"/>
              <p:cNvSpPr txBox="1">
                <a:spLocks noChangeArrowheads="1"/>
              </p:cNvSpPr>
              <p:nvPr/>
            </p:nvSpPr>
            <p:spPr bwMode="auto">
              <a:xfrm>
                <a:off x="3463478" y="3429000"/>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88092" name="AutoShape 43"/>
              <p:cNvCxnSpPr>
                <a:cxnSpLocks noChangeShapeType="1"/>
                <a:stCxn id="88091" idx="3"/>
                <a:endCxn id="88101" idx="1"/>
              </p:cNvCxnSpPr>
              <p:nvPr/>
            </p:nvCxnSpPr>
            <p:spPr bwMode="auto">
              <a:xfrm flipV="1">
                <a:off x="4222303" y="3653135"/>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88075" name="Группа 1"/>
            <p:cNvGrpSpPr>
              <a:grpSpLocks/>
            </p:cNvGrpSpPr>
            <p:nvPr/>
          </p:nvGrpSpPr>
          <p:grpSpPr bwMode="auto">
            <a:xfrm>
              <a:off x="5963269" y="4509120"/>
              <a:ext cx="1153244" cy="461665"/>
              <a:chOff x="5963269" y="3361457"/>
              <a:chExt cx="1153244" cy="461665"/>
            </a:xfrm>
          </p:grpSpPr>
          <p:sp>
            <p:nvSpPr>
              <p:cNvPr id="88084" name="Text Box 42"/>
              <p:cNvSpPr txBox="1">
                <a:spLocks noChangeArrowheads="1"/>
              </p:cNvSpPr>
              <p:nvPr/>
            </p:nvSpPr>
            <p:spPr bwMode="auto">
              <a:xfrm>
                <a:off x="5963269" y="3361457"/>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88085" name="AutoShape 43"/>
              <p:cNvCxnSpPr>
                <a:cxnSpLocks noChangeShapeType="1"/>
                <a:stCxn id="88084" idx="3"/>
                <a:endCxn id="88096" idx="1"/>
              </p:cNvCxnSpPr>
              <p:nvPr/>
            </p:nvCxnSpPr>
            <p:spPr bwMode="auto">
              <a:xfrm flipV="1">
                <a:off x="6574334" y="3585592"/>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88076" name="Группа 72"/>
            <p:cNvGrpSpPr>
              <a:grpSpLocks/>
            </p:cNvGrpSpPr>
            <p:nvPr/>
          </p:nvGrpSpPr>
          <p:grpSpPr bwMode="auto">
            <a:xfrm>
              <a:off x="7116512" y="4504655"/>
              <a:ext cx="1631952" cy="940569"/>
              <a:chOff x="2301873" y="2852936"/>
              <a:chExt cx="1631952" cy="940569"/>
            </a:xfrm>
          </p:grpSpPr>
          <p:sp>
            <p:nvSpPr>
              <p:cNvPr id="8808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8081"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8808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88083" name="Text Box 28"/>
              <p:cNvSpPr txBox="1">
                <a:spLocks noChangeArrowheads="1"/>
              </p:cNvSpPr>
              <p:nvPr/>
            </p:nvSpPr>
            <p:spPr bwMode="auto">
              <a:xfrm>
                <a:off x="2394749"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grpSp>
        <p:sp>
          <p:nvSpPr>
            <p:cNvPr id="88077" name="Text Box 40"/>
            <p:cNvSpPr txBox="1">
              <a:spLocks noChangeArrowheads="1"/>
            </p:cNvSpPr>
            <p:nvPr/>
          </p:nvSpPr>
          <p:spPr bwMode="auto">
            <a:xfrm>
              <a:off x="5580112" y="4725144"/>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88078" name="AutoShape 41"/>
            <p:cNvCxnSpPr>
              <a:cxnSpLocks noChangeShapeType="1"/>
              <a:stCxn id="88077" idx="3"/>
            </p:cNvCxnSpPr>
            <p:nvPr/>
          </p:nvCxnSpPr>
          <p:spPr bwMode="auto">
            <a:xfrm>
              <a:off x="6626275" y="4953744"/>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88079" name="AutoShape 39"/>
            <p:cNvCxnSpPr>
              <a:cxnSpLocks noChangeShapeType="1"/>
              <a:stCxn id="88094" idx="2"/>
              <a:endCxn id="88080" idx="0"/>
            </p:cNvCxnSpPr>
            <p:nvPr/>
          </p:nvCxnSpPr>
          <p:spPr bwMode="auto">
            <a:xfrm>
              <a:off x="7932488" y="4271392"/>
              <a:ext cx="1" cy="233263"/>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
        <p:nvSpPr>
          <p:cNvPr id="39" name="Rectangle 47"/>
          <p:cNvSpPr>
            <a:spLocks noChangeArrowheads="1"/>
          </p:cNvSpPr>
          <p:nvPr/>
        </p:nvSpPr>
        <p:spPr bwMode="auto">
          <a:xfrm>
            <a:off x="76200" y="3968750"/>
            <a:ext cx="5648325" cy="755650"/>
          </a:xfrm>
          <a:prstGeom prst="rect">
            <a:avLst/>
          </a:prstGeom>
          <a:noFill/>
          <a:ln w="12700">
            <a:noFill/>
            <a:miter lim="800000"/>
            <a:headEnd type="none" w="sm" len="sm"/>
            <a:tailEnd type="none" w="sm" len="sm"/>
          </a:ln>
        </p:spPr>
        <p:txBody>
          <a:bodyPr>
            <a:spAutoFit/>
          </a:bodyPr>
          <a:lstStyle/>
          <a:p>
            <a:pPr marL="914400" lvl="1" indent="-457200">
              <a:lnSpc>
                <a:spcPct val="90000"/>
              </a:lnSpc>
              <a:spcBef>
                <a:spcPct val="50000"/>
              </a:spcBef>
              <a:buClr>
                <a:schemeClr val="tx1"/>
              </a:buClr>
              <a:defRPr/>
            </a:pPr>
            <a:r>
              <a:rPr kumimoji="0" lang="en-US" sz="2400" dirty="0">
                <a:solidFill>
                  <a:srgbClr val="000000"/>
                </a:solidFill>
              </a:rPr>
              <a:t>5</a:t>
            </a:r>
            <a:r>
              <a:rPr kumimoji="0" lang="uk-UA" sz="2400" dirty="0">
                <a:solidFill>
                  <a:srgbClr val="000000"/>
                </a:solidFill>
              </a:rPr>
              <a:t>.</a:t>
            </a:r>
            <a:r>
              <a:rPr kumimoji="0" lang="uk-UA" sz="2400" dirty="0">
                <a:solidFill>
                  <a:srgbClr val="000000"/>
                </a:solidFill>
                <a:latin typeface="Courier New" pitchFamily="49" charset="0"/>
              </a:rPr>
              <a:t> </a:t>
            </a:r>
            <a:r>
              <a:rPr kumimoji="0" lang="uk-UA" sz="2400" dirty="0">
                <a:solidFill>
                  <a:srgbClr val="000000"/>
                </a:solidFill>
                <a:latin typeface="+mn-lt"/>
                <a:cs typeface="Times New Roman" pitchFamily="18" charset="0"/>
              </a:rPr>
              <a:t>Переставити покажчик на останній елемент </a:t>
            </a:r>
            <a:r>
              <a:rPr kumimoji="0" lang="uk-UA" sz="2400" dirty="0">
                <a:solidFill>
                  <a:srgbClr val="000000"/>
                </a:solidFill>
                <a:cs typeface="Times New Roman" pitchFamily="18" charset="0"/>
              </a:rPr>
              <a:t>у черзі на </a:t>
            </a:r>
            <a:r>
              <a:rPr kumimoji="0" lang="uk-UA" sz="2400" dirty="0">
                <a:solidFill>
                  <a:srgbClr val="000000"/>
                </a:solidFill>
                <a:latin typeface="+mn-lt"/>
                <a:cs typeface="Times New Roman" pitchFamily="18" charset="0"/>
              </a:rPr>
              <a:t>новий елемент</a:t>
            </a:r>
            <a:endParaRPr kumimoji="0" lang="ru-RU" sz="2400" dirty="0">
              <a:solidFill>
                <a:srgbClr val="000000"/>
              </a:solidFill>
              <a:latin typeface="Courier New" pitchFamily="49" charset="0"/>
              <a:cs typeface="Times New Roman" pitchFamily="18"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3"/>
          <p:cNvSpPr>
            <a:spLocks noGrp="1" noChangeArrowheads="1"/>
          </p:cNvSpPr>
          <p:nvPr>
            <p:ph type="body" idx="4294967295"/>
          </p:nvPr>
        </p:nvSpPr>
        <p:spPr>
          <a:xfrm>
            <a:off x="0" y="1484783"/>
            <a:ext cx="8893175" cy="5039841"/>
          </a:xfrm>
        </p:spPr>
        <p:txBody>
          <a:bodyPr/>
          <a:lstStyle/>
          <a:p>
            <a:pPr marL="990600" lvl="1" indent="-533400">
              <a:spcBef>
                <a:spcPts val="0"/>
              </a:spcBef>
              <a:buFont typeface="Wingdings" pitchFamily="2" charset="2"/>
              <a:buNone/>
            </a:pPr>
            <a:r>
              <a:rPr lang="en-US" sz="2400" dirty="0" smtClean="0">
                <a:solidFill>
                  <a:srgbClr val="000000"/>
                </a:solidFill>
              </a:rPr>
              <a:t>void </a:t>
            </a:r>
            <a:r>
              <a:rPr lang="en-US" sz="2400" dirty="0" err="1" smtClean="0">
                <a:solidFill>
                  <a:srgbClr val="000000"/>
                </a:solidFill>
              </a:rPr>
              <a:t>print_list</a:t>
            </a:r>
            <a:r>
              <a:rPr lang="en-US" sz="2400" dirty="0" smtClean="0">
                <a:solidFill>
                  <a:srgbClr val="000000"/>
                </a:solidFill>
              </a:rPr>
              <a:t>(</a:t>
            </a:r>
            <a:r>
              <a:rPr lang="en-US" sz="2400" dirty="0" err="1" smtClean="0">
                <a:solidFill>
                  <a:srgbClr val="000000"/>
                </a:solidFill>
              </a:rPr>
              <a:t>struct</a:t>
            </a:r>
            <a:r>
              <a:rPr lang="en-US" sz="2400" dirty="0" smtClean="0">
                <a:solidFill>
                  <a:srgbClr val="000000"/>
                </a:solidFill>
              </a:rPr>
              <a:t> list *</a:t>
            </a:r>
            <a:r>
              <a:rPr lang="en-US" sz="2400" dirty="0" err="1" smtClean="0">
                <a:solidFill>
                  <a:srgbClr val="000000"/>
                </a:solidFill>
              </a:rPr>
              <a:t>p_head</a:t>
            </a:r>
            <a:r>
              <a:rPr lang="en-US" sz="2400" dirty="0" smtClean="0">
                <a:solidFill>
                  <a:srgbClr val="000000"/>
                </a:solidFill>
              </a:rPr>
              <a:t>)</a:t>
            </a:r>
          </a:p>
          <a:p>
            <a:pPr marL="990600" lvl="1" indent="-533400">
              <a:spcBef>
                <a:spcPts val="0"/>
              </a:spcBef>
              <a:buFont typeface="Wingdings" pitchFamily="2" charset="2"/>
              <a:buNone/>
            </a:pPr>
            <a:r>
              <a:rPr lang="en-US" sz="2400" dirty="0" smtClean="0">
                <a:solidFill>
                  <a:srgbClr val="000000"/>
                </a:solidFill>
              </a:rPr>
              <a:t>{ </a:t>
            </a:r>
            <a:r>
              <a:rPr lang="en-US" sz="2400" dirty="0" err="1" smtClean="0">
                <a:solidFill>
                  <a:srgbClr val="000000"/>
                </a:solidFill>
              </a:rPr>
              <a:t>struct</a:t>
            </a:r>
            <a:r>
              <a:rPr lang="en-US" sz="2400" dirty="0" smtClean="0">
                <a:solidFill>
                  <a:srgbClr val="000000"/>
                </a:solidFill>
              </a:rPr>
              <a:t> list *current;  // </a:t>
            </a:r>
            <a:r>
              <a:rPr lang="uk-UA" sz="2400" dirty="0" smtClean="0">
                <a:solidFill>
                  <a:srgbClr val="000000"/>
                </a:solidFill>
              </a:rPr>
              <a:t>поточний компонент списку</a:t>
            </a:r>
          </a:p>
          <a:p>
            <a:pPr marL="990600" lvl="1" indent="-533400">
              <a:spcBef>
                <a:spcPts val="0"/>
              </a:spcBef>
              <a:buFont typeface="Wingdings" pitchFamily="2" charset="2"/>
              <a:buNone/>
            </a:pPr>
            <a:r>
              <a:rPr lang="uk-UA" sz="2400" dirty="0" smtClean="0">
                <a:solidFill>
                  <a:srgbClr val="000000"/>
                </a:solidFill>
              </a:rPr>
              <a:t>   </a:t>
            </a:r>
            <a:r>
              <a:rPr lang="en-US" sz="2400" dirty="0" err="1" smtClean="0">
                <a:solidFill>
                  <a:srgbClr val="000000"/>
                </a:solidFill>
              </a:rPr>
              <a:t>int</a:t>
            </a:r>
            <a:r>
              <a:rPr lang="en-US" sz="2400" dirty="0" smtClean="0">
                <a:solidFill>
                  <a:srgbClr val="000000"/>
                </a:solidFill>
              </a:rPr>
              <a:t> </a:t>
            </a:r>
            <a:r>
              <a:rPr lang="en-US" sz="2400" dirty="0" err="1" smtClean="0">
                <a:solidFill>
                  <a:srgbClr val="000000"/>
                </a:solidFill>
              </a:rPr>
              <a:t>i</a:t>
            </a:r>
            <a:r>
              <a:rPr lang="en-US" sz="2400" dirty="0" smtClean="0">
                <a:solidFill>
                  <a:srgbClr val="000000"/>
                </a:solidFill>
              </a:rPr>
              <a:t> = 0;</a:t>
            </a:r>
          </a:p>
          <a:p>
            <a:pPr marL="990600" lvl="1" indent="-533400">
              <a:spcBef>
                <a:spcPts val="0"/>
              </a:spcBef>
              <a:buFont typeface="Wingdings" pitchFamily="2" charset="2"/>
              <a:buNone/>
            </a:pPr>
            <a:r>
              <a:rPr lang="en-US" sz="2400" dirty="0" smtClean="0">
                <a:solidFill>
                  <a:srgbClr val="000000"/>
                </a:solidFill>
              </a:rPr>
              <a:t>   current = </a:t>
            </a:r>
            <a:r>
              <a:rPr lang="en-US" sz="2400" dirty="0" err="1" smtClean="0">
                <a:solidFill>
                  <a:srgbClr val="000000"/>
                </a:solidFill>
              </a:rPr>
              <a:t>p_head</a:t>
            </a:r>
            <a:r>
              <a:rPr lang="en-US" sz="2400" dirty="0" smtClean="0">
                <a:solidFill>
                  <a:srgbClr val="000000"/>
                </a:solidFill>
              </a:rPr>
              <a:t>;</a:t>
            </a:r>
          </a:p>
          <a:p>
            <a:pPr marL="990600" lvl="1" indent="-533400">
              <a:spcBef>
                <a:spcPts val="0"/>
              </a:spcBef>
              <a:buFont typeface="Wingdings" pitchFamily="2" charset="2"/>
              <a:buNone/>
            </a:pPr>
            <a:r>
              <a:rPr lang="en-US" sz="2400" dirty="0" smtClean="0">
                <a:solidFill>
                  <a:srgbClr val="000000"/>
                </a:solidFill>
              </a:rPr>
              <a:t>   </a:t>
            </a:r>
            <a:r>
              <a:rPr lang="en-US" sz="2400" dirty="0" err="1" smtClean="0">
                <a:solidFill>
                  <a:srgbClr val="000000"/>
                </a:solidFill>
              </a:rPr>
              <a:t>cout</a:t>
            </a:r>
            <a:r>
              <a:rPr lang="en-US" sz="2400" dirty="0" smtClean="0">
                <a:solidFill>
                  <a:srgbClr val="000000"/>
                </a:solidFill>
              </a:rPr>
              <a:t> &lt;&lt;'\n';</a:t>
            </a:r>
          </a:p>
          <a:p>
            <a:pPr marL="990600" lvl="1" indent="-533400">
              <a:spcBef>
                <a:spcPts val="0"/>
              </a:spcBef>
              <a:buFont typeface="Wingdings" pitchFamily="2" charset="2"/>
              <a:buNone/>
            </a:pPr>
            <a:r>
              <a:rPr lang="en-US" sz="2400" dirty="0" smtClean="0">
                <a:solidFill>
                  <a:srgbClr val="000000"/>
                </a:solidFill>
              </a:rPr>
              <a:t>   while (current!= NULL)</a:t>
            </a:r>
          </a:p>
          <a:p>
            <a:pPr marL="990600" lvl="1" indent="-533400">
              <a:spcBef>
                <a:spcPts val="0"/>
              </a:spcBef>
              <a:buFont typeface="Wingdings" pitchFamily="2" charset="2"/>
              <a:buNone/>
            </a:pPr>
            <a:r>
              <a:rPr lang="en-US" sz="2400" dirty="0" smtClean="0">
                <a:solidFill>
                  <a:srgbClr val="000000"/>
                </a:solidFill>
              </a:rPr>
              <a:t>   { </a:t>
            </a:r>
            <a:r>
              <a:rPr lang="en-US" sz="2400" dirty="0" err="1" smtClean="0">
                <a:solidFill>
                  <a:srgbClr val="000000"/>
                </a:solidFill>
              </a:rPr>
              <a:t>cout</a:t>
            </a:r>
            <a:r>
              <a:rPr lang="en-US" sz="2400" dirty="0" smtClean="0">
                <a:solidFill>
                  <a:srgbClr val="000000"/>
                </a:solidFill>
              </a:rPr>
              <a:t> &lt;&lt; "I:" &lt;&lt;  </a:t>
            </a:r>
            <a:r>
              <a:rPr lang="en-US" sz="2400" dirty="0" err="1" smtClean="0">
                <a:solidFill>
                  <a:srgbClr val="000000"/>
                </a:solidFill>
              </a:rPr>
              <a:t>i</a:t>
            </a:r>
            <a:r>
              <a:rPr lang="en-US" sz="2400" dirty="0" smtClean="0">
                <a:solidFill>
                  <a:srgbClr val="000000"/>
                </a:solidFill>
              </a:rPr>
              <a:t>  &lt;&lt;  "  "  &lt;&lt; current-&gt;data  &lt;&lt;  " \n";</a:t>
            </a:r>
          </a:p>
          <a:p>
            <a:pPr marL="990600" lvl="1" indent="-533400">
              <a:spcBef>
                <a:spcPts val="0"/>
              </a:spcBef>
              <a:buFont typeface="Wingdings" pitchFamily="2" charset="2"/>
              <a:buNone/>
            </a:pPr>
            <a:r>
              <a:rPr lang="en-US" sz="2400" dirty="0" smtClean="0">
                <a:solidFill>
                  <a:srgbClr val="000000"/>
                </a:solidFill>
              </a:rPr>
              <a:t>      current =current-&gt;</a:t>
            </a:r>
            <a:r>
              <a:rPr lang="en-US" sz="2400" dirty="0" err="1" smtClean="0">
                <a:solidFill>
                  <a:srgbClr val="000000"/>
                </a:solidFill>
              </a:rPr>
              <a:t>next_item</a:t>
            </a:r>
            <a:r>
              <a:rPr lang="en-US" sz="2400" dirty="0" smtClean="0">
                <a:solidFill>
                  <a:srgbClr val="000000"/>
                </a:solidFill>
              </a:rPr>
              <a:t>;</a:t>
            </a:r>
          </a:p>
          <a:p>
            <a:pPr marL="990600" lvl="1" indent="-533400">
              <a:spcBef>
                <a:spcPts val="0"/>
              </a:spcBef>
              <a:buFont typeface="Wingdings" pitchFamily="2" charset="2"/>
              <a:buNone/>
            </a:pPr>
            <a:r>
              <a:rPr lang="en-US" sz="2400" dirty="0" smtClean="0">
                <a:solidFill>
                  <a:srgbClr val="000000"/>
                </a:solidFill>
              </a:rPr>
              <a:t>      </a:t>
            </a:r>
            <a:r>
              <a:rPr lang="en-US" sz="2400" dirty="0" err="1" smtClean="0">
                <a:solidFill>
                  <a:srgbClr val="000000"/>
                </a:solidFill>
              </a:rPr>
              <a:t>i</a:t>
            </a:r>
            <a:r>
              <a:rPr lang="en-US" sz="2400" dirty="0" smtClean="0">
                <a:solidFill>
                  <a:srgbClr val="000000"/>
                </a:solidFill>
              </a:rPr>
              <a:t>++;</a:t>
            </a:r>
          </a:p>
          <a:p>
            <a:pPr marL="990600" lvl="1" indent="-533400">
              <a:spcBef>
                <a:spcPts val="0"/>
              </a:spcBef>
              <a:buFont typeface="Wingdings" pitchFamily="2" charset="2"/>
              <a:buNone/>
            </a:pPr>
            <a:r>
              <a:rPr lang="en-US" sz="2400" dirty="0" smtClean="0">
                <a:solidFill>
                  <a:srgbClr val="000000"/>
                </a:solidFill>
              </a:rPr>
              <a:t>   }</a:t>
            </a:r>
          </a:p>
          <a:p>
            <a:pPr marL="990600" lvl="1" indent="-533400">
              <a:spcBef>
                <a:spcPts val="0"/>
              </a:spcBef>
              <a:buFont typeface="Wingdings" pitchFamily="2" charset="2"/>
              <a:buNone/>
            </a:pPr>
            <a:r>
              <a:rPr lang="en-US" sz="2400" dirty="0" smtClean="0">
                <a:solidFill>
                  <a:srgbClr val="000000"/>
                </a:solidFill>
              </a:rPr>
              <a:t>   return;</a:t>
            </a:r>
          </a:p>
          <a:p>
            <a:pPr marL="990600" lvl="1" indent="-533400">
              <a:spcBef>
                <a:spcPts val="0"/>
              </a:spcBef>
              <a:buFont typeface="Wingdings" pitchFamily="2" charset="2"/>
              <a:buNone/>
            </a:pPr>
            <a:r>
              <a:rPr lang="en-US" sz="2400" dirty="0" smtClean="0">
                <a:solidFill>
                  <a:srgbClr val="000000"/>
                </a:solidFill>
              </a:rPr>
              <a:t>}</a:t>
            </a:r>
            <a:endParaRPr lang="en-US" sz="2400" dirty="0" smtClean="0">
              <a:solidFill>
                <a:srgbClr val="000000"/>
              </a:solidFill>
              <a:latin typeface="Courier New" pitchFamily="49" charset="0"/>
            </a:endParaRPr>
          </a:p>
        </p:txBody>
      </p:sp>
      <p:sp>
        <p:nvSpPr>
          <p:cNvPr id="89091" name="Rectangle 24"/>
          <p:cNvSpPr>
            <a:spLocks noGrp="1" noChangeArrowheads="1"/>
          </p:cNvSpPr>
          <p:nvPr>
            <p:ph type="title" idx="4294967295"/>
          </p:nvPr>
        </p:nvSpPr>
        <p:spPr>
          <a:xfrm>
            <a:off x="685800" y="726976"/>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ru-RU" sz="2800" b="1" dirty="0" err="1" smtClean="0">
                <a:solidFill>
                  <a:schemeClr val="tx1"/>
                </a:solidFill>
                <a:effectLst/>
                <a:latin typeface="Times New Roman" pitchFamily="18" charset="0"/>
              </a:rPr>
              <a:t>Друк</a:t>
            </a:r>
            <a:r>
              <a:rPr lang="ru-RU" sz="2800" b="1" dirty="0" smtClean="0">
                <a:solidFill>
                  <a:schemeClr val="tx1"/>
                </a:solidFill>
                <a:effectLst/>
                <a:latin typeface="Times New Roman" pitchFamily="18" charset="0"/>
              </a:rPr>
              <a:t> </a:t>
            </a:r>
            <a:r>
              <a:rPr lang="ru-RU" sz="2800" b="1" dirty="0" err="1" smtClean="0">
                <a:solidFill>
                  <a:schemeClr val="tx1"/>
                </a:solidFill>
                <a:effectLst/>
                <a:latin typeface="Times New Roman" pitchFamily="18" charset="0"/>
              </a:rPr>
              <a:t>елементів</a:t>
            </a:r>
            <a:r>
              <a:rPr lang="ru-RU" sz="2800" b="1" dirty="0" smtClean="0">
                <a:solidFill>
                  <a:schemeClr val="tx1"/>
                </a:solidFill>
                <a:effectLst/>
                <a:latin typeface="Times New Roman" pitchFamily="18" charset="0"/>
              </a:rPr>
              <a:t> стеку </a:t>
            </a:r>
            <a:r>
              <a:rPr lang="ru-RU" sz="2800" b="1" dirty="0" err="1" smtClean="0">
                <a:solidFill>
                  <a:schemeClr val="tx1"/>
                </a:solidFill>
                <a:effectLst/>
                <a:latin typeface="Times New Roman" pitchFamily="18" charset="0"/>
              </a:rPr>
              <a:t>або</a:t>
            </a:r>
            <a:r>
              <a:rPr lang="ru-RU" sz="2800" b="1" dirty="0" smtClean="0">
                <a:solidFill>
                  <a:schemeClr val="tx1"/>
                </a:solidFill>
                <a:effectLst/>
                <a:latin typeface="Times New Roman" pitchFamily="18" charset="0"/>
              </a:rPr>
              <a:t> </a:t>
            </a:r>
            <a:r>
              <a:rPr lang="ru-RU" sz="2800" b="1" dirty="0" err="1" smtClean="0">
                <a:solidFill>
                  <a:schemeClr val="tx1"/>
                </a:solidFill>
                <a:effectLst/>
                <a:latin typeface="Times New Roman" pitchFamily="18" charset="0"/>
              </a:rPr>
              <a:t>черги</a:t>
            </a:r>
            <a:endParaRPr lang="ru-RU" sz="2800" b="1" dirty="0" smtClean="0">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body" idx="4294967295"/>
          </p:nvPr>
        </p:nvSpPr>
        <p:spPr>
          <a:xfrm>
            <a:off x="0" y="836712"/>
            <a:ext cx="8991600" cy="5792688"/>
          </a:xfrm>
        </p:spPr>
        <p:txBody>
          <a:bodyPr/>
          <a:lstStyle/>
          <a:p>
            <a:pPr marL="609600" indent="-609600" algn="just">
              <a:lnSpc>
                <a:spcPct val="100000"/>
              </a:lnSpc>
              <a:buFont typeface="Wingdings" pitchFamily="2" charset="2"/>
              <a:buNone/>
              <a:defRPr/>
            </a:pPr>
            <a:r>
              <a:rPr lang="uk-UA" sz="2800" b="1" dirty="0" smtClean="0"/>
              <a:t>	Реалізація черг за допомогою циклічних масивів </a:t>
            </a:r>
          </a:p>
          <a:p>
            <a:pPr>
              <a:lnSpc>
                <a:spcPct val="100000"/>
              </a:lnSpc>
              <a:buFont typeface="Wingdings" pitchFamily="2" charset="2"/>
              <a:buNone/>
              <a:defRPr/>
            </a:pPr>
            <a:r>
              <a:rPr lang="en-US" sz="2800" dirty="0" smtClean="0">
                <a:solidFill>
                  <a:srgbClr val="000000"/>
                </a:solidFill>
                <a:cs typeface="Times New Roman" pitchFamily="18" charset="0"/>
              </a:rPr>
              <a:t>	</a:t>
            </a:r>
            <a:r>
              <a:rPr lang="uk-UA" sz="2400" dirty="0" smtClean="0"/>
              <a:t>Реалізацію списків за допомогою масивів, яка розглядалася раніше, можна застосувати для черг, але в даному випадку це не раціонально, бо за допомогою покажчика на останній елемент черги можна виконати додавання елемента за фіксоване число кроків (незалежне від довжини черги), але оператор видалення елемента, який видаляє перший елемент, вимагає переміщення всіх елементів черги на одну позицію в масиві.</a:t>
            </a:r>
            <a:endParaRPr lang="en-GB" sz="2400" dirty="0" smtClean="0"/>
          </a:p>
          <a:p>
            <a:pPr>
              <a:lnSpc>
                <a:spcPct val="100000"/>
              </a:lnSpc>
              <a:buFont typeface="Wingdings" pitchFamily="2" charset="2"/>
              <a:buNone/>
              <a:defRPr/>
            </a:pPr>
            <a:r>
              <a:rPr lang="uk-UA" sz="2400" dirty="0" smtClean="0"/>
              <a:t>	Щоб уникнути цих обчислювальних витрат, представимо масив у вигляді циклічної структури, де перший запис масиву слідує за останнім</a:t>
            </a:r>
            <a:endParaRPr lang="ru-RU" sz="2400" dirty="0" smtClean="0">
              <a:solidFill>
                <a:srgbClr val="000000"/>
              </a:solidFill>
              <a:cs typeface="Times New Roman" pitchFamily="18"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Прямоугольник 4"/>
          <p:cNvSpPr>
            <a:spLocks noChangeArrowheads="1"/>
          </p:cNvSpPr>
          <p:nvPr/>
        </p:nvSpPr>
        <p:spPr bwMode="auto">
          <a:xfrm>
            <a:off x="357188" y="5143500"/>
            <a:ext cx="83581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uk-UA" sz="2400"/>
              <a:t>При такому представленні черги оператори додавання і видалення елемента виконуються за фіксований час, незалежний від довжини черги.</a:t>
            </a:r>
            <a:endParaRPr lang="en-GB" sz="2400"/>
          </a:p>
        </p:txBody>
      </p:sp>
      <p:grpSp>
        <p:nvGrpSpPr>
          <p:cNvPr id="91139" name="Group 12"/>
          <p:cNvGrpSpPr>
            <a:grpSpLocks/>
          </p:cNvGrpSpPr>
          <p:nvPr/>
        </p:nvGrpSpPr>
        <p:grpSpPr bwMode="auto">
          <a:xfrm>
            <a:off x="428625" y="428625"/>
            <a:ext cx="8261350" cy="4178300"/>
            <a:chOff x="270" y="270"/>
            <a:chExt cx="5204" cy="2632"/>
          </a:xfrm>
        </p:grpSpPr>
        <p:pic>
          <p:nvPicPr>
            <p:cNvPr id="9114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 y="270"/>
              <a:ext cx="5204" cy="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2" name="Text Box 7"/>
            <p:cNvSpPr txBox="1">
              <a:spLocks noChangeArrowheads="1"/>
            </p:cNvSpPr>
            <p:nvPr/>
          </p:nvSpPr>
          <p:spPr bwMode="auto">
            <a:xfrm>
              <a:off x="1927" y="2614"/>
              <a:ext cx="1043" cy="288"/>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ctr" eaLnBrk="1" hangingPunct="1"/>
              <a:r>
                <a:rPr lang="uk-UA" sz="2400"/>
                <a:t>черга</a:t>
              </a:r>
            </a:p>
          </p:txBody>
        </p:sp>
      </p:grpSp>
      <p:sp>
        <p:nvSpPr>
          <p:cNvPr id="91140" name="Овал 5"/>
          <p:cNvSpPr>
            <a:spLocks noChangeArrowheads="1"/>
          </p:cNvSpPr>
          <p:nvPr/>
        </p:nvSpPr>
        <p:spPr bwMode="auto">
          <a:xfrm>
            <a:off x="142875" y="6429375"/>
            <a:ext cx="214313" cy="214313"/>
          </a:xfrm>
          <a:prstGeom prst="ellipse">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3"/>
          <p:cNvSpPr>
            <a:spLocks noGrp="1" noChangeArrowheads="1"/>
          </p:cNvSpPr>
          <p:nvPr>
            <p:ph type="body" idx="4294967295"/>
          </p:nvPr>
        </p:nvSpPr>
        <p:spPr>
          <a:xfrm>
            <a:off x="0" y="836712"/>
            <a:ext cx="9144000" cy="5904656"/>
          </a:xfrm>
        </p:spPr>
        <p:txBody>
          <a:bodyPr/>
          <a:lstStyle/>
          <a:p>
            <a:pPr>
              <a:lnSpc>
                <a:spcPct val="100000"/>
              </a:lnSpc>
              <a:buFont typeface="Wingdings" pitchFamily="2" charset="2"/>
              <a:buNone/>
            </a:pPr>
            <a:r>
              <a:rPr lang="ru-RU" sz="2800" dirty="0" smtClean="0"/>
              <a:t>	</a:t>
            </a:r>
            <a:r>
              <a:rPr lang="uk-UA" sz="2800" dirty="0" smtClean="0"/>
              <a:t>Елементи черги розташовуються в "колі" записів в послідовних позиціях, кінець черги знаходиться за годинниковою стрілкою на певній відстані від початку. Тепер для вставки нового елементу в чергу достатньо перемістити покажчик на кінець черги на одну позицію за годинниковою стрілкою і записати елемент в цю позицію. При видаленні елементу з черги треба просто перемістити покажчик на початок черги за годинниковою стрілкою на одну позицію.</a:t>
            </a:r>
            <a:endParaRPr lang="uk-UA" dirty="0" smtClean="0"/>
          </a:p>
        </p:txBody>
      </p:sp>
      <p:sp>
        <p:nvSpPr>
          <p:cNvPr id="92163" name="Овал 2"/>
          <p:cNvSpPr>
            <a:spLocks noChangeArrowheads="1"/>
          </p:cNvSpPr>
          <p:nvPr/>
        </p:nvSpPr>
        <p:spPr bwMode="auto">
          <a:xfrm>
            <a:off x="142875" y="6429375"/>
            <a:ext cx="214313" cy="214313"/>
          </a:xfrm>
          <a:prstGeom prst="ellipse">
            <a:avLst/>
          </a:prstGeom>
          <a:solidFill>
            <a:srgbClr val="FF0000"/>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4294967295"/>
          </p:nvPr>
        </p:nvSpPr>
        <p:spPr>
          <a:xfrm>
            <a:off x="0" y="836712"/>
            <a:ext cx="9144000" cy="5904656"/>
          </a:xfrm>
        </p:spPr>
        <p:txBody>
          <a:bodyPr/>
          <a:lstStyle/>
          <a:p>
            <a:pPr>
              <a:lnSpc>
                <a:spcPct val="100000"/>
              </a:lnSpc>
              <a:buFont typeface="Wingdings" pitchFamily="2" charset="2"/>
              <a:buNone/>
            </a:pPr>
            <a:r>
              <a:rPr lang="ru-RU" sz="2800" b="1" dirty="0" smtClean="0"/>
              <a:t>	</a:t>
            </a:r>
            <a:r>
              <a:rPr lang="uk-UA" sz="2800" dirty="0" smtClean="0"/>
              <a:t>Способи агрегації комірок для створення структур даних: </a:t>
            </a:r>
            <a:endParaRPr lang="uk-UA" sz="1600" dirty="0" smtClean="0"/>
          </a:p>
          <a:p>
            <a:pPr lvl="1"/>
            <a:r>
              <a:rPr lang="uk-UA" dirty="0" smtClean="0"/>
              <a:t>одновимірний масив</a:t>
            </a:r>
          </a:p>
          <a:p>
            <a:pPr lvl="1"/>
            <a:r>
              <a:rPr lang="uk-UA" dirty="0" smtClean="0"/>
              <a:t>запис</a:t>
            </a:r>
          </a:p>
          <a:p>
            <a:pPr lvl="1"/>
            <a:r>
              <a:rPr lang="uk-UA" dirty="0" smtClean="0"/>
              <a:t>файл</a:t>
            </a:r>
          </a:p>
          <a:p>
            <a:pPr lvl="1"/>
            <a:r>
              <a:rPr lang="uk-UA" dirty="0" smtClean="0"/>
              <a:t>покажчик + запис </a:t>
            </a:r>
          </a:p>
          <a:p>
            <a:pPr lvl="1"/>
            <a:r>
              <a:rPr lang="uk-UA" dirty="0" smtClean="0"/>
              <a:t>курсор + одновимірний масив</a:t>
            </a:r>
          </a:p>
        </p:txBody>
      </p:sp>
      <p:sp>
        <p:nvSpPr>
          <p:cNvPr id="21507"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p:cNvSpPr>
            <a:spLocks noGrp="1" noChangeArrowheads="1"/>
          </p:cNvSpPr>
          <p:nvPr>
            <p:ph type="body" idx="4294967295"/>
          </p:nvPr>
        </p:nvSpPr>
        <p:spPr>
          <a:xfrm>
            <a:off x="0" y="836712"/>
            <a:ext cx="9144000" cy="5904656"/>
          </a:xfrm>
        </p:spPr>
        <p:txBody>
          <a:bodyPr/>
          <a:lstStyle/>
          <a:p>
            <a:pPr>
              <a:lnSpc>
                <a:spcPct val="100000"/>
              </a:lnSpc>
              <a:buFont typeface="Wingdings" pitchFamily="2" charset="2"/>
              <a:buNone/>
            </a:pPr>
            <a:r>
              <a:rPr lang="ru-RU" sz="2800" dirty="0" smtClean="0"/>
              <a:t>	</a:t>
            </a:r>
            <a:r>
              <a:rPr lang="uk-UA" sz="2800" dirty="0" smtClean="0"/>
              <a:t>Приклади, що ілюструють реалізації АТД “Черга”: </a:t>
            </a:r>
          </a:p>
          <a:p>
            <a:pPr>
              <a:lnSpc>
                <a:spcPct val="100000"/>
              </a:lnSpc>
              <a:buFont typeface="Wingdings" pitchFamily="2" charset="2"/>
              <a:buNone/>
            </a:pPr>
            <a:endParaRPr lang="uk-UA" sz="900" dirty="0" smtClean="0"/>
          </a:p>
          <a:p>
            <a:pPr lvl="1"/>
            <a:r>
              <a:rPr lang="uk-UA" dirty="0" smtClean="0"/>
              <a:t>реалізація </a:t>
            </a:r>
            <a:r>
              <a:rPr lang="ru-RU" dirty="0" smtClean="0"/>
              <a:t>за </a:t>
            </a:r>
            <a:r>
              <a:rPr lang="ru-RU" dirty="0" err="1" smtClean="0"/>
              <a:t>допомогою</a:t>
            </a:r>
            <a:r>
              <a:rPr lang="ru-RU" dirty="0" smtClean="0"/>
              <a:t> </a:t>
            </a:r>
            <a:r>
              <a:rPr lang="ru-RU" dirty="0" err="1" smtClean="0"/>
              <a:t>покажчиків</a:t>
            </a:r>
            <a:r>
              <a:rPr lang="ru-RU" dirty="0" smtClean="0"/>
              <a:t> </a:t>
            </a:r>
            <a:r>
              <a:rPr lang="uk-UA" dirty="0" smtClean="0"/>
              <a:t>(с.316-319  [4])</a:t>
            </a:r>
            <a:endParaRPr lang="ru-RU" dirty="0" smtClean="0"/>
          </a:p>
          <a:p>
            <a:pPr lvl="1"/>
            <a:r>
              <a:rPr lang="uk-UA" dirty="0" smtClean="0"/>
              <a:t>ще одна реалізація </a:t>
            </a:r>
            <a:r>
              <a:rPr lang="ru-RU" dirty="0" smtClean="0"/>
              <a:t>за </a:t>
            </a:r>
            <a:r>
              <a:rPr lang="ru-RU" dirty="0" err="1" smtClean="0"/>
              <a:t>допомогою</a:t>
            </a:r>
            <a:r>
              <a:rPr lang="ru-RU" dirty="0" smtClean="0"/>
              <a:t> </a:t>
            </a:r>
            <a:r>
              <a:rPr lang="ru-RU" dirty="0" err="1" smtClean="0"/>
              <a:t>покажчиків</a:t>
            </a:r>
            <a:r>
              <a:rPr lang="ru-RU" dirty="0" smtClean="0"/>
              <a:t>     </a:t>
            </a:r>
            <a:r>
              <a:rPr lang="uk-UA" dirty="0" smtClean="0"/>
              <a:t>(с.62-63  [1])</a:t>
            </a:r>
            <a:endParaRPr lang="ru-RU" dirty="0" smtClean="0"/>
          </a:p>
          <a:p>
            <a:pPr lvl="1"/>
            <a:r>
              <a:rPr lang="ru-RU" dirty="0" err="1" smtClean="0"/>
              <a:t>реалізація</a:t>
            </a:r>
            <a:r>
              <a:rPr lang="ru-RU" dirty="0" smtClean="0"/>
              <a:t> за </a:t>
            </a:r>
            <a:r>
              <a:rPr lang="ru-RU" dirty="0" err="1" smtClean="0"/>
              <a:t>допомогою</a:t>
            </a:r>
            <a:r>
              <a:rPr lang="ru-RU" dirty="0" smtClean="0"/>
              <a:t> </a:t>
            </a:r>
            <a:r>
              <a:rPr lang="ru-RU" dirty="0" err="1" smtClean="0"/>
              <a:t>масивів</a:t>
            </a:r>
            <a:r>
              <a:rPr lang="ru-RU" dirty="0" smtClean="0"/>
              <a:t> </a:t>
            </a:r>
            <a:r>
              <a:rPr lang="uk-UA" dirty="0" smtClean="0"/>
              <a:t>(с.63-66  [1]).</a:t>
            </a:r>
          </a:p>
          <a:p>
            <a:pPr lvl="1">
              <a:buFontTx/>
              <a:buNone/>
            </a:pPr>
            <a:endParaRPr lang="uk-UA" dirty="0" smtClean="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836712"/>
            <a:ext cx="8080375" cy="1440160"/>
          </a:xfrm>
        </p:spPr>
        <p:txBody>
          <a:bodyPr/>
          <a:lstStyle/>
          <a:p>
            <a:pPr eaLnBrk="1" hangingPunct="1">
              <a:defRPr/>
            </a:pPr>
            <a:r>
              <a:rPr lang="ru-RU" sz="4800" dirty="0" smtClean="0">
                <a:solidFill>
                  <a:srgbClr val="0000CC"/>
                </a:solidFill>
                <a:latin typeface="Times New Roman" pitchFamily="18" charset="0"/>
                <a:cs typeface="Times New Roman" pitchFamily="18" charset="0"/>
              </a:rPr>
              <a:t>3.5. </a:t>
            </a:r>
            <a:r>
              <a:rPr lang="uk-UA" sz="4800" dirty="0" smtClean="0">
                <a:solidFill>
                  <a:srgbClr val="0000CC"/>
                </a:solidFill>
                <a:latin typeface="Times New Roman" pitchFamily="18" charset="0"/>
                <a:cs typeface="Times New Roman" pitchFamily="18" charset="0"/>
              </a:rPr>
              <a:t>Однозв'язний лінійний список</a:t>
            </a:r>
          </a:p>
        </p:txBody>
      </p:sp>
      <p:sp>
        <p:nvSpPr>
          <p:cNvPr id="94211" name="Rectangle 3"/>
          <p:cNvSpPr>
            <a:spLocks noGrp="1" noChangeArrowheads="1"/>
          </p:cNvSpPr>
          <p:nvPr>
            <p:ph type="body" idx="4294967295"/>
          </p:nvPr>
        </p:nvSpPr>
        <p:spPr>
          <a:xfrm>
            <a:off x="682625" y="2707952"/>
            <a:ext cx="7772400" cy="1081088"/>
          </a:xfrm>
        </p:spPr>
        <p:txBody>
          <a:bodyPr/>
          <a:lstStyle/>
          <a:p>
            <a:pPr eaLnBrk="1" hangingPunct="1">
              <a:buFont typeface="Wingdings" pitchFamily="2" charset="2"/>
              <a:buNone/>
            </a:pPr>
            <a:r>
              <a:rPr lang="ru-RU" sz="2800" dirty="0" err="1" smtClean="0"/>
              <a:t>Література</a:t>
            </a:r>
            <a:r>
              <a:rPr lang="ru-RU" sz="2800" dirty="0" smtClean="0"/>
              <a:t> для </a:t>
            </a:r>
            <a:r>
              <a:rPr lang="ru-RU" sz="2800" dirty="0" err="1" smtClean="0"/>
              <a:t>самостійного</a:t>
            </a:r>
            <a:r>
              <a:rPr lang="ru-RU" sz="2800" dirty="0" smtClean="0"/>
              <a:t> </a:t>
            </a:r>
            <a:r>
              <a:rPr lang="ru-RU" sz="2800" dirty="0" err="1" smtClean="0"/>
              <a:t>читання</a:t>
            </a:r>
            <a:r>
              <a:rPr lang="ru-RU" sz="2800" dirty="0" smtClean="0"/>
              <a:t>:</a:t>
            </a:r>
          </a:p>
          <a:p>
            <a:pPr lvl="1" eaLnBrk="1" hangingPunct="1">
              <a:buFontTx/>
              <a:buNone/>
            </a:pPr>
            <a:r>
              <a:rPr lang="ru-RU" sz="2400" dirty="0" smtClean="0"/>
              <a:t>		 с.</a:t>
            </a:r>
            <a:r>
              <a:rPr lang="uk-UA" sz="2400" dirty="0" smtClean="0"/>
              <a:t> 6</a:t>
            </a:r>
            <a:r>
              <a:rPr lang="en-US" sz="2400" dirty="0" smtClean="0"/>
              <a:t>0</a:t>
            </a:r>
            <a:r>
              <a:rPr lang="uk-UA" sz="2400" dirty="0" smtClean="0"/>
              <a:t>-6</a:t>
            </a:r>
            <a:r>
              <a:rPr lang="en-US" sz="2400" dirty="0" smtClean="0"/>
              <a:t>6</a:t>
            </a:r>
            <a:r>
              <a:rPr lang="uk-UA" sz="2400" dirty="0" smtClean="0"/>
              <a:t> [1], </a:t>
            </a:r>
            <a:r>
              <a:rPr lang="ru-RU" sz="2400" dirty="0" smtClean="0"/>
              <a:t>с.</a:t>
            </a:r>
            <a:r>
              <a:rPr lang="uk-UA" sz="2400" dirty="0" smtClean="0"/>
              <a:t> 319-325 [4]</a:t>
            </a:r>
            <a:r>
              <a:rPr lang="ru-RU" sz="2400" dirty="0" smtClean="0"/>
              <a:t> </a:t>
            </a:r>
          </a:p>
        </p:txBody>
      </p:sp>
      <p:sp>
        <p:nvSpPr>
          <p:cNvPr id="94212"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body" idx="4294967295"/>
          </p:nvPr>
        </p:nvSpPr>
        <p:spPr>
          <a:xfrm>
            <a:off x="0" y="836712"/>
            <a:ext cx="8786813" cy="5449788"/>
          </a:xfrm>
        </p:spPr>
        <p:txBody>
          <a:bodyPr/>
          <a:lstStyle/>
          <a:p>
            <a:pPr marL="609600" indent="-609600" algn="just">
              <a:lnSpc>
                <a:spcPct val="100000"/>
              </a:lnSpc>
              <a:buFont typeface="Wingdings" pitchFamily="2" charset="2"/>
              <a:buNone/>
            </a:pPr>
            <a:r>
              <a:rPr lang="en-US" sz="2800" dirty="0" smtClean="0">
                <a:solidFill>
                  <a:srgbClr val="000000"/>
                </a:solidFill>
                <a:cs typeface="Times New Roman" pitchFamily="18" charset="0"/>
              </a:rPr>
              <a:t>	</a:t>
            </a:r>
            <a:r>
              <a:rPr lang="uk-UA" sz="2800" dirty="0" smtClean="0">
                <a:solidFill>
                  <a:srgbClr val="000000"/>
                </a:solidFill>
              </a:rPr>
              <a:t>С</a:t>
            </a:r>
            <a:r>
              <a:rPr lang="uk-UA" sz="2800" dirty="0" smtClean="0">
                <a:solidFill>
                  <a:srgbClr val="000000"/>
                </a:solidFill>
                <a:cs typeface="Times New Roman" pitchFamily="18" charset="0"/>
              </a:rPr>
              <a:t>тек і черга є лінійними списками, множина допустимих операцій над якими обмежена операціями над першим або останнім елементом. </a:t>
            </a:r>
            <a:r>
              <a:rPr lang="uk-UA" sz="2800" dirty="0" smtClean="0">
                <a:solidFill>
                  <a:srgbClr val="000000"/>
                </a:solidFill>
              </a:rPr>
              <a:t>Розглянемо </a:t>
            </a:r>
            <a:r>
              <a:rPr lang="uk-UA" sz="2800" dirty="0" smtClean="0">
                <a:solidFill>
                  <a:srgbClr val="000000"/>
                </a:solidFill>
                <a:cs typeface="Times New Roman" pitchFamily="18" charset="0"/>
              </a:rPr>
              <a:t>списки, над якими припустимі довільні дії. </a:t>
            </a:r>
            <a:endParaRPr lang="uk-UA" sz="2800" dirty="0" smtClean="0">
              <a:solidFill>
                <a:srgbClr val="000000"/>
              </a:solidFill>
            </a:endParaRPr>
          </a:p>
          <a:p>
            <a:pPr marL="609600" indent="-609600" algn="just">
              <a:lnSpc>
                <a:spcPct val="100000"/>
              </a:lnSpc>
              <a:buFont typeface="Wingdings" pitchFamily="2" charset="2"/>
              <a:buNone/>
            </a:pPr>
            <a:r>
              <a:rPr lang="uk-UA" sz="2800" dirty="0" smtClean="0">
                <a:solidFill>
                  <a:srgbClr val="000000"/>
                </a:solidFill>
              </a:rPr>
              <a:t>	</a:t>
            </a:r>
            <a:r>
              <a:rPr lang="uk-UA" sz="2800" dirty="0" smtClean="0">
                <a:solidFill>
                  <a:srgbClr val="000000"/>
                </a:solidFill>
                <a:cs typeface="Times New Roman" pitchFamily="18" charset="0"/>
              </a:rPr>
              <a:t>Найбільш ефективно у </a:t>
            </a:r>
            <a:r>
              <a:rPr lang="uk-UA" sz="2800" dirty="0" err="1" smtClean="0">
                <a:solidFill>
                  <a:srgbClr val="000000"/>
                </a:solidFill>
                <a:cs typeface="Times New Roman" pitchFamily="18" charset="0"/>
              </a:rPr>
              <a:t>спискових</a:t>
            </a:r>
            <a:r>
              <a:rPr lang="uk-UA" sz="2800" dirty="0" smtClean="0">
                <a:solidFill>
                  <a:srgbClr val="000000"/>
                </a:solidFill>
                <a:cs typeface="Times New Roman" pitchFamily="18" charset="0"/>
              </a:rPr>
              <a:t> структурах реалізуються операції вставки та видалення елементів, оскільки вони, на відміну від операцій видалення та вставки елементів масиву, не потребують зсуву групи елементів.</a:t>
            </a:r>
          </a:p>
        </p:txBody>
      </p:sp>
      <p:sp>
        <p:nvSpPr>
          <p:cNvPr id="95235"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body" idx="4294967295"/>
          </p:nvPr>
        </p:nvSpPr>
        <p:spPr>
          <a:xfrm>
            <a:off x="0" y="836712"/>
            <a:ext cx="8763000" cy="5868888"/>
          </a:xfrm>
        </p:spPr>
        <p:txBody>
          <a:bodyPr/>
          <a:lstStyle/>
          <a:p>
            <a:pPr marL="609600" indent="-609600" algn="just">
              <a:lnSpc>
                <a:spcPct val="100000"/>
              </a:lnSpc>
              <a:buFont typeface="Wingdings" pitchFamily="2" charset="2"/>
              <a:buNone/>
            </a:pPr>
            <a:r>
              <a:rPr lang="uk-UA" sz="2400" dirty="0" smtClean="0">
                <a:solidFill>
                  <a:srgbClr val="000000"/>
                </a:solidFill>
              </a:rPr>
              <a:t>	</a:t>
            </a:r>
            <a:r>
              <a:rPr lang="uk-UA" sz="2800" dirty="0" smtClean="0">
                <a:solidFill>
                  <a:srgbClr val="000000"/>
                </a:solidFill>
              </a:rPr>
              <a:t>В</a:t>
            </a:r>
            <a:r>
              <a:rPr lang="uk-UA" sz="2800" dirty="0" smtClean="0">
                <a:solidFill>
                  <a:srgbClr val="000000"/>
                </a:solidFill>
                <a:cs typeface="Times New Roman" pitchFamily="18" charset="0"/>
              </a:rPr>
              <a:t>сі можливі варіанти застосування операцій</a:t>
            </a:r>
            <a:r>
              <a:rPr lang="uk-UA" sz="2800" dirty="0" smtClean="0">
                <a:solidFill>
                  <a:srgbClr val="000000"/>
                </a:solidFill>
              </a:rPr>
              <a:t> </a:t>
            </a:r>
            <a:r>
              <a:rPr lang="uk-UA" sz="2800" dirty="0" smtClean="0">
                <a:solidFill>
                  <a:srgbClr val="000000"/>
                </a:solidFill>
                <a:cs typeface="Times New Roman" pitchFamily="18" charset="0"/>
              </a:rPr>
              <a:t>вставки та видалення елементів</a:t>
            </a:r>
            <a:r>
              <a:rPr lang="uk-UA" sz="2800" dirty="0" smtClean="0">
                <a:solidFill>
                  <a:srgbClr val="000000"/>
                </a:solidFill>
              </a:rPr>
              <a:t> у списку</a:t>
            </a:r>
            <a:r>
              <a:rPr lang="uk-UA" sz="2800" dirty="0" smtClean="0">
                <a:solidFill>
                  <a:srgbClr val="000000"/>
                </a:solidFill>
                <a:cs typeface="Times New Roman" pitchFamily="18" charset="0"/>
              </a:rPr>
              <a:t>:</a:t>
            </a:r>
            <a:r>
              <a:rPr lang="ru-RU" sz="2800" dirty="0" smtClean="0">
                <a:solidFill>
                  <a:srgbClr val="000000"/>
                </a:solidFill>
                <a:cs typeface="Times New Roman" pitchFamily="18" charset="0"/>
              </a:rPr>
              <a:t> </a:t>
            </a:r>
          </a:p>
          <a:p>
            <a:pPr marL="990600" lvl="1" indent="-533400" algn="just">
              <a:buFont typeface="Symbol" pitchFamily="18" charset="2"/>
              <a:buChar char="-"/>
            </a:pPr>
            <a:r>
              <a:rPr lang="ru-RU" dirty="0" err="1" smtClean="0">
                <a:solidFill>
                  <a:srgbClr val="000000"/>
                </a:solidFill>
                <a:cs typeface="Times New Roman" pitchFamily="18" charset="0"/>
              </a:rPr>
              <a:t>створення</a:t>
            </a:r>
            <a:r>
              <a:rPr lang="ru-RU" dirty="0" smtClean="0">
                <a:solidFill>
                  <a:srgbClr val="000000"/>
                </a:solidFill>
                <a:cs typeface="Times New Roman" pitchFamily="18" charset="0"/>
              </a:rPr>
              <a:t> списку, </a:t>
            </a:r>
            <a:r>
              <a:rPr lang="ru-RU" dirty="0" err="1" smtClean="0">
                <a:solidFill>
                  <a:srgbClr val="000000"/>
                </a:solidFill>
                <a:cs typeface="Times New Roman" pitchFamily="18" charset="0"/>
              </a:rPr>
              <a:t>тобто</a:t>
            </a:r>
            <a:r>
              <a:rPr lang="ru-RU" dirty="0" smtClean="0">
                <a:solidFill>
                  <a:srgbClr val="000000"/>
                </a:solidFill>
                <a:cs typeface="Times New Roman" pitchFamily="18" charset="0"/>
              </a:rPr>
              <a:t> </a:t>
            </a:r>
            <a:r>
              <a:rPr lang="ru-RU" dirty="0" err="1" smtClean="0">
                <a:solidFill>
                  <a:srgbClr val="000000"/>
                </a:solidFill>
                <a:cs typeface="Times New Roman" pitchFamily="18" charset="0"/>
              </a:rPr>
              <a:t>внесення</a:t>
            </a:r>
            <a:r>
              <a:rPr lang="ru-RU" dirty="0" smtClean="0">
                <a:solidFill>
                  <a:srgbClr val="000000"/>
                </a:solidFill>
                <a:cs typeface="Times New Roman" pitchFamily="18" charset="0"/>
              </a:rPr>
              <a:t> </a:t>
            </a:r>
            <a:r>
              <a:rPr lang="ru-RU" dirty="0" err="1" smtClean="0">
                <a:solidFill>
                  <a:srgbClr val="000000"/>
                </a:solidFill>
                <a:cs typeface="Times New Roman" pitchFamily="18" charset="0"/>
              </a:rPr>
              <a:t>першого</a:t>
            </a:r>
            <a:r>
              <a:rPr lang="ru-RU" dirty="0" smtClean="0">
                <a:solidFill>
                  <a:srgbClr val="000000"/>
                </a:solidFill>
                <a:cs typeface="Times New Roman" pitchFamily="18" charset="0"/>
              </a:rPr>
              <a:t> </a:t>
            </a:r>
            <a:r>
              <a:rPr lang="ru-RU" dirty="0" err="1" smtClean="0">
                <a:solidFill>
                  <a:srgbClr val="000000"/>
                </a:solidFill>
                <a:cs typeface="Times New Roman" pitchFamily="18" charset="0"/>
              </a:rPr>
              <a:t>елемента</a:t>
            </a:r>
            <a:r>
              <a:rPr lang="ru-RU" dirty="0" smtClean="0">
                <a:solidFill>
                  <a:srgbClr val="000000"/>
                </a:solidFill>
                <a:cs typeface="Times New Roman" pitchFamily="18" charset="0"/>
              </a:rPr>
              <a:t> до списку;</a:t>
            </a:r>
          </a:p>
          <a:p>
            <a:pPr marL="990600" lvl="1" indent="-533400" algn="just">
              <a:buFont typeface="Symbol" pitchFamily="18" charset="2"/>
              <a:buChar char="-"/>
            </a:pPr>
            <a:r>
              <a:rPr lang="ru-RU" dirty="0" err="1" smtClean="0">
                <a:solidFill>
                  <a:srgbClr val="000000"/>
                </a:solidFill>
                <a:cs typeface="Times New Roman" pitchFamily="18" charset="0"/>
              </a:rPr>
              <a:t>додавання</a:t>
            </a:r>
            <a:r>
              <a:rPr lang="ru-RU" dirty="0" smtClean="0">
                <a:solidFill>
                  <a:srgbClr val="000000"/>
                </a:solidFill>
                <a:cs typeface="Times New Roman" pitchFamily="18" charset="0"/>
              </a:rPr>
              <a:t> </a:t>
            </a:r>
            <a:r>
              <a:rPr lang="ru-RU" dirty="0" err="1" smtClean="0">
                <a:solidFill>
                  <a:srgbClr val="000000"/>
                </a:solidFill>
                <a:cs typeface="Times New Roman" pitchFamily="18" charset="0"/>
              </a:rPr>
              <a:t>елемента</a:t>
            </a:r>
            <a:r>
              <a:rPr lang="ru-RU" dirty="0" smtClean="0">
                <a:solidFill>
                  <a:srgbClr val="000000"/>
                </a:solidFill>
                <a:cs typeface="Times New Roman" pitchFamily="18" charset="0"/>
              </a:rPr>
              <a:t> в </a:t>
            </a:r>
            <a:r>
              <a:rPr lang="ru-RU" dirty="0" err="1" smtClean="0">
                <a:solidFill>
                  <a:srgbClr val="000000"/>
                </a:solidFill>
                <a:cs typeface="Times New Roman" pitchFamily="18" charset="0"/>
              </a:rPr>
              <a:t>кінець</a:t>
            </a:r>
            <a:r>
              <a:rPr lang="ru-RU" dirty="0" smtClean="0">
                <a:solidFill>
                  <a:srgbClr val="000000"/>
                </a:solidFill>
                <a:cs typeface="Times New Roman" pitchFamily="18" charset="0"/>
              </a:rPr>
              <a:t> списку;</a:t>
            </a:r>
          </a:p>
          <a:p>
            <a:pPr marL="990600" lvl="1" indent="-533400" algn="just">
              <a:buFont typeface="Symbol" pitchFamily="18" charset="2"/>
              <a:buChar char="-"/>
            </a:pPr>
            <a:r>
              <a:rPr lang="ru-RU" dirty="0" err="1" smtClean="0">
                <a:solidFill>
                  <a:srgbClr val="000000"/>
                </a:solidFill>
                <a:cs typeface="Times New Roman" pitchFamily="18" charset="0"/>
              </a:rPr>
              <a:t>додавання</a:t>
            </a:r>
            <a:r>
              <a:rPr lang="ru-RU" dirty="0" smtClean="0">
                <a:solidFill>
                  <a:srgbClr val="000000"/>
                </a:solidFill>
                <a:cs typeface="Times New Roman" pitchFamily="18" charset="0"/>
              </a:rPr>
              <a:t> </a:t>
            </a:r>
            <a:r>
              <a:rPr lang="ru-RU" dirty="0" err="1" smtClean="0">
                <a:solidFill>
                  <a:srgbClr val="000000"/>
                </a:solidFill>
                <a:cs typeface="Times New Roman" pitchFamily="18" charset="0"/>
              </a:rPr>
              <a:t>елемента</a:t>
            </a:r>
            <a:r>
              <a:rPr lang="ru-RU" dirty="0" smtClean="0">
                <a:solidFill>
                  <a:srgbClr val="000000"/>
                </a:solidFill>
                <a:cs typeface="Times New Roman" pitchFamily="18" charset="0"/>
              </a:rPr>
              <a:t> на початок списку;</a:t>
            </a:r>
          </a:p>
          <a:p>
            <a:pPr marL="990600" lvl="1" indent="-533400" algn="just">
              <a:buFont typeface="Symbol" pitchFamily="18" charset="2"/>
              <a:buChar char="-"/>
            </a:pPr>
            <a:r>
              <a:rPr lang="ru-RU" dirty="0" smtClean="0">
                <a:solidFill>
                  <a:srgbClr val="000000"/>
                </a:solidFill>
                <a:cs typeface="Times New Roman" pitchFamily="18" charset="0"/>
              </a:rPr>
              <a:t>вставка </a:t>
            </a:r>
            <a:r>
              <a:rPr lang="ru-RU" dirty="0" err="1" smtClean="0">
                <a:solidFill>
                  <a:srgbClr val="000000"/>
                </a:solidFill>
                <a:cs typeface="Times New Roman" pitchFamily="18" charset="0"/>
              </a:rPr>
              <a:t>елемента</a:t>
            </a:r>
            <a:r>
              <a:rPr lang="ru-RU" dirty="0" smtClean="0">
                <a:solidFill>
                  <a:srgbClr val="000000"/>
                </a:solidFill>
                <a:cs typeface="Times New Roman" pitchFamily="18" charset="0"/>
              </a:rPr>
              <a:t> в середину списку;</a:t>
            </a:r>
          </a:p>
          <a:p>
            <a:pPr marL="990600" lvl="1" indent="-533400" algn="just">
              <a:buFont typeface="Symbol" pitchFamily="18" charset="2"/>
              <a:buChar char="-"/>
            </a:pPr>
            <a:r>
              <a:rPr lang="ru-RU" dirty="0" err="1" smtClean="0">
                <a:solidFill>
                  <a:srgbClr val="000000"/>
                </a:solidFill>
                <a:cs typeface="Times New Roman" pitchFamily="18" charset="0"/>
              </a:rPr>
              <a:t>видалення</a:t>
            </a:r>
            <a:r>
              <a:rPr lang="ru-RU" dirty="0" smtClean="0">
                <a:solidFill>
                  <a:srgbClr val="000000"/>
                </a:solidFill>
                <a:cs typeface="Times New Roman" pitchFamily="18" charset="0"/>
              </a:rPr>
              <a:t> </a:t>
            </a:r>
            <a:r>
              <a:rPr lang="ru-RU" dirty="0" err="1" smtClean="0">
                <a:solidFill>
                  <a:srgbClr val="000000"/>
                </a:solidFill>
                <a:cs typeface="Times New Roman" pitchFamily="18" charset="0"/>
              </a:rPr>
              <a:t>елемента</a:t>
            </a:r>
            <a:r>
              <a:rPr lang="ru-RU" dirty="0" smtClean="0">
                <a:solidFill>
                  <a:srgbClr val="000000"/>
                </a:solidFill>
                <a:cs typeface="Times New Roman" pitchFamily="18" charset="0"/>
              </a:rPr>
              <a:t> з початку списку;</a:t>
            </a:r>
          </a:p>
          <a:p>
            <a:pPr marL="990600" lvl="1" indent="-533400" algn="just">
              <a:buFont typeface="Symbol" pitchFamily="18" charset="2"/>
              <a:buChar char="-"/>
            </a:pPr>
            <a:r>
              <a:rPr lang="ru-RU" dirty="0" err="1" smtClean="0">
                <a:solidFill>
                  <a:srgbClr val="000000"/>
                </a:solidFill>
                <a:cs typeface="Times New Roman" pitchFamily="18" charset="0"/>
              </a:rPr>
              <a:t>видалення</a:t>
            </a:r>
            <a:r>
              <a:rPr lang="ru-RU" dirty="0" smtClean="0">
                <a:solidFill>
                  <a:srgbClr val="000000"/>
                </a:solidFill>
                <a:cs typeface="Times New Roman" pitchFamily="18" charset="0"/>
              </a:rPr>
              <a:t> </a:t>
            </a:r>
            <a:r>
              <a:rPr lang="ru-RU" dirty="0" err="1" smtClean="0">
                <a:solidFill>
                  <a:srgbClr val="000000"/>
                </a:solidFill>
                <a:cs typeface="Times New Roman" pitchFamily="18" charset="0"/>
              </a:rPr>
              <a:t>елемента</a:t>
            </a:r>
            <a:r>
              <a:rPr lang="ru-RU" dirty="0" smtClean="0">
                <a:solidFill>
                  <a:srgbClr val="000000"/>
                </a:solidFill>
                <a:cs typeface="Times New Roman" pitchFamily="18" charset="0"/>
              </a:rPr>
              <a:t> з </a:t>
            </a:r>
            <a:r>
              <a:rPr lang="ru-RU" dirty="0" err="1" smtClean="0">
                <a:solidFill>
                  <a:srgbClr val="000000"/>
                </a:solidFill>
                <a:cs typeface="Times New Roman" pitchFamily="18" charset="0"/>
              </a:rPr>
              <a:t>кінця</a:t>
            </a:r>
            <a:r>
              <a:rPr lang="ru-RU" dirty="0" smtClean="0">
                <a:solidFill>
                  <a:srgbClr val="000000"/>
                </a:solidFill>
                <a:cs typeface="Times New Roman" pitchFamily="18" charset="0"/>
              </a:rPr>
              <a:t> списку;</a:t>
            </a:r>
          </a:p>
          <a:p>
            <a:pPr marL="990600" lvl="1" indent="-533400" algn="just">
              <a:buFont typeface="Symbol" pitchFamily="18" charset="2"/>
              <a:buChar char="-"/>
            </a:pPr>
            <a:r>
              <a:rPr lang="ru-RU" dirty="0" err="1" smtClean="0">
                <a:solidFill>
                  <a:srgbClr val="000000"/>
                </a:solidFill>
                <a:cs typeface="Times New Roman" pitchFamily="18" charset="0"/>
              </a:rPr>
              <a:t>видалення</a:t>
            </a:r>
            <a:r>
              <a:rPr lang="ru-RU" dirty="0" smtClean="0">
                <a:solidFill>
                  <a:srgbClr val="000000"/>
                </a:solidFill>
                <a:cs typeface="Times New Roman" pitchFamily="18" charset="0"/>
              </a:rPr>
              <a:t> </a:t>
            </a:r>
            <a:r>
              <a:rPr lang="ru-RU" dirty="0" err="1" smtClean="0">
                <a:solidFill>
                  <a:srgbClr val="000000"/>
                </a:solidFill>
                <a:cs typeface="Times New Roman" pitchFamily="18" charset="0"/>
              </a:rPr>
              <a:t>елемента</a:t>
            </a:r>
            <a:r>
              <a:rPr lang="ru-RU" dirty="0" smtClean="0">
                <a:solidFill>
                  <a:srgbClr val="000000"/>
                </a:solidFill>
                <a:cs typeface="Times New Roman" pitchFamily="18" charset="0"/>
              </a:rPr>
              <a:t> з </a:t>
            </a:r>
            <a:r>
              <a:rPr lang="ru-RU" dirty="0" err="1" smtClean="0">
                <a:solidFill>
                  <a:srgbClr val="000000"/>
                </a:solidFill>
                <a:cs typeface="Times New Roman" pitchFamily="18" charset="0"/>
              </a:rPr>
              <a:t>середини</a:t>
            </a:r>
            <a:r>
              <a:rPr lang="ru-RU" dirty="0" smtClean="0">
                <a:solidFill>
                  <a:srgbClr val="000000"/>
                </a:solidFill>
                <a:cs typeface="Times New Roman" pitchFamily="18" charset="0"/>
              </a:rPr>
              <a:t> списку.</a:t>
            </a:r>
            <a:r>
              <a:rPr lang="en-US" dirty="0" smtClean="0">
                <a:solidFill>
                  <a:srgbClr val="000000"/>
                </a:solidFill>
                <a:cs typeface="Times New Roman" pitchFamily="18" charset="0"/>
              </a:rPr>
              <a:t>	</a:t>
            </a:r>
            <a:endParaRPr lang="uk-UA" dirty="0" smtClean="0">
              <a:solidFill>
                <a:srgbClr val="000000"/>
              </a:solidFill>
            </a:endParaRPr>
          </a:p>
          <a:p>
            <a:pPr marL="609600" indent="-609600" algn="just">
              <a:lnSpc>
                <a:spcPct val="100000"/>
              </a:lnSpc>
              <a:buFont typeface="Symbol" pitchFamily="18" charset="2"/>
              <a:buNone/>
            </a:pPr>
            <a:endParaRPr lang="uk-UA" sz="900" dirty="0" smtClean="0">
              <a:solidFill>
                <a:srgbClr val="000000"/>
              </a:solidFill>
            </a:endParaRPr>
          </a:p>
          <a:p>
            <a:pPr marL="609600" indent="-609600" algn="just">
              <a:lnSpc>
                <a:spcPct val="100000"/>
              </a:lnSpc>
              <a:buFont typeface="Symbol" pitchFamily="18" charset="2"/>
              <a:buNone/>
            </a:pPr>
            <a:r>
              <a:rPr lang="uk-UA" sz="2800" dirty="0" smtClean="0">
                <a:solidFill>
                  <a:srgbClr val="000000"/>
                </a:solidFill>
              </a:rPr>
              <a:t>	</a:t>
            </a:r>
            <a:endParaRPr lang="ru-RU" sz="2400" dirty="0" smtClean="0">
              <a:solidFill>
                <a:srgbClr val="000000"/>
              </a:solidFill>
              <a:cs typeface="Times New Roman" pitchFamily="18"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body" idx="4294967295"/>
          </p:nvPr>
        </p:nvSpPr>
        <p:spPr>
          <a:xfrm>
            <a:off x="0" y="836712"/>
            <a:ext cx="8991600" cy="5792688"/>
          </a:xfrm>
        </p:spPr>
        <p:txBody>
          <a:bodyPr/>
          <a:lstStyle/>
          <a:p>
            <a:pPr marL="609600" indent="-609600" algn="just">
              <a:lnSpc>
                <a:spcPct val="100000"/>
              </a:lnSpc>
              <a:buFont typeface="Wingdings" pitchFamily="2" charset="2"/>
              <a:buNone/>
            </a:pPr>
            <a:r>
              <a:rPr lang="uk-UA" sz="2800" dirty="0" smtClean="0">
                <a:solidFill>
                  <a:srgbClr val="000000"/>
                </a:solidFill>
              </a:rPr>
              <a:t>	</a:t>
            </a:r>
            <a:r>
              <a:rPr lang="uk-UA" sz="2800" dirty="0" smtClean="0">
                <a:solidFill>
                  <a:srgbClr val="000000"/>
                </a:solidFill>
                <a:cs typeface="Times New Roman" pitchFamily="18" charset="0"/>
              </a:rPr>
              <a:t>У загальному випадку для роботи з однозв'язним лінійним списком потрібні такі покажчики: </a:t>
            </a:r>
          </a:p>
          <a:p>
            <a:pPr marL="1409700" lvl="2" indent="-609600" algn="just">
              <a:buFont typeface="Wingdings" pitchFamily="2" charset="2"/>
              <a:buNone/>
            </a:pPr>
            <a:r>
              <a:rPr lang="en-US" dirty="0" smtClean="0">
                <a:solidFill>
                  <a:srgbClr val="000000"/>
                </a:solidFill>
                <a:latin typeface="Courier New" pitchFamily="49" charset="0"/>
                <a:cs typeface="Courier New" pitchFamily="49" charset="0"/>
              </a:rPr>
              <a:t>head</a:t>
            </a:r>
            <a:r>
              <a:rPr lang="en-US" dirty="0" smtClean="0">
                <a:solidFill>
                  <a:srgbClr val="000000"/>
                </a:solidFill>
                <a:cs typeface="Times New Roman" pitchFamily="18" charset="0"/>
              </a:rPr>
              <a:t> </a:t>
            </a:r>
            <a:r>
              <a:rPr lang="uk-UA" dirty="0" smtClean="0">
                <a:solidFill>
                  <a:srgbClr val="000000"/>
                </a:solidFill>
                <a:cs typeface="Times New Roman" pitchFamily="18" charset="0"/>
              </a:rPr>
              <a:t>на початок списку; </a:t>
            </a:r>
          </a:p>
          <a:p>
            <a:pPr marL="1409700" lvl="2" indent="-609600" algn="just">
              <a:buFont typeface="Wingdings" pitchFamily="2" charset="2"/>
              <a:buNone/>
            </a:pPr>
            <a:r>
              <a:rPr lang="en-US" dirty="0" smtClean="0">
                <a:solidFill>
                  <a:srgbClr val="000000"/>
                </a:solidFill>
                <a:latin typeface="Courier New" pitchFamily="49" charset="0"/>
                <a:cs typeface="Courier New" pitchFamily="49" charset="0"/>
              </a:rPr>
              <a:t>current</a:t>
            </a:r>
            <a:r>
              <a:rPr lang="en-US" dirty="0" smtClean="0">
                <a:solidFill>
                  <a:srgbClr val="000000"/>
                </a:solidFill>
                <a:cs typeface="Times New Roman" pitchFamily="18" charset="0"/>
              </a:rPr>
              <a:t> </a:t>
            </a:r>
            <a:r>
              <a:rPr lang="uk-UA" dirty="0" smtClean="0">
                <a:solidFill>
                  <a:srgbClr val="000000"/>
                </a:solidFill>
                <a:cs typeface="Times New Roman" pitchFamily="18" charset="0"/>
              </a:rPr>
              <a:t>на поточний елемент списку; </a:t>
            </a:r>
          </a:p>
          <a:p>
            <a:pPr marL="1409700" lvl="2" indent="-609600" algn="just">
              <a:buFont typeface="Wingdings" pitchFamily="2" charset="2"/>
              <a:buNone/>
            </a:pPr>
            <a:r>
              <a:rPr lang="en-US" dirty="0" smtClean="0">
                <a:solidFill>
                  <a:srgbClr val="000000"/>
                </a:solidFill>
                <a:latin typeface="Courier New" pitchFamily="49" charset="0"/>
                <a:cs typeface="Courier New" pitchFamily="49" charset="0"/>
              </a:rPr>
              <a:t>previous</a:t>
            </a:r>
            <a:r>
              <a:rPr lang="en-US" dirty="0" smtClean="0">
                <a:solidFill>
                  <a:srgbClr val="000000"/>
                </a:solidFill>
                <a:cs typeface="Times New Roman" pitchFamily="18" charset="0"/>
              </a:rPr>
              <a:t> </a:t>
            </a:r>
            <a:r>
              <a:rPr lang="uk-UA" dirty="0" smtClean="0">
                <a:solidFill>
                  <a:srgbClr val="000000"/>
                </a:solidFill>
                <a:cs typeface="Times New Roman" pitchFamily="18" charset="0"/>
              </a:rPr>
              <a:t>на елемент, розташований перед поточним; </a:t>
            </a:r>
          </a:p>
          <a:p>
            <a:pPr marL="1409700" lvl="2" indent="-609600" algn="just">
              <a:buFont typeface="Wingdings" pitchFamily="2" charset="2"/>
              <a:buNone/>
            </a:pPr>
            <a:r>
              <a:rPr lang="en-US" dirty="0" err="1" smtClean="0">
                <a:solidFill>
                  <a:srgbClr val="000000"/>
                </a:solidFill>
                <a:latin typeface="Courier New" pitchFamily="49" charset="0"/>
                <a:cs typeface="Courier New" pitchFamily="49" charset="0"/>
              </a:rPr>
              <a:t>newptr</a:t>
            </a:r>
            <a:r>
              <a:rPr lang="en-US" dirty="0" smtClean="0">
                <a:solidFill>
                  <a:srgbClr val="000000"/>
                </a:solidFill>
                <a:cs typeface="Times New Roman" pitchFamily="18" charset="0"/>
              </a:rPr>
              <a:t> </a:t>
            </a:r>
            <a:r>
              <a:rPr lang="uk-UA" dirty="0" smtClean="0">
                <a:solidFill>
                  <a:srgbClr val="000000"/>
                </a:solidFill>
                <a:cs typeface="Times New Roman" pitchFamily="18" charset="0"/>
              </a:rPr>
              <a:t>на елемент, що додається до списку; </a:t>
            </a:r>
          </a:p>
          <a:p>
            <a:pPr marL="1409700" lvl="2" indent="-609600" algn="just">
              <a:buFont typeface="Wingdings" pitchFamily="2" charset="2"/>
              <a:buNone/>
            </a:pPr>
            <a:r>
              <a:rPr lang="en-US" dirty="0" smtClean="0">
                <a:solidFill>
                  <a:srgbClr val="000000"/>
                </a:solidFill>
                <a:latin typeface="Courier New" pitchFamily="49" charset="0"/>
                <a:cs typeface="Courier New" pitchFamily="49" charset="0"/>
              </a:rPr>
              <a:t>last</a:t>
            </a:r>
            <a:r>
              <a:rPr lang="en-US" dirty="0" smtClean="0">
                <a:solidFill>
                  <a:srgbClr val="000000"/>
                </a:solidFill>
                <a:cs typeface="Times New Roman" pitchFamily="18" charset="0"/>
              </a:rPr>
              <a:t> </a:t>
            </a:r>
            <a:r>
              <a:rPr lang="uk-UA" dirty="0" smtClean="0">
                <a:solidFill>
                  <a:srgbClr val="000000"/>
                </a:solidFill>
                <a:cs typeface="Times New Roman" pitchFamily="18" charset="0"/>
              </a:rPr>
              <a:t>на кінець списку. </a:t>
            </a:r>
          </a:p>
          <a:p>
            <a:pPr marL="609600" indent="-609600" algn="just">
              <a:lnSpc>
                <a:spcPct val="100000"/>
              </a:lnSpc>
              <a:buFont typeface="Wingdings" pitchFamily="2" charset="2"/>
              <a:buNone/>
            </a:pPr>
            <a:r>
              <a:rPr lang="uk-UA" sz="2800" dirty="0" smtClean="0">
                <a:solidFill>
                  <a:srgbClr val="000000"/>
                </a:solidFill>
                <a:cs typeface="Times New Roman" pitchFamily="18" charset="0"/>
              </a:rPr>
              <a:t>	</a:t>
            </a:r>
            <a:r>
              <a:rPr lang="uk-UA" sz="2800" dirty="0" smtClean="0">
                <a:solidFill>
                  <a:srgbClr val="000000"/>
                </a:solidFill>
              </a:rPr>
              <a:t>У</a:t>
            </a:r>
            <a:r>
              <a:rPr lang="uk-UA" sz="2800" dirty="0" smtClean="0">
                <a:solidFill>
                  <a:srgbClr val="000000"/>
                </a:solidFill>
                <a:cs typeface="Times New Roman" pitchFamily="18" charset="0"/>
              </a:rPr>
              <a:t> різних задачах можуть використовуватися не всі покажчики. </a:t>
            </a:r>
            <a:endParaRPr lang="ru-RU" sz="1000" dirty="0" smtClean="0">
              <a:solidFill>
                <a:srgbClr val="000000"/>
              </a:solidFill>
              <a:cs typeface="Times New Roman" pitchFamily="18"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body" idx="4294967295"/>
          </p:nvPr>
        </p:nvSpPr>
        <p:spPr>
          <a:xfrm>
            <a:off x="0" y="836712"/>
            <a:ext cx="8892480" cy="5792688"/>
          </a:xfrm>
        </p:spPr>
        <p:txBody>
          <a:bodyPr/>
          <a:lstStyle/>
          <a:p>
            <a:pPr marL="609600" indent="-609600" algn="just">
              <a:lnSpc>
                <a:spcPct val="100000"/>
              </a:lnSpc>
              <a:buFont typeface="Wingdings" pitchFamily="2" charset="2"/>
              <a:buNone/>
            </a:pPr>
            <a:r>
              <a:rPr lang="uk-UA" sz="2800" dirty="0" smtClean="0">
                <a:solidFill>
                  <a:srgbClr val="000000"/>
                </a:solidFill>
                <a:cs typeface="Times New Roman" pitchFamily="18" charset="0"/>
              </a:rPr>
              <a:t>	Додавання елемента в кінець списку виконується за алгоритмом додавання елемента до черги, а на початок списку — за алгоритмом додавання елемента до стеку. </a:t>
            </a:r>
          </a:p>
          <a:p>
            <a:pPr marL="609600" indent="-609600" algn="just">
              <a:lnSpc>
                <a:spcPct val="100000"/>
              </a:lnSpc>
              <a:buFont typeface="Wingdings" pitchFamily="2" charset="2"/>
              <a:buNone/>
            </a:pPr>
            <a:r>
              <a:rPr lang="uk-UA" sz="2800" dirty="0">
                <a:solidFill>
                  <a:srgbClr val="000000"/>
                </a:solidFill>
                <a:cs typeface="Times New Roman" pitchFamily="18" charset="0"/>
              </a:rPr>
              <a:t>	</a:t>
            </a:r>
            <a:r>
              <a:rPr lang="uk-UA" sz="2800" dirty="0" smtClean="0">
                <a:solidFill>
                  <a:srgbClr val="000000"/>
                </a:solidFill>
              </a:rPr>
              <a:t>О</a:t>
            </a:r>
            <a:r>
              <a:rPr lang="uk-UA" sz="2800" dirty="0" smtClean="0">
                <a:solidFill>
                  <a:srgbClr val="000000"/>
                </a:solidFill>
                <a:cs typeface="Times New Roman" pitchFamily="18" charset="0"/>
              </a:rPr>
              <a:t>перація видалення елемента з початку списку</a:t>
            </a:r>
            <a:r>
              <a:rPr lang="uk-UA" sz="2800" dirty="0" smtClean="0">
                <a:solidFill>
                  <a:srgbClr val="000000"/>
                </a:solidFill>
              </a:rPr>
              <a:t> </a:t>
            </a:r>
            <a:r>
              <a:rPr lang="uk-UA" sz="2800" dirty="0" smtClean="0">
                <a:solidFill>
                  <a:srgbClr val="000000"/>
                </a:solidFill>
                <a:cs typeface="Times New Roman" pitchFamily="18" charset="0"/>
              </a:rPr>
              <a:t>здійснюється за алгоритмом видалення елемента зі стеку або з черги.</a:t>
            </a:r>
            <a:endParaRPr lang="ru-RU" dirty="0" smtClean="0">
              <a:solidFill>
                <a:srgbClr val="000000"/>
              </a:solidFill>
              <a:latin typeface="Courier New" pitchFamily="49" charset="0"/>
            </a:endParaRPr>
          </a:p>
        </p:txBody>
      </p:sp>
    </p:spTree>
    <p:extLst>
      <p:ext uri="{BB962C8B-B14F-4D97-AF65-F5344CB8AC3E}">
        <p14:creationId xmlns:p14="http://schemas.microsoft.com/office/powerpoint/2010/main" val="164841533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7" name="Rectangle 24"/>
          <p:cNvSpPr>
            <a:spLocks noGrp="1" noChangeArrowheads="1"/>
          </p:cNvSpPr>
          <p:nvPr>
            <p:ph type="title" idx="4294967295"/>
          </p:nvPr>
        </p:nvSpPr>
        <p:spPr>
          <a:xfrm>
            <a:off x="685800" y="22860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в</a:t>
            </a:r>
            <a:r>
              <a:rPr lang="en-US" sz="2800" b="1" smtClean="0">
                <a:solidFill>
                  <a:schemeClr val="tx1"/>
                </a:solidFill>
                <a:effectLst/>
                <a:latin typeface="Times New Roman" pitchFamily="18" charset="0"/>
              </a:rPr>
              <a:t> </a:t>
            </a:r>
            <a:r>
              <a:rPr lang="ru-RU" sz="2800" b="1" smtClean="0">
                <a:solidFill>
                  <a:schemeClr val="tx1"/>
                </a:solidFill>
                <a:effectLst/>
                <a:latin typeface="Times New Roman" pitchFamily="18" charset="0"/>
              </a:rPr>
              <a:t>середину списку</a:t>
            </a:r>
          </a:p>
        </p:txBody>
      </p:sp>
      <p:sp>
        <p:nvSpPr>
          <p:cNvPr id="98308" name="Rectangle 5"/>
          <p:cNvSpPr>
            <a:spLocks noChangeArrowheads="1"/>
          </p:cNvSpPr>
          <p:nvPr/>
        </p:nvSpPr>
        <p:spPr bwMode="auto">
          <a:xfrm>
            <a:off x="533400" y="908050"/>
            <a:ext cx="4572000"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uk-UA" sz="2400">
                <a:solidFill>
                  <a:srgbClr val="000000"/>
                </a:solidFill>
                <a:cs typeface="Times New Roman" pitchFamily="18" charset="0"/>
              </a:rPr>
              <a:t>Вважаємо, що новий елемент має бути вставлений між елементами </a:t>
            </a:r>
            <a:r>
              <a:rPr lang="en-US" sz="2400">
                <a:solidFill>
                  <a:srgbClr val="000000"/>
                </a:solidFill>
                <a:latin typeface="Courier New" pitchFamily="49" charset="0"/>
                <a:cs typeface="Courier New" pitchFamily="49" charset="0"/>
              </a:rPr>
              <a:t>previous</a:t>
            </a:r>
            <a:r>
              <a:rPr lang="ru-RU" sz="2400">
                <a:solidFill>
                  <a:srgbClr val="000000"/>
                </a:solidFill>
                <a:cs typeface="Times New Roman" pitchFamily="18" charset="0"/>
              </a:rPr>
              <a:t> </a:t>
            </a:r>
            <a:r>
              <a:rPr lang="uk-UA" sz="2400">
                <a:solidFill>
                  <a:srgbClr val="000000"/>
                </a:solidFill>
                <a:cs typeface="Times New Roman" pitchFamily="18" charset="0"/>
              </a:rPr>
              <a:t>і </a:t>
            </a:r>
            <a:r>
              <a:rPr lang="en-US" sz="2400">
                <a:solidFill>
                  <a:srgbClr val="000000"/>
                </a:solidFill>
                <a:latin typeface="Courier New" pitchFamily="49" charset="0"/>
                <a:cs typeface="Courier New" pitchFamily="49" charset="0"/>
              </a:rPr>
              <a:t>current</a:t>
            </a:r>
            <a:r>
              <a:rPr lang="uk-UA" sz="2400">
                <a:solidFill>
                  <a:srgbClr val="000000"/>
                </a:solidFill>
              </a:rPr>
              <a:t>.</a:t>
            </a:r>
            <a:r>
              <a:rPr lang="ru-RU" sz="2400">
                <a:solidFill>
                  <a:srgbClr val="000000"/>
                </a:solidFill>
                <a:cs typeface="Times New Roman" pitchFamily="18" charset="0"/>
              </a:rPr>
              <a:t> </a:t>
            </a:r>
            <a:endParaRPr lang="ru-RU" sz="2400"/>
          </a:p>
        </p:txBody>
      </p:sp>
      <p:grpSp>
        <p:nvGrpSpPr>
          <p:cNvPr id="98309" name="Группа 9"/>
          <p:cNvGrpSpPr>
            <a:grpSpLocks/>
          </p:cNvGrpSpPr>
          <p:nvPr/>
        </p:nvGrpSpPr>
        <p:grpSpPr bwMode="auto">
          <a:xfrm>
            <a:off x="5343601" y="1052513"/>
            <a:ext cx="3405113" cy="5616575"/>
            <a:chOff x="5343973" y="1052736"/>
            <a:chExt cx="3404491" cy="5616624"/>
          </a:xfrm>
        </p:grpSpPr>
        <p:grpSp>
          <p:nvGrpSpPr>
            <p:cNvPr id="98310" name="Группа 53"/>
            <p:cNvGrpSpPr>
              <a:grpSpLocks/>
            </p:cNvGrpSpPr>
            <p:nvPr/>
          </p:nvGrpSpPr>
          <p:grpSpPr bwMode="auto">
            <a:xfrm>
              <a:off x="7116512" y="1052736"/>
              <a:ext cx="1631952" cy="940569"/>
              <a:chOff x="2301873" y="2852936"/>
              <a:chExt cx="1631952" cy="940569"/>
            </a:xfrm>
          </p:grpSpPr>
          <p:sp>
            <p:nvSpPr>
              <p:cNvPr id="9834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46"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834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48"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98311" name="Группа 54"/>
            <p:cNvGrpSpPr>
              <a:grpSpLocks/>
            </p:cNvGrpSpPr>
            <p:nvPr/>
          </p:nvGrpSpPr>
          <p:grpSpPr bwMode="auto">
            <a:xfrm>
              <a:off x="7106615" y="2204864"/>
              <a:ext cx="1631952" cy="930932"/>
              <a:chOff x="2301873" y="2852936"/>
              <a:chExt cx="1631952" cy="930932"/>
            </a:xfrm>
          </p:grpSpPr>
          <p:sp>
            <p:nvSpPr>
              <p:cNvPr id="9834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4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834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44"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98312" name="Группа 55"/>
            <p:cNvGrpSpPr>
              <a:grpSpLocks/>
            </p:cNvGrpSpPr>
            <p:nvPr/>
          </p:nvGrpSpPr>
          <p:grpSpPr bwMode="auto">
            <a:xfrm>
              <a:off x="7116512" y="5728791"/>
              <a:ext cx="1631952" cy="940569"/>
              <a:chOff x="2301873" y="2852936"/>
              <a:chExt cx="1631952" cy="940569"/>
            </a:xfrm>
          </p:grpSpPr>
          <p:sp>
            <p:nvSpPr>
              <p:cNvPr id="98337"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833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39"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9834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98313" name="AutoShape 39"/>
            <p:cNvCxnSpPr>
              <a:cxnSpLocks noChangeShapeType="1"/>
              <a:stCxn id="98347" idx="2"/>
              <a:endCxn id="98341" idx="0"/>
            </p:cNvCxnSpPr>
            <p:nvPr/>
          </p:nvCxnSpPr>
          <p:spPr bwMode="auto">
            <a:xfrm flipH="1">
              <a:off x="7922592" y="1967136"/>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98314" name="AutoShape 39"/>
            <p:cNvCxnSpPr>
              <a:cxnSpLocks noChangeShapeType="1"/>
              <a:stCxn id="98344" idx="2"/>
              <a:endCxn id="98327" idx="0"/>
            </p:cNvCxnSpPr>
            <p:nvPr/>
          </p:nvCxnSpPr>
          <p:spPr bwMode="auto">
            <a:xfrm>
              <a:off x="7932488" y="3135796"/>
              <a:ext cx="9130" cy="1450504"/>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8315" name="Text Box 42"/>
            <p:cNvSpPr txBox="1">
              <a:spLocks noChangeArrowheads="1"/>
            </p:cNvSpPr>
            <p:nvPr/>
          </p:nvSpPr>
          <p:spPr bwMode="auto">
            <a:xfrm>
              <a:off x="5839742" y="1057201"/>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98316" name="AutoShape 43"/>
            <p:cNvCxnSpPr>
              <a:cxnSpLocks noChangeShapeType="1"/>
              <a:stCxn id="98315" idx="3"/>
              <a:endCxn id="98345" idx="1"/>
            </p:cNvCxnSpPr>
            <p:nvPr/>
          </p:nvCxnSpPr>
          <p:spPr bwMode="auto">
            <a:xfrm flipV="1">
              <a:off x="6598567" y="1281336"/>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8317" name="Text Box 42"/>
            <p:cNvSpPr txBox="1">
              <a:spLocks noChangeArrowheads="1"/>
            </p:cNvSpPr>
            <p:nvPr/>
          </p:nvSpPr>
          <p:spPr bwMode="auto">
            <a:xfrm>
              <a:off x="5963269"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98318" name="AutoShape 43"/>
            <p:cNvCxnSpPr>
              <a:cxnSpLocks noChangeShapeType="1"/>
              <a:stCxn id="98317" idx="3"/>
              <a:endCxn id="98340" idx="1"/>
            </p:cNvCxnSpPr>
            <p:nvPr/>
          </p:nvCxnSpPr>
          <p:spPr bwMode="auto">
            <a:xfrm flipV="1">
              <a:off x="6574334"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8334" name="Text Box 28"/>
            <p:cNvSpPr txBox="1">
              <a:spLocks noChangeArrowheads="1"/>
            </p:cNvSpPr>
            <p:nvPr/>
          </p:nvSpPr>
          <p:spPr bwMode="auto">
            <a:xfrm>
              <a:off x="5815626" y="3356992"/>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nvGrpSpPr>
            <p:cNvPr id="98320" name="Группа 36"/>
            <p:cNvGrpSpPr>
              <a:grpSpLocks/>
            </p:cNvGrpSpPr>
            <p:nvPr/>
          </p:nvGrpSpPr>
          <p:grpSpPr bwMode="auto">
            <a:xfrm>
              <a:off x="7116512" y="4586300"/>
              <a:ext cx="1631952" cy="930932"/>
              <a:chOff x="2301873" y="2852936"/>
              <a:chExt cx="1631952" cy="930932"/>
            </a:xfrm>
          </p:grpSpPr>
          <p:sp>
            <p:nvSpPr>
              <p:cNvPr id="9832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27"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832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29"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cxnSp>
          <p:nvCxnSpPr>
            <p:cNvPr id="98321" name="AutoShape 39"/>
            <p:cNvCxnSpPr>
              <a:cxnSpLocks noChangeShapeType="1"/>
              <a:stCxn id="98328" idx="2"/>
              <a:endCxn id="98340" idx="0"/>
            </p:cNvCxnSpPr>
            <p:nvPr/>
          </p:nvCxnSpPr>
          <p:spPr bwMode="auto">
            <a:xfrm>
              <a:off x="7932488" y="5500700"/>
              <a:ext cx="1" cy="228091"/>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8322" name="Text Box 40"/>
            <p:cNvSpPr txBox="1">
              <a:spLocks noChangeArrowheads="1"/>
            </p:cNvSpPr>
            <p:nvPr/>
          </p:nvSpPr>
          <p:spPr bwMode="auto">
            <a:xfrm>
              <a:off x="5343973" y="2204864"/>
              <a:ext cx="1244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98323" name="AutoShape 41"/>
            <p:cNvCxnSpPr>
              <a:cxnSpLocks noChangeShapeType="1"/>
              <a:stCxn id="98322" idx="3"/>
              <a:endCxn id="98341" idx="1"/>
            </p:cNvCxnSpPr>
            <p:nvPr/>
          </p:nvCxnSpPr>
          <p:spPr bwMode="auto">
            <a:xfrm flipV="1">
              <a:off x="6588224" y="2433464"/>
              <a:ext cx="518392" cy="2233"/>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8324" name="Text Box 40"/>
            <p:cNvSpPr txBox="1">
              <a:spLocks noChangeArrowheads="1"/>
            </p:cNvSpPr>
            <p:nvPr/>
          </p:nvSpPr>
          <p:spPr bwMode="auto">
            <a:xfrm>
              <a:off x="5580112" y="4581128"/>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98325" name="AutoShape 41"/>
            <p:cNvCxnSpPr>
              <a:cxnSpLocks noChangeShapeType="1"/>
              <a:stCxn id="98324" idx="3"/>
            </p:cNvCxnSpPr>
            <p:nvPr/>
          </p:nvCxnSpPr>
          <p:spPr bwMode="auto">
            <a:xfrm>
              <a:off x="6626275" y="4809728"/>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3"/>
          <p:cNvSpPr>
            <a:spLocks noGrp="1" noChangeArrowheads="1"/>
          </p:cNvSpPr>
          <p:nvPr>
            <p:ph type="body" idx="4294967295"/>
          </p:nvPr>
        </p:nvSpPr>
        <p:spPr>
          <a:xfrm>
            <a:off x="0" y="2154238"/>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a:t>
            </a:r>
            <a:endParaRPr lang="en-US" sz="2400" smtClean="0">
              <a:solidFill>
                <a:srgbClr val="000000"/>
              </a:solidFill>
              <a:latin typeface="Courier New" pitchFamily="49" charset="0"/>
            </a:endParaRPr>
          </a:p>
        </p:txBody>
      </p:sp>
      <p:sp>
        <p:nvSpPr>
          <p:cNvPr id="98307" name="Rectangle 24"/>
          <p:cNvSpPr>
            <a:spLocks noGrp="1" noChangeArrowheads="1"/>
          </p:cNvSpPr>
          <p:nvPr>
            <p:ph type="title" idx="4294967295"/>
          </p:nvPr>
        </p:nvSpPr>
        <p:spPr>
          <a:xfrm>
            <a:off x="685800" y="22860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в</a:t>
            </a:r>
            <a:r>
              <a:rPr lang="en-US" sz="2800" b="1" smtClean="0">
                <a:solidFill>
                  <a:schemeClr val="tx1"/>
                </a:solidFill>
                <a:effectLst/>
                <a:latin typeface="Times New Roman" pitchFamily="18" charset="0"/>
              </a:rPr>
              <a:t> </a:t>
            </a:r>
            <a:r>
              <a:rPr lang="ru-RU" sz="2800" b="1" smtClean="0">
                <a:solidFill>
                  <a:schemeClr val="tx1"/>
                </a:solidFill>
                <a:effectLst/>
                <a:latin typeface="Times New Roman" pitchFamily="18" charset="0"/>
              </a:rPr>
              <a:t>середину списку</a:t>
            </a:r>
          </a:p>
        </p:txBody>
      </p:sp>
      <p:sp>
        <p:nvSpPr>
          <p:cNvPr id="98308" name="Rectangle 5"/>
          <p:cNvSpPr>
            <a:spLocks noChangeArrowheads="1"/>
          </p:cNvSpPr>
          <p:nvPr/>
        </p:nvSpPr>
        <p:spPr bwMode="auto">
          <a:xfrm>
            <a:off x="533400" y="908050"/>
            <a:ext cx="4572000"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uk-UA" sz="2400">
                <a:solidFill>
                  <a:srgbClr val="000000"/>
                </a:solidFill>
                <a:cs typeface="Times New Roman" pitchFamily="18" charset="0"/>
              </a:rPr>
              <a:t>Вважаємо, що новий елемент має бути вставлений між елементами </a:t>
            </a:r>
            <a:r>
              <a:rPr lang="en-US" sz="2400">
                <a:solidFill>
                  <a:srgbClr val="000000"/>
                </a:solidFill>
                <a:latin typeface="Courier New" pitchFamily="49" charset="0"/>
                <a:cs typeface="Courier New" pitchFamily="49" charset="0"/>
              </a:rPr>
              <a:t>previous</a:t>
            </a:r>
            <a:r>
              <a:rPr lang="ru-RU" sz="2400">
                <a:solidFill>
                  <a:srgbClr val="000000"/>
                </a:solidFill>
                <a:cs typeface="Times New Roman" pitchFamily="18" charset="0"/>
              </a:rPr>
              <a:t> </a:t>
            </a:r>
            <a:r>
              <a:rPr lang="uk-UA" sz="2400">
                <a:solidFill>
                  <a:srgbClr val="000000"/>
                </a:solidFill>
                <a:cs typeface="Times New Roman" pitchFamily="18" charset="0"/>
              </a:rPr>
              <a:t>і </a:t>
            </a:r>
            <a:r>
              <a:rPr lang="en-US" sz="2400">
                <a:solidFill>
                  <a:srgbClr val="000000"/>
                </a:solidFill>
                <a:latin typeface="Courier New" pitchFamily="49" charset="0"/>
                <a:cs typeface="Courier New" pitchFamily="49" charset="0"/>
              </a:rPr>
              <a:t>current</a:t>
            </a:r>
            <a:r>
              <a:rPr lang="uk-UA" sz="2400">
                <a:solidFill>
                  <a:srgbClr val="000000"/>
                </a:solidFill>
              </a:rPr>
              <a:t>.</a:t>
            </a:r>
            <a:r>
              <a:rPr lang="ru-RU" sz="2400">
                <a:solidFill>
                  <a:srgbClr val="000000"/>
                </a:solidFill>
                <a:cs typeface="Times New Roman" pitchFamily="18" charset="0"/>
              </a:rPr>
              <a:t> </a:t>
            </a:r>
            <a:endParaRPr lang="ru-RU" sz="2400"/>
          </a:p>
        </p:txBody>
      </p:sp>
      <p:grpSp>
        <p:nvGrpSpPr>
          <p:cNvPr id="98309" name="Группа 9"/>
          <p:cNvGrpSpPr>
            <a:grpSpLocks/>
          </p:cNvGrpSpPr>
          <p:nvPr/>
        </p:nvGrpSpPr>
        <p:grpSpPr bwMode="auto">
          <a:xfrm>
            <a:off x="3851275" y="1052513"/>
            <a:ext cx="4897438" cy="5616575"/>
            <a:chOff x="3851920" y="1052736"/>
            <a:chExt cx="4896544" cy="5616624"/>
          </a:xfrm>
        </p:grpSpPr>
        <p:grpSp>
          <p:nvGrpSpPr>
            <p:cNvPr id="98310" name="Группа 53"/>
            <p:cNvGrpSpPr>
              <a:grpSpLocks/>
            </p:cNvGrpSpPr>
            <p:nvPr/>
          </p:nvGrpSpPr>
          <p:grpSpPr bwMode="auto">
            <a:xfrm>
              <a:off x="7116512" y="1052736"/>
              <a:ext cx="1631952" cy="940569"/>
              <a:chOff x="2301873" y="2852936"/>
              <a:chExt cx="1631952" cy="940569"/>
            </a:xfrm>
          </p:grpSpPr>
          <p:sp>
            <p:nvSpPr>
              <p:cNvPr id="9834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46"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834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48"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98311" name="Группа 54"/>
            <p:cNvGrpSpPr>
              <a:grpSpLocks/>
            </p:cNvGrpSpPr>
            <p:nvPr/>
          </p:nvGrpSpPr>
          <p:grpSpPr bwMode="auto">
            <a:xfrm>
              <a:off x="7106615" y="2204864"/>
              <a:ext cx="1631952" cy="930932"/>
              <a:chOff x="2301873" y="2852936"/>
              <a:chExt cx="1631952" cy="930932"/>
            </a:xfrm>
          </p:grpSpPr>
          <p:sp>
            <p:nvSpPr>
              <p:cNvPr id="9834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4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834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44"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98312" name="Группа 55"/>
            <p:cNvGrpSpPr>
              <a:grpSpLocks/>
            </p:cNvGrpSpPr>
            <p:nvPr/>
          </p:nvGrpSpPr>
          <p:grpSpPr bwMode="auto">
            <a:xfrm>
              <a:off x="7116512" y="5728791"/>
              <a:ext cx="1631952" cy="940569"/>
              <a:chOff x="2301873" y="2852936"/>
              <a:chExt cx="1631952" cy="940569"/>
            </a:xfrm>
          </p:grpSpPr>
          <p:sp>
            <p:nvSpPr>
              <p:cNvPr id="98337"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833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39"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9834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98313" name="AutoShape 39"/>
            <p:cNvCxnSpPr>
              <a:cxnSpLocks noChangeShapeType="1"/>
              <a:stCxn id="98347" idx="2"/>
              <a:endCxn id="98341" idx="0"/>
            </p:cNvCxnSpPr>
            <p:nvPr/>
          </p:nvCxnSpPr>
          <p:spPr bwMode="auto">
            <a:xfrm flipH="1">
              <a:off x="7922592" y="1967136"/>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98314" name="AutoShape 39"/>
            <p:cNvCxnSpPr>
              <a:cxnSpLocks noChangeShapeType="1"/>
              <a:stCxn id="98344" idx="2"/>
              <a:endCxn id="98327" idx="0"/>
            </p:cNvCxnSpPr>
            <p:nvPr/>
          </p:nvCxnSpPr>
          <p:spPr bwMode="auto">
            <a:xfrm>
              <a:off x="7932488" y="3135796"/>
              <a:ext cx="9130" cy="1450504"/>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8315" name="Text Box 42"/>
            <p:cNvSpPr txBox="1">
              <a:spLocks noChangeArrowheads="1"/>
            </p:cNvSpPr>
            <p:nvPr/>
          </p:nvSpPr>
          <p:spPr bwMode="auto">
            <a:xfrm>
              <a:off x="5839742" y="1057201"/>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98316" name="AutoShape 43"/>
            <p:cNvCxnSpPr>
              <a:cxnSpLocks noChangeShapeType="1"/>
              <a:stCxn id="98315" idx="3"/>
              <a:endCxn id="98345" idx="1"/>
            </p:cNvCxnSpPr>
            <p:nvPr/>
          </p:nvCxnSpPr>
          <p:spPr bwMode="auto">
            <a:xfrm flipV="1">
              <a:off x="6598567" y="1281336"/>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8317" name="Text Box 42"/>
            <p:cNvSpPr txBox="1">
              <a:spLocks noChangeArrowheads="1"/>
            </p:cNvSpPr>
            <p:nvPr/>
          </p:nvSpPr>
          <p:spPr bwMode="auto">
            <a:xfrm>
              <a:off x="5963269"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98318" name="AutoShape 43"/>
            <p:cNvCxnSpPr>
              <a:cxnSpLocks noChangeShapeType="1"/>
              <a:stCxn id="98317" idx="3"/>
              <a:endCxn id="98340" idx="1"/>
            </p:cNvCxnSpPr>
            <p:nvPr/>
          </p:nvCxnSpPr>
          <p:spPr bwMode="auto">
            <a:xfrm flipV="1">
              <a:off x="6574334"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nvGrpSpPr>
            <p:cNvPr id="98319" name="Группа 2"/>
            <p:cNvGrpSpPr>
              <a:grpSpLocks/>
            </p:cNvGrpSpPr>
            <p:nvPr/>
          </p:nvGrpSpPr>
          <p:grpSpPr bwMode="auto">
            <a:xfrm>
              <a:off x="3851920" y="3356992"/>
              <a:ext cx="3168352" cy="940569"/>
              <a:chOff x="5580112" y="4504655"/>
              <a:chExt cx="3168352" cy="940569"/>
            </a:xfrm>
          </p:grpSpPr>
          <p:grpSp>
            <p:nvGrpSpPr>
              <p:cNvPr id="98330" name="Группа 72"/>
              <p:cNvGrpSpPr>
                <a:grpSpLocks/>
              </p:cNvGrpSpPr>
              <p:nvPr/>
            </p:nvGrpSpPr>
            <p:grpSpPr bwMode="auto">
              <a:xfrm>
                <a:off x="7116512" y="4504655"/>
                <a:ext cx="1631952" cy="940569"/>
                <a:chOff x="2301873" y="2852936"/>
                <a:chExt cx="1631952" cy="940569"/>
              </a:xfrm>
            </p:grpSpPr>
            <p:sp>
              <p:nvSpPr>
                <p:cNvPr id="98333"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34"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9833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36"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sp>
            <p:nvSpPr>
              <p:cNvPr id="98331" name="Text Box 40"/>
              <p:cNvSpPr txBox="1">
                <a:spLocks noChangeArrowheads="1"/>
              </p:cNvSpPr>
              <p:nvPr/>
            </p:nvSpPr>
            <p:spPr bwMode="auto">
              <a:xfrm>
                <a:off x="5580112" y="4504655"/>
                <a:ext cx="10390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newptr</a:t>
                </a:r>
                <a:endParaRPr lang="ru-RU" sz="2400"/>
              </a:p>
            </p:txBody>
          </p:sp>
          <p:cxnSp>
            <p:nvCxnSpPr>
              <p:cNvPr id="98332" name="AutoShape 41"/>
              <p:cNvCxnSpPr>
                <a:cxnSpLocks noChangeShapeType="1"/>
                <a:stCxn id="98331" idx="3"/>
              </p:cNvCxnSpPr>
              <p:nvPr/>
            </p:nvCxnSpPr>
            <p:spPr bwMode="auto">
              <a:xfrm flipV="1">
                <a:off x="6619179" y="4733256"/>
                <a:ext cx="500809" cy="2232"/>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98320" name="Группа 36"/>
            <p:cNvGrpSpPr>
              <a:grpSpLocks/>
            </p:cNvGrpSpPr>
            <p:nvPr/>
          </p:nvGrpSpPr>
          <p:grpSpPr bwMode="auto">
            <a:xfrm>
              <a:off x="7116512" y="4586300"/>
              <a:ext cx="1631952" cy="930932"/>
              <a:chOff x="2301873" y="2852936"/>
              <a:chExt cx="1631952" cy="930932"/>
            </a:xfrm>
          </p:grpSpPr>
          <p:sp>
            <p:nvSpPr>
              <p:cNvPr id="9832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27"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832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8329"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cxnSp>
          <p:nvCxnSpPr>
            <p:cNvPr id="98321" name="AutoShape 39"/>
            <p:cNvCxnSpPr>
              <a:cxnSpLocks noChangeShapeType="1"/>
              <a:stCxn id="98328" idx="2"/>
              <a:endCxn id="98340" idx="0"/>
            </p:cNvCxnSpPr>
            <p:nvPr/>
          </p:nvCxnSpPr>
          <p:spPr bwMode="auto">
            <a:xfrm>
              <a:off x="7932488" y="5500700"/>
              <a:ext cx="1" cy="228091"/>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8322" name="Text Box 40"/>
            <p:cNvSpPr txBox="1">
              <a:spLocks noChangeArrowheads="1"/>
            </p:cNvSpPr>
            <p:nvPr/>
          </p:nvSpPr>
          <p:spPr bwMode="auto">
            <a:xfrm>
              <a:off x="5343973" y="2204864"/>
              <a:ext cx="1244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98323" name="AutoShape 41"/>
            <p:cNvCxnSpPr>
              <a:cxnSpLocks noChangeShapeType="1"/>
              <a:stCxn id="98322" idx="3"/>
              <a:endCxn id="98341" idx="1"/>
            </p:cNvCxnSpPr>
            <p:nvPr/>
          </p:nvCxnSpPr>
          <p:spPr bwMode="auto">
            <a:xfrm flipV="1">
              <a:off x="6588224" y="2433464"/>
              <a:ext cx="518392" cy="2233"/>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8324" name="Text Box 40"/>
            <p:cNvSpPr txBox="1">
              <a:spLocks noChangeArrowheads="1"/>
            </p:cNvSpPr>
            <p:nvPr/>
          </p:nvSpPr>
          <p:spPr bwMode="auto">
            <a:xfrm>
              <a:off x="5580112" y="4581128"/>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98325" name="AutoShape 41"/>
            <p:cNvCxnSpPr>
              <a:cxnSpLocks noChangeShapeType="1"/>
              <a:stCxn id="98324" idx="3"/>
            </p:cNvCxnSpPr>
            <p:nvPr/>
          </p:nvCxnSpPr>
          <p:spPr bwMode="auto">
            <a:xfrm>
              <a:off x="6626275" y="4809728"/>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379479853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3"/>
          <p:cNvSpPr>
            <a:spLocks noGrp="1" noChangeArrowheads="1"/>
          </p:cNvSpPr>
          <p:nvPr>
            <p:ph type="body" idx="4294967295"/>
          </p:nvPr>
        </p:nvSpPr>
        <p:spPr>
          <a:xfrm>
            <a:off x="0" y="91440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a:t>
            </a:r>
            <a:endParaRPr lang="en-US" sz="2400" smtClean="0">
              <a:solidFill>
                <a:srgbClr val="000000"/>
              </a:solidFill>
              <a:latin typeface="Courier New" pitchFamily="49" charset="0"/>
            </a:endParaRPr>
          </a:p>
        </p:txBody>
      </p:sp>
      <p:sp>
        <p:nvSpPr>
          <p:cNvPr id="99331" name="Rectangle 24"/>
          <p:cNvSpPr>
            <a:spLocks noGrp="1" noChangeArrowheads="1"/>
          </p:cNvSpPr>
          <p:nvPr>
            <p:ph type="title" idx="4294967295"/>
          </p:nvPr>
        </p:nvSpPr>
        <p:spPr>
          <a:xfrm>
            <a:off x="685800" y="22860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до </a:t>
            </a:r>
            <a:r>
              <a:rPr lang="uk-UA" sz="2800" b="1" smtClean="0">
                <a:solidFill>
                  <a:schemeClr val="tx1"/>
                </a:solidFill>
                <a:effectLst/>
                <a:latin typeface="Times New Roman" pitchFamily="18" charset="0"/>
              </a:rPr>
              <a:t>черги</a:t>
            </a:r>
            <a:endParaRPr lang="ru-RU" sz="2800" b="1" smtClean="0">
              <a:solidFill>
                <a:schemeClr val="tx1"/>
              </a:solidFill>
              <a:effectLst/>
              <a:latin typeface="Times New Roman" pitchFamily="18" charset="0"/>
            </a:endParaRPr>
          </a:p>
        </p:txBody>
      </p:sp>
      <p:sp>
        <p:nvSpPr>
          <p:cNvPr id="99332" name="Rectangle 46"/>
          <p:cNvSpPr>
            <a:spLocks noChangeArrowheads="1"/>
          </p:cNvSpPr>
          <p:nvPr/>
        </p:nvSpPr>
        <p:spPr bwMode="auto">
          <a:xfrm>
            <a:off x="76200" y="1700213"/>
            <a:ext cx="55038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grpSp>
        <p:nvGrpSpPr>
          <p:cNvPr id="99333" name="Группа 35"/>
          <p:cNvGrpSpPr>
            <a:grpSpLocks/>
          </p:cNvGrpSpPr>
          <p:nvPr/>
        </p:nvGrpSpPr>
        <p:grpSpPr bwMode="auto">
          <a:xfrm>
            <a:off x="7116763" y="1052513"/>
            <a:ext cx="1631950" cy="941387"/>
            <a:chOff x="2301873" y="2852936"/>
            <a:chExt cx="1631952" cy="940569"/>
          </a:xfrm>
        </p:grpSpPr>
        <p:sp>
          <p:nvSpPr>
            <p:cNvPr id="99369"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9370"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9371"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9372"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99334" name="Группа 40"/>
          <p:cNvGrpSpPr>
            <a:grpSpLocks/>
          </p:cNvGrpSpPr>
          <p:nvPr/>
        </p:nvGrpSpPr>
        <p:grpSpPr bwMode="auto">
          <a:xfrm>
            <a:off x="7107238" y="2205038"/>
            <a:ext cx="1631950" cy="930275"/>
            <a:chOff x="2301873" y="2852936"/>
            <a:chExt cx="1631952" cy="930932"/>
          </a:xfrm>
        </p:grpSpPr>
        <p:sp>
          <p:nvSpPr>
            <p:cNvPr id="9936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9366"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936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9368"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99335" name="Группа 45"/>
          <p:cNvGrpSpPr>
            <a:grpSpLocks/>
          </p:cNvGrpSpPr>
          <p:nvPr/>
        </p:nvGrpSpPr>
        <p:grpSpPr bwMode="auto">
          <a:xfrm>
            <a:off x="7116763" y="5729288"/>
            <a:ext cx="1631950" cy="939800"/>
            <a:chOff x="2301873" y="2852936"/>
            <a:chExt cx="1631952" cy="940569"/>
          </a:xfrm>
        </p:grpSpPr>
        <p:sp>
          <p:nvSpPr>
            <p:cNvPr id="99361"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936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9363"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99364"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99336" name="AutoShape 39"/>
          <p:cNvCxnSpPr>
            <a:cxnSpLocks noChangeShapeType="1"/>
            <a:stCxn id="99371" idx="2"/>
            <a:endCxn id="99365" idx="0"/>
          </p:cNvCxnSpPr>
          <p:nvPr/>
        </p:nvCxnSpPr>
        <p:spPr bwMode="auto">
          <a:xfrm flipH="1">
            <a:off x="7923213" y="1966913"/>
            <a:ext cx="9525" cy="23812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99337" name="AutoShape 39"/>
          <p:cNvCxnSpPr>
            <a:cxnSpLocks noChangeShapeType="1"/>
            <a:stCxn id="99368" idx="2"/>
            <a:endCxn id="99351" idx="0"/>
          </p:cNvCxnSpPr>
          <p:nvPr/>
        </p:nvCxnSpPr>
        <p:spPr bwMode="auto">
          <a:xfrm>
            <a:off x="7932738" y="3135313"/>
            <a:ext cx="9525" cy="145097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9338" name="Text Box 42"/>
          <p:cNvSpPr txBox="1">
            <a:spLocks noChangeArrowheads="1"/>
          </p:cNvSpPr>
          <p:nvPr/>
        </p:nvSpPr>
        <p:spPr bwMode="auto">
          <a:xfrm>
            <a:off x="5840413" y="1057275"/>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99339" name="AutoShape 43"/>
          <p:cNvCxnSpPr>
            <a:cxnSpLocks noChangeShapeType="1"/>
            <a:stCxn id="99338" idx="3"/>
            <a:endCxn id="99369" idx="1"/>
          </p:cNvCxnSpPr>
          <p:nvPr/>
        </p:nvCxnSpPr>
        <p:spPr bwMode="auto">
          <a:xfrm flipV="1">
            <a:off x="6599238" y="1281113"/>
            <a:ext cx="517525" cy="4762"/>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9340" name="Text Box 42"/>
          <p:cNvSpPr txBox="1">
            <a:spLocks noChangeArrowheads="1"/>
          </p:cNvSpPr>
          <p:nvPr/>
        </p:nvSpPr>
        <p:spPr bwMode="auto">
          <a:xfrm>
            <a:off x="5962650" y="5732463"/>
            <a:ext cx="6111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99341" name="AutoShape 43"/>
          <p:cNvCxnSpPr>
            <a:cxnSpLocks noChangeShapeType="1"/>
            <a:stCxn id="99340" idx="3"/>
            <a:endCxn id="99364" idx="1"/>
          </p:cNvCxnSpPr>
          <p:nvPr/>
        </p:nvCxnSpPr>
        <p:spPr bwMode="auto">
          <a:xfrm flipV="1">
            <a:off x="6573838" y="5957888"/>
            <a:ext cx="542925" cy="635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nvGrpSpPr>
          <p:cNvPr id="99342" name="Группа 86"/>
          <p:cNvGrpSpPr>
            <a:grpSpLocks/>
          </p:cNvGrpSpPr>
          <p:nvPr/>
        </p:nvGrpSpPr>
        <p:grpSpPr bwMode="auto">
          <a:xfrm>
            <a:off x="3851275" y="3357563"/>
            <a:ext cx="3168650" cy="939800"/>
            <a:chOff x="5580112" y="4504655"/>
            <a:chExt cx="3168352" cy="940569"/>
          </a:xfrm>
        </p:grpSpPr>
        <p:grpSp>
          <p:nvGrpSpPr>
            <p:cNvPr id="99354" name="Группа 87"/>
            <p:cNvGrpSpPr>
              <a:grpSpLocks/>
            </p:cNvGrpSpPr>
            <p:nvPr/>
          </p:nvGrpSpPr>
          <p:grpSpPr bwMode="auto">
            <a:xfrm>
              <a:off x="7116512" y="4504655"/>
              <a:ext cx="1631952" cy="940569"/>
              <a:chOff x="2301873" y="2852936"/>
              <a:chExt cx="1631952" cy="940569"/>
            </a:xfrm>
          </p:grpSpPr>
          <p:sp>
            <p:nvSpPr>
              <p:cNvPr id="9935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9358"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9935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9360"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sp>
          <p:nvSpPr>
            <p:cNvPr id="99355" name="Text Box 40"/>
            <p:cNvSpPr txBox="1">
              <a:spLocks noChangeArrowheads="1"/>
            </p:cNvSpPr>
            <p:nvPr/>
          </p:nvSpPr>
          <p:spPr bwMode="auto">
            <a:xfrm>
              <a:off x="5580112" y="4504655"/>
              <a:ext cx="10390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newptr</a:t>
              </a:r>
              <a:endParaRPr lang="ru-RU" sz="2400"/>
            </a:p>
          </p:txBody>
        </p:sp>
        <p:cxnSp>
          <p:nvCxnSpPr>
            <p:cNvPr id="99356" name="AutoShape 41"/>
            <p:cNvCxnSpPr>
              <a:cxnSpLocks noChangeShapeType="1"/>
              <a:stCxn id="99355" idx="3"/>
            </p:cNvCxnSpPr>
            <p:nvPr/>
          </p:nvCxnSpPr>
          <p:spPr bwMode="auto">
            <a:xfrm flipV="1">
              <a:off x="6619179" y="4733256"/>
              <a:ext cx="500809" cy="2232"/>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99343" name="Группа 94"/>
          <p:cNvGrpSpPr>
            <a:grpSpLocks/>
          </p:cNvGrpSpPr>
          <p:nvPr/>
        </p:nvGrpSpPr>
        <p:grpSpPr bwMode="auto">
          <a:xfrm>
            <a:off x="7116763" y="4586288"/>
            <a:ext cx="1631950" cy="930275"/>
            <a:chOff x="2301873" y="2852936"/>
            <a:chExt cx="1631952" cy="930932"/>
          </a:xfrm>
        </p:grpSpPr>
        <p:sp>
          <p:nvSpPr>
            <p:cNvPr id="9935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9351"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9935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99353"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cxnSp>
        <p:nvCxnSpPr>
          <p:cNvPr id="99344" name="AutoShape 39"/>
          <p:cNvCxnSpPr>
            <a:cxnSpLocks noChangeShapeType="1"/>
            <a:stCxn id="99352" idx="2"/>
            <a:endCxn id="99364" idx="0"/>
          </p:cNvCxnSpPr>
          <p:nvPr/>
        </p:nvCxnSpPr>
        <p:spPr bwMode="auto">
          <a:xfrm>
            <a:off x="7932738" y="5500688"/>
            <a:ext cx="0" cy="22860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9345" name="Text Box 40"/>
          <p:cNvSpPr txBox="1">
            <a:spLocks noChangeArrowheads="1"/>
          </p:cNvSpPr>
          <p:nvPr/>
        </p:nvSpPr>
        <p:spPr bwMode="auto">
          <a:xfrm>
            <a:off x="5343525" y="2205038"/>
            <a:ext cx="1244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99346" name="AutoShape 41"/>
          <p:cNvCxnSpPr>
            <a:cxnSpLocks noChangeShapeType="1"/>
            <a:stCxn id="99345" idx="3"/>
            <a:endCxn id="99365" idx="1"/>
          </p:cNvCxnSpPr>
          <p:nvPr/>
        </p:nvCxnSpPr>
        <p:spPr bwMode="auto">
          <a:xfrm flipV="1">
            <a:off x="6588125" y="2433638"/>
            <a:ext cx="519113" cy="1587"/>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9347" name="Text Box 40"/>
          <p:cNvSpPr txBox="1">
            <a:spLocks noChangeArrowheads="1"/>
          </p:cNvSpPr>
          <p:nvPr/>
        </p:nvSpPr>
        <p:spPr bwMode="auto">
          <a:xfrm>
            <a:off x="5580063" y="4581525"/>
            <a:ext cx="104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99348" name="AutoShape 41"/>
          <p:cNvCxnSpPr>
            <a:cxnSpLocks noChangeShapeType="1"/>
            <a:stCxn id="99347" idx="3"/>
          </p:cNvCxnSpPr>
          <p:nvPr/>
        </p:nvCxnSpPr>
        <p:spPr bwMode="auto">
          <a:xfrm>
            <a:off x="6626225" y="4810125"/>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99349" name="Text Box 28"/>
          <p:cNvSpPr txBox="1">
            <a:spLocks noChangeArrowheads="1"/>
          </p:cNvSpPr>
          <p:nvPr/>
        </p:nvSpPr>
        <p:spPr bwMode="auto">
          <a:xfrm>
            <a:off x="5897563" y="3357563"/>
            <a:ext cx="6905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3"/>
          <p:cNvSpPr>
            <a:spLocks noGrp="1" noChangeArrowheads="1"/>
          </p:cNvSpPr>
          <p:nvPr>
            <p:ph type="body" idx="4294967295"/>
          </p:nvPr>
        </p:nvSpPr>
        <p:spPr>
          <a:xfrm>
            <a:off x="0" y="91440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a:t>
            </a:r>
            <a:endParaRPr lang="en-US" sz="2400" smtClean="0">
              <a:solidFill>
                <a:srgbClr val="000000"/>
              </a:solidFill>
              <a:latin typeface="Courier New" pitchFamily="49" charset="0"/>
            </a:endParaRPr>
          </a:p>
        </p:txBody>
      </p:sp>
      <p:sp>
        <p:nvSpPr>
          <p:cNvPr id="100355" name="Rectangle 24"/>
          <p:cNvSpPr>
            <a:spLocks noGrp="1" noChangeArrowheads="1"/>
          </p:cNvSpPr>
          <p:nvPr>
            <p:ph type="title" idx="4294967295"/>
          </p:nvPr>
        </p:nvSpPr>
        <p:spPr>
          <a:xfrm>
            <a:off x="685800" y="22860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в</a:t>
            </a:r>
            <a:r>
              <a:rPr lang="en-US" sz="2800" b="1" smtClean="0">
                <a:solidFill>
                  <a:schemeClr val="tx1"/>
                </a:solidFill>
                <a:effectLst/>
                <a:latin typeface="Times New Roman" pitchFamily="18" charset="0"/>
              </a:rPr>
              <a:t> </a:t>
            </a:r>
            <a:r>
              <a:rPr lang="ru-RU" sz="2800" b="1" smtClean="0">
                <a:solidFill>
                  <a:schemeClr val="tx1"/>
                </a:solidFill>
                <a:effectLst/>
                <a:latin typeface="Times New Roman" pitchFamily="18" charset="0"/>
              </a:rPr>
              <a:t>середину списку</a:t>
            </a:r>
          </a:p>
        </p:txBody>
      </p:sp>
      <p:sp>
        <p:nvSpPr>
          <p:cNvPr id="100356" name="Rectangle 46"/>
          <p:cNvSpPr>
            <a:spLocks noChangeArrowheads="1"/>
          </p:cNvSpPr>
          <p:nvPr/>
        </p:nvSpPr>
        <p:spPr bwMode="auto">
          <a:xfrm>
            <a:off x="76200" y="1700213"/>
            <a:ext cx="55038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sp>
        <p:nvSpPr>
          <p:cNvPr id="100357" name="Rectangle 47"/>
          <p:cNvSpPr>
            <a:spLocks noChangeArrowheads="1"/>
          </p:cNvSpPr>
          <p:nvPr/>
        </p:nvSpPr>
        <p:spPr bwMode="auto">
          <a:xfrm>
            <a:off x="76200" y="2311400"/>
            <a:ext cx="5267325"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3.</a:t>
            </a:r>
            <a:r>
              <a:rPr kumimoji="0" lang="uk-UA" sz="2400">
                <a:solidFill>
                  <a:srgbClr val="000000"/>
                </a:solidFill>
                <a:latin typeface="Courier New" pitchFamily="49" charset="0"/>
              </a:rPr>
              <a:t> </a:t>
            </a:r>
            <a:r>
              <a:rPr lang="uk-UA" sz="2400">
                <a:solidFill>
                  <a:srgbClr val="000000"/>
                </a:solidFill>
                <a:cs typeface="Times New Roman" pitchFamily="18" charset="0"/>
              </a:rPr>
              <a:t>Новий елемент вважати наступним для </a:t>
            </a:r>
            <a:r>
              <a:rPr lang="en-US" sz="2400">
                <a:solidFill>
                  <a:srgbClr val="000000"/>
                </a:solidFill>
                <a:latin typeface="Courier New" pitchFamily="49" charset="0"/>
                <a:cs typeface="Times New Roman" pitchFamily="18" charset="0"/>
              </a:rPr>
              <a:t>previous</a:t>
            </a:r>
            <a:endParaRPr kumimoji="0" lang="ru-RU" sz="2400">
              <a:solidFill>
                <a:srgbClr val="000000"/>
              </a:solidFill>
              <a:latin typeface="Courier New" pitchFamily="49" charset="0"/>
              <a:cs typeface="Times New Roman" pitchFamily="18" charset="0"/>
            </a:endParaRPr>
          </a:p>
        </p:txBody>
      </p:sp>
      <p:grpSp>
        <p:nvGrpSpPr>
          <p:cNvPr id="100358" name="Группа 4"/>
          <p:cNvGrpSpPr>
            <a:grpSpLocks/>
          </p:cNvGrpSpPr>
          <p:nvPr/>
        </p:nvGrpSpPr>
        <p:grpSpPr bwMode="auto">
          <a:xfrm>
            <a:off x="5343525" y="1052513"/>
            <a:ext cx="3476625" cy="5616575"/>
            <a:chOff x="5343973" y="1052736"/>
            <a:chExt cx="3476499" cy="5616624"/>
          </a:xfrm>
        </p:grpSpPr>
        <p:grpSp>
          <p:nvGrpSpPr>
            <p:cNvPr id="100359" name="Группа 35"/>
            <p:cNvGrpSpPr>
              <a:grpSpLocks/>
            </p:cNvGrpSpPr>
            <p:nvPr/>
          </p:nvGrpSpPr>
          <p:grpSpPr bwMode="auto">
            <a:xfrm>
              <a:off x="7116512" y="1052736"/>
              <a:ext cx="1631952" cy="940569"/>
              <a:chOff x="2301873" y="2852936"/>
              <a:chExt cx="1631952" cy="940569"/>
            </a:xfrm>
          </p:grpSpPr>
          <p:sp>
            <p:nvSpPr>
              <p:cNvPr id="10039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0396"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039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0398"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0360" name="Группа 41"/>
            <p:cNvGrpSpPr>
              <a:grpSpLocks/>
            </p:cNvGrpSpPr>
            <p:nvPr/>
          </p:nvGrpSpPr>
          <p:grpSpPr bwMode="auto">
            <a:xfrm>
              <a:off x="7079290" y="2204864"/>
              <a:ext cx="1741182" cy="930932"/>
              <a:chOff x="2274548" y="2852936"/>
              <a:chExt cx="1741182" cy="930932"/>
            </a:xfrm>
          </p:grpSpPr>
          <p:sp>
            <p:nvSpPr>
              <p:cNvPr id="10039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039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039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0394" name="Text Box 28"/>
              <p:cNvSpPr txBox="1">
                <a:spLocks noChangeArrowheads="1"/>
              </p:cNvSpPr>
              <p:nvPr/>
            </p:nvSpPr>
            <p:spPr bwMode="auto">
              <a:xfrm>
                <a:off x="2274548" y="3322203"/>
                <a:ext cx="17411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next=newptr</a:t>
                </a:r>
                <a:endParaRPr lang="ru-RU" sz="2400"/>
              </a:p>
            </p:txBody>
          </p:sp>
        </p:grpSp>
        <p:grpSp>
          <p:nvGrpSpPr>
            <p:cNvPr id="100361" name="Группа 46"/>
            <p:cNvGrpSpPr>
              <a:grpSpLocks/>
            </p:cNvGrpSpPr>
            <p:nvPr/>
          </p:nvGrpSpPr>
          <p:grpSpPr bwMode="auto">
            <a:xfrm>
              <a:off x="7116512" y="5728791"/>
              <a:ext cx="1631952" cy="940569"/>
              <a:chOff x="2301873" y="2852936"/>
              <a:chExt cx="1631952" cy="940569"/>
            </a:xfrm>
          </p:grpSpPr>
          <p:sp>
            <p:nvSpPr>
              <p:cNvPr id="100387"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038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0389"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10039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100362" name="AutoShape 39"/>
            <p:cNvCxnSpPr>
              <a:cxnSpLocks noChangeShapeType="1"/>
              <a:stCxn id="100397" idx="2"/>
              <a:endCxn id="100391" idx="0"/>
            </p:cNvCxnSpPr>
            <p:nvPr/>
          </p:nvCxnSpPr>
          <p:spPr bwMode="auto">
            <a:xfrm flipH="1">
              <a:off x="7922592" y="1967136"/>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100363" name="AutoShape 39"/>
            <p:cNvCxnSpPr>
              <a:cxnSpLocks noChangeShapeType="1"/>
              <a:stCxn id="100393" idx="2"/>
              <a:endCxn id="100383" idx="0"/>
            </p:cNvCxnSpPr>
            <p:nvPr/>
          </p:nvCxnSpPr>
          <p:spPr bwMode="auto">
            <a:xfrm>
              <a:off x="7922591" y="3119264"/>
              <a:ext cx="9898" cy="237728"/>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sp>
          <p:nvSpPr>
            <p:cNvPr id="100364" name="Text Box 42"/>
            <p:cNvSpPr txBox="1">
              <a:spLocks noChangeArrowheads="1"/>
            </p:cNvSpPr>
            <p:nvPr/>
          </p:nvSpPr>
          <p:spPr bwMode="auto">
            <a:xfrm>
              <a:off x="5839742" y="1057201"/>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100365" name="AutoShape 43"/>
            <p:cNvCxnSpPr>
              <a:cxnSpLocks noChangeShapeType="1"/>
              <a:stCxn id="100364" idx="3"/>
              <a:endCxn id="100395" idx="1"/>
            </p:cNvCxnSpPr>
            <p:nvPr/>
          </p:nvCxnSpPr>
          <p:spPr bwMode="auto">
            <a:xfrm flipV="1">
              <a:off x="6598567" y="1281336"/>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0366" name="Text Box 42"/>
            <p:cNvSpPr txBox="1">
              <a:spLocks noChangeArrowheads="1"/>
            </p:cNvSpPr>
            <p:nvPr/>
          </p:nvSpPr>
          <p:spPr bwMode="auto">
            <a:xfrm>
              <a:off x="5963269"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100367" name="AutoShape 43"/>
            <p:cNvCxnSpPr>
              <a:cxnSpLocks noChangeShapeType="1"/>
              <a:stCxn id="100366" idx="3"/>
              <a:endCxn id="100390" idx="1"/>
            </p:cNvCxnSpPr>
            <p:nvPr/>
          </p:nvCxnSpPr>
          <p:spPr bwMode="auto">
            <a:xfrm flipV="1">
              <a:off x="6574334"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nvGrpSpPr>
            <p:cNvPr id="100368" name="Группа 86"/>
            <p:cNvGrpSpPr>
              <a:grpSpLocks/>
            </p:cNvGrpSpPr>
            <p:nvPr/>
          </p:nvGrpSpPr>
          <p:grpSpPr bwMode="auto">
            <a:xfrm>
              <a:off x="5580112" y="3356992"/>
              <a:ext cx="3168352" cy="940569"/>
              <a:chOff x="5580112" y="4504655"/>
              <a:chExt cx="3168352" cy="940569"/>
            </a:xfrm>
          </p:grpSpPr>
          <p:grpSp>
            <p:nvGrpSpPr>
              <p:cNvPr id="100380" name="Группа 87"/>
              <p:cNvGrpSpPr>
                <a:grpSpLocks/>
              </p:cNvGrpSpPr>
              <p:nvPr/>
            </p:nvGrpSpPr>
            <p:grpSpPr bwMode="auto">
              <a:xfrm>
                <a:off x="7116512" y="4504655"/>
                <a:ext cx="1631952" cy="940569"/>
                <a:chOff x="2301873" y="2852936"/>
                <a:chExt cx="1631952" cy="940569"/>
              </a:xfrm>
            </p:grpSpPr>
            <p:sp>
              <p:nvSpPr>
                <p:cNvPr id="100383"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0384"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10038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0386"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sp>
            <p:nvSpPr>
              <p:cNvPr id="100381" name="Text Box 40"/>
              <p:cNvSpPr txBox="1">
                <a:spLocks noChangeArrowheads="1"/>
              </p:cNvSpPr>
              <p:nvPr/>
            </p:nvSpPr>
            <p:spPr bwMode="auto">
              <a:xfrm>
                <a:off x="5580112" y="4504655"/>
                <a:ext cx="10390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newptr</a:t>
                </a:r>
                <a:endParaRPr lang="ru-RU" sz="2400"/>
              </a:p>
            </p:txBody>
          </p:sp>
          <p:cxnSp>
            <p:nvCxnSpPr>
              <p:cNvPr id="100382" name="AutoShape 41"/>
              <p:cNvCxnSpPr>
                <a:cxnSpLocks noChangeShapeType="1"/>
                <a:stCxn id="100381" idx="3"/>
              </p:cNvCxnSpPr>
              <p:nvPr/>
            </p:nvCxnSpPr>
            <p:spPr bwMode="auto">
              <a:xfrm flipV="1">
                <a:off x="6619179" y="4733256"/>
                <a:ext cx="500809" cy="2232"/>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100369" name="Группа 94"/>
            <p:cNvGrpSpPr>
              <a:grpSpLocks/>
            </p:cNvGrpSpPr>
            <p:nvPr/>
          </p:nvGrpSpPr>
          <p:grpSpPr bwMode="auto">
            <a:xfrm>
              <a:off x="7116512" y="4586300"/>
              <a:ext cx="1631952" cy="930932"/>
              <a:chOff x="2301873" y="2852936"/>
              <a:chExt cx="1631952" cy="930932"/>
            </a:xfrm>
          </p:grpSpPr>
          <p:sp>
            <p:nvSpPr>
              <p:cNvPr id="10037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0377"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037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0379"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cxnSp>
          <p:nvCxnSpPr>
            <p:cNvPr id="100370" name="AutoShape 39"/>
            <p:cNvCxnSpPr>
              <a:cxnSpLocks noChangeShapeType="1"/>
              <a:stCxn id="100378" idx="2"/>
              <a:endCxn id="100390" idx="0"/>
            </p:cNvCxnSpPr>
            <p:nvPr/>
          </p:nvCxnSpPr>
          <p:spPr bwMode="auto">
            <a:xfrm>
              <a:off x="7932488" y="5500700"/>
              <a:ext cx="1" cy="228091"/>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0371" name="Text Box 40"/>
            <p:cNvSpPr txBox="1">
              <a:spLocks noChangeArrowheads="1"/>
            </p:cNvSpPr>
            <p:nvPr/>
          </p:nvSpPr>
          <p:spPr bwMode="auto">
            <a:xfrm>
              <a:off x="5343973" y="2204864"/>
              <a:ext cx="1244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100372" name="AutoShape 41"/>
            <p:cNvCxnSpPr>
              <a:cxnSpLocks noChangeShapeType="1"/>
              <a:stCxn id="100371" idx="3"/>
              <a:endCxn id="100391" idx="1"/>
            </p:cNvCxnSpPr>
            <p:nvPr/>
          </p:nvCxnSpPr>
          <p:spPr bwMode="auto">
            <a:xfrm flipV="1">
              <a:off x="6588224" y="2433464"/>
              <a:ext cx="518392" cy="2233"/>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0373" name="Text Box 40"/>
            <p:cNvSpPr txBox="1">
              <a:spLocks noChangeArrowheads="1"/>
            </p:cNvSpPr>
            <p:nvPr/>
          </p:nvSpPr>
          <p:spPr bwMode="auto">
            <a:xfrm>
              <a:off x="5580112" y="4581128"/>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100374" name="AutoShape 41"/>
            <p:cNvCxnSpPr>
              <a:cxnSpLocks noChangeShapeType="1"/>
              <a:stCxn id="100373" idx="3"/>
            </p:cNvCxnSpPr>
            <p:nvPr/>
          </p:nvCxnSpPr>
          <p:spPr bwMode="auto">
            <a:xfrm>
              <a:off x="6626275" y="4809728"/>
              <a:ext cx="493713" cy="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0375" name="Text Box 28"/>
            <p:cNvSpPr txBox="1">
              <a:spLocks noChangeArrowheads="1"/>
            </p:cNvSpPr>
            <p:nvPr/>
          </p:nvSpPr>
          <p:spPr bwMode="auto">
            <a:xfrm>
              <a:off x="7625853" y="3356992"/>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682625" y="609600"/>
            <a:ext cx="8080375" cy="1451248"/>
          </a:xfrm>
        </p:spPr>
        <p:txBody>
          <a:bodyPr/>
          <a:lstStyle/>
          <a:p>
            <a:pPr eaLnBrk="1" hangingPunct="1">
              <a:defRPr/>
            </a:pPr>
            <a:r>
              <a:rPr lang="ru-RU" sz="4800" dirty="0" smtClean="0">
                <a:solidFill>
                  <a:srgbClr val="0000CC"/>
                </a:solidFill>
                <a:latin typeface="Times New Roman" pitchFamily="18" charset="0"/>
                <a:cs typeface="Times New Roman" pitchFamily="18" charset="0"/>
              </a:rPr>
              <a:t>3.2. </a:t>
            </a:r>
            <a:r>
              <a:rPr lang="uk-UA" sz="4800" dirty="0" smtClean="0">
                <a:solidFill>
                  <a:srgbClr val="0000CC"/>
                </a:solidFill>
                <a:latin typeface="Times New Roman" pitchFamily="18" charset="0"/>
                <a:cs typeface="Times New Roman" pitchFamily="18" charset="0"/>
              </a:rPr>
              <a:t>АТД "Список"</a:t>
            </a:r>
            <a:r>
              <a:rPr lang="ru-RU" dirty="0" smtClean="0">
                <a:effectLst/>
              </a:rPr>
              <a:t> </a:t>
            </a:r>
            <a:endParaRPr lang="uk-UA" dirty="0" smtClean="0">
              <a:effectLst/>
            </a:endParaRPr>
          </a:p>
        </p:txBody>
      </p:sp>
      <p:sp>
        <p:nvSpPr>
          <p:cNvPr id="22531" name="Rectangle 3"/>
          <p:cNvSpPr>
            <a:spLocks noGrp="1" noChangeArrowheads="1"/>
          </p:cNvSpPr>
          <p:nvPr>
            <p:ph type="body" idx="4294967295"/>
          </p:nvPr>
        </p:nvSpPr>
        <p:spPr>
          <a:xfrm>
            <a:off x="683568" y="2492896"/>
            <a:ext cx="7777163" cy="2160588"/>
          </a:xfrm>
        </p:spPr>
        <p:txBody>
          <a:bodyPr/>
          <a:lstStyle/>
          <a:p>
            <a:pPr eaLnBrk="1" hangingPunct="1">
              <a:buFont typeface="Wingdings" pitchFamily="2" charset="2"/>
              <a:buNone/>
            </a:pPr>
            <a:r>
              <a:rPr lang="ru-RU" sz="2800" dirty="0" err="1" smtClean="0"/>
              <a:t>Література</a:t>
            </a:r>
            <a:r>
              <a:rPr lang="ru-RU" sz="2800" dirty="0" smtClean="0"/>
              <a:t> для </a:t>
            </a:r>
            <a:r>
              <a:rPr lang="ru-RU" sz="2800" dirty="0" err="1" smtClean="0"/>
              <a:t>самостійного</a:t>
            </a:r>
            <a:r>
              <a:rPr lang="ru-RU" sz="2800" dirty="0" smtClean="0"/>
              <a:t> </a:t>
            </a:r>
            <a:r>
              <a:rPr lang="ru-RU" sz="2800" dirty="0" err="1" smtClean="0"/>
              <a:t>читання</a:t>
            </a:r>
            <a:r>
              <a:rPr lang="ru-RU" sz="2800" dirty="0" smtClean="0"/>
              <a:t>:</a:t>
            </a:r>
          </a:p>
          <a:p>
            <a:pPr lvl="1" eaLnBrk="1" hangingPunct="1">
              <a:buFontTx/>
              <a:buNone/>
            </a:pPr>
            <a:r>
              <a:rPr lang="ru-RU" sz="2400" dirty="0" smtClean="0"/>
              <a:t>с. 45-57 [1], с. 310-311 [4] </a:t>
            </a:r>
          </a:p>
          <a:p>
            <a:pPr lvl="1" eaLnBrk="1" hangingPunct="1">
              <a:buFontTx/>
              <a:buNone/>
            </a:pPr>
            <a:endParaRPr lang="ru-RU" sz="2400" dirty="0" smtClean="0"/>
          </a:p>
        </p:txBody>
      </p:sp>
      <p:sp>
        <p:nvSpPr>
          <p:cNvPr id="22532" name="Стрелка вниз 3"/>
          <p:cNvSpPr>
            <a:spLocks noChangeArrowheads="1"/>
          </p:cNvSpPr>
          <p:nvPr/>
        </p:nvSpPr>
        <p:spPr bwMode="auto">
          <a:xfrm>
            <a:off x="8715375" y="71438"/>
            <a:ext cx="357188" cy="357187"/>
          </a:xfrm>
          <a:prstGeom prst="downArrow">
            <a:avLst>
              <a:gd name="adj1" fmla="val 50000"/>
              <a:gd name="adj2" fmla="val 50000"/>
            </a:avLst>
          </a:prstGeom>
          <a:solidFill>
            <a:schemeClr val="accent1"/>
          </a:solidFill>
          <a:ln w="12700" algn="ctr">
            <a:solidFill>
              <a:schemeClr val="tx1"/>
            </a:solidFill>
            <a:round/>
            <a:headEnd type="none" w="sm" len="sm"/>
            <a:tailEnd type="none" w="sm" len="sm"/>
          </a:ln>
        </p:spPr>
        <p:txBody>
          <a:bodyPr/>
          <a:lstStyle/>
          <a:p>
            <a:endParaRPr lang="en-GB" sz="240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3"/>
          <p:cNvSpPr>
            <a:spLocks noGrp="1" noChangeArrowheads="1"/>
          </p:cNvSpPr>
          <p:nvPr>
            <p:ph type="body" idx="4294967295"/>
          </p:nvPr>
        </p:nvSpPr>
        <p:spPr>
          <a:xfrm>
            <a:off x="0" y="914400"/>
            <a:ext cx="5651500" cy="9144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Виділити пам'ять для нового елемента</a:t>
            </a:r>
            <a:endParaRPr lang="en-US" sz="2400" smtClean="0">
              <a:solidFill>
                <a:srgbClr val="000000"/>
              </a:solidFill>
              <a:latin typeface="Courier New" pitchFamily="49" charset="0"/>
            </a:endParaRPr>
          </a:p>
        </p:txBody>
      </p:sp>
      <p:sp>
        <p:nvSpPr>
          <p:cNvPr id="101379" name="Rectangle 24"/>
          <p:cNvSpPr>
            <a:spLocks noGrp="1" noChangeArrowheads="1"/>
          </p:cNvSpPr>
          <p:nvPr>
            <p:ph type="title" idx="4294967295"/>
          </p:nvPr>
        </p:nvSpPr>
        <p:spPr>
          <a:xfrm>
            <a:off x="685800" y="228600"/>
            <a:ext cx="8080375"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вставки елемента в</a:t>
            </a:r>
            <a:r>
              <a:rPr lang="en-US" sz="2800" b="1" smtClean="0">
                <a:solidFill>
                  <a:schemeClr val="tx1"/>
                </a:solidFill>
                <a:effectLst/>
                <a:latin typeface="Times New Roman" pitchFamily="18" charset="0"/>
              </a:rPr>
              <a:t> </a:t>
            </a:r>
            <a:r>
              <a:rPr lang="ru-RU" sz="2800" b="1" smtClean="0">
                <a:solidFill>
                  <a:schemeClr val="tx1"/>
                </a:solidFill>
                <a:effectLst/>
                <a:latin typeface="Times New Roman" pitchFamily="18" charset="0"/>
              </a:rPr>
              <a:t>середину списку</a:t>
            </a:r>
          </a:p>
        </p:txBody>
      </p:sp>
      <p:sp>
        <p:nvSpPr>
          <p:cNvPr id="101380" name="Rectangle 46"/>
          <p:cNvSpPr>
            <a:spLocks noChangeArrowheads="1"/>
          </p:cNvSpPr>
          <p:nvPr/>
        </p:nvSpPr>
        <p:spPr bwMode="auto">
          <a:xfrm>
            <a:off x="76200" y="1700213"/>
            <a:ext cx="550386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Ввести дані до нового елемента</a:t>
            </a:r>
            <a:endParaRPr kumimoji="0" lang="ru-RU" sz="2400">
              <a:solidFill>
                <a:srgbClr val="000000"/>
              </a:solidFill>
              <a:latin typeface="Courier New" pitchFamily="49" charset="0"/>
              <a:cs typeface="Times New Roman" pitchFamily="18" charset="0"/>
            </a:endParaRPr>
          </a:p>
        </p:txBody>
      </p:sp>
      <p:sp>
        <p:nvSpPr>
          <p:cNvPr id="101381" name="Rectangle 48"/>
          <p:cNvSpPr>
            <a:spLocks noChangeArrowheads="1"/>
          </p:cNvSpPr>
          <p:nvPr/>
        </p:nvSpPr>
        <p:spPr bwMode="auto">
          <a:xfrm>
            <a:off x="76200" y="3046413"/>
            <a:ext cx="56483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spcBef>
                <a:spcPct val="50000"/>
              </a:spcBef>
              <a:buClr>
                <a:schemeClr val="tx1"/>
              </a:buClr>
              <a:buFont typeface="Wingdings" pitchFamily="2" charset="2"/>
              <a:buNone/>
            </a:pPr>
            <a:r>
              <a:rPr kumimoji="0" lang="uk-UA" sz="2400">
                <a:solidFill>
                  <a:srgbClr val="000000"/>
                </a:solidFill>
              </a:rPr>
              <a:t>4. Для </a:t>
            </a:r>
            <a:r>
              <a:rPr kumimoji="0" lang="uk-UA" sz="2400">
                <a:solidFill>
                  <a:srgbClr val="000000"/>
                </a:solidFill>
                <a:cs typeface="Times New Roman" pitchFamily="18" charset="0"/>
              </a:rPr>
              <a:t>нового елемента вважати наступним </a:t>
            </a:r>
            <a:r>
              <a:rPr lang="en-US" sz="2400">
                <a:solidFill>
                  <a:srgbClr val="000000"/>
                </a:solidFill>
                <a:latin typeface="Courier New" pitchFamily="49" charset="0"/>
                <a:cs typeface="Courier New" pitchFamily="49" charset="0"/>
              </a:rPr>
              <a:t>current</a:t>
            </a:r>
            <a:endParaRPr kumimoji="0" lang="en-US" sz="2400">
              <a:solidFill>
                <a:srgbClr val="000000"/>
              </a:solidFill>
              <a:cs typeface="Times New Roman" pitchFamily="18" charset="0"/>
            </a:endParaRPr>
          </a:p>
        </p:txBody>
      </p:sp>
      <p:sp>
        <p:nvSpPr>
          <p:cNvPr id="101382" name="Rectangle 47"/>
          <p:cNvSpPr>
            <a:spLocks noChangeArrowheads="1"/>
          </p:cNvSpPr>
          <p:nvPr/>
        </p:nvSpPr>
        <p:spPr bwMode="auto">
          <a:xfrm>
            <a:off x="76200" y="2311400"/>
            <a:ext cx="5267325"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lnSpc>
                <a:spcPct val="90000"/>
              </a:lnSpc>
              <a:spcBef>
                <a:spcPct val="50000"/>
              </a:spcBef>
              <a:buClr>
                <a:schemeClr val="tx1"/>
              </a:buClr>
              <a:buFont typeface="Wingdings" pitchFamily="2" charset="2"/>
              <a:buNone/>
            </a:pPr>
            <a:r>
              <a:rPr kumimoji="0" lang="uk-UA" sz="2400">
                <a:solidFill>
                  <a:srgbClr val="000000"/>
                </a:solidFill>
              </a:rPr>
              <a:t>3.</a:t>
            </a:r>
            <a:r>
              <a:rPr kumimoji="0" lang="uk-UA" sz="2400">
                <a:solidFill>
                  <a:srgbClr val="000000"/>
                </a:solidFill>
                <a:latin typeface="Courier New" pitchFamily="49" charset="0"/>
              </a:rPr>
              <a:t> </a:t>
            </a:r>
            <a:r>
              <a:rPr lang="uk-UA" sz="2400">
                <a:solidFill>
                  <a:srgbClr val="000000"/>
                </a:solidFill>
                <a:cs typeface="Times New Roman" pitchFamily="18" charset="0"/>
              </a:rPr>
              <a:t>Новий елемент вважати наступним для </a:t>
            </a:r>
            <a:r>
              <a:rPr lang="en-US" sz="2400">
                <a:solidFill>
                  <a:srgbClr val="000000"/>
                </a:solidFill>
                <a:latin typeface="Courier New" pitchFamily="49" charset="0"/>
                <a:cs typeface="Times New Roman" pitchFamily="18" charset="0"/>
              </a:rPr>
              <a:t>previous</a:t>
            </a:r>
            <a:endParaRPr kumimoji="0" lang="ru-RU" sz="2400">
              <a:solidFill>
                <a:srgbClr val="000000"/>
              </a:solidFill>
              <a:latin typeface="Courier New" pitchFamily="49" charset="0"/>
              <a:cs typeface="Times New Roman" pitchFamily="18" charset="0"/>
            </a:endParaRPr>
          </a:p>
        </p:txBody>
      </p:sp>
      <p:grpSp>
        <p:nvGrpSpPr>
          <p:cNvPr id="101383" name="Группа 4"/>
          <p:cNvGrpSpPr>
            <a:grpSpLocks/>
          </p:cNvGrpSpPr>
          <p:nvPr/>
        </p:nvGrpSpPr>
        <p:grpSpPr bwMode="auto">
          <a:xfrm>
            <a:off x="5343525" y="1052513"/>
            <a:ext cx="3476625" cy="5616575"/>
            <a:chOff x="5343973" y="1052736"/>
            <a:chExt cx="3476499" cy="5616624"/>
          </a:xfrm>
        </p:grpSpPr>
        <p:grpSp>
          <p:nvGrpSpPr>
            <p:cNvPr id="101384" name="Группа 39"/>
            <p:cNvGrpSpPr>
              <a:grpSpLocks/>
            </p:cNvGrpSpPr>
            <p:nvPr/>
          </p:nvGrpSpPr>
          <p:grpSpPr bwMode="auto">
            <a:xfrm>
              <a:off x="7116512" y="1052736"/>
              <a:ext cx="1631952" cy="940569"/>
              <a:chOff x="2301873" y="2852936"/>
              <a:chExt cx="1631952" cy="940569"/>
            </a:xfrm>
          </p:grpSpPr>
          <p:sp>
            <p:nvSpPr>
              <p:cNvPr id="101422"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1423"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1424"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1425"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1385" name="Группа 44"/>
            <p:cNvGrpSpPr>
              <a:grpSpLocks/>
            </p:cNvGrpSpPr>
            <p:nvPr/>
          </p:nvGrpSpPr>
          <p:grpSpPr bwMode="auto">
            <a:xfrm>
              <a:off x="7079290" y="2204864"/>
              <a:ext cx="1741182" cy="930932"/>
              <a:chOff x="2274548" y="2852936"/>
              <a:chExt cx="1741182" cy="930932"/>
            </a:xfrm>
          </p:grpSpPr>
          <p:sp>
            <p:nvSpPr>
              <p:cNvPr id="101418"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1419"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1420"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1421" name="Text Box 28"/>
              <p:cNvSpPr txBox="1">
                <a:spLocks noChangeArrowheads="1"/>
              </p:cNvSpPr>
              <p:nvPr/>
            </p:nvSpPr>
            <p:spPr bwMode="auto">
              <a:xfrm>
                <a:off x="2274548" y="3322203"/>
                <a:ext cx="17411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next=newptr</a:t>
                </a:r>
                <a:endParaRPr lang="ru-RU" sz="2400"/>
              </a:p>
            </p:txBody>
          </p:sp>
        </p:grpSp>
        <p:grpSp>
          <p:nvGrpSpPr>
            <p:cNvPr id="101386" name="Группа 80"/>
            <p:cNvGrpSpPr>
              <a:grpSpLocks/>
            </p:cNvGrpSpPr>
            <p:nvPr/>
          </p:nvGrpSpPr>
          <p:grpSpPr bwMode="auto">
            <a:xfrm>
              <a:off x="7116512" y="5728791"/>
              <a:ext cx="1631952" cy="940569"/>
              <a:chOff x="2301873" y="2852936"/>
              <a:chExt cx="1631952" cy="940569"/>
            </a:xfrm>
          </p:grpSpPr>
          <p:sp>
            <p:nvSpPr>
              <p:cNvPr id="101414"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141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1416"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10141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101387" name="AutoShape 39"/>
            <p:cNvCxnSpPr>
              <a:cxnSpLocks noChangeShapeType="1"/>
              <a:stCxn id="101424" idx="2"/>
              <a:endCxn id="101418" idx="0"/>
            </p:cNvCxnSpPr>
            <p:nvPr/>
          </p:nvCxnSpPr>
          <p:spPr bwMode="auto">
            <a:xfrm flipH="1">
              <a:off x="7922592" y="1967136"/>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101388" name="AutoShape 39"/>
            <p:cNvCxnSpPr>
              <a:cxnSpLocks noChangeShapeType="1"/>
              <a:stCxn id="101420" idx="2"/>
              <a:endCxn id="101410" idx="0"/>
            </p:cNvCxnSpPr>
            <p:nvPr/>
          </p:nvCxnSpPr>
          <p:spPr bwMode="auto">
            <a:xfrm>
              <a:off x="7922591" y="3119264"/>
              <a:ext cx="9898"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1389" name="Text Box 42"/>
            <p:cNvSpPr txBox="1">
              <a:spLocks noChangeArrowheads="1"/>
            </p:cNvSpPr>
            <p:nvPr/>
          </p:nvSpPr>
          <p:spPr bwMode="auto">
            <a:xfrm>
              <a:off x="5839742" y="1057201"/>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101390" name="AutoShape 43"/>
            <p:cNvCxnSpPr>
              <a:cxnSpLocks noChangeShapeType="1"/>
              <a:stCxn id="101389" idx="3"/>
              <a:endCxn id="101422" idx="1"/>
            </p:cNvCxnSpPr>
            <p:nvPr/>
          </p:nvCxnSpPr>
          <p:spPr bwMode="auto">
            <a:xfrm flipV="1">
              <a:off x="6598567" y="1281336"/>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1391" name="Text Box 42"/>
            <p:cNvSpPr txBox="1">
              <a:spLocks noChangeArrowheads="1"/>
            </p:cNvSpPr>
            <p:nvPr/>
          </p:nvSpPr>
          <p:spPr bwMode="auto">
            <a:xfrm>
              <a:off x="5963269"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101392" name="AutoShape 43"/>
            <p:cNvCxnSpPr>
              <a:cxnSpLocks noChangeShapeType="1"/>
              <a:stCxn id="101391" idx="3"/>
              <a:endCxn id="101417" idx="1"/>
            </p:cNvCxnSpPr>
            <p:nvPr/>
          </p:nvCxnSpPr>
          <p:spPr bwMode="auto">
            <a:xfrm flipV="1">
              <a:off x="6574334"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nvGrpSpPr>
            <p:cNvPr id="101393" name="Группа 91"/>
            <p:cNvGrpSpPr>
              <a:grpSpLocks/>
            </p:cNvGrpSpPr>
            <p:nvPr/>
          </p:nvGrpSpPr>
          <p:grpSpPr bwMode="auto">
            <a:xfrm>
              <a:off x="5580112" y="3356992"/>
              <a:ext cx="3168352" cy="940569"/>
              <a:chOff x="5580112" y="4504655"/>
              <a:chExt cx="3168352" cy="940569"/>
            </a:xfrm>
          </p:grpSpPr>
          <p:grpSp>
            <p:nvGrpSpPr>
              <p:cNvPr id="101407" name="Группа 92"/>
              <p:cNvGrpSpPr>
                <a:grpSpLocks/>
              </p:cNvGrpSpPr>
              <p:nvPr/>
            </p:nvGrpSpPr>
            <p:grpSpPr bwMode="auto">
              <a:xfrm>
                <a:off x="7116512" y="4504655"/>
                <a:ext cx="1631952" cy="940569"/>
                <a:chOff x="2301873" y="2852936"/>
                <a:chExt cx="1631952" cy="940569"/>
              </a:xfrm>
            </p:grpSpPr>
            <p:sp>
              <p:nvSpPr>
                <p:cNvPr id="10141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1411"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10141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1413"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sp>
            <p:nvSpPr>
              <p:cNvPr id="101408" name="Text Box 40"/>
              <p:cNvSpPr txBox="1">
                <a:spLocks noChangeArrowheads="1"/>
              </p:cNvSpPr>
              <p:nvPr/>
            </p:nvSpPr>
            <p:spPr bwMode="auto">
              <a:xfrm>
                <a:off x="5580112" y="4504655"/>
                <a:ext cx="10390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newptr</a:t>
                </a:r>
                <a:endParaRPr lang="ru-RU" sz="2400"/>
              </a:p>
            </p:txBody>
          </p:sp>
          <p:cxnSp>
            <p:nvCxnSpPr>
              <p:cNvPr id="101409" name="AutoShape 41"/>
              <p:cNvCxnSpPr>
                <a:cxnSpLocks noChangeShapeType="1"/>
                <a:stCxn id="101408" idx="3"/>
              </p:cNvCxnSpPr>
              <p:nvPr/>
            </p:nvCxnSpPr>
            <p:spPr bwMode="auto">
              <a:xfrm flipV="1">
                <a:off x="6619179" y="4733256"/>
                <a:ext cx="500809" cy="2232"/>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grpSp>
          <p:nvGrpSpPr>
            <p:cNvPr id="101394" name="Группа 99"/>
            <p:cNvGrpSpPr>
              <a:grpSpLocks/>
            </p:cNvGrpSpPr>
            <p:nvPr/>
          </p:nvGrpSpPr>
          <p:grpSpPr bwMode="auto">
            <a:xfrm>
              <a:off x="7116512" y="4586300"/>
              <a:ext cx="1631952" cy="930932"/>
              <a:chOff x="2301873" y="2852936"/>
              <a:chExt cx="1631952" cy="930932"/>
            </a:xfrm>
          </p:grpSpPr>
          <p:sp>
            <p:nvSpPr>
              <p:cNvPr id="101403"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1404"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140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1406"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cxnSp>
          <p:nvCxnSpPr>
            <p:cNvPr id="101395" name="AutoShape 39"/>
            <p:cNvCxnSpPr>
              <a:cxnSpLocks noChangeShapeType="1"/>
              <a:stCxn id="101405" idx="2"/>
              <a:endCxn id="101417" idx="0"/>
            </p:cNvCxnSpPr>
            <p:nvPr/>
          </p:nvCxnSpPr>
          <p:spPr bwMode="auto">
            <a:xfrm>
              <a:off x="7932488" y="5500700"/>
              <a:ext cx="1" cy="228091"/>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1396" name="Text Box 40"/>
            <p:cNvSpPr txBox="1">
              <a:spLocks noChangeArrowheads="1"/>
            </p:cNvSpPr>
            <p:nvPr/>
          </p:nvSpPr>
          <p:spPr bwMode="auto">
            <a:xfrm>
              <a:off x="5343973" y="2204864"/>
              <a:ext cx="1244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101397" name="AutoShape 41"/>
            <p:cNvCxnSpPr>
              <a:cxnSpLocks noChangeShapeType="1"/>
              <a:stCxn id="101396" idx="3"/>
              <a:endCxn id="101418" idx="1"/>
            </p:cNvCxnSpPr>
            <p:nvPr/>
          </p:nvCxnSpPr>
          <p:spPr bwMode="auto">
            <a:xfrm flipV="1">
              <a:off x="6588224" y="2433464"/>
              <a:ext cx="518392" cy="2233"/>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1398" name="Text Box 40"/>
            <p:cNvSpPr txBox="1">
              <a:spLocks noChangeArrowheads="1"/>
            </p:cNvSpPr>
            <p:nvPr/>
          </p:nvSpPr>
          <p:spPr bwMode="auto">
            <a:xfrm>
              <a:off x="5580112" y="4581128"/>
              <a:ext cx="1046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101399" name="AutoShape 41"/>
            <p:cNvCxnSpPr>
              <a:cxnSpLocks noChangeShapeType="1"/>
              <a:stCxn id="101398" idx="3"/>
            </p:cNvCxnSpPr>
            <p:nvPr/>
          </p:nvCxnSpPr>
          <p:spPr bwMode="auto">
            <a:xfrm>
              <a:off x="6626275" y="4809728"/>
              <a:ext cx="493713" cy="0"/>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sp>
          <p:nvSpPr>
            <p:cNvPr id="101400" name="Text Box 28"/>
            <p:cNvSpPr txBox="1">
              <a:spLocks noChangeArrowheads="1"/>
            </p:cNvSpPr>
            <p:nvPr/>
          </p:nvSpPr>
          <p:spPr bwMode="auto">
            <a:xfrm>
              <a:off x="7625853" y="3356992"/>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1401" name="Text Box 28"/>
            <p:cNvSpPr txBox="1">
              <a:spLocks noChangeArrowheads="1"/>
            </p:cNvSpPr>
            <p:nvPr/>
          </p:nvSpPr>
          <p:spPr bwMode="auto">
            <a:xfrm>
              <a:off x="7063260" y="3831431"/>
              <a:ext cx="17572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next=current</a:t>
              </a:r>
              <a:endParaRPr lang="ru-RU" sz="2400"/>
            </a:p>
          </p:txBody>
        </p:sp>
        <p:cxnSp>
          <p:nvCxnSpPr>
            <p:cNvPr id="101402" name="AutoShape 39"/>
            <p:cNvCxnSpPr>
              <a:cxnSpLocks noChangeShapeType="1"/>
              <a:stCxn id="101412" idx="2"/>
              <a:endCxn id="101403" idx="0"/>
            </p:cNvCxnSpPr>
            <p:nvPr/>
          </p:nvCxnSpPr>
          <p:spPr bwMode="auto">
            <a:xfrm>
              <a:off x="7932488" y="4271392"/>
              <a:ext cx="1" cy="314908"/>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3"/>
          <p:cNvSpPr>
            <a:spLocks noGrp="1" noChangeArrowheads="1"/>
          </p:cNvSpPr>
          <p:nvPr>
            <p:ph type="title" idx="4294967295"/>
          </p:nvPr>
        </p:nvSpPr>
        <p:spPr>
          <a:xfrm>
            <a:off x="304800" y="228600"/>
            <a:ext cx="868680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a:t>
            </a:r>
            <a:r>
              <a:rPr lang="uk-UA" sz="2800" b="1" smtClean="0">
                <a:solidFill>
                  <a:schemeClr val="tx1"/>
                </a:solidFill>
                <a:effectLst/>
                <a:latin typeface="Times New Roman" pitchFamily="18" charset="0"/>
              </a:rPr>
              <a:t>видалення</a:t>
            </a:r>
            <a:r>
              <a:rPr lang="ru-RU" sz="2800" b="1" smtClean="0">
                <a:solidFill>
                  <a:schemeClr val="tx1"/>
                </a:solidFill>
                <a:effectLst/>
                <a:latin typeface="Times New Roman" pitchFamily="18" charset="0"/>
              </a:rPr>
              <a:t> елемента </a:t>
            </a:r>
            <a:r>
              <a:rPr lang="uk-UA" sz="2800" b="1" smtClean="0">
                <a:solidFill>
                  <a:schemeClr val="tx1"/>
                </a:solidFill>
                <a:effectLst/>
                <a:latin typeface="Times New Roman" pitchFamily="18" charset="0"/>
              </a:rPr>
              <a:t>з</a:t>
            </a:r>
            <a:r>
              <a:rPr lang="en-US" sz="2800" b="1" smtClean="0">
                <a:solidFill>
                  <a:schemeClr val="tx1"/>
                </a:solidFill>
                <a:effectLst/>
                <a:latin typeface="Times New Roman" pitchFamily="18" charset="0"/>
              </a:rPr>
              <a:t> </a:t>
            </a:r>
            <a:r>
              <a:rPr lang="ru-RU" sz="2800" b="1" smtClean="0">
                <a:solidFill>
                  <a:schemeClr val="tx1"/>
                </a:solidFill>
                <a:effectLst/>
                <a:latin typeface="Times New Roman" pitchFamily="18" charset="0"/>
              </a:rPr>
              <a:t>середин</a:t>
            </a:r>
            <a:r>
              <a:rPr lang="uk-UA" sz="2800" b="1" smtClean="0">
                <a:solidFill>
                  <a:schemeClr val="tx1"/>
                </a:solidFill>
                <a:effectLst/>
                <a:latin typeface="Times New Roman" pitchFamily="18" charset="0"/>
              </a:rPr>
              <a:t>и</a:t>
            </a:r>
            <a:r>
              <a:rPr lang="ru-RU" sz="2800" b="1" smtClean="0">
                <a:solidFill>
                  <a:schemeClr val="tx1"/>
                </a:solidFill>
                <a:effectLst/>
                <a:latin typeface="Times New Roman" pitchFamily="18" charset="0"/>
              </a:rPr>
              <a:t> списку</a:t>
            </a:r>
          </a:p>
        </p:txBody>
      </p:sp>
      <p:sp>
        <p:nvSpPr>
          <p:cNvPr id="102403" name="Rectangle 5"/>
          <p:cNvSpPr>
            <a:spLocks noChangeArrowheads="1"/>
          </p:cNvSpPr>
          <p:nvPr/>
        </p:nvSpPr>
        <p:spPr bwMode="auto">
          <a:xfrm>
            <a:off x="533400" y="1111250"/>
            <a:ext cx="483076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uk-UA" sz="2400">
                <a:solidFill>
                  <a:srgbClr val="000000"/>
                </a:solidFill>
                <a:cs typeface="Times New Roman" pitchFamily="18" charset="0"/>
              </a:rPr>
              <a:t>Вважаємо, що має бути в</a:t>
            </a:r>
            <a:r>
              <a:rPr lang="uk-UA" sz="2400">
                <a:solidFill>
                  <a:srgbClr val="000000"/>
                </a:solidFill>
              </a:rPr>
              <a:t>ида</a:t>
            </a:r>
            <a:r>
              <a:rPr lang="uk-UA" sz="2400">
                <a:solidFill>
                  <a:srgbClr val="000000"/>
                </a:solidFill>
                <a:cs typeface="Times New Roman" pitchFamily="18" charset="0"/>
              </a:rPr>
              <a:t>лений елемент </a:t>
            </a:r>
            <a:r>
              <a:rPr lang="en-US" sz="2400">
                <a:solidFill>
                  <a:srgbClr val="000000"/>
                </a:solidFill>
                <a:latin typeface="Courier New" pitchFamily="49" charset="0"/>
                <a:cs typeface="Courier New" pitchFamily="49" charset="0"/>
              </a:rPr>
              <a:t>current</a:t>
            </a:r>
            <a:r>
              <a:rPr lang="ru-RU" sz="2400">
                <a:solidFill>
                  <a:srgbClr val="000000"/>
                </a:solidFill>
                <a:cs typeface="Times New Roman" pitchFamily="18" charset="0"/>
              </a:rPr>
              <a:t>, </a:t>
            </a:r>
            <a:r>
              <a:rPr lang="uk-UA" sz="2400">
                <a:solidFill>
                  <a:srgbClr val="000000"/>
                </a:solidFill>
                <a:cs typeface="Times New Roman" pitchFamily="18" charset="0"/>
              </a:rPr>
              <a:t>розташований безпосередньо за елементом </a:t>
            </a:r>
            <a:r>
              <a:rPr lang="en-US" sz="2400">
                <a:solidFill>
                  <a:srgbClr val="000000"/>
                </a:solidFill>
                <a:latin typeface="Courier New" pitchFamily="49" charset="0"/>
                <a:cs typeface="Courier New" pitchFamily="49" charset="0"/>
              </a:rPr>
              <a:t>previous</a:t>
            </a:r>
            <a:r>
              <a:rPr lang="uk-UA" sz="2400">
                <a:solidFill>
                  <a:srgbClr val="000000"/>
                </a:solidFill>
              </a:rPr>
              <a:t>.</a:t>
            </a:r>
            <a:r>
              <a:rPr lang="ru-RU" sz="2400">
                <a:solidFill>
                  <a:srgbClr val="000000"/>
                </a:solidFill>
                <a:cs typeface="Times New Roman" pitchFamily="18" charset="0"/>
              </a:rPr>
              <a:t> </a:t>
            </a:r>
          </a:p>
        </p:txBody>
      </p:sp>
      <p:grpSp>
        <p:nvGrpSpPr>
          <p:cNvPr id="102404" name="Группа 4"/>
          <p:cNvGrpSpPr>
            <a:grpSpLocks/>
          </p:cNvGrpSpPr>
          <p:nvPr/>
        </p:nvGrpSpPr>
        <p:grpSpPr bwMode="auto">
          <a:xfrm>
            <a:off x="5343525" y="1052513"/>
            <a:ext cx="3405188" cy="5616575"/>
            <a:chOff x="5343973" y="1052736"/>
            <a:chExt cx="3404491" cy="5616624"/>
          </a:xfrm>
        </p:grpSpPr>
        <p:grpSp>
          <p:nvGrpSpPr>
            <p:cNvPr id="102405" name="Группа 82"/>
            <p:cNvGrpSpPr>
              <a:grpSpLocks/>
            </p:cNvGrpSpPr>
            <p:nvPr/>
          </p:nvGrpSpPr>
          <p:grpSpPr bwMode="auto">
            <a:xfrm>
              <a:off x="7116512" y="1052736"/>
              <a:ext cx="1631952" cy="940569"/>
              <a:chOff x="2301873" y="2852936"/>
              <a:chExt cx="1631952" cy="940569"/>
            </a:xfrm>
          </p:grpSpPr>
          <p:sp>
            <p:nvSpPr>
              <p:cNvPr id="10244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2441"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244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2443"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2406" name="Группа 87"/>
            <p:cNvGrpSpPr>
              <a:grpSpLocks/>
            </p:cNvGrpSpPr>
            <p:nvPr/>
          </p:nvGrpSpPr>
          <p:grpSpPr bwMode="auto">
            <a:xfrm>
              <a:off x="7106615" y="2204864"/>
              <a:ext cx="1631952" cy="930932"/>
              <a:chOff x="2301873" y="2852936"/>
              <a:chExt cx="1631952" cy="930932"/>
            </a:xfrm>
          </p:grpSpPr>
          <p:sp>
            <p:nvSpPr>
              <p:cNvPr id="10243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2437"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243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2439" name="Text Box 28"/>
              <p:cNvSpPr txBox="1">
                <a:spLocks noChangeArrowheads="1"/>
              </p:cNvSpPr>
              <p:nvPr/>
            </p:nvSpPr>
            <p:spPr bwMode="auto">
              <a:xfrm>
                <a:off x="2719586"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2407" name="Группа 92"/>
            <p:cNvGrpSpPr>
              <a:grpSpLocks/>
            </p:cNvGrpSpPr>
            <p:nvPr/>
          </p:nvGrpSpPr>
          <p:grpSpPr bwMode="auto">
            <a:xfrm>
              <a:off x="7116512" y="5728791"/>
              <a:ext cx="1631952" cy="940569"/>
              <a:chOff x="2301873" y="2852936"/>
              <a:chExt cx="1631952" cy="940569"/>
            </a:xfrm>
          </p:grpSpPr>
          <p:sp>
            <p:nvSpPr>
              <p:cNvPr id="10243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243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2434"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10243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102408" name="AutoShape 39"/>
            <p:cNvCxnSpPr>
              <a:cxnSpLocks noChangeShapeType="1"/>
              <a:stCxn id="102442" idx="2"/>
              <a:endCxn id="102436" idx="0"/>
            </p:cNvCxnSpPr>
            <p:nvPr/>
          </p:nvCxnSpPr>
          <p:spPr bwMode="auto">
            <a:xfrm flipH="1">
              <a:off x="7922592" y="1967136"/>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102409" name="AutoShape 39"/>
            <p:cNvCxnSpPr>
              <a:cxnSpLocks noChangeShapeType="1"/>
              <a:stCxn id="102438" idx="2"/>
              <a:endCxn id="102428" idx="0"/>
            </p:cNvCxnSpPr>
            <p:nvPr/>
          </p:nvCxnSpPr>
          <p:spPr bwMode="auto">
            <a:xfrm>
              <a:off x="7922591" y="3119264"/>
              <a:ext cx="9898"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2410" name="Text Box 42"/>
            <p:cNvSpPr txBox="1">
              <a:spLocks noChangeArrowheads="1"/>
            </p:cNvSpPr>
            <p:nvPr/>
          </p:nvSpPr>
          <p:spPr bwMode="auto">
            <a:xfrm>
              <a:off x="5839742" y="1057201"/>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102411" name="AutoShape 43"/>
            <p:cNvCxnSpPr>
              <a:cxnSpLocks noChangeShapeType="1"/>
              <a:stCxn id="102410" idx="3"/>
              <a:endCxn id="102440" idx="1"/>
            </p:cNvCxnSpPr>
            <p:nvPr/>
          </p:nvCxnSpPr>
          <p:spPr bwMode="auto">
            <a:xfrm flipV="1">
              <a:off x="6598567" y="1281336"/>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2412" name="Text Box 42"/>
            <p:cNvSpPr txBox="1">
              <a:spLocks noChangeArrowheads="1"/>
            </p:cNvSpPr>
            <p:nvPr/>
          </p:nvSpPr>
          <p:spPr bwMode="auto">
            <a:xfrm>
              <a:off x="5963269"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102413" name="AutoShape 43"/>
            <p:cNvCxnSpPr>
              <a:cxnSpLocks noChangeShapeType="1"/>
              <a:stCxn id="102412" idx="3"/>
              <a:endCxn id="102435" idx="1"/>
            </p:cNvCxnSpPr>
            <p:nvPr/>
          </p:nvCxnSpPr>
          <p:spPr bwMode="auto">
            <a:xfrm flipV="1">
              <a:off x="6574334"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nvGrpSpPr>
            <p:cNvPr id="102414" name="Группа 104"/>
            <p:cNvGrpSpPr>
              <a:grpSpLocks/>
            </p:cNvGrpSpPr>
            <p:nvPr/>
          </p:nvGrpSpPr>
          <p:grpSpPr bwMode="auto">
            <a:xfrm>
              <a:off x="7116512" y="3356992"/>
              <a:ext cx="1631952" cy="940569"/>
              <a:chOff x="2301873" y="2852936"/>
              <a:chExt cx="1631952" cy="940569"/>
            </a:xfrm>
          </p:grpSpPr>
          <p:sp>
            <p:nvSpPr>
              <p:cNvPr id="102428"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2429"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102430"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2431"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sp>
          <p:nvSpPr>
            <p:cNvPr id="102415" name="Text Box 40"/>
            <p:cNvSpPr txBox="1">
              <a:spLocks noChangeArrowheads="1"/>
            </p:cNvSpPr>
            <p:nvPr/>
          </p:nvSpPr>
          <p:spPr bwMode="auto">
            <a:xfrm>
              <a:off x="5580112" y="3356992"/>
              <a:ext cx="10550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102416" name="AutoShape 41"/>
            <p:cNvCxnSpPr>
              <a:cxnSpLocks noChangeShapeType="1"/>
              <a:stCxn id="102415" idx="3"/>
            </p:cNvCxnSpPr>
            <p:nvPr/>
          </p:nvCxnSpPr>
          <p:spPr bwMode="auto">
            <a:xfrm flipV="1">
              <a:off x="6635209" y="3585593"/>
              <a:ext cx="484779" cy="2232"/>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nvGrpSpPr>
            <p:cNvPr id="102417" name="Группа 111"/>
            <p:cNvGrpSpPr>
              <a:grpSpLocks/>
            </p:cNvGrpSpPr>
            <p:nvPr/>
          </p:nvGrpSpPr>
          <p:grpSpPr bwMode="auto">
            <a:xfrm>
              <a:off x="7116512" y="4586300"/>
              <a:ext cx="1631952" cy="930932"/>
              <a:chOff x="2301873" y="2852936"/>
              <a:chExt cx="1631952" cy="930932"/>
            </a:xfrm>
          </p:grpSpPr>
          <p:sp>
            <p:nvSpPr>
              <p:cNvPr id="102424"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2425"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2426"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2427"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cxnSp>
          <p:nvCxnSpPr>
            <p:cNvPr id="102418" name="AutoShape 39"/>
            <p:cNvCxnSpPr>
              <a:cxnSpLocks noChangeShapeType="1"/>
              <a:stCxn id="102426" idx="2"/>
              <a:endCxn id="102435" idx="0"/>
            </p:cNvCxnSpPr>
            <p:nvPr/>
          </p:nvCxnSpPr>
          <p:spPr bwMode="auto">
            <a:xfrm>
              <a:off x="7932488" y="5500700"/>
              <a:ext cx="1" cy="228091"/>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2419" name="Text Box 40"/>
            <p:cNvSpPr txBox="1">
              <a:spLocks noChangeArrowheads="1"/>
            </p:cNvSpPr>
            <p:nvPr/>
          </p:nvSpPr>
          <p:spPr bwMode="auto">
            <a:xfrm>
              <a:off x="5343973" y="2204864"/>
              <a:ext cx="1244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102420" name="AutoShape 41"/>
            <p:cNvCxnSpPr>
              <a:cxnSpLocks noChangeShapeType="1"/>
              <a:stCxn id="102419" idx="3"/>
              <a:endCxn id="102436" idx="1"/>
            </p:cNvCxnSpPr>
            <p:nvPr/>
          </p:nvCxnSpPr>
          <p:spPr bwMode="auto">
            <a:xfrm flipV="1">
              <a:off x="6588224" y="2433464"/>
              <a:ext cx="518392" cy="2233"/>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2421" name="Text Box 28"/>
            <p:cNvSpPr txBox="1">
              <a:spLocks noChangeArrowheads="1"/>
            </p:cNvSpPr>
            <p:nvPr/>
          </p:nvSpPr>
          <p:spPr bwMode="auto">
            <a:xfrm>
              <a:off x="7625853" y="3356992"/>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2422" name="Text Box 28"/>
            <p:cNvSpPr txBox="1">
              <a:spLocks noChangeArrowheads="1"/>
            </p:cNvSpPr>
            <p:nvPr/>
          </p:nvSpPr>
          <p:spPr bwMode="auto">
            <a:xfrm>
              <a:off x="7565761" y="3809727"/>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cxnSp>
          <p:nvCxnSpPr>
            <p:cNvPr id="102423" name="AutoShape 39"/>
            <p:cNvCxnSpPr>
              <a:cxnSpLocks noChangeShapeType="1"/>
              <a:stCxn id="102430" idx="2"/>
              <a:endCxn id="102424" idx="0"/>
            </p:cNvCxnSpPr>
            <p:nvPr/>
          </p:nvCxnSpPr>
          <p:spPr bwMode="auto">
            <a:xfrm>
              <a:off x="7932488" y="4271392"/>
              <a:ext cx="1" cy="31490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body" idx="4294967295"/>
          </p:nvPr>
        </p:nvSpPr>
        <p:spPr>
          <a:xfrm>
            <a:off x="-396875" y="2917825"/>
            <a:ext cx="5219700" cy="1897063"/>
          </a:xfrm>
        </p:spPr>
        <p:txBody>
          <a:bodyPr/>
          <a:lstStyle/>
          <a:p>
            <a:pPr marL="990600" lvl="1" indent="-533400">
              <a:buFont typeface="Wingdings" pitchFamily="2" charset="2"/>
              <a:buNone/>
            </a:pPr>
            <a:r>
              <a:rPr lang="en-US" sz="2400" smtClean="0">
                <a:solidFill>
                  <a:srgbClr val="000000"/>
                </a:solidFill>
              </a:rPr>
              <a:t>    </a:t>
            </a:r>
            <a:r>
              <a:rPr lang="uk-UA" sz="2400" smtClean="0">
                <a:solidFill>
                  <a:srgbClr val="000000"/>
                </a:solidFill>
              </a:rPr>
              <a:t>1. </a:t>
            </a:r>
            <a:r>
              <a:rPr lang="uk-UA" sz="2400" smtClean="0">
                <a:solidFill>
                  <a:srgbClr val="000000"/>
                </a:solidFill>
                <a:cs typeface="Times New Roman" pitchFamily="18" charset="0"/>
              </a:rPr>
              <a:t>Вважати, що за елементом </a:t>
            </a:r>
            <a:r>
              <a:rPr lang="en-US" sz="2400" smtClean="0">
                <a:solidFill>
                  <a:srgbClr val="000000"/>
                </a:solidFill>
                <a:latin typeface="Courier New" pitchFamily="49" charset="0"/>
                <a:cs typeface="Times New Roman" pitchFamily="18" charset="0"/>
              </a:rPr>
              <a:t>previous</a:t>
            </a:r>
            <a:r>
              <a:rPr lang="ru-RU" sz="2400" smtClean="0">
                <a:solidFill>
                  <a:srgbClr val="000000"/>
                </a:solidFill>
                <a:latin typeface="Courier New" pitchFamily="49" charset="0"/>
                <a:cs typeface="Times New Roman" pitchFamily="18" charset="0"/>
              </a:rPr>
              <a:t> </a:t>
            </a:r>
            <a:r>
              <a:rPr lang="uk-UA" sz="2400" smtClean="0">
                <a:solidFill>
                  <a:srgbClr val="000000"/>
                </a:solidFill>
                <a:cs typeface="Times New Roman" pitchFamily="18" charset="0"/>
              </a:rPr>
              <a:t>буде</a:t>
            </a:r>
            <a:r>
              <a:rPr lang="en-US" sz="2400" smtClean="0">
                <a:solidFill>
                  <a:srgbClr val="000000"/>
                </a:solidFill>
                <a:cs typeface="Times New Roman" pitchFamily="18" charset="0"/>
              </a:rPr>
              <a:t> </a:t>
            </a:r>
            <a:r>
              <a:rPr lang="uk-UA" sz="2400" smtClean="0">
                <a:solidFill>
                  <a:srgbClr val="000000"/>
                </a:solidFill>
                <a:cs typeface="Times New Roman" pitchFamily="18" charset="0"/>
              </a:rPr>
              <a:t>розташований той елемент, що раніше знаходився за елементом </a:t>
            </a:r>
            <a:r>
              <a:rPr lang="en-US" sz="2400" smtClean="0">
                <a:solidFill>
                  <a:srgbClr val="000000"/>
                </a:solidFill>
                <a:latin typeface="Courier New" pitchFamily="49" charset="0"/>
                <a:cs typeface="Times New Roman" pitchFamily="18" charset="0"/>
              </a:rPr>
              <a:t>current</a:t>
            </a:r>
            <a:endParaRPr lang="en-US" sz="2400" smtClean="0">
              <a:solidFill>
                <a:srgbClr val="000000"/>
              </a:solidFill>
              <a:latin typeface="Courier New" pitchFamily="49" charset="0"/>
            </a:endParaRPr>
          </a:p>
        </p:txBody>
      </p:sp>
      <p:sp>
        <p:nvSpPr>
          <p:cNvPr id="103427" name="Rectangle 3"/>
          <p:cNvSpPr>
            <a:spLocks noGrp="1" noChangeArrowheads="1"/>
          </p:cNvSpPr>
          <p:nvPr>
            <p:ph type="title" idx="4294967295"/>
          </p:nvPr>
        </p:nvSpPr>
        <p:spPr>
          <a:xfrm>
            <a:off x="304800" y="228600"/>
            <a:ext cx="868680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a:t>
            </a:r>
            <a:r>
              <a:rPr lang="uk-UA" sz="2800" b="1" smtClean="0">
                <a:solidFill>
                  <a:schemeClr val="tx1"/>
                </a:solidFill>
                <a:effectLst/>
                <a:latin typeface="Times New Roman" pitchFamily="18" charset="0"/>
              </a:rPr>
              <a:t>видалення</a:t>
            </a:r>
            <a:r>
              <a:rPr lang="ru-RU" sz="2800" b="1" smtClean="0">
                <a:solidFill>
                  <a:schemeClr val="tx1"/>
                </a:solidFill>
                <a:effectLst/>
                <a:latin typeface="Times New Roman" pitchFamily="18" charset="0"/>
              </a:rPr>
              <a:t> елемента </a:t>
            </a:r>
            <a:r>
              <a:rPr lang="uk-UA" sz="2800" b="1" smtClean="0">
                <a:solidFill>
                  <a:schemeClr val="tx1"/>
                </a:solidFill>
                <a:effectLst/>
                <a:latin typeface="Times New Roman" pitchFamily="18" charset="0"/>
              </a:rPr>
              <a:t>з</a:t>
            </a:r>
            <a:r>
              <a:rPr lang="en-US" sz="2800" b="1" smtClean="0">
                <a:solidFill>
                  <a:schemeClr val="tx1"/>
                </a:solidFill>
                <a:effectLst/>
                <a:latin typeface="Times New Roman" pitchFamily="18" charset="0"/>
              </a:rPr>
              <a:t> </a:t>
            </a:r>
            <a:r>
              <a:rPr lang="ru-RU" sz="2800" b="1" smtClean="0">
                <a:solidFill>
                  <a:schemeClr val="tx1"/>
                </a:solidFill>
                <a:effectLst/>
                <a:latin typeface="Times New Roman" pitchFamily="18" charset="0"/>
              </a:rPr>
              <a:t>середин</a:t>
            </a:r>
            <a:r>
              <a:rPr lang="uk-UA" sz="2800" b="1" smtClean="0">
                <a:solidFill>
                  <a:schemeClr val="tx1"/>
                </a:solidFill>
                <a:effectLst/>
                <a:latin typeface="Times New Roman" pitchFamily="18" charset="0"/>
              </a:rPr>
              <a:t>и</a:t>
            </a:r>
            <a:r>
              <a:rPr lang="ru-RU" sz="2800" b="1" smtClean="0">
                <a:solidFill>
                  <a:schemeClr val="tx1"/>
                </a:solidFill>
                <a:effectLst/>
                <a:latin typeface="Times New Roman" pitchFamily="18" charset="0"/>
              </a:rPr>
              <a:t> списку</a:t>
            </a:r>
          </a:p>
        </p:txBody>
      </p:sp>
      <p:sp>
        <p:nvSpPr>
          <p:cNvPr id="103428" name="Rectangle 5"/>
          <p:cNvSpPr>
            <a:spLocks noChangeArrowheads="1"/>
          </p:cNvSpPr>
          <p:nvPr/>
        </p:nvSpPr>
        <p:spPr bwMode="auto">
          <a:xfrm>
            <a:off x="533400" y="1111250"/>
            <a:ext cx="483076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uk-UA" sz="2400">
                <a:solidFill>
                  <a:srgbClr val="000000"/>
                </a:solidFill>
                <a:cs typeface="Times New Roman" pitchFamily="18" charset="0"/>
              </a:rPr>
              <a:t>Вважаємо, що має бути в</a:t>
            </a:r>
            <a:r>
              <a:rPr lang="uk-UA" sz="2400">
                <a:solidFill>
                  <a:srgbClr val="000000"/>
                </a:solidFill>
              </a:rPr>
              <a:t>ида</a:t>
            </a:r>
            <a:r>
              <a:rPr lang="uk-UA" sz="2400">
                <a:solidFill>
                  <a:srgbClr val="000000"/>
                </a:solidFill>
                <a:cs typeface="Times New Roman" pitchFamily="18" charset="0"/>
              </a:rPr>
              <a:t>лений елемент </a:t>
            </a:r>
            <a:r>
              <a:rPr lang="en-US" sz="2400">
                <a:solidFill>
                  <a:srgbClr val="000000"/>
                </a:solidFill>
                <a:latin typeface="Courier New" pitchFamily="49" charset="0"/>
                <a:cs typeface="Courier New" pitchFamily="49" charset="0"/>
              </a:rPr>
              <a:t>current</a:t>
            </a:r>
            <a:r>
              <a:rPr lang="ru-RU" sz="2400">
                <a:solidFill>
                  <a:srgbClr val="000000"/>
                </a:solidFill>
                <a:cs typeface="Times New Roman" pitchFamily="18" charset="0"/>
              </a:rPr>
              <a:t>, </a:t>
            </a:r>
            <a:r>
              <a:rPr lang="uk-UA" sz="2400">
                <a:solidFill>
                  <a:srgbClr val="000000"/>
                </a:solidFill>
                <a:cs typeface="Times New Roman" pitchFamily="18" charset="0"/>
              </a:rPr>
              <a:t>розташований безпосередньо за елементом </a:t>
            </a:r>
            <a:r>
              <a:rPr lang="en-US" sz="2400">
                <a:solidFill>
                  <a:srgbClr val="000000"/>
                </a:solidFill>
                <a:latin typeface="Courier New" pitchFamily="49" charset="0"/>
                <a:cs typeface="Courier New" pitchFamily="49" charset="0"/>
              </a:rPr>
              <a:t>previous</a:t>
            </a:r>
            <a:r>
              <a:rPr lang="ru-RU" sz="2400">
                <a:solidFill>
                  <a:srgbClr val="000000"/>
                </a:solidFill>
                <a:cs typeface="Times New Roman" pitchFamily="18" charset="0"/>
              </a:rPr>
              <a:t> </a:t>
            </a:r>
            <a:r>
              <a:rPr lang="uk-UA" sz="2400">
                <a:solidFill>
                  <a:srgbClr val="000000"/>
                </a:solidFill>
              </a:rPr>
              <a:t>.</a:t>
            </a:r>
            <a:r>
              <a:rPr lang="ru-RU" sz="2400">
                <a:solidFill>
                  <a:srgbClr val="000000"/>
                </a:solidFill>
                <a:cs typeface="Times New Roman" pitchFamily="18" charset="0"/>
              </a:rPr>
              <a:t> </a:t>
            </a:r>
          </a:p>
        </p:txBody>
      </p:sp>
      <p:grpSp>
        <p:nvGrpSpPr>
          <p:cNvPr id="103429" name="Группа 2"/>
          <p:cNvGrpSpPr>
            <a:grpSpLocks/>
          </p:cNvGrpSpPr>
          <p:nvPr/>
        </p:nvGrpSpPr>
        <p:grpSpPr bwMode="auto">
          <a:xfrm>
            <a:off x="4500563" y="1052513"/>
            <a:ext cx="4248150" cy="5616575"/>
            <a:chOff x="4499992" y="1052736"/>
            <a:chExt cx="4248472" cy="5616624"/>
          </a:xfrm>
        </p:grpSpPr>
        <p:grpSp>
          <p:nvGrpSpPr>
            <p:cNvPr id="103430" name="Группа 82"/>
            <p:cNvGrpSpPr>
              <a:grpSpLocks/>
            </p:cNvGrpSpPr>
            <p:nvPr/>
          </p:nvGrpSpPr>
          <p:grpSpPr bwMode="auto">
            <a:xfrm>
              <a:off x="7116512" y="1052736"/>
              <a:ext cx="1631952" cy="940569"/>
              <a:chOff x="2301873" y="2852936"/>
              <a:chExt cx="1631952" cy="940569"/>
            </a:xfrm>
          </p:grpSpPr>
          <p:sp>
            <p:nvSpPr>
              <p:cNvPr id="10346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3466"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346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3468"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3431" name="Группа 87"/>
            <p:cNvGrpSpPr>
              <a:grpSpLocks/>
            </p:cNvGrpSpPr>
            <p:nvPr/>
          </p:nvGrpSpPr>
          <p:grpSpPr bwMode="auto">
            <a:xfrm>
              <a:off x="7106615" y="2204864"/>
              <a:ext cx="1631952" cy="930932"/>
              <a:chOff x="2301873" y="2852936"/>
              <a:chExt cx="1631952" cy="930932"/>
            </a:xfrm>
          </p:grpSpPr>
          <p:sp>
            <p:nvSpPr>
              <p:cNvPr id="10346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3462"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346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3464" name="Text Box 28"/>
              <p:cNvSpPr txBox="1">
                <a:spLocks noChangeArrowheads="1"/>
              </p:cNvSpPr>
              <p:nvPr/>
            </p:nvSpPr>
            <p:spPr bwMode="auto">
              <a:xfrm>
                <a:off x="2765969"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3432" name="Группа 92"/>
            <p:cNvGrpSpPr>
              <a:grpSpLocks/>
            </p:cNvGrpSpPr>
            <p:nvPr/>
          </p:nvGrpSpPr>
          <p:grpSpPr bwMode="auto">
            <a:xfrm>
              <a:off x="7116512" y="5728791"/>
              <a:ext cx="1631952" cy="940569"/>
              <a:chOff x="2301873" y="2852936"/>
              <a:chExt cx="1631952" cy="940569"/>
            </a:xfrm>
          </p:grpSpPr>
          <p:sp>
            <p:nvSpPr>
              <p:cNvPr id="103457"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345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3459"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10346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103433" name="AutoShape 39"/>
            <p:cNvCxnSpPr>
              <a:cxnSpLocks noChangeShapeType="1"/>
              <a:stCxn id="103467" idx="2"/>
              <a:endCxn id="103461" idx="0"/>
            </p:cNvCxnSpPr>
            <p:nvPr/>
          </p:nvCxnSpPr>
          <p:spPr bwMode="auto">
            <a:xfrm flipH="1">
              <a:off x="7922592" y="1967136"/>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103434" name="AutoShape 39"/>
            <p:cNvCxnSpPr>
              <a:cxnSpLocks noChangeShapeType="1"/>
              <a:stCxn id="103463" idx="2"/>
              <a:endCxn id="103449" idx="0"/>
            </p:cNvCxnSpPr>
            <p:nvPr/>
          </p:nvCxnSpPr>
          <p:spPr bwMode="auto">
            <a:xfrm>
              <a:off x="7922591" y="3119264"/>
              <a:ext cx="9898" cy="1467036"/>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sp>
          <p:nvSpPr>
            <p:cNvPr id="103435" name="Text Box 42"/>
            <p:cNvSpPr txBox="1">
              <a:spLocks noChangeArrowheads="1"/>
            </p:cNvSpPr>
            <p:nvPr/>
          </p:nvSpPr>
          <p:spPr bwMode="auto">
            <a:xfrm>
              <a:off x="5839742" y="1057201"/>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103436" name="AutoShape 43"/>
            <p:cNvCxnSpPr>
              <a:cxnSpLocks noChangeShapeType="1"/>
              <a:stCxn id="103435" idx="3"/>
              <a:endCxn id="103465" idx="1"/>
            </p:cNvCxnSpPr>
            <p:nvPr/>
          </p:nvCxnSpPr>
          <p:spPr bwMode="auto">
            <a:xfrm flipV="1">
              <a:off x="6598567" y="1281336"/>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3437" name="Text Box 42"/>
            <p:cNvSpPr txBox="1">
              <a:spLocks noChangeArrowheads="1"/>
            </p:cNvSpPr>
            <p:nvPr/>
          </p:nvSpPr>
          <p:spPr bwMode="auto">
            <a:xfrm>
              <a:off x="5963269"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103438" name="AutoShape 43"/>
            <p:cNvCxnSpPr>
              <a:cxnSpLocks noChangeShapeType="1"/>
              <a:stCxn id="103437" idx="3"/>
              <a:endCxn id="103460" idx="1"/>
            </p:cNvCxnSpPr>
            <p:nvPr/>
          </p:nvCxnSpPr>
          <p:spPr bwMode="auto">
            <a:xfrm flipV="1">
              <a:off x="6574334"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nvGrpSpPr>
            <p:cNvPr id="103439" name="Группа 104"/>
            <p:cNvGrpSpPr>
              <a:grpSpLocks/>
            </p:cNvGrpSpPr>
            <p:nvPr/>
          </p:nvGrpSpPr>
          <p:grpSpPr bwMode="auto">
            <a:xfrm>
              <a:off x="6036392" y="3356992"/>
              <a:ext cx="1631952" cy="940569"/>
              <a:chOff x="2301873" y="2852936"/>
              <a:chExt cx="1631952" cy="940569"/>
            </a:xfrm>
          </p:grpSpPr>
          <p:sp>
            <p:nvSpPr>
              <p:cNvPr id="103453"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3454"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10345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3456"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sp>
          <p:nvSpPr>
            <p:cNvPr id="103440" name="Text Box 40"/>
            <p:cNvSpPr txBox="1">
              <a:spLocks noChangeArrowheads="1"/>
            </p:cNvSpPr>
            <p:nvPr/>
          </p:nvSpPr>
          <p:spPr bwMode="auto">
            <a:xfrm>
              <a:off x="4499992" y="3356992"/>
              <a:ext cx="10550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cxnSp>
          <p:nvCxnSpPr>
            <p:cNvPr id="103441" name="AutoShape 41"/>
            <p:cNvCxnSpPr>
              <a:cxnSpLocks noChangeShapeType="1"/>
              <a:stCxn id="103440" idx="3"/>
            </p:cNvCxnSpPr>
            <p:nvPr/>
          </p:nvCxnSpPr>
          <p:spPr bwMode="auto">
            <a:xfrm flipV="1">
              <a:off x="5555089" y="3585593"/>
              <a:ext cx="484779" cy="2232"/>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nvGrpSpPr>
            <p:cNvPr id="103442" name="Группа 111"/>
            <p:cNvGrpSpPr>
              <a:grpSpLocks/>
            </p:cNvGrpSpPr>
            <p:nvPr/>
          </p:nvGrpSpPr>
          <p:grpSpPr bwMode="auto">
            <a:xfrm>
              <a:off x="7116512" y="4586300"/>
              <a:ext cx="1631952" cy="930932"/>
              <a:chOff x="2301873" y="2852936"/>
              <a:chExt cx="1631952" cy="930932"/>
            </a:xfrm>
          </p:grpSpPr>
          <p:sp>
            <p:nvSpPr>
              <p:cNvPr id="103449"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3450"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3451"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3452"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cxnSp>
          <p:nvCxnSpPr>
            <p:cNvPr id="103443" name="AutoShape 39"/>
            <p:cNvCxnSpPr>
              <a:cxnSpLocks noChangeShapeType="1"/>
              <a:stCxn id="103451" idx="2"/>
              <a:endCxn id="103460" idx="0"/>
            </p:cNvCxnSpPr>
            <p:nvPr/>
          </p:nvCxnSpPr>
          <p:spPr bwMode="auto">
            <a:xfrm>
              <a:off x="7932488" y="5500700"/>
              <a:ext cx="1" cy="228091"/>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3444" name="Text Box 40"/>
            <p:cNvSpPr txBox="1">
              <a:spLocks noChangeArrowheads="1"/>
            </p:cNvSpPr>
            <p:nvPr/>
          </p:nvSpPr>
          <p:spPr bwMode="auto">
            <a:xfrm>
              <a:off x="5343973" y="2204864"/>
              <a:ext cx="1244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103445" name="AutoShape 41"/>
            <p:cNvCxnSpPr>
              <a:cxnSpLocks noChangeShapeType="1"/>
              <a:stCxn id="103444" idx="3"/>
              <a:endCxn id="103461" idx="1"/>
            </p:cNvCxnSpPr>
            <p:nvPr/>
          </p:nvCxnSpPr>
          <p:spPr bwMode="auto">
            <a:xfrm flipV="1">
              <a:off x="6588224" y="2433464"/>
              <a:ext cx="518392" cy="2233"/>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3446" name="Text Box 28"/>
            <p:cNvSpPr txBox="1">
              <a:spLocks noChangeArrowheads="1"/>
            </p:cNvSpPr>
            <p:nvPr/>
          </p:nvSpPr>
          <p:spPr bwMode="auto">
            <a:xfrm>
              <a:off x="6545733" y="3356992"/>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3447" name="Text Box 28"/>
            <p:cNvSpPr txBox="1">
              <a:spLocks noChangeArrowheads="1"/>
            </p:cNvSpPr>
            <p:nvPr/>
          </p:nvSpPr>
          <p:spPr bwMode="auto">
            <a:xfrm>
              <a:off x="6495539" y="3809727"/>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cxnSp>
          <p:nvCxnSpPr>
            <p:cNvPr id="103448" name="AutoShape 39"/>
            <p:cNvCxnSpPr>
              <a:cxnSpLocks noChangeShapeType="1"/>
              <a:stCxn id="103455" idx="2"/>
              <a:endCxn id="103449" idx="0"/>
            </p:cNvCxnSpPr>
            <p:nvPr/>
          </p:nvCxnSpPr>
          <p:spPr bwMode="auto">
            <a:xfrm>
              <a:off x="6852368" y="4271392"/>
              <a:ext cx="1080121" cy="314908"/>
            </a:xfrm>
            <a:prstGeom prst="straightConnector1">
              <a:avLst/>
            </a:prstGeom>
            <a:noFill/>
            <a:ln w="25400">
              <a:solidFill>
                <a:srgbClr val="FF0000"/>
              </a:solidFill>
              <a:round/>
              <a:headEnd type="none" w="sm" len="sm"/>
              <a:tailEnd type="triangle" w="med" len="lg"/>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Grp="1" noChangeArrowheads="1"/>
          </p:cNvSpPr>
          <p:nvPr>
            <p:ph type="body" idx="4294967295"/>
          </p:nvPr>
        </p:nvSpPr>
        <p:spPr>
          <a:xfrm>
            <a:off x="0" y="2917825"/>
            <a:ext cx="5219700" cy="1897063"/>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Вважати, що за елементом </a:t>
            </a:r>
            <a:r>
              <a:rPr lang="en-US" sz="2400" smtClean="0">
                <a:solidFill>
                  <a:srgbClr val="000000"/>
                </a:solidFill>
                <a:latin typeface="Courier New" pitchFamily="49" charset="0"/>
                <a:cs typeface="Times New Roman" pitchFamily="18" charset="0"/>
              </a:rPr>
              <a:t>previous</a:t>
            </a:r>
            <a:r>
              <a:rPr lang="ru-RU" sz="2400" smtClean="0">
                <a:solidFill>
                  <a:srgbClr val="000000"/>
                </a:solidFill>
                <a:latin typeface="Courier New" pitchFamily="49" charset="0"/>
                <a:cs typeface="Times New Roman" pitchFamily="18" charset="0"/>
              </a:rPr>
              <a:t> </a:t>
            </a:r>
            <a:r>
              <a:rPr lang="uk-UA" sz="2400" smtClean="0">
                <a:solidFill>
                  <a:srgbClr val="000000"/>
                </a:solidFill>
                <a:cs typeface="Times New Roman" pitchFamily="18" charset="0"/>
              </a:rPr>
              <a:t>буде</a:t>
            </a:r>
            <a:r>
              <a:rPr lang="en-US" sz="2400" smtClean="0">
                <a:solidFill>
                  <a:srgbClr val="000000"/>
                </a:solidFill>
                <a:cs typeface="Times New Roman" pitchFamily="18" charset="0"/>
              </a:rPr>
              <a:t> </a:t>
            </a:r>
            <a:r>
              <a:rPr lang="uk-UA" sz="2400" smtClean="0">
                <a:solidFill>
                  <a:srgbClr val="000000"/>
                </a:solidFill>
                <a:cs typeface="Times New Roman" pitchFamily="18" charset="0"/>
              </a:rPr>
              <a:t>розташований той елемент, що раніше знаходився за елементом </a:t>
            </a:r>
            <a:r>
              <a:rPr lang="en-US" sz="2400" smtClean="0">
                <a:solidFill>
                  <a:srgbClr val="000000"/>
                </a:solidFill>
                <a:latin typeface="Courier New" pitchFamily="49" charset="0"/>
                <a:cs typeface="Times New Roman" pitchFamily="18" charset="0"/>
              </a:rPr>
              <a:t>current</a:t>
            </a:r>
            <a:endParaRPr lang="en-US" sz="2400" smtClean="0">
              <a:solidFill>
                <a:srgbClr val="000000"/>
              </a:solidFill>
              <a:latin typeface="Courier New" pitchFamily="49" charset="0"/>
            </a:endParaRPr>
          </a:p>
        </p:txBody>
      </p:sp>
      <p:sp>
        <p:nvSpPr>
          <p:cNvPr id="104451" name="Rectangle 3"/>
          <p:cNvSpPr>
            <a:spLocks noGrp="1" noChangeArrowheads="1"/>
          </p:cNvSpPr>
          <p:nvPr>
            <p:ph type="title" idx="4294967295"/>
          </p:nvPr>
        </p:nvSpPr>
        <p:spPr>
          <a:xfrm>
            <a:off x="304800" y="228600"/>
            <a:ext cx="868680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a:t>
            </a:r>
            <a:r>
              <a:rPr lang="uk-UA" sz="2800" b="1" smtClean="0">
                <a:solidFill>
                  <a:schemeClr val="tx1"/>
                </a:solidFill>
                <a:effectLst/>
                <a:latin typeface="Times New Roman" pitchFamily="18" charset="0"/>
              </a:rPr>
              <a:t>видалення</a:t>
            </a:r>
            <a:r>
              <a:rPr lang="ru-RU" sz="2800" b="1" smtClean="0">
                <a:solidFill>
                  <a:schemeClr val="tx1"/>
                </a:solidFill>
                <a:effectLst/>
                <a:latin typeface="Times New Roman" pitchFamily="18" charset="0"/>
              </a:rPr>
              <a:t> елемента </a:t>
            </a:r>
            <a:r>
              <a:rPr lang="uk-UA" sz="2800" b="1" smtClean="0">
                <a:solidFill>
                  <a:schemeClr val="tx1"/>
                </a:solidFill>
                <a:effectLst/>
                <a:latin typeface="Times New Roman" pitchFamily="18" charset="0"/>
              </a:rPr>
              <a:t>з</a:t>
            </a:r>
            <a:r>
              <a:rPr lang="en-US" sz="2800" b="1" smtClean="0">
                <a:solidFill>
                  <a:schemeClr val="tx1"/>
                </a:solidFill>
                <a:effectLst/>
                <a:latin typeface="Times New Roman" pitchFamily="18" charset="0"/>
              </a:rPr>
              <a:t> </a:t>
            </a:r>
            <a:r>
              <a:rPr lang="ru-RU" sz="2800" b="1" smtClean="0">
                <a:solidFill>
                  <a:schemeClr val="tx1"/>
                </a:solidFill>
                <a:effectLst/>
                <a:latin typeface="Times New Roman" pitchFamily="18" charset="0"/>
              </a:rPr>
              <a:t>середин</a:t>
            </a:r>
            <a:r>
              <a:rPr lang="uk-UA" sz="2800" b="1" smtClean="0">
                <a:solidFill>
                  <a:schemeClr val="tx1"/>
                </a:solidFill>
                <a:effectLst/>
                <a:latin typeface="Times New Roman" pitchFamily="18" charset="0"/>
              </a:rPr>
              <a:t>и</a:t>
            </a:r>
            <a:r>
              <a:rPr lang="ru-RU" sz="2800" b="1" smtClean="0">
                <a:solidFill>
                  <a:schemeClr val="tx1"/>
                </a:solidFill>
                <a:effectLst/>
                <a:latin typeface="Times New Roman" pitchFamily="18" charset="0"/>
              </a:rPr>
              <a:t> списку</a:t>
            </a:r>
          </a:p>
        </p:txBody>
      </p:sp>
      <p:sp>
        <p:nvSpPr>
          <p:cNvPr id="104452" name="Rectangle 4"/>
          <p:cNvSpPr>
            <a:spLocks noChangeArrowheads="1"/>
          </p:cNvSpPr>
          <p:nvPr/>
        </p:nvSpPr>
        <p:spPr bwMode="auto">
          <a:xfrm>
            <a:off x="76200" y="5084763"/>
            <a:ext cx="52879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marL="914400" lvl="1" indent="-457200">
              <a:spcBef>
                <a:spcPct val="50000"/>
              </a:spcBef>
              <a:buClr>
                <a:schemeClr val="tx1"/>
              </a:buClr>
              <a:buFont typeface="Wingdings" pitchFamily="2" charset="2"/>
              <a:buNone/>
            </a:pPr>
            <a:r>
              <a:rPr kumimoji="0" lang="uk-UA" sz="2400">
                <a:solidFill>
                  <a:srgbClr val="000000"/>
                </a:solidFill>
              </a:rPr>
              <a:t>2. </a:t>
            </a:r>
            <a:r>
              <a:rPr kumimoji="0" lang="uk-UA" sz="2400">
                <a:solidFill>
                  <a:srgbClr val="000000"/>
                </a:solidFill>
                <a:cs typeface="Times New Roman" pitchFamily="18" charset="0"/>
              </a:rPr>
              <a:t>Звільнити пам'ять із-під елемента </a:t>
            </a:r>
            <a:r>
              <a:rPr kumimoji="0" lang="en-US" sz="2400">
                <a:solidFill>
                  <a:srgbClr val="000000"/>
                </a:solidFill>
                <a:latin typeface="Courier New" pitchFamily="49" charset="0"/>
                <a:cs typeface="Courier New" pitchFamily="49" charset="0"/>
              </a:rPr>
              <a:t>current</a:t>
            </a:r>
            <a:endParaRPr kumimoji="0" lang="ru-RU" sz="2400">
              <a:solidFill>
                <a:srgbClr val="000000"/>
              </a:solidFill>
              <a:latin typeface="Courier New" pitchFamily="49" charset="0"/>
              <a:cs typeface="Times New Roman" pitchFamily="18" charset="0"/>
            </a:endParaRPr>
          </a:p>
        </p:txBody>
      </p:sp>
      <p:sp>
        <p:nvSpPr>
          <p:cNvPr id="104453" name="Rectangle 5"/>
          <p:cNvSpPr>
            <a:spLocks noChangeArrowheads="1"/>
          </p:cNvSpPr>
          <p:nvPr/>
        </p:nvSpPr>
        <p:spPr bwMode="auto">
          <a:xfrm>
            <a:off x="533400" y="1111250"/>
            <a:ext cx="483076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uk-UA" sz="2400">
                <a:solidFill>
                  <a:srgbClr val="000000"/>
                </a:solidFill>
                <a:cs typeface="Times New Roman" pitchFamily="18" charset="0"/>
              </a:rPr>
              <a:t>Вважаємо, що має бути в</a:t>
            </a:r>
            <a:r>
              <a:rPr lang="uk-UA" sz="2400">
                <a:solidFill>
                  <a:srgbClr val="000000"/>
                </a:solidFill>
              </a:rPr>
              <a:t>ида</a:t>
            </a:r>
            <a:r>
              <a:rPr lang="uk-UA" sz="2400">
                <a:solidFill>
                  <a:srgbClr val="000000"/>
                </a:solidFill>
                <a:cs typeface="Times New Roman" pitchFamily="18" charset="0"/>
              </a:rPr>
              <a:t>лений елемент </a:t>
            </a:r>
            <a:r>
              <a:rPr lang="en-US" sz="2400">
                <a:solidFill>
                  <a:srgbClr val="000000"/>
                </a:solidFill>
                <a:latin typeface="Courier New" pitchFamily="49" charset="0"/>
                <a:cs typeface="Courier New" pitchFamily="49" charset="0"/>
              </a:rPr>
              <a:t>current</a:t>
            </a:r>
            <a:r>
              <a:rPr lang="ru-RU" sz="2400">
                <a:solidFill>
                  <a:srgbClr val="000000"/>
                </a:solidFill>
                <a:cs typeface="Times New Roman" pitchFamily="18" charset="0"/>
              </a:rPr>
              <a:t>, </a:t>
            </a:r>
            <a:r>
              <a:rPr lang="uk-UA" sz="2400">
                <a:solidFill>
                  <a:srgbClr val="000000"/>
                </a:solidFill>
                <a:cs typeface="Times New Roman" pitchFamily="18" charset="0"/>
              </a:rPr>
              <a:t>розташований безпосередньо за елементом </a:t>
            </a:r>
            <a:r>
              <a:rPr lang="en-US" sz="2400">
                <a:solidFill>
                  <a:srgbClr val="000000"/>
                </a:solidFill>
                <a:latin typeface="Courier New" pitchFamily="49" charset="0"/>
                <a:cs typeface="Courier New" pitchFamily="49" charset="0"/>
              </a:rPr>
              <a:t>previous</a:t>
            </a:r>
            <a:r>
              <a:rPr lang="ru-RU" sz="2400">
                <a:solidFill>
                  <a:srgbClr val="000000"/>
                </a:solidFill>
                <a:cs typeface="Times New Roman" pitchFamily="18" charset="0"/>
              </a:rPr>
              <a:t> </a:t>
            </a:r>
            <a:r>
              <a:rPr lang="uk-UA" sz="2400">
                <a:solidFill>
                  <a:srgbClr val="000000"/>
                </a:solidFill>
              </a:rPr>
              <a:t>.</a:t>
            </a:r>
            <a:r>
              <a:rPr lang="ru-RU" sz="2400">
                <a:solidFill>
                  <a:srgbClr val="000000"/>
                </a:solidFill>
                <a:cs typeface="Times New Roman" pitchFamily="18" charset="0"/>
              </a:rPr>
              <a:t> </a:t>
            </a:r>
          </a:p>
        </p:txBody>
      </p:sp>
      <p:grpSp>
        <p:nvGrpSpPr>
          <p:cNvPr id="104454" name="Группа 2"/>
          <p:cNvGrpSpPr>
            <a:grpSpLocks/>
          </p:cNvGrpSpPr>
          <p:nvPr/>
        </p:nvGrpSpPr>
        <p:grpSpPr bwMode="auto">
          <a:xfrm>
            <a:off x="5335588" y="1052513"/>
            <a:ext cx="3413125" cy="5616575"/>
            <a:chOff x="5336380" y="1052736"/>
            <a:chExt cx="3412084" cy="5616624"/>
          </a:xfrm>
        </p:grpSpPr>
        <p:grpSp>
          <p:nvGrpSpPr>
            <p:cNvPr id="104455" name="Группа 44"/>
            <p:cNvGrpSpPr>
              <a:grpSpLocks/>
            </p:cNvGrpSpPr>
            <p:nvPr/>
          </p:nvGrpSpPr>
          <p:grpSpPr bwMode="auto">
            <a:xfrm>
              <a:off x="7116512" y="1052736"/>
              <a:ext cx="1631952" cy="940569"/>
              <a:chOff x="2301873" y="2852936"/>
              <a:chExt cx="1631952" cy="940569"/>
            </a:xfrm>
          </p:grpSpPr>
          <p:sp>
            <p:nvSpPr>
              <p:cNvPr id="104482"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4483"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4484"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4485"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4456" name="Группа 49"/>
            <p:cNvGrpSpPr>
              <a:grpSpLocks/>
            </p:cNvGrpSpPr>
            <p:nvPr/>
          </p:nvGrpSpPr>
          <p:grpSpPr bwMode="auto">
            <a:xfrm>
              <a:off x="7106615" y="2204864"/>
              <a:ext cx="1631952" cy="930932"/>
              <a:chOff x="2301873" y="2852936"/>
              <a:chExt cx="1631952" cy="930932"/>
            </a:xfrm>
          </p:grpSpPr>
          <p:sp>
            <p:nvSpPr>
              <p:cNvPr id="104478"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4479"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4480"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4481" name="Text Box 28"/>
              <p:cNvSpPr txBox="1">
                <a:spLocks noChangeArrowheads="1"/>
              </p:cNvSpPr>
              <p:nvPr/>
            </p:nvSpPr>
            <p:spPr bwMode="auto">
              <a:xfrm>
                <a:off x="2765969"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4457" name="Группа 54"/>
            <p:cNvGrpSpPr>
              <a:grpSpLocks/>
            </p:cNvGrpSpPr>
            <p:nvPr/>
          </p:nvGrpSpPr>
          <p:grpSpPr bwMode="auto">
            <a:xfrm>
              <a:off x="7116512" y="5728791"/>
              <a:ext cx="1631952" cy="940569"/>
              <a:chOff x="2301873" y="2852936"/>
              <a:chExt cx="1631952" cy="940569"/>
            </a:xfrm>
          </p:grpSpPr>
          <p:sp>
            <p:nvSpPr>
              <p:cNvPr id="104474"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447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4476"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10447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104458" name="AutoShape 39"/>
            <p:cNvCxnSpPr>
              <a:cxnSpLocks noChangeShapeType="1"/>
              <a:stCxn id="104484" idx="2"/>
              <a:endCxn id="104478" idx="0"/>
            </p:cNvCxnSpPr>
            <p:nvPr/>
          </p:nvCxnSpPr>
          <p:spPr bwMode="auto">
            <a:xfrm flipH="1">
              <a:off x="7922592" y="1967136"/>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104459" name="AutoShape 39"/>
            <p:cNvCxnSpPr>
              <a:cxnSpLocks noChangeShapeType="1"/>
              <a:stCxn id="104480" idx="2"/>
              <a:endCxn id="104470" idx="0"/>
            </p:cNvCxnSpPr>
            <p:nvPr/>
          </p:nvCxnSpPr>
          <p:spPr bwMode="auto">
            <a:xfrm>
              <a:off x="7922591" y="3119264"/>
              <a:ext cx="9898" cy="1467036"/>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4460" name="Text Box 42"/>
            <p:cNvSpPr txBox="1">
              <a:spLocks noChangeArrowheads="1"/>
            </p:cNvSpPr>
            <p:nvPr/>
          </p:nvSpPr>
          <p:spPr bwMode="auto">
            <a:xfrm>
              <a:off x="5839742" y="1057201"/>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104461" name="AutoShape 43"/>
            <p:cNvCxnSpPr>
              <a:cxnSpLocks noChangeShapeType="1"/>
              <a:stCxn id="104460" idx="3"/>
              <a:endCxn id="104482" idx="1"/>
            </p:cNvCxnSpPr>
            <p:nvPr/>
          </p:nvCxnSpPr>
          <p:spPr bwMode="auto">
            <a:xfrm flipV="1">
              <a:off x="6598567" y="1281336"/>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4462" name="Text Box 42"/>
            <p:cNvSpPr txBox="1">
              <a:spLocks noChangeArrowheads="1"/>
            </p:cNvSpPr>
            <p:nvPr/>
          </p:nvSpPr>
          <p:spPr bwMode="auto">
            <a:xfrm>
              <a:off x="5963269"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104463" name="AutoShape 43"/>
            <p:cNvCxnSpPr>
              <a:cxnSpLocks noChangeShapeType="1"/>
              <a:stCxn id="104462" idx="3"/>
              <a:endCxn id="104477" idx="1"/>
            </p:cNvCxnSpPr>
            <p:nvPr/>
          </p:nvCxnSpPr>
          <p:spPr bwMode="auto">
            <a:xfrm flipV="1">
              <a:off x="6574334" y="5957391"/>
              <a:ext cx="542179" cy="669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4464" name="Text Box 40"/>
            <p:cNvSpPr txBox="1">
              <a:spLocks noChangeArrowheads="1"/>
            </p:cNvSpPr>
            <p:nvPr/>
          </p:nvSpPr>
          <p:spPr bwMode="auto">
            <a:xfrm>
              <a:off x="5336380" y="3356992"/>
              <a:ext cx="10550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current</a:t>
              </a:r>
              <a:endParaRPr lang="ru-RU" sz="2400"/>
            </a:p>
          </p:txBody>
        </p:sp>
        <p:grpSp>
          <p:nvGrpSpPr>
            <p:cNvPr id="104465" name="Группа 72"/>
            <p:cNvGrpSpPr>
              <a:grpSpLocks/>
            </p:cNvGrpSpPr>
            <p:nvPr/>
          </p:nvGrpSpPr>
          <p:grpSpPr bwMode="auto">
            <a:xfrm>
              <a:off x="7116512" y="4586300"/>
              <a:ext cx="1631952" cy="930932"/>
              <a:chOff x="2301873" y="2852936"/>
              <a:chExt cx="1631952" cy="930932"/>
            </a:xfrm>
          </p:grpSpPr>
          <p:sp>
            <p:nvSpPr>
              <p:cNvPr id="10447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4471"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447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4473"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cxnSp>
          <p:nvCxnSpPr>
            <p:cNvPr id="104466" name="AutoShape 39"/>
            <p:cNvCxnSpPr>
              <a:cxnSpLocks noChangeShapeType="1"/>
              <a:stCxn id="104472" idx="2"/>
              <a:endCxn id="104477" idx="0"/>
            </p:cNvCxnSpPr>
            <p:nvPr/>
          </p:nvCxnSpPr>
          <p:spPr bwMode="auto">
            <a:xfrm>
              <a:off x="7932488" y="5500700"/>
              <a:ext cx="1" cy="228091"/>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4467" name="Text Box 40"/>
            <p:cNvSpPr txBox="1">
              <a:spLocks noChangeArrowheads="1"/>
            </p:cNvSpPr>
            <p:nvPr/>
          </p:nvSpPr>
          <p:spPr bwMode="auto">
            <a:xfrm>
              <a:off x="5343973" y="2204864"/>
              <a:ext cx="1244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104468" name="AutoShape 41"/>
            <p:cNvCxnSpPr>
              <a:cxnSpLocks noChangeShapeType="1"/>
              <a:stCxn id="104467" idx="3"/>
              <a:endCxn id="104478" idx="1"/>
            </p:cNvCxnSpPr>
            <p:nvPr/>
          </p:nvCxnSpPr>
          <p:spPr bwMode="auto">
            <a:xfrm flipV="1">
              <a:off x="6588224" y="2433464"/>
              <a:ext cx="518392" cy="2233"/>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4469" name="Прямоугольник 1"/>
            <p:cNvSpPr>
              <a:spLocks noChangeArrowheads="1"/>
            </p:cNvSpPr>
            <p:nvPr/>
          </p:nvSpPr>
          <p:spPr bwMode="auto">
            <a:xfrm>
              <a:off x="6372200" y="3356992"/>
              <a:ext cx="9124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t>= null</a:t>
              </a:r>
              <a:endParaRPr lang="ru-RU" sz="2400"/>
            </a:p>
          </p:txBody>
        </p:sp>
      </p:gr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3"/>
          <p:cNvSpPr>
            <a:spLocks noGrp="1" noChangeArrowheads="1"/>
          </p:cNvSpPr>
          <p:nvPr>
            <p:ph type="title" idx="4294967295"/>
          </p:nvPr>
        </p:nvSpPr>
        <p:spPr>
          <a:xfrm>
            <a:off x="304800" y="228600"/>
            <a:ext cx="868680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a:t>
            </a:r>
            <a:r>
              <a:rPr lang="uk-UA" sz="2800" b="1" smtClean="0">
                <a:solidFill>
                  <a:schemeClr val="tx1"/>
                </a:solidFill>
                <a:effectLst/>
                <a:latin typeface="Times New Roman" pitchFamily="18" charset="0"/>
              </a:rPr>
              <a:t>видалення</a:t>
            </a:r>
            <a:r>
              <a:rPr lang="ru-RU" sz="2800" b="1" smtClean="0">
                <a:solidFill>
                  <a:schemeClr val="tx1"/>
                </a:solidFill>
                <a:effectLst/>
                <a:latin typeface="Times New Roman" pitchFamily="18" charset="0"/>
              </a:rPr>
              <a:t> елемента </a:t>
            </a:r>
            <a:r>
              <a:rPr lang="uk-UA" sz="2800" b="1" smtClean="0">
                <a:solidFill>
                  <a:schemeClr val="tx1"/>
                </a:solidFill>
                <a:effectLst/>
                <a:latin typeface="Times New Roman" pitchFamily="18" charset="0"/>
              </a:rPr>
              <a:t>з кінця</a:t>
            </a:r>
            <a:r>
              <a:rPr lang="ru-RU" sz="2800" b="1" smtClean="0">
                <a:solidFill>
                  <a:schemeClr val="tx1"/>
                </a:solidFill>
                <a:effectLst/>
                <a:latin typeface="Times New Roman" pitchFamily="18" charset="0"/>
              </a:rPr>
              <a:t> списку</a:t>
            </a:r>
          </a:p>
        </p:txBody>
      </p:sp>
      <p:sp>
        <p:nvSpPr>
          <p:cNvPr id="105475" name="Rectangle 5"/>
          <p:cNvSpPr>
            <a:spLocks noChangeArrowheads="1"/>
          </p:cNvSpPr>
          <p:nvPr/>
        </p:nvSpPr>
        <p:spPr bwMode="auto">
          <a:xfrm>
            <a:off x="533400" y="1111250"/>
            <a:ext cx="4759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uk-UA" sz="2400">
                <a:solidFill>
                  <a:srgbClr val="000000"/>
                </a:solidFill>
                <a:cs typeface="Times New Roman" pitchFamily="18" charset="0"/>
              </a:rPr>
              <a:t>Вважаємо, що на передостанній елемент посилається покажчик </a:t>
            </a:r>
            <a:r>
              <a:rPr lang="en-US" sz="2400">
                <a:solidFill>
                  <a:srgbClr val="000000"/>
                </a:solidFill>
                <a:latin typeface="Courier New" pitchFamily="49" charset="0"/>
                <a:cs typeface="Courier New" pitchFamily="49" charset="0"/>
              </a:rPr>
              <a:t>previous</a:t>
            </a:r>
            <a:r>
              <a:rPr lang="uk-UA" sz="2400">
                <a:solidFill>
                  <a:srgbClr val="000000"/>
                </a:solidFill>
              </a:rPr>
              <a:t>.</a:t>
            </a:r>
            <a:r>
              <a:rPr lang="ru-RU" sz="2400">
                <a:solidFill>
                  <a:srgbClr val="000000"/>
                </a:solidFill>
                <a:cs typeface="Times New Roman" pitchFamily="18" charset="0"/>
              </a:rPr>
              <a:t> </a:t>
            </a:r>
          </a:p>
        </p:txBody>
      </p:sp>
      <p:grpSp>
        <p:nvGrpSpPr>
          <p:cNvPr id="105476" name="Группа 81"/>
          <p:cNvGrpSpPr>
            <a:grpSpLocks/>
          </p:cNvGrpSpPr>
          <p:nvPr/>
        </p:nvGrpSpPr>
        <p:grpSpPr bwMode="auto">
          <a:xfrm>
            <a:off x="7116763" y="1052513"/>
            <a:ext cx="1631950" cy="941387"/>
            <a:chOff x="2301873" y="2852936"/>
            <a:chExt cx="1631952" cy="940569"/>
          </a:xfrm>
        </p:grpSpPr>
        <p:sp>
          <p:nvSpPr>
            <p:cNvPr id="105509"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5510"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5511"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5512"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5477" name="Группа 86"/>
          <p:cNvGrpSpPr>
            <a:grpSpLocks/>
          </p:cNvGrpSpPr>
          <p:nvPr/>
        </p:nvGrpSpPr>
        <p:grpSpPr bwMode="auto">
          <a:xfrm>
            <a:off x="7107238" y="2205038"/>
            <a:ext cx="1631950" cy="930275"/>
            <a:chOff x="2301873" y="2852936"/>
            <a:chExt cx="1631952" cy="930932"/>
          </a:xfrm>
        </p:grpSpPr>
        <p:sp>
          <p:nvSpPr>
            <p:cNvPr id="105505"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5506"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5507"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5508" name="Text Box 28"/>
            <p:cNvSpPr txBox="1">
              <a:spLocks noChangeArrowheads="1"/>
            </p:cNvSpPr>
            <p:nvPr/>
          </p:nvSpPr>
          <p:spPr bwMode="auto">
            <a:xfrm>
              <a:off x="2719586"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5478" name="Группа 91"/>
          <p:cNvGrpSpPr>
            <a:grpSpLocks/>
          </p:cNvGrpSpPr>
          <p:nvPr/>
        </p:nvGrpSpPr>
        <p:grpSpPr bwMode="auto">
          <a:xfrm>
            <a:off x="7116763" y="5729288"/>
            <a:ext cx="1631950" cy="939800"/>
            <a:chOff x="2301873" y="2852936"/>
            <a:chExt cx="1631952" cy="940569"/>
          </a:xfrm>
        </p:grpSpPr>
        <p:sp>
          <p:nvSpPr>
            <p:cNvPr id="105501"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550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5503"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105504"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105479" name="AutoShape 39"/>
          <p:cNvCxnSpPr>
            <a:cxnSpLocks noChangeShapeType="1"/>
            <a:stCxn id="105511" idx="2"/>
            <a:endCxn id="105505" idx="0"/>
          </p:cNvCxnSpPr>
          <p:nvPr/>
        </p:nvCxnSpPr>
        <p:spPr bwMode="auto">
          <a:xfrm flipH="1">
            <a:off x="7923213" y="1966913"/>
            <a:ext cx="9525" cy="23812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105480" name="AutoShape 39"/>
          <p:cNvCxnSpPr>
            <a:cxnSpLocks noChangeShapeType="1"/>
            <a:stCxn id="105507" idx="2"/>
            <a:endCxn id="105497" idx="0"/>
          </p:cNvCxnSpPr>
          <p:nvPr/>
        </p:nvCxnSpPr>
        <p:spPr bwMode="auto">
          <a:xfrm>
            <a:off x="7923213" y="3119438"/>
            <a:ext cx="9525" cy="23812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5481" name="Text Box 42"/>
          <p:cNvSpPr txBox="1">
            <a:spLocks noChangeArrowheads="1"/>
          </p:cNvSpPr>
          <p:nvPr/>
        </p:nvSpPr>
        <p:spPr bwMode="auto">
          <a:xfrm>
            <a:off x="5840413" y="1057275"/>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105482" name="AutoShape 43"/>
          <p:cNvCxnSpPr>
            <a:cxnSpLocks noChangeShapeType="1"/>
            <a:stCxn id="105481" idx="3"/>
            <a:endCxn id="105509" idx="1"/>
          </p:cNvCxnSpPr>
          <p:nvPr/>
        </p:nvCxnSpPr>
        <p:spPr bwMode="auto">
          <a:xfrm flipV="1">
            <a:off x="6599238" y="1281113"/>
            <a:ext cx="517525" cy="4762"/>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5483" name="Text Box 42"/>
          <p:cNvSpPr txBox="1">
            <a:spLocks noChangeArrowheads="1"/>
          </p:cNvSpPr>
          <p:nvPr/>
        </p:nvSpPr>
        <p:spPr bwMode="auto">
          <a:xfrm>
            <a:off x="5962650" y="5732463"/>
            <a:ext cx="6111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105484" name="AutoShape 43"/>
          <p:cNvCxnSpPr>
            <a:cxnSpLocks noChangeShapeType="1"/>
            <a:stCxn id="105483" idx="3"/>
            <a:endCxn id="105504" idx="1"/>
          </p:cNvCxnSpPr>
          <p:nvPr/>
        </p:nvCxnSpPr>
        <p:spPr bwMode="auto">
          <a:xfrm flipV="1">
            <a:off x="6573838" y="5957888"/>
            <a:ext cx="542925" cy="635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nvGrpSpPr>
          <p:cNvPr id="105485" name="Группа 102"/>
          <p:cNvGrpSpPr>
            <a:grpSpLocks/>
          </p:cNvGrpSpPr>
          <p:nvPr/>
        </p:nvGrpSpPr>
        <p:grpSpPr bwMode="auto">
          <a:xfrm>
            <a:off x="7116763" y="3357563"/>
            <a:ext cx="1631950" cy="939800"/>
            <a:chOff x="2301873" y="2852936"/>
            <a:chExt cx="1631952" cy="940569"/>
          </a:xfrm>
        </p:grpSpPr>
        <p:sp>
          <p:nvSpPr>
            <p:cNvPr id="10549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5498"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10549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5500"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grpSp>
        <p:nvGrpSpPr>
          <p:cNvPr id="105486" name="Группа 109"/>
          <p:cNvGrpSpPr>
            <a:grpSpLocks/>
          </p:cNvGrpSpPr>
          <p:nvPr/>
        </p:nvGrpSpPr>
        <p:grpSpPr bwMode="auto">
          <a:xfrm>
            <a:off x="7116763" y="4586288"/>
            <a:ext cx="1631950" cy="930275"/>
            <a:chOff x="2301873" y="2852936"/>
            <a:chExt cx="1631952" cy="930932"/>
          </a:xfrm>
        </p:grpSpPr>
        <p:sp>
          <p:nvSpPr>
            <p:cNvPr id="105493"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5494"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549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5496" name="Text Box 28"/>
            <p:cNvSpPr txBox="1">
              <a:spLocks noChangeArrowheads="1"/>
            </p:cNvSpPr>
            <p:nvPr/>
          </p:nvSpPr>
          <p:spPr bwMode="auto">
            <a:xfrm>
              <a:off x="2770917"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cxnSp>
        <p:nvCxnSpPr>
          <p:cNvPr id="105487" name="AutoShape 39"/>
          <p:cNvCxnSpPr>
            <a:cxnSpLocks noChangeShapeType="1"/>
            <a:stCxn id="105495" idx="2"/>
            <a:endCxn id="105504" idx="0"/>
          </p:cNvCxnSpPr>
          <p:nvPr/>
        </p:nvCxnSpPr>
        <p:spPr bwMode="auto">
          <a:xfrm>
            <a:off x="7932738" y="5500688"/>
            <a:ext cx="0" cy="22860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5488" name="Text Box 40"/>
          <p:cNvSpPr txBox="1">
            <a:spLocks noChangeArrowheads="1"/>
          </p:cNvSpPr>
          <p:nvPr/>
        </p:nvSpPr>
        <p:spPr bwMode="auto">
          <a:xfrm>
            <a:off x="5343525" y="4622800"/>
            <a:ext cx="1244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105489" name="AutoShape 41"/>
          <p:cNvCxnSpPr>
            <a:cxnSpLocks noChangeShapeType="1"/>
            <a:stCxn id="105488" idx="3"/>
          </p:cNvCxnSpPr>
          <p:nvPr/>
        </p:nvCxnSpPr>
        <p:spPr bwMode="auto">
          <a:xfrm flipV="1">
            <a:off x="6588125" y="4851400"/>
            <a:ext cx="519113" cy="317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5490" name="Text Box 28"/>
          <p:cNvSpPr txBox="1">
            <a:spLocks noChangeArrowheads="1"/>
          </p:cNvSpPr>
          <p:nvPr/>
        </p:nvSpPr>
        <p:spPr bwMode="auto">
          <a:xfrm>
            <a:off x="7626350" y="3357563"/>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5491" name="Text Box 28"/>
          <p:cNvSpPr txBox="1">
            <a:spLocks noChangeArrowheads="1"/>
          </p:cNvSpPr>
          <p:nvPr/>
        </p:nvSpPr>
        <p:spPr bwMode="auto">
          <a:xfrm>
            <a:off x="7566025" y="3810000"/>
            <a:ext cx="7127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cxnSp>
        <p:nvCxnSpPr>
          <p:cNvPr id="105492" name="AutoShape 39"/>
          <p:cNvCxnSpPr>
            <a:cxnSpLocks noChangeShapeType="1"/>
            <a:stCxn id="105499" idx="2"/>
            <a:endCxn id="105493" idx="0"/>
          </p:cNvCxnSpPr>
          <p:nvPr/>
        </p:nvCxnSpPr>
        <p:spPr bwMode="auto">
          <a:xfrm>
            <a:off x="7932738" y="4271963"/>
            <a:ext cx="0" cy="31432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body" idx="4294967295"/>
          </p:nvPr>
        </p:nvSpPr>
        <p:spPr>
          <a:xfrm>
            <a:off x="-76200" y="2473325"/>
            <a:ext cx="5080000" cy="10668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Записати до передостаннього елемента ознаку кінця</a:t>
            </a:r>
            <a:r>
              <a:rPr lang="en-US" sz="2400" smtClean="0">
                <a:solidFill>
                  <a:srgbClr val="000000"/>
                </a:solidFill>
                <a:cs typeface="Times New Roman" pitchFamily="18" charset="0"/>
              </a:rPr>
              <a:t> </a:t>
            </a:r>
            <a:r>
              <a:rPr lang="uk-UA" sz="2400" smtClean="0">
                <a:solidFill>
                  <a:srgbClr val="000000"/>
                </a:solidFill>
                <a:cs typeface="Times New Roman" pitchFamily="18" charset="0"/>
              </a:rPr>
              <a:t>списку</a:t>
            </a:r>
            <a:endParaRPr lang="en-US" sz="2400" smtClean="0">
              <a:solidFill>
                <a:srgbClr val="000000"/>
              </a:solidFill>
              <a:latin typeface="Courier New" pitchFamily="49" charset="0"/>
              <a:cs typeface="Times New Roman" pitchFamily="18" charset="0"/>
            </a:endParaRPr>
          </a:p>
        </p:txBody>
      </p:sp>
      <p:sp>
        <p:nvSpPr>
          <p:cNvPr id="106499" name="Rectangle 3"/>
          <p:cNvSpPr>
            <a:spLocks noGrp="1" noChangeArrowheads="1"/>
          </p:cNvSpPr>
          <p:nvPr>
            <p:ph type="title" idx="4294967295"/>
          </p:nvPr>
        </p:nvSpPr>
        <p:spPr>
          <a:xfrm>
            <a:off x="304800" y="228600"/>
            <a:ext cx="868680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a:t>
            </a:r>
            <a:r>
              <a:rPr lang="uk-UA" sz="2800" b="1" smtClean="0">
                <a:solidFill>
                  <a:schemeClr val="tx1"/>
                </a:solidFill>
                <a:effectLst/>
                <a:latin typeface="Times New Roman" pitchFamily="18" charset="0"/>
              </a:rPr>
              <a:t>видалення</a:t>
            </a:r>
            <a:r>
              <a:rPr lang="ru-RU" sz="2800" b="1" smtClean="0">
                <a:solidFill>
                  <a:schemeClr val="tx1"/>
                </a:solidFill>
                <a:effectLst/>
                <a:latin typeface="Times New Roman" pitchFamily="18" charset="0"/>
              </a:rPr>
              <a:t> елемента </a:t>
            </a:r>
            <a:r>
              <a:rPr lang="uk-UA" sz="2800" b="1" smtClean="0">
                <a:solidFill>
                  <a:schemeClr val="tx1"/>
                </a:solidFill>
                <a:effectLst/>
                <a:latin typeface="Times New Roman" pitchFamily="18" charset="0"/>
              </a:rPr>
              <a:t>з кінця</a:t>
            </a:r>
            <a:r>
              <a:rPr lang="ru-RU" sz="2800" b="1" smtClean="0">
                <a:solidFill>
                  <a:schemeClr val="tx1"/>
                </a:solidFill>
                <a:effectLst/>
                <a:latin typeface="Times New Roman" pitchFamily="18" charset="0"/>
              </a:rPr>
              <a:t> списку</a:t>
            </a:r>
          </a:p>
        </p:txBody>
      </p:sp>
      <p:sp>
        <p:nvSpPr>
          <p:cNvPr id="106500" name="Rectangle 5"/>
          <p:cNvSpPr>
            <a:spLocks noChangeArrowheads="1"/>
          </p:cNvSpPr>
          <p:nvPr/>
        </p:nvSpPr>
        <p:spPr bwMode="auto">
          <a:xfrm>
            <a:off x="533400" y="1111250"/>
            <a:ext cx="4759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uk-UA" sz="2400">
                <a:solidFill>
                  <a:srgbClr val="000000"/>
                </a:solidFill>
                <a:cs typeface="Times New Roman" pitchFamily="18" charset="0"/>
              </a:rPr>
              <a:t>Вважаємо, що на передостанній елемент посилається покажчик </a:t>
            </a:r>
            <a:r>
              <a:rPr lang="en-US" sz="2400">
                <a:solidFill>
                  <a:srgbClr val="000000"/>
                </a:solidFill>
                <a:latin typeface="Courier New" pitchFamily="49" charset="0"/>
                <a:cs typeface="Courier New" pitchFamily="49" charset="0"/>
              </a:rPr>
              <a:t>previous</a:t>
            </a:r>
            <a:r>
              <a:rPr lang="uk-UA" sz="2400">
                <a:solidFill>
                  <a:srgbClr val="000000"/>
                </a:solidFill>
              </a:rPr>
              <a:t>.</a:t>
            </a:r>
            <a:r>
              <a:rPr lang="ru-RU" sz="2400">
                <a:solidFill>
                  <a:srgbClr val="000000"/>
                </a:solidFill>
                <a:cs typeface="Times New Roman" pitchFamily="18" charset="0"/>
              </a:rPr>
              <a:t> </a:t>
            </a:r>
          </a:p>
        </p:txBody>
      </p:sp>
      <p:grpSp>
        <p:nvGrpSpPr>
          <p:cNvPr id="106501" name="Группа 81"/>
          <p:cNvGrpSpPr>
            <a:grpSpLocks/>
          </p:cNvGrpSpPr>
          <p:nvPr/>
        </p:nvGrpSpPr>
        <p:grpSpPr bwMode="auto">
          <a:xfrm>
            <a:off x="7116763" y="1052513"/>
            <a:ext cx="1631950" cy="941387"/>
            <a:chOff x="2301873" y="2852936"/>
            <a:chExt cx="1631952" cy="940569"/>
          </a:xfrm>
        </p:grpSpPr>
        <p:sp>
          <p:nvSpPr>
            <p:cNvPr id="106533"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6534"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653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6536"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6502" name="Группа 86"/>
          <p:cNvGrpSpPr>
            <a:grpSpLocks/>
          </p:cNvGrpSpPr>
          <p:nvPr/>
        </p:nvGrpSpPr>
        <p:grpSpPr bwMode="auto">
          <a:xfrm>
            <a:off x="7107238" y="2205038"/>
            <a:ext cx="1631950" cy="930275"/>
            <a:chOff x="2301873" y="2852936"/>
            <a:chExt cx="1631952" cy="930932"/>
          </a:xfrm>
        </p:grpSpPr>
        <p:sp>
          <p:nvSpPr>
            <p:cNvPr id="106529"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6530"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6531"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6532" name="Text Box 28"/>
            <p:cNvSpPr txBox="1">
              <a:spLocks noChangeArrowheads="1"/>
            </p:cNvSpPr>
            <p:nvPr/>
          </p:nvSpPr>
          <p:spPr bwMode="auto">
            <a:xfrm>
              <a:off x="2719586"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6503" name="Группа 91"/>
          <p:cNvGrpSpPr>
            <a:grpSpLocks/>
          </p:cNvGrpSpPr>
          <p:nvPr/>
        </p:nvGrpSpPr>
        <p:grpSpPr bwMode="auto">
          <a:xfrm>
            <a:off x="7116763" y="5729288"/>
            <a:ext cx="1631950" cy="939800"/>
            <a:chOff x="2301873" y="2852936"/>
            <a:chExt cx="1631952" cy="940569"/>
          </a:xfrm>
        </p:grpSpPr>
        <p:sp>
          <p:nvSpPr>
            <p:cNvPr id="106525"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6526"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6527" name="Text Box 28"/>
            <p:cNvSpPr txBox="1">
              <a:spLocks noChangeArrowheads="1"/>
            </p:cNvSpPr>
            <p:nvPr/>
          </p:nvSpPr>
          <p:spPr bwMode="auto">
            <a:xfrm>
              <a:off x="2368178" y="3331840"/>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106528"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cxnSp>
        <p:nvCxnSpPr>
          <p:cNvPr id="106504" name="AutoShape 39"/>
          <p:cNvCxnSpPr>
            <a:cxnSpLocks noChangeShapeType="1"/>
            <a:stCxn id="106535" idx="2"/>
            <a:endCxn id="106529" idx="0"/>
          </p:cNvCxnSpPr>
          <p:nvPr/>
        </p:nvCxnSpPr>
        <p:spPr bwMode="auto">
          <a:xfrm flipH="1">
            <a:off x="7923213" y="1966913"/>
            <a:ext cx="9525" cy="23812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106505" name="AutoShape 39"/>
          <p:cNvCxnSpPr>
            <a:cxnSpLocks noChangeShapeType="1"/>
            <a:stCxn id="106531" idx="2"/>
            <a:endCxn id="106521" idx="0"/>
          </p:cNvCxnSpPr>
          <p:nvPr/>
        </p:nvCxnSpPr>
        <p:spPr bwMode="auto">
          <a:xfrm>
            <a:off x="7923213" y="3119438"/>
            <a:ext cx="9525" cy="23812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6506" name="Text Box 42"/>
          <p:cNvSpPr txBox="1">
            <a:spLocks noChangeArrowheads="1"/>
          </p:cNvSpPr>
          <p:nvPr/>
        </p:nvSpPr>
        <p:spPr bwMode="auto">
          <a:xfrm>
            <a:off x="5840413" y="1057275"/>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106507" name="AutoShape 43"/>
          <p:cNvCxnSpPr>
            <a:cxnSpLocks noChangeShapeType="1"/>
            <a:stCxn id="106506" idx="3"/>
            <a:endCxn id="106533" idx="1"/>
          </p:cNvCxnSpPr>
          <p:nvPr/>
        </p:nvCxnSpPr>
        <p:spPr bwMode="auto">
          <a:xfrm flipV="1">
            <a:off x="6599238" y="1281113"/>
            <a:ext cx="517525" cy="4762"/>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6508" name="Text Box 42"/>
          <p:cNvSpPr txBox="1">
            <a:spLocks noChangeArrowheads="1"/>
          </p:cNvSpPr>
          <p:nvPr/>
        </p:nvSpPr>
        <p:spPr bwMode="auto">
          <a:xfrm>
            <a:off x="5962650" y="5732463"/>
            <a:ext cx="6111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cxnSp>
        <p:nvCxnSpPr>
          <p:cNvPr id="106509" name="AutoShape 43"/>
          <p:cNvCxnSpPr>
            <a:cxnSpLocks noChangeShapeType="1"/>
            <a:stCxn id="106508" idx="3"/>
            <a:endCxn id="106528" idx="1"/>
          </p:cNvCxnSpPr>
          <p:nvPr/>
        </p:nvCxnSpPr>
        <p:spPr bwMode="auto">
          <a:xfrm flipV="1">
            <a:off x="6573838" y="5957888"/>
            <a:ext cx="542925" cy="6350"/>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grpSp>
        <p:nvGrpSpPr>
          <p:cNvPr id="106510" name="Группа 102"/>
          <p:cNvGrpSpPr>
            <a:grpSpLocks/>
          </p:cNvGrpSpPr>
          <p:nvPr/>
        </p:nvGrpSpPr>
        <p:grpSpPr bwMode="auto">
          <a:xfrm>
            <a:off x="7116763" y="3357563"/>
            <a:ext cx="1631950" cy="939800"/>
            <a:chOff x="2301873" y="2852936"/>
            <a:chExt cx="1631952" cy="940569"/>
          </a:xfrm>
        </p:grpSpPr>
        <p:sp>
          <p:nvSpPr>
            <p:cNvPr id="106521"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6522"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106523"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6524"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grpSp>
        <p:nvGrpSpPr>
          <p:cNvPr id="106511" name="Группа 109"/>
          <p:cNvGrpSpPr>
            <a:grpSpLocks/>
          </p:cNvGrpSpPr>
          <p:nvPr/>
        </p:nvGrpSpPr>
        <p:grpSpPr bwMode="auto">
          <a:xfrm>
            <a:off x="7116763" y="4586288"/>
            <a:ext cx="1631950" cy="930275"/>
            <a:chOff x="2301873" y="2852936"/>
            <a:chExt cx="1631952" cy="930932"/>
          </a:xfrm>
        </p:grpSpPr>
        <p:sp>
          <p:nvSpPr>
            <p:cNvPr id="10651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6518"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651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6520" name="Text Box 28"/>
            <p:cNvSpPr txBox="1">
              <a:spLocks noChangeArrowheads="1"/>
            </p:cNvSpPr>
            <p:nvPr/>
          </p:nvSpPr>
          <p:spPr bwMode="auto">
            <a:xfrm>
              <a:off x="2425333" y="3322203"/>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grpSp>
      <p:sp>
        <p:nvSpPr>
          <p:cNvPr id="106512" name="Text Box 40"/>
          <p:cNvSpPr txBox="1">
            <a:spLocks noChangeArrowheads="1"/>
          </p:cNvSpPr>
          <p:nvPr/>
        </p:nvSpPr>
        <p:spPr bwMode="auto">
          <a:xfrm>
            <a:off x="5343525" y="4622800"/>
            <a:ext cx="1244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106513" name="AutoShape 41"/>
          <p:cNvCxnSpPr>
            <a:cxnSpLocks noChangeShapeType="1"/>
            <a:stCxn id="106512" idx="3"/>
          </p:cNvCxnSpPr>
          <p:nvPr/>
        </p:nvCxnSpPr>
        <p:spPr bwMode="auto">
          <a:xfrm flipV="1">
            <a:off x="6588125" y="4851400"/>
            <a:ext cx="519113" cy="317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6514" name="Text Box 28"/>
          <p:cNvSpPr txBox="1">
            <a:spLocks noChangeArrowheads="1"/>
          </p:cNvSpPr>
          <p:nvPr/>
        </p:nvSpPr>
        <p:spPr bwMode="auto">
          <a:xfrm>
            <a:off x="7626350" y="3357563"/>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6515" name="Text Box 28"/>
          <p:cNvSpPr txBox="1">
            <a:spLocks noChangeArrowheads="1"/>
          </p:cNvSpPr>
          <p:nvPr/>
        </p:nvSpPr>
        <p:spPr bwMode="auto">
          <a:xfrm>
            <a:off x="7566025" y="3810000"/>
            <a:ext cx="7127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cxnSp>
        <p:nvCxnSpPr>
          <p:cNvPr id="106516" name="AutoShape 39"/>
          <p:cNvCxnSpPr>
            <a:cxnSpLocks noChangeShapeType="1"/>
            <a:stCxn id="106523" idx="2"/>
            <a:endCxn id="106517" idx="0"/>
          </p:cNvCxnSpPr>
          <p:nvPr/>
        </p:nvCxnSpPr>
        <p:spPr bwMode="auto">
          <a:xfrm>
            <a:off x="7932738" y="4271963"/>
            <a:ext cx="0" cy="31432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body" idx="4294967295"/>
          </p:nvPr>
        </p:nvSpPr>
        <p:spPr>
          <a:xfrm>
            <a:off x="-76200" y="2473325"/>
            <a:ext cx="5080000" cy="10668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Записати до передостаннього елемента ознаку кінця</a:t>
            </a:r>
            <a:r>
              <a:rPr lang="en-US" sz="2400" smtClean="0">
                <a:solidFill>
                  <a:srgbClr val="000000"/>
                </a:solidFill>
                <a:cs typeface="Times New Roman" pitchFamily="18" charset="0"/>
              </a:rPr>
              <a:t> </a:t>
            </a:r>
            <a:r>
              <a:rPr lang="uk-UA" sz="2400" smtClean="0">
                <a:solidFill>
                  <a:srgbClr val="000000"/>
                </a:solidFill>
                <a:cs typeface="Times New Roman" pitchFamily="18" charset="0"/>
              </a:rPr>
              <a:t>списку</a:t>
            </a:r>
            <a:endParaRPr lang="en-US" sz="2400" smtClean="0">
              <a:solidFill>
                <a:srgbClr val="000000"/>
              </a:solidFill>
              <a:latin typeface="Courier New" pitchFamily="49" charset="0"/>
              <a:cs typeface="Times New Roman" pitchFamily="18" charset="0"/>
            </a:endParaRPr>
          </a:p>
        </p:txBody>
      </p:sp>
      <p:sp>
        <p:nvSpPr>
          <p:cNvPr id="107523" name="Rectangle 3"/>
          <p:cNvSpPr>
            <a:spLocks noGrp="1" noChangeArrowheads="1"/>
          </p:cNvSpPr>
          <p:nvPr>
            <p:ph type="title" idx="4294967295"/>
          </p:nvPr>
        </p:nvSpPr>
        <p:spPr>
          <a:xfrm>
            <a:off x="304800" y="228600"/>
            <a:ext cx="868680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a:t>
            </a:r>
            <a:r>
              <a:rPr lang="uk-UA" sz="2800" b="1" smtClean="0">
                <a:solidFill>
                  <a:schemeClr val="tx1"/>
                </a:solidFill>
                <a:effectLst/>
                <a:latin typeface="Times New Roman" pitchFamily="18" charset="0"/>
              </a:rPr>
              <a:t>видалення</a:t>
            </a:r>
            <a:r>
              <a:rPr lang="ru-RU" sz="2800" b="1" smtClean="0">
                <a:solidFill>
                  <a:schemeClr val="tx1"/>
                </a:solidFill>
                <a:effectLst/>
                <a:latin typeface="Times New Roman" pitchFamily="18" charset="0"/>
              </a:rPr>
              <a:t> елемента </a:t>
            </a:r>
            <a:r>
              <a:rPr lang="uk-UA" sz="2800" b="1" smtClean="0">
                <a:solidFill>
                  <a:schemeClr val="tx1"/>
                </a:solidFill>
                <a:effectLst/>
                <a:latin typeface="Times New Roman" pitchFamily="18" charset="0"/>
              </a:rPr>
              <a:t>з кінця</a:t>
            </a:r>
            <a:r>
              <a:rPr lang="ru-RU" sz="2800" b="1" smtClean="0">
                <a:solidFill>
                  <a:schemeClr val="tx1"/>
                </a:solidFill>
                <a:effectLst/>
                <a:latin typeface="Times New Roman" pitchFamily="18" charset="0"/>
              </a:rPr>
              <a:t> списку</a:t>
            </a:r>
          </a:p>
        </p:txBody>
      </p:sp>
      <p:sp>
        <p:nvSpPr>
          <p:cNvPr id="386052" name="Rectangle 4"/>
          <p:cNvSpPr>
            <a:spLocks noChangeArrowheads="1"/>
          </p:cNvSpPr>
          <p:nvPr/>
        </p:nvSpPr>
        <p:spPr bwMode="auto">
          <a:xfrm>
            <a:off x="0" y="3668713"/>
            <a:ext cx="5292725" cy="1200150"/>
          </a:xfrm>
          <a:prstGeom prst="rect">
            <a:avLst/>
          </a:prstGeom>
          <a:noFill/>
          <a:ln w="12700">
            <a:noFill/>
            <a:miter lim="800000"/>
            <a:headEnd type="none" w="sm" len="sm"/>
            <a:tailEnd type="none" w="sm" len="sm"/>
          </a:ln>
        </p:spPr>
        <p:txBody>
          <a:bodyPr>
            <a:spAutoFit/>
          </a:bodyPr>
          <a:lstStyle/>
          <a:p>
            <a:pPr marL="914400" lvl="1" indent="-457200">
              <a:spcBef>
                <a:spcPct val="50000"/>
              </a:spcBef>
              <a:buClr>
                <a:schemeClr val="tx1"/>
              </a:buClr>
              <a:buFont typeface="Wingdings" pitchFamily="2" charset="2"/>
              <a:buNone/>
              <a:defRPr/>
            </a:pPr>
            <a:r>
              <a:rPr kumimoji="0" lang="uk-UA" sz="2400" dirty="0">
                <a:solidFill>
                  <a:srgbClr val="000000"/>
                </a:solidFill>
              </a:rPr>
              <a:t>2. </a:t>
            </a:r>
            <a:r>
              <a:rPr kumimoji="0" lang="uk-UA" sz="2400" dirty="0">
                <a:solidFill>
                  <a:srgbClr val="000000"/>
                </a:solidFill>
                <a:latin typeface="+mn-lt"/>
                <a:cs typeface="Times New Roman" pitchFamily="18" charset="0"/>
              </a:rPr>
              <a:t>Звільнити пам'ять із-під колишнього останнього</a:t>
            </a:r>
            <a:r>
              <a:rPr kumimoji="0" lang="en-US" sz="2400" dirty="0">
                <a:solidFill>
                  <a:srgbClr val="000000"/>
                </a:solidFill>
                <a:latin typeface="+mn-lt"/>
                <a:cs typeface="Times New Roman" pitchFamily="18" charset="0"/>
              </a:rPr>
              <a:t> </a:t>
            </a:r>
            <a:r>
              <a:rPr kumimoji="0" lang="uk-UA" sz="2400" dirty="0">
                <a:solidFill>
                  <a:srgbClr val="000000"/>
                </a:solidFill>
                <a:latin typeface="+mn-lt"/>
                <a:cs typeface="Times New Roman" pitchFamily="18" charset="0"/>
              </a:rPr>
              <a:t>елемента</a:t>
            </a:r>
            <a:endParaRPr kumimoji="0" lang="ru-RU" sz="2400" dirty="0">
              <a:solidFill>
                <a:srgbClr val="000000"/>
              </a:solidFill>
              <a:latin typeface="Courier New" pitchFamily="49" charset="0"/>
              <a:cs typeface="Times New Roman" pitchFamily="18" charset="0"/>
            </a:endParaRPr>
          </a:p>
        </p:txBody>
      </p:sp>
      <p:sp>
        <p:nvSpPr>
          <p:cNvPr id="107525" name="Rectangle 5"/>
          <p:cNvSpPr>
            <a:spLocks noChangeArrowheads="1"/>
          </p:cNvSpPr>
          <p:nvPr/>
        </p:nvSpPr>
        <p:spPr bwMode="auto">
          <a:xfrm>
            <a:off x="533400" y="1111250"/>
            <a:ext cx="4759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uk-UA" sz="2400">
                <a:solidFill>
                  <a:srgbClr val="000000"/>
                </a:solidFill>
                <a:cs typeface="Times New Roman" pitchFamily="18" charset="0"/>
              </a:rPr>
              <a:t>Вважаємо, що на передостанній елемент посилається покажчик </a:t>
            </a:r>
            <a:r>
              <a:rPr lang="en-US" sz="2400">
                <a:solidFill>
                  <a:srgbClr val="000000"/>
                </a:solidFill>
                <a:latin typeface="Courier New" pitchFamily="49" charset="0"/>
                <a:cs typeface="Courier New" pitchFamily="49" charset="0"/>
              </a:rPr>
              <a:t>previous</a:t>
            </a:r>
            <a:r>
              <a:rPr lang="uk-UA" sz="2400">
                <a:solidFill>
                  <a:srgbClr val="000000"/>
                </a:solidFill>
              </a:rPr>
              <a:t>.</a:t>
            </a:r>
            <a:r>
              <a:rPr lang="ru-RU" sz="2400">
                <a:solidFill>
                  <a:srgbClr val="000000"/>
                </a:solidFill>
                <a:cs typeface="Times New Roman" pitchFamily="18" charset="0"/>
              </a:rPr>
              <a:t> </a:t>
            </a:r>
          </a:p>
        </p:txBody>
      </p:sp>
      <p:grpSp>
        <p:nvGrpSpPr>
          <p:cNvPr id="107526" name="Группа 2"/>
          <p:cNvGrpSpPr>
            <a:grpSpLocks/>
          </p:cNvGrpSpPr>
          <p:nvPr/>
        </p:nvGrpSpPr>
        <p:grpSpPr bwMode="auto">
          <a:xfrm>
            <a:off x="5343525" y="1052513"/>
            <a:ext cx="3405188" cy="5141912"/>
            <a:chOff x="5343973" y="1052736"/>
            <a:chExt cx="3404491" cy="5142185"/>
          </a:xfrm>
        </p:grpSpPr>
        <p:grpSp>
          <p:nvGrpSpPr>
            <p:cNvPr id="107527" name="Группа 81"/>
            <p:cNvGrpSpPr>
              <a:grpSpLocks/>
            </p:cNvGrpSpPr>
            <p:nvPr/>
          </p:nvGrpSpPr>
          <p:grpSpPr bwMode="auto">
            <a:xfrm>
              <a:off x="7116512" y="1052736"/>
              <a:ext cx="1631952" cy="940569"/>
              <a:chOff x="2301873" y="2852936"/>
              <a:chExt cx="1631952" cy="940569"/>
            </a:xfrm>
          </p:grpSpPr>
          <p:sp>
            <p:nvSpPr>
              <p:cNvPr id="107554"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7555"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7556"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7557"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7528" name="Группа 86"/>
            <p:cNvGrpSpPr>
              <a:grpSpLocks/>
            </p:cNvGrpSpPr>
            <p:nvPr/>
          </p:nvGrpSpPr>
          <p:grpSpPr bwMode="auto">
            <a:xfrm>
              <a:off x="7106615" y="2204864"/>
              <a:ext cx="1631952" cy="930932"/>
              <a:chOff x="2301873" y="2852936"/>
              <a:chExt cx="1631952" cy="930932"/>
            </a:xfrm>
          </p:grpSpPr>
          <p:sp>
            <p:nvSpPr>
              <p:cNvPr id="10755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7551"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755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7553" name="Text Box 28"/>
              <p:cNvSpPr txBox="1">
                <a:spLocks noChangeArrowheads="1"/>
              </p:cNvSpPr>
              <p:nvPr/>
            </p:nvSpPr>
            <p:spPr bwMode="auto">
              <a:xfrm>
                <a:off x="2719586"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cxnSp>
          <p:nvCxnSpPr>
            <p:cNvPr id="107529" name="AutoShape 39"/>
            <p:cNvCxnSpPr>
              <a:cxnSpLocks noChangeShapeType="1"/>
              <a:stCxn id="107556" idx="2"/>
              <a:endCxn id="107550" idx="0"/>
            </p:cNvCxnSpPr>
            <p:nvPr/>
          </p:nvCxnSpPr>
          <p:spPr bwMode="auto">
            <a:xfrm flipH="1">
              <a:off x="7922592" y="1967136"/>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107530" name="AutoShape 39"/>
            <p:cNvCxnSpPr>
              <a:cxnSpLocks noChangeShapeType="1"/>
              <a:stCxn id="107552" idx="2"/>
              <a:endCxn id="107546" idx="0"/>
            </p:cNvCxnSpPr>
            <p:nvPr/>
          </p:nvCxnSpPr>
          <p:spPr bwMode="auto">
            <a:xfrm>
              <a:off x="7922591" y="3119264"/>
              <a:ext cx="9898"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7531" name="Text Box 42"/>
            <p:cNvSpPr txBox="1">
              <a:spLocks noChangeArrowheads="1"/>
            </p:cNvSpPr>
            <p:nvPr/>
          </p:nvSpPr>
          <p:spPr bwMode="auto">
            <a:xfrm>
              <a:off x="5839742" y="1057201"/>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107532" name="AutoShape 43"/>
            <p:cNvCxnSpPr>
              <a:cxnSpLocks noChangeShapeType="1"/>
              <a:stCxn id="107531" idx="3"/>
              <a:endCxn id="107554" idx="1"/>
            </p:cNvCxnSpPr>
            <p:nvPr/>
          </p:nvCxnSpPr>
          <p:spPr bwMode="auto">
            <a:xfrm flipV="1">
              <a:off x="6598567" y="1281336"/>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7533" name="Text Box 42"/>
            <p:cNvSpPr txBox="1">
              <a:spLocks noChangeArrowheads="1"/>
            </p:cNvSpPr>
            <p:nvPr/>
          </p:nvSpPr>
          <p:spPr bwMode="auto">
            <a:xfrm>
              <a:off x="5963269" y="5733256"/>
              <a:ext cx="6110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a:t>
              </a:r>
              <a:endParaRPr lang="ru-RU" sz="2400"/>
            </a:p>
          </p:txBody>
        </p:sp>
        <p:grpSp>
          <p:nvGrpSpPr>
            <p:cNvPr id="107534" name="Группа 102"/>
            <p:cNvGrpSpPr>
              <a:grpSpLocks/>
            </p:cNvGrpSpPr>
            <p:nvPr/>
          </p:nvGrpSpPr>
          <p:grpSpPr bwMode="auto">
            <a:xfrm>
              <a:off x="7116512" y="3356992"/>
              <a:ext cx="1631952" cy="940569"/>
              <a:chOff x="2301873" y="2852936"/>
              <a:chExt cx="1631952" cy="940569"/>
            </a:xfrm>
          </p:grpSpPr>
          <p:sp>
            <p:nvSpPr>
              <p:cNvPr id="107546"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7547"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107548"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7549"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grpSp>
          <p:nvGrpSpPr>
            <p:cNvPr id="107535" name="Группа 109"/>
            <p:cNvGrpSpPr>
              <a:grpSpLocks/>
            </p:cNvGrpSpPr>
            <p:nvPr/>
          </p:nvGrpSpPr>
          <p:grpSpPr bwMode="auto">
            <a:xfrm>
              <a:off x="7116512" y="4586300"/>
              <a:ext cx="1631952" cy="914400"/>
              <a:chOff x="2301873" y="2852936"/>
              <a:chExt cx="1631952" cy="914400"/>
            </a:xfrm>
          </p:grpSpPr>
          <p:sp>
            <p:nvSpPr>
              <p:cNvPr id="107543"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7544"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7545"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sp>
          <p:nvSpPr>
            <p:cNvPr id="107536" name="Text Box 40"/>
            <p:cNvSpPr txBox="1">
              <a:spLocks noChangeArrowheads="1"/>
            </p:cNvSpPr>
            <p:nvPr/>
          </p:nvSpPr>
          <p:spPr bwMode="auto">
            <a:xfrm>
              <a:off x="5343973" y="4623519"/>
              <a:ext cx="1244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107537" name="AutoShape 41"/>
            <p:cNvCxnSpPr>
              <a:cxnSpLocks noChangeShapeType="1"/>
              <a:stCxn id="107536" idx="3"/>
            </p:cNvCxnSpPr>
            <p:nvPr/>
          </p:nvCxnSpPr>
          <p:spPr bwMode="auto">
            <a:xfrm flipV="1">
              <a:off x="6588224" y="4852119"/>
              <a:ext cx="518392" cy="2233"/>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7538" name="Text Box 28"/>
            <p:cNvSpPr txBox="1">
              <a:spLocks noChangeArrowheads="1"/>
            </p:cNvSpPr>
            <p:nvPr/>
          </p:nvSpPr>
          <p:spPr bwMode="auto">
            <a:xfrm>
              <a:off x="7625853" y="3356992"/>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7539" name="Text Box 28"/>
            <p:cNvSpPr txBox="1">
              <a:spLocks noChangeArrowheads="1"/>
            </p:cNvSpPr>
            <p:nvPr/>
          </p:nvSpPr>
          <p:spPr bwMode="auto">
            <a:xfrm>
              <a:off x="7565761" y="3809727"/>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cxnSp>
          <p:nvCxnSpPr>
            <p:cNvPr id="107540" name="AutoShape 39"/>
            <p:cNvCxnSpPr>
              <a:cxnSpLocks noChangeShapeType="1"/>
              <a:stCxn id="107548" idx="2"/>
              <a:endCxn id="107543" idx="0"/>
            </p:cNvCxnSpPr>
            <p:nvPr/>
          </p:nvCxnSpPr>
          <p:spPr bwMode="auto">
            <a:xfrm>
              <a:off x="7932488" y="4271392"/>
              <a:ext cx="1" cy="31490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7541" name="Text Box 28"/>
            <p:cNvSpPr txBox="1">
              <a:spLocks noChangeArrowheads="1"/>
            </p:cNvSpPr>
            <p:nvPr/>
          </p:nvSpPr>
          <p:spPr bwMode="auto">
            <a:xfrm>
              <a:off x="7239972" y="5013176"/>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sp>
          <p:nvSpPr>
            <p:cNvPr id="107542" name="Прямоугольник 1"/>
            <p:cNvSpPr>
              <a:spLocks noChangeArrowheads="1"/>
            </p:cNvSpPr>
            <p:nvPr/>
          </p:nvSpPr>
          <p:spPr bwMode="auto">
            <a:xfrm>
              <a:off x="6449630" y="5733256"/>
              <a:ext cx="9124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t>= null</a:t>
              </a:r>
              <a:endParaRPr lang="ru-RU" sz="2400"/>
            </a:p>
          </p:txBody>
        </p:sp>
      </p:gr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body" idx="4294967295"/>
          </p:nvPr>
        </p:nvSpPr>
        <p:spPr>
          <a:xfrm>
            <a:off x="-76200" y="2473325"/>
            <a:ext cx="5080000" cy="1066800"/>
          </a:xfrm>
        </p:spPr>
        <p:txBody>
          <a:bodyPr/>
          <a:lstStyle/>
          <a:p>
            <a:pPr marL="990600" lvl="1" indent="-533400">
              <a:buFont typeface="Wingdings" pitchFamily="2" charset="2"/>
              <a:buNone/>
            </a:pPr>
            <a:r>
              <a:rPr lang="uk-UA" sz="2400" smtClean="0">
                <a:solidFill>
                  <a:srgbClr val="000000"/>
                </a:solidFill>
              </a:rPr>
              <a:t>1. </a:t>
            </a:r>
            <a:r>
              <a:rPr lang="uk-UA" sz="2400" smtClean="0">
                <a:solidFill>
                  <a:srgbClr val="000000"/>
                </a:solidFill>
                <a:cs typeface="Times New Roman" pitchFamily="18" charset="0"/>
              </a:rPr>
              <a:t>Записати до передостаннього елемента ознаку кінця</a:t>
            </a:r>
            <a:r>
              <a:rPr lang="en-US" sz="2400" smtClean="0">
                <a:solidFill>
                  <a:srgbClr val="000000"/>
                </a:solidFill>
                <a:cs typeface="Times New Roman" pitchFamily="18" charset="0"/>
              </a:rPr>
              <a:t> </a:t>
            </a:r>
            <a:r>
              <a:rPr lang="uk-UA" sz="2400" smtClean="0">
                <a:solidFill>
                  <a:srgbClr val="000000"/>
                </a:solidFill>
                <a:cs typeface="Times New Roman" pitchFamily="18" charset="0"/>
              </a:rPr>
              <a:t>списку</a:t>
            </a:r>
            <a:endParaRPr lang="en-US" sz="2400" smtClean="0">
              <a:solidFill>
                <a:srgbClr val="000000"/>
              </a:solidFill>
              <a:latin typeface="Courier New" pitchFamily="49" charset="0"/>
              <a:cs typeface="Times New Roman" pitchFamily="18" charset="0"/>
            </a:endParaRPr>
          </a:p>
        </p:txBody>
      </p:sp>
      <p:sp>
        <p:nvSpPr>
          <p:cNvPr id="108547" name="Rectangle 3"/>
          <p:cNvSpPr>
            <a:spLocks noGrp="1" noChangeArrowheads="1"/>
          </p:cNvSpPr>
          <p:nvPr>
            <p:ph type="title" idx="4294967295"/>
          </p:nvPr>
        </p:nvSpPr>
        <p:spPr>
          <a:xfrm>
            <a:off x="304800" y="228600"/>
            <a:ext cx="868680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ru-RU" sz="2800" b="1" smtClean="0">
                <a:solidFill>
                  <a:schemeClr val="tx1"/>
                </a:solidFill>
                <a:effectLst/>
                <a:latin typeface="Times New Roman" pitchFamily="18" charset="0"/>
              </a:rPr>
              <a:t>Алгоритм </a:t>
            </a:r>
            <a:r>
              <a:rPr lang="uk-UA" sz="2800" b="1" smtClean="0">
                <a:solidFill>
                  <a:schemeClr val="tx1"/>
                </a:solidFill>
                <a:effectLst/>
                <a:latin typeface="Times New Roman" pitchFamily="18" charset="0"/>
              </a:rPr>
              <a:t>видалення</a:t>
            </a:r>
            <a:r>
              <a:rPr lang="ru-RU" sz="2800" b="1" smtClean="0">
                <a:solidFill>
                  <a:schemeClr val="tx1"/>
                </a:solidFill>
                <a:effectLst/>
                <a:latin typeface="Times New Roman" pitchFamily="18" charset="0"/>
              </a:rPr>
              <a:t> елемента </a:t>
            </a:r>
            <a:r>
              <a:rPr lang="uk-UA" sz="2800" b="1" smtClean="0">
                <a:solidFill>
                  <a:schemeClr val="tx1"/>
                </a:solidFill>
                <a:effectLst/>
                <a:latin typeface="Times New Roman" pitchFamily="18" charset="0"/>
              </a:rPr>
              <a:t>з кінця</a:t>
            </a:r>
            <a:r>
              <a:rPr lang="ru-RU" sz="2800" b="1" smtClean="0">
                <a:solidFill>
                  <a:schemeClr val="tx1"/>
                </a:solidFill>
                <a:effectLst/>
                <a:latin typeface="Times New Roman" pitchFamily="18" charset="0"/>
              </a:rPr>
              <a:t> списку</a:t>
            </a:r>
          </a:p>
        </p:txBody>
      </p:sp>
      <p:sp>
        <p:nvSpPr>
          <p:cNvPr id="386052" name="Rectangle 4"/>
          <p:cNvSpPr>
            <a:spLocks noChangeArrowheads="1"/>
          </p:cNvSpPr>
          <p:nvPr/>
        </p:nvSpPr>
        <p:spPr bwMode="auto">
          <a:xfrm>
            <a:off x="0" y="3668713"/>
            <a:ext cx="5292725" cy="1200150"/>
          </a:xfrm>
          <a:prstGeom prst="rect">
            <a:avLst/>
          </a:prstGeom>
          <a:noFill/>
          <a:ln w="12700">
            <a:noFill/>
            <a:miter lim="800000"/>
            <a:headEnd type="none" w="sm" len="sm"/>
            <a:tailEnd type="none" w="sm" len="sm"/>
          </a:ln>
        </p:spPr>
        <p:txBody>
          <a:bodyPr>
            <a:spAutoFit/>
          </a:bodyPr>
          <a:lstStyle/>
          <a:p>
            <a:pPr marL="914400" lvl="1" indent="-457200">
              <a:spcBef>
                <a:spcPct val="50000"/>
              </a:spcBef>
              <a:buClr>
                <a:schemeClr val="tx1"/>
              </a:buClr>
              <a:buFont typeface="Wingdings" pitchFamily="2" charset="2"/>
              <a:buNone/>
              <a:defRPr/>
            </a:pPr>
            <a:r>
              <a:rPr kumimoji="0" lang="uk-UA" sz="2400" dirty="0">
                <a:solidFill>
                  <a:srgbClr val="000000"/>
                </a:solidFill>
              </a:rPr>
              <a:t>2. </a:t>
            </a:r>
            <a:r>
              <a:rPr kumimoji="0" lang="uk-UA" sz="2400" dirty="0">
                <a:solidFill>
                  <a:srgbClr val="000000"/>
                </a:solidFill>
                <a:latin typeface="+mn-lt"/>
                <a:cs typeface="Times New Roman" pitchFamily="18" charset="0"/>
              </a:rPr>
              <a:t>Звільнити пам'ять із-під колишнього останнього</a:t>
            </a:r>
            <a:r>
              <a:rPr kumimoji="0" lang="en-US" sz="2400" dirty="0">
                <a:solidFill>
                  <a:srgbClr val="000000"/>
                </a:solidFill>
                <a:latin typeface="+mn-lt"/>
                <a:cs typeface="Times New Roman" pitchFamily="18" charset="0"/>
              </a:rPr>
              <a:t> </a:t>
            </a:r>
            <a:r>
              <a:rPr kumimoji="0" lang="uk-UA" sz="2400" dirty="0">
                <a:solidFill>
                  <a:srgbClr val="000000"/>
                </a:solidFill>
                <a:latin typeface="+mn-lt"/>
                <a:cs typeface="Times New Roman" pitchFamily="18" charset="0"/>
              </a:rPr>
              <a:t>елемента</a:t>
            </a:r>
            <a:endParaRPr kumimoji="0" lang="ru-RU" sz="2400" dirty="0">
              <a:solidFill>
                <a:srgbClr val="000000"/>
              </a:solidFill>
              <a:latin typeface="Courier New" pitchFamily="49" charset="0"/>
              <a:cs typeface="Times New Roman" pitchFamily="18" charset="0"/>
            </a:endParaRPr>
          </a:p>
        </p:txBody>
      </p:sp>
      <p:sp>
        <p:nvSpPr>
          <p:cNvPr id="108549" name="Rectangle 5"/>
          <p:cNvSpPr>
            <a:spLocks noChangeArrowheads="1"/>
          </p:cNvSpPr>
          <p:nvPr/>
        </p:nvSpPr>
        <p:spPr bwMode="auto">
          <a:xfrm>
            <a:off x="533400" y="1111250"/>
            <a:ext cx="4759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uk-UA" sz="2400">
                <a:solidFill>
                  <a:srgbClr val="000000"/>
                </a:solidFill>
                <a:cs typeface="Times New Roman" pitchFamily="18" charset="0"/>
              </a:rPr>
              <a:t>Вважаємо, що на передостанній елемент посилається покажчик </a:t>
            </a:r>
            <a:r>
              <a:rPr lang="en-US" sz="2400">
                <a:solidFill>
                  <a:srgbClr val="000000"/>
                </a:solidFill>
                <a:latin typeface="Courier New" pitchFamily="49" charset="0"/>
                <a:cs typeface="Courier New" pitchFamily="49" charset="0"/>
              </a:rPr>
              <a:t>previous</a:t>
            </a:r>
            <a:r>
              <a:rPr lang="uk-UA" sz="2400">
                <a:solidFill>
                  <a:srgbClr val="000000"/>
                </a:solidFill>
              </a:rPr>
              <a:t>.</a:t>
            </a:r>
            <a:r>
              <a:rPr lang="ru-RU" sz="2400">
                <a:solidFill>
                  <a:srgbClr val="000000"/>
                </a:solidFill>
                <a:cs typeface="Times New Roman" pitchFamily="18" charset="0"/>
              </a:rPr>
              <a:t> </a:t>
            </a:r>
          </a:p>
        </p:txBody>
      </p:sp>
      <p:sp>
        <p:nvSpPr>
          <p:cNvPr id="386054" name="Rectangle 6"/>
          <p:cNvSpPr>
            <a:spLocks noChangeArrowheads="1"/>
          </p:cNvSpPr>
          <p:nvPr/>
        </p:nvSpPr>
        <p:spPr bwMode="auto">
          <a:xfrm>
            <a:off x="0" y="4973638"/>
            <a:ext cx="5292725" cy="831850"/>
          </a:xfrm>
          <a:prstGeom prst="rect">
            <a:avLst/>
          </a:prstGeom>
          <a:noFill/>
          <a:ln w="12700">
            <a:noFill/>
            <a:miter lim="800000"/>
            <a:headEnd type="none" w="sm" len="sm"/>
            <a:tailEnd type="none" w="sm" len="sm"/>
          </a:ln>
        </p:spPr>
        <p:txBody>
          <a:bodyPr>
            <a:spAutoFit/>
          </a:bodyPr>
          <a:lstStyle/>
          <a:p>
            <a:pPr marL="914400" lvl="1" indent="-457200">
              <a:spcBef>
                <a:spcPct val="50000"/>
              </a:spcBef>
              <a:buClr>
                <a:schemeClr val="tx1"/>
              </a:buClr>
              <a:buFont typeface="Wingdings" pitchFamily="2" charset="2"/>
              <a:buNone/>
              <a:defRPr/>
            </a:pPr>
            <a:r>
              <a:rPr kumimoji="0" lang="uk-UA" sz="2400" dirty="0">
                <a:solidFill>
                  <a:srgbClr val="000000"/>
                </a:solidFill>
              </a:rPr>
              <a:t>3. </a:t>
            </a:r>
            <a:r>
              <a:rPr kumimoji="0" lang="uk-UA" sz="2400" dirty="0">
                <a:solidFill>
                  <a:srgbClr val="000000"/>
                </a:solidFill>
                <a:latin typeface="+mn-lt"/>
                <a:cs typeface="Times New Roman" pitchFamily="18" charset="0"/>
              </a:rPr>
              <a:t>Вважати останнім колишній передостанній елемент</a:t>
            </a:r>
            <a:endParaRPr kumimoji="0" lang="ru-RU" sz="2400" dirty="0">
              <a:solidFill>
                <a:srgbClr val="000000"/>
              </a:solidFill>
              <a:latin typeface="Courier New" pitchFamily="49" charset="0"/>
              <a:cs typeface="Times New Roman" pitchFamily="18" charset="0"/>
            </a:endParaRPr>
          </a:p>
        </p:txBody>
      </p:sp>
      <p:grpSp>
        <p:nvGrpSpPr>
          <p:cNvPr id="108551" name="Группа 1"/>
          <p:cNvGrpSpPr>
            <a:grpSpLocks/>
          </p:cNvGrpSpPr>
          <p:nvPr/>
        </p:nvGrpSpPr>
        <p:grpSpPr bwMode="auto">
          <a:xfrm>
            <a:off x="4646613" y="1052513"/>
            <a:ext cx="4102100" cy="4448175"/>
            <a:chOff x="4646971" y="1052736"/>
            <a:chExt cx="4101493" cy="4447964"/>
          </a:xfrm>
        </p:grpSpPr>
        <p:grpSp>
          <p:nvGrpSpPr>
            <p:cNvPr id="108552" name="Группа 43"/>
            <p:cNvGrpSpPr>
              <a:grpSpLocks/>
            </p:cNvGrpSpPr>
            <p:nvPr/>
          </p:nvGrpSpPr>
          <p:grpSpPr bwMode="auto">
            <a:xfrm>
              <a:off x="7116512" y="1052736"/>
              <a:ext cx="1631952" cy="940569"/>
              <a:chOff x="2301873" y="2852936"/>
              <a:chExt cx="1631952" cy="940569"/>
            </a:xfrm>
          </p:grpSpPr>
          <p:sp>
            <p:nvSpPr>
              <p:cNvPr id="108578"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8579"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8580"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8581" name="Text Box 28"/>
              <p:cNvSpPr txBox="1">
                <a:spLocks noChangeArrowheads="1"/>
              </p:cNvSpPr>
              <p:nvPr/>
            </p:nvSpPr>
            <p:spPr bwMode="auto">
              <a:xfrm>
                <a:off x="2707735" y="3331840"/>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grpSp>
          <p:nvGrpSpPr>
            <p:cNvPr id="108553" name="Группа 48"/>
            <p:cNvGrpSpPr>
              <a:grpSpLocks/>
            </p:cNvGrpSpPr>
            <p:nvPr/>
          </p:nvGrpSpPr>
          <p:grpSpPr bwMode="auto">
            <a:xfrm>
              <a:off x="7106615" y="2204864"/>
              <a:ext cx="1631952" cy="930932"/>
              <a:chOff x="2301873" y="2852936"/>
              <a:chExt cx="1631952" cy="930932"/>
            </a:xfrm>
          </p:grpSpPr>
          <p:sp>
            <p:nvSpPr>
              <p:cNvPr id="108574"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8575" name="Text Box 28"/>
              <p:cNvSpPr txBox="1">
                <a:spLocks noChangeArrowheads="1"/>
              </p:cNvSpPr>
              <p:nvPr/>
            </p:nvSpPr>
            <p:spPr bwMode="auto">
              <a:xfrm>
                <a:off x="2729179"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8576"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8577" name="Text Box 28"/>
              <p:cNvSpPr txBox="1">
                <a:spLocks noChangeArrowheads="1"/>
              </p:cNvSpPr>
              <p:nvPr/>
            </p:nvSpPr>
            <p:spPr bwMode="auto">
              <a:xfrm>
                <a:off x="2719586" y="3322203"/>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grpSp>
        <p:cxnSp>
          <p:nvCxnSpPr>
            <p:cNvPr id="108554" name="AutoShape 39"/>
            <p:cNvCxnSpPr>
              <a:cxnSpLocks noChangeShapeType="1"/>
              <a:stCxn id="108580" idx="2"/>
              <a:endCxn id="108574" idx="0"/>
            </p:cNvCxnSpPr>
            <p:nvPr/>
          </p:nvCxnSpPr>
          <p:spPr bwMode="auto">
            <a:xfrm flipH="1">
              <a:off x="7922592" y="1967136"/>
              <a:ext cx="9896"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cxnSp>
          <p:nvCxnSpPr>
            <p:cNvPr id="108555" name="AutoShape 39"/>
            <p:cNvCxnSpPr>
              <a:cxnSpLocks noChangeShapeType="1"/>
              <a:stCxn id="108576" idx="2"/>
              <a:endCxn id="108570" idx="0"/>
            </p:cNvCxnSpPr>
            <p:nvPr/>
          </p:nvCxnSpPr>
          <p:spPr bwMode="auto">
            <a:xfrm>
              <a:off x="7922591" y="3119264"/>
              <a:ext cx="9898" cy="23772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8556" name="Text Box 42"/>
            <p:cNvSpPr txBox="1">
              <a:spLocks noChangeArrowheads="1"/>
            </p:cNvSpPr>
            <p:nvPr/>
          </p:nvSpPr>
          <p:spPr bwMode="auto">
            <a:xfrm>
              <a:off x="5839742" y="1057201"/>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head</a:t>
              </a:r>
              <a:endParaRPr lang="ru-RU" sz="2400"/>
            </a:p>
          </p:txBody>
        </p:sp>
        <p:cxnSp>
          <p:nvCxnSpPr>
            <p:cNvPr id="108557" name="AutoShape 43"/>
            <p:cNvCxnSpPr>
              <a:cxnSpLocks noChangeShapeType="1"/>
              <a:stCxn id="108556" idx="3"/>
              <a:endCxn id="108578" idx="1"/>
            </p:cNvCxnSpPr>
            <p:nvPr/>
          </p:nvCxnSpPr>
          <p:spPr bwMode="auto">
            <a:xfrm flipV="1">
              <a:off x="6598567" y="1281336"/>
              <a:ext cx="517946" cy="4465"/>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8558" name="Text Box 42"/>
            <p:cNvSpPr txBox="1">
              <a:spLocks noChangeArrowheads="1"/>
            </p:cNvSpPr>
            <p:nvPr/>
          </p:nvSpPr>
          <p:spPr bwMode="auto">
            <a:xfrm>
              <a:off x="4646971" y="4653136"/>
              <a:ext cx="8611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algn="r" eaLnBrk="1" hangingPunct="1"/>
              <a:r>
                <a:rPr lang="en-US" sz="2400"/>
                <a:t>last =</a:t>
              </a:r>
              <a:endParaRPr lang="ru-RU" sz="2400"/>
            </a:p>
          </p:txBody>
        </p:sp>
        <p:grpSp>
          <p:nvGrpSpPr>
            <p:cNvPr id="108559" name="Группа 58"/>
            <p:cNvGrpSpPr>
              <a:grpSpLocks/>
            </p:cNvGrpSpPr>
            <p:nvPr/>
          </p:nvGrpSpPr>
          <p:grpSpPr bwMode="auto">
            <a:xfrm>
              <a:off x="7116512" y="3356992"/>
              <a:ext cx="1631952" cy="940569"/>
              <a:chOff x="2301873" y="2852936"/>
              <a:chExt cx="1631952" cy="940569"/>
            </a:xfrm>
          </p:grpSpPr>
          <p:sp>
            <p:nvSpPr>
              <p:cNvPr id="108570"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8571" name="Text Box 28"/>
              <p:cNvSpPr txBox="1">
                <a:spLocks noChangeArrowheads="1"/>
              </p:cNvSpPr>
              <p:nvPr/>
            </p:nvSpPr>
            <p:spPr bwMode="auto">
              <a:xfrm>
                <a:off x="2729179" y="285293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sp>
            <p:nvSpPr>
              <p:cNvPr id="108572"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8573" name="Text Box 28"/>
              <p:cNvSpPr txBox="1">
                <a:spLocks noChangeArrowheads="1"/>
              </p:cNvSpPr>
              <p:nvPr/>
            </p:nvSpPr>
            <p:spPr bwMode="auto">
              <a:xfrm>
                <a:off x="2394749" y="3331840"/>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endParaRPr lang="ru-RU" sz="2400"/>
              </a:p>
            </p:txBody>
          </p:sp>
        </p:grpSp>
        <p:grpSp>
          <p:nvGrpSpPr>
            <p:cNvPr id="108560" name="Группа 63"/>
            <p:cNvGrpSpPr>
              <a:grpSpLocks/>
            </p:cNvGrpSpPr>
            <p:nvPr/>
          </p:nvGrpSpPr>
          <p:grpSpPr bwMode="auto">
            <a:xfrm>
              <a:off x="7116512" y="4586300"/>
              <a:ext cx="1631952" cy="914400"/>
              <a:chOff x="2301873" y="2852936"/>
              <a:chExt cx="1631952" cy="914400"/>
            </a:xfrm>
          </p:grpSpPr>
          <p:sp>
            <p:nvSpPr>
              <p:cNvPr id="108567" name="Rectangle 26"/>
              <p:cNvSpPr>
                <a:spLocks noChangeArrowheads="1"/>
              </p:cNvSpPr>
              <p:nvPr/>
            </p:nvSpPr>
            <p:spPr bwMode="auto">
              <a:xfrm>
                <a:off x="2301874" y="28529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sp>
            <p:nvSpPr>
              <p:cNvPr id="108568" name="Text Box 28"/>
              <p:cNvSpPr txBox="1">
                <a:spLocks noChangeArrowheads="1"/>
              </p:cNvSpPr>
              <p:nvPr/>
            </p:nvSpPr>
            <p:spPr bwMode="auto">
              <a:xfrm>
                <a:off x="2781697" y="2852936"/>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8569" name="Rectangle 26"/>
              <p:cNvSpPr>
                <a:spLocks noChangeArrowheads="1"/>
              </p:cNvSpPr>
              <p:nvPr/>
            </p:nvSpPr>
            <p:spPr bwMode="auto">
              <a:xfrm>
                <a:off x="2301873" y="3310136"/>
                <a:ext cx="1631951" cy="457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GB" sz="2400"/>
              </a:p>
            </p:txBody>
          </p:sp>
        </p:grpSp>
        <p:sp>
          <p:nvSpPr>
            <p:cNvPr id="108561" name="Text Box 40"/>
            <p:cNvSpPr txBox="1">
              <a:spLocks noChangeArrowheads="1"/>
            </p:cNvSpPr>
            <p:nvPr/>
          </p:nvSpPr>
          <p:spPr bwMode="auto">
            <a:xfrm>
              <a:off x="5343973" y="4623519"/>
              <a:ext cx="12442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previous</a:t>
              </a:r>
              <a:endParaRPr lang="ru-RU" sz="2400"/>
            </a:p>
          </p:txBody>
        </p:sp>
        <p:cxnSp>
          <p:nvCxnSpPr>
            <p:cNvPr id="108562" name="AutoShape 41"/>
            <p:cNvCxnSpPr>
              <a:cxnSpLocks noChangeShapeType="1"/>
              <a:stCxn id="108561" idx="3"/>
            </p:cNvCxnSpPr>
            <p:nvPr/>
          </p:nvCxnSpPr>
          <p:spPr bwMode="auto">
            <a:xfrm flipV="1">
              <a:off x="6588224" y="4852119"/>
              <a:ext cx="518392" cy="2233"/>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8563" name="Text Box 28"/>
            <p:cNvSpPr txBox="1">
              <a:spLocks noChangeArrowheads="1"/>
            </p:cNvSpPr>
            <p:nvPr/>
          </p:nvSpPr>
          <p:spPr bwMode="auto">
            <a:xfrm>
              <a:off x="7625853" y="3356992"/>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data</a:t>
              </a:r>
              <a:endParaRPr lang="ru-RU" sz="2400"/>
            </a:p>
          </p:txBody>
        </p:sp>
        <p:sp>
          <p:nvSpPr>
            <p:cNvPr id="108564" name="Text Box 28"/>
            <p:cNvSpPr txBox="1">
              <a:spLocks noChangeArrowheads="1"/>
            </p:cNvSpPr>
            <p:nvPr/>
          </p:nvSpPr>
          <p:spPr bwMode="auto">
            <a:xfrm>
              <a:off x="7565761" y="3809727"/>
              <a:ext cx="7136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a:t>
              </a:r>
              <a:endParaRPr lang="ru-RU" sz="2400"/>
            </a:p>
          </p:txBody>
        </p:sp>
        <p:cxnSp>
          <p:nvCxnSpPr>
            <p:cNvPr id="108565" name="AutoShape 39"/>
            <p:cNvCxnSpPr>
              <a:cxnSpLocks noChangeShapeType="1"/>
              <a:stCxn id="108572" idx="2"/>
              <a:endCxn id="108567" idx="0"/>
            </p:cNvCxnSpPr>
            <p:nvPr/>
          </p:nvCxnSpPr>
          <p:spPr bwMode="auto">
            <a:xfrm>
              <a:off x="7932488" y="4271392"/>
              <a:ext cx="1" cy="314908"/>
            </a:xfrm>
            <a:prstGeom prst="straightConnector1">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cxnSp>
        <p:sp>
          <p:nvSpPr>
            <p:cNvPr id="108566" name="Text Box 28"/>
            <p:cNvSpPr txBox="1">
              <a:spLocks noChangeArrowheads="1"/>
            </p:cNvSpPr>
            <p:nvPr/>
          </p:nvSpPr>
          <p:spPr bwMode="auto">
            <a:xfrm>
              <a:off x="7239972" y="5013176"/>
              <a:ext cx="13644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sz="2800">
                  <a:solidFill>
                    <a:schemeClr val="tx1"/>
                  </a:solidFill>
                  <a:latin typeface="Times New Roman" pitchFamily="18" charset="0"/>
                </a:defRPr>
              </a:lvl1pPr>
              <a:lvl2pPr marL="742950" indent="-285750" eaLnBrk="0" hangingPunct="0">
                <a:defRPr kumimoji="1" sz="2800">
                  <a:solidFill>
                    <a:schemeClr val="tx1"/>
                  </a:solidFill>
                  <a:latin typeface="Times New Roman" pitchFamily="18" charset="0"/>
                </a:defRPr>
              </a:lvl2pPr>
              <a:lvl3pPr marL="1143000" indent="-228600" eaLnBrk="0" hangingPunct="0">
                <a:defRPr kumimoji="1" sz="2800">
                  <a:solidFill>
                    <a:schemeClr val="tx1"/>
                  </a:solidFill>
                  <a:latin typeface="Times New Roman" pitchFamily="18" charset="0"/>
                </a:defRPr>
              </a:lvl3pPr>
              <a:lvl4pPr marL="1600200" indent="-228600" eaLnBrk="0" hangingPunct="0">
                <a:defRPr kumimoji="1" sz="2800">
                  <a:solidFill>
                    <a:schemeClr val="tx1"/>
                  </a:solidFill>
                  <a:latin typeface="Times New Roman" pitchFamily="18" charset="0"/>
                </a:defRPr>
              </a:lvl4pPr>
              <a:lvl5pPr marL="2057400" indent="-228600" eaLnBrk="0" hangingPunct="0">
                <a:defRPr kumimoji="1" sz="2800">
                  <a:solidFill>
                    <a:schemeClr val="tx1"/>
                  </a:solidFill>
                  <a:latin typeface="Times New Roman" pitchFamily="18" charset="0"/>
                </a:defRPr>
              </a:lvl5pPr>
              <a:lvl6pPr marL="2514600" indent="-228600" eaLnBrk="0" fontAlgn="base" hangingPunct="0">
                <a:spcBef>
                  <a:spcPct val="0"/>
                </a:spcBef>
                <a:spcAft>
                  <a:spcPct val="0"/>
                </a:spcAft>
                <a:defRPr kumimoji="1" sz="2800">
                  <a:solidFill>
                    <a:schemeClr val="tx1"/>
                  </a:solidFill>
                  <a:latin typeface="Times New Roman" pitchFamily="18" charset="0"/>
                </a:defRPr>
              </a:lvl6pPr>
              <a:lvl7pPr marL="2971800" indent="-228600" eaLnBrk="0" fontAlgn="base" hangingPunct="0">
                <a:spcBef>
                  <a:spcPct val="0"/>
                </a:spcBef>
                <a:spcAft>
                  <a:spcPct val="0"/>
                </a:spcAft>
                <a:defRPr kumimoji="1" sz="2800">
                  <a:solidFill>
                    <a:schemeClr val="tx1"/>
                  </a:solidFill>
                  <a:latin typeface="Times New Roman" pitchFamily="18" charset="0"/>
                </a:defRPr>
              </a:lvl7pPr>
              <a:lvl8pPr marL="3429000" indent="-228600" eaLnBrk="0" fontAlgn="base" hangingPunct="0">
                <a:spcBef>
                  <a:spcPct val="0"/>
                </a:spcBef>
                <a:spcAft>
                  <a:spcPct val="0"/>
                </a:spcAft>
                <a:defRPr kumimoji="1" sz="2800">
                  <a:solidFill>
                    <a:schemeClr val="tx1"/>
                  </a:solidFill>
                  <a:latin typeface="Times New Roman" pitchFamily="18" charset="0"/>
                </a:defRPr>
              </a:lvl8pPr>
              <a:lvl9pPr marL="3886200" indent="-228600" eaLnBrk="0" fontAlgn="base" hangingPunct="0">
                <a:spcBef>
                  <a:spcPct val="0"/>
                </a:spcBef>
                <a:spcAft>
                  <a:spcPct val="0"/>
                </a:spcAft>
                <a:defRPr kumimoji="1" sz="2800">
                  <a:solidFill>
                    <a:schemeClr val="tx1"/>
                  </a:solidFill>
                  <a:latin typeface="Times New Roman" pitchFamily="18" charset="0"/>
                </a:defRPr>
              </a:lvl9pPr>
            </a:lstStyle>
            <a:p>
              <a:pPr eaLnBrk="1" hangingPunct="1"/>
              <a:r>
                <a:rPr lang="en-US" sz="2400"/>
                <a:t>next=null</a:t>
              </a:r>
              <a:endParaRPr lang="ru-RU" sz="2400"/>
            </a:p>
          </p:txBody>
        </p:sp>
      </p:gr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body" idx="4294967295"/>
          </p:nvPr>
        </p:nvSpPr>
        <p:spPr>
          <a:xfrm>
            <a:off x="304800" y="304800"/>
            <a:ext cx="8610600" cy="6324600"/>
          </a:xfrm>
        </p:spPr>
        <p:txBody>
          <a:bodyPr/>
          <a:lstStyle/>
          <a:p>
            <a:pPr>
              <a:lnSpc>
                <a:spcPct val="100000"/>
              </a:lnSpc>
              <a:buFont typeface="Wingdings" pitchFamily="2" charset="2"/>
              <a:buNone/>
            </a:pPr>
            <a:r>
              <a:rPr lang="uk-UA" sz="2800" b="1" smtClean="0">
                <a:solidFill>
                  <a:srgbClr val="000000"/>
                </a:solidFill>
              </a:rPr>
              <a:t>	</a:t>
            </a:r>
            <a:r>
              <a:rPr lang="uk-UA" sz="2800" u="sng" smtClean="0">
                <a:solidFill>
                  <a:srgbClr val="000000"/>
                </a:solidFill>
              </a:rPr>
              <a:t>Приклад.</a:t>
            </a:r>
            <a:r>
              <a:rPr lang="uk-UA" sz="2800" b="1" smtClean="0">
                <a:solidFill>
                  <a:srgbClr val="000000"/>
                </a:solidFill>
              </a:rPr>
              <a:t> </a:t>
            </a:r>
            <a:r>
              <a:rPr lang="uk-UA" sz="2800" smtClean="0">
                <a:solidFill>
                  <a:srgbClr val="000000"/>
                </a:solidFill>
                <a:cs typeface="Times New Roman" pitchFamily="18" charset="0"/>
              </a:rPr>
              <a:t>Алгоритм роботи з алфавітним переліком слів</a:t>
            </a:r>
            <a:r>
              <a:rPr lang="en-US" sz="2800" smtClean="0">
                <a:solidFill>
                  <a:srgbClr val="000000"/>
                </a:solidFill>
                <a:cs typeface="Times New Roman" pitchFamily="18" charset="0"/>
              </a:rPr>
              <a:t>.</a:t>
            </a:r>
            <a:endParaRPr lang="ru-RU" sz="2800" smtClean="0">
              <a:solidFill>
                <a:srgbClr val="000000"/>
              </a:solidFill>
              <a:latin typeface="Courier New" pitchFamily="49" charset="0"/>
              <a:cs typeface="Courier New" pitchFamily="49" charset="0"/>
            </a:endParaRPr>
          </a:p>
          <a:p>
            <a:pPr>
              <a:lnSpc>
                <a:spcPct val="80000"/>
              </a:lnSpc>
              <a:buFont typeface="Wingdings" pitchFamily="2" charset="2"/>
              <a:buNone/>
            </a:pPr>
            <a:r>
              <a:rPr lang="uk-UA" sz="2800" smtClean="0">
                <a:solidFill>
                  <a:srgbClr val="000000"/>
                </a:solidFill>
                <a:cs typeface="Times New Roman" pitchFamily="18" charset="0"/>
              </a:rPr>
              <a:t>1. Вважати список порожнім.</a:t>
            </a:r>
            <a:endParaRPr lang="ru-RU" sz="2800" smtClean="0">
              <a:solidFill>
                <a:srgbClr val="000000"/>
              </a:solidFill>
              <a:latin typeface="Courier New" pitchFamily="49" charset="0"/>
              <a:cs typeface="Courier New" pitchFamily="49" charset="0"/>
            </a:endParaRPr>
          </a:p>
          <a:p>
            <a:pPr>
              <a:lnSpc>
                <a:spcPct val="80000"/>
              </a:lnSpc>
              <a:buFont typeface="Wingdings" pitchFamily="2" charset="2"/>
              <a:buNone/>
            </a:pPr>
            <a:r>
              <a:rPr lang="uk-UA" sz="2800" smtClean="0">
                <a:solidFill>
                  <a:srgbClr val="000000"/>
                </a:solidFill>
                <a:cs typeface="Times New Roman" pitchFamily="18" charset="0"/>
              </a:rPr>
              <a:t>2. Вивести меню для роботи зі списком.</a:t>
            </a:r>
            <a:endParaRPr lang="ru-RU" sz="2800" smtClean="0">
              <a:solidFill>
                <a:srgbClr val="000000"/>
              </a:solidFill>
              <a:latin typeface="Courier New" pitchFamily="49" charset="0"/>
              <a:cs typeface="Courier New" pitchFamily="49" charset="0"/>
            </a:endParaRPr>
          </a:p>
          <a:p>
            <a:pPr>
              <a:lnSpc>
                <a:spcPct val="80000"/>
              </a:lnSpc>
              <a:buFont typeface="Wingdings" pitchFamily="2" charset="2"/>
              <a:buNone/>
            </a:pPr>
            <a:r>
              <a:rPr lang="uk-UA" sz="2800" smtClean="0">
                <a:solidFill>
                  <a:srgbClr val="000000"/>
                </a:solidFill>
                <a:cs typeface="Times New Roman" pitchFamily="18" charset="0"/>
              </a:rPr>
              <a:t>3. Якщо натиснута клавіша І, додати елемент до списку.</a:t>
            </a:r>
            <a:endParaRPr lang="ru-RU" sz="2800" smtClean="0">
              <a:solidFill>
                <a:srgbClr val="000000"/>
              </a:solidFill>
              <a:latin typeface="Courier New" pitchFamily="49" charset="0"/>
              <a:cs typeface="Courier New" pitchFamily="49" charset="0"/>
            </a:endParaRPr>
          </a:p>
          <a:p>
            <a:pPr lvl="1">
              <a:lnSpc>
                <a:spcPct val="90000"/>
              </a:lnSpc>
              <a:buFont typeface="Wingdings" pitchFamily="2" charset="2"/>
              <a:buNone/>
            </a:pPr>
            <a:r>
              <a:rPr lang="uk-UA" smtClean="0">
                <a:solidFill>
                  <a:srgbClr val="000000"/>
                </a:solidFill>
                <a:cs typeface="Times New Roman" pitchFamily="18" charset="0"/>
              </a:rPr>
              <a:t>3.1.  Виділити пам'ять для нового елемента.</a:t>
            </a:r>
            <a:endParaRPr lang="ru-RU" smtClean="0">
              <a:solidFill>
                <a:srgbClr val="000000"/>
              </a:solidFill>
              <a:latin typeface="Courier New" pitchFamily="49" charset="0"/>
              <a:cs typeface="Courier New" pitchFamily="49" charset="0"/>
            </a:endParaRPr>
          </a:p>
          <a:p>
            <a:pPr lvl="1">
              <a:lnSpc>
                <a:spcPct val="90000"/>
              </a:lnSpc>
              <a:buFont typeface="Wingdings" pitchFamily="2" charset="2"/>
              <a:buNone/>
            </a:pPr>
            <a:r>
              <a:rPr lang="uk-UA" smtClean="0">
                <a:solidFill>
                  <a:srgbClr val="000000"/>
                </a:solidFill>
                <a:cs typeface="Times New Roman" pitchFamily="18" charset="0"/>
              </a:rPr>
              <a:t>3.2.  Ввести нове слово та ініціалізувати ним поле даних нового елемента.</a:t>
            </a:r>
            <a:endParaRPr lang="ru-RU" smtClean="0">
              <a:solidFill>
                <a:srgbClr val="000000"/>
              </a:solidFill>
              <a:latin typeface="Courier New" pitchFamily="49" charset="0"/>
              <a:cs typeface="Courier New" pitchFamily="49" charset="0"/>
            </a:endParaRPr>
          </a:p>
          <a:p>
            <a:pPr lvl="1">
              <a:lnSpc>
                <a:spcPct val="90000"/>
              </a:lnSpc>
              <a:buFont typeface="Wingdings" pitchFamily="2" charset="2"/>
              <a:buNone/>
            </a:pPr>
            <a:r>
              <a:rPr lang="uk-UA" smtClean="0">
                <a:solidFill>
                  <a:srgbClr val="000000"/>
                </a:solidFill>
                <a:cs typeface="Times New Roman" pitchFamily="18" charset="0"/>
              </a:rPr>
              <a:t>3.3. Якщо список порожній, вважати щойно утворений елемент списком. </a:t>
            </a:r>
            <a:endParaRPr lang="en-US" smtClean="0">
              <a:solidFill>
                <a:srgbClr val="000000"/>
              </a:solidFill>
              <a:cs typeface="Times New Roman" pitchFamily="18" charset="0"/>
            </a:endParaRPr>
          </a:p>
          <a:p>
            <a:pPr lvl="1">
              <a:lnSpc>
                <a:spcPct val="90000"/>
              </a:lnSpc>
              <a:buFont typeface="Wingdings" pitchFamily="2" charset="2"/>
              <a:buNone/>
            </a:pPr>
            <a:r>
              <a:rPr lang="uk-UA" smtClean="0">
                <a:solidFill>
                  <a:srgbClr val="000000"/>
                </a:solidFill>
                <a:cs typeface="Times New Roman" pitchFamily="18" charset="0"/>
              </a:rPr>
              <a:t>3.4. Якщо список непорожній, визначити місце розташування нового елемента та вставити його до списку.</a:t>
            </a:r>
            <a:endParaRPr lang="ru-RU" smtClean="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body" idx="4294967295"/>
          </p:nvPr>
        </p:nvSpPr>
        <p:spPr>
          <a:xfrm>
            <a:off x="304800" y="304800"/>
            <a:ext cx="8839200" cy="6553200"/>
          </a:xfrm>
        </p:spPr>
        <p:txBody>
          <a:bodyPr/>
          <a:lstStyle/>
          <a:p>
            <a:pPr>
              <a:lnSpc>
                <a:spcPct val="80000"/>
              </a:lnSpc>
              <a:buFont typeface="Wingdings" pitchFamily="2" charset="2"/>
              <a:buNone/>
            </a:pPr>
            <a:r>
              <a:rPr lang="uk-UA" sz="2800" smtClean="0">
                <a:solidFill>
                  <a:srgbClr val="000000"/>
                </a:solidFill>
                <a:cs typeface="Times New Roman" pitchFamily="18" charset="0"/>
              </a:rPr>
              <a:t>4. Якщо натиснута клавіша </a:t>
            </a:r>
            <a:r>
              <a:rPr lang="en-US" sz="2800" smtClean="0">
                <a:solidFill>
                  <a:srgbClr val="000000"/>
                </a:solidFill>
                <a:cs typeface="Times New Roman" pitchFamily="18" charset="0"/>
              </a:rPr>
              <a:t>D</a:t>
            </a:r>
            <a:r>
              <a:rPr lang="ru-RU" sz="2800" smtClean="0">
                <a:solidFill>
                  <a:srgbClr val="000000"/>
                </a:solidFill>
                <a:cs typeface="Times New Roman" pitchFamily="18" charset="0"/>
              </a:rPr>
              <a:t>, </a:t>
            </a:r>
            <a:r>
              <a:rPr lang="uk-UA" sz="2800" smtClean="0">
                <a:solidFill>
                  <a:srgbClr val="000000"/>
                </a:solidFill>
                <a:cs typeface="Times New Roman" pitchFamily="18" charset="0"/>
              </a:rPr>
              <a:t>видалити елемент зі списку.</a:t>
            </a:r>
            <a:endParaRPr lang="ru-RU" sz="2800" smtClean="0">
              <a:solidFill>
                <a:srgbClr val="000000"/>
              </a:solidFill>
              <a:latin typeface="Courier New" pitchFamily="49" charset="0"/>
              <a:cs typeface="Courier New" pitchFamily="49" charset="0"/>
            </a:endParaRPr>
          </a:p>
          <a:p>
            <a:pPr lvl="1">
              <a:lnSpc>
                <a:spcPct val="90000"/>
              </a:lnSpc>
              <a:buFont typeface="Wingdings" pitchFamily="2" charset="2"/>
              <a:buNone/>
            </a:pPr>
            <a:r>
              <a:rPr lang="uk-UA" smtClean="0">
                <a:solidFill>
                  <a:srgbClr val="000000"/>
                </a:solidFill>
                <a:cs typeface="Times New Roman" pitchFamily="18" charset="0"/>
              </a:rPr>
              <a:t>4.1.  Ввести слово, що видаляється.</a:t>
            </a:r>
            <a:endParaRPr lang="ru-RU" smtClean="0">
              <a:solidFill>
                <a:srgbClr val="000000"/>
              </a:solidFill>
              <a:latin typeface="Courier New" pitchFamily="49" charset="0"/>
              <a:cs typeface="Courier New" pitchFamily="49" charset="0"/>
            </a:endParaRPr>
          </a:p>
          <a:p>
            <a:pPr lvl="1">
              <a:lnSpc>
                <a:spcPct val="90000"/>
              </a:lnSpc>
              <a:buFont typeface="Wingdings" pitchFamily="2" charset="2"/>
              <a:buNone/>
            </a:pPr>
            <a:r>
              <a:rPr lang="uk-UA" smtClean="0">
                <a:solidFill>
                  <a:srgbClr val="000000"/>
                </a:solidFill>
                <a:cs typeface="Times New Roman" pitchFamily="18" charset="0"/>
              </a:rPr>
              <a:t>4.2. Якщо список порожній, вивести відповідне повідомлення.</a:t>
            </a:r>
            <a:endParaRPr lang="ru-RU" smtClean="0">
              <a:solidFill>
                <a:srgbClr val="000000"/>
              </a:solidFill>
              <a:latin typeface="Courier New" pitchFamily="49" charset="0"/>
              <a:cs typeface="Courier New" pitchFamily="49" charset="0"/>
            </a:endParaRPr>
          </a:p>
          <a:p>
            <a:pPr lvl="1">
              <a:lnSpc>
                <a:spcPct val="90000"/>
              </a:lnSpc>
              <a:buFont typeface="Wingdings" pitchFamily="2" charset="2"/>
              <a:buNone/>
            </a:pPr>
            <a:r>
              <a:rPr lang="uk-UA" smtClean="0">
                <a:solidFill>
                  <a:srgbClr val="000000"/>
                </a:solidFill>
                <a:cs typeface="Times New Roman" pitchFamily="18" charset="0"/>
              </a:rPr>
              <a:t>4.3. Якщо список непорожній, проглядати значення елементів списку доти, доки введене слово не буде знайдено або доки список не буде вичерпано.</a:t>
            </a:r>
            <a:endParaRPr lang="ru-RU" smtClean="0">
              <a:solidFill>
                <a:srgbClr val="000000"/>
              </a:solidFill>
              <a:latin typeface="Courier New" pitchFamily="49" charset="0"/>
              <a:cs typeface="Courier New" pitchFamily="49" charset="0"/>
            </a:endParaRPr>
          </a:p>
          <a:p>
            <a:pPr lvl="1">
              <a:lnSpc>
                <a:spcPct val="90000"/>
              </a:lnSpc>
              <a:buFont typeface="Wingdings" pitchFamily="2" charset="2"/>
              <a:buNone/>
            </a:pPr>
            <a:r>
              <a:rPr lang="uk-UA" smtClean="0">
                <a:solidFill>
                  <a:srgbClr val="000000"/>
                </a:solidFill>
                <a:cs typeface="Times New Roman" pitchFamily="18" charset="0"/>
              </a:rPr>
              <a:t>4.4. Якщо елемент із введеним значенням поля даних було знайдено, то його слід видалити.</a:t>
            </a:r>
            <a:endParaRPr lang="ru-RU" smtClean="0">
              <a:solidFill>
                <a:srgbClr val="000000"/>
              </a:solidFill>
              <a:latin typeface="Courier New" pitchFamily="49" charset="0"/>
              <a:cs typeface="Courier New" pitchFamily="49" charset="0"/>
            </a:endParaRPr>
          </a:p>
          <a:p>
            <a:pPr lvl="1">
              <a:lnSpc>
                <a:spcPct val="90000"/>
              </a:lnSpc>
              <a:buFont typeface="Wingdings" pitchFamily="2" charset="2"/>
              <a:buNone/>
            </a:pPr>
            <a:r>
              <a:rPr lang="uk-UA" smtClean="0">
                <a:solidFill>
                  <a:srgbClr val="000000"/>
                </a:solidFill>
                <a:cs typeface="Times New Roman" pitchFamily="18" charset="0"/>
              </a:rPr>
              <a:t>4.5. Якщо введене слово не збігається зі значенням інформаційного поля жодного елемента списку, вивести повідомлення про відсутність шуканого елемента у списку.</a:t>
            </a:r>
            <a:endParaRPr lang="ru-RU" smtClean="0">
              <a:solidFill>
                <a:srgbClr val="000000"/>
              </a:solidFill>
              <a:latin typeface="Courier New" pitchFamily="49" charset="0"/>
              <a:cs typeface="Courier New" pitchFamily="49" charset="0"/>
            </a:endParaRPr>
          </a:p>
          <a:p>
            <a:pPr>
              <a:lnSpc>
                <a:spcPct val="80000"/>
              </a:lnSpc>
              <a:buFont typeface="Wingdings" pitchFamily="2" charset="2"/>
              <a:buNone/>
            </a:pPr>
            <a:r>
              <a:rPr lang="uk-UA" sz="2800" smtClean="0">
                <a:solidFill>
                  <a:srgbClr val="000000"/>
                </a:solidFill>
                <a:cs typeface="Times New Roman" pitchFamily="18" charset="0"/>
              </a:rPr>
              <a:t>5. Якщо натиснута клавіша </a:t>
            </a:r>
            <a:r>
              <a:rPr lang="en-US" sz="2800" smtClean="0">
                <a:solidFill>
                  <a:srgbClr val="000000"/>
                </a:solidFill>
                <a:cs typeface="Times New Roman" pitchFamily="18" charset="0"/>
              </a:rPr>
              <a:t>Q</a:t>
            </a:r>
            <a:r>
              <a:rPr lang="ru-RU" sz="2800" smtClean="0">
                <a:solidFill>
                  <a:srgbClr val="000000"/>
                </a:solidFill>
                <a:cs typeface="Times New Roman" pitchFamily="18" charset="0"/>
              </a:rPr>
              <a:t>, </a:t>
            </a:r>
            <a:r>
              <a:rPr lang="uk-UA" sz="2800" smtClean="0">
                <a:solidFill>
                  <a:srgbClr val="000000"/>
                </a:solidFill>
                <a:cs typeface="Times New Roman" pitchFamily="18" charset="0"/>
              </a:rPr>
              <a:t>вийти з програми.</a:t>
            </a:r>
            <a:endParaRPr lang="ru-RU" sz="2800" smtClean="0">
              <a:solidFill>
                <a:srgbClr val="000000"/>
              </a:solidFill>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Учебный курс">
  <a:themeElements>
    <a:clrScheme name="Учебный курс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fontScheme name="Учебный курс">
      <a:majorFont>
        <a:latin typeface="Arial"/>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Учебный курс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Учебный курс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Учебный курс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Учебный курс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Учебный курс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Office\Templates\1049\Учебный курс.pot</Template>
  <TotalTime>3871</TotalTime>
  <Words>3680</Words>
  <Application>Microsoft Office PowerPoint</Application>
  <PresentationFormat>Екран (4:3)</PresentationFormat>
  <Paragraphs>1561</Paragraphs>
  <Slides>132</Slides>
  <Notes>71</Notes>
  <HiddenSlides>0</HiddenSlides>
  <MMClips>0</MMClips>
  <ScaleCrop>false</ScaleCrop>
  <HeadingPairs>
    <vt:vector size="4" baseType="variant">
      <vt:variant>
        <vt:lpstr>Тема</vt:lpstr>
      </vt:variant>
      <vt:variant>
        <vt:i4>1</vt:i4>
      </vt:variant>
      <vt:variant>
        <vt:lpstr>Заголовки слайдів</vt:lpstr>
      </vt:variant>
      <vt:variant>
        <vt:i4>132</vt:i4>
      </vt:variant>
    </vt:vector>
  </HeadingPairs>
  <TitlesOfParts>
    <vt:vector size="133" baseType="lpstr">
      <vt:lpstr>Учебный курс</vt:lpstr>
      <vt:lpstr>Розділ 3.  Абстрактні типи даних</vt:lpstr>
      <vt:lpstr>3.1. Визначення абстрактного типу даних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3.2. АТД "Список"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3.3. Стек</vt:lpstr>
      <vt:lpstr>Презентація PowerPoint</vt:lpstr>
      <vt:lpstr>Презентація PowerPoint</vt:lpstr>
      <vt:lpstr>Презентація PowerPoint</vt:lpstr>
      <vt:lpstr>Алгоритм вставки елемента до порожнього стеку</vt:lpstr>
      <vt:lpstr>Алгоритм вставки елемента до порожнього стеку</vt:lpstr>
      <vt:lpstr>Алгоритм вставки елемента до порожнього стеку</vt:lpstr>
      <vt:lpstr>Алгоритм вставки елемента до стеку</vt:lpstr>
      <vt:lpstr>Алгоритм вставки елемента до стеку</vt:lpstr>
      <vt:lpstr>Алгоритм вставки елемента до стеку</vt:lpstr>
      <vt:lpstr>Алгоритм вставки елемента до стеку</vt:lpstr>
      <vt:lpstr>Алгоритм вставки елемента до стеку</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Алгоритм видалення елемента зі стеку</vt:lpstr>
      <vt:lpstr>Алгоритм видалення елемента зі стеку</vt:lpstr>
      <vt:lpstr>Алгоритм видалення елемента зі стеку</vt:lpstr>
      <vt:lpstr>Алгоритм видалення елемента зі стеку</vt:lpstr>
      <vt:lpstr>Презентація PowerPoint</vt:lpstr>
      <vt:lpstr>Презентація PowerPoint</vt:lpstr>
      <vt:lpstr>Презентація PowerPoint</vt:lpstr>
      <vt:lpstr>Презентація PowerPoint</vt:lpstr>
      <vt:lpstr>3.4. Черга</vt:lpstr>
      <vt:lpstr>Презентація PowerPoint</vt:lpstr>
      <vt:lpstr>Презентація PowerPoint</vt:lpstr>
      <vt:lpstr>Презентація PowerPoint</vt:lpstr>
      <vt:lpstr>Алгоритм вставки елемента до порожньої черги</vt:lpstr>
      <vt:lpstr>Алгоритм вставки елемента до порожньої черги</vt:lpstr>
      <vt:lpstr>Алгоритм вставки елемента до порожньої черги</vt:lpstr>
      <vt:lpstr>Алгоритм вставки елемента до порожньої черги</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Алгоритм вставки елемента до черги</vt:lpstr>
      <vt:lpstr>Алгоритм вставки елемента до черги</vt:lpstr>
      <vt:lpstr>Алгоритм вставки елемента до черги</vt:lpstr>
      <vt:lpstr>Алгоритм вставки елемента до черги</vt:lpstr>
      <vt:lpstr>Алгоритм вставки елемента до черги</vt:lpstr>
      <vt:lpstr>Алгоритм вставки елемента до черги</vt:lpstr>
      <vt:lpstr>Друк елементів стеку або черги</vt:lpstr>
      <vt:lpstr>Презентація PowerPoint</vt:lpstr>
      <vt:lpstr>Презентація PowerPoint</vt:lpstr>
      <vt:lpstr>Презентація PowerPoint</vt:lpstr>
      <vt:lpstr>Презентація PowerPoint</vt:lpstr>
      <vt:lpstr>3.5. Однозв'язний лінійний список</vt:lpstr>
      <vt:lpstr>Презентація PowerPoint</vt:lpstr>
      <vt:lpstr>Презентація PowerPoint</vt:lpstr>
      <vt:lpstr>Презентація PowerPoint</vt:lpstr>
      <vt:lpstr>Презентація PowerPoint</vt:lpstr>
      <vt:lpstr>Алгоритм вставки елемента в середину списку</vt:lpstr>
      <vt:lpstr>Алгоритм вставки елемента в середину списку</vt:lpstr>
      <vt:lpstr>Алгоритм вставки елемента до черги</vt:lpstr>
      <vt:lpstr>Алгоритм вставки елемента в середину списку</vt:lpstr>
      <vt:lpstr>Алгоритм вставки елемента в середину списку</vt:lpstr>
      <vt:lpstr>Алгоритм видалення елемента з середини списку</vt:lpstr>
      <vt:lpstr>Алгоритм видалення елемента з середини списку</vt:lpstr>
      <vt:lpstr>Алгоритм видалення елемента з середини списку</vt:lpstr>
      <vt:lpstr>Алгоритм видалення елемента з кінця списку</vt:lpstr>
      <vt:lpstr>Алгоритм видалення елемента з кінця списку</vt:lpstr>
      <vt:lpstr>Алгоритм видалення елемента з кінця списку</vt:lpstr>
      <vt:lpstr>Алгоритм видалення елемента з кінця списку</vt:lpstr>
      <vt:lpstr>Презентація PowerPoint</vt:lpstr>
      <vt:lpstr>Презентація PowerPoint</vt:lpstr>
      <vt:lpstr>Презентація PowerPoint</vt:lpstr>
      <vt:lpstr>3.6. Двозв'язний лінійний список</vt:lpstr>
      <vt:lpstr>Презентація PowerPoint</vt:lpstr>
      <vt:lpstr>3.7. Відображення</vt:lpstr>
      <vt:lpstr>Презентація PowerPoint</vt:lpstr>
      <vt:lpstr>Презентація PowerPoint</vt:lpstr>
      <vt:lpstr>Презентація PowerPoint</vt:lpstr>
      <vt:lpstr>Презентація PowerPoint</vt:lpstr>
      <vt:lpstr>3.8. АТД “Дерево”</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3.9. Бінарні дерева</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Company>КПИ</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Спецрозділи математики ч.1</dc:title>
  <dc:creator>Лихоузова</dc:creator>
  <cp:lastModifiedBy>Admin</cp:lastModifiedBy>
  <cp:revision>218</cp:revision>
  <cp:lastPrinted>1601-01-01T00:00:00Z</cp:lastPrinted>
  <dcterms:created xsi:type="dcterms:W3CDTF">2007-04-03T07:44:40Z</dcterms:created>
  <dcterms:modified xsi:type="dcterms:W3CDTF">2016-03-28T09:15:26Z</dcterms:modified>
</cp:coreProperties>
</file>