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130"/>
  </p:notesMasterIdLst>
  <p:handoutMasterIdLst>
    <p:handoutMasterId r:id="rId131"/>
  </p:handoutMasterIdLst>
  <p:sldIdLst>
    <p:sldId id="261" r:id="rId2"/>
    <p:sldId id="666" r:id="rId3"/>
    <p:sldId id="687" r:id="rId4"/>
    <p:sldId id="673" r:id="rId5"/>
    <p:sldId id="674" r:id="rId6"/>
    <p:sldId id="675" r:id="rId7"/>
    <p:sldId id="676" r:id="rId8"/>
    <p:sldId id="677" r:id="rId9"/>
    <p:sldId id="678" r:id="rId10"/>
    <p:sldId id="679" r:id="rId11"/>
    <p:sldId id="680" r:id="rId12"/>
    <p:sldId id="665" r:id="rId13"/>
    <p:sldId id="482" r:id="rId14"/>
    <p:sldId id="534" r:id="rId15"/>
    <p:sldId id="686" r:id="rId16"/>
    <p:sldId id="688" r:id="rId17"/>
    <p:sldId id="681" r:id="rId18"/>
    <p:sldId id="689" r:id="rId19"/>
    <p:sldId id="685" r:id="rId20"/>
    <p:sldId id="682" r:id="rId21"/>
    <p:sldId id="690" r:id="rId22"/>
    <p:sldId id="684" r:id="rId23"/>
    <p:sldId id="691" r:id="rId24"/>
    <p:sldId id="692" r:id="rId25"/>
    <p:sldId id="693" r:id="rId26"/>
    <p:sldId id="694" r:id="rId27"/>
    <p:sldId id="683" r:id="rId28"/>
    <p:sldId id="643" r:id="rId29"/>
    <p:sldId id="695" r:id="rId30"/>
    <p:sldId id="696" r:id="rId31"/>
    <p:sldId id="703" r:id="rId32"/>
    <p:sldId id="704" r:id="rId33"/>
    <p:sldId id="705" r:id="rId34"/>
    <p:sldId id="706" r:id="rId35"/>
    <p:sldId id="697" r:id="rId36"/>
    <p:sldId id="698" r:id="rId37"/>
    <p:sldId id="702" r:id="rId38"/>
    <p:sldId id="699" r:id="rId39"/>
    <p:sldId id="700" r:id="rId40"/>
    <p:sldId id="707" r:id="rId41"/>
    <p:sldId id="701" r:id="rId42"/>
    <p:sldId id="708" r:id="rId43"/>
    <p:sldId id="709" r:id="rId44"/>
    <p:sldId id="710" r:id="rId45"/>
    <p:sldId id="711" r:id="rId46"/>
    <p:sldId id="572" r:id="rId47"/>
    <p:sldId id="712" r:id="rId48"/>
    <p:sldId id="715" r:id="rId49"/>
    <p:sldId id="717" r:id="rId50"/>
    <p:sldId id="716" r:id="rId51"/>
    <p:sldId id="713" r:id="rId52"/>
    <p:sldId id="718" r:id="rId53"/>
    <p:sldId id="719" r:id="rId54"/>
    <p:sldId id="720" r:id="rId55"/>
    <p:sldId id="795" r:id="rId56"/>
    <p:sldId id="796" r:id="rId57"/>
    <p:sldId id="721" r:id="rId58"/>
    <p:sldId id="722" r:id="rId59"/>
    <p:sldId id="726" r:id="rId60"/>
    <p:sldId id="727" r:id="rId61"/>
    <p:sldId id="748" r:id="rId62"/>
    <p:sldId id="664" r:id="rId63"/>
    <p:sldId id="723" r:id="rId64"/>
    <p:sldId id="724" r:id="rId65"/>
    <p:sldId id="725" r:id="rId66"/>
    <p:sldId id="582" r:id="rId67"/>
    <p:sldId id="670" r:id="rId68"/>
    <p:sldId id="728" r:id="rId69"/>
    <p:sldId id="729" r:id="rId70"/>
    <p:sldId id="730" r:id="rId71"/>
    <p:sldId id="739" r:id="rId72"/>
    <p:sldId id="740" r:id="rId73"/>
    <p:sldId id="741" r:id="rId74"/>
    <p:sldId id="742" r:id="rId75"/>
    <p:sldId id="743" r:id="rId76"/>
    <p:sldId id="745" r:id="rId77"/>
    <p:sldId id="744" r:id="rId78"/>
    <p:sldId id="746" r:id="rId79"/>
    <p:sldId id="747" r:id="rId80"/>
    <p:sldId id="731" r:id="rId81"/>
    <p:sldId id="732" r:id="rId82"/>
    <p:sldId id="668" r:id="rId83"/>
    <p:sldId id="671" r:id="rId84"/>
    <p:sldId id="749" r:id="rId85"/>
    <p:sldId id="750" r:id="rId86"/>
    <p:sldId id="751" r:id="rId87"/>
    <p:sldId id="752" r:id="rId88"/>
    <p:sldId id="753" r:id="rId89"/>
    <p:sldId id="754" r:id="rId90"/>
    <p:sldId id="756" r:id="rId91"/>
    <p:sldId id="757" r:id="rId92"/>
    <p:sldId id="758" r:id="rId93"/>
    <p:sldId id="771" r:id="rId94"/>
    <p:sldId id="759" r:id="rId95"/>
    <p:sldId id="772" r:id="rId96"/>
    <p:sldId id="760" r:id="rId97"/>
    <p:sldId id="761" r:id="rId98"/>
    <p:sldId id="773" r:id="rId99"/>
    <p:sldId id="774" r:id="rId100"/>
    <p:sldId id="762" r:id="rId101"/>
    <p:sldId id="775" r:id="rId102"/>
    <p:sldId id="763" r:id="rId103"/>
    <p:sldId id="776" r:id="rId104"/>
    <p:sldId id="777" r:id="rId105"/>
    <p:sldId id="778" r:id="rId106"/>
    <p:sldId id="780" r:id="rId107"/>
    <p:sldId id="781" r:id="rId108"/>
    <p:sldId id="782" r:id="rId109"/>
    <p:sldId id="783" r:id="rId110"/>
    <p:sldId id="784" r:id="rId111"/>
    <p:sldId id="669" r:id="rId112"/>
    <p:sldId id="790" r:id="rId113"/>
    <p:sldId id="766" r:id="rId114"/>
    <p:sldId id="769" r:id="rId115"/>
    <p:sldId id="767" r:id="rId116"/>
    <p:sldId id="785" r:id="rId117"/>
    <p:sldId id="768" r:id="rId118"/>
    <p:sldId id="786" r:id="rId119"/>
    <p:sldId id="788" r:id="rId120"/>
    <p:sldId id="787" r:id="rId121"/>
    <p:sldId id="789" r:id="rId122"/>
    <p:sldId id="791" r:id="rId123"/>
    <p:sldId id="792" r:id="rId124"/>
    <p:sldId id="770" r:id="rId125"/>
    <p:sldId id="794" r:id="rId126"/>
    <p:sldId id="793" r:id="rId127"/>
    <p:sldId id="755" r:id="rId128"/>
    <p:sldId id="393" r:id="rId129"/>
  </p:sldIdLst>
  <p:sldSz cx="9144000" cy="6858000" type="screen4x3"/>
  <p:notesSz cx="6858000" cy="9144000"/>
  <p:defaultTextStyle>
    <a:defPPr>
      <a:defRPr lang="en-US"/>
    </a:defPPr>
    <a:lvl1pPr algn="l" rtl="0" fontAlgn="base">
      <a:spcBef>
        <a:spcPct val="0"/>
      </a:spcBef>
      <a:spcAft>
        <a:spcPct val="0"/>
      </a:spcAft>
      <a:defRPr kumimoji="1" sz="2800" kern="1200">
        <a:solidFill>
          <a:schemeClr val="tx1"/>
        </a:solidFill>
        <a:latin typeface="Times New Roman" charset="0"/>
        <a:ea typeface="+mn-ea"/>
        <a:cs typeface="+mn-cs"/>
      </a:defRPr>
    </a:lvl1pPr>
    <a:lvl2pPr marL="457200" algn="l" rtl="0" fontAlgn="base">
      <a:spcBef>
        <a:spcPct val="0"/>
      </a:spcBef>
      <a:spcAft>
        <a:spcPct val="0"/>
      </a:spcAft>
      <a:defRPr kumimoji="1" sz="2800" kern="1200">
        <a:solidFill>
          <a:schemeClr val="tx1"/>
        </a:solidFill>
        <a:latin typeface="Times New Roman" charset="0"/>
        <a:ea typeface="+mn-ea"/>
        <a:cs typeface="+mn-cs"/>
      </a:defRPr>
    </a:lvl2pPr>
    <a:lvl3pPr marL="914400" algn="l" rtl="0" fontAlgn="base">
      <a:spcBef>
        <a:spcPct val="0"/>
      </a:spcBef>
      <a:spcAft>
        <a:spcPct val="0"/>
      </a:spcAft>
      <a:defRPr kumimoji="1" sz="2800" kern="1200">
        <a:solidFill>
          <a:schemeClr val="tx1"/>
        </a:solidFill>
        <a:latin typeface="Times New Roman" charset="0"/>
        <a:ea typeface="+mn-ea"/>
        <a:cs typeface="+mn-cs"/>
      </a:defRPr>
    </a:lvl3pPr>
    <a:lvl4pPr marL="1371600" algn="l" rtl="0" fontAlgn="base">
      <a:spcBef>
        <a:spcPct val="0"/>
      </a:spcBef>
      <a:spcAft>
        <a:spcPct val="0"/>
      </a:spcAft>
      <a:defRPr kumimoji="1" sz="2800" kern="1200">
        <a:solidFill>
          <a:schemeClr val="tx1"/>
        </a:solidFill>
        <a:latin typeface="Times New Roman" charset="0"/>
        <a:ea typeface="+mn-ea"/>
        <a:cs typeface="+mn-cs"/>
      </a:defRPr>
    </a:lvl4pPr>
    <a:lvl5pPr marL="1828800" algn="l" rtl="0" fontAlgn="base">
      <a:spcBef>
        <a:spcPct val="0"/>
      </a:spcBef>
      <a:spcAft>
        <a:spcPct val="0"/>
      </a:spcAft>
      <a:defRPr kumimoji="1" sz="2800" kern="1200">
        <a:solidFill>
          <a:schemeClr val="tx1"/>
        </a:solidFill>
        <a:latin typeface="Times New Roman" charset="0"/>
        <a:ea typeface="+mn-ea"/>
        <a:cs typeface="+mn-cs"/>
      </a:defRPr>
    </a:lvl5pPr>
    <a:lvl6pPr marL="2286000" algn="l" defTabSz="914400" rtl="0" eaLnBrk="1" latinLnBrk="0" hangingPunct="1">
      <a:defRPr kumimoji="1" sz="2800" kern="1200">
        <a:solidFill>
          <a:schemeClr val="tx1"/>
        </a:solidFill>
        <a:latin typeface="Times New Roman" charset="0"/>
        <a:ea typeface="+mn-ea"/>
        <a:cs typeface="+mn-cs"/>
      </a:defRPr>
    </a:lvl6pPr>
    <a:lvl7pPr marL="2743200" algn="l" defTabSz="914400" rtl="0" eaLnBrk="1" latinLnBrk="0" hangingPunct="1">
      <a:defRPr kumimoji="1" sz="2800" kern="1200">
        <a:solidFill>
          <a:schemeClr val="tx1"/>
        </a:solidFill>
        <a:latin typeface="Times New Roman" charset="0"/>
        <a:ea typeface="+mn-ea"/>
        <a:cs typeface="+mn-cs"/>
      </a:defRPr>
    </a:lvl7pPr>
    <a:lvl8pPr marL="3200400" algn="l" defTabSz="914400" rtl="0" eaLnBrk="1" latinLnBrk="0" hangingPunct="1">
      <a:defRPr kumimoji="1" sz="2800" kern="1200">
        <a:solidFill>
          <a:schemeClr val="tx1"/>
        </a:solidFill>
        <a:latin typeface="Times New Roman" charset="0"/>
        <a:ea typeface="+mn-ea"/>
        <a:cs typeface="+mn-cs"/>
      </a:defRPr>
    </a:lvl8pPr>
    <a:lvl9pPr marL="3657600" algn="l" defTabSz="914400" rtl="0" eaLnBrk="1" latinLnBrk="0" hangingPunct="1">
      <a:defRPr kumimoji="1" sz="28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00CC"/>
    <a:srgbClr val="FFFF66"/>
    <a:srgbClr val="FFCC00"/>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Средний стиль 1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87271" autoAdjust="0"/>
  </p:normalViewPr>
  <p:slideViewPr>
    <p:cSldViewPr>
      <p:cViewPr varScale="1">
        <p:scale>
          <a:sx n="77" d="100"/>
          <a:sy n="77" d="100"/>
        </p:scale>
        <p:origin x="-168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viewProps" Target="view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13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notesMaster" Target="notesMasters/notesMaster1.xml"/><Relationship Id="rId13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handoutMaster" Target="handoutMasters/handout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atin typeface="Times New Roman" charset="0"/>
              </a:defRPr>
            </a:lvl1pPr>
          </a:lstStyle>
          <a:p>
            <a:pPr>
              <a:defRPr/>
            </a:pPr>
            <a:endParaRPr lang="ru-RU"/>
          </a:p>
        </p:txBody>
      </p:sp>
      <p:sp>
        <p:nvSpPr>
          <p:cNvPr id="15363" name="Rectangle 3"/>
          <p:cNvSpPr>
            <a:spLocks noGrp="1" noChangeArrowheads="1"/>
          </p:cNvSpPr>
          <p:nvPr>
            <p:ph type="dt" sz="quarter"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atin typeface="Times New Roman" charset="0"/>
              </a:defRPr>
            </a:lvl1pPr>
          </a:lstStyle>
          <a:p>
            <a:pPr>
              <a:defRPr/>
            </a:pPr>
            <a:endParaRPr lang="ru-RU"/>
          </a:p>
        </p:txBody>
      </p:sp>
      <p:sp>
        <p:nvSpPr>
          <p:cNvPr id="15364" name="Rectangle 4"/>
          <p:cNvSpPr>
            <a:spLocks noGrp="1" noChangeArrowheads="1"/>
          </p:cNvSpPr>
          <p:nvPr>
            <p:ph type="ftr" sz="quarter" idx="2"/>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atin typeface="Times New Roman" charset="0"/>
              </a:defRPr>
            </a:lvl1pPr>
          </a:lstStyle>
          <a:p>
            <a:pPr>
              <a:defRPr/>
            </a:pPr>
            <a:endParaRPr lang="ru-RU"/>
          </a:p>
        </p:txBody>
      </p:sp>
      <p:sp>
        <p:nvSpPr>
          <p:cNvPr id="15365" name="Rectangle 5"/>
          <p:cNvSpPr>
            <a:spLocks noGrp="1" noChangeArrowheads="1"/>
          </p:cNvSpPr>
          <p:nvPr>
            <p:ph type="sldNum" sz="quarter" idx="3"/>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atin typeface="Times New Roman" charset="0"/>
              </a:defRPr>
            </a:lvl1pPr>
          </a:lstStyle>
          <a:p>
            <a:pPr>
              <a:defRPr/>
            </a:pPr>
            <a:fld id="{7B1DD9D1-703B-4DAC-A8FA-FA1230F98DE0}" type="slidenum">
              <a:rPr lang="ru-RU"/>
              <a:pPr>
                <a:defRPr/>
              </a:pPr>
              <a:t>‹#›</a:t>
            </a:fld>
            <a:endParaRPr lang="ru-RU"/>
          </a:p>
        </p:txBody>
      </p:sp>
    </p:spTree>
    <p:extLst>
      <p:ext uri="{BB962C8B-B14F-4D97-AF65-F5344CB8AC3E}">
        <p14:creationId xmlns:p14="http://schemas.microsoft.com/office/powerpoint/2010/main" val="24190139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atin typeface="Times New Roman" charset="0"/>
              </a:defRPr>
            </a:lvl1pPr>
          </a:lstStyle>
          <a:p>
            <a:pPr>
              <a:defRPr/>
            </a:pPr>
            <a:endParaRPr lang="ru-RU"/>
          </a:p>
        </p:txBody>
      </p:sp>
      <p:sp>
        <p:nvSpPr>
          <p:cNvPr id="17411" name="Rectangle 3"/>
          <p:cNvSpPr>
            <a:spLocks noGrp="1" noChangeArrowheads="1"/>
          </p:cNvSpPr>
          <p:nvPr>
            <p:ph type="dt"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atin typeface="Times New Roman" charset="0"/>
              </a:defRPr>
            </a:lvl1pPr>
          </a:lstStyle>
          <a:p>
            <a:pPr>
              <a:defRPr/>
            </a:pPr>
            <a:endParaRPr lang="ru-RU"/>
          </a:p>
        </p:txBody>
      </p:sp>
      <p:sp>
        <p:nvSpPr>
          <p:cNvPr id="145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914400" y="4343400"/>
            <a:ext cx="5029200" cy="41148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17414" name="Rectangle 6"/>
          <p:cNvSpPr>
            <a:spLocks noGrp="1" noChangeArrowheads="1"/>
          </p:cNvSpPr>
          <p:nvPr>
            <p:ph type="ftr" sz="quarter" idx="4"/>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atin typeface="Times New Roman" charset="0"/>
              </a:defRPr>
            </a:lvl1pPr>
          </a:lstStyle>
          <a:p>
            <a:pPr>
              <a:defRPr/>
            </a:pPr>
            <a:endParaRPr lang="ru-RU"/>
          </a:p>
        </p:txBody>
      </p:sp>
      <p:sp>
        <p:nvSpPr>
          <p:cNvPr id="17415" name="Rectangle 7"/>
          <p:cNvSpPr>
            <a:spLocks noGrp="1" noChangeArrowheads="1"/>
          </p:cNvSpPr>
          <p:nvPr>
            <p:ph type="sldNum" sz="quarter" idx="5"/>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atin typeface="Times New Roman" charset="0"/>
              </a:defRPr>
            </a:lvl1pPr>
          </a:lstStyle>
          <a:p>
            <a:pPr>
              <a:defRPr/>
            </a:pPr>
            <a:fld id="{B8A3DF3C-D035-4C5E-ABF2-3D97278C5BCD}" type="slidenum">
              <a:rPr lang="ru-RU"/>
              <a:pPr>
                <a:defRPr/>
              </a:pPr>
              <a:t>‹#›</a:t>
            </a:fld>
            <a:endParaRPr lang="ru-RU"/>
          </a:p>
        </p:txBody>
      </p:sp>
    </p:spTree>
    <p:extLst>
      <p:ext uri="{BB962C8B-B14F-4D97-AF65-F5344CB8AC3E}">
        <p14:creationId xmlns:p14="http://schemas.microsoft.com/office/powerpoint/2010/main" val="116716857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p:spPr>
        <p:txBody>
          <a:bodyPr/>
          <a:lstStyle/>
          <a:p>
            <a:fld id="{8B93ED02-4603-4703-839F-7A7A481B2EFF}" type="slidenum">
              <a:rPr lang="ru-RU" smtClean="0"/>
              <a:pPr/>
              <a:t>1</a:t>
            </a:fld>
            <a:endParaRPr lang="ru-RU" smtClean="0"/>
          </a:p>
        </p:txBody>
      </p:sp>
      <p:sp>
        <p:nvSpPr>
          <p:cNvPr id="146435" name="Rectangle 2"/>
          <p:cNvSpPr>
            <a:spLocks noGrp="1" noRot="1" noChangeAspect="1" noChangeArrowheads="1" noTextEdit="1"/>
          </p:cNvSpPr>
          <p:nvPr>
            <p:ph type="sldImg"/>
          </p:nvPr>
        </p:nvSpPr>
        <p:spPr>
          <a:ln/>
        </p:spPr>
      </p:sp>
      <p:sp>
        <p:nvSpPr>
          <p:cNvPr id="146436" name="Rectangle 3"/>
          <p:cNvSpPr>
            <a:spLocks noGrp="1" noChangeArrowheads="1"/>
          </p:cNvSpPr>
          <p:nvPr>
            <p:ph type="body" idx="1"/>
          </p:nvPr>
        </p:nvSpPr>
        <p:spPr>
          <a:noFill/>
          <a:ln w="9525"/>
        </p:spPr>
        <p:txBody>
          <a:bodyPr/>
          <a:lstStyle/>
          <a:p>
            <a:pPr eaLnBrk="1" hangingPunct="1"/>
            <a:endParaRPr lang="uk-UA"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Rot="1" noChangeAspect="1" noChangeArrowheads="1" noTextEdit="1"/>
          </p:cNvSpPr>
          <p:nvPr>
            <p:ph type="sldImg"/>
          </p:nvPr>
        </p:nvSpPr>
        <p:spPr>
          <a:ln/>
        </p:spPr>
      </p:sp>
      <p:sp>
        <p:nvSpPr>
          <p:cNvPr id="15565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2"/>
          <p:cNvSpPr>
            <a:spLocks noGrp="1" noRot="1" noChangeAspect="1" noChangeArrowheads="1" noTextEdit="1"/>
          </p:cNvSpPr>
          <p:nvPr>
            <p:ph type="sldImg"/>
          </p:nvPr>
        </p:nvSpPr>
        <p:spPr>
          <a:ln/>
        </p:spPr>
      </p:sp>
      <p:sp>
        <p:nvSpPr>
          <p:cNvPr id="24781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p:cNvSpPr>
            <a:spLocks noGrp="1" noRot="1" noChangeAspect="1" noChangeArrowheads="1" noTextEdit="1"/>
          </p:cNvSpPr>
          <p:nvPr>
            <p:ph type="sldImg"/>
          </p:nvPr>
        </p:nvSpPr>
        <p:spPr>
          <a:ln/>
        </p:spPr>
      </p:sp>
      <p:sp>
        <p:nvSpPr>
          <p:cNvPr id="24883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2"/>
          <p:cNvSpPr>
            <a:spLocks noGrp="1" noRot="1" noChangeAspect="1" noChangeArrowheads="1" noTextEdit="1"/>
          </p:cNvSpPr>
          <p:nvPr>
            <p:ph type="sldImg"/>
          </p:nvPr>
        </p:nvSpPr>
        <p:spPr>
          <a:ln/>
        </p:spPr>
      </p:sp>
      <p:sp>
        <p:nvSpPr>
          <p:cNvPr id="24985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
          <p:cNvSpPr>
            <a:spLocks noGrp="1" noRot="1" noChangeAspect="1" noChangeArrowheads="1" noTextEdit="1"/>
          </p:cNvSpPr>
          <p:nvPr>
            <p:ph type="sldImg"/>
          </p:nvPr>
        </p:nvSpPr>
        <p:spPr>
          <a:ln/>
        </p:spPr>
      </p:sp>
      <p:sp>
        <p:nvSpPr>
          <p:cNvPr id="250883" name="Rectangle 3"/>
          <p:cNvSpPr>
            <a:spLocks noGrp="1" noChangeArrowheads="1"/>
          </p:cNvSpPr>
          <p:nvPr>
            <p:ph type="body" idx="1"/>
          </p:nvPr>
        </p:nvSpPr>
        <p:spPr>
          <a:noFill/>
          <a:ln w="9525"/>
        </p:spPr>
        <p:txBody>
          <a:bodyPr/>
          <a:lstStyle/>
          <a:p>
            <a:r>
              <a:rPr lang="uk-UA" smtClean="0">
                <a:cs typeface="Times New Roman" charset="0"/>
              </a:rPr>
              <a:t>Пірамідальне сортування є ефективний алгоритм сортування, заснований на методі вибору. Спочатку будується сортуюче дерево зверху вниз без використання допоміжній пам'яті. Далі, з дерева багато разів видаляється найбільший елемент. Незаштрихована частина рядків нижньої діаграми відповідають видаленню елементів сортуючого дерева; заштрихована частина містить відсортований за збільшенням файл. </a:t>
            </a:r>
            <a:endParaRPr lang="uk-UA" sz="2400" smtClean="0"/>
          </a:p>
          <a:p>
            <a:endParaRPr lang="uk-UA" smtClean="0"/>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2"/>
          <p:cNvSpPr>
            <a:spLocks noGrp="1" noRot="1" noChangeAspect="1" noChangeArrowheads="1" noTextEdit="1"/>
          </p:cNvSpPr>
          <p:nvPr>
            <p:ph type="sldImg"/>
          </p:nvPr>
        </p:nvSpPr>
        <p:spPr>
          <a:ln/>
        </p:spPr>
      </p:sp>
      <p:sp>
        <p:nvSpPr>
          <p:cNvPr id="25190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
          <p:cNvSpPr>
            <a:spLocks noGrp="1" noRot="1" noChangeAspect="1" noChangeArrowheads="1" noTextEdit="1"/>
          </p:cNvSpPr>
          <p:nvPr>
            <p:ph type="sldImg"/>
          </p:nvPr>
        </p:nvSpPr>
        <p:spPr>
          <a:ln/>
        </p:spPr>
      </p:sp>
      <p:sp>
        <p:nvSpPr>
          <p:cNvPr id="25293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Rot="1" noChangeAspect="1" noChangeArrowheads="1" noTextEdit="1"/>
          </p:cNvSpPr>
          <p:nvPr>
            <p:ph type="sldImg"/>
          </p:nvPr>
        </p:nvSpPr>
        <p:spPr>
          <a:ln/>
        </p:spPr>
      </p:sp>
      <p:sp>
        <p:nvSpPr>
          <p:cNvPr id="25395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2"/>
          <p:cNvSpPr>
            <a:spLocks noGrp="1" noRot="1" noChangeAspect="1" noChangeArrowheads="1" noTextEdit="1"/>
          </p:cNvSpPr>
          <p:nvPr>
            <p:ph type="sldImg"/>
          </p:nvPr>
        </p:nvSpPr>
        <p:spPr>
          <a:ln/>
        </p:spPr>
      </p:sp>
      <p:sp>
        <p:nvSpPr>
          <p:cNvPr id="25497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p:cNvSpPr>
            <a:spLocks noGrp="1" noRot="1" noChangeAspect="1" noChangeArrowheads="1" noTextEdit="1"/>
          </p:cNvSpPr>
          <p:nvPr>
            <p:ph type="sldImg"/>
          </p:nvPr>
        </p:nvSpPr>
        <p:spPr>
          <a:ln/>
        </p:spPr>
      </p:sp>
      <p:sp>
        <p:nvSpPr>
          <p:cNvPr id="25600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p:cNvSpPr>
            <a:spLocks noGrp="1" noRot="1" noChangeAspect="1" noChangeArrowheads="1" noTextEdit="1"/>
          </p:cNvSpPr>
          <p:nvPr>
            <p:ph type="sldImg"/>
          </p:nvPr>
        </p:nvSpPr>
        <p:spPr>
          <a:ln/>
        </p:spPr>
      </p:sp>
      <p:sp>
        <p:nvSpPr>
          <p:cNvPr id="25702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Rot="1" noChangeAspect="1" noChangeArrowheads="1" noTextEdit="1"/>
          </p:cNvSpPr>
          <p:nvPr>
            <p:ph type="sldImg"/>
          </p:nvPr>
        </p:nvSpPr>
        <p:spPr>
          <a:ln/>
        </p:spPr>
      </p:sp>
      <p:sp>
        <p:nvSpPr>
          <p:cNvPr id="15667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2"/>
          <p:cNvSpPr>
            <a:spLocks noGrp="1" noRot="1" noChangeAspect="1" noChangeArrowheads="1" noTextEdit="1"/>
          </p:cNvSpPr>
          <p:nvPr>
            <p:ph type="sldImg"/>
          </p:nvPr>
        </p:nvSpPr>
        <p:spPr>
          <a:ln/>
        </p:spPr>
      </p:sp>
      <p:sp>
        <p:nvSpPr>
          <p:cNvPr id="25805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Grp="1" noRot="1" noChangeAspect="1" noChangeArrowheads="1" noTextEdit="1"/>
          </p:cNvSpPr>
          <p:nvPr>
            <p:ph type="sldImg"/>
          </p:nvPr>
        </p:nvSpPr>
        <p:spPr>
          <a:ln/>
        </p:spPr>
      </p:sp>
      <p:sp>
        <p:nvSpPr>
          <p:cNvPr id="25907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ChangeArrowheads="1" noTextEdit="1"/>
          </p:cNvSpPr>
          <p:nvPr>
            <p:ph type="sldImg"/>
          </p:nvPr>
        </p:nvSpPr>
        <p:spPr>
          <a:ln/>
        </p:spPr>
      </p:sp>
      <p:sp>
        <p:nvSpPr>
          <p:cNvPr id="26009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2"/>
          <p:cNvSpPr>
            <a:spLocks noGrp="1" noRot="1" noChangeAspect="1" noChangeArrowheads="1" noTextEdit="1"/>
          </p:cNvSpPr>
          <p:nvPr>
            <p:ph type="sldImg"/>
          </p:nvPr>
        </p:nvSpPr>
        <p:spPr>
          <a:ln/>
        </p:spPr>
      </p:sp>
      <p:sp>
        <p:nvSpPr>
          <p:cNvPr id="261123" name="Rectangle 3"/>
          <p:cNvSpPr>
            <a:spLocks noGrp="1" noChangeArrowheads="1"/>
          </p:cNvSpPr>
          <p:nvPr>
            <p:ph type="body" idx="1"/>
          </p:nvPr>
        </p:nvSpPr>
        <p:spPr>
          <a:noFill/>
          <a:ln w="9525"/>
        </p:spPr>
        <p:txBody>
          <a:bodyPr/>
          <a:lstStyle/>
          <a:p>
            <a:r>
              <a:rPr lang="uk-UA" smtClean="0"/>
              <a:t>Наприклад, якщо машина в поштовому відділенні обробляє пачку пакетів, кожний з яких помічений десятковим числом з п'яти цифр, вона розподіляє цю пачку на десять окремих стопок: у одній стопці знаходяться пакети, номери яких починаються з 0, в іншій знаходяться пакети з номерами, що починаються з 1, в третій - з 2 і т.д. При необхідності кожна із стопок може бути піддана окремій обробці з застосуванням того ж методу до наступної цифри або простішого методу, якщо в стопці залишилося всього лише декілька пакетів. Якби перед нами стояло завдання розподіли пакети в стопки в порядку від 0 до 9 і в тому порядку відсортувати кожну стопку, то буде впорядкований весь пакет. Ця процедура є простим прикладом порозрядного сортування з R =10, саме такий метод сортування частіше всього вибирається як найбільш відповідний в різних практичних додатках, в яких ключами є десяткові числа, що містять від 5 до 10 цифр, наприклад, поштові коди, телефонні номери або коди служби соціального захисту. </a:t>
            </a:r>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2"/>
          <p:cNvSpPr>
            <a:spLocks noGrp="1" noRot="1" noChangeAspect="1" noChangeArrowheads="1" noTextEdit="1"/>
          </p:cNvSpPr>
          <p:nvPr>
            <p:ph type="sldImg"/>
          </p:nvPr>
        </p:nvSpPr>
        <p:spPr>
          <a:ln/>
        </p:spPr>
      </p:sp>
      <p:sp>
        <p:nvSpPr>
          <p:cNvPr id="26214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2"/>
          <p:cNvSpPr>
            <a:spLocks noGrp="1" noRot="1" noChangeAspect="1" noChangeArrowheads="1" noTextEdit="1"/>
          </p:cNvSpPr>
          <p:nvPr>
            <p:ph type="sldImg"/>
          </p:nvPr>
        </p:nvSpPr>
        <p:spPr>
          <a:ln/>
        </p:spPr>
      </p:sp>
      <p:sp>
        <p:nvSpPr>
          <p:cNvPr id="26317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2"/>
          <p:cNvSpPr>
            <a:spLocks noGrp="1" noRot="1" noChangeAspect="1" noChangeArrowheads="1" noTextEdit="1"/>
          </p:cNvSpPr>
          <p:nvPr>
            <p:ph type="sldImg"/>
          </p:nvPr>
        </p:nvSpPr>
        <p:spPr>
          <a:ln/>
        </p:spPr>
      </p:sp>
      <p:sp>
        <p:nvSpPr>
          <p:cNvPr id="26419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2"/>
          <p:cNvSpPr>
            <a:spLocks noGrp="1" noRot="1" noChangeAspect="1" noChangeArrowheads="1" noTextEdit="1"/>
          </p:cNvSpPr>
          <p:nvPr>
            <p:ph type="sldImg"/>
          </p:nvPr>
        </p:nvSpPr>
        <p:spPr>
          <a:ln/>
        </p:spPr>
      </p:sp>
      <p:sp>
        <p:nvSpPr>
          <p:cNvPr id="26521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2"/>
          <p:cNvSpPr>
            <a:spLocks noGrp="1" noRot="1" noChangeAspect="1" noChangeArrowheads="1" noTextEdit="1"/>
          </p:cNvSpPr>
          <p:nvPr>
            <p:ph type="sldImg"/>
          </p:nvPr>
        </p:nvSpPr>
        <p:spPr>
          <a:ln/>
        </p:spPr>
      </p:sp>
      <p:sp>
        <p:nvSpPr>
          <p:cNvPr id="26624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2"/>
          <p:cNvSpPr>
            <a:spLocks noGrp="1" noRot="1" noChangeAspect="1" noChangeArrowheads="1" noTextEdit="1"/>
          </p:cNvSpPr>
          <p:nvPr>
            <p:ph type="sldImg"/>
          </p:nvPr>
        </p:nvSpPr>
        <p:spPr>
          <a:ln/>
        </p:spPr>
      </p:sp>
      <p:sp>
        <p:nvSpPr>
          <p:cNvPr id="26726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Rot="1" noChangeAspect="1" noChangeArrowheads="1" noTextEdit="1"/>
          </p:cNvSpPr>
          <p:nvPr>
            <p:ph type="sldImg"/>
          </p:nvPr>
        </p:nvSpPr>
        <p:spPr>
          <a:ln/>
        </p:spPr>
      </p:sp>
      <p:sp>
        <p:nvSpPr>
          <p:cNvPr id="15769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Rectangle 2"/>
          <p:cNvSpPr>
            <a:spLocks noGrp="1" noRot="1" noChangeAspect="1" noChangeArrowheads="1" noTextEdit="1"/>
          </p:cNvSpPr>
          <p:nvPr>
            <p:ph type="sldImg"/>
          </p:nvPr>
        </p:nvSpPr>
        <p:spPr>
          <a:ln/>
        </p:spPr>
      </p:sp>
      <p:sp>
        <p:nvSpPr>
          <p:cNvPr id="26829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Rot="1" noChangeAspect="1" noChangeArrowheads="1" noTextEdit="1"/>
          </p:cNvSpPr>
          <p:nvPr>
            <p:ph type="sldImg"/>
          </p:nvPr>
        </p:nvSpPr>
        <p:spPr>
          <a:ln/>
        </p:spPr>
      </p:sp>
      <p:sp>
        <p:nvSpPr>
          <p:cNvPr id="26931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2"/>
          <p:cNvSpPr>
            <a:spLocks noGrp="1" noRot="1" noChangeAspect="1" noChangeArrowheads="1" noTextEdit="1"/>
          </p:cNvSpPr>
          <p:nvPr>
            <p:ph type="sldImg"/>
          </p:nvPr>
        </p:nvSpPr>
        <p:spPr>
          <a:ln/>
        </p:spPr>
      </p:sp>
      <p:sp>
        <p:nvSpPr>
          <p:cNvPr id="27033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2"/>
          <p:cNvSpPr>
            <a:spLocks noGrp="1" noRot="1" noChangeAspect="1" noChangeArrowheads="1" noTextEdit="1"/>
          </p:cNvSpPr>
          <p:nvPr>
            <p:ph type="sldImg"/>
          </p:nvPr>
        </p:nvSpPr>
        <p:spPr>
          <a:ln/>
        </p:spPr>
      </p:sp>
      <p:sp>
        <p:nvSpPr>
          <p:cNvPr id="27136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Rectangle 2"/>
          <p:cNvSpPr>
            <a:spLocks noGrp="1" noRot="1" noChangeAspect="1" noChangeArrowheads="1" noTextEdit="1"/>
          </p:cNvSpPr>
          <p:nvPr>
            <p:ph type="sldImg"/>
          </p:nvPr>
        </p:nvSpPr>
        <p:spPr>
          <a:ln/>
        </p:spPr>
      </p:sp>
      <p:sp>
        <p:nvSpPr>
          <p:cNvPr id="27238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
          <p:cNvSpPr>
            <a:spLocks noGrp="1" noRot="1" noChangeAspect="1" noChangeArrowheads="1" noTextEdit="1"/>
          </p:cNvSpPr>
          <p:nvPr>
            <p:ph type="sldImg"/>
          </p:nvPr>
        </p:nvSpPr>
        <p:spPr>
          <a:ln/>
        </p:spPr>
      </p:sp>
      <p:sp>
        <p:nvSpPr>
          <p:cNvPr id="27341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2"/>
          <p:cNvSpPr>
            <a:spLocks noGrp="1" noRot="1" noChangeAspect="1" noChangeArrowheads="1" noTextEdit="1"/>
          </p:cNvSpPr>
          <p:nvPr>
            <p:ph type="sldImg"/>
          </p:nvPr>
        </p:nvSpPr>
        <p:spPr>
          <a:ln/>
        </p:spPr>
      </p:sp>
      <p:sp>
        <p:nvSpPr>
          <p:cNvPr id="27443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Rot="1" noChangeAspect="1" noChangeArrowheads="1" noTextEdit="1"/>
          </p:cNvSpPr>
          <p:nvPr>
            <p:ph type="sldImg"/>
          </p:nvPr>
        </p:nvSpPr>
        <p:spPr>
          <a:ln/>
        </p:spPr>
      </p:sp>
      <p:sp>
        <p:nvSpPr>
          <p:cNvPr id="27545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Rectangle 2"/>
          <p:cNvSpPr>
            <a:spLocks noGrp="1" noRot="1" noChangeAspect="1" noChangeArrowheads="1" noTextEdit="1"/>
          </p:cNvSpPr>
          <p:nvPr>
            <p:ph type="sldImg"/>
          </p:nvPr>
        </p:nvSpPr>
        <p:spPr>
          <a:ln/>
        </p:spPr>
      </p:sp>
      <p:sp>
        <p:nvSpPr>
          <p:cNvPr id="27648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Rot="1" noChangeAspect="1" noChangeArrowheads="1" noTextEdit="1"/>
          </p:cNvSpPr>
          <p:nvPr>
            <p:ph type="sldImg"/>
          </p:nvPr>
        </p:nvSpPr>
        <p:spPr>
          <a:ln/>
        </p:spPr>
      </p:sp>
      <p:sp>
        <p:nvSpPr>
          <p:cNvPr id="15872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Rot="1" noChangeAspect="1" noChangeArrowheads="1" noTextEdit="1"/>
          </p:cNvSpPr>
          <p:nvPr>
            <p:ph type="sldImg"/>
          </p:nvPr>
        </p:nvSpPr>
        <p:spPr>
          <a:ln/>
        </p:spPr>
      </p:sp>
      <p:sp>
        <p:nvSpPr>
          <p:cNvPr id="15974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Rot="1" noChangeAspect="1" noChangeArrowheads="1" noTextEdit="1"/>
          </p:cNvSpPr>
          <p:nvPr>
            <p:ph type="sldImg"/>
          </p:nvPr>
        </p:nvSpPr>
        <p:spPr>
          <a:ln/>
        </p:spPr>
      </p:sp>
      <p:sp>
        <p:nvSpPr>
          <p:cNvPr id="16281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Rot="1" noChangeAspect="1" noChangeArrowheads="1" noTextEdit="1"/>
          </p:cNvSpPr>
          <p:nvPr>
            <p:ph type="sldImg"/>
          </p:nvPr>
        </p:nvSpPr>
        <p:spPr>
          <a:ln/>
        </p:spPr>
      </p:sp>
      <p:sp>
        <p:nvSpPr>
          <p:cNvPr id="16384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Rot="1" noChangeAspect="1" noChangeArrowheads="1" noTextEdit="1"/>
          </p:cNvSpPr>
          <p:nvPr>
            <p:ph type="sldImg"/>
          </p:nvPr>
        </p:nvSpPr>
        <p:spPr>
          <a:ln/>
        </p:spPr>
      </p:sp>
      <p:sp>
        <p:nvSpPr>
          <p:cNvPr id="16486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Rot="1" noChangeAspect="1" noChangeArrowheads="1" noTextEdit="1"/>
          </p:cNvSpPr>
          <p:nvPr>
            <p:ph type="sldImg"/>
          </p:nvPr>
        </p:nvSpPr>
        <p:spPr>
          <a:ln/>
        </p:spPr>
      </p:sp>
      <p:sp>
        <p:nvSpPr>
          <p:cNvPr id="14745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Rot="1" noChangeAspect="1" noChangeArrowheads="1" noTextEdit="1"/>
          </p:cNvSpPr>
          <p:nvPr>
            <p:ph type="sldImg"/>
          </p:nvPr>
        </p:nvSpPr>
        <p:spPr>
          <a:ln/>
        </p:spPr>
      </p:sp>
      <p:sp>
        <p:nvSpPr>
          <p:cNvPr id="16589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Rot="1" noChangeAspect="1" noChangeArrowheads="1" noTextEdit="1"/>
          </p:cNvSpPr>
          <p:nvPr>
            <p:ph type="sldImg"/>
          </p:nvPr>
        </p:nvSpPr>
        <p:spPr>
          <a:ln/>
        </p:spPr>
      </p:sp>
      <p:sp>
        <p:nvSpPr>
          <p:cNvPr id="16691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Rot="1" noChangeAspect="1" noChangeArrowheads="1" noTextEdit="1"/>
          </p:cNvSpPr>
          <p:nvPr>
            <p:ph type="sldImg"/>
          </p:nvPr>
        </p:nvSpPr>
        <p:spPr>
          <a:ln/>
        </p:spPr>
      </p:sp>
      <p:sp>
        <p:nvSpPr>
          <p:cNvPr id="16793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Rot="1" noChangeAspect="1" noChangeArrowheads="1" noTextEdit="1"/>
          </p:cNvSpPr>
          <p:nvPr>
            <p:ph type="sldImg"/>
          </p:nvPr>
        </p:nvSpPr>
        <p:spPr>
          <a:ln/>
        </p:spPr>
      </p:sp>
      <p:sp>
        <p:nvSpPr>
          <p:cNvPr id="16896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Rot="1" noChangeAspect="1" noChangeArrowheads="1" noTextEdit="1"/>
          </p:cNvSpPr>
          <p:nvPr>
            <p:ph type="sldImg"/>
          </p:nvPr>
        </p:nvSpPr>
        <p:spPr>
          <a:ln/>
        </p:spPr>
      </p:sp>
      <p:sp>
        <p:nvSpPr>
          <p:cNvPr id="16998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Rot="1" noChangeAspect="1" noChangeArrowheads="1" noTextEdit="1"/>
          </p:cNvSpPr>
          <p:nvPr>
            <p:ph type="sldImg"/>
          </p:nvPr>
        </p:nvSpPr>
        <p:spPr>
          <a:ln/>
        </p:spPr>
      </p:sp>
      <p:sp>
        <p:nvSpPr>
          <p:cNvPr id="17101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Rot="1" noChangeAspect="1" noChangeArrowheads="1" noTextEdit="1"/>
          </p:cNvSpPr>
          <p:nvPr>
            <p:ph type="sldImg"/>
          </p:nvPr>
        </p:nvSpPr>
        <p:spPr>
          <a:ln/>
        </p:spPr>
      </p:sp>
      <p:sp>
        <p:nvSpPr>
          <p:cNvPr id="17203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Rot="1" noChangeAspect="1" noChangeArrowheads="1" noTextEdit="1"/>
          </p:cNvSpPr>
          <p:nvPr>
            <p:ph type="sldImg"/>
          </p:nvPr>
        </p:nvSpPr>
        <p:spPr>
          <a:ln/>
        </p:spPr>
      </p:sp>
      <p:sp>
        <p:nvSpPr>
          <p:cNvPr id="17305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Rot="1" noChangeAspect="1" noChangeArrowheads="1" noTextEdit="1"/>
          </p:cNvSpPr>
          <p:nvPr>
            <p:ph type="sldImg"/>
          </p:nvPr>
        </p:nvSpPr>
        <p:spPr>
          <a:ln/>
        </p:spPr>
      </p:sp>
      <p:sp>
        <p:nvSpPr>
          <p:cNvPr id="17408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Rot="1" noChangeAspect="1" noChangeArrowheads="1" noTextEdit="1"/>
          </p:cNvSpPr>
          <p:nvPr>
            <p:ph type="sldImg"/>
          </p:nvPr>
        </p:nvSpPr>
        <p:spPr>
          <a:ln/>
        </p:spPr>
      </p:sp>
      <p:sp>
        <p:nvSpPr>
          <p:cNvPr id="17510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Rot="1" noChangeAspect="1" noChangeArrowheads="1" noTextEdit="1"/>
          </p:cNvSpPr>
          <p:nvPr>
            <p:ph type="sldImg"/>
          </p:nvPr>
        </p:nvSpPr>
        <p:spPr>
          <a:ln/>
        </p:spPr>
      </p:sp>
      <p:sp>
        <p:nvSpPr>
          <p:cNvPr id="14848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Rot="1" noChangeAspect="1" noChangeArrowheads="1" noTextEdit="1"/>
          </p:cNvSpPr>
          <p:nvPr>
            <p:ph type="sldImg"/>
          </p:nvPr>
        </p:nvSpPr>
        <p:spPr>
          <a:ln/>
        </p:spPr>
      </p:sp>
      <p:sp>
        <p:nvSpPr>
          <p:cNvPr id="17613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Rot="1" noChangeAspect="1" noChangeArrowheads="1" noTextEdit="1"/>
          </p:cNvSpPr>
          <p:nvPr>
            <p:ph type="sldImg"/>
          </p:nvPr>
        </p:nvSpPr>
        <p:spPr>
          <a:ln/>
        </p:spPr>
      </p:sp>
      <p:sp>
        <p:nvSpPr>
          <p:cNvPr id="17715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Rot="1" noChangeAspect="1" noChangeArrowheads="1" noTextEdit="1"/>
          </p:cNvSpPr>
          <p:nvPr>
            <p:ph type="sldImg"/>
          </p:nvPr>
        </p:nvSpPr>
        <p:spPr>
          <a:ln/>
        </p:spPr>
      </p:sp>
      <p:sp>
        <p:nvSpPr>
          <p:cNvPr id="17817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Rot="1" noChangeAspect="1" noChangeArrowheads="1" noTextEdit="1"/>
          </p:cNvSpPr>
          <p:nvPr>
            <p:ph type="sldImg"/>
          </p:nvPr>
        </p:nvSpPr>
        <p:spPr>
          <a:ln/>
        </p:spPr>
      </p:sp>
      <p:sp>
        <p:nvSpPr>
          <p:cNvPr id="17920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Rot="1" noChangeAspect="1" noChangeArrowheads="1" noTextEdit="1"/>
          </p:cNvSpPr>
          <p:nvPr>
            <p:ph type="sldImg"/>
          </p:nvPr>
        </p:nvSpPr>
        <p:spPr>
          <a:ln/>
        </p:spPr>
      </p:sp>
      <p:sp>
        <p:nvSpPr>
          <p:cNvPr id="18022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Rot="1" noChangeAspect="1" noChangeArrowheads="1" noTextEdit="1"/>
          </p:cNvSpPr>
          <p:nvPr>
            <p:ph type="sldImg"/>
          </p:nvPr>
        </p:nvSpPr>
        <p:spPr>
          <a:ln/>
        </p:spPr>
      </p:sp>
      <p:sp>
        <p:nvSpPr>
          <p:cNvPr id="18125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Rot="1" noChangeAspect="1" noChangeArrowheads="1" noTextEdit="1"/>
          </p:cNvSpPr>
          <p:nvPr>
            <p:ph type="sldImg"/>
          </p:nvPr>
        </p:nvSpPr>
        <p:spPr>
          <a:ln/>
        </p:spPr>
      </p:sp>
      <p:sp>
        <p:nvSpPr>
          <p:cNvPr id="18227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Rot="1" noChangeAspect="1" noChangeArrowheads="1" noTextEdit="1"/>
          </p:cNvSpPr>
          <p:nvPr>
            <p:ph type="sldImg"/>
          </p:nvPr>
        </p:nvSpPr>
        <p:spPr>
          <a:ln/>
        </p:spPr>
      </p:sp>
      <p:sp>
        <p:nvSpPr>
          <p:cNvPr id="18329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Rot="1" noChangeAspect="1" noChangeArrowheads="1" noTextEdit="1"/>
          </p:cNvSpPr>
          <p:nvPr>
            <p:ph type="sldImg"/>
          </p:nvPr>
        </p:nvSpPr>
        <p:spPr>
          <a:ln/>
        </p:spPr>
      </p:sp>
      <p:sp>
        <p:nvSpPr>
          <p:cNvPr id="18432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Rot="1" noChangeAspect="1" noChangeArrowheads="1" noTextEdit="1"/>
          </p:cNvSpPr>
          <p:nvPr>
            <p:ph type="sldImg"/>
          </p:nvPr>
        </p:nvSpPr>
        <p:spPr>
          <a:ln/>
        </p:spPr>
      </p:sp>
      <p:sp>
        <p:nvSpPr>
          <p:cNvPr id="18534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Rot="1" noChangeAspect="1" noChangeArrowheads="1" noTextEdit="1"/>
          </p:cNvSpPr>
          <p:nvPr>
            <p:ph type="sldImg"/>
          </p:nvPr>
        </p:nvSpPr>
        <p:spPr>
          <a:ln/>
        </p:spPr>
      </p:sp>
      <p:sp>
        <p:nvSpPr>
          <p:cNvPr id="14950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Rot="1" noChangeAspect="1" noChangeArrowheads="1" noTextEdit="1"/>
          </p:cNvSpPr>
          <p:nvPr>
            <p:ph type="sldImg"/>
          </p:nvPr>
        </p:nvSpPr>
        <p:spPr>
          <a:ln/>
        </p:spPr>
      </p:sp>
      <p:sp>
        <p:nvSpPr>
          <p:cNvPr id="18637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Rot="1" noChangeAspect="1" noChangeArrowheads="1" noTextEdit="1"/>
          </p:cNvSpPr>
          <p:nvPr>
            <p:ph type="sldImg"/>
          </p:nvPr>
        </p:nvSpPr>
        <p:spPr>
          <a:ln/>
        </p:spPr>
      </p:sp>
      <p:sp>
        <p:nvSpPr>
          <p:cNvPr id="18739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Rot="1" noChangeAspect="1" noChangeArrowheads="1" noTextEdit="1"/>
          </p:cNvSpPr>
          <p:nvPr>
            <p:ph type="sldImg"/>
          </p:nvPr>
        </p:nvSpPr>
        <p:spPr>
          <a:ln/>
        </p:spPr>
      </p:sp>
      <p:sp>
        <p:nvSpPr>
          <p:cNvPr id="18841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Rot="1" noChangeAspect="1" noChangeArrowheads="1" noTextEdit="1"/>
          </p:cNvSpPr>
          <p:nvPr>
            <p:ph type="sldImg"/>
          </p:nvPr>
        </p:nvSpPr>
        <p:spPr>
          <a:ln/>
        </p:spPr>
      </p:sp>
      <p:sp>
        <p:nvSpPr>
          <p:cNvPr id="18944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Rot="1" noChangeAspect="1" noChangeArrowheads="1" noTextEdit="1"/>
          </p:cNvSpPr>
          <p:nvPr>
            <p:ph type="sldImg"/>
          </p:nvPr>
        </p:nvSpPr>
        <p:spPr>
          <a:ln/>
        </p:spPr>
      </p:sp>
      <p:sp>
        <p:nvSpPr>
          <p:cNvPr id="19046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Rot="1" noChangeAspect="1" noChangeArrowheads="1" noTextEdit="1"/>
          </p:cNvSpPr>
          <p:nvPr>
            <p:ph type="sldImg"/>
          </p:nvPr>
        </p:nvSpPr>
        <p:spPr>
          <a:ln/>
        </p:spPr>
      </p:sp>
      <p:sp>
        <p:nvSpPr>
          <p:cNvPr id="19149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Rot="1" noChangeAspect="1" noChangeArrowheads="1" noTextEdit="1"/>
          </p:cNvSpPr>
          <p:nvPr>
            <p:ph type="sldImg"/>
          </p:nvPr>
        </p:nvSpPr>
        <p:spPr>
          <a:ln/>
        </p:spPr>
      </p:sp>
      <p:sp>
        <p:nvSpPr>
          <p:cNvPr id="19251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Rot="1" noChangeAspect="1" noChangeArrowheads="1" noTextEdit="1"/>
          </p:cNvSpPr>
          <p:nvPr>
            <p:ph type="sldImg"/>
          </p:nvPr>
        </p:nvSpPr>
        <p:spPr>
          <a:ln/>
        </p:spPr>
      </p:sp>
      <p:sp>
        <p:nvSpPr>
          <p:cNvPr id="19353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Rot="1" noChangeAspect="1" noChangeArrowheads="1" noTextEdit="1"/>
          </p:cNvSpPr>
          <p:nvPr>
            <p:ph type="sldImg"/>
          </p:nvPr>
        </p:nvSpPr>
        <p:spPr>
          <a:ln/>
        </p:spPr>
      </p:sp>
      <p:sp>
        <p:nvSpPr>
          <p:cNvPr id="19456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Rot="1" noChangeAspect="1" noChangeArrowheads="1" noTextEdit="1"/>
          </p:cNvSpPr>
          <p:nvPr>
            <p:ph type="sldImg"/>
          </p:nvPr>
        </p:nvSpPr>
        <p:spPr>
          <a:ln/>
        </p:spPr>
      </p:sp>
      <p:sp>
        <p:nvSpPr>
          <p:cNvPr id="19558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Rot="1" noChangeAspect="1" noChangeArrowheads="1" noTextEdit="1"/>
          </p:cNvSpPr>
          <p:nvPr>
            <p:ph type="sldImg"/>
          </p:nvPr>
        </p:nvSpPr>
        <p:spPr>
          <a:ln/>
        </p:spPr>
      </p:sp>
      <p:sp>
        <p:nvSpPr>
          <p:cNvPr id="15053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Rot="1" noChangeAspect="1" noChangeArrowheads="1" noTextEdit="1"/>
          </p:cNvSpPr>
          <p:nvPr>
            <p:ph type="sldImg"/>
          </p:nvPr>
        </p:nvSpPr>
        <p:spPr>
          <a:ln/>
        </p:spPr>
      </p:sp>
      <p:sp>
        <p:nvSpPr>
          <p:cNvPr id="19661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Rot="1" noChangeAspect="1" noChangeArrowheads="1" noTextEdit="1"/>
          </p:cNvSpPr>
          <p:nvPr>
            <p:ph type="sldImg"/>
          </p:nvPr>
        </p:nvSpPr>
        <p:spPr>
          <a:ln/>
        </p:spPr>
      </p:sp>
      <p:sp>
        <p:nvSpPr>
          <p:cNvPr id="19763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Rot="1" noChangeAspect="1" noChangeArrowheads="1" noTextEdit="1"/>
          </p:cNvSpPr>
          <p:nvPr>
            <p:ph type="sldImg"/>
          </p:nvPr>
        </p:nvSpPr>
        <p:spPr>
          <a:ln/>
        </p:spPr>
      </p:sp>
      <p:sp>
        <p:nvSpPr>
          <p:cNvPr id="20070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Rot="1" noChangeAspect="1" noChangeArrowheads="1" noTextEdit="1"/>
          </p:cNvSpPr>
          <p:nvPr>
            <p:ph type="sldImg"/>
          </p:nvPr>
        </p:nvSpPr>
        <p:spPr>
          <a:ln/>
        </p:spPr>
      </p:sp>
      <p:sp>
        <p:nvSpPr>
          <p:cNvPr id="20173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Rot="1" noChangeAspect="1" noChangeArrowheads="1" noTextEdit="1"/>
          </p:cNvSpPr>
          <p:nvPr>
            <p:ph type="sldImg"/>
          </p:nvPr>
        </p:nvSpPr>
        <p:spPr>
          <a:ln/>
        </p:spPr>
      </p:sp>
      <p:sp>
        <p:nvSpPr>
          <p:cNvPr id="20275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Rot="1" noChangeAspect="1" noChangeArrowheads="1" noTextEdit="1"/>
          </p:cNvSpPr>
          <p:nvPr>
            <p:ph type="sldImg"/>
          </p:nvPr>
        </p:nvSpPr>
        <p:spPr>
          <a:ln/>
        </p:spPr>
      </p:sp>
      <p:sp>
        <p:nvSpPr>
          <p:cNvPr id="19865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Rot="1" noChangeAspect="1" noChangeArrowheads="1" noTextEdit="1"/>
          </p:cNvSpPr>
          <p:nvPr>
            <p:ph type="sldImg"/>
          </p:nvPr>
        </p:nvSpPr>
        <p:spPr>
          <a:ln/>
        </p:spPr>
      </p:sp>
      <p:sp>
        <p:nvSpPr>
          <p:cNvPr id="19968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Grp="1" noRot="1" noChangeAspect="1" noChangeArrowheads="1" noTextEdit="1"/>
          </p:cNvSpPr>
          <p:nvPr>
            <p:ph type="sldImg"/>
          </p:nvPr>
        </p:nvSpPr>
        <p:spPr>
          <a:ln/>
        </p:spPr>
      </p:sp>
      <p:sp>
        <p:nvSpPr>
          <p:cNvPr id="20377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Rot="1" noChangeAspect="1" noChangeArrowheads="1" noTextEdit="1"/>
          </p:cNvSpPr>
          <p:nvPr>
            <p:ph type="sldImg"/>
          </p:nvPr>
        </p:nvSpPr>
        <p:spPr>
          <a:ln/>
        </p:spPr>
      </p:sp>
      <p:sp>
        <p:nvSpPr>
          <p:cNvPr id="20480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Rot="1" noChangeAspect="1" noChangeArrowheads="1" noTextEdit="1"/>
          </p:cNvSpPr>
          <p:nvPr>
            <p:ph type="sldImg"/>
          </p:nvPr>
        </p:nvSpPr>
        <p:spPr>
          <a:ln/>
        </p:spPr>
      </p:sp>
      <p:sp>
        <p:nvSpPr>
          <p:cNvPr id="20685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Rot="1" noChangeAspect="1" noChangeArrowheads="1" noTextEdit="1"/>
          </p:cNvSpPr>
          <p:nvPr>
            <p:ph type="sldImg"/>
          </p:nvPr>
        </p:nvSpPr>
        <p:spPr>
          <a:ln/>
        </p:spPr>
      </p:sp>
      <p:sp>
        <p:nvSpPr>
          <p:cNvPr id="15155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Rot="1" noChangeAspect="1" noChangeArrowheads="1" noTextEdit="1"/>
          </p:cNvSpPr>
          <p:nvPr>
            <p:ph type="sldImg"/>
          </p:nvPr>
        </p:nvSpPr>
        <p:spPr>
          <a:ln/>
        </p:spPr>
      </p:sp>
      <p:sp>
        <p:nvSpPr>
          <p:cNvPr id="20787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Rot="1" noChangeAspect="1" noChangeArrowheads="1" noTextEdit="1"/>
          </p:cNvSpPr>
          <p:nvPr>
            <p:ph type="sldImg"/>
          </p:nvPr>
        </p:nvSpPr>
        <p:spPr>
          <a:ln/>
        </p:spPr>
      </p:sp>
      <p:sp>
        <p:nvSpPr>
          <p:cNvPr id="20582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Rot="1" noChangeAspect="1" noChangeArrowheads="1" noTextEdit="1"/>
          </p:cNvSpPr>
          <p:nvPr>
            <p:ph type="sldImg"/>
          </p:nvPr>
        </p:nvSpPr>
        <p:spPr>
          <a:ln/>
        </p:spPr>
      </p:sp>
      <p:sp>
        <p:nvSpPr>
          <p:cNvPr id="20889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Rot="1" noChangeAspect="1" noChangeArrowheads="1" noTextEdit="1"/>
          </p:cNvSpPr>
          <p:nvPr>
            <p:ph type="sldImg"/>
          </p:nvPr>
        </p:nvSpPr>
        <p:spPr>
          <a:ln/>
        </p:spPr>
      </p:sp>
      <p:sp>
        <p:nvSpPr>
          <p:cNvPr id="20992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Rot="1" noChangeAspect="1" noChangeArrowheads="1" noTextEdit="1"/>
          </p:cNvSpPr>
          <p:nvPr>
            <p:ph type="sldImg"/>
          </p:nvPr>
        </p:nvSpPr>
        <p:spPr>
          <a:ln/>
        </p:spPr>
      </p:sp>
      <p:sp>
        <p:nvSpPr>
          <p:cNvPr id="21094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Rot="1" noChangeAspect="1" noChangeArrowheads="1" noTextEdit="1"/>
          </p:cNvSpPr>
          <p:nvPr>
            <p:ph type="sldImg"/>
          </p:nvPr>
        </p:nvSpPr>
        <p:spPr>
          <a:ln/>
        </p:spPr>
      </p:sp>
      <p:sp>
        <p:nvSpPr>
          <p:cNvPr id="21197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Rot="1" noChangeAspect="1" noChangeArrowheads="1" noTextEdit="1"/>
          </p:cNvSpPr>
          <p:nvPr>
            <p:ph type="sldImg"/>
          </p:nvPr>
        </p:nvSpPr>
        <p:spPr>
          <a:ln/>
        </p:spPr>
      </p:sp>
      <p:sp>
        <p:nvSpPr>
          <p:cNvPr id="21299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Grp="1" noRot="1" noChangeAspect="1" noChangeArrowheads="1" noTextEdit="1"/>
          </p:cNvSpPr>
          <p:nvPr>
            <p:ph type="sldImg"/>
          </p:nvPr>
        </p:nvSpPr>
        <p:spPr>
          <a:ln/>
        </p:spPr>
      </p:sp>
      <p:sp>
        <p:nvSpPr>
          <p:cNvPr id="21401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noRot="1" noChangeAspect="1" noChangeArrowheads="1" noTextEdit="1"/>
          </p:cNvSpPr>
          <p:nvPr>
            <p:ph type="sldImg"/>
          </p:nvPr>
        </p:nvSpPr>
        <p:spPr>
          <a:ln/>
        </p:spPr>
      </p:sp>
      <p:sp>
        <p:nvSpPr>
          <p:cNvPr id="21504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Grp="1" noRot="1" noChangeAspect="1" noChangeArrowheads="1" noTextEdit="1"/>
          </p:cNvSpPr>
          <p:nvPr>
            <p:ph type="sldImg"/>
          </p:nvPr>
        </p:nvSpPr>
        <p:spPr>
          <a:ln/>
        </p:spPr>
      </p:sp>
      <p:sp>
        <p:nvSpPr>
          <p:cNvPr id="216067" name="Rectangle 3"/>
          <p:cNvSpPr>
            <a:spLocks noGrp="1" noChangeArrowheads="1"/>
          </p:cNvSpPr>
          <p:nvPr>
            <p:ph type="body" idx="1"/>
          </p:nvPr>
        </p:nvSpPr>
        <p:spPr>
          <a:noFill/>
          <a:ln w="9525"/>
        </p:spPr>
        <p:txBody>
          <a:bodyPr/>
          <a:lstStyle/>
          <a:p>
            <a:r>
              <a:rPr lang="uk-UA" smtClean="0"/>
              <a:t>Низхідне сортування злиттям аналогічне принципу управління зверху вниз, в рамках якого керівник організовує роботи таким чином, що отримавши велике завдання, він розбиває його на підзадачі, які повинні незалежно вирішувати його підлеглі. Якщо кожен керівник вирішуватиме своє завдання, розбиваючи її на дві рівні частини з подальшим об'єднанням рішень, отриманих його підлеглими і подальшою передачею результату своєму начальству, то приблизно так організована сортування злиттям. Робота недалеко просунеться поки хтось, хто не має в своєму підпорядкуванні виконавців, не отримає і не виконає своє завдання (у даному випадку це злиття двох файлів розміром 1); проте керівництво виконує значну частину роботи, сполучаючи результати роботи підлеглих в єдине ціле.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Rot="1" noChangeAspect="1" noChangeArrowheads="1" noTextEdit="1"/>
          </p:cNvSpPr>
          <p:nvPr>
            <p:ph type="sldImg"/>
          </p:nvPr>
        </p:nvSpPr>
        <p:spPr>
          <a:ln/>
        </p:spPr>
      </p:sp>
      <p:sp>
        <p:nvSpPr>
          <p:cNvPr id="15257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Grp="1" noRot="1" noChangeAspect="1" noChangeArrowheads="1" noTextEdit="1"/>
          </p:cNvSpPr>
          <p:nvPr>
            <p:ph type="sldImg"/>
          </p:nvPr>
        </p:nvSpPr>
        <p:spPr>
          <a:ln/>
        </p:spPr>
      </p:sp>
      <p:sp>
        <p:nvSpPr>
          <p:cNvPr id="21709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2"/>
          <p:cNvSpPr>
            <a:spLocks noGrp="1" noRot="1" noChangeAspect="1" noChangeArrowheads="1" noTextEdit="1"/>
          </p:cNvSpPr>
          <p:nvPr>
            <p:ph type="sldImg"/>
          </p:nvPr>
        </p:nvSpPr>
        <p:spPr>
          <a:ln/>
        </p:spPr>
      </p:sp>
      <p:sp>
        <p:nvSpPr>
          <p:cNvPr id="21811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2"/>
          <p:cNvSpPr>
            <a:spLocks noGrp="1" noRot="1" noChangeAspect="1" noChangeArrowheads="1" noTextEdit="1"/>
          </p:cNvSpPr>
          <p:nvPr>
            <p:ph type="sldImg"/>
          </p:nvPr>
        </p:nvSpPr>
        <p:spPr>
          <a:ln/>
        </p:spPr>
      </p:sp>
      <p:sp>
        <p:nvSpPr>
          <p:cNvPr id="21913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Rot="1" noChangeAspect="1" noChangeArrowheads="1" noTextEdit="1"/>
          </p:cNvSpPr>
          <p:nvPr>
            <p:ph type="sldImg"/>
          </p:nvPr>
        </p:nvSpPr>
        <p:spPr>
          <a:ln/>
        </p:spPr>
      </p:sp>
      <p:sp>
        <p:nvSpPr>
          <p:cNvPr id="22016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Grp="1" noRot="1" noChangeAspect="1" noChangeArrowheads="1" noTextEdit="1"/>
          </p:cNvSpPr>
          <p:nvPr>
            <p:ph type="sldImg"/>
          </p:nvPr>
        </p:nvSpPr>
        <p:spPr>
          <a:ln/>
        </p:spPr>
      </p:sp>
      <p:sp>
        <p:nvSpPr>
          <p:cNvPr id="22118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Grp="1" noRot="1" noChangeAspect="1" noChangeArrowheads="1" noTextEdit="1"/>
          </p:cNvSpPr>
          <p:nvPr>
            <p:ph type="sldImg"/>
          </p:nvPr>
        </p:nvSpPr>
        <p:spPr>
          <a:ln/>
        </p:spPr>
      </p:sp>
      <p:sp>
        <p:nvSpPr>
          <p:cNvPr id="22221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p:cNvSpPr>
            <a:spLocks noGrp="1" noRot="1" noChangeAspect="1" noChangeArrowheads="1" noTextEdit="1"/>
          </p:cNvSpPr>
          <p:nvPr>
            <p:ph type="sldImg"/>
          </p:nvPr>
        </p:nvSpPr>
        <p:spPr>
          <a:ln/>
        </p:spPr>
      </p:sp>
      <p:sp>
        <p:nvSpPr>
          <p:cNvPr id="22323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Rot="1" noChangeAspect="1" noChangeArrowheads="1" noTextEdit="1"/>
          </p:cNvSpPr>
          <p:nvPr>
            <p:ph type="sldImg"/>
          </p:nvPr>
        </p:nvSpPr>
        <p:spPr>
          <a:ln/>
        </p:spPr>
      </p:sp>
      <p:sp>
        <p:nvSpPr>
          <p:cNvPr id="22425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2"/>
          <p:cNvSpPr>
            <a:spLocks noGrp="1" noRot="1" noChangeAspect="1" noChangeArrowheads="1" noTextEdit="1"/>
          </p:cNvSpPr>
          <p:nvPr>
            <p:ph type="sldImg"/>
          </p:nvPr>
        </p:nvSpPr>
        <p:spPr>
          <a:ln/>
        </p:spPr>
      </p:sp>
      <p:sp>
        <p:nvSpPr>
          <p:cNvPr id="22528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2"/>
          <p:cNvSpPr>
            <a:spLocks noGrp="1" noRot="1" noChangeAspect="1" noChangeArrowheads="1" noTextEdit="1"/>
          </p:cNvSpPr>
          <p:nvPr>
            <p:ph type="sldImg"/>
          </p:nvPr>
        </p:nvSpPr>
        <p:spPr>
          <a:ln/>
        </p:spPr>
      </p:sp>
      <p:sp>
        <p:nvSpPr>
          <p:cNvPr id="22630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Rot="1" noChangeAspect="1" noChangeArrowheads="1" noTextEdit="1"/>
          </p:cNvSpPr>
          <p:nvPr>
            <p:ph type="sldImg"/>
          </p:nvPr>
        </p:nvSpPr>
        <p:spPr>
          <a:ln/>
        </p:spPr>
      </p:sp>
      <p:sp>
        <p:nvSpPr>
          <p:cNvPr id="15360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Grp="1" noRot="1" noChangeAspect="1" noChangeArrowheads="1" noTextEdit="1"/>
          </p:cNvSpPr>
          <p:nvPr>
            <p:ph type="sldImg"/>
          </p:nvPr>
        </p:nvSpPr>
        <p:spPr>
          <a:ln/>
        </p:spPr>
      </p:sp>
      <p:sp>
        <p:nvSpPr>
          <p:cNvPr id="22733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Rot="1" noChangeAspect="1" noChangeArrowheads="1" noTextEdit="1"/>
          </p:cNvSpPr>
          <p:nvPr>
            <p:ph type="sldImg"/>
          </p:nvPr>
        </p:nvSpPr>
        <p:spPr>
          <a:ln/>
        </p:spPr>
      </p:sp>
      <p:sp>
        <p:nvSpPr>
          <p:cNvPr id="22835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Rot="1" noChangeAspect="1" noChangeArrowheads="1" noTextEdit="1"/>
          </p:cNvSpPr>
          <p:nvPr>
            <p:ph type="sldImg"/>
          </p:nvPr>
        </p:nvSpPr>
        <p:spPr>
          <a:ln/>
        </p:spPr>
      </p:sp>
      <p:sp>
        <p:nvSpPr>
          <p:cNvPr id="22937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Rot="1" noChangeAspect="1" noChangeArrowheads="1" noTextEdit="1"/>
          </p:cNvSpPr>
          <p:nvPr>
            <p:ph type="sldImg"/>
          </p:nvPr>
        </p:nvSpPr>
        <p:spPr>
          <a:ln/>
        </p:spPr>
      </p:sp>
      <p:sp>
        <p:nvSpPr>
          <p:cNvPr id="230403" name="Rectangle 3"/>
          <p:cNvSpPr>
            <a:spLocks noGrp="1" noChangeArrowheads="1"/>
          </p:cNvSpPr>
          <p:nvPr>
            <p:ph type="body" idx="1"/>
          </p:nvPr>
        </p:nvSpPr>
        <p:spPr>
          <a:noFill/>
          <a:ln w="9525"/>
        </p:spPr>
        <p:txBody>
          <a:bodyPr/>
          <a:lstStyle/>
          <a:p>
            <a:r>
              <a:rPr lang="uk-UA" smtClean="0"/>
              <a:t>Застосуваннями черг по пріоритетам є системи моделювання, в рамках яких ключі можуть відповідати моментам виникнення подій, що забезпечує можливість їх обробки в хронологічному порядку; системи планування завдань в комп'ютерних системах, де ключі можуть відповідати пріоритетам, вказуючим, який з користувачів повинен обслуговуватися першим; а також чисельні розрахунки, в яких ключами можуть бути помилки в обчисленнях, в яких пріоритети показують, що найбільш груба помилка повинна бути виправлена першою. </a:t>
            </a:r>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Grp="1" noRot="1" noChangeAspect="1" noChangeArrowheads="1" noTextEdit="1"/>
          </p:cNvSpPr>
          <p:nvPr>
            <p:ph type="sldImg"/>
          </p:nvPr>
        </p:nvSpPr>
        <p:spPr>
          <a:ln/>
        </p:spPr>
      </p:sp>
      <p:sp>
        <p:nvSpPr>
          <p:cNvPr id="23142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2"/>
          <p:cNvSpPr>
            <a:spLocks noGrp="1" noRot="1" noChangeAspect="1" noChangeArrowheads="1" noTextEdit="1"/>
          </p:cNvSpPr>
          <p:nvPr>
            <p:ph type="sldImg"/>
          </p:nvPr>
        </p:nvSpPr>
        <p:spPr>
          <a:ln/>
        </p:spPr>
      </p:sp>
      <p:sp>
        <p:nvSpPr>
          <p:cNvPr id="232451" name="Rectangle 3"/>
          <p:cNvSpPr>
            <a:spLocks noGrp="1" noChangeArrowheads="1"/>
          </p:cNvSpPr>
          <p:nvPr>
            <p:ph type="body" idx="1"/>
          </p:nvPr>
        </p:nvSpPr>
        <p:spPr>
          <a:noFill/>
          <a:ln w="9525"/>
        </p:spPr>
        <p:txBody>
          <a:bodyPr/>
          <a:lstStyle/>
          <a:p>
            <a:r>
              <a:rPr lang="uk-UA" smtClean="0"/>
              <a:t>Можна було б скористатися зв'язним уявленням пірамідально впорядкованих дерев, але повні дерева надають можливість задіювати компактне уявлення у вигляді масиву, в якому легко переходити з деякого вузла до його батька або до його предків без необхідності підтримки явних зв'язків. Батька вузла, що знаходиться в позиції </a:t>
            </a:r>
            <a:r>
              <a:rPr lang="en-US" smtClean="0"/>
              <a:t>i</a:t>
            </a:r>
            <a:r>
              <a:rPr lang="uk-UA" smtClean="0"/>
              <a:t>, необхідно шукати у позиції </a:t>
            </a:r>
            <a:r>
              <a:rPr lang="en-US" smtClean="0"/>
              <a:t>i</a:t>
            </a:r>
            <a:r>
              <a:rPr lang="uk-UA" smtClean="0"/>
              <a:t>/2, і відповідно, два нащадки вузла в позиції </a:t>
            </a:r>
            <a:r>
              <a:rPr lang="en-US" smtClean="0"/>
              <a:t>i</a:t>
            </a:r>
            <a:r>
              <a:rPr lang="uk-UA" smtClean="0"/>
              <a:t> знаходяться в позиціях 2</a:t>
            </a:r>
            <a:r>
              <a:rPr lang="en-US" smtClean="0"/>
              <a:t>i</a:t>
            </a:r>
            <a:r>
              <a:rPr lang="uk-UA" smtClean="0"/>
              <a:t> і 2</a:t>
            </a:r>
            <a:r>
              <a:rPr lang="en-US" smtClean="0"/>
              <a:t>i</a:t>
            </a:r>
            <a:r>
              <a:rPr lang="uk-UA" smtClean="0"/>
              <a:t>+1. При подібній організації проходження по такому дереву виконується простіше, ніж якщо б це дерево було реалізоване в зв'язному уявленні, оскільки у такому разі можуть знадобитися зв'язки дерева, що належать кожному ключу, щоб мати можливість переміщатися вгору і вниз по дереву (кожен елемент матиме один покажчик на батька і один покажчик на кожного нащадка). Повні бінарні дерева, представлені у вигляді масивів, є жорсткими структурами, але все таки володіють достатньою гнучкістю, щоб дозволити реалізувати ефективні алгоритми, що маніпулюють чергами по пріоритетам. </a:t>
            </a:r>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p:cNvSpPr>
            <a:spLocks noGrp="1" noRot="1" noChangeAspect="1" noChangeArrowheads="1" noTextEdit="1"/>
          </p:cNvSpPr>
          <p:nvPr>
            <p:ph type="sldImg"/>
          </p:nvPr>
        </p:nvSpPr>
        <p:spPr>
          <a:ln/>
        </p:spPr>
      </p:sp>
      <p:sp>
        <p:nvSpPr>
          <p:cNvPr id="23347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p:cNvSpPr>
            <a:spLocks noGrp="1" noRot="1" noChangeAspect="1" noChangeArrowheads="1" noTextEdit="1"/>
          </p:cNvSpPr>
          <p:nvPr>
            <p:ph type="sldImg"/>
          </p:nvPr>
        </p:nvSpPr>
        <p:spPr>
          <a:ln/>
        </p:spPr>
      </p:sp>
      <p:sp>
        <p:nvSpPr>
          <p:cNvPr id="23449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Grp="1" noRot="1" noChangeAspect="1" noChangeArrowheads="1" noTextEdit="1"/>
          </p:cNvSpPr>
          <p:nvPr>
            <p:ph type="sldImg"/>
          </p:nvPr>
        </p:nvSpPr>
        <p:spPr>
          <a:ln/>
        </p:spPr>
      </p:sp>
      <p:sp>
        <p:nvSpPr>
          <p:cNvPr id="23552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Rot="1" noChangeAspect="1" noChangeArrowheads="1" noTextEdit="1"/>
          </p:cNvSpPr>
          <p:nvPr>
            <p:ph type="sldImg"/>
          </p:nvPr>
        </p:nvSpPr>
        <p:spPr>
          <a:ln/>
        </p:spPr>
      </p:sp>
      <p:sp>
        <p:nvSpPr>
          <p:cNvPr id="23654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Rot="1" noChangeAspect="1" noChangeArrowheads="1" noTextEdit="1"/>
          </p:cNvSpPr>
          <p:nvPr>
            <p:ph type="sldImg"/>
          </p:nvPr>
        </p:nvSpPr>
        <p:spPr>
          <a:ln/>
        </p:spPr>
      </p:sp>
      <p:sp>
        <p:nvSpPr>
          <p:cNvPr id="15462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p:cNvSpPr>
            <a:spLocks noGrp="1" noRot="1" noChangeAspect="1" noChangeArrowheads="1" noTextEdit="1"/>
          </p:cNvSpPr>
          <p:nvPr>
            <p:ph type="sldImg"/>
          </p:nvPr>
        </p:nvSpPr>
        <p:spPr>
          <a:ln/>
        </p:spPr>
      </p:sp>
      <p:sp>
        <p:nvSpPr>
          <p:cNvPr id="23757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Rot="1" noChangeAspect="1" noChangeArrowheads="1" noTextEdit="1"/>
          </p:cNvSpPr>
          <p:nvPr>
            <p:ph type="sldImg"/>
          </p:nvPr>
        </p:nvSpPr>
        <p:spPr>
          <a:ln/>
        </p:spPr>
      </p:sp>
      <p:sp>
        <p:nvSpPr>
          <p:cNvPr id="23859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2"/>
          <p:cNvSpPr>
            <a:spLocks noGrp="1" noRot="1" noChangeAspect="1" noChangeArrowheads="1" noTextEdit="1"/>
          </p:cNvSpPr>
          <p:nvPr>
            <p:ph type="sldImg"/>
          </p:nvPr>
        </p:nvSpPr>
        <p:spPr>
          <a:ln/>
        </p:spPr>
      </p:sp>
      <p:sp>
        <p:nvSpPr>
          <p:cNvPr id="239619" name="Rectangle 3"/>
          <p:cNvSpPr>
            <a:spLocks noGrp="1" noChangeArrowheads="1"/>
          </p:cNvSpPr>
          <p:nvPr>
            <p:ph type="body" idx="1"/>
          </p:nvPr>
        </p:nvSpPr>
        <p:spPr>
          <a:noFill/>
          <a:ln w="9525"/>
        </p:spPr>
        <p:txBody>
          <a:bodyPr/>
          <a:lstStyle/>
          <a:p>
            <a:r>
              <a:rPr lang="uk-UA" smtClean="0"/>
              <a:t>Обидві операції передбачають переміщення вздовж шляху між коренем і нижнім рівнем дерева, при цьому жоден шлях уздовж сортуючого дерева, що складається з N елементів, не містить більш l</a:t>
            </a:r>
            <a:r>
              <a:rPr lang="en-US" smtClean="0"/>
              <a:t>o</a:t>
            </a:r>
            <a:r>
              <a:rPr lang="uk-UA" smtClean="0"/>
              <a:t>g</a:t>
            </a:r>
            <a:r>
              <a:rPr lang="en-US" smtClean="0"/>
              <a:t>N </a:t>
            </a:r>
            <a:r>
              <a:rPr lang="uk-UA" smtClean="0"/>
              <a:t>елементів. Операція видалити найбільший вимагає два порівняння для кожного вузла: одне для того, щоб знайти нащадка з більшим ключем, інше - для того, щоб ухвалити рішення, чи потрібно просувати цього нащадка. </a:t>
            </a:r>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p:cNvSpPr>
            <a:spLocks noGrp="1" noRot="1" noChangeAspect="1" noChangeArrowheads="1" noTextEdit="1"/>
          </p:cNvSpPr>
          <p:nvPr>
            <p:ph type="sldImg"/>
          </p:nvPr>
        </p:nvSpPr>
        <p:spPr>
          <a:ln/>
        </p:spPr>
      </p:sp>
      <p:sp>
        <p:nvSpPr>
          <p:cNvPr id="24064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Rot="1" noChangeAspect="1" noChangeArrowheads="1" noTextEdit="1"/>
          </p:cNvSpPr>
          <p:nvPr>
            <p:ph type="sldImg"/>
          </p:nvPr>
        </p:nvSpPr>
        <p:spPr>
          <a:ln/>
        </p:spPr>
      </p:sp>
      <p:sp>
        <p:nvSpPr>
          <p:cNvPr id="24166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Rot="1" noChangeAspect="1" noChangeArrowheads="1" noTextEdit="1"/>
          </p:cNvSpPr>
          <p:nvPr>
            <p:ph type="sldImg"/>
          </p:nvPr>
        </p:nvSpPr>
        <p:spPr>
          <a:ln/>
        </p:spPr>
      </p:sp>
      <p:sp>
        <p:nvSpPr>
          <p:cNvPr id="24269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Grp="1" noRot="1" noChangeAspect="1" noChangeArrowheads="1" noTextEdit="1"/>
          </p:cNvSpPr>
          <p:nvPr>
            <p:ph type="sldImg"/>
          </p:nvPr>
        </p:nvSpPr>
        <p:spPr>
          <a:ln/>
        </p:spPr>
      </p:sp>
      <p:sp>
        <p:nvSpPr>
          <p:cNvPr id="24371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p:cNvSpPr>
            <a:spLocks noGrp="1" noRot="1" noChangeAspect="1" noChangeArrowheads="1" noTextEdit="1"/>
          </p:cNvSpPr>
          <p:nvPr>
            <p:ph type="sldImg"/>
          </p:nvPr>
        </p:nvSpPr>
        <p:spPr>
          <a:ln/>
        </p:spPr>
      </p:sp>
      <p:sp>
        <p:nvSpPr>
          <p:cNvPr id="24473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2"/>
          <p:cNvSpPr>
            <a:spLocks noGrp="1" noRot="1" noChangeAspect="1" noChangeArrowheads="1" noTextEdit="1"/>
          </p:cNvSpPr>
          <p:nvPr>
            <p:ph type="sldImg"/>
          </p:nvPr>
        </p:nvSpPr>
        <p:spPr>
          <a:ln/>
        </p:spPr>
      </p:sp>
      <p:sp>
        <p:nvSpPr>
          <p:cNvPr id="24576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Rot="1" noChangeAspect="1" noChangeArrowheads="1" noTextEdit="1"/>
          </p:cNvSpPr>
          <p:nvPr>
            <p:ph type="sldImg"/>
          </p:nvPr>
        </p:nvSpPr>
        <p:spPr>
          <a:ln/>
        </p:spPr>
      </p:sp>
      <p:sp>
        <p:nvSpPr>
          <p:cNvPr id="24678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1026"/>
          <p:cNvGrpSpPr>
            <a:grpSpLocks/>
          </p:cNvGrpSpPr>
          <p:nvPr/>
        </p:nvGrpSpPr>
        <p:grpSpPr bwMode="auto">
          <a:xfrm>
            <a:off x="-7758113" y="1463675"/>
            <a:ext cx="16902113" cy="10795000"/>
            <a:chOff x="-4887" y="922"/>
            <a:chExt cx="10647" cy="6800"/>
          </a:xfrm>
        </p:grpSpPr>
        <p:sp>
          <p:nvSpPr>
            <p:cNvPr id="5" name="Freeform 1027"/>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pPr>
                <a:defRPr/>
              </a:pPr>
              <a:endParaRPr lang="ru-RU" sz="2400"/>
            </a:p>
          </p:txBody>
        </p:sp>
        <p:sp>
          <p:nvSpPr>
            <p:cNvPr id="6" name="Arc 1028"/>
            <p:cNvSpPr>
              <a:spLocks/>
            </p:cNvSpPr>
            <p:nvPr/>
          </p:nvSpPr>
          <p:spPr bwMode="auto">
            <a:xfrm>
              <a:off x="-4887" y="922"/>
              <a:ext cx="8474" cy="6800"/>
            </a:xfrm>
            <a:custGeom>
              <a:avLst/>
              <a:gdLst>
                <a:gd name="T0" fmla="*/ 64 w 43200"/>
                <a:gd name="T1" fmla="*/ 13 h 43200"/>
                <a:gd name="T2" fmla="*/ 37 w 43200"/>
                <a:gd name="T3" fmla="*/ 0 h 43200"/>
                <a:gd name="T4" fmla="*/ 32 w 43200"/>
                <a:gd name="T5" fmla="*/ 13 h 43200"/>
                <a:gd name="T6" fmla="*/ 0 60000 65536"/>
                <a:gd name="T7" fmla="*/ 0 60000 65536"/>
                <a:gd name="T8" fmla="*/ 0 60000 65536"/>
              </a:gdLst>
              <a:ahLst/>
              <a:cxnLst>
                <a:cxn ang="T6">
                  <a:pos x="T0" y="T1"/>
                </a:cxn>
                <a:cxn ang="T7">
                  <a:pos x="T2" y="T3"/>
                </a:cxn>
                <a:cxn ang="T8">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1"/>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1"/>
                    <a:pt x="23861" y="88"/>
                    <a:pt x="24979" y="265"/>
                  </a:cubicBezTo>
                  <a:lnTo>
                    <a:pt x="21600" y="21600"/>
                  </a:lnTo>
                  <a:lnTo>
                    <a:pt x="43200" y="21600"/>
                  </a:lnTo>
                  <a:close/>
                </a:path>
              </a:pathLst>
            </a:custGeom>
            <a:noFill/>
            <a:ln w="12700" cap="sq">
              <a:solidFill>
                <a:schemeClr val="folHlink"/>
              </a:solidFill>
              <a:round/>
              <a:headEnd type="none" w="sm" len="sm"/>
              <a:tailEnd type="none" w="sm" len="sm"/>
            </a:ln>
          </p:spPr>
          <p:txBody>
            <a:bodyPr/>
            <a:lstStyle/>
            <a:p>
              <a:pPr>
                <a:defRPr/>
              </a:pPr>
              <a:endParaRPr lang="en-GB">
                <a:latin typeface="Times New Roman" pitchFamily="18" charset="0"/>
              </a:endParaRPr>
            </a:p>
          </p:txBody>
        </p:sp>
      </p:grpSp>
      <p:sp>
        <p:nvSpPr>
          <p:cNvPr id="20485" name="Rectangle 1029"/>
          <p:cNvSpPr>
            <a:spLocks noGrp="1" noChangeArrowheads="1"/>
          </p:cNvSpPr>
          <p:nvPr>
            <p:ph type="ctrTitle" sz="quarter"/>
          </p:nvPr>
        </p:nvSpPr>
        <p:spPr>
          <a:xfrm>
            <a:off x="1293813" y="762000"/>
            <a:ext cx="7772400" cy="1143000"/>
          </a:xfrm>
        </p:spPr>
        <p:txBody>
          <a:bodyPr anchor="b"/>
          <a:lstStyle>
            <a:lvl1pPr>
              <a:defRPr/>
            </a:lvl1pPr>
          </a:lstStyle>
          <a:p>
            <a:r>
              <a:rPr lang="ru-RU"/>
              <a:t>Образец заголовка</a:t>
            </a:r>
          </a:p>
        </p:txBody>
      </p:sp>
      <p:sp>
        <p:nvSpPr>
          <p:cNvPr id="20486" name="Rectangle 1030"/>
          <p:cNvSpPr>
            <a:spLocks noGrp="1" noChangeArrowheads="1"/>
          </p:cNvSpPr>
          <p:nvPr>
            <p:ph type="subTitle" sz="quarter" idx="1"/>
          </p:nvPr>
        </p:nvSpPr>
        <p:spPr>
          <a:xfrm>
            <a:off x="3429000" y="2085975"/>
            <a:ext cx="5638800" cy="1038225"/>
          </a:xfrm>
        </p:spPr>
        <p:txBody>
          <a:bodyPr lIns="92075" rIns="92075"/>
          <a:lstStyle>
            <a:lvl1pPr marL="0" indent="0">
              <a:lnSpc>
                <a:spcPct val="70000"/>
              </a:lnSpc>
              <a:buFont typeface="Wingdings" pitchFamily="2" charset="2"/>
              <a:buNone/>
              <a:defRPr/>
            </a:lvl1pPr>
          </a:lstStyle>
          <a:p>
            <a:r>
              <a:rPr lang="ru-RU"/>
              <a:t>Образец подзаголовка</a:t>
            </a:r>
          </a:p>
        </p:txBody>
      </p:sp>
      <p:sp>
        <p:nvSpPr>
          <p:cNvPr id="7" name="Rectangle 1031"/>
          <p:cNvSpPr>
            <a:spLocks noGrp="1" noChangeArrowheads="1"/>
          </p:cNvSpPr>
          <p:nvPr>
            <p:ph type="dt" sz="quarter" idx="10"/>
          </p:nvPr>
        </p:nvSpPr>
        <p:spPr/>
        <p:txBody>
          <a:bodyPr/>
          <a:lstStyle>
            <a:lvl1pPr>
              <a:defRPr/>
            </a:lvl1pPr>
          </a:lstStyle>
          <a:p>
            <a:pPr>
              <a:defRPr/>
            </a:pPr>
            <a:endParaRPr lang="ru-RU"/>
          </a:p>
        </p:txBody>
      </p:sp>
      <p:sp>
        <p:nvSpPr>
          <p:cNvPr id="8" name="Rectangle 1032"/>
          <p:cNvSpPr>
            <a:spLocks noGrp="1" noChangeArrowheads="1"/>
          </p:cNvSpPr>
          <p:nvPr>
            <p:ph type="ftr" sz="quarter" idx="11"/>
          </p:nvPr>
        </p:nvSpPr>
        <p:spPr>
          <a:xfrm>
            <a:off x="1295400" y="6365875"/>
            <a:ext cx="4267200" cy="457200"/>
          </a:xfrm>
        </p:spPr>
        <p:txBody>
          <a:bodyPr/>
          <a:lstStyle>
            <a:lvl1pPr>
              <a:defRPr/>
            </a:lvl1pPr>
          </a:lstStyle>
          <a:p>
            <a:pPr>
              <a:defRPr/>
            </a:pPr>
            <a:endParaRPr lang="ru-RU"/>
          </a:p>
        </p:txBody>
      </p:sp>
      <p:sp>
        <p:nvSpPr>
          <p:cNvPr id="9" name="Rectangle 1033"/>
          <p:cNvSpPr>
            <a:spLocks noGrp="1" noChangeArrowheads="1"/>
          </p:cNvSpPr>
          <p:nvPr>
            <p:ph type="sldNum" sz="quarter" idx="12"/>
          </p:nvPr>
        </p:nvSpPr>
        <p:spPr/>
        <p:txBody>
          <a:bodyPr/>
          <a:lstStyle>
            <a:lvl2pPr lvl="1">
              <a:defRPr>
                <a:latin typeface="+mn-lt"/>
              </a:defRPr>
            </a:lvl2pPr>
          </a:lstStyle>
          <a:p>
            <a:pPr lvl="1">
              <a:defRPr/>
            </a:pPr>
            <a:fld id="{92841EE8-D597-464F-AEAB-1AC7C590E2F4}" type="slidenum">
              <a:rPr lang="ru-RU"/>
              <a:pPr lvl="1">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2pPr lvl="1">
              <a:defRPr/>
            </a:lvl2pPr>
          </a:lstStyle>
          <a:p>
            <a:pPr lvl="1">
              <a:defRPr/>
            </a:pPr>
            <a:fld id="{80731734-0882-4D74-9CC0-47396E958685}" type="slidenum">
              <a:rPr lang="ru-RU"/>
              <a:pPr lvl="1">
                <a:defRPr/>
              </a:pPr>
              <a:t>‹#›</a:t>
            </a:fld>
            <a:endParaRPr lang="ru-RU">
              <a:latin typeface="+mn-lt"/>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43700" y="609600"/>
            <a:ext cx="2019300" cy="54864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2625" y="609600"/>
            <a:ext cx="5908675" cy="5486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2pPr lvl="1">
              <a:defRPr/>
            </a:lvl2pPr>
          </a:lstStyle>
          <a:p>
            <a:pPr lvl="1">
              <a:defRPr/>
            </a:pPr>
            <a:fld id="{63CF77E9-7E19-4808-8007-405997092C61}" type="slidenum">
              <a:rPr lang="ru-RU"/>
              <a:pPr lvl="1">
                <a:defRPr/>
              </a:pPr>
              <a:t>‹#›</a:t>
            </a:fld>
            <a:endParaRPr lang="ru-RU">
              <a:latin typeface="+mn-lt"/>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clipArtAndTx" preserve="1">
  <p:cSld name="Заголовок, клип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2625" y="609600"/>
            <a:ext cx="8080375" cy="1143000"/>
          </a:xfrm>
        </p:spPr>
        <p:txBody>
          <a:bodyPr/>
          <a:lstStyle/>
          <a:p>
            <a:r>
              <a:rPr lang="ru-RU" smtClean="0"/>
              <a:t>Образец заголовка</a:t>
            </a:r>
            <a:endParaRPr lang="ru-RU"/>
          </a:p>
        </p:txBody>
      </p:sp>
      <p:sp>
        <p:nvSpPr>
          <p:cNvPr id="3" name="Клип 2"/>
          <p:cNvSpPr>
            <a:spLocks noGrp="1"/>
          </p:cNvSpPr>
          <p:nvPr>
            <p:ph type="clipArt" sz="half" idx="1"/>
          </p:nvPr>
        </p:nvSpPr>
        <p:spPr>
          <a:xfrm>
            <a:off x="682625" y="1981200"/>
            <a:ext cx="3810000" cy="4114800"/>
          </a:xfrm>
        </p:spPr>
        <p:txBody>
          <a:bodyPr/>
          <a:lstStyle/>
          <a:p>
            <a:pPr lvl="0"/>
            <a:endParaRPr lang="ru-RU" noProof="0" smtClean="0"/>
          </a:p>
        </p:txBody>
      </p:sp>
      <p:sp>
        <p:nvSpPr>
          <p:cNvPr id="4" name="Текст 3"/>
          <p:cNvSpPr>
            <a:spLocks noGrp="1"/>
          </p:cNvSpPr>
          <p:nvPr>
            <p:ph type="body" sz="half" idx="2"/>
          </p:nvPr>
        </p:nvSpPr>
        <p:spPr>
          <a:xfrm>
            <a:off x="4645025" y="19812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2pPr lvl="1">
              <a:defRPr/>
            </a:lvl2pPr>
          </a:lstStyle>
          <a:p>
            <a:pPr lvl="1">
              <a:defRPr/>
            </a:pPr>
            <a:fld id="{7F6B09AE-45E9-4F1B-9544-24EB49DE71ED}" type="slidenum">
              <a:rPr lang="ru-RU"/>
              <a:pPr lvl="1">
                <a:defRPr/>
              </a:pPr>
              <a:t>‹#›</a:t>
            </a:fld>
            <a:endParaRPr lang="ru-RU">
              <a:latin typeface="+mn-lt"/>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2pPr lvl="1">
              <a:defRPr/>
            </a:lvl2pPr>
          </a:lstStyle>
          <a:p>
            <a:pPr lvl="1">
              <a:defRPr/>
            </a:pPr>
            <a:fld id="{39EAA908-32FB-4C13-9773-F879334B5811}" type="slidenum">
              <a:rPr lang="ru-RU"/>
              <a:pPr lvl="1">
                <a:defRPr/>
              </a:pPr>
              <a:t>‹#›</a:t>
            </a:fld>
            <a:endParaRPr lang="ru-RU">
              <a:latin typeface="+mn-lt"/>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2pPr lvl="1">
              <a:defRPr/>
            </a:lvl2pPr>
          </a:lstStyle>
          <a:p>
            <a:pPr lvl="1">
              <a:defRPr/>
            </a:pPr>
            <a:fld id="{0212E871-FAD5-4C73-AEF6-5D5A5E6F3333}" type="slidenum">
              <a:rPr lang="ru-RU"/>
              <a:pPr lvl="1">
                <a:defRPr/>
              </a:pPr>
              <a:t>‹#›</a:t>
            </a:fld>
            <a:endParaRPr lang="ru-RU">
              <a:latin typeface="+mn-lt"/>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26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50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2pPr lvl="1">
              <a:defRPr/>
            </a:lvl2pPr>
          </a:lstStyle>
          <a:p>
            <a:pPr lvl="1">
              <a:defRPr/>
            </a:pPr>
            <a:fld id="{2FB00389-E4EB-425C-A9D2-1F78CAEDD3EB}" type="slidenum">
              <a:rPr lang="ru-RU"/>
              <a:pPr lvl="1">
                <a:defRPr/>
              </a:pPr>
              <a:t>‹#›</a:t>
            </a:fld>
            <a:endParaRPr lang="ru-RU">
              <a:latin typeface="+mn-lt"/>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pPr>
              <a:defRPr/>
            </a:pPr>
            <a:endParaRPr lang="ru-RU"/>
          </a:p>
        </p:txBody>
      </p:sp>
      <p:sp>
        <p:nvSpPr>
          <p:cNvPr id="8" name="Нижний колонтитул 7"/>
          <p:cNvSpPr>
            <a:spLocks noGrp="1"/>
          </p:cNvSpPr>
          <p:nvPr>
            <p:ph type="ftr" sz="quarter" idx="11"/>
          </p:nvPr>
        </p:nvSpPr>
        <p:spPr/>
        <p:txBody>
          <a:bodyPr/>
          <a:lstStyle>
            <a:lvl1pPr>
              <a:defRPr/>
            </a:lvl1pPr>
          </a:lstStyle>
          <a:p>
            <a:pPr>
              <a:defRPr/>
            </a:pPr>
            <a:endParaRPr lang="ru-RU"/>
          </a:p>
        </p:txBody>
      </p:sp>
      <p:sp>
        <p:nvSpPr>
          <p:cNvPr id="9" name="Номер слайда 8"/>
          <p:cNvSpPr>
            <a:spLocks noGrp="1"/>
          </p:cNvSpPr>
          <p:nvPr>
            <p:ph type="sldNum" sz="quarter" idx="12"/>
          </p:nvPr>
        </p:nvSpPr>
        <p:spPr/>
        <p:txBody>
          <a:bodyPr/>
          <a:lstStyle>
            <a:lvl2pPr lvl="1">
              <a:defRPr/>
            </a:lvl2pPr>
          </a:lstStyle>
          <a:p>
            <a:pPr lvl="1">
              <a:defRPr/>
            </a:pPr>
            <a:fld id="{ECC461BF-FADF-454A-B786-CE106A7A4430}" type="slidenum">
              <a:rPr lang="ru-RU"/>
              <a:pPr lvl="1">
                <a:defRPr/>
              </a:pPr>
              <a:t>‹#›</a:t>
            </a:fld>
            <a:endParaRPr lang="ru-RU">
              <a:latin typeface="+mn-lt"/>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pPr>
              <a:defRPr/>
            </a:pPr>
            <a:endParaRPr lang="ru-RU"/>
          </a:p>
        </p:txBody>
      </p:sp>
      <p:sp>
        <p:nvSpPr>
          <p:cNvPr id="4" name="Нижний колонтитул 3"/>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2pPr lvl="1">
              <a:defRPr/>
            </a:lvl2pPr>
          </a:lstStyle>
          <a:p>
            <a:pPr lvl="1">
              <a:defRPr/>
            </a:pPr>
            <a:fld id="{DBBC1233-C053-45AA-8529-C51923FA2743}" type="slidenum">
              <a:rPr lang="ru-RU"/>
              <a:pPr lvl="1">
                <a:defRPr/>
              </a:pPr>
              <a:t>‹#›</a:t>
            </a:fld>
            <a:endParaRPr lang="ru-RU">
              <a:latin typeface="+mn-lt"/>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pPr>
              <a:defRPr/>
            </a:pPr>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3"/>
          <p:cNvSpPr>
            <a:spLocks noGrp="1"/>
          </p:cNvSpPr>
          <p:nvPr>
            <p:ph type="sldNum" sz="quarter" idx="12"/>
          </p:nvPr>
        </p:nvSpPr>
        <p:spPr/>
        <p:txBody>
          <a:bodyPr/>
          <a:lstStyle>
            <a:lvl2pPr lvl="1">
              <a:defRPr/>
            </a:lvl2pPr>
          </a:lstStyle>
          <a:p>
            <a:pPr lvl="1">
              <a:defRPr/>
            </a:pPr>
            <a:fld id="{6F10EB34-1043-4EFC-A164-D0397E1A833F}" type="slidenum">
              <a:rPr lang="ru-RU"/>
              <a:pPr lvl="1">
                <a:defRPr/>
              </a:pPr>
              <a:t>‹#›</a:t>
            </a:fld>
            <a:endParaRPr lang="ru-RU">
              <a:latin typeface="+mn-lt"/>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2pPr lvl="1">
              <a:defRPr/>
            </a:lvl2pPr>
          </a:lstStyle>
          <a:p>
            <a:pPr lvl="1">
              <a:defRPr/>
            </a:pPr>
            <a:fld id="{F7330E95-0106-4408-B778-554EA631B3BD}" type="slidenum">
              <a:rPr lang="ru-RU"/>
              <a:pPr lvl="1">
                <a:defRPr/>
              </a:pPr>
              <a:t>‹#›</a:t>
            </a:fld>
            <a:endParaRPr lang="ru-RU">
              <a:latin typeface="+mn-lt"/>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2pPr lvl="1">
              <a:defRPr/>
            </a:lvl2pPr>
          </a:lstStyle>
          <a:p>
            <a:pPr lvl="1">
              <a:defRPr/>
            </a:pPr>
            <a:fld id="{2AF22FFE-4BF1-479A-BB3A-10034C19BF60}" type="slidenum">
              <a:rPr lang="ru-RU"/>
              <a:pPr lvl="1">
                <a:defRPr/>
              </a:pPr>
              <a:t>‹#›</a:t>
            </a:fld>
            <a:endParaRPr lang="ru-RU">
              <a:latin typeface="+mn-lt"/>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1026" name="Group 2050"/>
          <p:cNvGrpSpPr>
            <a:grpSpLocks/>
          </p:cNvGrpSpPr>
          <p:nvPr/>
        </p:nvGrpSpPr>
        <p:grpSpPr bwMode="auto">
          <a:xfrm>
            <a:off x="-8405813" y="4763"/>
            <a:ext cx="17538701" cy="13690600"/>
            <a:chOff x="-5295" y="3"/>
            <a:chExt cx="11048" cy="8624"/>
          </a:xfrm>
        </p:grpSpPr>
        <p:sp>
          <p:nvSpPr>
            <p:cNvPr id="19459" name="Freeform 2051"/>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pPr>
                <a:defRPr/>
              </a:pPr>
              <a:endParaRPr lang="ru-RU" sz="2400"/>
            </a:p>
          </p:txBody>
        </p:sp>
        <p:sp>
          <p:nvSpPr>
            <p:cNvPr id="1033" name="Arc 2052"/>
            <p:cNvSpPr>
              <a:spLocks/>
            </p:cNvSpPr>
            <p:nvPr/>
          </p:nvSpPr>
          <p:spPr bwMode="auto">
            <a:xfrm>
              <a:off x="-5295" y="3"/>
              <a:ext cx="10596" cy="8624"/>
            </a:xfrm>
            <a:custGeom>
              <a:avLst/>
              <a:gdLst>
                <a:gd name="T0" fmla="*/ 156 w 43200"/>
                <a:gd name="T1" fmla="*/ 34 h 43200"/>
                <a:gd name="T2" fmla="*/ 78 w 43200"/>
                <a:gd name="T3" fmla="*/ 0 h 43200"/>
                <a:gd name="T4" fmla="*/ 78 w 43200"/>
                <a:gd name="T5" fmla="*/ 34 h 43200"/>
                <a:gd name="T6" fmla="*/ 0 60000 65536"/>
                <a:gd name="T7" fmla="*/ 0 60000 65536"/>
                <a:gd name="T8" fmla="*/ 0 60000 65536"/>
              </a:gdLst>
              <a:ahLst/>
              <a:cxnLst>
                <a:cxn ang="T6">
                  <a:pos x="T0" y="T1"/>
                </a:cxn>
                <a:cxn ang="T7">
                  <a:pos x="T2" y="T3"/>
                </a:cxn>
                <a:cxn ang="T8">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1" y="9670"/>
                    <a:pt x="9670" y="0"/>
                    <a:pt x="21599" y="0"/>
                  </a:cubicBezTo>
                </a:path>
                <a:path w="43200" h="43200" stroke="0" extrusionOk="0">
                  <a:moveTo>
                    <a:pt x="43200" y="21600"/>
                  </a:moveTo>
                  <a:cubicBezTo>
                    <a:pt x="43200" y="33529"/>
                    <a:pt x="33529" y="43200"/>
                    <a:pt x="21600" y="43200"/>
                  </a:cubicBezTo>
                  <a:cubicBezTo>
                    <a:pt x="9670" y="43200"/>
                    <a:pt x="0" y="33529"/>
                    <a:pt x="0" y="21600"/>
                  </a:cubicBezTo>
                  <a:cubicBezTo>
                    <a:pt x="-1" y="9670"/>
                    <a:pt x="9670" y="0"/>
                    <a:pt x="21599" y="0"/>
                  </a:cubicBezTo>
                  <a:lnTo>
                    <a:pt x="21600" y="21600"/>
                  </a:lnTo>
                  <a:lnTo>
                    <a:pt x="43200" y="21600"/>
                  </a:lnTo>
                  <a:close/>
                </a:path>
              </a:pathLst>
            </a:custGeom>
            <a:noFill/>
            <a:ln w="12700" cap="sq">
              <a:solidFill>
                <a:schemeClr val="folHlink"/>
              </a:solidFill>
              <a:round/>
              <a:headEnd type="none" w="sm" len="sm"/>
              <a:tailEnd type="none" w="sm" len="sm"/>
            </a:ln>
          </p:spPr>
          <p:txBody>
            <a:bodyPr/>
            <a:lstStyle/>
            <a:p>
              <a:pPr>
                <a:defRPr/>
              </a:pPr>
              <a:endParaRPr lang="en-GB">
                <a:latin typeface="Times New Roman" pitchFamily="18" charset="0"/>
              </a:endParaRPr>
            </a:p>
          </p:txBody>
        </p:sp>
      </p:grpSp>
      <p:sp>
        <p:nvSpPr>
          <p:cNvPr id="19461" name="Rectangle 2053"/>
          <p:cNvSpPr>
            <a:spLocks noGrp="1" noChangeArrowheads="1"/>
          </p:cNvSpPr>
          <p:nvPr>
            <p:ph type="title"/>
          </p:nvPr>
        </p:nvSpPr>
        <p:spPr bwMode="auto">
          <a:xfrm>
            <a:off x="682625" y="609600"/>
            <a:ext cx="8080375"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ru-RU" smtClean="0"/>
              <a:t>Образец заголовка</a:t>
            </a:r>
          </a:p>
        </p:txBody>
      </p:sp>
      <p:sp>
        <p:nvSpPr>
          <p:cNvPr id="1028" name="Rectangle 2054"/>
          <p:cNvSpPr>
            <a:spLocks noGrp="1" noChangeArrowheads="1"/>
          </p:cNvSpPr>
          <p:nvPr>
            <p:ph type="body" idx="1"/>
          </p:nvPr>
        </p:nvSpPr>
        <p:spPr bwMode="auto">
          <a:xfrm>
            <a:off x="682625" y="1981200"/>
            <a:ext cx="7772400" cy="4114800"/>
          </a:xfrm>
          <a:prstGeom prst="rect">
            <a:avLst/>
          </a:prstGeom>
          <a:noFill/>
          <a:ln w="9525">
            <a:noFill/>
            <a:miter lim="800000"/>
            <a:headEnd/>
            <a:tailEnd/>
          </a:ln>
        </p:spPr>
        <p:txBody>
          <a:bodyPr vert="horz" wrap="square" lIns="182562" tIns="46038" rIns="182562" bIns="46038"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9463" name="Rectangle 2055"/>
          <p:cNvSpPr>
            <a:spLocks noGrp="1" noChangeArrowheads="1"/>
          </p:cNvSpPr>
          <p:nvPr>
            <p:ph type="dt" sz="half" idx="2"/>
          </p:nvPr>
        </p:nvSpPr>
        <p:spPr bwMode="auto">
          <a:xfrm>
            <a:off x="7215188" y="6442075"/>
            <a:ext cx="19050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kumimoji="0" sz="1400">
                <a:latin typeface="Times New Roman" charset="0"/>
              </a:defRPr>
            </a:lvl1pPr>
          </a:lstStyle>
          <a:p>
            <a:pPr>
              <a:defRPr/>
            </a:pPr>
            <a:endParaRPr lang="ru-RU"/>
          </a:p>
        </p:txBody>
      </p:sp>
      <p:sp>
        <p:nvSpPr>
          <p:cNvPr id="19464" name="Rectangle 2056"/>
          <p:cNvSpPr>
            <a:spLocks noGrp="1" noChangeArrowheads="1"/>
          </p:cNvSpPr>
          <p:nvPr>
            <p:ph type="ftr" sz="quarter" idx="3"/>
          </p:nvPr>
        </p:nvSpPr>
        <p:spPr bwMode="auto">
          <a:xfrm>
            <a:off x="682625" y="6365875"/>
            <a:ext cx="4267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kumimoji="0" sz="1400">
                <a:latin typeface="Times New Roman" charset="0"/>
              </a:defRPr>
            </a:lvl1pPr>
          </a:lstStyle>
          <a:p>
            <a:pPr>
              <a:defRPr/>
            </a:pPr>
            <a:endParaRPr lang="ru-RU"/>
          </a:p>
        </p:txBody>
      </p:sp>
      <p:sp>
        <p:nvSpPr>
          <p:cNvPr id="19465" name="Rectangle 2057"/>
          <p:cNvSpPr>
            <a:spLocks noGrp="1" noChangeArrowheads="1"/>
          </p:cNvSpPr>
          <p:nvPr>
            <p:ph type="sldNum" sz="quarter" idx="4"/>
          </p:nvPr>
        </p:nvSpPr>
        <p:spPr bwMode="auto">
          <a:xfrm>
            <a:off x="7199313" y="6148388"/>
            <a:ext cx="1905000" cy="381000"/>
          </a:xfrm>
          <a:prstGeom prst="rect">
            <a:avLst/>
          </a:prstGeom>
          <a:noFill/>
          <a:ln w="9525">
            <a:noFill/>
            <a:miter lim="800000"/>
            <a:headEnd/>
            <a:tailEnd/>
          </a:ln>
          <a:effectLst/>
        </p:spPr>
        <p:txBody>
          <a:bodyPr vert="horz" wrap="none" lIns="92075" tIns="0" rIns="92075" bIns="0" numCol="1" anchor="b" anchorCtr="0" compatLnSpc="1">
            <a:prstTxWarp prst="textNoShape">
              <a:avLst/>
            </a:prstTxWarp>
          </a:bodyPr>
          <a:lstStyle>
            <a:lvl2pPr lvl="1" algn="r">
              <a:defRPr kumimoji="0" sz="1400">
                <a:latin typeface="+mj-lt"/>
              </a:defRPr>
            </a:lvl2pPr>
          </a:lstStyle>
          <a:p>
            <a:pPr lvl="1">
              <a:defRPr/>
            </a:pPr>
            <a:fld id="{8131843B-6BD8-423C-9F52-CCFEB5CADA43}" type="slidenum">
              <a:rPr lang="ru-RU"/>
              <a:pPr lvl="1">
                <a:defRPr/>
              </a:pPr>
              <a:t>‹#›</a:t>
            </a:fld>
            <a:endParaRPr lang="ru-RU"/>
          </a:p>
        </p:txBody>
      </p:sp>
    </p:spTree>
  </p:cSld>
  <p:clrMap bg1="lt1" tx1="dk1" bg2="lt2" tx2="dk2" accent1="accent1" accent2="accent2" accent3="accent3" accent4="accent4" accent5="accent5" accent6="accent6" hlink="hlink" folHlink="folHlink"/>
  <p:sldLayoutIdLst>
    <p:sldLayoutId id="2147484479" r:id="rId1"/>
    <p:sldLayoutId id="2147484480" r:id="rId2"/>
    <p:sldLayoutId id="2147484481" r:id="rId3"/>
    <p:sldLayoutId id="2147484482" r:id="rId4"/>
    <p:sldLayoutId id="2147484483" r:id="rId5"/>
    <p:sldLayoutId id="2147484484" r:id="rId6"/>
    <p:sldLayoutId id="2147484485" r:id="rId7"/>
    <p:sldLayoutId id="2147484486" r:id="rId8"/>
    <p:sldLayoutId id="2147484487" r:id="rId9"/>
    <p:sldLayoutId id="2147484488" r:id="rId10"/>
    <p:sldLayoutId id="2147484489" r:id="rId11"/>
    <p:sldLayoutId id="2147484490" r:id="rId12"/>
  </p:sldLayoutIdLst>
  <p:txStyles>
    <p:titleStyle>
      <a:lvl1pPr algn="l" rtl="0" eaLnBrk="0" fontAlgn="base" hangingPunct="0">
        <a:spcBef>
          <a:spcPct val="0"/>
        </a:spcBef>
        <a:spcAft>
          <a:spcPct val="0"/>
        </a:spcAft>
        <a:defRPr sz="4400">
          <a:solidFill>
            <a:schemeClr val="tx2"/>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C0C0C0"/>
            </a:outerShdw>
          </a:effectLst>
          <a:latin typeface="Arial" charset="0"/>
        </a:defRPr>
      </a:lvl2pPr>
      <a:lvl3pPr algn="l" rtl="0" eaLnBrk="0" fontAlgn="base" hangingPunct="0">
        <a:spcBef>
          <a:spcPct val="0"/>
        </a:spcBef>
        <a:spcAft>
          <a:spcPct val="0"/>
        </a:spcAft>
        <a:defRPr sz="4400">
          <a:solidFill>
            <a:schemeClr val="tx2"/>
          </a:solidFill>
          <a:effectLst>
            <a:outerShdw blurRad="38100" dist="38100" dir="2700000" algn="tl">
              <a:srgbClr val="C0C0C0"/>
            </a:outerShdw>
          </a:effectLst>
          <a:latin typeface="Arial" charset="0"/>
        </a:defRPr>
      </a:lvl3pPr>
      <a:lvl4pPr algn="l" rtl="0" eaLnBrk="0" fontAlgn="base" hangingPunct="0">
        <a:spcBef>
          <a:spcPct val="0"/>
        </a:spcBef>
        <a:spcAft>
          <a:spcPct val="0"/>
        </a:spcAft>
        <a:defRPr sz="4400">
          <a:solidFill>
            <a:schemeClr val="tx2"/>
          </a:solidFill>
          <a:effectLst>
            <a:outerShdw blurRad="38100" dist="38100" dir="2700000" algn="tl">
              <a:srgbClr val="C0C0C0"/>
            </a:outerShdw>
          </a:effectLst>
          <a:latin typeface="Arial" charset="0"/>
        </a:defRPr>
      </a:lvl4pPr>
      <a:lvl5pPr algn="l" rtl="0" eaLnBrk="0" fontAlgn="base" hangingPunct="0">
        <a:spcBef>
          <a:spcPct val="0"/>
        </a:spcBef>
        <a:spcAft>
          <a:spcPct val="0"/>
        </a:spcAft>
        <a:defRPr sz="4400">
          <a:solidFill>
            <a:schemeClr val="tx2"/>
          </a:solidFill>
          <a:effectLst>
            <a:outerShdw blurRad="38100" dist="38100" dir="2700000" algn="tl">
              <a:srgbClr val="C0C0C0"/>
            </a:outerShdw>
          </a:effectLst>
          <a:latin typeface="Arial" charset="0"/>
        </a:defRPr>
      </a:lvl5pPr>
      <a:lvl6pPr marL="457200" algn="l" rtl="0" fontAlgn="base">
        <a:spcBef>
          <a:spcPct val="0"/>
        </a:spcBef>
        <a:spcAft>
          <a:spcPct val="0"/>
        </a:spcAft>
        <a:defRPr sz="4400">
          <a:solidFill>
            <a:schemeClr val="tx2"/>
          </a:solidFill>
          <a:effectLst>
            <a:outerShdw blurRad="38100" dist="38100" dir="2700000" algn="tl">
              <a:srgbClr val="C0C0C0"/>
            </a:outerShdw>
          </a:effectLst>
          <a:latin typeface="Arial" charset="0"/>
        </a:defRPr>
      </a:lvl6pPr>
      <a:lvl7pPr marL="914400" algn="l" rtl="0" fontAlgn="base">
        <a:spcBef>
          <a:spcPct val="0"/>
        </a:spcBef>
        <a:spcAft>
          <a:spcPct val="0"/>
        </a:spcAft>
        <a:defRPr sz="4400">
          <a:solidFill>
            <a:schemeClr val="tx2"/>
          </a:solidFill>
          <a:effectLst>
            <a:outerShdw blurRad="38100" dist="38100" dir="2700000" algn="tl">
              <a:srgbClr val="C0C0C0"/>
            </a:outerShdw>
          </a:effectLst>
          <a:latin typeface="Arial" charset="0"/>
        </a:defRPr>
      </a:lvl7pPr>
      <a:lvl8pPr marL="1371600" algn="l" rtl="0" fontAlgn="base">
        <a:spcBef>
          <a:spcPct val="0"/>
        </a:spcBef>
        <a:spcAft>
          <a:spcPct val="0"/>
        </a:spcAft>
        <a:defRPr sz="4400">
          <a:solidFill>
            <a:schemeClr val="tx2"/>
          </a:solidFill>
          <a:effectLst>
            <a:outerShdw blurRad="38100" dist="38100" dir="2700000" algn="tl">
              <a:srgbClr val="C0C0C0"/>
            </a:outerShdw>
          </a:effectLst>
          <a:latin typeface="Arial" charset="0"/>
        </a:defRPr>
      </a:lvl8pPr>
      <a:lvl9pPr marL="1828800" algn="l" rtl="0" fontAlgn="base">
        <a:spcBef>
          <a:spcPct val="0"/>
        </a:spcBef>
        <a:spcAft>
          <a:spcPct val="0"/>
        </a:spcAft>
        <a:defRPr sz="4400">
          <a:solidFill>
            <a:schemeClr val="tx2"/>
          </a:solidFill>
          <a:effectLst>
            <a:outerShdw blurRad="38100" dist="38100" dir="2700000" algn="tl">
              <a:srgbClr val="C0C0C0"/>
            </a:outerShdw>
          </a:effectLst>
          <a:latin typeface="Arial" charset="0"/>
        </a:defRPr>
      </a:lvl9pPr>
    </p:titleStyle>
    <p:bodyStyle>
      <a:lvl1pPr marL="342900" indent="-342900" algn="l" rtl="0" eaLnBrk="0" fontAlgn="base" hangingPunct="0">
        <a:lnSpc>
          <a:spcPct val="90000"/>
        </a:lnSpc>
        <a:spcBef>
          <a:spcPct val="20000"/>
        </a:spcBef>
        <a:spcAft>
          <a:spcPct val="0"/>
        </a:spcAft>
        <a:buClr>
          <a:schemeClr val="tx2"/>
        </a:buClr>
        <a:buSzPct val="75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rgbClr val="00CCFF"/>
        </a:buClr>
        <a:buSzPct val="65000"/>
        <a:buFont typeface="Wingdings"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0.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8.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9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9.xml"/><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20" name="Rectangle 4"/>
          <p:cNvSpPr>
            <a:spLocks noGrp="1" noChangeArrowheads="1"/>
          </p:cNvSpPr>
          <p:nvPr>
            <p:ph type="ctrTitle"/>
          </p:nvPr>
        </p:nvSpPr>
        <p:spPr>
          <a:xfrm>
            <a:off x="533400" y="1752600"/>
            <a:ext cx="8229600" cy="1963738"/>
          </a:xfrm>
        </p:spPr>
        <p:txBody>
          <a:bodyPr/>
          <a:lstStyle/>
          <a:p>
            <a:pPr eaLnBrk="1" hangingPunct="1">
              <a:defRPr/>
            </a:pPr>
            <a:r>
              <a:rPr lang="uk-UA" dirty="0" smtClean="0">
                <a:solidFill>
                  <a:srgbClr val="0000CC"/>
                </a:solidFill>
              </a:rPr>
              <a:t>Розділ</a:t>
            </a:r>
            <a:r>
              <a:rPr lang="ru-RU" dirty="0" smtClean="0">
                <a:solidFill>
                  <a:srgbClr val="0000CC"/>
                </a:solidFill>
              </a:rPr>
              <a:t> </a:t>
            </a:r>
            <a:r>
              <a:rPr lang="en-US" dirty="0" smtClean="0">
                <a:solidFill>
                  <a:srgbClr val="0000CC"/>
                </a:solidFill>
              </a:rPr>
              <a:t>5</a:t>
            </a:r>
            <a:r>
              <a:rPr lang="uk-UA" dirty="0" smtClean="0">
                <a:solidFill>
                  <a:srgbClr val="0000CC"/>
                </a:solidFill>
              </a:rPr>
              <a:t>. </a:t>
            </a:r>
            <a:br>
              <a:rPr lang="uk-UA" dirty="0" smtClean="0">
                <a:solidFill>
                  <a:srgbClr val="0000CC"/>
                </a:solidFill>
              </a:rPr>
            </a:br>
            <a:r>
              <a:rPr lang="ru-RU" dirty="0" smtClean="0">
                <a:solidFill>
                  <a:srgbClr val="0000CC"/>
                </a:solidFill>
              </a:rPr>
              <a:t>АТД </a:t>
            </a:r>
            <a:r>
              <a:rPr lang="en-US" dirty="0" smtClean="0">
                <a:solidFill>
                  <a:srgbClr val="0000CC"/>
                </a:solidFill>
              </a:rPr>
              <a:t> </a:t>
            </a:r>
            <a:r>
              <a:rPr lang="uk-UA" dirty="0" smtClean="0">
                <a:solidFill>
                  <a:srgbClr val="0000CC"/>
                </a:solidFill>
              </a:rPr>
              <a:t>засновані на множинах.</a:t>
            </a:r>
            <a:br>
              <a:rPr lang="uk-UA" dirty="0" smtClean="0">
                <a:solidFill>
                  <a:srgbClr val="0000CC"/>
                </a:solidFill>
              </a:rPr>
            </a:br>
            <a:r>
              <a:rPr lang="uk-UA" dirty="0" smtClean="0">
                <a:solidFill>
                  <a:srgbClr val="0000CC"/>
                </a:solidFill>
              </a:rPr>
              <a:t>Сортування</a:t>
            </a:r>
            <a:endParaRPr lang="uk-UA" dirty="0" smtClean="0">
              <a:effectLst/>
            </a:endParaRPr>
          </a:p>
        </p:txBody>
      </p:sp>
      <p:sp>
        <p:nvSpPr>
          <p:cNvPr id="14339" name="Стрелка вниз 2"/>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type="body" idx="4294967295"/>
          </p:nvPr>
        </p:nvSpPr>
        <p:spPr>
          <a:xfrm>
            <a:off x="0" y="357188"/>
            <a:ext cx="9144000" cy="500062"/>
          </a:xfrm>
        </p:spPr>
        <p:txBody>
          <a:bodyPr/>
          <a:lstStyle/>
          <a:p>
            <a:pPr marL="609600" indent="-609600">
              <a:buFont typeface="Wingdings" pitchFamily="2" charset="2"/>
              <a:buNone/>
            </a:pPr>
            <a:r>
              <a:rPr lang="uk-UA" sz="2800" smtClean="0"/>
              <a:t>	</a:t>
            </a:r>
            <a:r>
              <a:rPr lang="uk-UA" sz="2800" u="sng" smtClean="0"/>
              <a:t>Приклад.</a:t>
            </a:r>
            <a:r>
              <a:rPr lang="uk-UA" sz="2800" smtClean="0"/>
              <a:t> Стійкий та нестійкий методи сортування</a:t>
            </a:r>
          </a:p>
        </p:txBody>
      </p:sp>
      <p:grpSp>
        <p:nvGrpSpPr>
          <p:cNvPr id="23555" name="Группа 6"/>
          <p:cNvGrpSpPr>
            <a:grpSpLocks/>
          </p:cNvGrpSpPr>
          <p:nvPr/>
        </p:nvGrpSpPr>
        <p:grpSpPr bwMode="auto">
          <a:xfrm>
            <a:off x="500063" y="1500188"/>
            <a:ext cx="8286750" cy="4357687"/>
            <a:chOff x="142844" y="1500174"/>
            <a:chExt cx="9072626" cy="4572032"/>
          </a:xfrm>
        </p:grpSpPr>
        <p:pic>
          <p:nvPicPr>
            <p:cNvPr id="23556" name="Picture 2"/>
            <p:cNvPicPr>
              <a:picLocks noChangeAspect="1" noChangeArrowheads="1"/>
            </p:cNvPicPr>
            <p:nvPr/>
          </p:nvPicPr>
          <p:blipFill>
            <a:blip r:embed="rId3"/>
            <a:srcRect b="70341"/>
            <a:stretch>
              <a:fillRect/>
            </a:stretch>
          </p:blipFill>
          <p:spPr bwMode="auto">
            <a:xfrm>
              <a:off x="142844" y="1500174"/>
              <a:ext cx="2533650" cy="4214818"/>
            </a:xfrm>
            <a:prstGeom prst="rect">
              <a:avLst/>
            </a:prstGeom>
            <a:noFill/>
            <a:ln w="12700">
              <a:noFill/>
              <a:miter lim="800000"/>
              <a:headEnd type="none" w="sm" len="sm"/>
              <a:tailEnd type="none" w="sm" len="sm"/>
            </a:ln>
          </p:spPr>
        </p:pic>
        <p:pic>
          <p:nvPicPr>
            <p:cNvPr id="23557" name="Picture 3"/>
            <p:cNvPicPr>
              <a:picLocks noChangeAspect="1" noChangeArrowheads="1"/>
            </p:cNvPicPr>
            <p:nvPr/>
          </p:nvPicPr>
          <p:blipFill>
            <a:blip r:embed="rId3"/>
            <a:srcRect t="32674" b="35155"/>
            <a:stretch>
              <a:fillRect/>
            </a:stretch>
          </p:blipFill>
          <p:spPr bwMode="auto">
            <a:xfrm>
              <a:off x="3538548" y="1500174"/>
              <a:ext cx="2533650" cy="4572032"/>
            </a:xfrm>
            <a:prstGeom prst="rect">
              <a:avLst/>
            </a:prstGeom>
            <a:noFill/>
            <a:ln w="12700">
              <a:noFill/>
              <a:miter lim="800000"/>
              <a:headEnd type="none" w="sm" len="sm"/>
              <a:tailEnd type="none" w="sm" len="sm"/>
            </a:ln>
          </p:spPr>
        </p:pic>
        <p:pic>
          <p:nvPicPr>
            <p:cNvPr id="23558" name="Picture 4"/>
            <p:cNvPicPr>
              <a:picLocks noChangeAspect="1" noChangeArrowheads="1"/>
            </p:cNvPicPr>
            <p:nvPr/>
          </p:nvPicPr>
          <p:blipFill>
            <a:blip r:embed="rId3"/>
            <a:srcRect t="67862"/>
            <a:stretch>
              <a:fillRect/>
            </a:stretch>
          </p:blipFill>
          <p:spPr bwMode="auto">
            <a:xfrm>
              <a:off x="6681820" y="1505036"/>
              <a:ext cx="2533650" cy="4567170"/>
            </a:xfrm>
            <a:prstGeom prst="rect">
              <a:avLst/>
            </a:prstGeom>
            <a:noFill/>
            <a:ln w="12700">
              <a:noFill/>
              <a:miter lim="800000"/>
              <a:headEnd type="none" w="sm" len="sm"/>
              <a:tailEnd type="none" w="sm" len="sm"/>
            </a:ln>
          </p:spPr>
        </p:pic>
      </p:gr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800" smtClean="0"/>
              <a:t>	</a:t>
            </a:r>
            <a:r>
              <a:rPr lang="uk-UA" sz="2800" b="1" i="1" smtClean="0"/>
              <a:t>Базовий алгоритм пірамідального сортування -2</a:t>
            </a:r>
          </a:p>
          <a:p>
            <a:pPr>
              <a:lnSpc>
                <a:spcPct val="100000"/>
              </a:lnSpc>
              <a:buFont typeface="Wingdings" pitchFamily="2" charset="2"/>
              <a:buNone/>
            </a:pPr>
            <a:r>
              <a:rPr lang="uk-UA" sz="2800" smtClean="0"/>
              <a:t>	Ефективнішою, ніж побудова сортуючого дерева за рахунок послідовного виконання вставок, є побудова такого дерева методом проходження по ньому в зворотному напрямі, формуючи піддерева менших розмірів знизу верх. </a:t>
            </a:r>
          </a:p>
          <a:p>
            <a:pPr>
              <a:lnSpc>
                <a:spcPct val="100000"/>
              </a:lnSpc>
              <a:buFont typeface="Wingdings" pitchFamily="2" charset="2"/>
              <a:buNone/>
            </a:pPr>
            <a:r>
              <a:rPr lang="uk-UA" sz="2400" smtClean="0"/>
              <a:t>	Просуваючись справа наліво і від низу до верху будуємо сортуюче дерево, стежачи за тим, щоб піддерево під поточним вузлом було пірамідально впорядковане. </a:t>
            </a:r>
          </a:p>
          <a:p>
            <a:pPr>
              <a:lnSpc>
                <a:spcPct val="100000"/>
              </a:lnSpc>
              <a:buFont typeface="Wingdings" pitchFamily="2" charset="2"/>
              <a:buNone/>
            </a:pPr>
            <a:r>
              <a:rPr lang="uk-UA" sz="2400" smtClean="0"/>
              <a:t>	Далі, з дерева багато разів видаляється найбільший елемент і поміщається на те місце, яке звільняється по мірі зменшення розмірів сортуючого дерева. </a:t>
            </a:r>
          </a:p>
        </p:txBody>
      </p:sp>
      <p:sp>
        <p:nvSpPr>
          <p:cNvPr id="115715"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3"/>
          <p:cNvSpPr>
            <a:spLocks noGrp="1" noChangeArrowheads="1"/>
          </p:cNvSpPr>
          <p:nvPr>
            <p:ph type="body" idx="4294967295"/>
          </p:nvPr>
        </p:nvSpPr>
        <p:spPr>
          <a:xfrm>
            <a:off x="0" y="357188"/>
            <a:ext cx="9144000" cy="571500"/>
          </a:xfrm>
        </p:spPr>
        <p:txBody>
          <a:bodyPr/>
          <a:lstStyle/>
          <a:p>
            <a:pPr>
              <a:buFont typeface="Wingdings" pitchFamily="2" charset="2"/>
              <a:buNone/>
            </a:pPr>
            <a:r>
              <a:rPr lang="uk-UA" sz="2800" smtClean="0"/>
              <a:t>	</a:t>
            </a:r>
            <a:r>
              <a:rPr lang="uk-UA" sz="2800" u="sng" smtClean="0"/>
              <a:t>Приклад</a:t>
            </a:r>
            <a:r>
              <a:rPr lang="uk-UA" sz="2800" smtClean="0"/>
              <a:t>. Побудова сортуючого дерева (висхідний алгоритм)</a:t>
            </a:r>
          </a:p>
        </p:txBody>
      </p:sp>
      <p:grpSp>
        <p:nvGrpSpPr>
          <p:cNvPr id="116739" name="Группа 10"/>
          <p:cNvGrpSpPr>
            <a:grpSpLocks/>
          </p:cNvGrpSpPr>
          <p:nvPr/>
        </p:nvGrpSpPr>
        <p:grpSpPr bwMode="auto">
          <a:xfrm>
            <a:off x="0" y="1131888"/>
            <a:ext cx="4429125" cy="5654675"/>
            <a:chOff x="2571736" y="1142984"/>
            <a:chExt cx="6286544" cy="8225890"/>
          </a:xfrm>
        </p:grpSpPr>
        <p:pic>
          <p:nvPicPr>
            <p:cNvPr id="116890" name="Рисунок 1"/>
            <p:cNvPicPr>
              <a:picLocks noChangeAspect="1" noChangeArrowheads="1"/>
            </p:cNvPicPr>
            <p:nvPr/>
          </p:nvPicPr>
          <p:blipFill>
            <a:blip r:embed="rId3"/>
            <a:srcRect b="70921"/>
            <a:stretch>
              <a:fillRect/>
            </a:stretch>
          </p:blipFill>
          <p:spPr bwMode="auto">
            <a:xfrm>
              <a:off x="2571736" y="1142984"/>
              <a:ext cx="6286544" cy="8225890"/>
            </a:xfrm>
            <a:prstGeom prst="rect">
              <a:avLst/>
            </a:prstGeom>
            <a:noFill/>
            <a:ln w="9525">
              <a:noFill/>
              <a:miter lim="800000"/>
              <a:headEnd/>
              <a:tailEnd/>
            </a:ln>
          </p:spPr>
        </p:pic>
        <p:sp>
          <p:nvSpPr>
            <p:cNvPr id="116891" name="Равнобедренный треугольник 6"/>
            <p:cNvSpPr>
              <a:spLocks noChangeArrowheads="1"/>
            </p:cNvSpPr>
            <p:nvPr/>
          </p:nvSpPr>
          <p:spPr bwMode="auto">
            <a:xfrm>
              <a:off x="6858016" y="2000240"/>
              <a:ext cx="1714512" cy="1428760"/>
            </a:xfrm>
            <a:prstGeom prst="triangle">
              <a:avLst>
                <a:gd name="adj" fmla="val 50000"/>
              </a:avLst>
            </a:prstGeom>
            <a:noFill/>
            <a:ln w="25400" algn="ctr">
              <a:solidFill>
                <a:srgbClr val="0000CC"/>
              </a:solidFill>
              <a:round/>
              <a:headEnd type="none" w="sm" len="sm"/>
              <a:tailEnd type="none" w="sm" len="sm"/>
            </a:ln>
          </p:spPr>
          <p:txBody>
            <a:bodyPr/>
            <a:lstStyle/>
            <a:p>
              <a:endParaRPr lang="en-GB" sz="2400"/>
            </a:p>
          </p:txBody>
        </p:sp>
        <p:sp>
          <p:nvSpPr>
            <p:cNvPr id="116892" name="Равнобедренный треугольник 8"/>
            <p:cNvSpPr>
              <a:spLocks noChangeArrowheads="1"/>
            </p:cNvSpPr>
            <p:nvPr/>
          </p:nvSpPr>
          <p:spPr bwMode="auto">
            <a:xfrm>
              <a:off x="5500694" y="4857760"/>
              <a:ext cx="1714512" cy="1428760"/>
            </a:xfrm>
            <a:prstGeom prst="triangle">
              <a:avLst>
                <a:gd name="adj" fmla="val 50000"/>
              </a:avLst>
            </a:prstGeom>
            <a:noFill/>
            <a:ln w="25400" algn="ctr">
              <a:solidFill>
                <a:srgbClr val="0000CC"/>
              </a:solidFill>
              <a:round/>
              <a:headEnd type="none" w="sm" len="sm"/>
              <a:tailEnd type="none" w="sm" len="sm"/>
            </a:ln>
          </p:spPr>
          <p:txBody>
            <a:bodyPr/>
            <a:lstStyle/>
            <a:p>
              <a:endParaRPr lang="en-GB" sz="2400"/>
            </a:p>
          </p:txBody>
        </p:sp>
        <p:sp>
          <p:nvSpPr>
            <p:cNvPr id="116893" name="Равнобедренный треугольник 9"/>
            <p:cNvSpPr>
              <a:spLocks noChangeArrowheads="1"/>
            </p:cNvSpPr>
            <p:nvPr/>
          </p:nvSpPr>
          <p:spPr bwMode="auto">
            <a:xfrm>
              <a:off x="4071934" y="7643842"/>
              <a:ext cx="1714512" cy="1428760"/>
            </a:xfrm>
            <a:prstGeom prst="triangle">
              <a:avLst>
                <a:gd name="adj" fmla="val 50000"/>
              </a:avLst>
            </a:prstGeom>
            <a:noFill/>
            <a:ln w="25400" algn="ctr">
              <a:solidFill>
                <a:srgbClr val="0000CC"/>
              </a:solidFill>
              <a:round/>
              <a:headEnd type="none" w="sm" len="sm"/>
              <a:tailEnd type="none" w="sm" len="sm"/>
            </a:ln>
          </p:spPr>
          <p:txBody>
            <a:bodyPr/>
            <a:lstStyle/>
            <a:p>
              <a:endParaRPr lang="en-GB" sz="2400"/>
            </a:p>
          </p:txBody>
        </p:sp>
      </p:grpSp>
      <p:graphicFrame>
        <p:nvGraphicFramePr>
          <p:cNvPr id="12" name="Таблица 11"/>
          <p:cNvGraphicFramePr>
            <a:graphicFrameLocks noGrp="1"/>
          </p:cNvGraphicFramePr>
          <p:nvPr/>
        </p:nvGraphicFramePr>
        <p:xfrm>
          <a:off x="4500563" y="1785938"/>
          <a:ext cx="4429155" cy="731520"/>
        </p:xfrm>
        <a:graphic>
          <a:graphicData uri="http://schemas.openxmlformats.org/drawingml/2006/table">
            <a:tbl>
              <a:tblPr/>
              <a:tblGrid>
                <a:gridCol w="295277"/>
                <a:gridCol w="295277"/>
                <a:gridCol w="295277"/>
                <a:gridCol w="295277"/>
                <a:gridCol w="295277"/>
                <a:gridCol w="295277"/>
                <a:gridCol w="295277"/>
                <a:gridCol w="295277"/>
                <a:gridCol w="295277"/>
                <a:gridCol w="295277"/>
                <a:gridCol w="295277"/>
                <a:gridCol w="295277"/>
                <a:gridCol w="295277"/>
                <a:gridCol w="295277"/>
                <a:gridCol w="295277"/>
              </a:tblGrid>
              <a:tr h="0">
                <a:tc>
                  <a:txBody>
                    <a:bodyPr/>
                    <a:lstStyle/>
                    <a:p>
                      <a:pPr algn="ctr">
                        <a:spcAft>
                          <a:spcPts val="0"/>
                        </a:spcAft>
                      </a:pPr>
                      <a:r>
                        <a:rPr lang="en-US" sz="2400" dirty="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a:latin typeface="Times New Roman"/>
                          <a:ea typeface="Times New Roman"/>
                          <a:cs typeface="Times New Roman"/>
                        </a:rPr>
                        <a:t>S</a:t>
                      </a:r>
                      <a:endParaRPr lang="en-GB"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O</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a:latin typeface="Times New Roman"/>
                          <a:ea typeface="Times New Roman"/>
                          <a:cs typeface="Times New Roman"/>
                        </a:rPr>
                        <a:t>R</a:t>
                      </a:r>
                      <a:endParaRPr lang="en-GB"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a:latin typeface="Times New Roman"/>
                          <a:ea typeface="Times New Roman"/>
                          <a:cs typeface="Times New Roman"/>
                        </a:rPr>
                        <a:t>T</a:t>
                      </a:r>
                      <a:endParaRPr lang="en-GB"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a:latin typeface="Times New Roman"/>
                          <a:ea typeface="Times New Roman"/>
                          <a:cs typeface="Times New Roman"/>
                        </a:rPr>
                        <a:t>I</a:t>
                      </a:r>
                      <a:endParaRPr lang="en-GB"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1" dirty="0">
                          <a:solidFill>
                            <a:srgbClr val="FF0000"/>
                          </a:solidFill>
                          <a:latin typeface="Times New Roman"/>
                          <a:ea typeface="Times New Roman"/>
                          <a:cs typeface="Times New Roman"/>
                        </a:rPr>
                        <a:t>N</a:t>
                      </a:r>
                      <a:endParaRPr lang="en-GB" sz="18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a:solidFill>
                            <a:schemeClr val="tx1"/>
                          </a:solidFill>
                          <a:latin typeface="Times New Roman"/>
                          <a:ea typeface="Times New Roman"/>
                          <a:cs typeface="Times New Roman"/>
                        </a:rPr>
                        <a:t>G</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a:solidFill>
                            <a:schemeClr val="tx1"/>
                          </a:solidFill>
                          <a:latin typeface="Times New Roman"/>
                          <a:ea typeface="Times New Roman"/>
                          <a:cs typeface="Times New Roman"/>
                        </a:rPr>
                        <a:t>E</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a:solidFill>
                            <a:schemeClr val="tx1"/>
                          </a:solidFill>
                          <a:latin typeface="Times New Roman"/>
                          <a:ea typeface="Times New Roman"/>
                          <a:cs typeface="Times New Roman"/>
                        </a:rPr>
                        <a:t>X</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a:solidFill>
                            <a:schemeClr val="tx1"/>
                          </a:solidFill>
                          <a:latin typeface="Times New Roman"/>
                          <a:ea typeface="Times New Roman"/>
                          <a:cs typeface="Times New Roman"/>
                        </a:rPr>
                        <a:t>A</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a:solidFill>
                            <a:schemeClr val="tx1"/>
                          </a:solidFill>
                          <a:latin typeface="Times New Roman"/>
                          <a:ea typeface="Times New Roman"/>
                          <a:cs typeface="Times New Roman"/>
                        </a:rPr>
                        <a:t>M</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a:solidFill>
                            <a:schemeClr val="tx1"/>
                          </a:solidFill>
                          <a:latin typeface="Times New Roman"/>
                          <a:ea typeface="Times New Roman"/>
                          <a:cs typeface="Times New Roman"/>
                        </a:rPr>
                        <a:t>P</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1" dirty="0">
                          <a:solidFill>
                            <a:schemeClr val="tx1"/>
                          </a:solidFill>
                          <a:latin typeface="Times New Roman"/>
                          <a:ea typeface="Times New Roman"/>
                          <a:cs typeface="Times New Roman"/>
                        </a:rPr>
                        <a:t>L</a:t>
                      </a:r>
                      <a:endParaRPr lang="en-GB" sz="1800" b="1"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spcAft>
                          <a:spcPts val="0"/>
                        </a:spcAft>
                      </a:pPr>
                      <a:r>
                        <a:rPr lang="en-US" sz="2400" b="1" dirty="0">
                          <a:solidFill>
                            <a:schemeClr val="tx1"/>
                          </a:solidFill>
                          <a:latin typeface="Times New Roman"/>
                          <a:ea typeface="Times New Roman"/>
                          <a:cs typeface="Times New Roman"/>
                        </a:rPr>
                        <a:t>E</a:t>
                      </a:r>
                      <a:endParaRPr lang="en-GB" sz="1800" b="1"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r>
              <a:tr h="0">
                <a:tc>
                  <a:txBody>
                    <a:bodyPr/>
                    <a:lstStyle/>
                    <a:p>
                      <a:pPr algn="ctr">
                        <a:spcAft>
                          <a:spcPts val="0"/>
                        </a:spcAft>
                      </a:pPr>
                      <a:r>
                        <a:rPr lang="en-US" sz="2400" dirty="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S</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O</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R</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T</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I</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a:solidFill>
                            <a:schemeClr val="tx1"/>
                          </a:solidFill>
                          <a:latin typeface="Times New Roman"/>
                          <a:ea typeface="Times New Roman"/>
                          <a:cs typeface="Times New Roman"/>
                        </a:rPr>
                        <a:t>N</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a:solidFill>
                            <a:schemeClr val="tx1"/>
                          </a:solidFill>
                          <a:latin typeface="Times New Roman"/>
                          <a:ea typeface="Times New Roman"/>
                          <a:cs typeface="Times New Roman"/>
                        </a:rPr>
                        <a:t>G</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a:solidFill>
                            <a:schemeClr val="tx1"/>
                          </a:solidFill>
                          <a:latin typeface="Times New Roman"/>
                          <a:ea typeface="Times New Roman"/>
                          <a:cs typeface="Times New Roman"/>
                        </a:rPr>
                        <a:t>E</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a:solidFill>
                            <a:schemeClr val="tx1"/>
                          </a:solidFill>
                          <a:latin typeface="Times New Roman"/>
                          <a:ea typeface="Times New Roman"/>
                          <a:cs typeface="Times New Roman"/>
                        </a:rPr>
                        <a:t>X</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a:solidFill>
                            <a:schemeClr val="tx1"/>
                          </a:solidFill>
                          <a:latin typeface="Times New Roman"/>
                          <a:ea typeface="Times New Roman"/>
                          <a:cs typeface="Times New Roman"/>
                        </a:rPr>
                        <a:t>A</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a:solidFill>
                            <a:schemeClr val="tx1"/>
                          </a:solidFill>
                          <a:latin typeface="Times New Roman"/>
                          <a:ea typeface="Times New Roman"/>
                          <a:cs typeface="Times New Roman"/>
                        </a:rPr>
                        <a:t>M</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a:solidFill>
                            <a:schemeClr val="tx1"/>
                          </a:solidFill>
                          <a:latin typeface="Times New Roman"/>
                          <a:ea typeface="Times New Roman"/>
                          <a:cs typeface="Times New Roman"/>
                        </a:rPr>
                        <a:t>P</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a:solidFill>
                            <a:schemeClr val="tx1"/>
                          </a:solidFill>
                          <a:latin typeface="Times New Roman"/>
                          <a:ea typeface="Times New Roman"/>
                          <a:cs typeface="Times New Roman"/>
                        </a:rPr>
                        <a:t>L</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a:solidFill>
                            <a:schemeClr val="tx1"/>
                          </a:solidFill>
                          <a:latin typeface="Times New Roman"/>
                          <a:ea typeface="Times New Roman"/>
                          <a:cs typeface="Times New Roman"/>
                        </a:rPr>
                        <a:t>E</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3" name="Таблица 12"/>
          <p:cNvGraphicFramePr>
            <a:graphicFrameLocks noGrp="1"/>
          </p:cNvGraphicFramePr>
          <p:nvPr/>
        </p:nvGraphicFramePr>
        <p:xfrm>
          <a:off x="4500563" y="3697288"/>
          <a:ext cx="4429155" cy="731520"/>
        </p:xfrm>
        <a:graphic>
          <a:graphicData uri="http://schemas.openxmlformats.org/drawingml/2006/table">
            <a:tbl>
              <a:tblPr/>
              <a:tblGrid>
                <a:gridCol w="295277"/>
                <a:gridCol w="295277"/>
                <a:gridCol w="295277"/>
                <a:gridCol w="295277"/>
                <a:gridCol w="295277"/>
                <a:gridCol w="295277"/>
                <a:gridCol w="295277"/>
                <a:gridCol w="295277"/>
                <a:gridCol w="295277"/>
                <a:gridCol w="295277"/>
                <a:gridCol w="295277"/>
                <a:gridCol w="295277"/>
                <a:gridCol w="295277"/>
                <a:gridCol w="295277"/>
                <a:gridCol w="295277"/>
              </a:tblGrid>
              <a:tr h="0">
                <a:tc>
                  <a:txBody>
                    <a:bodyPr/>
                    <a:lstStyle/>
                    <a:p>
                      <a:pPr algn="ctr">
                        <a:spcAft>
                          <a:spcPts val="0"/>
                        </a:spcAft>
                      </a:pPr>
                      <a:r>
                        <a:rPr lang="en-US" sz="2400" dirty="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S</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O</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R</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T</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2400" b="1" kern="1200" dirty="0">
                          <a:solidFill>
                            <a:srgbClr val="FF0000"/>
                          </a:solidFill>
                          <a:latin typeface="Times New Roman"/>
                          <a:ea typeface="Times New Roman"/>
                          <a:cs typeface="Times New Roman"/>
                        </a:rPr>
                        <a:t>I</a:t>
                      </a:r>
                      <a:endParaRPr lang="en-GB" sz="2400" b="1" kern="1200" dirty="0">
                        <a:solidFill>
                          <a:srgbClr val="FF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N</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G</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X</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2400" b="1" kern="1200" dirty="0">
                          <a:solidFill>
                            <a:schemeClr val="tx1"/>
                          </a:solidFill>
                          <a:latin typeface="Times New Roman"/>
                          <a:ea typeface="Times New Roman"/>
                          <a:cs typeface="Times New Roman"/>
                        </a:rPr>
                        <a:t>M</a:t>
                      </a:r>
                      <a:endParaRPr lang="en-GB" sz="2400" b="1" kern="1200" dirty="0">
                        <a:solidFill>
                          <a:schemeClr val="tx1"/>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0" algn="ctr" defTabSz="914400" rtl="0" eaLnBrk="1" latinLnBrk="0" hangingPunct="1">
                        <a:spcAft>
                          <a:spcPts val="0"/>
                        </a:spcAft>
                      </a:pPr>
                      <a:r>
                        <a:rPr lang="en-US" sz="2400" b="1" kern="1200" dirty="0">
                          <a:solidFill>
                            <a:schemeClr val="tx1"/>
                          </a:solidFill>
                          <a:latin typeface="Times New Roman"/>
                          <a:ea typeface="Times New Roman"/>
                          <a:cs typeface="Times New Roman"/>
                        </a:rPr>
                        <a:t>P</a:t>
                      </a:r>
                      <a:endParaRPr lang="en-GB" sz="2400" b="1" kern="1200" dirty="0">
                        <a:solidFill>
                          <a:schemeClr val="tx1"/>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spcAft>
                          <a:spcPts val="0"/>
                        </a:spcAft>
                      </a:pPr>
                      <a:r>
                        <a:rPr lang="en-US" sz="2400" dirty="0">
                          <a:latin typeface="Times New Roman"/>
                          <a:ea typeface="Times New Roman"/>
                          <a:cs typeface="Times New Roman"/>
                        </a:rPr>
                        <a:t>L</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en-US" sz="2400" dirty="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S</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O</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R</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T</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Calibri"/>
                          <a:cs typeface="Times New Roman"/>
                        </a:rPr>
                        <a:t>P</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N</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G</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X</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M</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I</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L</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4" name="Таблица 13"/>
          <p:cNvGraphicFramePr>
            <a:graphicFrameLocks noGrp="1"/>
          </p:cNvGraphicFramePr>
          <p:nvPr/>
        </p:nvGraphicFramePr>
        <p:xfrm>
          <a:off x="4500563" y="5554663"/>
          <a:ext cx="4429155" cy="731520"/>
        </p:xfrm>
        <a:graphic>
          <a:graphicData uri="http://schemas.openxmlformats.org/drawingml/2006/table">
            <a:tbl>
              <a:tblPr/>
              <a:tblGrid>
                <a:gridCol w="295277"/>
                <a:gridCol w="295277"/>
                <a:gridCol w="295277"/>
                <a:gridCol w="295277"/>
                <a:gridCol w="295277"/>
                <a:gridCol w="295277"/>
                <a:gridCol w="295277"/>
                <a:gridCol w="295277"/>
                <a:gridCol w="295277"/>
                <a:gridCol w="295277"/>
                <a:gridCol w="295277"/>
                <a:gridCol w="295277"/>
                <a:gridCol w="295277"/>
                <a:gridCol w="295277"/>
                <a:gridCol w="295277"/>
              </a:tblGrid>
              <a:tr h="0">
                <a:tc>
                  <a:txBody>
                    <a:bodyPr/>
                    <a:lstStyle/>
                    <a:p>
                      <a:pPr algn="ctr">
                        <a:spcAft>
                          <a:spcPts val="0"/>
                        </a:spcAft>
                      </a:pPr>
                      <a:r>
                        <a:rPr lang="en-US" sz="2400" dirty="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S</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O</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R</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1" dirty="0">
                          <a:solidFill>
                            <a:srgbClr val="FF0000"/>
                          </a:solidFill>
                          <a:latin typeface="Times New Roman"/>
                          <a:ea typeface="Times New Roman"/>
                          <a:cs typeface="Times New Roman"/>
                        </a:rPr>
                        <a:t>T</a:t>
                      </a:r>
                      <a:endParaRPr lang="en-GB" sz="18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Calibri"/>
                          <a:cs typeface="Times New Roman"/>
                        </a:rPr>
                        <a:t>P</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N</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G</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1" dirty="0">
                          <a:latin typeface="Times New Roman"/>
                          <a:ea typeface="Times New Roman"/>
                          <a:cs typeface="Times New Roman"/>
                        </a:rPr>
                        <a:t>X</a:t>
                      </a:r>
                      <a:endParaRPr lang="en-GB"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spcAft>
                          <a:spcPts val="0"/>
                        </a:spcAft>
                      </a:pPr>
                      <a:r>
                        <a:rPr lang="en-US" sz="2400" b="1" dirty="0">
                          <a:latin typeface="Times New Roman"/>
                          <a:ea typeface="Times New Roman"/>
                          <a:cs typeface="Times New Roman"/>
                        </a:rPr>
                        <a:t>A</a:t>
                      </a:r>
                      <a:endParaRPr lang="en-GB"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spcAft>
                          <a:spcPts val="0"/>
                        </a:spcAft>
                      </a:pPr>
                      <a:r>
                        <a:rPr lang="en-US" sz="2400" dirty="0">
                          <a:latin typeface="Times New Roman"/>
                          <a:ea typeface="Times New Roman"/>
                          <a:cs typeface="Times New Roman"/>
                        </a:rPr>
                        <a:t>M</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I</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L</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en-US" sz="2400" dirty="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S</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O</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R</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X</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Calibri"/>
                          <a:cs typeface="Times New Roman"/>
                        </a:rPr>
                        <a:t>P</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N</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G</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T</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M</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I</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L</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7762" name="Группа 8"/>
          <p:cNvGrpSpPr>
            <a:grpSpLocks/>
          </p:cNvGrpSpPr>
          <p:nvPr/>
        </p:nvGrpSpPr>
        <p:grpSpPr bwMode="auto">
          <a:xfrm>
            <a:off x="142875" y="285750"/>
            <a:ext cx="4214813" cy="6215063"/>
            <a:chOff x="2285984" y="-3500486"/>
            <a:chExt cx="6215106" cy="9798865"/>
          </a:xfrm>
        </p:grpSpPr>
        <p:pic>
          <p:nvPicPr>
            <p:cNvPr id="118011" name="Рисунок 1"/>
            <p:cNvPicPr>
              <a:picLocks noChangeAspect="1" noChangeArrowheads="1"/>
            </p:cNvPicPr>
            <p:nvPr/>
          </p:nvPicPr>
          <p:blipFill>
            <a:blip r:embed="rId3"/>
            <a:srcRect t="30080" b="31818"/>
            <a:stretch>
              <a:fillRect/>
            </a:stretch>
          </p:blipFill>
          <p:spPr bwMode="auto">
            <a:xfrm>
              <a:off x="2643174" y="-3500486"/>
              <a:ext cx="5715040" cy="9798865"/>
            </a:xfrm>
            <a:prstGeom prst="rect">
              <a:avLst/>
            </a:prstGeom>
            <a:noFill/>
            <a:ln w="9525">
              <a:noFill/>
              <a:miter lim="800000"/>
              <a:headEnd/>
              <a:tailEnd/>
            </a:ln>
          </p:spPr>
        </p:pic>
        <p:sp>
          <p:nvSpPr>
            <p:cNvPr id="118012" name="Равнобедренный треугольник 4"/>
            <p:cNvSpPr>
              <a:spLocks noChangeArrowheads="1"/>
            </p:cNvSpPr>
            <p:nvPr/>
          </p:nvSpPr>
          <p:spPr bwMode="auto">
            <a:xfrm>
              <a:off x="2786050" y="-2857544"/>
              <a:ext cx="1714512" cy="1428760"/>
            </a:xfrm>
            <a:prstGeom prst="triangle">
              <a:avLst>
                <a:gd name="adj" fmla="val 50000"/>
              </a:avLst>
            </a:prstGeom>
            <a:noFill/>
            <a:ln w="25400" algn="ctr">
              <a:solidFill>
                <a:srgbClr val="0000CC"/>
              </a:solidFill>
              <a:round/>
              <a:headEnd type="none" w="sm" len="sm"/>
              <a:tailEnd type="none" w="sm" len="sm"/>
            </a:ln>
          </p:spPr>
          <p:txBody>
            <a:bodyPr/>
            <a:lstStyle/>
            <a:p>
              <a:endParaRPr lang="en-GB" sz="2400"/>
            </a:p>
          </p:txBody>
        </p:sp>
        <p:sp>
          <p:nvSpPr>
            <p:cNvPr id="118013" name="Равнобедренный треугольник 5"/>
            <p:cNvSpPr>
              <a:spLocks noChangeArrowheads="1"/>
            </p:cNvSpPr>
            <p:nvPr/>
          </p:nvSpPr>
          <p:spPr bwMode="auto">
            <a:xfrm>
              <a:off x="5214942" y="-857280"/>
              <a:ext cx="2857520" cy="1928826"/>
            </a:xfrm>
            <a:prstGeom prst="triangle">
              <a:avLst>
                <a:gd name="adj" fmla="val 50000"/>
              </a:avLst>
            </a:prstGeom>
            <a:noFill/>
            <a:ln w="25400" algn="ctr">
              <a:solidFill>
                <a:srgbClr val="0000CC"/>
              </a:solidFill>
              <a:round/>
              <a:headEnd type="none" w="sm" len="sm"/>
              <a:tailEnd type="none" w="sm" len="sm"/>
            </a:ln>
          </p:spPr>
          <p:txBody>
            <a:bodyPr/>
            <a:lstStyle/>
            <a:p>
              <a:endParaRPr lang="en-GB" sz="2400"/>
            </a:p>
          </p:txBody>
        </p:sp>
        <p:sp>
          <p:nvSpPr>
            <p:cNvPr id="118014" name="Равнобедренный треугольник 6"/>
            <p:cNvSpPr>
              <a:spLocks noChangeArrowheads="1"/>
            </p:cNvSpPr>
            <p:nvPr/>
          </p:nvSpPr>
          <p:spPr bwMode="auto">
            <a:xfrm>
              <a:off x="2786050" y="1714488"/>
              <a:ext cx="2857520" cy="1928826"/>
            </a:xfrm>
            <a:prstGeom prst="triangle">
              <a:avLst>
                <a:gd name="adj" fmla="val 50000"/>
              </a:avLst>
            </a:prstGeom>
            <a:noFill/>
            <a:ln w="25400" algn="ctr">
              <a:solidFill>
                <a:srgbClr val="0000CC"/>
              </a:solidFill>
              <a:round/>
              <a:headEnd type="none" w="sm" len="sm"/>
              <a:tailEnd type="none" w="sm" len="sm"/>
            </a:ln>
          </p:spPr>
          <p:txBody>
            <a:bodyPr/>
            <a:lstStyle/>
            <a:p>
              <a:endParaRPr lang="en-GB" sz="2400"/>
            </a:p>
          </p:txBody>
        </p:sp>
        <p:sp>
          <p:nvSpPr>
            <p:cNvPr id="118015" name="Равнобедренный треугольник 7"/>
            <p:cNvSpPr>
              <a:spLocks noChangeArrowheads="1"/>
            </p:cNvSpPr>
            <p:nvPr/>
          </p:nvSpPr>
          <p:spPr bwMode="auto">
            <a:xfrm>
              <a:off x="2285984" y="3714752"/>
              <a:ext cx="6215106" cy="2428892"/>
            </a:xfrm>
            <a:prstGeom prst="triangle">
              <a:avLst>
                <a:gd name="adj" fmla="val 50000"/>
              </a:avLst>
            </a:prstGeom>
            <a:noFill/>
            <a:ln w="25400" algn="ctr">
              <a:solidFill>
                <a:srgbClr val="0000CC"/>
              </a:solidFill>
              <a:round/>
              <a:headEnd type="none" w="sm" len="sm"/>
              <a:tailEnd type="none" w="sm" len="sm"/>
            </a:ln>
          </p:spPr>
          <p:txBody>
            <a:bodyPr/>
            <a:lstStyle/>
            <a:p>
              <a:endParaRPr lang="en-GB" sz="2400"/>
            </a:p>
          </p:txBody>
        </p:sp>
      </p:grpSp>
      <p:graphicFrame>
        <p:nvGraphicFramePr>
          <p:cNvPr id="10" name="Таблица 9"/>
          <p:cNvGraphicFramePr>
            <a:graphicFrameLocks noGrp="1"/>
          </p:cNvGraphicFramePr>
          <p:nvPr/>
        </p:nvGraphicFramePr>
        <p:xfrm>
          <a:off x="4500563" y="768350"/>
          <a:ext cx="4429155" cy="731520"/>
        </p:xfrm>
        <a:graphic>
          <a:graphicData uri="http://schemas.openxmlformats.org/drawingml/2006/table">
            <a:tbl>
              <a:tblPr/>
              <a:tblGrid>
                <a:gridCol w="295277"/>
                <a:gridCol w="295277"/>
                <a:gridCol w="295277"/>
                <a:gridCol w="295277"/>
                <a:gridCol w="295277"/>
                <a:gridCol w="295277"/>
                <a:gridCol w="295277"/>
                <a:gridCol w="295277"/>
                <a:gridCol w="295277"/>
                <a:gridCol w="295277"/>
                <a:gridCol w="295277"/>
                <a:gridCol w="295277"/>
                <a:gridCol w="295277"/>
                <a:gridCol w="295277"/>
                <a:gridCol w="295277"/>
              </a:tblGrid>
              <a:tr h="0">
                <a:tc>
                  <a:txBody>
                    <a:bodyPr/>
                    <a:lstStyle/>
                    <a:p>
                      <a:pPr algn="ctr">
                        <a:spcAft>
                          <a:spcPts val="0"/>
                        </a:spcAft>
                      </a:pPr>
                      <a:r>
                        <a:rPr lang="en-US" sz="2400" dirty="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S</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O</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1" dirty="0">
                          <a:solidFill>
                            <a:srgbClr val="FF0000"/>
                          </a:solidFill>
                          <a:latin typeface="Times New Roman"/>
                          <a:ea typeface="Times New Roman"/>
                          <a:cs typeface="Times New Roman"/>
                        </a:rPr>
                        <a:t>R</a:t>
                      </a:r>
                      <a:endParaRPr lang="en-GB" sz="18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X</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Calibri"/>
                          <a:cs typeface="Times New Roman"/>
                        </a:rPr>
                        <a:t>P</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N</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1" dirty="0">
                          <a:latin typeface="Times New Roman"/>
                          <a:ea typeface="Times New Roman"/>
                          <a:cs typeface="Times New Roman"/>
                        </a:rPr>
                        <a:t>G</a:t>
                      </a:r>
                      <a:endParaRPr lang="en-GB"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spcAft>
                          <a:spcPts val="0"/>
                        </a:spcAft>
                      </a:pPr>
                      <a:r>
                        <a:rPr lang="en-US" sz="2400" b="1" dirty="0">
                          <a:latin typeface="Times New Roman"/>
                          <a:ea typeface="Times New Roman"/>
                          <a:cs typeface="Times New Roman"/>
                        </a:rPr>
                        <a:t>E</a:t>
                      </a:r>
                      <a:endParaRPr lang="en-GB"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spcAft>
                          <a:spcPts val="0"/>
                        </a:spcAft>
                      </a:pPr>
                      <a:r>
                        <a:rPr lang="en-US" sz="2400" dirty="0" smtClean="0">
                          <a:latin typeface="Times New Roman"/>
                          <a:ea typeface="Times New Roman"/>
                          <a:cs typeface="Times New Roman"/>
                        </a:rPr>
                        <a:t>T</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M</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I</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L</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en-US" sz="2400" dirty="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S</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O</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R</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X</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Calibri"/>
                          <a:cs typeface="Times New Roman"/>
                        </a:rPr>
                        <a:t>P</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N</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G</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T</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M</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I</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L</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1" name="Таблица 10"/>
          <p:cNvGraphicFramePr>
            <a:graphicFrameLocks noGrp="1"/>
          </p:cNvGraphicFramePr>
          <p:nvPr/>
        </p:nvGraphicFramePr>
        <p:xfrm>
          <a:off x="4500563" y="2197100"/>
          <a:ext cx="4429155" cy="731520"/>
        </p:xfrm>
        <a:graphic>
          <a:graphicData uri="http://schemas.openxmlformats.org/drawingml/2006/table">
            <a:tbl>
              <a:tblPr/>
              <a:tblGrid>
                <a:gridCol w="295277"/>
                <a:gridCol w="295277"/>
                <a:gridCol w="295277"/>
                <a:gridCol w="295277"/>
                <a:gridCol w="295277"/>
                <a:gridCol w="295277"/>
                <a:gridCol w="295277"/>
                <a:gridCol w="295277"/>
                <a:gridCol w="295277"/>
                <a:gridCol w="295277"/>
                <a:gridCol w="295277"/>
                <a:gridCol w="295277"/>
                <a:gridCol w="295277"/>
                <a:gridCol w="295277"/>
                <a:gridCol w="295277"/>
              </a:tblGrid>
              <a:tr h="0">
                <a:tc>
                  <a:txBody>
                    <a:bodyPr/>
                    <a:lstStyle/>
                    <a:p>
                      <a:pPr marL="0" algn="ctr" defTabSz="914400" rtl="0" eaLnBrk="1" latinLnBrk="0" hangingPunct="1">
                        <a:spcAft>
                          <a:spcPts val="0"/>
                        </a:spcAft>
                      </a:pPr>
                      <a:r>
                        <a:rPr lang="en-US" sz="2400" kern="1200" dirty="0">
                          <a:solidFill>
                            <a:schemeClr val="tx1"/>
                          </a:solidFill>
                          <a:latin typeface="Times New Roman"/>
                          <a:ea typeface="Times New Roman"/>
                          <a:cs typeface="Times New Roman"/>
                        </a:rPr>
                        <a:t>A</a:t>
                      </a:r>
                      <a:endParaRPr lang="en-GB" sz="2400" kern="1200" dirty="0">
                        <a:solidFill>
                          <a:schemeClr val="tx1"/>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2400" kern="1200" dirty="0">
                          <a:solidFill>
                            <a:schemeClr val="tx1"/>
                          </a:solidFill>
                          <a:latin typeface="Times New Roman"/>
                          <a:ea typeface="Times New Roman"/>
                          <a:cs typeface="Times New Roman"/>
                        </a:rPr>
                        <a:t>S</a:t>
                      </a:r>
                      <a:endParaRPr lang="en-GB" sz="2400" kern="1200" dirty="0">
                        <a:solidFill>
                          <a:schemeClr val="tx1"/>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2400" b="1" kern="1200" dirty="0">
                          <a:solidFill>
                            <a:srgbClr val="FF0000"/>
                          </a:solidFill>
                          <a:latin typeface="Times New Roman"/>
                          <a:ea typeface="Times New Roman"/>
                          <a:cs typeface="Times New Roman"/>
                        </a:rPr>
                        <a:t>O</a:t>
                      </a:r>
                      <a:endParaRPr lang="en-GB" sz="2400" b="1" kern="1200" dirty="0">
                        <a:solidFill>
                          <a:srgbClr val="FF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2400" kern="1200" dirty="0">
                          <a:solidFill>
                            <a:schemeClr val="tx1"/>
                          </a:solidFill>
                          <a:latin typeface="Times New Roman"/>
                          <a:ea typeface="Times New Roman"/>
                          <a:cs typeface="Times New Roman"/>
                        </a:rPr>
                        <a:t>R</a:t>
                      </a:r>
                      <a:endParaRPr lang="en-GB" sz="2400" kern="1200" dirty="0">
                        <a:solidFill>
                          <a:schemeClr val="tx1"/>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2400" kern="1200" dirty="0" smtClean="0">
                          <a:solidFill>
                            <a:schemeClr val="tx1"/>
                          </a:solidFill>
                          <a:latin typeface="Times New Roman"/>
                          <a:ea typeface="Times New Roman"/>
                          <a:cs typeface="Times New Roman"/>
                        </a:rPr>
                        <a:t>X</a:t>
                      </a:r>
                      <a:endParaRPr lang="en-GB" sz="2400" kern="1200" dirty="0">
                        <a:solidFill>
                          <a:schemeClr val="tx1"/>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2400" b="1" kern="1200" dirty="0" smtClean="0">
                          <a:solidFill>
                            <a:schemeClr val="tx1"/>
                          </a:solidFill>
                          <a:latin typeface="Times New Roman"/>
                          <a:ea typeface="Times New Roman"/>
                          <a:cs typeface="Times New Roman"/>
                        </a:rPr>
                        <a:t>P</a:t>
                      </a:r>
                      <a:endParaRPr lang="en-GB" sz="2400" b="1" kern="1200" dirty="0">
                        <a:solidFill>
                          <a:schemeClr val="tx1"/>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0" algn="ctr" defTabSz="914400" rtl="0" eaLnBrk="1" latinLnBrk="0" hangingPunct="1">
                        <a:spcAft>
                          <a:spcPts val="0"/>
                        </a:spcAft>
                      </a:pPr>
                      <a:r>
                        <a:rPr lang="en-US" sz="2400" b="1" kern="1200" dirty="0">
                          <a:solidFill>
                            <a:schemeClr val="tx1"/>
                          </a:solidFill>
                          <a:latin typeface="Times New Roman"/>
                          <a:ea typeface="Times New Roman"/>
                          <a:cs typeface="Times New Roman"/>
                        </a:rPr>
                        <a:t>N</a:t>
                      </a:r>
                      <a:endParaRPr lang="en-GB" sz="2400" b="1" kern="1200" dirty="0">
                        <a:solidFill>
                          <a:schemeClr val="tx1"/>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spcAft>
                          <a:spcPts val="0"/>
                        </a:spcAft>
                      </a:pPr>
                      <a:r>
                        <a:rPr lang="en-US" sz="2400" dirty="0">
                          <a:latin typeface="Times New Roman"/>
                          <a:ea typeface="Times New Roman"/>
                          <a:cs typeface="Times New Roman"/>
                        </a:rPr>
                        <a:t>G</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914400" rtl="0" eaLnBrk="1" latinLnBrk="0" hangingPunct="1">
                        <a:spcAft>
                          <a:spcPts val="0"/>
                        </a:spcAft>
                      </a:pPr>
                      <a:r>
                        <a:rPr lang="en-US" sz="2400" kern="1200" dirty="0" smtClean="0">
                          <a:solidFill>
                            <a:schemeClr val="tx1"/>
                          </a:solidFill>
                          <a:latin typeface="Times New Roman"/>
                          <a:ea typeface="Times New Roman"/>
                          <a:cs typeface="Times New Roman"/>
                        </a:rPr>
                        <a:t>T</a:t>
                      </a:r>
                      <a:endParaRPr lang="en-GB" sz="2400" kern="1200" dirty="0">
                        <a:solidFill>
                          <a:schemeClr val="tx1"/>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2400" kern="1200" dirty="0">
                          <a:solidFill>
                            <a:schemeClr val="tx1"/>
                          </a:solidFill>
                          <a:latin typeface="Times New Roman"/>
                          <a:ea typeface="Times New Roman"/>
                          <a:cs typeface="Times New Roman"/>
                        </a:rPr>
                        <a:t>A</a:t>
                      </a:r>
                      <a:endParaRPr lang="en-GB" sz="2400" kern="1200" dirty="0">
                        <a:solidFill>
                          <a:schemeClr val="tx1"/>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2400" b="0" kern="1200" dirty="0">
                          <a:solidFill>
                            <a:schemeClr val="tx1"/>
                          </a:solidFill>
                          <a:latin typeface="Times New Roman"/>
                          <a:ea typeface="Times New Roman"/>
                          <a:cs typeface="Times New Roman"/>
                        </a:rPr>
                        <a:t>M</a:t>
                      </a:r>
                      <a:endParaRPr lang="en-GB" sz="2400" b="0" kern="1200" dirty="0">
                        <a:solidFill>
                          <a:schemeClr val="tx1"/>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algn="ctr" defTabSz="914400" rtl="0" eaLnBrk="1" latinLnBrk="0" hangingPunct="1">
                        <a:spcAft>
                          <a:spcPts val="0"/>
                        </a:spcAft>
                      </a:pPr>
                      <a:r>
                        <a:rPr lang="en-US" sz="2400" b="0" kern="1200" dirty="0" smtClean="0">
                          <a:solidFill>
                            <a:schemeClr val="tx1"/>
                          </a:solidFill>
                          <a:latin typeface="Times New Roman"/>
                          <a:ea typeface="Times New Roman"/>
                          <a:cs typeface="Times New Roman"/>
                        </a:rPr>
                        <a:t>I</a:t>
                      </a:r>
                      <a:endParaRPr lang="en-GB" sz="2400" b="0" kern="1200" dirty="0">
                        <a:solidFill>
                          <a:schemeClr val="tx1"/>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algn="ctr" defTabSz="914400" rtl="0" eaLnBrk="1" latinLnBrk="0" hangingPunct="1">
                        <a:spcAft>
                          <a:spcPts val="0"/>
                        </a:spcAft>
                      </a:pPr>
                      <a:r>
                        <a:rPr lang="en-US" sz="2400" b="0" kern="1200" dirty="0">
                          <a:solidFill>
                            <a:schemeClr val="tx1"/>
                          </a:solidFill>
                          <a:latin typeface="Times New Roman"/>
                          <a:ea typeface="Times New Roman"/>
                          <a:cs typeface="Times New Roman"/>
                        </a:rPr>
                        <a:t>L</a:t>
                      </a:r>
                      <a:endParaRPr lang="en-GB" sz="2400" b="0" kern="1200" dirty="0">
                        <a:solidFill>
                          <a:schemeClr val="tx1"/>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algn="ctr" defTabSz="914400" rtl="0" eaLnBrk="1" latinLnBrk="0" hangingPunct="1">
                        <a:spcAft>
                          <a:spcPts val="0"/>
                        </a:spcAft>
                      </a:pPr>
                      <a:r>
                        <a:rPr lang="en-US" sz="2400" b="0" kern="1200" dirty="0">
                          <a:solidFill>
                            <a:schemeClr val="tx1"/>
                          </a:solidFill>
                          <a:latin typeface="Times New Roman"/>
                          <a:ea typeface="Times New Roman"/>
                          <a:cs typeface="Times New Roman"/>
                        </a:rPr>
                        <a:t>E</a:t>
                      </a:r>
                      <a:endParaRPr lang="en-GB" sz="2400" b="0" kern="1200" dirty="0">
                        <a:solidFill>
                          <a:schemeClr val="tx1"/>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r>
              <a:tr h="0">
                <a:tc>
                  <a:txBody>
                    <a:bodyPr/>
                    <a:lstStyle/>
                    <a:p>
                      <a:pPr algn="ctr">
                        <a:spcAft>
                          <a:spcPts val="0"/>
                        </a:spcAft>
                      </a:pPr>
                      <a:r>
                        <a:rPr lang="en-US" sz="2400" dirty="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S</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P</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R</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X</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Calibri"/>
                          <a:cs typeface="Times New Roman"/>
                        </a:rPr>
                        <a:t>O</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N</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G</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T</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M</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I</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L</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4" name="Таблица 13"/>
          <p:cNvGraphicFramePr>
            <a:graphicFrameLocks noGrp="1"/>
          </p:cNvGraphicFramePr>
          <p:nvPr/>
        </p:nvGraphicFramePr>
        <p:xfrm>
          <a:off x="4500563" y="3546475"/>
          <a:ext cx="4429155" cy="1097280"/>
        </p:xfrm>
        <a:graphic>
          <a:graphicData uri="http://schemas.openxmlformats.org/drawingml/2006/table">
            <a:tbl>
              <a:tblPr/>
              <a:tblGrid>
                <a:gridCol w="295277"/>
                <a:gridCol w="295277"/>
                <a:gridCol w="295277"/>
                <a:gridCol w="295277"/>
                <a:gridCol w="295277"/>
                <a:gridCol w="295277"/>
                <a:gridCol w="295277"/>
                <a:gridCol w="295277"/>
                <a:gridCol w="295277"/>
                <a:gridCol w="295277"/>
                <a:gridCol w="295277"/>
                <a:gridCol w="295277"/>
                <a:gridCol w="295277"/>
                <a:gridCol w="295277"/>
                <a:gridCol w="295277"/>
              </a:tblGrid>
              <a:tr h="0">
                <a:tc>
                  <a:txBody>
                    <a:bodyPr/>
                    <a:lstStyle/>
                    <a:p>
                      <a:pPr algn="ctr">
                        <a:spcAft>
                          <a:spcPts val="0"/>
                        </a:spcAft>
                      </a:pPr>
                      <a:r>
                        <a:rPr lang="en-US" sz="2400" dirty="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1" dirty="0">
                          <a:solidFill>
                            <a:srgbClr val="FF0000"/>
                          </a:solidFill>
                          <a:latin typeface="Times New Roman"/>
                          <a:ea typeface="Times New Roman"/>
                          <a:cs typeface="Times New Roman"/>
                        </a:rPr>
                        <a:t>S</a:t>
                      </a:r>
                      <a:endParaRPr lang="en-GB" sz="18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P</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1" dirty="0">
                          <a:latin typeface="Times New Roman"/>
                          <a:ea typeface="Times New Roman"/>
                          <a:cs typeface="Times New Roman"/>
                        </a:rPr>
                        <a:t>R</a:t>
                      </a:r>
                      <a:endParaRPr lang="en-GB"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spcAft>
                          <a:spcPts val="0"/>
                        </a:spcAft>
                      </a:pPr>
                      <a:r>
                        <a:rPr lang="en-US" sz="2400" b="1" dirty="0" smtClean="0">
                          <a:latin typeface="Times New Roman"/>
                          <a:ea typeface="Times New Roman"/>
                          <a:cs typeface="Times New Roman"/>
                        </a:rPr>
                        <a:t>X</a:t>
                      </a:r>
                      <a:endParaRPr lang="en-GB"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spcAft>
                          <a:spcPts val="0"/>
                        </a:spcAft>
                      </a:pPr>
                      <a:r>
                        <a:rPr lang="en-US" sz="2400" dirty="0" smtClean="0">
                          <a:latin typeface="Times New Roman"/>
                          <a:ea typeface="Calibri"/>
                          <a:cs typeface="Times New Roman"/>
                        </a:rPr>
                        <a:t>O</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N</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G</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T</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a:latin typeface="Times New Roman"/>
                          <a:ea typeface="Times New Roman"/>
                          <a:cs typeface="Times New Roman"/>
                        </a:rPr>
                        <a:t>M</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I</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L</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en-US" sz="2400" dirty="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solidFill>
                            <a:schemeClr val="tx1"/>
                          </a:solidFill>
                          <a:latin typeface="Times New Roman"/>
                          <a:ea typeface="Times New Roman"/>
                          <a:cs typeface="Times New Roman"/>
                        </a:rPr>
                        <a:t>X</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P</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a:latin typeface="Times New Roman"/>
                          <a:ea typeface="Times New Roman"/>
                          <a:cs typeface="Times New Roman"/>
                        </a:rPr>
                        <a:t>R</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1" dirty="0" smtClean="0">
                          <a:solidFill>
                            <a:srgbClr val="FF0000"/>
                          </a:solidFill>
                          <a:latin typeface="Times New Roman"/>
                          <a:ea typeface="Times New Roman"/>
                          <a:cs typeface="Times New Roman"/>
                        </a:rPr>
                        <a:t>S</a:t>
                      </a:r>
                      <a:endParaRPr lang="en-GB" sz="18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Calibri"/>
                          <a:cs typeface="Times New Roman"/>
                        </a:rPr>
                        <a:t>O</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N</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a:solidFill>
                            <a:schemeClr val="tx1"/>
                          </a:solidFill>
                          <a:latin typeface="Times New Roman"/>
                          <a:ea typeface="Times New Roman"/>
                          <a:cs typeface="Times New Roman"/>
                        </a:rPr>
                        <a:t>G</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2400" b="0" dirty="0">
                          <a:solidFill>
                            <a:schemeClr val="tx1"/>
                          </a:solidFill>
                          <a:latin typeface="Times New Roman"/>
                          <a:ea typeface="Times New Roman"/>
                          <a:cs typeface="Times New Roman"/>
                        </a:rPr>
                        <a:t>E</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2400" b="1" dirty="0" smtClean="0">
                          <a:latin typeface="Times New Roman"/>
                          <a:ea typeface="Times New Roman"/>
                          <a:cs typeface="Times New Roman"/>
                        </a:rPr>
                        <a:t>T</a:t>
                      </a:r>
                      <a:endParaRPr lang="en-GB"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spcAft>
                          <a:spcPts val="0"/>
                        </a:spcAft>
                      </a:pPr>
                      <a:r>
                        <a:rPr lang="en-US" sz="2400" b="1" dirty="0">
                          <a:latin typeface="Times New Roman"/>
                          <a:ea typeface="Times New Roman"/>
                          <a:cs typeface="Times New Roman"/>
                        </a:rPr>
                        <a:t>A</a:t>
                      </a:r>
                      <a:endParaRPr lang="en-GB"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spcAft>
                          <a:spcPts val="0"/>
                        </a:spcAft>
                      </a:pPr>
                      <a:r>
                        <a:rPr lang="en-US" sz="2400" dirty="0">
                          <a:latin typeface="Times New Roman"/>
                          <a:ea typeface="Times New Roman"/>
                          <a:cs typeface="Times New Roman"/>
                        </a:rPr>
                        <a:t>M</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I</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L</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en-US" sz="2400" dirty="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solidFill>
                            <a:schemeClr val="tx1"/>
                          </a:solidFill>
                          <a:latin typeface="Times New Roman"/>
                          <a:ea typeface="Times New Roman"/>
                          <a:cs typeface="Times New Roman"/>
                        </a:rPr>
                        <a:t>X</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P</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a:latin typeface="Times New Roman"/>
                          <a:ea typeface="Times New Roman"/>
                          <a:cs typeface="Times New Roman"/>
                        </a:rPr>
                        <a:t>R</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latin typeface="Times New Roman"/>
                          <a:ea typeface="Times New Roman"/>
                          <a:cs typeface="Times New Roman"/>
                        </a:rPr>
                        <a:t>T</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Calibri"/>
                          <a:cs typeface="Times New Roman"/>
                        </a:rPr>
                        <a:t>O</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N</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G</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S</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M</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I</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L</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5" name="Таблица 14"/>
          <p:cNvGraphicFramePr>
            <a:graphicFrameLocks noGrp="1"/>
          </p:cNvGraphicFramePr>
          <p:nvPr/>
        </p:nvGraphicFramePr>
        <p:xfrm>
          <a:off x="4500563" y="4965700"/>
          <a:ext cx="4429155" cy="1463040"/>
        </p:xfrm>
        <a:graphic>
          <a:graphicData uri="http://schemas.openxmlformats.org/drawingml/2006/table">
            <a:tbl>
              <a:tblPr/>
              <a:tblGrid>
                <a:gridCol w="295277"/>
                <a:gridCol w="295277"/>
                <a:gridCol w="295277"/>
                <a:gridCol w="295277"/>
                <a:gridCol w="295277"/>
                <a:gridCol w="295277"/>
                <a:gridCol w="295277"/>
                <a:gridCol w="295277"/>
                <a:gridCol w="295277"/>
                <a:gridCol w="295277"/>
                <a:gridCol w="295277"/>
                <a:gridCol w="295277"/>
                <a:gridCol w="295277"/>
                <a:gridCol w="295277"/>
                <a:gridCol w="295277"/>
              </a:tblGrid>
              <a:tr h="0">
                <a:tc>
                  <a:txBody>
                    <a:bodyPr/>
                    <a:lstStyle/>
                    <a:p>
                      <a:pPr algn="ctr">
                        <a:spcAft>
                          <a:spcPts val="0"/>
                        </a:spcAft>
                      </a:pPr>
                      <a:r>
                        <a:rPr lang="en-US" sz="2400" b="1" dirty="0">
                          <a:solidFill>
                            <a:srgbClr val="FF0000"/>
                          </a:solidFill>
                          <a:latin typeface="Times New Roman"/>
                          <a:ea typeface="Times New Roman"/>
                          <a:cs typeface="Times New Roman"/>
                        </a:rPr>
                        <a:t>A</a:t>
                      </a:r>
                      <a:endParaRPr lang="en-GB" sz="18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1" dirty="0" smtClean="0">
                          <a:solidFill>
                            <a:schemeClr val="tx1"/>
                          </a:solidFill>
                          <a:latin typeface="Times New Roman"/>
                          <a:ea typeface="Times New Roman"/>
                          <a:cs typeface="Times New Roman"/>
                        </a:rPr>
                        <a:t>X</a:t>
                      </a:r>
                      <a:endParaRPr lang="en-GB" sz="1800" b="1"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spcAft>
                          <a:spcPts val="0"/>
                        </a:spcAft>
                      </a:pPr>
                      <a:r>
                        <a:rPr lang="en-US" sz="2400" b="1" dirty="0" smtClean="0">
                          <a:latin typeface="Times New Roman"/>
                          <a:ea typeface="Times New Roman"/>
                          <a:cs typeface="Times New Roman"/>
                        </a:rPr>
                        <a:t>P</a:t>
                      </a:r>
                      <a:endParaRPr lang="en-GB"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spcAft>
                          <a:spcPts val="0"/>
                        </a:spcAft>
                      </a:pPr>
                      <a:r>
                        <a:rPr lang="en-US" sz="2400" b="0" dirty="0">
                          <a:latin typeface="Times New Roman"/>
                          <a:ea typeface="Times New Roman"/>
                          <a:cs typeface="Times New Roman"/>
                        </a:rPr>
                        <a:t>R</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b="0" dirty="0" smtClean="0">
                          <a:latin typeface="Times New Roman"/>
                          <a:ea typeface="Times New Roman"/>
                          <a:cs typeface="Times New Roman"/>
                        </a:rPr>
                        <a:t>T</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Calibri"/>
                          <a:cs typeface="Times New Roman"/>
                        </a:rPr>
                        <a:t>O</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a:latin typeface="Times New Roman"/>
                          <a:ea typeface="Times New Roman"/>
                          <a:cs typeface="Times New Roman"/>
                        </a:rPr>
                        <a:t>N</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a:latin typeface="Times New Roman"/>
                          <a:ea typeface="Times New Roman"/>
                          <a:cs typeface="Times New Roman"/>
                        </a:rPr>
                        <a:t>G</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spcAft>
                          <a:spcPts val="0"/>
                        </a:spcAft>
                      </a:pPr>
                      <a:r>
                        <a:rPr lang="en-US" sz="2400" dirty="0" smtClean="0">
                          <a:latin typeface="Times New Roman"/>
                          <a:ea typeface="Times New Roman"/>
                          <a:cs typeface="Times New Roman"/>
                        </a:rPr>
                        <a:t>S</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spcAft>
                          <a:spcPts val="0"/>
                        </a:spcAft>
                      </a:pPr>
                      <a:r>
                        <a:rPr lang="en-US" sz="2400" dirty="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spcAft>
                          <a:spcPts val="0"/>
                        </a:spcAft>
                      </a:pPr>
                      <a:r>
                        <a:rPr lang="en-US" sz="2400" dirty="0">
                          <a:latin typeface="Times New Roman"/>
                          <a:ea typeface="Times New Roman"/>
                          <a:cs typeface="Times New Roman"/>
                        </a:rPr>
                        <a:t>M</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spcAft>
                          <a:spcPts val="0"/>
                        </a:spcAft>
                      </a:pPr>
                      <a:r>
                        <a:rPr lang="en-US" sz="2400" dirty="0" smtClean="0">
                          <a:latin typeface="Times New Roman"/>
                          <a:ea typeface="Times New Roman"/>
                          <a:cs typeface="Times New Roman"/>
                        </a:rPr>
                        <a:t>I</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spcAft>
                          <a:spcPts val="0"/>
                        </a:spcAft>
                      </a:pPr>
                      <a:r>
                        <a:rPr lang="en-US" sz="2400" dirty="0">
                          <a:latin typeface="Times New Roman"/>
                          <a:ea typeface="Times New Roman"/>
                          <a:cs typeface="Times New Roman"/>
                        </a:rPr>
                        <a:t>L</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r>
              <a:tr h="0">
                <a:tc>
                  <a:txBody>
                    <a:bodyPr/>
                    <a:lstStyle/>
                    <a:p>
                      <a:pPr algn="ctr">
                        <a:spcAft>
                          <a:spcPts val="0"/>
                        </a:spcAft>
                      </a:pPr>
                      <a:r>
                        <a:rPr lang="en-US" sz="2400" dirty="0" smtClean="0">
                          <a:latin typeface="Times New Roman"/>
                          <a:ea typeface="Times New Roman"/>
                          <a:cs typeface="Times New Roman"/>
                        </a:rPr>
                        <a:t>X</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1" dirty="0" smtClean="0">
                          <a:solidFill>
                            <a:srgbClr val="FF0000"/>
                          </a:solidFill>
                          <a:latin typeface="Times New Roman"/>
                          <a:ea typeface="Times New Roman"/>
                          <a:cs typeface="Times New Roman"/>
                        </a:rPr>
                        <a:t>A</a:t>
                      </a:r>
                      <a:endParaRPr lang="en-GB" sz="18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P</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1" dirty="0">
                          <a:latin typeface="Times New Roman"/>
                          <a:ea typeface="Times New Roman"/>
                          <a:cs typeface="Times New Roman"/>
                        </a:rPr>
                        <a:t>R</a:t>
                      </a:r>
                      <a:endParaRPr lang="en-GB"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spcAft>
                          <a:spcPts val="0"/>
                        </a:spcAft>
                      </a:pPr>
                      <a:r>
                        <a:rPr lang="en-US" sz="2400" b="1" dirty="0" smtClean="0">
                          <a:latin typeface="Times New Roman"/>
                          <a:ea typeface="Times New Roman"/>
                          <a:cs typeface="Times New Roman"/>
                        </a:rPr>
                        <a:t>T</a:t>
                      </a:r>
                      <a:endParaRPr lang="en-GB"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spcAft>
                          <a:spcPts val="0"/>
                        </a:spcAft>
                      </a:pPr>
                      <a:r>
                        <a:rPr lang="en-US" sz="2400" dirty="0" smtClean="0">
                          <a:latin typeface="Times New Roman"/>
                          <a:ea typeface="Calibri"/>
                          <a:cs typeface="Times New Roman"/>
                        </a:rPr>
                        <a:t>O</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N</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G</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S</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a:latin typeface="Times New Roman"/>
                          <a:ea typeface="Times New Roman"/>
                          <a:cs typeface="Times New Roman"/>
                        </a:rPr>
                        <a:t>M</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I</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L</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en-US" sz="2400" dirty="0" smtClean="0">
                          <a:latin typeface="Times New Roman"/>
                          <a:ea typeface="Times New Roman"/>
                          <a:cs typeface="Times New Roman"/>
                        </a:rPr>
                        <a:t>X</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solidFill>
                            <a:schemeClr val="tx1"/>
                          </a:solidFill>
                          <a:latin typeface="Times New Roman"/>
                          <a:ea typeface="Times New Roman"/>
                          <a:cs typeface="Times New Roman"/>
                        </a:rPr>
                        <a:t>T</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P</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a:latin typeface="Times New Roman"/>
                          <a:ea typeface="Times New Roman"/>
                          <a:cs typeface="Times New Roman"/>
                        </a:rPr>
                        <a:t>R</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1" dirty="0" smtClean="0">
                          <a:solidFill>
                            <a:srgbClr val="FF0000"/>
                          </a:solidFill>
                          <a:latin typeface="Times New Roman"/>
                          <a:ea typeface="Times New Roman"/>
                          <a:cs typeface="Times New Roman"/>
                        </a:rPr>
                        <a:t>A</a:t>
                      </a:r>
                      <a:endParaRPr lang="en-GB" sz="18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Calibri"/>
                          <a:cs typeface="Times New Roman"/>
                        </a:rPr>
                        <a:t>O</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N</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G</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1" dirty="0" smtClean="0">
                          <a:latin typeface="Times New Roman"/>
                          <a:ea typeface="Times New Roman"/>
                          <a:cs typeface="Times New Roman"/>
                        </a:rPr>
                        <a:t>S</a:t>
                      </a:r>
                      <a:endParaRPr lang="en-GB"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spcAft>
                          <a:spcPts val="0"/>
                        </a:spcAft>
                      </a:pPr>
                      <a:r>
                        <a:rPr lang="en-US" sz="2400" b="1" dirty="0">
                          <a:latin typeface="Times New Roman"/>
                          <a:ea typeface="Times New Roman"/>
                          <a:cs typeface="Times New Roman"/>
                        </a:rPr>
                        <a:t>A</a:t>
                      </a:r>
                      <a:endParaRPr lang="en-GB"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spcAft>
                          <a:spcPts val="0"/>
                        </a:spcAft>
                      </a:pPr>
                      <a:r>
                        <a:rPr lang="en-US" sz="2400" dirty="0">
                          <a:latin typeface="Times New Roman"/>
                          <a:ea typeface="Times New Roman"/>
                          <a:cs typeface="Times New Roman"/>
                        </a:rPr>
                        <a:t>M</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I</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L</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en-US" sz="2400" dirty="0" smtClean="0">
                          <a:latin typeface="Times New Roman"/>
                          <a:ea typeface="Times New Roman"/>
                          <a:cs typeface="Times New Roman"/>
                        </a:rPr>
                        <a:t>X</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solidFill>
                            <a:schemeClr val="tx1"/>
                          </a:solidFill>
                          <a:latin typeface="Times New Roman"/>
                          <a:ea typeface="Times New Roman"/>
                          <a:cs typeface="Times New Roman"/>
                        </a:rPr>
                        <a:t>T</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P</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a:latin typeface="Times New Roman"/>
                          <a:ea typeface="Times New Roman"/>
                          <a:cs typeface="Times New Roman"/>
                        </a:rPr>
                        <a:t>R</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latin typeface="Times New Roman"/>
                          <a:ea typeface="Times New Roman"/>
                          <a:cs typeface="Times New Roman"/>
                        </a:rPr>
                        <a:t>S</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Calibri"/>
                          <a:cs typeface="Times New Roman"/>
                        </a:rPr>
                        <a:t>O</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N</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G</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M</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I</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L</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3"/>
          <p:cNvSpPr>
            <a:spLocks noGrp="1" noChangeArrowheads="1"/>
          </p:cNvSpPr>
          <p:nvPr>
            <p:ph type="body" idx="4294967295"/>
          </p:nvPr>
        </p:nvSpPr>
        <p:spPr>
          <a:xfrm>
            <a:off x="0" y="357188"/>
            <a:ext cx="9144000" cy="571500"/>
          </a:xfrm>
        </p:spPr>
        <p:txBody>
          <a:bodyPr/>
          <a:lstStyle/>
          <a:p>
            <a:pPr>
              <a:buFont typeface="Wingdings" pitchFamily="2" charset="2"/>
              <a:buNone/>
            </a:pPr>
            <a:r>
              <a:rPr lang="uk-UA" sz="2800" smtClean="0"/>
              <a:t>	</a:t>
            </a:r>
            <a:r>
              <a:rPr lang="uk-UA" sz="2800" u="sng" smtClean="0"/>
              <a:t>Приклад</a:t>
            </a:r>
            <a:r>
              <a:rPr lang="uk-UA" sz="2800" smtClean="0"/>
              <a:t>. Вибір елементів з сортуючого дерева (друга фаза)</a:t>
            </a:r>
          </a:p>
        </p:txBody>
      </p:sp>
      <p:graphicFrame>
        <p:nvGraphicFramePr>
          <p:cNvPr id="17" name="Таблица 16"/>
          <p:cNvGraphicFramePr>
            <a:graphicFrameLocks noGrp="1"/>
          </p:cNvGraphicFramePr>
          <p:nvPr/>
        </p:nvGraphicFramePr>
        <p:xfrm>
          <a:off x="4000500" y="1785938"/>
          <a:ext cx="5000655" cy="365760"/>
        </p:xfrm>
        <a:graphic>
          <a:graphicData uri="http://schemas.openxmlformats.org/drawingml/2006/table">
            <a:tbl>
              <a:tblPr/>
              <a:tblGrid>
                <a:gridCol w="333377"/>
                <a:gridCol w="333377"/>
                <a:gridCol w="333377"/>
                <a:gridCol w="333377"/>
                <a:gridCol w="333377"/>
                <a:gridCol w="333377"/>
                <a:gridCol w="333377"/>
                <a:gridCol w="333377"/>
                <a:gridCol w="333377"/>
                <a:gridCol w="333377"/>
                <a:gridCol w="333377"/>
                <a:gridCol w="333377"/>
                <a:gridCol w="333377"/>
                <a:gridCol w="333377"/>
                <a:gridCol w="333377"/>
              </a:tblGrid>
              <a:tr h="151446">
                <a:tc>
                  <a:txBody>
                    <a:bodyPr/>
                    <a:lstStyle/>
                    <a:p>
                      <a:pPr algn="ctr">
                        <a:spcAft>
                          <a:spcPts val="0"/>
                        </a:spcAft>
                      </a:pPr>
                      <a:r>
                        <a:rPr lang="en-US" sz="2400" dirty="0" smtClean="0">
                          <a:latin typeface="Times New Roman"/>
                          <a:ea typeface="Times New Roman"/>
                          <a:cs typeface="Times New Roman"/>
                        </a:rPr>
                        <a:t>X</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solidFill>
                            <a:schemeClr val="tx1"/>
                          </a:solidFill>
                          <a:latin typeface="Times New Roman"/>
                          <a:ea typeface="Times New Roman"/>
                          <a:cs typeface="Times New Roman"/>
                        </a:rPr>
                        <a:t>T</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P</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a:latin typeface="Times New Roman"/>
                          <a:ea typeface="Times New Roman"/>
                          <a:cs typeface="Times New Roman"/>
                        </a:rPr>
                        <a:t>R</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latin typeface="Times New Roman"/>
                          <a:ea typeface="Times New Roman"/>
                          <a:cs typeface="Times New Roman"/>
                        </a:rPr>
                        <a:t>S</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Calibri"/>
                          <a:cs typeface="Times New Roman"/>
                        </a:rPr>
                        <a:t>O</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N</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G</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M</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I</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L</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8" name="Таблица 17"/>
          <p:cNvGraphicFramePr>
            <a:graphicFrameLocks noGrp="1"/>
          </p:cNvGraphicFramePr>
          <p:nvPr/>
        </p:nvGraphicFramePr>
        <p:xfrm>
          <a:off x="4000500" y="3143250"/>
          <a:ext cx="5000655" cy="365760"/>
        </p:xfrm>
        <a:graphic>
          <a:graphicData uri="http://schemas.openxmlformats.org/drawingml/2006/table">
            <a:tbl>
              <a:tblPr/>
              <a:tblGrid>
                <a:gridCol w="333377"/>
                <a:gridCol w="333377"/>
                <a:gridCol w="333377"/>
                <a:gridCol w="333377"/>
                <a:gridCol w="333377"/>
                <a:gridCol w="333377"/>
                <a:gridCol w="333377"/>
                <a:gridCol w="333377"/>
                <a:gridCol w="333377"/>
                <a:gridCol w="333377"/>
                <a:gridCol w="333377"/>
                <a:gridCol w="333377"/>
                <a:gridCol w="333377"/>
                <a:gridCol w="333377"/>
                <a:gridCol w="333377"/>
              </a:tblGrid>
              <a:tr h="151446">
                <a:tc>
                  <a:txBody>
                    <a:bodyPr/>
                    <a:lstStyle/>
                    <a:p>
                      <a:pPr algn="ctr">
                        <a:spcAft>
                          <a:spcPts val="0"/>
                        </a:spcAft>
                      </a:pPr>
                      <a:r>
                        <a:rPr lang="en-US" sz="2400" dirty="0" smtClean="0">
                          <a:latin typeface="Times New Roman"/>
                          <a:ea typeface="Times New Roman"/>
                          <a:cs typeface="Times New Roman"/>
                        </a:rPr>
                        <a:t>T</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solidFill>
                            <a:schemeClr val="tx1"/>
                          </a:solidFill>
                          <a:latin typeface="Times New Roman"/>
                          <a:ea typeface="Times New Roman"/>
                          <a:cs typeface="Times New Roman"/>
                        </a:rPr>
                        <a:t>S</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P</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latin typeface="Times New Roman"/>
                          <a:ea typeface="Times New Roman"/>
                          <a:cs typeface="Times New Roman"/>
                        </a:rPr>
                        <a:t>R</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latin typeface="Times New Roman"/>
                          <a:ea typeface="Times New Roman"/>
                          <a:cs typeface="Times New Roman"/>
                        </a:rPr>
                        <a:t>E</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Calibri"/>
                          <a:cs typeface="Times New Roman"/>
                        </a:rPr>
                        <a:t>O</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N</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G</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M</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I</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L</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X</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r>
            </a:tbl>
          </a:graphicData>
        </a:graphic>
      </p:graphicFrame>
      <p:graphicFrame>
        <p:nvGraphicFramePr>
          <p:cNvPr id="19" name="Таблица 18"/>
          <p:cNvGraphicFramePr>
            <a:graphicFrameLocks noGrp="1"/>
          </p:cNvGraphicFramePr>
          <p:nvPr/>
        </p:nvGraphicFramePr>
        <p:xfrm>
          <a:off x="4000500" y="4349750"/>
          <a:ext cx="5000655" cy="365760"/>
        </p:xfrm>
        <a:graphic>
          <a:graphicData uri="http://schemas.openxmlformats.org/drawingml/2006/table">
            <a:tbl>
              <a:tblPr/>
              <a:tblGrid>
                <a:gridCol w="333377"/>
                <a:gridCol w="333377"/>
                <a:gridCol w="333377"/>
                <a:gridCol w="333377"/>
                <a:gridCol w="333377"/>
                <a:gridCol w="333377"/>
                <a:gridCol w="333377"/>
                <a:gridCol w="333377"/>
                <a:gridCol w="333377"/>
                <a:gridCol w="333377"/>
                <a:gridCol w="333377"/>
                <a:gridCol w="333377"/>
                <a:gridCol w="333377"/>
                <a:gridCol w="333377"/>
                <a:gridCol w="333377"/>
              </a:tblGrid>
              <a:tr h="151446">
                <a:tc>
                  <a:txBody>
                    <a:bodyPr/>
                    <a:lstStyle/>
                    <a:p>
                      <a:pPr algn="ctr">
                        <a:spcAft>
                          <a:spcPts val="0"/>
                        </a:spcAft>
                      </a:pPr>
                      <a:r>
                        <a:rPr lang="en-US" sz="2400" dirty="0" smtClean="0">
                          <a:latin typeface="Times New Roman"/>
                          <a:ea typeface="Times New Roman"/>
                          <a:cs typeface="Times New Roman"/>
                        </a:rPr>
                        <a:t>S</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solidFill>
                            <a:schemeClr val="tx1"/>
                          </a:solidFill>
                          <a:latin typeface="Times New Roman"/>
                          <a:ea typeface="Times New Roman"/>
                          <a:cs typeface="Times New Roman"/>
                        </a:rPr>
                        <a:t>R</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P</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latin typeface="Times New Roman"/>
                          <a:ea typeface="Times New Roman"/>
                          <a:cs typeface="Times New Roman"/>
                        </a:rPr>
                        <a:t>L</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latin typeface="Times New Roman"/>
                          <a:ea typeface="Times New Roman"/>
                          <a:cs typeface="Times New Roman"/>
                        </a:rPr>
                        <a:t>E</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Calibri"/>
                          <a:cs typeface="Times New Roman"/>
                        </a:rPr>
                        <a:t>O</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N</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G</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M</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I</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T</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X</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r>
            </a:tbl>
          </a:graphicData>
        </a:graphic>
      </p:graphicFrame>
      <p:graphicFrame>
        <p:nvGraphicFramePr>
          <p:cNvPr id="20" name="Таблица 19"/>
          <p:cNvGraphicFramePr>
            <a:graphicFrameLocks noGrp="1"/>
          </p:cNvGraphicFramePr>
          <p:nvPr/>
        </p:nvGraphicFramePr>
        <p:xfrm>
          <a:off x="4000500" y="5707063"/>
          <a:ext cx="5000655" cy="365760"/>
        </p:xfrm>
        <a:graphic>
          <a:graphicData uri="http://schemas.openxmlformats.org/drawingml/2006/table">
            <a:tbl>
              <a:tblPr/>
              <a:tblGrid>
                <a:gridCol w="333377"/>
                <a:gridCol w="333377"/>
                <a:gridCol w="333377"/>
                <a:gridCol w="333377"/>
                <a:gridCol w="333377"/>
                <a:gridCol w="333377"/>
                <a:gridCol w="333377"/>
                <a:gridCol w="333377"/>
                <a:gridCol w="333377"/>
                <a:gridCol w="333377"/>
                <a:gridCol w="333377"/>
                <a:gridCol w="333377"/>
                <a:gridCol w="333377"/>
                <a:gridCol w="333377"/>
                <a:gridCol w="333377"/>
              </a:tblGrid>
              <a:tr h="151446">
                <a:tc>
                  <a:txBody>
                    <a:bodyPr/>
                    <a:lstStyle/>
                    <a:p>
                      <a:pPr algn="ctr">
                        <a:spcAft>
                          <a:spcPts val="0"/>
                        </a:spcAft>
                      </a:pPr>
                      <a:r>
                        <a:rPr lang="en-US" sz="2400" dirty="0" smtClean="0">
                          <a:latin typeface="Times New Roman"/>
                          <a:ea typeface="Times New Roman"/>
                          <a:cs typeface="Times New Roman"/>
                        </a:rPr>
                        <a:t>R</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solidFill>
                            <a:schemeClr val="tx1"/>
                          </a:solidFill>
                          <a:latin typeface="Times New Roman"/>
                          <a:ea typeface="Times New Roman"/>
                          <a:cs typeface="Times New Roman"/>
                        </a:rPr>
                        <a:t>L</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P</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latin typeface="Times New Roman"/>
                          <a:ea typeface="Times New Roman"/>
                          <a:cs typeface="Times New Roman"/>
                        </a:rPr>
                        <a:t>I</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latin typeface="Times New Roman"/>
                          <a:ea typeface="Times New Roman"/>
                          <a:cs typeface="Times New Roman"/>
                        </a:rPr>
                        <a:t>E</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Calibri"/>
                          <a:cs typeface="Times New Roman"/>
                        </a:rPr>
                        <a:t>O</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N</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G</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M</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S</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T</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X</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r>
            </a:tbl>
          </a:graphicData>
        </a:graphic>
      </p:graphicFrame>
      <p:grpSp>
        <p:nvGrpSpPr>
          <p:cNvPr id="118923" name="Группа 22"/>
          <p:cNvGrpSpPr>
            <a:grpSpLocks/>
          </p:cNvGrpSpPr>
          <p:nvPr/>
        </p:nvGrpSpPr>
        <p:grpSpPr bwMode="auto">
          <a:xfrm>
            <a:off x="357188" y="1285875"/>
            <a:ext cx="3071812" cy="1071563"/>
            <a:chOff x="785786" y="1428736"/>
            <a:chExt cx="6000792" cy="2214578"/>
          </a:xfrm>
        </p:grpSpPr>
        <p:sp>
          <p:nvSpPr>
            <p:cNvPr id="119002" name="Овал 23"/>
            <p:cNvSpPr>
              <a:spLocks noChangeArrowheads="1"/>
            </p:cNvSpPr>
            <p:nvPr/>
          </p:nvSpPr>
          <p:spPr bwMode="auto">
            <a:xfrm>
              <a:off x="1571604"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E</a:t>
              </a:r>
              <a:endParaRPr lang="en-GB" sz="1600" b="1"/>
            </a:p>
          </p:txBody>
        </p:sp>
        <p:sp>
          <p:nvSpPr>
            <p:cNvPr id="119003" name="Овал 24"/>
            <p:cNvSpPr>
              <a:spLocks noChangeArrowheads="1"/>
            </p:cNvSpPr>
            <p:nvPr/>
          </p:nvSpPr>
          <p:spPr bwMode="auto">
            <a:xfrm>
              <a:off x="2357422"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A</a:t>
              </a:r>
              <a:endParaRPr lang="en-GB" sz="1600" b="1"/>
            </a:p>
          </p:txBody>
        </p:sp>
        <p:sp>
          <p:nvSpPr>
            <p:cNvPr id="119004" name="Овал 25"/>
            <p:cNvSpPr>
              <a:spLocks noChangeArrowheads="1"/>
            </p:cNvSpPr>
            <p:nvPr/>
          </p:nvSpPr>
          <p:spPr bwMode="auto">
            <a:xfrm>
              <a:off x="785786"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G</a:t>
              </a:r>
              <a:endParaRPr lang="en-GB" sz="1600" b="1"/>
            </a:p>
          </p:txBody>
        </p:sp>
        <p:sp>
          <p:nvSpPr>
            <p:cNvPr id="119005" name="Овал 26"/>
            <p:cNvSpPr>
              <a:spLocks noChangeArrowheads="1"/>
            </p:cNvSpPr>
            <p:nvPr/>
          </p:nvSpPr>
          <p:spPr bwMode="auto">
            <a:xfrm>
              <a:off x="3929058"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M</a:t>
              </a:r>
              <a:endParaRPr lang="en-GB" sz="1600" b="1"/>
            </a:p>
          </p:txBody>
        </p:sp>
        <p:sp>
          <p:nvSpPr>
            <p:cNvPr id="119006" name="Овал 27"/>
            <p:cNvSpPr>
              <a:spLocks noChangeArrowheads="1"/>
            </p:cNvSpPr>
            <p:nvPr/>
          </p:nvSpPr>
          <p:spPr bwMode="auto">
            <a:xfrm>
              <a:off x="4714876"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I</a:t>
              </a:r>
              <a:endParaRPr lang="en-GB" sz="1600" b="1"/>
            </a:p>
          </p:txBody>
        </p:sp>
        <p:sp>
          <p:nvSpPr>
            <p:cNvPr id="119007" name="Овал 28"/>
            <p:cNvSpPr>
              <a:spLocks noChangeArrowheads="1"/>
            </p:cNvSpPr>
            <p:nvPr/>
          </p:nvSpPr>
          <p:spPr bwMode="auto">
            <a:xfrm>
              <a:off x="3143240"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A</a:t>
              </a:r>
              <a:endParaRPr lang="en-GB" sz="1600" b="1"/>
            </a:p>
          </p:txBody>
        </p:sp>
        <p:sp>
          <p:nvSpPr>
            <p:cNvPr id="119008" name="Овал 29"/>
            <p:cNvSpPr>
              <a:spLocks noChangeArrowheads="1"/>
            </p:cNvSpPr>
            <p:nvPr/>
          </p:nvSpPr>
          <p:spPr bwMode="auto">
            <a:xfrm>
              <a:off x="6286512"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E</a:t>
              </a:r>
              <a:endParaRPr lang="en-GB" sz="1600" b="1"/>
            </a:p>
          </p:txBody>
        </p:sp>
        <p:sp>
          <p:nvSpPr>
            <p:cNvPr id="119009" name="Овал 30"/>
            <p:cNvSpPr>
              <a:spLocks noChangeArrowheads="1"/>
            </p:cNvSpPr>
            <p:nvPr/>
          </p:nvSpPr>
          <p:spPr bwMode="auto">
            <a:xfrm>
              <a:off x="5500694"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L</a:t>
              </a:r>
              <a:endParaRPr lang="en-GB" sz="1600" b="1"/>
            </a:p>
          </p:txBody>
        </p:sp>
        <p:sp>
          <p:nvSpPr>
            <p:cNvPr id="119010" name="Овал 31"/>
            <p:cNvSpPr>
              <a:spLocks noChangeArrowheads="1"/>
            </p:cNvSpPr>
            <p:nvPr/>
          </p:nvSpPr>
          <p:spPr bwMode="auto">
            <a:xfrm>
              <a:off x="1214414"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R</a:t>
              </a:r>
              <a:endParaRPr lang="en-GB" sz="1600" b="1"/>
            </a:p>
          </p:txBody>
        </p:sp>
        <p:sp>
          <p:nvSpPr>
            <p:cNvPr id="119011" name="Овал 32"/>
            <p:cNvSpPr>
              <a:spLocks noChangeArrowheads="1"/>
            </p:cNvSpPr>
            <p:nvPr/>
          </p:nvSpPr>
          <p:spPr bwMode="auto">
            <a:xfrm>
              <a:off x="2714612"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S</a:t>
              </a:r>
              <a:endParaRPr lang="en-GB" sz="1600" b="1"/>
            </a:p>
          </p:txBody>
        </p:sp>
        <p:sp>
          <p:nvSpPr>
            <p:cNvPr id="119012" name="Овал 33"/>
            <p:cNvSpPr>
              <a:spLocks noChangeArrowheads="1"/>
            </p:cNvSpPr>
            <p:nvPr/>
          </p:nvSpPr>
          <p:spPr bwMode="auto">
            <a:xfrm>
              <a:off x="5857884"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N</a:t>
              </a:r>
              <a:endParaRPr lang="en-GB" sz="1600" b="1"/>
            </a:p>
          </p:txBody>
        </p:sp>
        <p:sp>
          <p:nvSpPr>
            <p:cNvPr id="119013" name="Овал 34"/>
            <p:cNvSpPr>
              <a:spLocks noChangeArrowheads="1"/>
            </p:cNvSpPr>
            <p:nvPr/>
          </p:nvSpPr>
          <p:spPr bwMode="auto">
            <a:xfrm>
              <a:off x="4286248"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O</a:t>
              </a:r>
              <a:endParaRPr lang="en-GB" sz="1600" b="1"/>
            </a:p>
          </p:txBody>
        </p:sp>
        <p:sp>
          <p:nvSpPr>
            <p:cNvPr id="119014" name="Овал 35"/>
            <p:cNvSpPr>
              <a:spLocks noChangeArrowheads="1"/>
            </p:cNvSpPr>
            <p:nvPr/>
          </p:nvSpPr>
          <p:spPr bwMode="auto">
            <a:xfrm>
              <a:off x="5143504" y="1927007"/>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P</a:t>
              </a:r>
              <a:endParaRPr lang="en-GB" sz="1600" b="1"/>
            </a:p>
          </p:txBody>
        </p:sp>
        <p:sp>
          <p:nvSpPr>
            <p:cNvPr id="119015" name="Овал 36"/>
            <p:cNvSpPr>
              <a:spLocks noChangeArrowheads="1"/>
            </p:cNvSpPr>
            <p:nvPr/>
          </p:nvSpPr>
          <p:spPr bwMode="auto">
            <a:xfrm>
              <a:off x="2000232" y="1927007"/>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T</a:t>
              </a:r>
              <a:endParaRPr lang="en-GB" sz="1600" b="1"/>
            </a:p>
          </p:txBody>
        </p:sp>
        <p:sp>
          <p:nvSpPr>
            <p:cNvPr id="119016" name="Овал 37"/>
            <p:cNvSpPr>
              <a:spLocks noChangeArrowheads="1"/>
            </p:cNvSpPr>
            <p:nvPr/>
          </p:nvSpPr>
          <p:spPr bwMode="auto">
            <a:xfrm>
              <a:off x="3500430" y="142873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X</a:t>
              </a:r>
              <a:endParaRPr lang="en-GB" sz="1600" b="1"/>
            </a:p>
          </p:txBody>
        </p:sp>
        <p:cxnSp>
          <p:nvCxnSpPr>
            <p:cNvPr id="119017" name="Прямая соединительная линия 38"/>
            <p:cNvCxnSpPr>
              <a:cxnSpLocks noChangeShapeType="1"/>
              <a:stCxn id="119016" idx="2"/>
              <a:endCxn id="119015" idx="7"/>
            </p:cNvCxnSpPr>
            <p:nvPr/>
          </p:nvCxnSpPr>
          <p:spPr bwMode="auto">
            <a:xfrm rot="10800000" flipV="1">
              <a:off x="2427066" y="1678768"/>
              <a:ext cx="1073365" cy="321471"/>
            </a:xfrm>
            <a:prstGeom prst="line">
              <a:avLst/>
            </a:prstGeom>
            <a:noFill/>
            <a:ln w="12700" algn="ctr">
              <a:solidFill>
                <a:schemeClr val="tx1"/>
              </a:solidFill>
              <a:round/>
              <a:headEnd type="none" w="sm" len="sm"/>
              <a:tailEnd type="none" w="sm" len="sm"/>
            </a:ln>
          </p:spPr>
        </p:cxnSp>
        <p:cxnSp>
          <p:nvCxnSpPr>
            <p:cNvPr id="119018" name="Прямая соединительная линия 39"/>
            <p:cNvCxnSpPr>
              <a:cxnSpLocks noChangeShapeType="1"/>
              <a:stCxn id="119016" idx="6"/>
              <a:endCxn id="119014" idx="1"/>
            </p:cNvCxnSpPr>
            <p:nvPr/>
          </p:nvCxnSpPr>
          <p:spPr bwMode="auto">
            <a:xfrm>
              <a:off x="4000496" y="1678769"/>
              <a:ext cx="1216241" cy="321471"/>
            </a:xfrm>
            <a:prstGeom prst="line">
              <a:avLst/>
            </a:prstGeom>
            <a:noFill/>
            <a:ln w="12700" algn="ctr">
              <a:solidFill>
                <a:schemeClr val="tx1"/>
              </a:solidFill>
              <a:round/>
              <a:headEnd type="none" w="sm" len="sm"/>
              <a:tailEnd type="none" w="sm" len="sm"/>
            </a:ln>
          </p:spPr>
        </p:cxnSp>
        <p:cxnSp>
          <p:nvCxnSpPr>
            <p:cNvPr id="119019" name="Прямая соединительная линия 40"/>
            <p:cNvCxnSpPr>
              <a:cxnSpLocks noChangeShapeType="1"/>
              <a:stCxn id="119015" idx="3"/>
              <a:endCxn id="119010" idx="7"/>
            </p:cNvCxnSpPr>
            <p:nvPr/>
          </p:nvCxnSpPr>
          <p:spPr bwMode="auto">
            <a:xfrm rot="5400000">
              <a:off x="1747507" y="2247580"/>
              <a:ext cx="219699" cy="432218"/>
            </a:xfrm>
            <a:prstGeom prst="line">
              <a:avLst/>
            </a:prstGeom>
            <a:noFill/>
            <a:ln w="12700" algn="ctr">
              <a:solidFill>
                <a:schemeClr val="tx1"/>
              </a:solidFill>
              <a:round/>
              <a:headEnd type="none" w="sm" len="sm"/>
              <a:tailEnd type="none" w="sm" len="sm"/>
            </a:ln>
          </p:spPr>
        </p:cxnSp>
        <p:cxnSp>
          <p:nvCxnSpPr>
            <p:cNvPr id="119020" name="Прямая соединительная линия 41"/>
            <p:cNvCxnSpPr>
              <a:cxnSpLocks noChangeShapeType="1"/>
              <a:stCxn id="119015" idx="5"/>
              <a:endCxn id="119011" idx="1"/>
            </p:cNvCxnSpPr>
            <p:nvPr/>
          </p:nvCxnSpPr>
          <p:spPr bwMode="auto">
            <a:xfrm rot="16200000" flipH="1">
              <a:off x="2497606" y="2283299"/>
              <a:ext cx="219699" cy="360780"/>
            </a:xfrm>
            <a:prstGeom prst="line">
              <a:avLst/>
            </a:prstGeom>
            <a:noFill/>
            <a:ln w="12700" algn="ctr">
              <a:solidFill>
                <a:schemeClr val="tx1"/>
              </a:solidFill>
              <a:round/>
              <a:headEnd type="none" w="sm" len="sm"/>
              <a:tailEnd type="none" w="sm" len="sm"/>
            </a:ln>
          </p:spPr>
        </p:cxnSp>
        <p:cxnSp>
          <p:nvCxnSpPr>
            <p:cNvPr id="119021" name="Прямая соединительная линия 42"/>
            <p:cNvCxnSpPr>
              <a:cxnSpLocks noChangeShapeType="1"/>
              <a:stCxn id="119013" idx="7"/>
              <a:endCxn id="119014" idx="3"/>
            </p:cNvCxnSpPr>
            <p:nvPr/>
          </p:nvCxnSpPr>
          <p:spPr bwMode="auto">
            <a:xfrm rot="5400000" flipH="1" flipV="1">
              <a:off x="4855060" y="2211862"/>
              <a:ext cx="219699" cy="503656"/>
            </a:xfrm>
            <a:prstGeom prst="line">
              <a:avLst/>
            </a:prstGeom>
            <a:noFill/>
            <a:ln w="12700" algn="ctr">
              <a:solidFill>
                <a:schemeClr val="tx1"/>
              </a:solidFill>
              <a:round/>
              <a:headEnd type="none" w="sm" len="sm"/>
              <a:tailEnd type="none" w="sm" len="sm"/>
            </a:ln>
          </p:spPr>
        </p:cxnSp>
        <p:cxnSp>
          <p:nvCxnSpPr>
            <p:cNvPr id="119022" name="Прямая соединительная линия 43"/>
            <p:cNvCxnSpPr>
              <a:cxnSpLocks noChangeShapeType="1"/>
              <a:stCxn id="119014" idx="5"/>
              <a:endCxn id="119012" idx="1"/>
            </p:cNvCxnSpPr>
            <p:nvPr/>
          </p:nvCxnSpPr>
          <p:spPr bwMode="auto">
            <a:xfrm rot="16200000" flipH="1">
              <a:off x="5640878" y="2283299"/>
              <a:ext cx="219699" cy="360780"/>
            </a:xfrm>
            <a:prstGeom prst="line">
              <a:avLst/>
            </a:prstGeom>
            <a:noFill/>
            <a:ln w="12700" algn="ctr">
              <a:solidFill>
                <a:schemeClr val="tx1"/>
              </a:solidFill>
              <a:round/>
              <a:headEnd type="none" w="sm" len="sm"/>
              <a:tailEnd type="none" w="sm" len="sm"/>
            </a:ln>
          </p:spPr>
        </p:cxnSp>
        <p:cxnSp>
          <p:nvCxnSpPr>
            <p:cNvPr id="119023" name="Прямая соединительная линия 44"/>
            <p:cNvCxnSpPr>
              <a:cxnSpLocks noChangeShapeType="1"/>
              <a:stCxn id="119010" idx="3"/>
              <a:endCxn id="119004" idx="0"/>
            </p:cNvCxnSpPr>
            <p:nvPr/>
          </p:nvCxnSpPr>
          <p:spPr bwMode="auto">
            <a:xfrm rot="5400000">
              <a:off x="1053679" y="2909279"/>
              <a:ext cx="216109" cy="251828"/>
            </a:xfrm>
            <a:prstGeom prst="line">
              <a:avLst/>
            </a:prstGeom>
            <a:noFill/>
            <a:ln w="12700" algn="ctr">
              <a:solidFill>
                <a:schemeClr val="tx1"/>
              </a:solidFill>
              <a:round/>
              <a:headEnd type="none" w="sm" len="sm"/>
              <a:tailEnd type="none" w="sm" len="sm"/>
            </a:ln>
          </p:spPr>
        </p:cxnSp>
        <p:cxnSp>
          <p:nvCxnSpPr>
            <p:cNvPr id="119024" name="Прямая соединительная линия 45"/>
            <p:cNvCxnSpPr>
              <a:cxnSpLocks noChangeShapeType="1"/>
              <a:stCxn id="119010" idx="5"/>
              <a:endCxn id="119002" idx="0"/>
            </p:cNvCxnSpPr>
            <p:nvPr/>
          </p:nvCxnSpPr>
          <p:spPr bwMode="auto">
            <a:xfrm rot="16200000" flipH="1">
              <a:off x="1623388" y="2944998"/>
              <a:ext cx="216109" cy="180390"/>
            </a:xfrm>
            <a:prstGeom prst="line">
              <a:avLst/>
            </a:prstGeom>
            <a:noFill/>
            <a:ln w="12700" algn="ctr">
              <a:solidFill>
                <a:schemeClr val="tx1"/>
              </a:solidFill>
              <a:round/>
              <a:headEnd type="none" w="sm" len="sm"/>
              <a:tailEnd type="none" w="sm" len="sm"/>
            </a:ln>
          </p:spPr>
        </p:cxnSp>
        <p:cxnSp>
          <p:nvCxnSpPr>
            <p:cNvPr id="119025" name="Прямая соединительная линия 46"/>
            <p:cNvCxnSpPr>
              <a:cxnSpLocks noChangeShapeType="1"/>
              <a:stCxn id="119011" idx="3"/>
              <a:endCxn id="119003" idx="0"/>
            </p:cNvCxnSpPr>
            <p:nvPr/>
          </p:nvCxnSpPr>
          <p:spPr bwMode="auto">
            <a:xfrm rot="5400000">
              <a:off x="2589596" y="2944998"/>
              <a:ext cx="216109" cy="180390"/>
            </a:xfrm>
            <a:prstGeom prst="line">
              <a:avLst/>
            </a:prstGeom>
            <a:noFill/>
            <a:ln w="12700" algn="ctr">
              <a:solidFill>
                <a:schemeClr val="tx1"/>
              </a:solidFill>
              <a:round/>
              <a:headEnd type="none" w="sm" len="sm"/>
              <a:tailEnd type="none" w="sm" len="sm"/>
            </a:ln>
          </p:spPr>
        </p:cxnSp>
        <p:cxnSp>
          <p:nvCxnSpPr>
            <p:cNvPr id="119026" name="Прямая соединительная линия 47"/>
            <p:cNvCxnSpPr>
              <a:cxnSpLocks noChangeShapeType="1"/>
              <a:stCxn id="119011" idx="5"/>
              <a:endCxn id="119007" idx="0"/>
            </p:cNvCxnSpPr>
            <p:nvPr/>
          </p:nvCxnSpPr>
          <p:spPr bwMode="auto">
            <a:xfrm rot="16200000" flipH="1">
              <a:off x="3159305" y="2909279"/>
              <a:ext cx="216109" cy="251828"/>
            </a:xfrm>
            <a:prstGeom prst="line">
              <a:avLst/>
            </a:prstGeom>
            <a:noFill/>
            <a:ln w="12700" algn="ctr">
              <a:solidFill>
                <a:schemeClr val="tx1"/>
              </a:solidFill>
              <a:round/>
              <a:headEnd type="none" w="sm" len="sm"/>
              <a:tailEnd type="none" w="sm" len="sm"/>
            </a:ln>
          </p:spPr>
        </p:cxnSp>
        <p:cxnSp>
          <p:nvCxnSpPr>
            <p:cNvPr id="119027" name="Прямая соединительная линия 48"/>
            <p:cNvCxnSpPr>
              <a:cxnSpLocks noChangeShapeType="1"/>
              <a:stCxn id="119013" idx="3"/>
              <a:endCxn id="119005" idx="0"/>
            </p:cNvCxnSpPr>
            <p:nvPr/>
          </p:nvCxnSpPr>
          <p:spPr bwMode="auto">
            <a:xfrm rot="5400000">
              <a:off x="4161232" y="2944998"/>
              <a:ext cx="216109" cy="180390"/>
            </a:xfrm>
            <a:prstGeom prst="line">
              <a:avLst/>
            </a:prstGeom>
            <a:noFill/>
            <a:ln w="12700" algn="ctr">
              <a:solidFill>
                <a:schemeClr val="tx1"/>
              </a:solidFill>
              <a:round/>
              <a:headEnd type="none" w="sm" len="sm"/>
              <a:tailEnd type="none" w="sm" len="sm"/>
            </a:ln>
          </p:spPr>
        </p:cxnSp>
        <p:cxnSp>
          <p:nvCxnSpPr>
            <p:cNvPr id="119028" name="Прямая соединительная линия 49"/>
            <p:cNvCxnSpPr>
              <a:cxnSpLocks noChangeShapeType="1"/>
              <a:stCxn id="119013" idx="5"/>
              <a:endCxn id="119006" idx="0"/>
            </p:cNvCxnSpPr>
            <p:nvPr/>
          </p:nvCxnSpPr>
          <p:spPr bwMode="auto">
            <a:xfrm rot="16200000" flipH="1">
              <a:off x="4730941" y="2909279"/>
              <a:ext cx="216109" cy="251828"/>
            </a:xfrm>
            <a:prstGeom prst="line">
              <a:avLst/>
            </a:prstGeom>
            <a:noFill/>
            <a:ln w="12700" algn="ctr">
              <a:solidFill>
                <a:schemeClr val="tx1"/>
              </a:solidFill>
              <a:round/>
              <a:headEnd type="none" w="sm" len="sm"/>
              <a:tailEnd type="none" w="sm" len="sm"/>
            </a:ln>
          </p:spPr>
        </p:cxnSp>
        <p:cxnSp>
          <p:nvCxnSpPr>
            <p:cNvPr id="119029" name="Прямая соединительная линия 50"/>
            <p:cNvCxnSpPr>
              <a:cxnSpLocks noChangeShapeType="1"/>
              <a:stCxn id="119012" idx="3"/>
              <a:endCxn id="119009" idx="0"/>
            </p:cNvCxnSpPr>
            <p:nvPr/>
          </p:nvCxnSpPr>
          <p:spPr bwMode="auto">
            <a:xfrm rot="5400000">
              <a:off x="5732868" y="2944998"/>
              <a:ext cx="216109" cy="180390"/>
            </a:xfrm>
            <a:prstGeom prst="line">
              <a:avLst/>
            </a:prstGeom>
            <a:noFill/>
            <a:ln w="12700" algn="ctr">
              <a:solidFill>
                <a:schemeClr val="tx1"/>
              </a:solidFill>
              <a:round/>
              <a:headEnd type="none" w="sm" len="sm"/>
              <a:tailEnd type="none" w="sm" len="sm"/>
            </a:ln>
          </p:spPr>
        </p:cxnSp>
        <p:cxnSp>
          <p:nvCxnSpPr>
            <p:cNvPr id="119030" name="Прямая соединительная линия 51"/>
            <p:cNvCxnSpPr>
              <a:cxnSpLocks noChangeShapeType="1"/>
              <a:stCxn id="119012" idx="5"/>
              <a:endCxn id="119008" idx="0"/>
            </p:cNvCxnSpPr>
            <p:nvPr/>
          </p:nvCxnSpPr>
          <p:spPr bwMode="auto">
            <a:xfrm rot="16200000" flipH="1">
              <a:off x="6302577" y="2909279"/>
              <a:ext cx="216109" cy="251828"/>
            </a:xfrm>
            <a:prstGeom prst="line">
              <a:avLst/>
            </a:prstGeom>
            <a:noFill/>
            <a:ln w="12700" algn="ctr">
              <a:solidFill>
                <a:schemeClr val="tx1"/>
              </a:solidFill>
              <a:round/>
              <a:headEnd type="none" w="sm" len="sm"/>
              <a:tailEnd type="none" w="sm" len="sm"/>
            </a:ln>
          </p:spPr>
        </p:cxnSp>
      </p:grpSp>
      <p:grpSp>
        <p:nvGrpSpPr>
          <p:cNvPr id="118924" name="Группа 54"/>
          <p:cNvGrpSpPr>
            <a:grpSpLocks/>
          </p:cNvGrpSpPr>
          <p:nvPr/>
        </p:nvGrpSpPr>
        <p:grpSpPr bwMode="auto">
          <a:xfrm>
            <a:off x="357188" y="2571750"/>
            <a:ext cx="2852737" cy="1071563"/>
            <a:chOff x="785786" y="1428736"/>
            <a:chExt cx="5572164" cy="2214578"/>
          </a:xfrm>
        </p:grpSpPr>
        <p:sp>
          <p:nvSpPr>
            <p:cNvPr id="118975" name="Овал 55"/>
            <p:cNvSpPr>
              <a:spLocks noChangeArrowheads="1"/>
            </p:cNvSpPr>
            <p:nvPr/>
          </p:nvSpPr>
          <p:spPr bwMode="auto">
            <a:xfrm>
              <a:off x="1571604"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E</a:t>
              </a:r>
              <a:endParaRPr lang="en-GB" sz="1600" b="1"/>
            </a:p>
          </p:txBody>
        </p:sp>
        <p:sp>
          <p:nvSpPr>
            <p:cNvPr id="118976" name="Овал 56"/>
            <p:cNvSpPr>
              <a:spLocks noChangeArrowheads="1"/>
            </p:cNvSpPr>
            <p:nvPr/>
          </p:nvSpPr>
          <p:spPr bwMode="auto">
            <a:xfrm>
              <a:off x="2357422"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A</a:t>
              </a:r>
              <a:endParaRPr lang="en-GB" sz="1600" b="1"/>
            </a:p>
          </p:txBody>
        </p:sp>
        <p:sp>
          <p:nvSpPr>
            <p:cNvPr id="118977" name="Овал 57"/>
            <p:cNvSpPr>
              <a:spLocks noChangeArrowheads="1"/>
            </p:cNvSpPr>
            <p:nvPr/>
          </p:nvSpPr>
          <p:spPr bwMode="auto">
            <a:xfrm>
              <a:off x="785786"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G</a:t>
              </a:r>
              <a:endParaRPr lang="en-GB" sz="1600" b="1"/>
            </a:p>
          </p:txBody>
        </p:sp>
        <p:sp>
          <p:nvSpPr>
            <p:cNvPr id="118978" name="Овал 58"/>
            <p:cNvSpPr>
              <a:spLocks noChangeArrowheads="1"/>
            </p:cNvSpPr>
            <p:nvPr/>
          </p:nvSpPr>
          <p:spPr bwMode="auto">
            <a:xfrm>
              <a:off x="3929058"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M</a:t>
              </a:r>
              <a:endParaRPr lang="en-GB" sz="1600" b="1"/>
            </a:p>
          </p:txBody>
        </p:sp>
        <p:sp>
          <p:nvSpPr>
            <p:cNvPr id="118979" name="Овал 59"/>
            <p:cNvSpPr>
              <a:spLocks noChangeArrowheads="1"/>
            </p:cNvSpPr>
            <p:nvPr/>
          </p:nvSpPr>
          <p:spPr bwMode="auto">
            <a:xfrm>
              <a:off x="4714876"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I</a:t>
              </a:r>
              <a:endParaRPr lang="en-GB" sz="1600" b="1"/>
            </a:p>
          </p:txBody>
        </p:sp>
        <p:sp>
          <p:nvSpPr>
            <p:cNvPr id="118980" name="Овал 60"/>
            <p:cNvSpPr>
              <a:spLocks noChangeArrowheads="1"/>
            </p:cNvSpPr>
            <p:nvPr/>
          </p:nvSpPr>
          <p:spPr bwMode="auto">
            <a:xfrm>
              <a:off x="3143240"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A</a:t>
              </a:r>
              <a:endParaRPr lang="en-GB" sz="1600" b="1"/>
            </a:p>
          </p:txBody>
        </p:sp>
        <p:sp>
          <p:nvSpPr>
            <p:cNvPr id="118981" name="Овал 62"/>
            <p:cNvSpPr>
              <a:spLocks noChangeArrowheads="1"/>
            </p:cNvSpPr>
            <p:nvPr/>
          </p:nvSpPr>
          <p:spPr bwMode="auto">
            <a:xfrm>
              <a:off x="5500694"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L</a:t>
              </a:r>
              <a:endParaRPr lang="en-GB" sz="1600" b="1"/>
            </a:p>
          </p:txBody>
        </p:sp>
        <p:sp>
          <p:nvSpPr>
            <p:cNvPr id="118982" name="Овал 63"/>
            <p:cNvSpPr>
              <a:spLocks noChangeArrowheads="1"/>
            </p:cNvSpPr>
            <p:nvPr/>
          </p:nvSpPr>
          <p:spPr bwMode="auto">
            <a:xfrm>
              <a:off x="1214414"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R</a:t>
              </a:r>
              <a:endParaRPr lang="en-GB" sz="1600" b="1"/>
            </a:p>
          </p:txBody>
        </p:sp>
        <p:sp>
          <p:nvSpPr>
            <p:cNvPr id="118983" name="Овал 64"/>
            <p:cNvSpPr>
              <a:spLocks noChangeArrowheads="1"/>
            </p:cNvSpPr>
            <p:nvPr/>
          </p:nvSpPr>
          <p:spPr bwMode="auto">
            <a:xfrm>
              <a:off x="2714612"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E</a:t>
              </a:r>
              <a:endParaRPr lang="en-GB" sz="1600" b="1"/>
            </a:p>
          </p:txBody>
        </p:sp>
        <p:sp>
          <p:nvSpPr>
            <p:cNvPr id="118984" name="Овал 65"/>
            <p:cNvSpPr>
              <a:spLocks noChangeArrowheads="1"/>
            </p:cNvSpPr>
            <p:nvPr/>
          </p:nvSpPr>
          <p:spPr bwMode="auto">
            <a:xfrm>
              <a:off x="5857884"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N</a:t>
              </a:r>
              <a:endParaRPr lang="en-GB" sz="1600" b="1"/>
            </a:p>
          </p:txBody>
        </p:sp>
        <p:sp>
          <p:nvSpPr>
            <p:cNvPr id="118985" name="Овал 66"/>
            <p:cNvSpPr>
              <a:spLocks noChangeArrowheads="1"/>
            </p:cNvSpPr>
            <p:nvPr/>
          </p:nvSpPr>
          <p:spPr bwMode="auto">
            <a:xfrm>
              <a:off x="4286248"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O</a:t>
              </a:r>
              <a:endParaRPr lang="en-GB" sz="1600" b="1"/>
            </a:p>
          </p:txBody>
        </p:sp>
        <p:sp>
          <p:nvSpPr>
            <p:cNvPr id="118986" name="Овал 67"/>
            <p:cNvSpPr>
              <a:spLocks noChangeArrowheads="1"/>
            </p:cNvSpPr>
            <p:nvPr/>
          </p:nvSpPr>
          <p:spPr bwMode="auto">
            <a:xfrm>
              <a:off x="5143504" y="1927007"/>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P</a:t>
              </a:r>
              <a:endParaRPr lang="en-GB" sz="1600" b="1"/>
            </a:p>
          </p:txBody>
        </p:sp>
        <p:sp>
          <p:nvSpPr>
            <p:cNvPr id="118987" name="Овал 68"/>
            <p:cNvSpPr>
              <a:spLocks noChangeArrowheads="1"/>
            </p:cNvSpPr>
            <p:nvPr/>
          </p:nvSpPr>
          <p:spPr bwMode="auto">
            <a:xfrm>
              <a:off x="2000232" y="1927007"/>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S</a:t>
              </a:r>
              <a:endParaRPr lang="en-GB" sz="1600" b="1"/>
            </a:p>
          </p:txBody>
        </p:sp>
        <p:sp>
          <p:nvSpPr>
            <p:cNvPr id="118988" name="Овал 69"/>
            <p:cNvSpPr>
              <a:spLocks noChangeArrowheads="1"/>
            </p:cNvSpPr>
            <p:nvPr/>
          </p:nvSpPr>
          <p:spPr bwMode="auto">
            <a:xfrm>
              <a:off x="3500430" y="142873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T</a:t>
              </a:r>
              <a:endParaRPr lang="en-GB" sz="1600" b="1"/>
            </a:p>
          </p:txBody>
        </p:sp>
        <p:cxnSp>
          <p:nvCxnSpPr>
            <p:cNvPr id="118989" name="Прямая соединительная линия 70"/>
            <p:cNvCxnSpPr>
              <a:cxnSpLocks noChangeShapeType="1"/>
              <a:stCxn id="118988" idx="2"/>
              <a:endCxn id="118987" idx="7"/>
            </p:cNvCxnSpPr>
            <p:nvPr/>
          </p:nvCxnSpPr>
          <p:spPr bwMode="auto">
            <a:xfrm rot="10800000" flipV="1">
              <a:off x="2427066" y="1678768"/>
              <a:ext cx="1073365" cy="321471"/>
            </a:xfrm>
            <a:prstGeom prst="line">
              <a:avLst/>
            </a:prstGeom>
            <a:noFill/>
            <a:ln w="12700" algn="ctr">
              <a:solidFill>
                <a:schemeClr val="tx1"/>
              </a:solidFill>
              <a:round/>
              <a:headEnd type="none" w="sm" len="sm"/>
              <a:tailEnd type="none" w="sm" len="sm"/>
            </a:ln>
          </p:spPr>
        </p:cxnSp>
        <p:cxnSp>
          <p:nvCxnSpPr>
            <p:cNvPr id="118990" name="Прямая соединительная линия 71"/>
            <p:cNvCxnSpPr>
              <a:cxnSpLocks noChangeShapeType="1"/>
              <a:stCxn id="118988" idx="6"/>
              <a:endCxn id="118986" idx="1"/>
            </p:cNvCxnSpPr>
            <p:nvPr/>
          </p:nvCxnSpPr>
          <p:spPr bwMode="auto">
            <a:xfrm>
              <a:off x="4000496" y="1678769"/>
              <a:ext cx="1216241" cy="321471"/>
            </a:xfrm>
            <a:prstGeom prst="line">
              <a:avLst/>
            </a:prstGeom>
            <a:noFill/>
            <a:ln w="12700" algn="ctr">
              <a:solidFill>
                <a:schemeClr val="tx1"/>
              </a:solidFill>
              <a:round/>
              <a:headEnd type="none" w="sm" len="sm"/>
              <a:tailEnd type="none" w="sm" len="sm"/>
            </a:ln>
          </p:spPr>
        </p:cxnSp>
        <p:cxnSp>
          <p:nvCxnSpPr>
            <p:cNvPr id="118991" name="Прямая соединительная линия 72"/>
            <p:cNvCxnSpPr>
              <a:cxnSpLocks noChangeShapeType="1"/>
              <a:stCxn id="118987" idx="3"/>
              <a:endCxn id="118982" idx="7"/>
            </p:cNvCxnSpPr>
            <p:nvPr/>
          </p:nvCxnSpPr>
          <p:spPr bwMode="auto">
            <a:xfrm rot="5400000">
              <a:off x="1747507" y="2247580"/>
              <a:ext cx="219699" cy="432218"/>
            </a:xfrm>
            <a:prstGeom prst="line">
              <a:avLst/>
            </a:prstGeom>
            <a:noFill/>
            <a:ln w="12700" algn="ctr">
              <a:solidFill>
                <a:schemeClr val="tx1"/>
              </a:solidFill>
              <a:round/>
              <a:headEnd type="none" w="sm" len="sm"/>
              <a:tailEnd type="none" w="sm" len="sm"/>
            </a:ln>
          </p:spPr>
        </p:cxnSp>
        <p:cxnSp>
          <p:nvCxnSpPr>
            <p:cNvPr id="118992" name="Прямая соединительная линия 73"/>
            <p:cNvCxnSpPr>
              <a:cxnSpLocks noChangeShapeType="1"/>
              <a:stCxn id="118987" idx="5"/>
              <a:endCxn id="118983" idx="1"/>
            </p:cNvCxnSpPr>
            <p:nvPr/>
          </p:nvCxnSpPr>
          <p:spPr bwMode="auto">
            <a:xfrm rot="16200000" flipH="1">
              <a:off x="2497606" y="2283299"/>
              <a:ext cx="219699" cy="360780"/>
            </a:xfrm>
            <a:prstGeom prst="line">
              <a:avLst/>
            </a:prstGeom>
            <a:noFill/>
            <a:ln w="12700" algn="ctr">
              <a:solidFill>
                <a:schemeClr val="tx1"/>
              </a:solidFill>
              <a:round/>
              <a:headEnd type="none" w="sm" len="sm"/>
              <a:tailEnd type="none" w="sm" len="sm"/>
            </a:ln>
          </p:spPr>
        </p:cxnSp>
        <p:cxnSp>
          <p:nvCxnSpPr>
            <p:cNvPr id="118993" name="Прямая соединительная линия 74"/>
            <p:cNvCxnSpPr>
              <a:cxnSpLocks noChangeShapeType="1"/>
              <a:stCxn id="118985" idx="7"/>
              <a:endCxn id="118986" idx="3"/>
            </p:cNvCxnSpPr>
            <p:nvPr/>
          </p:nvCxnSpPr>
          <p:spPr bwMode="auto">
            <a:xfrm rot="5400000" flipH="1" flipV="1">
              <a:off x="4855060" y="2211862"/>
              <a:ext cx="219699" cy="503656"/>
            </a:xfrm>
            <a:prstGeom prst="line">
              <a:avLst/>
            </a:prstGeom>
            <a:noFill/>
            <a:ln w="12700" algn="ctr">
              <a:solidFill>
                <a:schemeClr val="tx1"/>
              </a:solidFill>
              <a:round/>
              <a:headEnd type="none" w="sm" len="sm"/>
              <a:tailEnd type="none" w="sm" len="sm"/>
            </a:ln>
          </p:spPr>
        </p:cxnSp>
        <p:cxnSp>
          <p:nvCxnSpPr>
            <p:cNvPr id="118994" name="Прямая соединительная линия 75"/>
            <p:cNvCxnSpPr>
              <a:cxnSpLocks noChangeShapeType="1"/>
              <a:stCxn id="118986" idx="5"/>
              <a:endCxn id="118984" idx="1"/>
            </p:cNvCxnSpPr>
            <p:nvPr/>
          </p:nvCxnSpPr>
          <p:spPr bwMode="auto">
            <a:xfrm rot="16200000" flipH="1">
              <a:off x="5640878" y="2283299"/>
              <a:ext cx="219699" cy="360780"/>
            </a:xfrm>
            <a:prstGeom prst="line">
              <a:avLst/>
            </a:prstGeom>
            <a:noFill/>
            <a:ln w="12700" algn="ctr">
              <a:solidFill>
                <a:schemeClr val="tx1"/>
              </a:solidFill>
              <a:round/>
              <a:headEnd type="none" w="sm" len="sm"/>
              <a:tailEnd type="none" w="sm" len="sm"/>
            </a:ln>
          </p:spPr>
        </p:cxnSp>
        <p:cxnSp>
          <p:nvCxnSpPr>
            <p:cNvPr id="118995" name="Прямая соединительная линия 76"/>
            <p:cNvCxnSpPr>
              <a:cxnSpLocks noChangeShapeType="1"/>
              <a:stCxn id="118982" idx="3"/>
              <a:endCxn id="118977" idx="0"/>
            </p:cNvCxnSpPr>
            <p:nvPr/>
          </p:nvCxnSpPr>
          <p:spPr bwMode="auto">
            <a:xfrm rot="5400000">
              <a:off x="1053679" y="2909279"/>
              <a:ext cx="216109" cy="251828"/>
            </a:xfrm>
            <a:prstGeom prst="line">
              <a:avLst/>
            </a:prstGeom>
            <a:noFill/>
            <a:ln w="12700" algn="ctr">
              <a:solidFill>
                <a:schemeClr val="tx1"/>
              </a:solidFill>
              <a:round/>
              <a:headEnd type="none" w="sm" len="sm"/>
              <a:tailEnd type="none" w="sm" len="sm"/>
            </a:ln>
          </p:spPr>
        </p:cxnSp>
        <p:cxnSp>
          <p:nvCxnSpPr>
            <p:cNvPr id="118996" name="Прямая соединительная линия 77"/>
            <p:cNvCxnSpPr>
              <a:cxnSpLocks noChangeShapeType="1"/>
              <a:stCxn id="118982" idx="5"/>
              <a:endCxn id="118975" idx="0"/>
            </p:cNvCxnSpPr>
            <p:nvPr/>
          </p:nvCxnSpPr>
          <p:spPr bwMode="auto">
            <a:xfrm rot="16200000" flipH="1">
              <a:off x="1623388" y="2944998"/>
              <a:ext cx="216109" cy="180390"/>
            </a:xfrm>
            <a:prstGeom prst="line">
              <a:avLst/>
            </a:prstGeom>
            <a:noFill/>
            <a:ln w="12700" algn="ctr">
              <a:solidFill>
                <a:schemeClr val="tx1"/>
              </a:solidFill>
              <a:round/>
              <a:headEnd type="none" w="sm" len="sm"/>
              <a:tailEnd type="none" w="sm" len="sm"/>
            </a:ln>
          </p:spPr>
        </p:cxnSp>
        <p:cxnSp>
          <p:nvCxnSpPr>
            <p:cNvPr id="118997" name="Прямая соединительная линия 78"/>
            <p:cNvCxnSpPr>
              <a:cxnSpLocks noChangeShapeType="1"/>
              <a:stCxn id="118983" idx="3"/>
              <a:endCxn id="118976" idx="0"/>
            </p:cNvCxnSpPr>
            <p:nvPr/>
          </p:nvCxnSpPr>
          <p:spPr bwMode="auto">
            <a:xfrm rot="5400000">
              <a:off x="2589596" y="2944998"/>
              <a:ext cx="216109" cy="180390"/>
            </a:xfrm>
            <a:prstGeom prst="line">
              <a:avLst/>
            </a:prstGeom>
            <a:noFill/>
            <a:ln w="12700" algn="ctr">
              <a:solidFill>
                <a:schemeClr val="tx1"/>
              </a:solidFill>
              <a:round/>
              <a:headEnd type="none" w="sm" len="sm"/>
              <a:tailEnd type="none" w="sm" len="sm"/>
            </a:ln>
          </p:spPr>
        </p:cxnSp>
        <p:cxnSp>
          <p:nvCxnSpPr>
            <p:cNvPr id="118998" name="Прямая соединительная линия 79"/>
            <p:cNvCxnSpPr>
              <a:cxnSpLocks noChangeShapeType="1"/>
              <a:stCxn id="118983" idx="5"/>
              <a:endCxn id="118980" idx="0"/>
            </p:cNvCxnSpPr>
            <p:nvPr/>
          </p:nvCxnSpPr>
          <p:spPr bwMode="auto">
            <a:xfrm rot="16200000" flipH="1">
              <a:off x="3159305" y="2909279"/>
              <a:ext cx="216109" cy="251828"/>
            </a:xfrm>
            <a:prstGeom prst="line">
              <a:avLst/>
            </a:prstGeom>
            <a:noFill/>
            <a:ln w="12700" algn="ctr">
              <a:solidFill>
                <a:schemeClr val="tx1"/>
              </a:solidFill>
              <a:round/>
              <a:headEnd type="none" w="sm" len="sm"/>
              <a:tailEnd type="none" w="sm" len="sm"/>
            </a:ln>
          </p:spPr>
        </p:cxnSp>
        <p:cxnSp>
          <p:nvCxnSpPr>
            <p:cNvPr id="118999" name="Прямая соединительная линия 80"/>
            <p:cNvCxnSpPr>
              <a:cxnSpLocks noChangeShapeType="1"/>
              <a:stCxn id="118985" idx="3"/>
              <a:endCxn id="118978" idx="0"/>
            </p:cNvCxnSpPr>
            <p:nvPr/>
          </p:nvCxnSpPr>
          <p:spPr bwMode="auto">
            <a:xfrm rot="5400000">
              <a:off x="4161232" y="2944998"/>
              <a:ext cx="216109" cy="180390"/>
            </a:xfrm>
            <a:prstGeom prst="line">
              <a:avLst/>
            </a:prstGeom>
            <a:noFill/>
            <a:ln w="12700" algn="ctr">
              <a:solidFill>
                <a:schemeClr val="tx1"/>
              </a:solidFill>
              <a:round/>
              <a:headEnd type="none" w="sm" len="sm"/>
              <a:tailEnd type="none" w="sm" len="sm"/>
            </a:ln>
          </p:spPr>
        </p:cxnSp>
        <p:cxnSp>
          <p:nvCxnSpPr>
            <p:cNvPr id="119000" name="Прямая соединительная линия 81"/>
            <p:cNvCxnSpPr>
              <a:cxnSpLocks noChangeShapeType="1"/>
              <a:stCxn id="118985" idx="5"/>
              <a:endCxn id="118979" idx="0"/>
            </p:cNvCxnSpPr>
            <p:nvPr/>
          </p:nvCxnSpPr>
          <p:spPr bwMode="auto">
            <a:xfrm rot="16200000" flipH="1">
              <a:off x="4730941" y="2909279"/>
              <a:ext cx="216109" cy="251828"/>
            </a:xfrm>
            <a:prstGeom prst="line">
              <a:avLst/>
            </a:prstGeom>
            <a:noFill/>
            <a:ln w="12700" algn="ctr">
              <a:solidFill>
                <a:schemeClr val="tx1"/>
              </a:solidFill>
              <a:round/>
              <a:headEnd type="none" w="sm" len="sm"/>
              <a:tailEnd type="none" w="sm" len="sm"/>
            </a:ln>
          </p:spPr>
        </p:cxnSp>
        <p:cxnSp>
          <p:nvCxnSpPr>
            <p:cNvPr id="119001" name="Прямая соединительная линия 82"/>
            <p:cNvCxnSpPr>
              <a:cxnSpLocks noChangeShapeType="1"/>
              <a:stCxn id="118984" idx="3"/>
              <a:endCxn id="118981" idx="0"/>
            </p:cNvCxnSpPr>
            <p:nvPr/>
          </p:nvCxnSpPr>
          <p:spPr bwMode="auto">
            <a:xfrm rot="5400000">
              <a:off x="5732868" y="2944998"/>
              <a:ext cx="216109" cy="180390"/>
            </a:xfrm>
            <a:prstGeom prst="line">
              <a:avLst/>
            </a:prstGeom>
            <a:noFill/>
            <a:ln w="12700" algn="ctr">
              <a:solidFill>
                <a:schemeClr val="tx1"/>
              </a:solidFill>
              <a:round/>
              <a:headEnd type="none" w="sm" len="sm"/>
              <a:tailEnd type="none" w="sm" len="sm"/>
            </a:ln>
          </p:spPr>
        </p:cxnSp>
      </p:grpSp>
      <p:grpSp>
        <p:nvGrpSpPr>
          <p:cNvPr id="118925" name="Группа 84"/>
          <p:cNvGrpSpPr>
            <a:grpSpLocks/>
          </p:cNvGrpSpPr>
          <p:nvPr/>
        </p:nvGrpSpPr>
        <p:grpSpPr bwMode="auto">
          <a:xfrm>
            <a:off x="357188" y="3786188"/>
            <a:ext cx="2852737" cy="1071562"/>
            <a:chOff x="785786" y="1428736"/>
            <a:chExt cx="5572164" cy="2214578"/>
          </a:xfrm>
        </p:grpSpPr>
        <p:sp>
          <p:nvSpPr>
            <p:cNvPr id="118950" name="Овал 85"/>
            <p:cNvSpPr>
              <a:spLocks noChangeArrowheads="1"/>
            </p:cNvSpPr>
            <p:nvPr/>
          </p:nvSpPr>
          <p:spPr bwMode="auto">
            <a:xfrm>
              <a:off x="1571604"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E</a:t>
              </a:r>
              <a:endParaRPr lang="en-GB" sz="1600" b="1"/>
            </a:p>
          </p:txBody>
        </p:sp>
        <p:sp>
          <p:nvSpPr>
            <p:cNvPr id="118951" name="Овал 86"/>
            <p:cNvSpPr>
              <a:spLocks noChangeArrowheads="1"/>
            </p:cNvSpPr>
            <p:nvPr/>
          </p:nvSpPr>
          <p:spPr bwMode="auto">
            <a:xfrm>
              <a:off x="2357422"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A</a:t>
              </a:r>
              <a:endParaRPr lang="en-GB" sz="1600" b="1"/>
            </a:p>
          </p:txBody>
        </p:sp>
        <p:sp>
          <p:nvSpPr>
            <p:cNvPr id="118952" name="Овал 87"/>
            <p:cNvSpPr>
              <a:spLocks noChangeArrowheads="1"/>
            </p:cNvSpPr>
            <p:nvPr/>
          </p:nvSpPr>
          <p:spPr bwMode="auto">
            <a:xfrm>
              <a:off x="785786"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G</a:t>
              </a:r>
              <a:endParaRPr lang="en-GB" sz="1600" b="1"/>
            </a:p>
          </p:txBody>
        </p:sp>
        <p:sp>
          <p:nvSpPr>
            <p:cNvPr id="118953" name="Овал 88"/>
            <p:cNvSpPr>
              <a:spLocks noChangeArrowheads="1"/>
            </p:cNvSpPr>
            <p:nvPr/>
          </p:nvSpPr>
          <p:spPr bwMode="auto">
            <a:xfrm>
              <a:off x="3929058"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M</a:t>
              </a:r>
              <a:endParaRPr lang="en-GB" sz="1600" b="1"/>
            </a:p>
          </p:txBody>
        </p:sp>
        <p:sp>
          <p:nvSpPr>
            <p:cNvPr id="118954" name="Овал 89"/>
            <p:cNvSpPr>
              <a:spLocks noChangeArrowheads="1"/>
            </p:cNvSpPr>
            <p:nvPr/>
          </p:nvSpPr>
          <p:spPr bwMode="auto">
            <a:xfrm>
              <a:off x="4714876"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I</a:t>
              </a:r>
              <a:endParaRPr lang="en-GB" sz="1600" b="1"/>
            </a:p>
          </p:txBody>
        </p:sp>
        <p:sp>
          <p:nvSpPr>
            <p:cNvPr id="118955" name="Овал 90"/>
            <p:cNvSpPr>
              <a:spLocks noChangeArrowheads="1"/>
            </p:cNvSpPr>
            <p:nvPr/>
          </p:nvSpPr>
          <p:spPr bwMode="auto">
            <a:xfrm>
              <a:off x="3143240"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A</a:t>
              </a:r>
              <a:endParaRPr lang="en-GB" sz="1600" b="1"/>
            </a:p>
          </p:txBody>
        </p:sp>
        <p:sp>
          <p:nvSpPr>
            <p:cNvPr id="118956" name="Овал 92"/>
            <p:cNvSpPr>
              <a:spLocks noChangeArrowheads="1"/>
            </p:cNvSpPr>
            <p:nvPr/>
          </p:nvSpPr>
          <p:spPr bwMode="auto">
            <a:xfrm>
              <a:off x="1214414"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L</a:t>
              </a:r>
              <a:endParaRPr lang="en-GB" sz="1600" b="1"/>
            </a:p>
          </p:txBody>
        </p:sp>
        <p:sp>
          <p:nvSpPr>
            <p:cNvPr id="118957" name="Овал 93"/>
            <p:cNvSpPr>
              <a:spLocks noChangeArrowheads="1"/>
            </p:cNvSpPr>
            <p:nvPr/>
          </p:nvSpPr>
          <p:spPr bwMode="auto">
            <a:xfrm>
              <a:off x="2714612"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E</a:t>
              </a:r>
              <a:endParaRPr lang="en-GB" sz="1600" b="1"/>
            </a:p>
          </p:txBody>
        </p:sp>
        <p:sp>
          <p:nvSpPr>
            <p:cNvPr id="118958" name="Овал 94"/>
            <p:cNvSpPr>
              <a:spLocks noChangeArrowheads="1"/>
            </p:cNvSpPr>
            <p:nvPr/>
          </p:nvSpPr>
          <p:spPr bwMode="auto">
            <a:xfrm>
              <a:off x="5857884"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N</a:t>
              </a:r>
              <a:endParaRPr lang="en-GB" sz="1600" b="1"/>
            </a:p>
          </p:txBody>
        </p:sp>
        <p:sp>
          <p:nvSpPr>
            <p:cNvPr id="118959" name="Овал 95"/>
            <p:cNvSpPr>
              <a:spLocks noChangeArrowheads="1"/>
            </p:cNvSpPr>
            <p:nvPr/>
          </p:nvSpPr>
          <p:spPr bwMode="auto">
            <a:xfrm>
              <a:off x="4286248"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O</a:t>
              </a:r>
              <a:endParaRPr lang="en-GB" sz="1600" b="1"/>
            </a:p>
          </p:txBody>
        </p:sp>
        <p:sp>
          <p:nvSpPr>
            <p:cNvPr id="118960" name="Овал 96"/>
            <p:cNvSpPr>
              <a:spLocks noChangeArrowheads="1"/>
            </p:cNvSpPr>
            <p:nvPr/>
          </p:nvSpPr>
          <p:spPr bwMode="auto">
            <a:xfrm>
              <a:off x="5143504" y="1927007"/>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P</a:t>
              </a:r>
              <a:endParaRPr lang="en-GB" sz="1600" b="1"/>
            </a:p>
          </p:txBody>
        </p:sp>
        <p:sp>
          <p:nvSpPr>
            <p:cNvPr id="118961" name="Овал 97"/>
            <p:cNvSpPr>
              <a:spLocks noChangeArrowheads="1"/>
            </p:cNvSpPr>
            <p:nvPr/>
          </p:nvSpPr>
          <p:spPr bwMode="auto">
            <a:xfrm>
              <a:off x="2000232" y="1927007"/>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R</a:t>
              </a:r>
              <a:endParaRPr lang="en-GB" sz="1600" b="1"/>
            </a:p>
          </p:txBody>
        </p:sp>
        <p:sp>
          <p:nvSpPr>
            <p:cNvPr id="118962" name="Овал 98"/>
            <p:cNvSpPr>
              <a:spLocks noChangeArrowheads="1"/>
            </p:cNvSpPr>
            <p:nvPr/>
          </p:nvSpPr>
          <p:spPr bwMode="auto">
            <a:xfrm>
              <a:off x="3500430" y="142873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S</a:t>
              </a:r>
              <a:endParaRPr lang="en-GB" sz="1600" b="1"/>
            </a:p>
          </p:txBody>
        </p:sp>
        <p:cxnSp>
          <p:nvCxnSpPr>
            <p:cNvPr id="118963" name="Прямая соединительная линия 99"/>
            <p:cNvCxnSpPr>
              <a:cxnSpLocks noChangeShapeType="1"/>
              <a:stCxn id="118962" idx="2"/>
              <a:endCxn id="118961" idx="7"/>
            </p:cNvCxnSpPr>
            <p:nvPr/>
          </p:nvCxnSpPr>
          <p:spPr bwMode="auto">
            <a:xfrm rot="10800000" flipV="1">
              <a:off x="2427066" y="1678768"/>
              <a:ext cx="1073365" cy="321471"/>
            </a:xfrm>
            <a:prstGeom prst="line">
              <a:avLst/>
            </a:prstGeom>
            <a:noFill/>
            <a:ln w="12700" algn="ctr">
              <a:solidFill>
                <a:schemeClr val="tx1"/>
              </a:solidFill>
              <a:round/>
              <a:headEnd type="none" w="sm" len="sm"/>
              <a:tailEnd type="none" w="sm" len="sm"/>
            </a:ln>
          </p:spPr>
        </p:cxnSp>
        <p:cxnSp>
          <p:nvCxnSpPr>
            <p:cNvPr id="118964" name="Прямая соединительная линия 100"/>
            <p:cNvCxnSpPr>
              <a:cxnSpLocks noChangeShapeType="1"/>
              <a:stCxn id="118962" idx="6"/>
              <a:endCxn id="118960" idx="1"/>
            </p:cNvCxnSpPr>
            <p:nvPr/>
          </p:nvCxnSpPr>
          <p:spPr bwMode="auto">
            <a:xfrm>
              <a:off x="4000496" y="1678769"/>
              <a:ext cx="1216241" cy="321471"/>
            </a:xfrm>
            <a:prstGeom prst="line">
              <a:avLst/>
            </a:prstGeom>
            <a:noFill/>
            <a:ln w="12700" algn="ctr">
              <a:solidFill>
                <a:schemeClr val="tx1"/>
              </a:solidFill>
              <a:round/>
              <a:headEnd type="none" w="sm" len="sm"/>
              <a:tailEnd type="none" w="sm" len="sm"/>
            </a:ln>
          </p:spPr>
        </p:cxnSp>
        <p:cxnSp>
          <p:nvCxnSpPr>
            <p:cNvPr id="118965" name="Прямая соединительная линия 101"/>
            <p:cNvCxnSpPr>
              <a:cxnSpLocks noChangeShapeType="1"/>
              <a:stCxn id="118961" idx="3"/>
              <a:endCxn id="118956" idx="7"/>
            </p:cNvCxnSpPr>
            <p:nvPr/>
          </p:nvCxnSpPr>
          <p:spPr bwMode="auto">
            <a:xfrm rot="5400000">
              <a:off x="1747507" y="2247580"/>
              <a:ext cx="219699" cy="432218"/>
            </a:xfrm>
            <a:prstGeom prst="line">
              <a:avLst/>
            </a:prstGeom>
            <a:noFill/>
            <a:ln w="12700" algn="ctr">
              <a:solidFill>
                <a:schemeClr val="tx1"/>
              </a:solidFill>
              <a:round/>
              <a:headEnd type="none" w="sm" len="sm"/>
              <a:tailEnd type="none" w="sm" len="sm"/>
            </a:ln>
          </p:spPr>
        </p:cxnSp>
        <p:cxnSp>
          <p:nvCxnSpPr>
            <p:cNvPr id="118966" name="Прямая соединительная линия 102"/>
            <p:cNvCxnSpPr>
              <a:cxnSpLocks noChangeShapeType="1"/>
              <a:stCxn id="118961" idx="5"/>
              <a:endCxn id="118957" idx="1"/>
            </p:cNvCxnSpPr>
            <p:nvPr/>
          </p:nvCxnSpPr>
          <p:spPr bwMode="auto">
            <a:xfrm rot="16200000" flipH="1">
              <a:off x="2497606" y="2283299"/>
              <a:ext cx="219699" cy="360780"/>
            </a:xfrm>
            <a:prstGeom prst="line">
              <a:avLst/>
            </a:prstGeom>
            <a:noFill/>
            <a:ln w="12700" algn="ctr">
              <a:solidFill>
                <a:schemeClr val="tx1"/>
              </a:solidFill>
              <a:round/>
              <a:headEnd type="none" w="sm" len="sm"/>
              <a:tailEnd type="none" w="sm" len="sm"/>
            </a:ln>
          </p:spPr>
        </p:cxnSp>
        <p:cxnSp>
          <p:nvCxnSpPr>
            <p:cNvPr id="118967" name="Прямая соединительная линия 103"/>
            <p:cNvCxnSpPr>
              <a:cxnSpLocks noChangeShapeType="1"/>
              <a:stCxn id="118959" idx="7"/>
              <a:endCxn id="118960" idx="3"/>
            </p:cNvCxnSpPr>
            <p:nvPr/>
          </p:nvCxnSpPr>
          <p:spPr bwMode="auto">
            <a:xfrm rot="5400000" flipH="1" flipV="1">
              <a:off x="4855060" y="2211862"/>
              <a:ext cx="219699" cy="503656"/>
            </a:xfrm>
            <a:prstGeom prst="line">
              <a:avLst/>
            </a:prstGeom>
            <a:noFill/>
            <a:ln w="12700" algn="ctr">
              <a:solidFill>
                <a:schemeClr val="tx1"/>
              </a:solidFill>
              <a:round/>
              <a:headEnd type="none" w="sm" len="sm"/>
              <a:tailEnd type="none" w="sm" len="sm"/>
            </a:ln>
          </p:spPr>
        </p:cxnSp>
        <p:cxnSp>
          <p:nvCxnSpPr>
            <p:cNvPr id="118968" name="Прямая соединительная линия 104"/>
            <p:cNvCxnSpPr>
              <a:cxnSpLocks noChangeShapeType="1"/>
              <a:stCxn id="118960" idx="5"/>
              <a:endCxn id="118958" idx="1"/>
            </p:cNvCxnSpPr>
            <p:nvPr/>
          </p:nvCxnSpPr>
          <p:spPr bwMode="auto">
            <a:xfrm rot="16200000" flipH="1">
              <a:off x="5640878" y="2283299"/>
              <a:ext cx="219699" cy="360780"/>
            </a:xfrm>
            <a:prstGeom prst="line">
              <a:avLst/>
            </a:prstGeom>
            <a:noFill/>
            <a:ln w="12700" algn="ctr">
              <a:solidFill>
                <a:schemeClr val="tx1"/>
              </a:solidFill>
              <a:round/>
              <a:headEnd type="none" w="sm" len="sm"/>
              <a:tailEnd type="none" w="sm" len="sm"/>
            </a:ln>
          </p:spPr>
        </p:cxnSp>
        <p:cxnSp>
          <p:nvCxnSpPr>
            <p:cNvPr id="118969" name="Прямая соединительная линия 105"/>
            <p:cNvCxnSpPr>
              <a:cxnSpLocks noChangeShapeType="1"/>
              <a:stCxn id="118956" idx="3"/>
              <a:endCxn id="118952" idx="0"/>
            </p:cNvCxnSpPr>
            <p:nvPr/>
          </p:nvCxnSpPr>
          <p:spPr bwMode="auto">
            <a:xfrm rot="5400000">
              <a:off x="1053679" y="2909279"/>
              <a:ext cx="216109" cy="251828"/>
            </a:xfrm>
            <a:prstGeom prst="line">
              <a:avLst/>
            </a:prstGeom>
            <a:noFill/>
            <a:ln w="12700" algn="ctr">
              <a:solidFill>
                <a:schemeClr val="tx1"/>
              </a:solidFill>
              <a:round/>
              <a:headEnd type="none" w="sm" len="sm"/>
              <a:tailEnd type="none" w="sm" len="sm"/>
            </a:ln>
          </p:spPr>
        </p:cxnSp>
        <p:cxnSp>
          <p:nvCxnSpPr>
            <p:cNvPr id="118970" name="Прямая соединительная линия 106"/>
            <p:cNvCxnSpPr>
              <a:cxnSpLocks noChangeShapeType="1"/>
              <a:stCxn id="118956" idx="5"/>
              <a:endCxn id="118950" idx="0"/>
            </p:cNvCxnSpPr>
            <p:nvPr/>
          </p:nvCxnSpPr>
          <p:spPr bwMode="auto">
            <a:xfrm rot="16200000" flipH="1">
              <a:off x="1623388" y="2944998"/>
              <a:ext cx="216109" cy="180390"/>
            </a:xfrm>
            <a:prstGeom prst="line">
              <a:avLst/>
            </a:prstGeom>
            <a:noFill/>
            <a:ln w="12700" algn="ctr">
              <a:solidFill>
                <a:schemeClr val="tx1"/>
              </a:solidFill>
              <a:round/>
              <a:headEnd type="none" w="sm" len="sm"/>
              <a:tailEnd type="none" w="sm" len="sm"/>
            </a:ln>
          </p:spPr>
        </p:cxnSp>
        <p:cxnSp>
          <p:nvCxnSpPr>
            <p:cNvPr id="118971" name="Прямая соединительная линия 107"/>
            <p:cNvCxnSpPr>
              <a:cxnSpLocks noChangeShapeType="1"/>
              <a:stCxn id="118957" idx="3"/>
              <a:endCxn id="118951" idx="0"/>
            </p:cNvCxnSpPr>
            <p:nvPr/>
          </p:nvCxnSpPr>
          <p:spPr bwMode="auto">
            <a:xfrm rot="5400000">
              <a:off x="2589596" y="2944998"/>
              <a:ext cx="216109" cy="180390"/>
            </a:xfrm>
            <a:prstGeom prst="line">
              <a:avLst/>
            </a:prstGeom>
            <a:noFill/>
            <a:ln w="12700" algn="ctr">
              <a:solidFill>
                <a:schemeClr val="tx1"/>
              </a:solidFill>
              <a:round/>
              <a:headEnd type="none" w="sm" len="sm"/>
              <a:tailEnd type="none" w="sm" len="sm"/>
            </a:ln>
          </p:spPr>
        </p:cxnSp>
        <p:cxnSp>
          <p:nvCxnSpPr>
            <p:cNvPr id="118972" name="Прямая соединительная линия 108"/>
            <p:cNvCxnSpPr>
              <a:cxnSpLocks noChangeShapeType="1"/>
              <a:stCxn id="118957" idx="5"/>
              <a:endCxn id="118955" idx="0"/>
            </p:cNvCxnSpPr>
            <p:nvPr/>
          </p:nvCxnSpPr>
          <p:spPr bwMode="auto">
            <a:xfrm rot="16200000" flipH="1">
              <a:off x="3159305" y="2909279"/>
              <a:ext cx="216109" cy="251828"/>
            </a:xfrm>
            <a:prstGeom prst="line">
              <a:avLst/>
            </a:prstGeom>
            <a:noFill/>
            <a:ln w="12700" algn="ctr">
              <a:solidFill>
                <a:schemeClr val="tx1"/>
              </a:solidFill>
              <a:round/>
              <a:headEnd type="none" w="sm" len="sm"/>
              <a:tailEnd type="none" w="sm" len="sm"/>
            </a:ln>
          </p:spPr>
        </p:cxnSp>
        <p:cxnSp>
          <p:nvCxnSpPr>
            <p:cNvPr id="118973" name="Прямая соединительная линия 109"/>
            <p:cNvCxnSpPr>
              <a:cxnSpLocks noChangeShapeType="1"/>
              <a:stCxn id="118959" idx="3"/>
              <a:endCxn id="118953" idx="0"/>
            </p:cNvCxnSpPr>
            <p:nvPr/>
          </p:nvCxnSpPr>
          <p:spPr bwMode="auto">
            <a:xfrm rot="5400000">
              <a:off x="4161232" y="2944998"/>
              <a:ext cx="216109" cy="180390"/>
            </a:xfrm>
            <a:prstGeom prst="line">
              <a:avLst/>
            </a:prstGeom>
            <a:noFill/>
            <a:ln w="12700" algn="ctr">
              <a:solidFill>
                <a:schemeClr val="tx1"/>
              </a:solidFill>
              <a:round/>
              <a:headEnd type="none" w="sm" len="sm"/>
              <a:tailEnd type="none" w="sm" len="sm"/>
            </a:ln>
          </p:spPr>
        </p:cxnSp>
        <p:cxnSp>
          <p:nvCxnSpPr>
            <p:cNvPr id="118974" name="Прямая соединительная линия 110"/>
            <p:cNvCxnSpPr>
              <a:cxnSpLocks noChangeShapeType="1"/>
              <a:stCxn id="118959" idx="5"/>
              <a:endCxn id="118954" idx="0"/>
            </p:cNvCxnSpPr>
            <p:nvPr/>
          </p:nvCxnSpPr>
          <p:spPr bwMode="auto">
            <a:xfrm rot="16200000" flipH="1">
              <a:off x="4730941" y="2909279"/>
              <a:ext cx="216109" cy="251828"/>
            </a:xfrm>
            <a:prstGeom prst="line">
              <a:avLst/>
            </a:prstGeom>
            <a:noFill/>
            <a:ln w="12700" algn="ctr">
              <a:solidFill>
                <a:schemeClr val="tx1"/>
              </a:solidFill>
              <a:round/>
              <a:headEnd type="none" w="sm" len="sm"/>
              <a:tailEnd type="none" w="sm" len="sm"/>
            </a:ln>
          </p:spPr>
        </p:cxnSp>
      </p:grpSp>
      <p:grpSp>
        <p:nvGrpSpPr>
          <p:cNvPr id="118926" name="Группа 112"/>
          <p:cNvGrpSpPr>
            <a:grpSpLocks/>
          </p:cNvGrpSpPr>
          <p:nvPr/>
        </p:nvGrpSpPr>
        <p:grpSpPr bwMode="auto">
          <a:xfrm>
            <a:off x="357188" y="5072063"/>
            <a:ext cx="2852737" cy="1071562"/>
            <a:chOff x="785786" y="1428736"/>
            <a:chExt cx="5572164" cy="2214578"/>
          </a:xfrm>
        </p:grpSpPr>
        <p:sp>
          <p:nvSpPr>
            <p:cNvPr id="118927" name="Овал 113"/>
            <p:cNvSpPr>
              <a:spLocks noChangeArrowheads="1"/>
            </p:cNvSpPr>
            <p:nvPr/>
          </p:nvSpPr>
          <p:spPr bwMode="auto">
            <a:xfrm>
              <a:off x="1571604"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E</a:t>
              </a:r>
              <a:endParaRPr lang="en-GB" sz="1600" b="1"/>
            </a:p>
          </p:txBody>
        </p:sp>
        <p:sp>
          <p:nvSpPr>
            <p:cNvPr id="118928" name="Овал 114"/>
            <p:cNvSpPr>
              <a:spLocks noChangeArrowheads="1"/>
            </p:cNvSpPr>
            <p:nvPr/>
          </p:nvSpPr>
          <p:spPr bwMode="auto">
            <a:xfrm>
              <a:off x="2357422"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A</a:t>
              </a:r>
              <a:endParaRPr lang="en-GB" sz="1600" b="1"/>
            </a:p>
          </p:txBody>
        </p:sp>
        <p:sp>
          <p:nvSpPr>
            <p:cNvPr id="118929" name="Овал 115"/>
            <p:cNvSpPr>
              <a:spLocks noChangeArrowheads="1"/>
            </p:cNvSpPr>
            <p:nvPr/>
          </p:nvSpPr>
          <p:spPr bwMode="auto">
            <a:xfrm>
              <a:off x="785786"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G</a:t>
              </a:r>
              <a:endParaRPr lang="en-GB" sz="1600" b="1"/>
            </a:p>
          </p:txBody>
        </p:sp>
        <p:sp>
          <p:nvSpPr>
            <p:cNvPr id="118930" name="Овал 116"/>
            <p:cNvSpPr>
              <a:spLocks noChangeArrowheads="1"/>
            </p:cNvSpPr>
            <p:nvPr/>
          </p:nvSpPr>
          <p:spPr bwMode="auto">
            <a:xfrm>
              <a:off x="3929058"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M</a:t>
              </a:r>
              <a:endParaRPr lang="en-GB" sz="1600" b="1"/>
            </a:p>
          </p:txBody>
        </p:sp>
        <p:sp>
          <p:nvSpPr>
            <p:cNvPr id="118931" name="Овал 118"/>
            <p:cNvSpPr>
              <a:spLocks noChangeArrowheads="1"/>
            </p:cNvSpPr>
            <p:nvPr/>
          </p:nvSpPr>
          <p:spPr bwMode="auto">
            <a:xfrm>
              <a:off x="3143240"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A</a:t>
              </a:r>
              <a:endParaRPr lang="en-GB" sz="1600" b="1"/>
            </a:p>
          </p:txBody>
        </p:sp>
        <p:sp>
          <p:nvSpPr>
            <p:cNvPr id="118932" name="Овал 119"/>
            <p:cNvSpPr>
              <a:spLocks noChangeArrowheads="1"/>
            </p:cNvSpPr>
            <p:nvPr/>
          </p:nvSpPr>
          <p:spPr bwMode="auto">
            <a:xfrm>
              <a:off x="1214414"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I</a:t>
              </a:r>
              <a:endParaRPr lang="en-GB" sz="1600" b="1"/>
            </a:p>
          </p:txBody>
        </p:sp>
        <p:sp>
          <p:nvSpPr>
            <p:cNvPr id="118933" name="Овал 120"/>
            <p:cNvSpPr>
              <a:spLocks noChangeArrowheads="1"/>
            </p:cNvSpPr>
            <p:nvPr/>
          </p:nvSpPr>
          <p:spPr bwMode="auto">
            <a:xfrm>
              <a:off x="2714612"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E</a:t>
              </a:r>
              <a:endParaRPr lang="en-GB" sz="1600" b="1"/>
            </a:p>
          </p:txBody>
        </p:sp>
        <p:sp>
          <p:nvSpPr>
            <p:cNvPr id="118934" name="Овал 121"/>
            <p:cNvSpPr>
              <a:spLocks noChangeArrowheads="1"/>
            </p:cNvSpPr>
            <p:nvPr/>
          </p:nvSpPr>
          <p:spPr bwMode="auto">
            <a:xfrm>
              <a:off x="5857884"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N</a:t>
              </a:r>
              <a:endParaRPr lang="en-GB" sz="1600" b="1"/>
            </a:p>
          </p:txBody>
        </p:sp>
        <p:sp>
          <p:nvSpPr>
            <p:cNvPr id="118935" name="Овал 122"/>
            <p:cNvSpPr>
              <a:spLocks noChangeArrowheads="1"/>
            </p:cNvSpPr>
            <p:nvPr/>
          </p:nvSpPr>
          <p:spPr bwMode="auto">
            <a:xfrm>
              <a:off x="4286248"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O</a:t>
              </a:r>
              <a:endParaRPr lang="en-GB" sz="1600" b="1"/>
            </a:p>
          </p:txBody>
        </p:sp>
        <p:sp>
          <p:nvSpPr>
            <p:cNvPr id="118936" name="Овал 123"/>
            <p:cNvSpPr>
              <a:spLocks noChangeArrowheads="1"/>
            </p:cNvSpPr>
            <p:nvPr/>
          </p:nvSpPr>
          <p:spPr bwMode="auto">
            <a:xfrm>
              <a:off x="5143504" y="1927007"/>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P</a:t>
              </a:r>
              <a:endParaRPr lang="en-GB" sz="1600" b="1"/>
            </a:p>
          </p:txBody>
        </p:sp>
        <p:sp>
          <p:nvSpPr>
            <p:cNvPr id="118937" name="Овал 124"/>
            <p:cNvSpPr>
              <a:spLocks noChangeArrowheads="1"/>
            </p:cNvSpPr>
            <p:nvPr/>
          </p:nvSpPr>
          <p:spPr bwMode="auto">
            <a:xfrm>
              <a:off x="2000232" y="1927007"/>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L</a:t>
              </a:r>
              <a:endParaRPr lang="en-GB" sz="1600" b="1"/>
            </a:p>
          </p:txBody>
        </p:sp>
        <p:sp>
          <p:nvSpPr>
            <p:cNvPr id="118938" name="Овал 125"/>
            <p:cNvSpPr>
              <a:spLocks noChangeArrowheads="1"/>
            </p:cNvSpPr>
            <p:nvPr/>
          </p:nvSpPr>
          <p:spPr bwMode="auto">
            <a:xfrm>
              <a:off x="3500430" y="142873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R</a:t>
              </a:r>
              <a:endParaRPr lang="en-GB" sz="1600" b="1"/>
            </a:p>
          </p:txBody>
        </p:sp>
        <p:cxnSp>
          <p:nvCxnSpPr>
            <p:cNvPr id="118939" name="Прямая соединительная линия 126"/>
            <p:cNvCxnSpPr>
              <a:cxnSpLocks noChangeShapeType="1"/>
              <a:stCxn id="118938" idx="2"/>
              <a:endCxn id="118937" idx="7"/>
            </p:cNvCxnSpPr>
            <p:nvPr/>
          </p:nvCxnSpPr>
          <p:spPr bwMode="auto">
            <a:xfrm rot="10800000" flipV="1">
              <a:off x="2427066" y="1678768"/>
              <a:ext cx="1073365" cy="321471"/>
            </a:xfrm>
            <a:prstGeom prst="line">
              <a:avLst/>
            </a:prstGeom>
            <a:noFill/>
            <a:ln w="12700" algn="ctr">
              <a:solidFill>
                <a:schemeClr val="tx1"/>
              </a:solidFill>
              <a:round/>
              <a:headEnd type="none" w="sm" len="sm"/>
              <a:tailEnd type="none" w="sm" len="sm"/>
            </a:ln>
          </p:spPr>
        </p:cxnSp>
        <p:cxnSp>
          <p:nvCxnSpPr>
            <p:cNvPr id="118940" name="Прямая соединительная линия 127"/>
            <p:cNvCxnSpPr>
              <a:cxnSpLocks noChangeShapeType="1"/>
              <a:stCxn id="118938" idx="6"/>
              <a:endCxn id="118936" idx="1"/>
            </p:cNvCxnSpPr>
            <p:nvPr/>
          </p:nvCxnSpPr>
          <p:spPr bwMode="auto">
            <a:xfrm>
              <a:off x="4000496" y="1678769"/>
              <a:ext cx="1216241" cy="321471"/>
            </a:xfrm>
            <a:prstGeom prst="line">
              <a:avLst/>
            </a:prstGeom>
            <a:noFill/>
            <a:ln w="12700" algn="ctr">
              <a:solidFill>
                <a:schemeClr val="tx1"/>
              </a:solidFill>
              <a:round/>
              <a:headEnd type="none" w="sm" len="sm"/>
              <a:tailEnd type="none" w="sm" len="sm"/>
            </a:ln>
          </p:spPr>
        </p:cxnSp>
        <p:cxnSp>
          <p:nvCxnSpPr>
            <p:cNvPr id="118941" name="Прямая соединительная линия 128"/>
            <p:cNvCxnSpPr>
              <a:cxnSpLocks noChangeShapeType="1"/>
              <a:stCxn id="118937" idx="3"/>
              <a:endCxn id="118932" idx="7"/>
            </p:cNvCxnSpPr>
            <p:nvPr/>
          </p:nvCxnSpPr>
          <p:spPr bwMode="auto">
            <a:xfrm rot="5400000">
              <a:off x="1747507" y="2247580"/>
              <a:ext cx="219699" cy="432218"/>
            </a:xfrm>
            <a:prstGeom prst="line">
              <a:avLst/>
            </a:prstGeom>
            <a:noFill/>
            <a:ln w="12700" algn="ctr">
              <a:solidFill>
                <a:schemeClr val="tx1"/>
              </a:solidFill>
              <a:round/>
              <a:headEnd type="none" w="sm" len="sm"/>
              <a:tailEnd type="none" w="sm" len="sm"/>
            </a:ln>
          </p:spPr>
        </p:cxnSp>
        <p:cxnSp>
          <p:nvCxnSpPr>
            <p:cNvPr id="118942" name="Прямая соединительная линия 129"/>
            <p:cNvCxnSpPr>
              <a:cxnSpLocks noChangeShapeType="1"/>
              <a:stCxn id="118937" idx="5"/>
              <a:endCxn id="118933" idx="1"/>
            </p:cNvCxnSpPr>
            <p:nvPr/>
          </p:nvCxnSpPr>
          <p:spPr bwMode="auto">
            <a:xfrm rot="16200000" flipH="1">
              <a:off x="2497606" y="2283299"/>
              <a:ext cx="219699" cy="360780"/>
            </a:xfrm>
            <a:prstGeom prst="line">
              <a:avLst/>
            </a:prstGeom>
            <a:noFill/>
            <a:ln w="12700" algn="ctr">
              <a:solidFill>
                <a:schemeClr val="tx1"/>
              </a:solidFill>
              <a:round/>
              <a:headEnd type="none" w="sm" len="sm"/>
              <a:tailEnd type="none" w="sm" len="sm"/>
            </a:ln>
          </p:spPr>
        </p:cxnSp>
        <p:cxnSp>
          <p:nvCxnSpPr>
            <p:cNvPr id="118943" name="Прямая соединительная линия 130"/>
            <p:cNvCxnSpPr>
              <a:cxnSpLocks noChangeShapeType="1"/>
              <a:stCxn id="118935" idx="7"/>
              <a:endCxn id="118936" idx="3"/>
            </p:cNvCxnSpPr>
            <p:nvPr/>
          </p:nvCxnSpPr>
          <p:spPr bwMode="auto">
            <a:xfrm rot="5400000" flipH="1" flipV="1">
              <a:off x="4855060" y="2211862"/>
              <a:ext cx="219699" cy="503656"/>
            </a:xfrm>
            <a:prstGeom prst="line">
              <a:avLst/>
            </a:prstGeom>
            <a:noFill/>
            <a:ln w="12700" algn="ctr">
              <a:solidFill>
                <a:schemeClr val="tx1"/>
              </a:solidFill>
              <a:round/>
              <a:headEnd type="none" w="sm" len="sm"/>
              <a:tailEnd type="none" w="sm" len="sm"/>
            </a:ln>
          </p:spPr>
        </p:cxnSp>
        <p:cxnSp>
          <p:nvCxnSpPr>
            <p:cNvPr id="118944" name="Прямая соединительная линия 131"/>
            <p:cNvCxnSpPr>
              <a:cxnSpLocks noChangeShapeType="1"/>
              <a:stCxn id="118936" idx="5"/>
              <a:endCxn id="118934" idx="1"/>
            </p:cNvCxnSpPr>
            <p:nvPr/>
          </p:nvCxnSpPr>
          <p:spPr bwMode="auto">
            <a:xfrm rot="16200000" flipH="1">
              <a:off x="5640878" y="2283299"/>
              <a:ext cx="219699" cy="360780"/>
            </a:xfrm>
            <a:prstGeom prst="line">
              <a:avLst/>
            </a:prstGeom>
            <a:noFill/>
            <a:ln w="12700" algn="ctr">
              <a:solidFill>
                <a:schemeClr val="tx1"/>
              </a:solidFill>
              <a:round/>
              <a:headEnd type="none" w="sm" len="sm"/>
              <a:tailEnd type="none" w="sm" len="sm"/>
            </a:ln>
          </p:spPr>
        </p:cxnSp>
        <p:cxnSp>
          <p:nvCxnSpPr>
            <p:cNvPr id="118945" name="Прямая соединительная линия 132"/>
            <p:cNvCxnSpPr>
              <a:cxnSpLocks noChangeShapeType="1"/>
              <a:stCxn id="118932" idx="3"/>
              <a:endCxn id="118929" idx="0"/>
            </p:cNvCxnSpPr>
            <p:nvPr/>
          </p:nvCxnSpPr>
          <p:spPr bwMode="auto">
            <a:xfrm rot="5400000">
              <a:off x="1053679" y="2909279"/>
              <a:ext cx="216109" cy="251828"/>
            </a:xfrm>
            <a:prstGeom prst="line">
              <a:avLst/>
            </a:prstGeom>
            <a:noFill/>
            <a:ln w="12700" algn="ctr">
              <a:solidFill>
                <a:schemeClr val="tx1"/>
              </a:solidFill>
              <a:round/>
              <a:headEnd type="none" w="sm" len="sm"/>
              <a:tailEnd type="none" w="sm" len="sm"/>
            </a:ln>
          </p:spPr>
        </p:cxnSp>
        <p:cxnSp>
          <p:nvCxnSpPr>
            <p:cNvPr id="118946" name="Прямая соединительная линия 133"/>
            <p:cNvCxnSpPr>
              <a:cxnSpLocks noChangeShapeType="1"/>
              <a:stCxn id="118932" idx="5"/>
              <a:endCxn id="118927" idx="0"/>
            </p:cNvCxnSpPr>
            <p:nvPr/>
          </p:nvCxnSpPr>
          <p:spPr bwMode="auto">
            <a:xfrm rot="16200000" flipH="1">
              <a:off x="1623388" y="2944998"/>
              <a:ext cx="216109" cy="180390"/>
            </a:xfrm>
            <a:prstGeom prst="line">
              <a:avLst/>
            </a:prstGeom>
            <a:noFill/>
            <a:ln w="12700" algn="ctr">
              <a:solidFill>
                <a:schemeClr val="tx1"/>
              </a:solidFill>
              <a:round/>
              <a:headEnd type="none" w="sm" len="sm"/>
              <a:tailEnd type="none" w="sm" len="sm"/>
            </a:ln>
          </p:spPr>
        </p:cxnSp>
        <p:cxnSp>
          <p:nvCxnSpPr>
            <p:cNvPr id="118947" name="Прямая соединительная линия 134"/>
            <p:cNvCxnSpPr>
              <a:cxnSpLocks noChangeShapeType="1"/>
              <a:stCxn id="118933" idx="3"/>
              <a:endCxn id="118928" idx="0"/>
            </p:cNvCxnSpPr>
            <p:nvPr/>
          </p:nvCxnSpPr>
          <p:spPr bwMode="auto">
            <a:xfrm rot="5400000">
              <a:off x="2589596" y="2944998"/>
              <a:ext cx="216109" cy="180390"/>
            </a:xfrm>
            <a:prstGeom prst="line">
              <a:avLst/>
            </a:prstGeom>
            <a:noFill/>
            <a:ln w="12700" algn="ctr">
              <a:solidFill>
                <a:schemeClr val="tx1"/>
              </a:solidFill>
              <a:round/>
              <a:headEnd type="none" w="sm" len="sm"/>
              <a:tailEnd type="none" w="sm" len="sm"/>
            </a:ln>
          </p:spPr>
        </p:cxnSp>
        <p:cxnSp>
          <p:nvCxnSpPr>
            <p:cNvPr id="118948" name="Прямая соединительная линия 135"/>
            <p:cNvCxnSpPr>
              <a:cxnSpLocks noChangeShapeType="1"/>
              <a:stCxn id="118933" idx="5"/>
              <a:endCxn id="118931" idx="0"/>
            </p:cNvCxnSpPr>
            <p:nvPr/>
          </p:nvCxnSpPr>
          <p:spPr bwMode="auto">
            <a:xfrm rot="16200000" flipH="1">
              <a:off x="3159305" y="2909279"/>
              <a:ext cx="216109" cy="251828"/>
            </a:xfrm>
            <a:prstGeom prst="line">
              <a:avLst/>
            </a:prstGeom>
            <a:noFill/>
            <a:ln w="12700" algn="ctr">
              <a:solidFill>
                <a:schemeClr val="tx1"/>
              </a:solidFill>
              <a:round/>
              <a:headEnd type="none" w="sm" len="sm"/>
              <a:tailEnd type="none" w="sm" len="sm"/>
            </a:ln>
          </p:spPr>
        </p:cxnSp>
        <p:cxnSp>
          <p:nvCxnSpPr>
            <p:cNvPr id="118949" name="Прямая соединительная линия 136"/>
            <p:cNvCxnSpPr>
              <a:cxnSpLocks noChangeShapeType="1"/>
              <a:stCxn id="118935" idx="3"/>
              <a:endCxn id="118930" idx="0"/>
            </p:cNvCxnSpPr>
            <p:nvPr/>
          </p:nvCxnSpPr>
          <p:spPr bwMode="auto">
            <a:xfrm rot="5400000">
              <a:off x="4161232" y="2944998"/>
              <a:ext cx="216109" cy="180390"/>
            </a:xfrm>
            <a:prstGeom prst="line">
              <a:avLst/>
            </a:prstGeom>
            <a:noFill/>
            <a:ln w="12700" algn="ctr">
              <a:solidFill>
                <a:schemeClr val="tx1"/>
              </a:solidFill>
              <a:round/>
              <a:headEnd type="none" w="sm" len="sm"/>
              <a:tailEnd type="none" w="sm" len="sm"/>
            </a:ln>
          </p:spPr>
        </p:cxnSp>
      </p:gr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Таблица 20"/>
          <p:cNvGraphicFramePr>
            <a:graphicFrameLocks noGrp="1"/>
          </p:cNvGraphicFramePr>
          <p:nvPr/>
        </p:nvGraphicFramePr>
        <p:xfrm>
          <a:off x="4000500" y="563563"/>
          <a:ext cx="5000655" cy="365760"/>
        </p:xfrm>
        <a:graphic>
          <a:graphicData uri="http://schemas.openxmlformats.org/drawingml/2006/table">
            <a:tbl>
              <a:tblPr/>
              <a:tblGrid>
                <a:gridCol w="333377"/>
                <a:gridCol w="333377"/>
                <a:gridCol w="333377"/>
                <a:gridCol w="333377"/>
                <a:gridCol w="333377"/>
                <a:gridCol w="333377"/>
                <a:gridCol w="333377"/>
                <a:gridCol w="333377"/>
                <a:gridCol w="333377"/>
                <a:gridCol w="333377"/>
                <a:gridCol w="333377"/>
                <a:gridCol w="333377"/>
                <a:gridCol w="333377"/>
                <a:gridCol w="333377"/>
                <a:gridCol w="333377"/>
              </a:tblGrid>
              <a:tr h="151446">
                <a:tc>
                  <a:txBody>
                    <a:bodyPr/>
                    <a:lstStyle/>
                    <a:p>
                      <a:pPr algn="ctr">
                        <a:spcAft>
                          <a:spcPts val="0"/>
                        </a:spcAft>
                      </a:pPr>
                      <a:r>
                        <a:rPr lang="en-US" sz="2400" dirty="0" smtClean="0">
                          <a:latin typeface="Times New Roman"/>
                          <a:ea typeface="Times New Roman"/>
                          <a:cs typeface="Times New Roman"/>
                        </a:rPr>
                        <a:t>P</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solidFill>
                            <a:schemeClr val="tx1"/>
                          </a:solidFill>
                          <a:latin typeface="Times New Roman"/>
                          <a:ea typeface="Times New Roman"/>
                          <a:cs typeface="Times New Roman"/>
                        </a:rPr>
                        <a:t>L</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O</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latin typeface="Times New Roman"/>
                          <a:ea typeface="Times New Roman"/>
                          <a:cs typeface="Times New Roman"/>
                        </a:rPr>
                        <a:t>I</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latin typeface="Times New Roman"/>
                          <a:ea typeface="Times New Roman"/>
                          <a:cs typeface="Times New Roman"/>
                        </a:rPr>
                        <a:t>E</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Calibri"/>
                          <a:cs typeface="Times New Roman"/>
                        </a:rPr>
                        <a:t>M</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N</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G</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R</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S</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T</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X</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r>
            </a:tbl>
          </a:graphicData>
        </a:graphic>
      </p:graphicFrame>
      <p:graphicFrame>
        <p:nvGraphicFramePr>
          <p:cNvPr id="22" name="Таблица 21"/>
          <p:cNvGraphicFramePr>
            <a:graphicFrameLocks noGrp="1"/>
          </p:cNvGraphicFramePr>
          <p:nvPr/>
        </p:nvGraphicFramePr>
        <p:xfrm>
          <a:off x="4000500" y="1785938"/>
          <a:ext cx="5000655" cy="365760"/>
        </p:xfrm>
        <a:graphic>
          <a:graphicData uri="http://schemas.openxmlformats.org/drawingml/2006/table">
            <a:tbl>
              <a:tblPr/>
              <a:tblGrid>
                <a:gridCol w="333377"/>
                <a:gridCol w="333377"/>
                <a:gridCol w="333377"/>
                <a:gridCol w="333377"/>
                <a:gridCol w="333377"/>
                <a:gridCol w="333377"/>
                <a:gridCol w="333377"/>
                <a:gridCol w="333377"/>
                <a:gridCol w="333377"/>
                <a:gridCol w="333377"/>
                <a:gridCol w="333377"/>
                <a:gridCol w="333377"/>
                <a:gridCol w="333377"/>
                <a:gridCol w="333377"/>
                <a:gridCol w="333377"/>
              </a:tblGrid>
              <a:tr h="151446">
                <a:tc>
                  <a:txBody>
                    <a:bodyPr/>
                    <a:lstStyle/>
                    <a:p>
                      <a:pPr algn="ctr">
                        <a:spcAft>
                          <a:spcPts val="0"/>
                        </a:spcAft>
                      </a:pPr>
                      <a:r>
                        <a:rPr lang="en-US" sz="2400" dirty="0" smtClean="0">
                          <a:latin typeface="Times New Roman"/>
                          <a:ea typeface="Times New Roman"/>
                          <a:cs typeface="Times New Roman"/>
                        </a:rPr>
                        <a:t>O</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solidFill>
                            <a:schemeClr val="tx1"/>
                          </a:solidFill>
                          <a:latin typeface="Times New Roman"/>
                          <a:ea typeface="Times New Roman"/>
                          <a:cs typeface="Times New Roman"/>
                        </a:rPr>
                        <a:t>L</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N</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latin typeface="Times New Roman"/>
                          <a:ea typeface="Times New Roman"/>
                          <a:cs typeface="Times New Roman"/>
                        </a:rPr>
                        <a:t>I</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latin typeface="Times New Roman"/>
                          <a:ea typeface="Times New Roman"/>
                          <a:cs typeface="Times New Roman"/>
                        </a:rPr>
                        <a:t>E</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Calibri"/>
                          <a:cs typeface="Times New Roman"/>
                        </a:rPr>
                        <a:t>M</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G</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P</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R</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S</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T</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X</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r>
            </a:tbl>
          </a:graphicData>
        </a:graphic>
      </p:graphicFrame>
      <p:grpSp>
        <p:nvGrpSpPr>
          <p:cNvPr id="119878" name="Группа 83"/>
          <p:cNvGrpSpPr>
            <a:grpSpLocks/>
          </p:cNvGrpSpPr>
          <p:nvPr/>
        </p:nvGrpSpPr>
        <p:grpSpPr bwMode="auto">
          <a:xfrm>
            <a:off x="357188" y="214313"/>
            <a:ext cx="2852737" cy="1071562"/>
            <a:chOff x="785786" y="1428736"/>
            <a:chExt cx="5572164" cy="2214578"/>
          </a:xfrm>
        </p:grpSpPr>
        <p:sp>
          <p:nvSpPr>
            <p:cNvPr id="120049" name="Овал 84"/>
            <p:cNvSpPr>
              <a:spLocks noChangeArrowheads="1"/>
            </p:cNvSpPr>
            <p:nvPr/>
          </p:nvSpPr>
          <p:spPr bwMode="auto">
            <a:xfrm>
              <a:off x="1571604"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E</a:t>
              </a:r>
              <a:endParaRPr lang="en-GB" sz="1600" b="1"/>
            </a:p>
          </p:txBody>
        </p:sp>
        <p:sp>
          <p:nvSpPr>
            <p:cNvPr id="120050" name="Овал 85"/>
            <p:cNvSpPr>
              <a:spLocks noChangeArrowheads="1"/>
            </p:cNvSpPr>
            <p:nvPr/>
          </p:nvSpPr>
          <p:spPr bwMode="auto">
            <a:xfrm>
              <a:off x="2357422"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A</a:t>
              </a:r>
              <a:endParaRPr lang="en-GB" sz="1600" b="1"/>
            </a:p>
          </p:txBody>
        </p:sp>
        <p:sp>
          <p:nvSpPr>
            <p:cNvPr id="120051" name="Овал 86"/>
            <p:cNvSpPr>
              <a:spLocks noChangeArrowheads="1"/>
            </p:cNvSpPr>
            <p:nvPr/>
          </p:nvSpPr>
          <p:spPr bwMode="auto">
            <a:xfrm>
              <a:off x="785786"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G</a:t>
              </a:r>
              <a:endParaRPr lang="en-GB" sz="1600" b="1"/>
            </a:p>
          </p:txBody>
        </p:sp>
        <p:sp>
          <p:nvSpPr>
            <p:cNvPr id="120052" name="Овал 88"/>
            <p:cNvSpPr>
              <a:spLocks noChangeArrowheads="1"/>
            </p:cNvSpPr>
            <p:nvPr/>
          </p:nvSpPr>
          <p:spPr bwMode="auto">
            <a:xfrm>
              <a:off x="3143240"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A</a:t>
              </a:r>
              <a:endParaRPr lang="en-GB" sz="1600" b="1"/>
            </a:p>
          </p:txBody>
        </p:sp>
        <p:sp>
          <p:nvSpPr>
            <p:cNvPr id="120053" name="Овал 89"/>
            <p:cNvSpPr>
              <a:spLocks noChangeArrowheads="1"/>
            </p:cNvSpPr>
            <p:nvPr/>
          </p:nvSpPr>
          <p:spPr bwMode="auto">
            <a:xfrm>
              <a:off x="1214414"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I</a:t>
              </a:r>
              <a:endParaRPr lang="en-GB" sz="1600" b="1"/>
            </a:p>
          </p:txBody>
        </p:sp>
        <p:sp>
          <p:nvSpPr>
            <p:cNvPr id="120054" name="Овал 90"/>
            <p:cNvSpPr>
              <a:spLocks noChangeArrowheads="1"/>
            </p:cNvSpPr>
            <p:nvPr/>
          </p:nvSpPr>
          <p:spPr bwMode="auto">
            <a:xfrm>
              <a:off x="2714612"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E</a:t>
              </a:r>
              <a:endParaRPr lang="en-GB" sz="1600" b="1"/>
            </a:p>
          </p:txBody>
        </p:sp>
        <p:sp>
          <p:nvSpPr>
            <p:cNvPr id="120055" name="Овал 91"/>
            <p:cNvSpPr>
              <a:spLocks noChangeArrowheads="1"/>
            </p:cNvSpPr>
            <p:nvPr/>
          </p:nvSpPr>
          <p:spPr bwMode="auto">
            <a:xfrm>
              <a:off x="5857884"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N</a:t>
              </a:r>
              <a:endParaRPr lang="en-GB" sz="1600" b="1"/>
            </a:p>
          </p:txBody>
        </p:sp>
        <p:sp>
          <p:nvSpPr>
            <p:cNvPr id="120056" name="Овал 92"/>
            <p:cNvSpPr>
              <a:spLocks noChangeArrowheads="1"/>
            </p:cNvSpPr>
            <p:nvPr/>
          </p:nvSpPr>
          <p:spPr bwMode="auto">
            <a:xfrm>
              <a:off x="4286248"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M</a:t>
              </a:r>
              <a:endParaRPr lang="en-GB" sz="1600" b="1"/>
            </a:p>
          </p:txBody>
        </p:sp>
        <p:sp>
          <p:nvSpPr>
            <p:cNvPr id="120057" name="Овал 93"/>
            <p:cNvSpPr>
              <a:spLocks noChangeArrowheads="1"/>
            </p:cNvSpPr>
            <p:nvPr/>
          </p:nvSpPr>
          <p:spPr bwMode="auto">
            <a:xfrm>
              <a:off x="5143504" y="1927007"/>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O</a:t>
              </a:r>
              <a:endParaRPr lang="en-GB" sz="1600" b="1"/>
            </a:p>
          </p:txBody>
        </p:sp>
        <p:sp>
          <p:nvSpPr>
            <p:cNvPr id="120058" name="Овал 94"/>
            <p:cNvSpPr>
              <a:spLocks noChangeArrowheads="1"/>
            </p:cNvSpPr>
            <p:nvPr/>
          </p:nvSpPr>
          <p:spPr bwMode="auto">
            <a:xfrm>
              <a:off x="2000232" y="1927007"/>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L</a:t>
              </a:r>
              <a:endParaRPr lang="en-GB" sz="1600" b="1"/>
            </a:p>
          </p:txBody>
        </p:sp>
        <p:sp>
          <p:nvSpPr>
            <p:cNvPr id="120059" name="Овал 95"/>
            <p:cNvSpPr>
              <a:spLocks noChangeArrowheads="1"/>
            </p:cNvSpPr>
            <p:nvPr/>
          </p:nvSpPr>
          <p:spPr bwMode="auto">
            <a:xfrm>
              <a:off x="3500430" y="142873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P</a:t>
              </a:r>
              <a:endParaRPr lang="en-GB" sz="1600" b="1"/>
            </a:p>
          </p:txBody>
        </p:sp>
        <p:cxnSp>
          <p:nvCxnSpPr>
            <p:cNvPr id="120060" name="Прямая соединительная линия 96"/>
            <p:cNvCxnSpPr>
              <a:cxnSpLocks noChangeShapeType="1"/>
              <a:stCxn id="120059" idx="2"/>
              <a:endCxn id="120058" idx="7"/>
            </p:cNvCxnSpPr>
            <p:nvPr/>
          </p:nvCxnSpPr>
          <p:spPr bwMode="auto">
            <a:xfrm rot="10800000" flipV="1">
              <a:off x="2427066" y="1678768"/>
              <a:ext cx="1073365" cy="321471"/>
            </a:xfrm>
            <a:prstGeom prst="line">
              <a:avLst/>
            </a:prstGeom>
            <a:noFill/>
            <a:ln w="12700" algn="ctr">
              <a:solidFill>
                <a:schemeClr val="tx1"/>
              </a:solidFill>
              <a:round/>
              <a:headEnd type="none" w="sm" len="sm"/>
              <a:tailEnd type="none" w="sm" len="sm"/>
            </a:ln>
          </p:spPr>
        </p:cxnSp>
        <p:cxnSp>
          <p:nvCxnSpPr>
            <p:cNvPr id="120061" name="Прямая соединительная линия 97"/>
            <p:cNvCxnSpPr>
              <a:cxnSpLocks noChangeShapeType="1"/>
              <a:stCxn id="120059" idx="6"/>
              <a:endCxn id="120057" idx="1"/>
            </p:cNvCxnSpPr>
            <p:nvPr/>
          </p:nvCxnSpPr>
          <p:spPr bwMode="auto">
            <a:xfrm>
              <a:off x="4000496" y="1678769"/>
              <a:ext cx="1216241" cy="321471"/>
            </a:xfrm>
            <a:prstGeom prst="line">
              <a:avLst/>
            </a:prstGeom>
            <a:noFill/>
            <a:ln w="12700" algn="ctr">
              <a:solidFill>
                <a:schemeClr val="tx1"/>
              </a:solidFill>
              <a:round/>
              <a:headEnd type="none" w="sm" len="sm"/>
              <a:tailEnd type="none" w="sm" len="sm"/>
            </a:ln>
          </p:spPr>
        </p:cxnSp>
        <p:cxnSp>
          <p:nvCxnSpPr>
            <p:cNvPr id="120062" name="Прямая соединительная линия 98"/>
            <p:cNvCxnSpPr>
              <a:cxnSpLocks noChangeShapeType="1"/>
              <a:stCxn id="120058" idx="3"/>
              <a:endCxn id="120053" idx="7"/>
            </p:cNvCxnSpPr>
            <p:nvPr/>
          </p:nvCxnSpPr>
          <p:spPr bwMode="auto">
            <a:xfrm rot="5400000">
              <a:off x="1747507" y="2247580"/>
              <a:ext cx="219699" cy="432218"/>
            </a:xfrm>
            <a:prstGeom prst="line">
              <a:avLst/>
            </a:prstGeom>
            <a:noFill/>
            <a:ln w="12700" algn="ctr">
              <a:solidFill>
                <a:schemeClr val="tx1"/>
              </a:solidFill>
              <a:round/>
              <a:headEnd type="none" w="sm" len="sm"/>
              <a:tailEnd type="none" w="sm" len="sm"/>
            </a:ln>
          </p:spPr>
        </p:cxnSp>
        <p:cxnSp>
          <p:nvCxnSpPr>
            <p:cNvPr id="120063" name="Прямая соединительная линия 99"/>
            <p:cNvCxnSpPr>
              <a:cxnSpLocks noChangeShapeType="1"/>
              <a:stCxn id="120058" idx="5"/>
              <a:endCxn id="120054" idx="1"/>
            </p:cNvCxnSpPr>
            <p:nvPr/>
          </p:nvCxnSpPr>
          <p:spPr bwMode="auto">
            <a:xfrm rot="16200000" flipH="1">
              <a:off x="2497606" y="2283299"/>
              <a:ext cx="219699" cy="360780"/>
            </a:xfrm>
            <a:prstGeom prst="line">
              <a:avLst/>
            </a:prstGeom>
            <a:noFill/>
            <a:ln w="12700" algn="ctr">
              <a:solidFill>
                <a:schemeClr val="tx1"/>
              </a:solidFill>
              <a:round/>
              <a:headEnd type="none" w="sm" len="sm"/>
              <a:tailEnd type="none" w="sm" len="sm"/>
            </a:ln>
          </p:spPr>
        </p:cxnSp>
        <p:cxnSp>
          <p:nvCxnSpPr>
            <p:cNvPr id="120064" name="Прямая соединительная линия 100"/>
            <p:cNvCxnSpPr>
              <a:cxnSpLocks noChangeShapeType="1"/>
              <a:stCxn id="120056" idx="7"/>
              <a:endCxn id="120057" idx="3"/>
            </p:cNvCxnSpPr>
            <p:nvPr/>
          </p:nvCxnSpPr>
          <p:spPr bwMode="auto">
            <a:xfrm rot="5400000" flipH="1" flipV="1">
              <a:off x="4855060" y="2211862"/>
              <a:ext cx="219699" cy="503656"/>
            </a:xfrm>
            <a:prstGeom prst="line">
              <a:avLst/>
            </a:prstGeom>
            <a:noFill/>
            <a:ln w="12700" algn="ctr">
              <a:solidFill>
                <a:schemeClr val="tx1"/>
              </a:solidFill>
              <a:round/>
              <a:headEnd type="none" w="sm" len="sm"/>
              <a:tailEnd type="none" w="sm" len="sm"/>
            </a:ln>
          </p:spPr>
        </p:cxnSp>
        <p:cxnSp>
          <p:nvCxnSpPr>
            <p:cNvPr id="120065" name="Прямая соединительная линия 101"/>
            <p:cNvCxnSpPr>
              <a:cxnSpLocks noChangeShapeType="1"/>
              <a:stCxn id="120057" idx="5"/>
              <a:endCxn id="120055" idx="1"/>
            </p:cNvCxnSpPr>
            <p:nvPr/>
          </p:nvCxnSpPr>
          <p:spPr bwMode="auto">
            <a:xfrm rot="16200000" flipH="1">
              <a:off x="5640878" y="2283299"/>
              <a:ext cx="219699" cy="360780"/>
            </a:xfrm>
            <a:prstGeom prst="line">
              <a:avLst/>
            </a:prstGeom>
            <a:noFill/>
            <a:ln w="12700" algn="ctr">
              <a:solidFill>
                <a:schemeClr val="tx1"/>
              </a:solidFill>
              <a:round/>
              <a:headEnd type="none" w="sm" len="sm"/>
              <a:tailEnd type="none" w="sm" len="sm"/>
            </a:ln>
          </p:spPr>
        </p:cxnSp>
        <p:cxnSp>
          <p:nvCxnSpPr>
            <p:cNvPr id="120066" name="Прямая соединительная линия 102"/>
            <p:cNvCxnSpPr>
              <a:cxnSpLocks noChangeShapeType="1"/>
              <a:stCxn id="120053" idx="3"/>
              <a:endCxn id="120051" idx="0"/>
            </p:cNvCxnSpPr>
            <p:nvPr/>
          </p:nvCxnSpPr>
          <p:spPr bwMode="auto">
            <a:xfrm rot="5400000">
              <a:off x="1053679" y="2909279"/>
              <a:ext cx="216109" cy="251828"/>
            </a:xfrm>
            <a:prstGeom prst="line">
              <a:avLst/>
            </a:prstGeom>
            <a:noFill/>
            <a:ln w="12700" algn="ctr">
              <a:solidFill>
                <a:schemeClr val="tx1"/>
              </a:solidFill>
              <a:round/>
              <a:headEnd type="none" w="sm" len="sm"/>
              <a:tailEnd type="none" w="sm" len="sm"/>
            </a:ln>
          </p:spPr>
        </p:cxnSp>
        <p:cxnSp>
          <p:nvCxnSpPr>
            <p:cNvPr id="120067" name="Прямая соединительная линия 103"/>
            <p:cNvCxnSpPr>
              <a:cxnSpLocks noChangeShapeType="1"/>
              <a:stCxn id="120053" idx="5"/>
              <a:endCxn id="120049" idx="0"/>
            </p:cNvCxnSpPr>
            <p:nvPr/>
          </p:nvCxnSpPr>
          <p:spPr bwMode="auto">
            <a:xfrm rot="16200000" flipH="1">
              <a:off x="1623388" y="2944998"/>
              <a:ext cx="216109" cy="180390"/>
            </a:xfrm>
            <a:prstGeom prst="line">
              <a:avLst/>
            </a:prstGeom>
            <a:noFill/>
            <a:ln w="12700" algn="ctr">
              <a:solidFill>
                <a:schemeClr val="tx1"/>
              </a:solidFill>
              <a:round/>
              <a:headEnd type="none" w="sm" len="sm"/>
              <a:tailEnd type="none" w="sm" len="sm"/>
            </a:ln>
          </p:spPr>
        </p:cxnSp>
        <p:cxnSp>
          <p:nvCxnSpPr>
            <p:cNvPr id="120068" name="Прямая соединительная линия 104"/>
            <p:cNvCxnSpPr>
              <a:cxnSpLocks noChangeShapeType="1"/>
              <a:stCxn id="120054" idx="3"/>
              <a:endCxn id="120050" idx="0"/>
            </p:cNvCxnSpPr>
            <p:nvPr/>
          </p:nvCxnSpPr>
          <p:spPr bwMode="auto">
            <a:xfrm rot="5400000">
              <a:off x="2589596" y="2944998"/>
              <a:ext cx="216109" cy="180390"/>
            </a:xfrm>
            <a:prstGeom prst="line">
              <a:avLst/>
            </a:prstGeom>
            <a:noFill/>
            <a:ln w="12700" algn="ctr">
              <a:solidFill>
                <a:schemeClr val="tx1"/>
              </a:solidFill>
              <a:round/>
              <a:headEnd type="none" w="sm" len="sm"/>
              <a:tailEnd type="none" w="sm" len="sm"/>
            </a:ln>
          </p:spPr>
        </p:cxnSp>
        <p:cxnSp>
          <p:nvCxnSpPr>
            <p:cNvPr id="120069" name="Прямая соединительная линия 105"/>
            <p:cNvCxnSpPr>
              <a:cxnSpLocks noChangeShapeType="1"/>
              <a:stCxn id="120054" idx="5"/>
              <a:endCxn id="120052" idx="0"/>
            </p:cNvCxnSpPr>
            <p:nvPr/>
          </p:nvCxnSpPr>
          <p:spPr bwMode="auto">
            <a:xfrm rot="16200000" flipH="1">
              <a:off x="3159305" y="2909279"/>
              <a:ext cx="216109" cy="251828"/>
            </a:xfrm>
            <a:prstGeom prst="line">
              <a:avLst/>
            </a:prstGeom>
            <a:noFill/>
            <a:ln w="12700" algn="ctr">
              <a:solidFill>
                <a:schemeClr val="tx1"/>
              </a:solidFill>
              <a:round/>
              <a:headEnd type="none" w="sm" len="sm"/>
              <a:tailEnd type="none" w="sm" len="sm"/>
            </a:ln>
          </p:spPr>
        </p:cxnSp>
      </p:grpSp>
      <p:grpSp>
        <p:nvGrpSpPr>
          <p:cNvPr id="119879" name="Группа 107"/>
          <p:cNvGrpSpPr>
            <a:grpSpLocks/>
          </p:cNvGrpSpPr>
          <p:nvPr/>
        </p:nvGrpSpPr>
        <p:grpSpPr bwMode="auto">
          <a:xfrm>
            <a:off x="357188" y="1454150"/>
            <a:ext cx="2852737" cy="1071563"/>
            <a:chOff x="785786" y="1428736"/>
            <a:chExt cx="5572164" cy="2214578"/>
          </a:xfrm>
        </p:grpSpPr>
        <p:sp>
          <p:nvSpPr>
            <p:cNvPr id="120030" name="Овал 108"/>
            <p:cNvSpPr>
              <a:spLocks noChangeArrowheads="1"/>
            </p:cNvSpPr>
            <p:nvPr/>
          </p:nvSpPr>
          <p:spPr bwMode="auto">
            <a:xfrm>
              <a:off x="1571604"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E</a:t>
              </a:r>
              <a:endParaRPr lang="en-GB" sz="1600" b="1"/>
            </a:p>
          </p:txBody>
        </p:sp>
        <p:sp>
          <p:nvSpPr>
            <p:cNvPr id="120031" name="Овал 109"/>
            <p:cNvSpPr>
              <a:spLocks noChangeArrowheads="1"/>
            </p:cNvSpPr>
            <p:nvPr/>
          </p:nvSpPr>
          <p:spPr bwMode="auto">
            <a:xfrm>
              <a:off x="2357422"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A</a:t>
              </a:r>
              <a:endParaRPr lang="en-GB" sz="1600" b="1"/>
            </a:p>
          </p:txBody>
        </p:sp>
        <p:sp>
          <p:nvSpPr>
            <p:cNvPr id="120032" name="Овал 110"/>
            <p:cNvSpPr>
              <a:spLocks noChangeArrowheads="1"/>
            </p:cNvSpPr>
            <p:nvPr/>
          </p:nvSpPr>
          <p:spPr bwMode="auto">
            <a:xfrm>
              <a:off x="785786"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G</a:t>
              </a:r>
              <a:endParaRPr lang="en-GB" sz="1600" b="1"/>
            </a:p>
          </p:txBody>
        </p:sp>
        <p:sp>
          <p:nvSpPr>
            <p:cNvPr id="120033" name="Овал 112"/>
            <p:cNvSpPr>
              <a:spLocks noChangeArrowheads="1"/>
            </p:cNvSpPr>
            <p:nvPr/>
          </p:nvSpPr>
          <p:spPr bwMode="auto">
            <a:xfrm>
              <a:off x="1214414"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I</a:t>
              </a:r>
              <a:endParaRPr lang="en-GB" sz="1600" b="1"/>
            </a:p>
          </p:txBody>
        </p:sp>
        <p:sp>
          <p:nvSpPr>
            <p:cNvPr id="120034" name="Овал 113"/>
            <p:cNvSpPr>
              <a:spLocks noChangeArrowheads="1"/>
            </p:cNvSpPr>
            <p:nvPr/>
          </p:nvSpPr>
          <p:spPr bwMode="auto">
            <a:xfrm>
              <a:off x="2714612"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E</a:t>
              </a:r>
              <a:endParaRPr lang="en-GB" sz="1600" b="1"/>
            </a:p>
          </p:txBody>
        </p:sp>
        <p:sp>
          <p:nvSpPr>
            <p:cNvPr id="120035" name="Овал 114"/>
            <p:cNvSpPr>
              <a:spLocks noChangeArrowheads="1"/>
            </p:cNvSpPr>
            <p:nvPr/>
          </p:nvSpPr>
          <p:spPr bwMode="auto">
            <a:xfrm>
              <a:off x="5857884"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A</a:t>
              </a:r>
              <a:endParaRPr lang="en-GB" sz="1600" b="1"/>
            </a:p>
          </p:txBody>
        </p:sp>
        <p:sp>
          <p:nvSpPr>
            <p:cNvPr id="120036" name="Овал 115"/>
            <p:cNvSpPr>
              <a:spLocks noChangeArrowheads="1"/>
            </p:cNvSpPr>
            <p:nvPr/>
          </p:nvSpPr>
          <p:spPr bwMode="auto">
            <a:xfrm>
              <a:off x="4286248"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M</a:t>
              </a:r>
              <a:endParaRPr lang="en-GB" sz="1600" b="1"/>
            </a:p>
          </p:txBody>
        </p:sp>
        <p:sp>
          <p:nvSpPr>
            <p:cNvPr id="120037" name="Овал 116"/>
            <p:cNvSpPr>
              <a:spLocks noChangeArrowheads="1"/>
            </p:cNvSpPr>
            <p:nvPr/>
          </p:nvSpPr>
          <p:spPr bwMode="auto">
            <a:xfrm>
              <a:off x="5143504" y="1927007"/>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N</a:t>
              </a:r>
              <a:endParaRPr lang="en-GB" sz="1600" b="1"/>
            </a:p>
          </p:txBody>
        </p:sp>
        <p:sp>
          <p:nvSpPr>
            <p:cNvPr id="120038" name="Овал 117"/>
            <p:cNvSpPr>
              <a:spLocks noChangeArrowheads="1"/>
            </p:cNvSpPr>
            <p:nvPr/>
          </p:nvSpPr>
          <p:spPr bwMode="auto">
            <a:xfrm>
              <a:off x="2000232" y="1927007"/>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L</a:t>
              </a:r>
              <a:endParaRPr lang="en-GB" sz="1600" b="1"/>
            </a:p>
          </p:txBody>
        </p:sp>
        <p:sp>
          <p:nvSpPr>
            <p:cNvPr id="120039" name="Овал 118"/>
            <p:cNvSpPr>
              <a:spLocks noChangeArrowheads="1"/>
            </p:cNvSpPr>
            <p:nvPr/>
          </p:nvSpPr>
          <p:spPr bwMode="auto">
            <a:xfrm>
              <a:off x="3500430" y="142873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O</a:t>
              </a:r>
              <a:endParaRPr lang="en-GB" sz="1600" b="1"/>
            </a:p>
          </p:txBody>
        </p:sp>
        <p:cxnSp>
          <p:nvCxnSpPr>
            <p:cNvPr id="120040" name="Прямая соединительная линия 119"/>
            <p:cNvCxnSpPr>
              <a:cxnSpLocks noChangeShapeType="1"/>
              <a:stCxn id="120039" idx="2"/>
              <a:endCxn id="120038" idx="7"/>
            </p:cNvCxnSpPr>
            <p:nvPr/>
          </p:nvCxnSpPr>
          <p:spPr bwMode="auto">
            <a:xfrm rot="10800000" flipV="1">
              <a:off x="2427066" y="1678768"/>
              <a:ext cx="1073365" cy="321471"/>
            </a:xfrm>
            <a:prstGeom prst="line">
              <a:avLst/>
            </a:prstGeom>
            <a:noFill/>
            <a:ln w="12700" algn="ctr">
              <a:solidFill>
                <a:schemeClr val="tx1"/>
              </a:solidFill>
              <a:round/>
              <a:headEnd type="none" w="sm" len="sm"/>
              <a:tailEnd type="none" w="sm" len="sm"/>
            </a:ln>
          </p:spPr>
        </p:cxnSp>
        <p:cxnSp>
          <p:nvCxnSpPr>
            <p:cNvPr id="120041" name="Прямая соединительная линия 120"/>
            <p:cNvCxnSpPr>
              <a:cxnSpLocks noChangeShapeType="1"/>
              <a:stCxn id="120039" idx="6"/>
              <a:endCxn id="120037" idx="1"/>
            </p:cNvCxnSpPr>
            <p:nvPr/>
          </p:nvCxnSpPr>
          <p:spPr bwMode="auto">
            <a:xfrm>
              <a:off x="4000496" y="1678769"/>
              <a:ext cx="1216241" cy="321471"/>
            </a:xfrm>
            <a:prstGeom prst="line">
              <a:avLst/>
            </a:prstGeom>
            <a:noFill/>
            <a:ln w="12700" algn="ctr">
              <a:solidFill>
                <a:schemeClr val="tx1"/>
              </a:solidFill>
              <a:round/>
              <a:headEnd type="none" w="sm" len="sm"/>
              <a:tailEnd type="none" w="sm" len="sm"/>
            </a:ln>
          </p:spPr>
        </p:cxnSp>
        <p:cxnSp>
          <p:nvCxnSpPr>
            <p:cNvPr id="120042" name="Прямая соединительная линия 121"/>
            <p:cNvCxnSpPr>
              <a:cxnSpLocks noChangeShapeType="1"/>
              <a:stCxn id="120038" idx="3"/>
              <a:endCxn id="120033" idx="7"/>
            </p:cNvCxnSpPr>
            <p:nvPr/>
          </p:nvCxnSpPr>
          <p:spPr bwMode="auto">
            <a:xfrm rot="5400000">
              <a:off x="1747507" y="2247580"/>
              <a:ext cx="219699" cy="432218"/>
            </a:xfrm>
            <a:prstGeom prst="line">
              <a:avLst/>
            </a:prstGeom>
            <a:noFill/>
            <a:ln w="12700" algn="ctr">
              <a:solidFill>
                <a:schemeClr val="tx1"/>
              </a:solidFill>
              <a:round/>
              <a:headEnd type="none" w="sm" len="sm"/>
              <a:tailEnd type="none" w="sm" len="sm"/>
            </a:ln>
          </p:spPr>
        </p:cxnSp>
        <p:cxnSp>
          <p:nvCxnSpPr>
            <p:cNvPr id="120043" name="Прямая соединительная линия 122"/>
            <p:cNvCxnSpPr>
              <a:cxnSpLocks noChangeShapeType="1"/>
              <a:stCxn id="120038" idx="5"/>
              <a:endCxn id="120034" idx="1"/>
            </p:cNvCxnSpPr>
            <p:nvPr/>
          </p:nvCxnSpPr>
          <p:spPr bwMode="auto">
            <a:xfrm rot="16200000" flipH="1">
              <a:off x="2497606" y="2283299"/>
              <a:ext cx="219699" cy="360780"/>
            </a:xfrm>
            <a:prstGeom prst="line">
              <a:avLst/>
            </a:prstGeom>
            <a:noFill/>
            <a:ln w="12700" algn="ctr">
              <a:solidFill>
                <a:schemeClr val="tx1"/>
              </a:solidFill>
              <a:round/>
              <a:headEnd type="none" w="sm" len="sm"/>
              <a:tailEnd type="none" w="sm" len="sm"/>
            </a:ln>
          </p:spPr>
        </p:cxnSp>
        <p:cxnSp>
          <p:nvCxnSpPr>
            <p:cNvPr id="120044" name="Прямая соединительная линия 123"/>
            <p:cNvCxnSpPr>
              <a:cxnSpLocks noChangeShapeType="1"/>
              <a:stCxn id="120036" idx="7"/>
              <a:endCxn id="120037" idx="3"/>
            </p:cNvCxnSpPr>
            <p:nvPr/>
          </p:nvCxnSpPr>
          <p:spPr bwMode="auto">
            <a:xfrm rot="5400000" flipH="1" flipV="1">
              <a:off x="4855060" y="2211862"/>
              <a:ext cx="219699" cy="503656"/>
            </a:xfrm>
            <a:prstGeom prst="line">
              <a:avLst/>
            </a:prstGeom>
            <a:noFill/>
            <a:ln w="12700" algn="ctr">
              <a:solidFill>
                <a:schemeClr val="tx1"/>
              </a:solidFill>
              <a:round/>
              <a:headEnd type="none" w="sm" len="sm"/>
              <a:tailEnd type="none" w="sm" len="sm"/>
            </a:ln>
          </p:spPr>
        </p:cxnSp>
        <p:cxnSp>
          <p:nvCxnSpPr>
            <p:cNvPr id="120045" name="Прямая соединительная линия 124"/>
            <p:cNvCxnSpPr>
              <a:cxnSpLocks noChangeShapeType="1"/>
              <a:stCxn id="120037" idx="5"/>
              <a:endCxn id="120035" idx="1"/>
            </p:cNvCxnSpPr>
            <p:nvPr/>
          </p:nvCxnSpPr>
          <p:spPr bwMode="auto">
            <a:xfrm rot="16200000" flipH="1">
              <a:off x="5640878" y="2283299"/>
              <a:ext cx="219699" cy="360780"/>
            </a:xfrm>
            <a:prstGeom prst="line">
              <a:avLst/>
            </a:prstGeom>
            <a:noFill/>
            <a:ln w="12700" algn="ctr">
              <a:solidFill>
                <a:schemeClr val="tx1"/>
              </a:solidFill>
              <a:round/>
              <a:headEnd type="none" w="sm" len="sm"/>
              <a:tailEnd type="none" w="sm" len="sm"/>
            </a:ln>
          </p:spPr>
        </p:cxnSp>
        <p:cxnSp>
          <p:nvCxnSpPr>
            <p:cNvPr id="120046" name="Прямая соединительная линия 125"/>
            <p:cNvCxnSpPr>
              <a:cxnSpLocks noChangeShapeType="1"/>
              <a:stCxn id="120033" idx="3"/>
              <a:endCxn id="120032" idx="0"/>
            </p:cNvCxnSpPr>
            <p:nvPr/>
          </p:nvCxnSpPr>
          <p:spPr bwMode="auto">
            <a:xfrm rot="5400000">
              <a:off x="1053679" y="2909279"/>
              <a:ext cx="216109" cy="251828"/>
            </a:xfrm>
            <a:prstGeom prst="line">
              <a:avLst/>
            </a:prstGeom>
            <a:noFill/>
            <a:ln w="12700" algn="ctr">
              <a:solidFill>
                <a:schemeClr val="tx1"/>
              </a:solidFill>
              <a:round/>
              <a:headEnd type="none" w="sm" len="sm"/>
              <a:tailEnd type="none" w="sm" len="sm"/>
            </a:ln>
          </p:spPr>
        </p:cxnSp>
        <p:cxnSp>
          <p:nvCxnSpPr>
            <p:cNvPr id="120047" name="Прямая соединительная линия 126"/>
            <p:cNvCxnSpPr>
              <a:cxnSpLocks noChangeShapeType="1"/>
              <a:stCxn id="120033" idx="5"/>
              <a:endCxn id="120030" idx="0"/>
            </p:cNvCxnSpPr>
            <p:nvPr/>
          </p:nvCxnSpPr>
          <p:spPr bwMode="auto">
            <a:xfrm rot="16200000" flipH="1">
              <a:off x="1623388" y="2944998"/>
              <a:ext cx="216109" cy="180390"/>
            </a:xfrm>
            <a:prstGeom prst="line">
              <a:avLst/>
            </a:prstGeom>
            <a:noFill/>
            <a:ln w="12700" algn="ctr">
              <a:solidFill>
                <a:schemeClr val="tx1"/>
              </a:solidFill>
              <a:round/>
              <a:headEnd type="none" w="sm" len="sm"/>
              <a:tailEnd type="none" w="sm" len="sm"/>
            </a:ln>
          </p:spPr>
        </p:cxnSp>
        <p:cxnSp>
          <p:nvCxnSpPr>
            <p:cNvPr id="120048" name="Прямая соединительная линия 127"/>
            <p:cNvCxnSpPr>
              <a:cxnSpLocks noChangeShapeType="1"/>
              <a:stCxn id="120034" idx="3"/>
              <a:endCxn id="120031" idx="0"/>
            </p:cNvCxnSpPr>
            <p:nvPr/>
          </p:nvCxnSpPr>
          <p:spPr bwMode="auto">
            <a:xfrm rot="5400000">
              <a:off x="2589596" y="2944998"/>
              <a:ext cx="216109" cy="180390"/>
            </a:xfrm>
            <a:prstGeom prst="line">
              <a:avLst/>
            </a:prstGeom>
            <a:noFill/>
            <a:ln w="12700" algn="ctr">
              <a:solidFill>
                <a:schemeClr val="tx1"/>
              </a:solidFill>
              <a:round/>
              <a:headEnd type="none" w="sm" len="sm"/>
              <a:tailEnd type="none" w="sm" len="sm"/>
            </a:ln>
          </p:spPr>
        </p:cxnSp>
      </p:grpSp>
      <p:grpSp>
        <p:nvGrpSpPr>
          <p:cNvPr id="119880" name="Группа 129"/>
          <p:cNvGrpSpPr>
            <a:grpSpLocks/>
          </p:cNvGrpSpPr>
          <p:nvPr/>
        </p:nvGrpSpPr>
        <p:grpSpPr bwMode="auto">
          <a:xfrm>
            <a:off x="357188" y="2597150"/>
            <a:ext cx="2852737" cy="1071563"/>
            <a:chOff x="785786" y="1428736"/>
            <a:chExt cx="5572164" cy="2214578"/>
          </a:xfrm>
        </p:grpSpPr>
        <p:sp>
          <p:nvSpPr>
            <p:cNvPr id="120013" name="Овал 130"/>
            <p:cNvSpPr>
              <a:spLocks noChangeArrowheads="1"/>
            </p:cNvSpPr>
            <p:nvPr/>
          </p:nvSpPr>
          <p:spPr bwMode="auto">
            <a:xfrm>
              <a:off x="1571604"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E</a:t>
              </a:r>
              <a:endParaRPr lang="en-GB" sz="1600" b="1"/>
            </a:p>
          </p:txBody>
        </p:sp>
        <p:sp>
          <p:nvSpPr>
            <p:cNvPr id="120014" name="Овал 132"/>
            <p:cNvSpPr>
              <a:spLocks noChangeArrowheads="1"/>
            </p:cNvSpPr>
            <p:nvPr/>
          </p:nvSpPr>
          <p:spPr bwMode="auto">
            <a:xfrm>
              <a:off x="785786"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G</a:t>
              </a:r>
              <a:endParaRPr lang="en-GB" sz="1600" b="1"/>
            </a:p>
          </p:txBody>
        </p:sp>
        <p:sp>
          <p:nvSpPr>
            <p:cNvPr id="120015" name="Овал 133"/>
            <p:cNvSpPr>
              <a:spLocks noChangeArrowheads="1"/>
            </p:cNvSpPr>
            <p:nvPr/>
          </p:nvSpPr>
          <p:spPr bwMode="auto">
            <a:xfrm>
              <a:off x="1214414"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I</a:t>
              </a:r>
              <a:endParaRPr lang="en-GB" sz="1600" b="1"/>
            </a:p>
          </p:txBody>
        </p:sp>
        <p:sp>
          <p:nvSpPr>
            <p:cNvPr id="120016" name="Овал 134"/>
            <p:cNvSpPr>
              <a:spLocks noChangeArrowheads="1"/>
            </p:cNvSpPr>
            <p:nvPr/>
          </p:nvSpPr>
          <p:spPr bwMode="auto">
            <a:xfrm>
              <a:off x="2714612"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E</a:t>
              </a:r>
              <a:endParaRPr lang="en-GB" sz="1600" b="1"/>
            </a:p>
          </p:txBody>
        </p:sp>
        <p:sp>
          <p:nvSpPr>
            <p:cNvPr id="120017" name="Овал 135"/>
            <p:cNvSpPr>
              <a:spLocks noChangeArrowheads="1"/>
            </p:cNvSpPr>
            <p:nvPr/>
          </p:nvSpPr>
          <p:spPr bwMode="auto">
            <a:xfrm>
              <a:off x="5857884"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A</a:t>
              </a:r>
              <a:endParaRPr lang="en-GB" sz="1600" b="1"/>
            </a:p>
          </p:txBody>
        </p:sp>
        <p:sp>
          <p:nvSpPr>
            <p:cNvPr id="120018" name="Овал 136"/>
            <p:cNvSpPr>
              <a:spLocks noChangeArrowheads="1"/>
            </p:cNvSpPr>
            <p:nvPr/>
          </p:nvSpPr>
          <p:spPr bwMode="auto">
            <a:xfrm>
              <a:off x="4286248"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M</a:t>
              </a:r>
              <a:endParaRPr lang="en-GB" sz="1600" b="1"/>
            </a:p>
          </p:txBody>
        </p:sp>
        <p:sp>
          <p:nvSpPr>
            <p:cNvPr id="120019" name="Овал 137"/>
            <p:cNvSpPr>
              <a:spLocks noChangeArrowheads="1"/>
            </p:cNvSpPr>
            <p:nvPr/>
          </p:nvSpPr>
          <p:spPr bwMode="auto">
            <a:xfrm>
              <a:off x="5143504" y="1927007"/>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N</a:t>
              </a:r>
              <a:endParaRPr lang="en-GB" sz="1600" b="1"/>
            </a:p>
          </p:txBody>
        </p:sp>
        <p:sp>
          <p:nvSpPr>
            <p:cNvPr id="120020" name="Овал 138"/>
            <p:cNvSpPr>
              <a:spLocks noChangeArrowheads="1"/>
            </p:cNvSpPr>
            <p:nvPr/>
          </p:nvSpPr>
          <p:spPr bwMode="auto">
            <a:xfrm>
              <a:off x="2000232" y="1927007"/>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L</a:t>
              </a:r>
              <a:endParaRPr lang="en-GB" sz="1600" b="1"/>
            </a:p>
          </p:txBody>
        </p:sp>
        <p:sp>
          <p:nvSpPr>
            <p:cNvPr id="120021" name="Овал 139"/>
            <p:cNvSpPr>
              <a:spLocks noChangeArrowheads="1"/>
            </p:cNvSpPr>
            <p:nvPr/>
          </p:nvSpPr>
          <p:spPr bwMode="auto">
            <a:xfrm>
              <a:off x="3500430" y="142873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O</a:t>
              </a:r>
              <a:endParaRPr lang="en-GB" sz="1600" b="1"/>
            </a:p>
          </p:txBody>
        </p:sp>
        <p:cxnSp>
          <p:nvCxnSpPr>
            <p:cNvPr id="120022" name="Прямая соединительная линия 140"/>
            <p:cNvCxnSpPr>
              <a:cxnSpLocks noChangeShapeType="1"/>
              <a:stCxn id="120021" idx="2"/>
              <a:endCxn id="120020" idx="7"/>
            </p:cNvCxnSpPr>
            <p:nvPr/>
          </p:nvCxnSpPr>
          <p:spPr bwMode="auto">
            <a:xfrm rot="10800000" flipV="1">
              <a:off x="2427066" y="1678768"/>
              <a:ext cx="1073365" cy="321471"/>
            </a:xfrm>
            <a:prstGeom prst="line">
              <a:avLst/>
            </a:prstGeom>
            <a:noFill/>
            <a:ln w="12700" algn="ctr">
              <a:solidFill>
                <a:schemeClr val="tx1"/>
              </a:solidFill>
              <a:round/>
              <a:headEnd type="none" w="sm" len="sm"/>
              <a:tailEnd type="none" w="sm" len="sm"/>
            </a:ln>
          </p:spPr>
        </p:cxnSp>
        <p:cxnSp>
          <p:nvCxnSpPr>
            <p:cNvPr id="120023" name="Прямая соединительная линия 141"/>
            <p:cNvCxnSpPr>
              <a:cxnSpLocks noChangeShapeType="1"/>
              <a:stCxn id="120021" idx="6"/>
              <a:endCxn id="120019" idx="1"/>
            </p:cNvCxnSpPr>
            <p:nvPr/>
          </p:nvCxnSpPr>
          <p:spPr bwMode="auto">
            <a:xfrm>
              <a:off x="4000496" y="1678769"/>
              <a:ext cx="1216241" cy="321471"/>
            </a:xfrm>
            <a:prstGeom prst="line">
              <a:avLst/>
            </a:prstGeom>
            <a:noFill/>
            <a:ln w="12700" algn="ctr">
              <a:solidFill>
                <a:schemeClr val="tx1"/>
              </a:solidFill>
              <a:round/>
              <a:headEnd type="none" w="sm" len="sm"/>
              <a:tailEnd type="none" w="sm" len="sm"/>
            </a:ln>
          </p:spPr>
        </p:cxnSp>
        <p:cxnSp>
          <p:nvCxnSpPr>
            <p:cNvPr id="120024" name="Прямая соединительная линия 142"/>
            <p:cNvCxnSpPr>
              <a:cxnSpLocks noChangeShapeType="1"/>
              <a:stCxn id="120020" idx="3"/>
              <a:endCxn id="120015" idx="7"/>
            </p:cNvCxnSpPr>
            <p:nvPr/>
          </p:nvCxnSpPr>
          <p:spPr bwMode="auto">
            <a:xfrm rot="5400000">
              <a:off x="1747507" y="2247580"/>
              <a:ext cx="219699" cy="432218"/>
            </a:xfrm>
            <a:prstGeom prst="line">
              <a:avLst/>
            </a:prstGeom>
            <a:noFill/>
            <a:ln w="12700" algn="ctr">
              <a:solidFill>
                <a:schemeClr val="tx1"/>
              </a:solidFill>
              <a:round/>
              <a:headEnd type="none" w="sm" len="sm"/>
              <a:tailEnd type="none" w="sm" len="sm"/>
            </a:ln>
          </p:spPr>
        </p:cxnSp>
        <p:cxnSp>
          <p:nvCxnSpPr>
            <p:cNvPr id="120025" name="Прямая соединительная линия 143"/>
            <p:cNvCxnSpPr>
              <a:cxnSpLocks noChangeShapeType="1"/>
              <a:stCxn id="120020" idx="5"/>
              <a:endCxn id="120016" idx="1"/>
            </p:cNvCxnSpPr>
            <p:nvPr/>
          </p:nvCxnSpPr>
          <p:spPr bwMode="auto">
            <a:xfrm rot="16200000" flipH="1">
              <a:off x="2497606" y="2283299"/>
              <a:ext cx="219699" cy="360780"/>
            </a:xfrm>
            <a:prstGeom prst="line">
              <a:avLst/>
            </a:prstGeom>
            <a:noFill/>
            <a:ln w="12700" algn="ctr">
              <a:solidFill>
                <a:schemeClr val="tx1"/>
              </a:solidFill>
              <a:round/>
              <a:headEnd type="none" w="sm" len="sm"/>
              <a:tailEnd type="none" w="sm" len="sm"/>
            </a:ln>
          </p:spPr>
        </p:cxnSp>
        <p:cxnSp>
          <p:nvCxnSpPr>
            <p:cNvPr id="120026" name="Прямая соединительная линия 144"/>
            <p:cNvCxnSpPr>
              <a:cxnSpLocks noChangeShapeType="1"/>
              <a:stCxn id="120018" idx="7"/>
              <a:endCxn id="120019" idx="3"/>
            </p:cNvCxnSpPr>
            <p:nvPr/>
          </p:nvCxnSpPr>
          <p:spPr bwMode="auto">
            <a:xfrm rot="5400000" flipH="1" flipV="1">
              <a:off x="4855060" y="2211862"/>
              <a:ext cx="219699" cy="503656"/>
            </a:xfrm>
            <a:prstGeom prst="line">
              <a:avLst/>
            </a:prstGeom>
            <a:noFill/>
            <a:ln w="12700" algn="ctr">
              <a:solidFill>
                <a:schemeClr val="tx1"/>
              </a:solidFill>
              <a:round/>
              <a:headEnd type="none" w="sm" len="sm"/>
              <a:tailEnd type="none" w="sm" len="sm"/>
            </a:ln>
          </p:spPr>
        </p:cxnSp>
        <p:cxnSp>
          <p:nvCxnSpPr>
            <p:cNvPr id="120027" name="Прямая соединительная линия 145"/>
            <p:cNvCxnSpPr>
              <a:cxnSpLocks noChangeShapeType="1"/>
              <a:stCxn id="120019" idx="5"/>
              <a:endCxn id="120017" idx="1"/>
            </p:cNvCxnSpPr>
            <p:nvPr/>
          </p:nvCxnSpPr>
          <p:spPr bwMode="auto">
            <a:xfrm rot="16200000" flipH="1">
              <a:off x="5640878" y="2283299"/>
              <a:ext cx="219699" cy="360780"/>
            </a:xfrm>
            <a:prstGeom prst="line">
              <a:avLst/>
            </a:prstGeom>
            <a:noFill/>
            <a:ln w="12700" algn="ctr">
              <a:solidFill>
                <a:schemeClr val="tx1"/>
              </a:solidFill>
              <a:round/>
              <a:headEnd type="none" w="sm" len="sm"/>
              <a:tailEnd type="none" w="sm" len="sm"/>
            </a:ln>
          </p:spPr>
        </p:cxnSp>
        <p:cxnSp>
          <p:nvCxnSpPr>
            <p:cNvPr id="120028" name="Прямая соединительная линия 146"/>
            <p:cNvCxnSpPr>
              <a:cxnSpLocks noChangeShapeType="1"/>
              <a:stCxn id="120015" idx="3"/>
              <a:endCxn id="120014" idx="0"/>
            </p:cNvCxnSpPr>
            <p:nvPr/>
          </p:nvCxnSpPr>
          <p:spPr bwMode="auto">
            <a:xfrm rot="5400000">
              <a:off x="1053679" y="2909279"/>
              <a:ext cx="216109" cy="251828"/>
            </a:xfrm>
            <a:prstGeom prst="line">
              <a:avLst/>
            </a:prstGeom>
            <a:noFill/>
            <a:ln w="12700" algn="ctr">
              <a:solidFill>
                <a:schemeClr val="tx1"/>
              </a:solidFill>
              <a:round/>
              <a:headEnd type="none" w="sm" len="sm"/>
              <a:tailEnd type="none" w="sm" len="sm"/>
            </a:ln>
          </p:spPr>
        </p:cxnSp>
        <p:cxnSp>
          <p:nvCxnSpPr>
            <p:cNvPr id="120029" name="Прямая соединительная линия 147"/>
            <p:cNvCxnSpPr>
              <a:cxnSpLocks noChangeShapeType="1"/>
              <a:stCxn id="120015" idx="5"/>
              <a:endCxn id="120013" idx="0"/>
            </p:cNvCxnSpPr>
            <p:nvPr/>
          </p:nvCxnSpPr>
          <p:spPr bwMode="auto">
            <a:xfrm rot="16200000" flipH="1">
              <a:off x="1623388" y="2944998"/>
              <a:ext cx="216109" cy="180390"/>
            </a:xfrm>
            <a:prstGeom prst="line">
              <a:avLst/>
            </a:prstGeom>
            <a:noFill/>
            <a:ln w="12700" algn="ctr">
              <a:solidFill>
                <a:schemeClr val="tx1"/>
              </a:solidFill>
              <a:round/>
              <a:headEnd type="none" w="sm" len="sm"/>
              <a:tailEnd type="none" w="sm" len="sm"/>
            </a:ln>
          </p:spPr>
        </p:cxnSp>
      </p:grpSp>
      <p:graphicFrame>
        <p:nvGraphicFramePr>
          <p:cNvPr id="150" name="Таблица 149"/>
          <p:cNvGraphicFramePr>
            <a:graphicFrameLocks noGrp="1"/>
          </p:cNvGraphicFramePr>
          <p:nvPr/>
        </p:nvGraphicFramePr>
        <p:xfrm>
          <a:off x="4000500" y="2928938"/>
          <a:ext cx="5000655" cy="365760"/>
        </p:xfrm>
        <a:graphic>
          <a:graphicData uri="http://schemas.openxmlformats.org/drawingml/2006/table">
            <a:tbl>
              <a:tblPr/>
              <a:tblGrid>
                <a:gridCol w="333377"/>
                <a:gridCol w="333377"/>
                <a:gridCol w="333377"/>
                <a:gridCol w="333377"/>
                <a:gridCol w="333377"/>
                <a:gridCol w="333377"/>
                <a:gridCol w="333377"/>
                <a:gridCol w="333377"/>
                <a:gridCol w="333377"/>
                <a:gridCol w="333377"/>
                <a:gridCol w="333377"/>
                <a:gridCol w="333377"/>
                <a:gridCol w="333377"/>
                <a:gridCol w="333377"/>
                <a:gridCol w="333377"/>
              </a:tblGrid>
              <a:tr h="151446">
                <a:tc>
                  <a:txBody>
                    <a:bodyPr/>
                    <a:lstStyle/>
                    <a:p>
                      <a:pPr algn="ctr">
                        <a:spcAft>
                          <a:spcPts val="0"/>
                        </a:spcAft>
                      </a:pPr>
                      <a:r>
                        <a:rPr lang="en-US" sz="2400" dirty="0" smtClean="0">
                          <a:latin typeface="Times New Roman"/>
                          <a:ea typeface="Times New Roman"/>
                          <a:cs typeface="Times New Roman"/>
                        </a:rPr>
                        <a:t>N</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solidFill>
                            <a:schemeClr val="tx1"/>
                          </a:solidFill>
                          <a:latin typeface="Times New Roman"/>
                          <a:ea typeface="Times New Roman"/>
                          <a:cs typeface="Times New Roman"/>
                        </a:rPr>
                        <a:t>L</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M</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latin typeface="Times New Roman"/>
                          <a:ea typeface="Times New Roman"/>
                          <a:cs typeface="Times New Roman"/>
                        </a:rPr>
                        <a:t>I</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latin typeface="Times New Roman"/>
                          <a:ea typeface="Times New Roman"/>
                          <a:cs typeface="Times New Roman"/>
                        </a:rPr>
                        <a:t>E</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Calibri"/>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G</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O</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P</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R</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S</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T</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X</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r>
            </a:tbl>
          </a:graphicData>
        </a:graphic>
      </p:graphicFrame>
      <p:graphicFrame>
        <p:nvGraphicFramePr>
          <p:cNvPr id="151" name="Таблица 150"/>
          <p:cNvGraphicFramePr>
            <a:graphicFrameLocks noGrp="1"/>
          </p:cNvGraphicFramePr>
          <p:nvPr/>
        </p:nvGraphicFramePr>
        <p:xfrm>
          <a:off x="4000500" y="4206875"/>
          <a:ext cx="5000655" cy="365760"/>
        </p:xfrm>
        <a:graphic>
          <a:graphicData uri="http://schemas.openxmlformats.org/drawingml/2006/table">
            <a:tbl>
              <a:tblPr/>
              <a:tblGrid>
                <a:gridCol w="333377"/>
                <a:gridCol w="333377"/>
                <a:gridCol w="333377"/>
                <a:gridCol w="333377"/>
                <a:gridCol w="333377"/>
                <a:gridCol w="333377"/>
                <a:gridCol w="333377"/>
                <a:gridCol w="333377"/>
                <a:gridCol w="333377"/>
                <a:gridCol w="333377"/>
                <a:gridCol w="333377"/>
                <a:gridCol w="333377"/>
                <a:gridCol w="333377"/>
                <a:gridCol w="333377"/>
                <a:gridCol w="333377"/>
              </a:tblGrid>
              <a:tr h="151446">
                <a:tc>
                  <a:txBody>
                    <a:bodyPr/>
                    <a:lstStyle/>
                    <a:p>
                      <a:pPr algn="ctr">
                        <a:spcAft>
                          <a:spcPts val="0"/>
                        </a:spcAft>
                      </a:pPr>
                      <a:r>
                        <a:rPr lang="en-US" sz="2400" dirty="0" smtClean="0">
                          <a:latin typeface="Times New Roman"/>
                          <a:ea typeface="Times New Roman"/>
                          <a:cs typeface="Times New Roman"/>
                        </a:rPr>
                        <a:t>M</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solidFill>
                            <a:schemeClr val="tx1"/>
                          </a:solidFill>
                          <a:latin typeface="Times New Roman"/>
                          <a:ea typeface="Times New Roman"/>
                          <a:cs typeface="Times New Roman"/>
                        </a:rPr>
                        <a:t>L</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latin typeface="Times New Roman"/>
                          <a:ea typeface="Times New Roman"/>
                          <a:cs typeface="Times New Roman"/>
                        </a:rPr>
                        <a:t>I</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latin typeface="Times New Roman"/>
                          <a:ea typeface="Times New Roman"/>
                          <a:cs typeface="Times New Roman"/>
                        </a:rPr>
                        <a:t>E</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Calibri"/>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latin typeface="Times New Roman"/>
                          <a:ea typeface="Times New Roman"/>
                          <a:cs typeface="Times New Roman"/>
                        </a:rPr>
                        <a:t>G</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N</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O</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P</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R</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S</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T</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X</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r>
            </a:tbl>
          </a:graphicData>
        </a:graphic>
      </p:graphicFrame>
      <p:graphicFrame>
        <p:nvGraphicFramePr>
          <p:cNvPr id="152" name="Таблица 151"/>
          <p:cNvGraphicFramePr>
            <a:graphicFrameLocks noGrp="1"/>
          </p:cNvGraphicFramePr>
          <p:nvPr/>
        </p:nvGraphicFramePr>
        <p:xfrm>
          <a:off x="4000500" y="5492750"/>
          <a:ext cx="5000655" cy="365760"/>
        </p:xfrm>
        <a:graphic>
          <a:graphicData uri="http://schemas.openxmlformats.org/drawingml/2006/table">
            <a:tbl>
              <a:tblPr/>
              <a:tblGrid>
                <a:gridCol w="333377"/>
                <a:gridCol w="333377"/>
                <a:gridCol w="333377"/>
                <a:gridCol w="333377"/>
                <a:gridCol w="333377"/>
                <a:gridCol w="333377"/>
                <a:gridCol w="333377"/>
                <a:gridCol w="333377"/>
                <a:gridCol w="333377"/>
                <a:gridCol w="333377"/>
                <a:gridCol w="333377"/>
                <a:gridCol w="333377"/>
                <a:gridCol w="333377"/>
                <a:gridCol w="333377"/>
                <a:gridCol w="333377"/>
              </a:tblGrid>
              <a:tr h="151446">
                <a:tc>
                  <a:txBody>
                    <a:bodyPr/>
                    <a:lstStyle/>
                    <a:p>
                      <a:pPr algn="ctr">
                        <a:spcAft>
                          <a:spcPts val="0"/>
                        </a:spcAft>
                      </a:pPr>
                      <a:r>
                        <a:rPr lang="en-US" sz="2400" dirty="0" smtClean="0">
                          <a:latin typeface="Times New Roman"/>
                          <a:ea typeface="Times New Roman"/>
                          <a:cs typeface="Times New Roman"/>
                        </a:rPr>
                        <a:t>L</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solidFill>
                            <a:schemeClr val="tx1"/>
                          </a:solidFill>
                          <a:latin typeface="Times New Roman"/>
                          <a:ea typeface="Times New Roman"/>
                          <a:cs typeface="Times New Roman"/>
                        </a:rPr>
                        <a:t>I</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latin typeface="Times New Roman"/>
                          <a:ea typeface="Times New Roman"/>
                          <a:cs typeface="Times New Roman"/>
                        </a:rPr>
                        <a:t>G</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latin typeface="Times New Roman"/>
                          <a:ea typeface="Times New Roman"/>
                          <a:cs typeface="Times New Roman"/>
                        </a:rPr>
                        <a:t>E</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Calibri"/>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M</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N</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O</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P</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R</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S</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T</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X</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r>
            </a:tbl>
          </a:graphicData>
        </a:graphic>
      </p:graphicFrame>
      <p:grpSp>
        <p:nvGrpSpPr>
          <p:cNvPr id="119983" name="Группа 152"/>
          <p:cNvGrpSpPr>
            <a:grpSpLocks/>
          </p:cNvGrpSpPr>
          <p:nvPr/>
        </p:nvGrpSpPr>
        <p:grpSpPr bwMode="auto">
          <a:xfrm>
            <a:off x="357188" y="3740150"/>
            <a:ext cx="2852737" cy="1071563"/>
            <a:chOff x="785786" y="1428736"/>
            <a:chExt cx="5572164" cy="2214578"/>
          </a:xfrm>
        </p:grpSpPr>
        <p:sp>
          <p:nvSpPr>
            <p:cNvPr id="119998" name="Овал 155"/>
            <p:cNvSpPr>
              <a:spLocks noChangeArrowheads="1"/>
            </p:cNvSpPr>
            <p:nvPr/>
          </p:nvSpPr>
          <p:spPr bwMode="auto">
            <a:xfrm>
              <a:off x="785786" y="3143248"/>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G</a:t>
              </a:r>
              <a:endParaRPr lang="en-GB" sz="1600" b="1"/>
            </a:p>
          </p:txBody>
        </p:sp>
        <p:sp>
          <p:nvSpPr>
            <p:cNvPr id="119999" name="Овал 156"/>
            <p:cNvSpPr>
              <a:spLocks noChangeArrowheads="1"/>
            </p:cNvSpPr>
            <p:nvPr/>
          </p:nvSpPr>
          <p:spPr bwMode="auto">
            <a:xfrm>
              <a:off x="1214414"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I</a:t>
              </a:r>
              <a:endParaRPr lang="en-GB" sz="1600" b="1"/>
            </a:p>
          </p:txBody>
        </p:sp>
        <p:sp>
          <p:nvSpPr>
            <p:cNvPr id="120000" name="Овал 157"/>
            <p:cNvSpPr>
              <a:spLocks noChangeArrowheads="1"/>
            </p:cNvSpPr>
            <p:nvPr/>
          </p:nvSpPr>
          <p:spPr bwMode="auto">
            <a:xfrm>
              <a:off x="2714612"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E</a:t>
              </a:r>
              <a:endParaRPr lang="en-GB" sz="1600" b="1"/>
            </a:p>
          </p:txBody>
        </p:sp>
        <p:sp>
          <p:nvSpPr>
            <p:cNvPr id="120001" name="Овал 158"/>
            <p:cNvSpPr>
              <a:spLocks noChangeArrowheads="1"/>
            </p:cNvSpPr>
            <p:nvPr/>
          </p:nvSpPr>
          <p:spPr bwMode="auto">
            <a:xfrm>
              <a:off x="5857884"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A</a:t>
              </a:r>
              <a:endParaRPr lang="en-GB" sz="1600" b="1"/>
            </a:p>
          </p:txBody>
        </p:sp>
        <p:sp>
          <p:nvSpPr>
            <p:cNvPr id="120002" name="Овал 159"/>
            <p:cNvSpPr>
              <a:spLocks noChangeArrowheads="1"/>
            </p:cNvSpPr>
            <p:nvPr/>
          </p:nvSpPr>
          <p:spPr bwMode="auto">
            <a:xfrm>
              <a:off x="4286248"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A</a:t>
              </a:r>
              <a:endParaRPr lang="en-GB" sz="1600" b="1"/>
            </a:p>
          </p:txBody>
        </p:sp>
        <p:sp>
          <p:nvSpPr>
            <p:cNvPr id="120003" name="Овал 160"/>
            <p:cNvSpPr>
              <a:spLocks noChangeArrowheads="1"/>
            </p:cNvSpPr>
            <p:nvPr/>
          </p:nvSpPr>
          <p:spPr bwMode="auto">
            <a:xfrm>
              <a:off x="5143504" y="1927007"/>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E</a:t>
              </a:r>
              <a:endParaRPr lang="en-GB" sz="1600" b="1"/>
            </a:p>
          </p:txBody>
        </p:sp>
        <p:sp>
          <p:nvSpPr>
            <p:cNvPr id="120004" name="Овал 161"/>
            <p:cNvSpPr>
              <a:spLocks noChangeArrowheads="1"/>
            </p:cNvSpPr>
            <p:nvPr/>
          </p:nvSpPr>
          <p:spPr bwMode="auto">
            <a:xfrm>
              <a:off x="2000232" y="1927007"/>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L</a:t>
              </a:r>
              <a:endParaRPr lang="en-GB" sz="1600" b="1"/>
            </a:p>
          </p:txBody>
        </p:sp>
        <p:sp>
          <p:nvSpPr>
            <p:cNvPr id="120005" name="Овал 162"/>
            <p:cNvSpPr>
              <a:spLocks noChangeArrowheads="1"/>
            </p:cNvSpPr>
            <p:nvPr/>
          </p:nvSpPr>
          <p:spPr bwMode="auto">
            <a:xfrm>
              <a:off x="3500430" y="142873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M</a:t>
              </a:r>
              <a:endParaRPr lang="en-GB" sz="1600" b="1"/>
            </a:p>
          </p:txBody>
        </p:sp>
        <p:cxnSp>
          <p:nvCxnSpPr>
            <p:cNvPr id="120006" name="Прямая соединительная линия 163"/>
            <p:cNvCxnSpPr>
              <a:cxnSpLocks noChangeShapeType="1"/>
              <a:stCxn id="120005" idx="2"/>
              <a:endCxn id="120004" idx="7"/>
            </p:cNvCxnSpPr>
            <p:nvPr/>
          </p:nvCxnSpPr>
          <p:spPr bwMode="auto">
            <a:xfrm rot="10800000" flipV="1">
              <a:off x="2427066" y="1678768"/>
              <a:ext cx="1073365" cy="321471"/>
            </a:xfrm>
            <a:prstGeom prst="line">
              <a:avLst/>
            </a:prstGeom>
            <a:noFill/>
            <a:ln w="12700" algn="ctr">
              <a:solidFill>
                <a:schemeClr val="tx1"/>
              </a:solidFill>
              <a:round/>
              <a:headEnd type="none" w="sm" len="sm"/>
              <a:tailEnd type="none" w="sm" len="sm"/>
            </a:ln>
          </p:spPr>
        </p:cxnSp>
        <p:cxnSp>
          <p:nvCxnSpPr>
            <p:cNvPr id="120007" name="Прямая соединительная линия 164"/>
            <p:cNvCxnSpPr>
              <a:cxnSpLocks noChangeShapeType="1"/>
              <a:stCxn id="120005" idx="6"/>
              <a:endCxn id="120003" idx="1"/>
            </p:cNvCxnSpPr>
            <p:nvPr/>
          </p:nvCxnSpPr>
          <p:spPr bwMode="auto">
            <a:xfrm>
              <a:off x="4000496" y="1678769"/>
              <a:ext cx="1216241" cy="321471"/>
            </a:xfrm>
            <a:prstGeom prst="line">
              <a:avLst/>
            </a:prstGeom>
            <a:noFill/>
            <a:ln w="12700" algn="ctr">
              <a:solidFill>
                <a:schemeClr val="tx1"/>
              </a:solidFill>
              <a:round/>
              <a:headEnd type="none" w="sm" len="sm"/>
              <a:tailEnd type="none" w="sm" len="sm"/>
            </a:ln>
          </p:spPr>
        </p:cxnSp>
        <p:cxnSp>
          <p:nvCxnSpPr>
            <p:cNvPr id="120008" name="Прямая соединительная линия 165"/>
            <p:cNvCxnSpPr>
              <a:cxnSpLocks noChangeShapeType="1"/>
              <a:stCxn id="120004" idx="3"/>
              <a:endCxn id="119999" idx="7"/>
            </p:cNvCxnSpPr>
            <p:nvPr/>
          </p:nvCxnSpPr>
          <p:spPr bwMode="auto">
            <a:xfrm rot="5400000">
              <a:off x="1747507" y="2247580"/>
              <a:ext cx="219699" cy="432218"/>
            </a:xfrm>
            <a:prstGeom prst="line">
              <a:avLst/>
            </a:prstGeom>
            <a:noFill/>
            <a:ln w="12700" algn="ctr">
              <a:solidFill>
                <a:schemeClr val="tx1"/>
              </a:solidFill>
              <a:round/>
              <a:headEnd type="none" w="sm" len="sm"/>
              <a:tailEnd type="none" w="sm" len="sm"/>
            </a:ln>
          </p:spPr>
        </p:cxnSp>
        <p:cxnSp>
          <p:nvCxnSpPr>
            <p:cNvPr id="120009" name="Прямая соединительная линия 166"/>
            <p:cNvCxnSpPr>
              <a:cxnSpLocks noChangeShapeType="1"/>
              <a:stCxn id="120004" idx="5"/>
              <a:endCxn id="120000" idx="1"/>
            </p:cNvCxnSpPr>
            <p:nvPr/>
          </p:nvCxnSpPr>
          <p:spPr bwMode="auto">
            <a:xfrm rot="16200000" flipH="1">
              <a:off x="2497606" y="2283299"/>
              <a:ext cx="219699" cy="360780"/>
            </a:xfrm>
            <a:prstGeom prst="line">
              <a:avLst/>
            </a:prstGeom>
            <a:noFill/>
            <a:ln w="12700" algn="ctr">
              <a:solidFill>
                <a:schemeClr val="tx1"/>
              </a:solidFill>
              <a:round/>
              <a:headEnd type="none" w="sm" len="sm"/>
              <a:tailEnd type="none" w="sm" len="sm"/>
            </a:ln>
          </p:spPr>
        </p:cxnSp>
        <p:cxnSp>
          <p:nvCxnSpPr>
            <p:cNvPr id="120010" name="Прямая соединительная линия 167"/>
            <p:cNvCxnSpPr>
              <a:cxnSpLocks noChangeShapeType="1"/>
              <a:stCxn id="120002" idx="7"/>
              <a:endCxn id="120003" idx="3"/>
            </p:cNvCxnSpPr>
            <p:nvPr/>
          </p:nvCxnSpPr>
          <p:spPr bwMode="auto">
            <a:xfrm rot="5400000" flipH="1" flipV="1">
              <a:off x="4855060" y="2211862"/>
              <a:ext cx="219699" cy="503656"/>
            </a:xfrm>
            <a:prstGeom prst="line">
              <a:avLst/>
            </a:prstGeom>
            <a:noFill/>
            <a:ln w="12700" algn="ctr">
              <a:solidFill>
                <a:schemeClr val="tx1"/>
              </a:solidFill>
              <a:round/>
              <a:headEnd type="none" w="sm" len="sm"/>
              <a:tailEnd type="none" w="sm" len="sm"/>
            </a:ln>
          </p:spPr>
        </p:cxnSp>
        <p:cxnSp>
          <p:nvCxnSpPr>
            <p:cNvPr id="120011" name="Прямая соединительная линия 168"/>
            <p:cNvCxnSpPr>
              <a:cxnSpLocks noChangeShapeType="1"/>
              <a:stCxn id="120003" idx="5"/>
              <a:endCxn id="120001" idx="1"/>
            </p:cNvCxnSpPr>
            <p:nvPr/>
          </p:nvCxnSpPr>
          <p:spPr bwMode="auto">
            <a:xfrm rot="16200000" flipH="1">
              <a:off x="5640878" y="2283299"/>
              <a:ext cx="219699" cy="360780"/>
            </a:xfrm>
            <a:prstGeom prst="line">
              <a:avLst/>
            </a:prstGeom>
            <a:noFill/>
            <a:ln w="12700" algn="ctr">
              <a:solidFill>
                <a:schemeClr val="tx1"/>
              </a:solidFill>
              <a:round/>
              <a:headEnd type="none" w="sm" len="sm"/>
              <a:tailEnd type="none" w="sm" len="sm"/>
            </a:ln>
          </p:spPr>
        </p:cxnSp>
        <p:cxnSp>
          <p:nvCxnSpPr>
            <p:cNvPr id="120012" name="Прямая соединительная линия 169"/>
            <p:cNvCxnSpPr>
              <a:cxnSpLocks noChangeShapeType="1"/>
              <a:stCxn id="119999" idx="3"/>
              <a:endCxn id="119998" idx="0"/>
            </p:cNvCxnSpPr>
            <p:nvPr/>
          </p:nvCxnSpPr>
          <p:spPr bwMode="auto">
            <a:xfrm rot="5400000">
              <a:off x="1053679" y="2909279"/>
              <a:ext cx="216109" cy="251828"/>
            </a:xfrm>
            <a:prstGeom prst="line">
              <a:avLst/>
            </a:prstGeom>
            <a:noFill/>
            <a:ln w="12700" algn="ctr">
              <a:solidFill>
                <a:schemeClr val="tx1"/>
              </a:solidFill>
              <a:round/>
              <a:headEnd type="none" w="sm" len="sm"/>
              <a:tailEnd type="none" w="sm" len="sm"/>
            </a:ln>
          </p:spPr>
        </p:cxnSp>
      </p:grpSp>
      <p:grpSp>
        <p:nvGrpSpPr>
          <p:cNvPr id="119984" name="Группа 172"/>
          <p:cNvGrpSpPr>
            <a:grpSpLocks/>
          </p:cNvGrpSpPr>
          <p:nvPr/>
        </p:nvGrpSpPr>
        <p:grpSpPr bwMode="auto">
          <a:xfrm>
            <a:off x="576263" y="5097463"/>
            <a:ext cx="2633662" cy="760412"/>
            <a:chOff x="1214414" y="1428736"/>
            <a:chExt cx="5143536" cy="1571636"/>
          </a:xfrm>
        </p:grpSpPr>
        <p:sp>
          <p:nvSpPr>
            <p:cNvPr id="119985" name="Овал 174"/>
            <p:cNvSpPr>
              <a:spLocks noChangeArrowheads="1"/>
            </p:cNvSpPr>
            <p:nvPr/>
          </p:nvSpPr>
          <p:spPr bwMode="auto">
            <a:xfrm>
              <a:off x="1214414"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G</a:t>
              </a:r>
              <a:endParaRPr lang="en-GB" sz="1600" b="1"/>
            </a:p>
          </p:txBody>
        </p:sp>
        <p:sp>
          <p:nvSpPr>
            <p:cNvPr id="119986" name="Овал 175"/>
            <p:cNvSpPr>
              <a:spLocks noChangeArrowheads="1"/>
            </p:cNvSpPr>
            <p:nvPr/>
          </p:nvSpPr>
          <p:spPr bwMode="auto">
            <a:xfrm>
              <a:off x="2714612"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E</a:t>
              </a:r>
              <a:endParaRPr lang="en-GB" sz="1600" b="1"/>
            </a:p>
          </p:txBody>
        </p:sp>
        <p:sp>
          <p:nvSpPr>
            <p:cNvPr id="119987" name="Овал 176"/>
            <p:cNvSpPr>
              <a:spLocks noChangeArrowheads="1"/>
            </p:cNvSpPr>
            <p:nvPr/>
          </p:nvSpPr>
          <p:spPr bwMode="auto">
            <a:xfrm>
              <a:off x="5857884"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A</a:t>
              </a:r>
              <a:endParaRPr lang="en-GB" sz="1600" b="1"/>
            </a:p>
          </p:txBody>
        </p:sp>
        <p:sp>
          <p:nvSpPr>
            <p:cNvPr id="119988" name="Овал 177"/>
            <p:cNvSpPr>
              <a:spLocks noChangeArrowheads="1"/>
            </p:cNvSpPr>
            <p:nvPr/>
          </p:nvSpPr>
          <p:spPr bwMode="auto">
            <a:xfrm>
              <a:off x="4286248"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A</a:t>
              </a:r>
              <a:endParaRPr lang="en-GB" sz="1600" b="1"/>
            </a:p>
          </p:txBody>
        </p:sp>
        <p:sp>
          <p:nvSpPr>
            <p:cNvPr id="119989" name="Овал 178"/>
            <p:cNvSpPr>
              <a:spLocks noChangeArrowheads="1"/>
            </p:cNvSpPr>
            <p:nvPr/>
          </p:nvSpPr>
          <p:spPr bwMode="auto">
            <a:xfrm>
              <a:off x="5143504" y="1927007"/>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E</a:t>
              </a:r>
              <a:endParaRPr lang="en-GB" sz="1600" b="1"/>
            </a:p>
          </p:txBody>
        </p:sp>
        <p:sp>
          <p:nvSpPr>
            <p:cNvPr id="119990" name="Овал 179"/>
            <p:cNvSpPr>
              <a:spLocks noChangeArrowheads="1"/>
            </p:cNvSpPr>
            <p:nvPr/>
          </p:nvSpPr>
          <p:spPr bwMode="auto">
            <a:xfrm>
              <a:off x="2000232" y="1927007"/>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I</a:t>
              </a:r>
              <a:endParaRPr lang="en-GB" sz="1600" b="1"/>
            </a:p>
          </p:txBody>
        </p:sp>
        <p:sp>
          <p:nvSpPr>
            <p:cNvPr id="119991" name="Овал 180"/>
            <p:cNvSpPr>
              <a:spLocks noChangeArrowheads="1"/>
            </p:cNvSpPr>
            <p:nvPr/>
          </p:nvSpPr>
          <p:spPr bwMode="auto">
            <a:xfrm>
              <a:off x="3500430" y="142873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L</a:t>
              </a:r>
              <a:endParaRPr lang="en-GB" sz="1600" b="1"/>
            </a:p>
          </p:txBody>
        </p:sp>
        <p:cxnSp>
          <p:nvCxnSpPr>
            <p:cNvPr id="119992" name="Прямая соединительная линия 181"/>
            <p:cNvCxnSpPr>
              <a:cxnSpLocks noChangeShapeType="1"/>
              <a:stCxn id="119991" idx="2"/>
              <a:endCxn id="119990" idx="7"/>
            </p:cNvCxnSpPr>
            <p:nvPr/>
          </p:nvCxnSpPr>
          <p:spPr bwMode="auto">
            <a:xfrm rot="10800000" flipV="1">
              <a:off x="2427066" y="1678768"/>
              <a:ext cx="1073365" cy="321471"/>
            </a:xfrm>
            <a:prstGeom prst="line">
              <a:avLst/>
            </a:prstGeom>
            <a:noFill/>
            <a:ln w="12700" algn="ctr">
              <a:solidFill>
                <a:schemeClr val="tx1"/>
              </a:solidFill>
              <a:round/>
              <a:headEnd type="none" w="sm" len="sm"/>
              <a:tailEnd type="none" w="sm" len="sm"/>
            </a:ln>
          </p:spPr>
        </p:cxnSp>
        <p:cxnSp>
          <p:nvCxnSpPr>
            <p:cNvPr id="119993" name="Прямая соединительная линия 182"/>
            <p:cNvCxnSpPr>
              <a:cxnSpLocks noChangeShapeType="1"/>
              <a:stCxn id="119991" idx="6"/>
              <a:endCxn id="119989" idx="1"/>
            </p:cNvCxnSpPr>
            <p:nvPr/>
          </p:nvCxnSpPr>
          <p:spPr bwMode="auto">
            <a:xfrm>
              <a:off x="4000496" y="1678769"/>
              <a:ext cx="1216241" cy="321471"/>
            </a:xfrm>
            <a:prstGeom prst="line">
              <a:avLst/>
            </a:prstGeom>
            <a:noFill/>
            <a:ln w="12700" algn="ctr">
              <a:solidFill>
                <a:schemeClr val="tx1"/>
              </a:solidFill>
              <a:round/>
              <a:headEnd type="none" w="sm" len="sm"/>
              <a:tailEnd type="none" w="sm" len="sm"/>
            </a:ln>
          </p:spPr>
        </p:cxnSp>
        <p:cxnSp>
          <p:nvCxnSpPr>
            <p:cNvPr id="119994" name="Прямая соединительная линия 183"/>
            <p:cNvCxnSpPr>
              <a:cxnSpLocks noChangeShapeType="1"/>
              <a:stCxn id="119990" idx="3"/>
              <a:endCxn id="119985" idx="7"/>
            </p:cNvCxnSpPr>
            <p:nvPr/>
          </p:nvCxnSpPr>
          <p:spPr bwMode="auto">
            <a:xfrm rot="5400000">
              <a:off x="1747507" y="2247580"/>
              <a:ext cx="219699" cy="432218"/>
            </a:xfrm>
            <a:prstGeom prst="line">
              <a:avLst/>
            </a:prstGeom>
            <a:noFill/>
            <a:ln w="12700" algn="ctr">
              <a:solidFill>
                <a:schemeClr val="tx1"/>
              </a:solidFill>
              <a:round/>
              <a:headEnd type="none" w="sm" len="sm"/>
              <a:tailEnd type="none" w="sm" len="sm"/>
            </a:ln>
          </p:spPr>
        </p:cxnSp>
        <p:cxnSp>
          <p:nvCxnSpPr>
            <p:cNvPr id="119995" name="Прямая соединительная линия 184"/>
            <p:cNvCxnSpPr>
              <a:cxnSpLocks noChangeShapeType="1"/>
              <a:stCxn id="119990" idx="5"/>
              <a:endCxn id="119986" idx="1"/>
            </p:cNvCxnSpPr>
            <p:nvPr/>
          </p:nvCxnSpPr>
          <p:spPr bwMode="auto">
            <a:xfrm rot="16200000" flipH="1">
              <a:off x="2497606" y="2283299"/>
              <a:ext cx="219699" cy="360780"/>
            </a:xfrm>
            <a:prstGeom prst="line">
              <a:avLst/>
            </a:prstGeom>
            <a:noFill/>
            <a:ln w="12700" algn="ctr">
              <a:solidFill>
                <a:schemeClr val="tx1"/>
              </a:solidFill>
              <a:round/>
              <a:headEnd type="none" w="sm" len="sm"/>
              <a:tailEnd type="none" w="sm" len="sm"/>
            </a:ln>
          </p:spPr>
        </p:cxnSp>
        <p:cxnSp>
          <p:nvCxnSpPr>
            <p:cNvPr id="119996" name="Прямая соединительная линия 185"/>
            <p:cNvCxnSpPr>
              <a:cxnSpLocks noChangeShapeType="1"/>
              <a:stCxn id="119988" idx="7"/>
              <a:endCxn id="119989" idx="3"/>
            </p:cNvCxnSpPr>
            <p:nvPr/>
          </p:nvCxnSpPr>
          <p:spPr bwMode="auto">
            <a:xfrm rot="5400000" flipH="1" flipV="1">
              <a:off x="4855060" y="2211862"/>
              <a:ext cx="219699" cy="503656"/>
            </a:xfrm>
            <a:prstGeom prst="line">
              <a:avLst/>
            </a:prstGeom>
            <a:noFill/>
            <a:ln w="12700" algn="ctr">
              <a:solidFill>
                <a:schemeClr val="tx1"/>
              </a:solidFill>
              <a:round/>
              <a:headEnd type="none" w="sm" len="sm"/>
              <a:tailEnd type="none" w="sm" len="sm"/>
            </a:ln>
          </p:spPr>
        </p:cxnSp>
        <p:cxnSp>
          <p:nvCxnSpPr>
            <p:cNvPr id="119997" name="Прямая соединительная линия 186"/>
            <p:cNvCxnSpPr>
              <a:cxnSpLocks noChangeShapeType="1"/>
              <a:stCxn id="119989" idx="5"/>
              <a:endCxn id="119987" idx="1"/>
            </p:cNvCxnSpPr>
            <p:nvPr/>
          </p:nvCxnSpPr>
          <p:spPr bwMode="auto">
            <a:xfrm rot="16200000" flipH="1">
              <a:off x="5640878" y="2283299"/>
              <a:ext cx="219699" cy="360780"/>
            </a:xfrm>
            <a:prstGeom prst="line">
              <a:avLst/>
            </a:prstGeom>
            <a:noFill/>
            <a:ln w="12700" algn="ctr">
              <a:solidFill>
                <a:schemeClr val="tx1"/>
              </a:solidFill>
              <a:round/>
              <a:headEnd type="none" w="sm" len="sm"/>
              <a:tailEnd type="none" w="sm" len="sm"/>
            </a:ln>
          </p:spPr>
        </p:cxnSp>
      </p:gr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2" name="Таблица 151"/>
          <p:cNvGraphicFramePr>
            <a:graphicFrameLocks noGrp="1"/>
          </p:cNvGraphicFramePr>
          <p:nvPr/>
        </p:nvGraphicFramePr>
        <p:xfrm>
          <a:off x="4000500" y="642938"/>
          <a:ext cx="5000655" cy="365760"/>
        </p:xfrm>
        <a:graphic>
          <a:graphicData uri="http://schemas.openxmlformats.org/drawingml/2006/table">
            <a:tbl>
              <a:tblPr/>
              <a:tblGrid>
                <a:gridCol w="333377"/>
                <a:gridCol w="333377"/>
                <a:gridCol w="333377"/>
                <a:gridCol w="333377"/>
                <a:gridCol w="333377"/>
                <a:gridCol w="333377"/>
                <a:gridCol w="333377"/>
                <a:gridCol w="333377"/>
                <a:gridCol w="333377"/>
                <a:gridCol w="333377"/>
                <a:gridCol w="333377"/>
                <a:gridCol w="333377"/>
                <a:gridCol w="333377"/>
                <a:gridCol w="333377"/>
                <a:gridCol w="333377"/>
              </a:tblGrid>
              <a:tr h="151446">
                <a:tc>
                  <a:txBody>
                    <a:bodyPr/>
                    <a:lstStyle/>
                    <a:p>
                      <a:pPr algn="ctr">
                        <a:spcAft>
                          <a:spcPts val="0"/>
                        </a:spcAft>
                      </a:pPr>
                      <a:r>
                        <a:rPr lang="en-US" sz="2400" dirty="0" smtClean="0">
                          <a:latin typeface="Times New Roman"/>
                          <a:ea typeface="Times New Roman"/>
                          <a:cs typeface="Times New Roman"/>
                        </a:rPr>
                        <a:t>I</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solidFill>
                            <a:schemeClr val="tx1"/>
                          </a:solidFill>
                          <a:latin typeface="Times New Roman"/>
                          <a:ea typeface="Times New Roman"/>
                          <a:cs typeface="Times New Roman"/>
                        </a:rPr>
                        <a:t>G</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latin typeface="Times New Roman"/>
                          <a:ea typeface="Times New Roman"/>
                          <a:cs typeface="Times New Roman"/>
                        </a:rPr>
                        <a:t>A</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latin typeface="Times New Roman"/>
                          <a:ea typeface="Times New Roman"/>
                          <a:cs typeface="Times New Roman"/>
                        </a:rPr>
                        <a:t>E</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Calibri"/>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L</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M</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N</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O</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P</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R</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S</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T</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X</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r>
            </a:tbl>
          </a:graphicData>
        </a:graphic>
      </p:graphicFrame>
      <p:grpSp>
        <p:nvGrpSpPr>
          <p:cNvPr id="120868" name="Группа 172"/>
          <p:cNvGrpSpPr>
            <a:grpSpLocks/>
          </p:cNvGrpSpPr>
          <p:nvPr/>
        </p:nvGrpSpPr>
        <p:grpSpPr bwMode="auto">
          <a:xfrm>
            <a:off x="576263" y="357188"/>
            <a:ext cx="2266950" cy="760412"/>
            <a:chOff x="1214414" y="1428736"/>
            <a:chExt cx="4429156" cy="1571636"/>
          </a:xfrm>
        </p:grpSpPr>
        <p:sp>
          <p:nvSpPr>
            <p:cNvPr id="121102" name="Овал 174"/>
            <p:cNvSpPr>
              <a:spLocks noChangeArrowheads="1"/>
            </p:cNvSpPr>
            <p:nvPr/>
          </p:nvSpPr>
          <p:spPr bwMode="auto">
            <a:xfrm>
              <a:off x="1214414"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A</a:t>
              </a:r>
              <a:endParaRPr lang="en-GB" sz="1600" b="1"/>
            </a:p>
          </p:txBody>
        </p:sp>
        <p:sp>
          <p:nvSpPr>
            <p:cNvPr id="121103" name="Овал 175"/>
            <p:cNvSpPr>
              <a:spLocks noChangeArrowheads="1"/>
            </p:cNvSpPr>
            <p:nvPr/>
          </p:nvSpPr>
          <p:spPr bwMode="auto">
            <a:xfrm>
              <a:off x="2714612"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E</a:t>
              </a:r>
              <a:endParaRPr lang="en-GB" sz="1600" b="1"/>
            </a:p>
          </p:txBody>
        </p:sp>
        <p:sp>
          <p:nvSpPr>
            <p:cNvPr id="121104" name="Овал 177"/>
            <p:cNvSpPr>
              <a:spLocks noChangeArrowheads="1"/>
            </p:cNvSpPr>
            <p:nvPr/>
          </p:nvSpPr>
          <p:spPr bwMode="auto">
            <a:xfrm>
              <a:off x="4286248"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A</a:t>
              </a:r>
              <a:endParaRPr lang="en-GB" sz="1600" b="1"/>
            </a:p>
          </p:txBody>
        </p:sp>
        <p:sp>
          <p:nvSpPr>
            <p:cNvPr id="121105" name="Овал 178"/>
            <p:cNvSpPr>
              <a:spLocks noChangeArrowheads="1"/>
            </p:cNvSpPr>
            <p:nvPr/>
          </p:nvSpPr>
          <p:spPr bwMode="auto">
            <a:xfrm>
              <a:off x="5143504" y="1927007"/>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E</a:t>
              </a:r>
              <a:endParaRPr lang="en-GB" sz="1600" b="1"/>
            </a:p>
          </p:txBody>
        </p:sp>
        <p:sp>
          <p:nvSpPr>
            <p:cNvPr id="121106" name="Овал 179"/>
            <p:cNvSpPr>
              <a:spLocks noChangeArrowheads="1"/>
            </p:cNvSpPr>
            <p:nvPr/>
          </p:nvSpPr>
          <p:spPr bwMode="auto">
            <a:xfrm>
              <a:off x="2000232" y="1927007"/>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G</a:t>
              </a:r>
              <a:endParaRPr lang="en-GB" sz="1600" b="1"/>
            </a:p>
          </p:txBody>
        </p:sp>
        <p:sp>
          <p:nvSpPr>
            <p:cNvPr id="121107" name="Овал 180"/>
            <p:cNvSpPr>
              <a:spLocks noChangeArrowheads="1"/>
            </p:cNvSpPr>
            <p:nvPr/>
          </p:nvSpPr>
          <p:spPr bwMode="auto">
            <a:xfrm>
              <a:off x="3500430" y="142873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I</a:t>
              </a:r>
              <a:endParaRPr lang="en-GB" sz="1600" b="1"/>
            </a:p>
          </p:txBody>
        </p:sp>
        <p:cxnSp>
          <p:nvCxnSpPr>
            <p:cNvPr id="121108" name="Прямая соединительная линия 181"/>
            <p:cNvCxnSpPr>
              <a:cxnSpLocks noChangeShapeType="1"/>
              <a:stCxn id="121107" idx="2"/>
              <a:endCxn id="121106" idx="7"/>
            </p:cNvCxnSpPr>
            <p:nvPr/>
          </p:nvCxnSpPr>
          <p:spPr bwMode="auto">
            <a:xfrm rot="10800000" flipV="1">
              <a:off x="2427066" y="1678768"/>
              <a:ext cx="1073365" cy="321471"/>
            </a:xfrm>
            <a:prstGeom prst="line">
              <a:avLst/>
            </a:prstGeom>
            <a:noFill/>
            <a:ln w="12700" algn="ctr">
              <a:solidFill>
                <a:schemeClr val="tx1"/>
              </a:solidFill>
              <a:round/>
              <a:headEnd type="none" w="sm" len="sm"/>
              <a:tailEnd type="none" w="sm" len="sm"/>
            </a:ln>
          </p:spPr>
        </p:cxnSp>
        <p:cxnSp>
          <p:nvCxnSpPr>
            <p:cNvPr id="121109" name="Прямая соединительная линия 182"/>
            <p:cNvCxnSpPr>
              <a:cxnSpLocks noChangeShapeType="1"/>
              <a:stCxn id="121107" idx="6"/>
              <a:endCxn id="121105" idx="1"/>
            </p:cNvCxnSpPr>
            <p:nvPr/>
          </p:nvCxnSpPr>
          <p:spPr bwMode="auto">
            <a:xfrm>
              <a:off x="4000496" y="1678769"/>
              <a:ext cx="1216241" cy="321471"/>
            </a:xfrm>
            <a:prstGeom prst="line">
              <a:avLst/>
            </a:prstGeom>
            <a:noFill/>
            <a:ln w="12700" algn="ctr">
              <a:solidFill>
                <a:schemeClr val="tx1"/>
              </a:solidFill>
              <a:round/>
              <a:headEnd type="none" w="sm" len="sm"/>
              <a:tailEnd type="none" w="sm" len="sm"/>
            </a:ln>
          </p:spPr>
        </p:cxnSp>
        <p:cxnSp>
          <p:nvCxnSpPr>
            <p:cNvPr id="121110" name="Прямая соединительная линия 183"/>
            <p:cNvCxnSpPr>
              <a:cxnSpLocks noChangeShapeType="1"/>
              <a:stCxn id="121106" idx="3"/>
              <a:endCxn id="121102" idx="7"/>
            </p:cNvCxnSpPr>
            <p:nvPr/>
          </p:nvCxnSpPr>
          <p:spPr bwMode="auto">
            <a:xfrm rot="5400000">
              <a:off x="1747507" y="2247580"/>
              <a:ext cx="219699" cy="432218"/>
            </a:xfrm>
            <a:prstGeom prst="line">
              <a:avLst/>
            </a:prstGeom>
            <a:noFill/>
            <a:ln w="12700" algn="ctr">
              <a:solidFill>
                <a:schemeClr val="tx1"/>
              </a:solidFill>
              <a:round/>
              <a:headEnd type="none" w="sm" len="sm"/>
              <a:tailEnd type="none" w="sm" len="sm"/>
            </a:ln>
          </p:spPr>
        </p:cxnSp>
        <p:cxnSp>
          <p:nvCxnSpPr>
            <p:cNvPr id="121111" name="Прямая соединительная линия 184"/>
            <p:cNvCxnSpPr>
              <a:cxnSpLocks noChangeShapeType="1"/>
              <a:stCxn id="121106" idx="5"/>
              <a:endCxn id="121103" idx="1"/>
            </p:cNvCxnSpPr>
            <p:nvPr/>
          </p:nvCxnSpPr>
          <p:spPr bwMode="auto">
            <a:xfrm rot="16200000" flipH="1">
              <a:off x="2497606" y="2283299"/>
              <a:ext cx="219699" cy="360780"/>
            </a:xfrm>
            <a:prstGeom prst="line">
              <a:avLst/>
            </a:prstGeom>
            <a:noFill/>
            <a:ln w="12700" algn="ctr">
              <a:solidFill>
                <a:schemeClr val="tx1"/>
              </a:solidFill>
              <a:round/>
              <a:headEnd type="none" w="sm" len="sm"/>
              <a:tailEnd type="none" w="sm" len="sm"/>
            </a:ln>
          </p:spPr>
        </p:cxnSp>
        <p:cxnSp>
          <p:nvCxnSpPr>
            <p:cNvPr id="121112" name="Прямая соединительная линия 185"/>
            <p:cNvCxnSpPr>
              <a:cxnSpLocks noChangeShapeType="1"/>
              <a:stCxn id="121104" idx="7"/>
              <a:endCxn id="121105" idx="3"/>
            </p:cNvCxnSpPr>
            <p:nvPr/>
          </p:nvCxnSpPr>
          <p:spPr bwMode="auto">
            <a:xfrm rot="5400000" flipH="1" flipV="1">
              <a:off x="4855060" y="2211862"/>
              <a:ext cx="219699" cy="503656"/>
            </a:xfrm>
            <a:prstGeom prst="line">
              <a:avLst/>
            </a:prstGeom>
            <a:noFill/>
            <a:ln w="12700" algn="ctr">
              <a:solidFill>
                <a:schemeClr val="tx1"/>
              </a:solidFill>
              <a:round/>
              <a:headEnd type="none" w="sm" len="sm"/>
              <a:tailEnd type="none" w="sm" len="sm"/>
            </a:ln>
          </p:spPr>
        </p:cxnSp>
      </p:grpSp>
      <p:graphicFrame>
        <p:nvGraphicFramePr>
          <p:cNvPr id="173" name="Таблица 172"/>
          <p:cNvGraphicFramePr>
            <a:graphicFrameLocks noGrp="1"/>
          </p:cNvGraphicFramePr>
          <p:nvPr/>
        </p:nvGraphicFramePr>
        <p:xfrm>
          <a:off x="3995738" y="1668463"/>
          <a:ext cx="5000655" cy="365760"/>
        </p:xfrm>
        <a:graphic>
          <a:graphicData uri="http://schemas.openxmlformats.org/drawingml/2006/table">
            <a:tbl>
              <a:tblPr/>
              <a:tblGrid>
                <a:gridCol w="333377"/>
                <a:gridCol w="333377"/>
                <a:gridCol w="333377"/>
                <a:gridCol w="333377"/>
                <a:gridCol w="333377"/>
                <a:gridCol w="333377"/>
                <a:gridCol w="333377"/>
                <a:gridCol w="333377"/>
                <a:gridCol w="333377"/>
                <a:gridCol w="333377"/>
                <a:gridCol w="333377"/>
                <a:gridCol w="333377"/>
                <a:gridCol w="333377"/>
                <a:gridCol w="333377"/>
                <a:gridCol w="333377"/>
              </a:tblGrid>
              <a:tr h="151446">
                <a:tc>
                  <a:txBody>
                    <a:bodyPr/>
                    <a:lstStyle/>
                    <a:p>
                      <a:pPr algn="ctr">
                        <a:spcAft>
                          <a:spcPts val="0"/>
                        </a:spcAft>
                      </a:pPr>
                      <a:r>
                        <a:rPr lang="en-US" sz="2400" dirty="0" smtClean="0">
                          <a:latin typeface="Times New Roman"/>
                          <a:ea typeface="Times New Roman"/>
                          <a:cs typeface="Times New Roman"/>
                        </a:rPr>
                        <a:t>G</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solidFill>
                            <a:schemeClr val="tx1"/>
                          </a:solidFill>
                          <a:latin typeface="Times New Roman"/>
                          <a:ea typeface="Times New Roman"/>
                          <a:cs typeface="Times New Roman"/>
                        </a:rPr>
                        <a:t>E</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latin typeface="Times New Roman"/>
                          <a:ea typeface="Times New Roman"/>
                          <a:cs typeface="Times New Roman"/>
                        </a:rPr>
                        <a:t>A</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latin typeface="Times New Roman"/>
                          <a:ea typeface="Times New Roman"/>
                          <a:cs typeface="Times New Roman"/>
                        </a:rPr>
                        <a:t>A</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Calibri"/>
                          <a:cs typeface="Times New Roman"/>
                        </a:rPr>
                        <a:t>I</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L</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M</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N</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O</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P</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R</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S</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T</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X</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r>
            </a:tbl>
          </a:graphicData>
        </a:graphic>
      </p:graphicFrame>
      <p:grpSp>
        <p:nvGrpSpPr>
          <p:cNvPr id="120903" name="Группа 172"/>
          <p:cNvGrpSpPr>
            <a:grpSpLocks/>
          </p:cNvGrpSpPr>
          <p:nvPr/>
        </p:nvGrpSpPr>
        <p:grpSpPr bwMode="auto">
          <a:xfrm>
            <a:off x="571500" y="1382713"/>
            <a:ext cx="2266950" cy="760412"/>
            <a:chOff x="1214414" y="1428736"/>
            <a:chExt cx="4429156" cy="1571636"/>
          </a:xfrm>
        </p:grpSpPr>
        <p:sp>
          <p:nvSpPr>
            <p:cNvPr id="121093" name="Овал 187"/>
            <p:cNvSpPr>
              <a:spLocks noChangeArrowheads="1"/>
            </p:cNvSpPr>
            <p:nvPr/>
          </p:nvSpPr>
          <p:spPr bwMode="auto">
            <a:xfrm>
              <a:off x="1214414"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A</a:t>
              </a:r>
              <a:endParaRPr lang="en-GB" sz="1600" b="1"/>
            </a:p>
          </p:txBody>
        </p:sp>
        <p:sp>
          <p:nvSpPr>
            <p:cNvPr id="121094" name="Овал 188"/>
            <p:cNvSpPr>
              <a:spLocks noChangeArrowheads="1"/>
            </p:cNvSpPr>
            <p:nvPr/>
          </p:nvSpPr>
          <p:spPr bwMode="auto">
            <a:xfrm>
              <a:off x="2714612"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A</a:t>
              </a:r>
              <a:endParaRPr lang="en-GB" sz="1600" b="1"/>
            </a:p>
          </p:txBody>
        </p:sp>
        <p:sp>
          <p:nvSpPr>
            <p:cNvPr id="121095" name="Овал 190"/>
            <p:cNvSpPr>
              <a:spLocks noChangeArrowheads="1"/>
            </p:cNvSpPr>
            <p:nvPr/>
          </p:nvSpPr>
          <p:spPr bwMode="auto">
            <a:xfrm>
              <a:off x="5143504" y="1927007"/>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E</a:t>
              </a:r>
              <a:endParaRPr lang="en-GB" sz="1600" b="1"/>
            </a:p>
          </p:txBody>
        </p:sp>
        <p:sp>
          <p:nvSpPr>
            <p:cNvPr id="121096" name="Овал 191"/>
            <p:cNvSpPr>
              <a:spLocks noChangeArrowheads="1"/>
            </p:cNvSpPr>
            <p:nvPr/>
          </p:nvSpPr>
          <p:spPr bwMode="auto">
            <a:xfrm>
              <a:off x="2000232" y="1927007"/>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E</a:t>
              </a:r>
              <a:endParaRPr lang="en-GB" sz="1600" b="1"/>
            </a:p>
          </p:txBody>
        </p:sp>
        <p:sp>
          <p:nvSpPr>
            <p:cNvPr id="121097" name="Овал 192"/>
            <p:cNvSpPr>
              <a:spLocks noChangeArrowheads="1"/>
            </p:cNvSpPr>
            <p:nvPr/>
          </p:nvSpPr>
          <p:spPr bwMode="auto">
            <a:xfrm>
              <a:off x="3500430" y="142873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G</a:t>
              </a:r>
              <a:endParaRPr lang="en-GB" sz="1600" b="1"/>
            </a:p>
          </p:txBody>
        </p:sp>
        <p:cxnSp>
          <p:nvCxnSpPr>
            <p:cNvPr id="121098" name="Прямая соединительная линия 193"/>
            <p:cNvCxnSpPr>
              <a:cxnSpLocks noChangeShapeType="1"/>
              <a:stCxn id="121097" idx="2"/>
              <a:endCxn id="121096" idx="7"/>
            </p:cNvCxnSpPr>
            <p:nvPr/>
          </p:nvCxnSpPr>
          <p:spPr bwMode="auto">
            <a:xfrm rot="10800000" flipV="1">
              <a:off x="2427066" y="1678768"/>
              <a:ext cx="1073365" cy="321471"/>
            </a:xfrm>
            <a:prstGeom prst="line">
              <a:avLst/>
            </a:prstGeom>
            <a:noFill/>
            <a:ln w="12700" algn="ctr">
              <a:solidFill>
                <a:schemeClr val="tx1"/>
              </a:solidFill>
              <a:round/>
              <a:headEnd type="none" w="sm" len="sm"/>
              <a:tailEnd type="none" w="sm" len="sm"/>
            </a:ln>
          </p:spPr>
        </p:cxnSp>
        <p:cxnSp>
          <p:nvCxnSpPr>
            <p:cNvPr id="121099" name="Прямая соединительная линия 194"/>
            <p:cNvCxnSpPr>
              <a:cxnSpLocks noChangeShapeType="1"/>
              <a:stCxn id="121097" idx="6"/>
              <a:endCxn id="121095" idx="1"/>
            </p:cNvCxnSpPr>
            <p:nvPr/>
          </p:nvCxnSpPr>
          <p:spPr bwMode="auto">
            <a:xfrm>
              <a:off x="4000496" y="1678769"/>
              <a:ext cx="1216241" cy="321471"/>
            </a:xfrm>
            <a:prstGeom prst="line">
              <a:avLst/>
            </a:prstGeom>
            <a:noFill/>
            <a:ln w="12700" algn="ctr">
              <a:solidFill>
                <a:schemeClr val="tx1"/>
              </a:solidFill>
              <a:round/>
              <a:headEnd type="none" w="sm" len="sm"/>
              <a:tailEnd type="none" w="sm" len="sm"/>
            </a:ln>
          </p:spPr>
        </p:cxnSp>
        <p:cxnSp>
          <p:nvCxnSpPr>
            <p:cNvPr id="121100" name="Прямая соединительная линия 195"/>
            <p:cNvCxnSpPr>
              <a:cxnSpLocks noChangeShapeType="1"/>
              <a:stCxn id="121096" idx="3"/>
              <a:endCxn id="121093" idx="7"/>
            </p:cNvCxnSpPr>
            <p:nvPr/>
          </p:nvCxnSpPr>
          <p:spPr bwMode="auto">
            <a:xfrm rot="5400000">
              <a:off x="1747507" y="2247580"/>
              <a:ext cx="219699" cy="432218"/>
            </a:xfrm>
            <a:prstGeom prst="line">
              <a:avLst/>
            </a:prstGeom>
            <a:noFill/>
            <a:ln w="12700" algn="ctr">
              <a:solidFill>
                <a:schemeClr val="tx1"/>
              </a:solidFill>
              <a:round/>
              <a:headEnd type="none" w="sm" len="sm"/>
              <a:tailEnd type="none" w="sm" len="sm"/>
            </a:ln>
          </p:spPr>
        </p:cxnSp>
        <p:cxnSp>
          <p:nvCxnSpPr>
            <p:cNvPr id="121101" name="Прямая соединительная линия 196"/>
            <p:cNvCxnSpPr>
              <a:cxnSpLocks noChangeShapeType="1"/>
              <a:stCxn id="121096" idx="5"/>
              <a:endCxn id="121094" idx="1"/>
            </p:cNvCxnSpPr>
            <p:nvPr/>
          </p:nvCxnSpPr>
          <p:spPr bwMode="auto">
            <a:xfrm rot="16200000" flipH="1">
              <a:off x="2497606" y="2283299"/>
              <a:ext cx="219699" cy="360780"/>
            </a:xfrm>
            <a:prstGeom prst="line">
              <a:avLst/>
            </a:prstGeom>
            <a:noFill/>
            <a:ln w="12700" algn="ctr">
              <a:solidFill>
                <a:schemeClr val="tx1"/>
              </a:solidFill>
              <a:round/>
              <a:headEnd type="none" w="sm" len="sm"/>
              <a:tailEnd type="none" w="sm" len="sm"/>
            </a:ln>
          </p:spPr>
        </p:cxnSp>
      </p:grpSp>
      <p:graphicFrame>
        <p:nvGraphicFramePr>
          <p:cNvPr id="199" name="Таблица 198"/>
          <p:cNvGraphicFramePr>
            <a:graphicFrameLocks noGrp="1"/>
          </p:cNvGraphicFramePr>
          <p:nvPr/>
        </p:nvGraphicFramePr>
        <p:xfrm>
          <a:off x="3995738" y="2811463"/>
          <a:ext cx="5000655" cy="365760"/>
        </p:xfrm>
        <a:graphic>
          <a:graphicData uri="http://schemas.openxmlformats.org/drawingml/2006/table">
            <a:tbl>
              <a:tblPr/>
              <a:tblGrid>
                <a:gridCol w="333377"/>
                <a:gridCol w="333377"/>
                <a:gridCol w="333377"/>
                <a:gridCol w="333377"/>
                <a:gridCol w="333377"/>
                <a:gridCol w="333377"/>
                <a:gridCol w="333377"/>
                <a:gridCol w="333377"/>
                <a:gridCol w="333377"/>
                <a:gridCol w="333377"/>
                <a:gridCol w="333377"/>
                <a:gridCol w="333377"/>
                <a:gridCol w="333377"/>
                <a:gridCol w="333377"/>
                <a:gridCol w="333377"/>
              </a:tblGrid>
              <a:tr h="151446">
                <a:tc>
                  <a:txBody>
                    <a:bodyPr/>
                    <a:lstStyle/>
                    <a:p>
                      <a:pPr algn="ctr">
                        <a:spcAft>
                          <a:spcPts val="0"/>
                        </a:spcAft>
                      </a:pPr>
                      <a:r>
                        <a:rPr lang="en-US" sz="2400" dirty="0" smtClean="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solidFill>
                            <a:schemeClr val="tx1"/>
                          </a:solidFill>
                          <a:latin typeface="Times New Roman"/>
                          <a:ea typeface="Times New Roman"/>
                          <a:cs typeface="Times New Roman"/>
                        </a:rPr>
                        <a:t>A</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latin typeface="Times New Roman"/>
                          <a:ea typeface="Times New Roman"/>
                          <a:cs typeface="Times New Roman"/>
                        </a:rPr>
                        <a:t>A</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latin typeface="Times New Roman"/>
                          <a:ea typeface="Times New Roman"/>
                          <a:cs typeface="Times New Roman"/>
                        </a:rPr>
                        <a:t>G</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Calibri"/>
                          <a:cs typeface="Times New Roman"/>
                        </a:rPr>
                        <a:t>I</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L</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M</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N</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O</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P</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R</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S</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T</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X</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r>
            </a:tbl>
          </a:graphicData>
        </a:graphic>
      </p:graphicFrame>
      <p:grpSp>
        <p:nvGrpSpPr>
          <p:cNvPr id="120938" name="Группа 172"/>
          <p:cNvGrpSpPr>
            <a:grpSpLocks/>
          </p:cNvGrpSpPr>
          <p:nvPr/>
        </p:nvGrpSpPr>
        <p:grpSpPr bwMode="auto">
          <a:xfrm>
            <a:off x="571500" y="2525713"/>
            <a:ext cx="2266950" cy="760412"/>
            <a:chOff x="1214414" y="1428736"/>
            <a:chExt cx="4429156" cy="1571636"/>
          </a:xfrm>
        </p:grpSpPr>
        <p:sp>
          <p:nvSpPr>
            <p:cNvPr id="121086" name="Овал 200"/>
            <p:cNvSpPr>
              <a:spLocks noChangeArrowheads="1"/>
            </p:cNvSpPr>
            <p:nvPr/>
          </p:nvSpPr>
          <p:spPr bwMode="auto">
            <a:xfrm>
              <a:off x="1214414" y="250030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A</a:t>
              </a:r>
              <a:endParaRPr lang="en-GB" sz="1600" b="1"/>
            </a:p>
          </p:txBody>
        </p:sp>
        <p:sp>
          <p:nvSpPr>
            <p:cNvPr id="121087" name="Овал 202"/>
            <p:cNvSpPr>
              <a:spLocks noChangeArrowheads="1"/>
            </p:cNvSpPr>
            <p:nvPr/>
          </p:nvSpPr>
          <p:spPr bwMode="auto">
            <a:xfrm>
              <a:off x="5143504" y="1927007"/>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E</a:t>
              </a:r>
              <a:endParaRPr lang="en-GB" sz="1600" b="1"/>
            </a:p>
          </p:txBody>
        </p:sp>
        <p:sp>
          <p:nvSpPr>
            <p:cNvPr id="121088" name="Овал 203"/>
            <p:cNvSpPr>
              <a:spLocks noChangeArrowheads="1"/>
            </p:cNvSpPr>
            <p:nvPr/>
          </p:nvSpPr>
          <p:spPr bwMode="auto">
            <a:xfrm>
              <a:off x="2000232" y="1927007"/>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A</a:t>
              </a:r>
              <a:endParaRPr lang="en-GB" sz="1600" b="1"/>
            </a:p>
          </p:txBody>
        </p:sp>
        <p:sp>
          <p:nvSpPr>
            <p:cNvPr id="121089" name="Овал 204"/>
            <p:cNvSpPr>
              <a:spLocks noChangeArrowheads="1"/>
            </p:cNvSpPr>
            <p:nvPr/>
          </p:nvSpPr>
          <p:spPr bwMode="auto">
            <a:xfrm>
              <a:off x="3500430" y="142873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E</a:t>
              </a:r>
              <a:endParaRPr lang="en-GB" sz="1600" b="1"/>
            </a:p>
          </p:txBody>
        </p:sp>
        <p:cxnSp>
          <p:nvCxnSpPr>
            <p:cNvPr id="121090" name="Прямая соединительная линия 205"/>
            <p:cNvCxnSpPr>
              <a:cxnSpLocks noChangeShapeType="1"/>
              <a:stCxn id="121089" idx="2"/>
              <a:endCxn id="121088" idx="7"/>
            </p:cNvCxnSpPr>
            <p:nvPr/>
          </p:nvCxnSpPr>
          <p:spPr bwMode="auto">
            <a:xfrm rot="10800000" flipV="1">
              <a:off x="2427066" y="1678768"/>
              <a:ext cx="1073365" cy="321471"/>
            </a:xfrm>
            <a:prstGeom prst="line">
              <a:avLst/>
            </a:prstGeom>
            <a:noFill/>
            <a:ln w="12700" algn="ctr">
              <a:solidFill>
                <a:schemeClr val="tx1"/>
              </a:solidFill>
              <a:round/>
              <a:headEnd type="none" w="sm" len="sm"/>
              <a:tailEnd type="none" w="sm" len="sm"/>
            </a:ln>
          </p:spPr>
        </p:cxnSp>
        <p:cxnSp>
          <p:nvCxnSpPr>
            <p:cNvPr id="121091" name="Прямая соединительная линия 206"/>
            <p:cNvCxnSpPr>
              <a:cxnSpLocks noChangeShapeType="1"/>
              <a:stCxn id="121089" idx="6"/>
              <a:endCxn id="121087" idx="1"/>
            </p:cNvCxnSpPr>
            <p:nvPr/>
          </p:nvCxnSpPr>
          <p:spPr bwMode="auto">
            <a:xfrm>
              <a:off x="4000496" y="1678769"/>
              <a:ext cx="1216241" cy="321471"/>
            </a:xfrm>
            <a:prstGeom prst="line">
              <a:avLst/>
            </a:prstGeom>
            <a:noFill/>
            <a:ln w="12700" algn="ctr">
              <a:solidFill>
                <a:schemeClr val="tx1"/>
              </a:solidFill>
              <a:round/>
              <a:headEnd type="none" w="sm" len="sm"/>
              <a:tailEnd type="none" w="sm" len="sm"/>
            </a:ln>
          </p:spPr>
        </p:cxnSp>
        <p:cxnSp>
          <p:nvCxnSpPr>
            <p:cNvPr id="121092" name="Прямая соединительная линия 207"/>
            <p:cNvCxnSpPr>
              <a:cxnSpLocks noChangeShapeType="1"/>
              <a:stCxn id="121088" idx="3"/>
              <a:endCxn id="121086" idx="7"/>
            </p:cNvCxnSpPr>
            <p:nvPr/>
          </p:nvCxnSpPr>
          <p:spPr bwMode="auto">
            <a:xfrm rot="5400000">
              <a:off x="1747507" y="2247580"/>
              <a:ext cx="219699" cy="432218"/>
            </a:xfrm>
            <a:prstGeom prst="line">
              <a:avLst/>
            </a:prstGeom>
            <a:noFill/>
            <a:ln w="12700" algn="ctr">
              <a:solidFill>
                <a:schemeClr val="tx1"/>
              </a:solidFill>
              <a:round/>
              <a:headEnd type="none" w="sm" len="sm"/>
              <a:tailEnd type="none" w="sm" len="sm"/>
            </a:ln>
          </p:spPr>
        </p:cxnSp>
      </p:grpSp>
      <p:graphicFrame>
        <p:nvGraphicFramePr>
          <p:cNvPr id="210" name="Таблица 209"/>
          <p:cNvGraphicFramePr>
            <a:graphicFrameLocks noGrp="1"/>
          </p:cNvGraphicFramePr>
          <p:nvPr/>
        </p:nvGraphicFramePr>
        <p:xfrm>
          <a:off x="3995738" y="3714750"/>
          <a:ext cx="5000655" cy="365760"/>
        </p:xfrm>
        <a:graphic>
          <a:graphicData uri="http://schemas.openxmlformats.org/drawingml/2006/table">
            <a:tbl>
              <a:tblPr/>
              <a:tblGrid>
                <a:gridCol w="333377"/>
                <a:gridCol w="333377"/>
                <a:gridCol w="333377"/>
                <a:gridCol w="333377"/>
                <a:gridCol w="333377"/>
                <a:gridCol w="333377"/>
                <a:gridCol w="333377"/>
                <a:gridCol w="333377"/>
                <a:gridCol w="333377"/>
                <a:gridCol w="333377"/>
                <a:gridCol w="333377"/>
                <a:gridCol w="333377"/>
                <a:gridCol w="333377"/>
                <a:gridCol w="333377"/>
                <a:gridCol w="333377"/>
              </a:tblGrid>
              <a:tr h="151446">
                <a:tc>
                  <a:txBody>
                    <a:bodyPr/>
                    <a:lstStyle/>
                    <a:p>
                      <a:pPr algn="ctr">
                        <a:spcAft>
                          <a:spcPts val="0"/>
                        </a:spcAft>
                      </a:pPr>
                      <a:r>
                        <a:rPr lang="en-US" sz="2400" dirty="0" smtClean="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solidFill>
                            <a:schemeClr val="tx1"/>
                          </a:solidFill>
                          <a:latin typeface="Times New Roman"/>
                          <a:ea typeface="Times New Roman"/>
                          <a:cs typeface="Times New Roman"/>
                        </a:rPr>
                        <a:t>A</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latin typeface="Times New Roman"/>
                          <a:ea typeface="Times New Roman"/>
                          <a:cs typeface="Times New Roman"/>
                        </a:rPr>
                        <a:t>E</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b="0" dirty="0" smtClean="0">
                          <a:latin typeface="Times New Roman"/>
                          <a:ea typeface="Times New Roman"/>
                          <a:cs typeface="Times New Roman"/>
                        </a:rPr>
                        <a:t>G</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Calibri"/>
                          <a:cs typeface="Times New Roman"/>
                        </a:rPr>
                        <a:t>I</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L</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M</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N</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O</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P</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R</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S</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T</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X</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r>
            </a:tbl>
          </a:graphicData>
        </a:graphic>
      </p:graphicFrame>
      <p:grpSp>
        <p:nvGrpSpPr>
          <p:cNvPr id="120973" name="Группа 172"/>
          <p:cNvGrpSpPr>
            <a:grpSpLocks/>
          </p:cNvGrpSpPr>
          <p:nvPr/>
        </p:nvGrpSpPr>
        <p:grpSpPr bwMode="auto">
          <a:xfrm>
            <a:off x="973138" y="3643313"/>
            <a:ext cx="1865312" cy="482600"/>
            <a:chOff x="2000232" y="1428736"/>
            <a:chExt cx="3643338" cy="998337"/>
          </a:xfrm>
        </p:grpSpPr>
        <p:sp>
          <p:nvSpPr>
            <p:cNvPr id="121081" name="Овал 212"/>
            <p:cNvSpPr>
              <a:spLocks noChangeArrowheads="1"/>
            </p:cNvSpPr>
            <p:nvPr/>
          </p:nvSpPr>
          <p:spPr bwMode="auto">
            <a:xfrm>
              <a:off x="5143504" y="1927007"/>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A</a:t>
              </a:r>
              <a:endParaRPr lang="en-GB" sz="1600" b="1"/>
            </a:p>
          </p:txBody>
        </p:sp>
        <p:sp>
          <p:nvSpPr>
            <p:cNvPr id="121082" name="Овал 213"/>
            <p:cNvSpPr>
              <a:spLocks noChangeArrowheads="1"/>
            </p:cNvSpPr>
            <p:nvPr/>
          </p:nvSpPr>
          <p:spPr bwMode="auto">
            <a:xfrm>
              <a:off x="2000232" y="1927007"/>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A</a:t>
              </a:r>
              <a:endParaRPr lang="en-GB" sz="1600" b="1"/>
            </a:p>
          </p:txBody>
        </p:sp>
        <p:sp>
          <p:nvSpPr>
            <p:cNvPr id="121083" name="Овал 214"/>
            <p:cNvSpPr>
              <a:spLocks noChangeArrowheads="1"/>
            </p:cNvSpPr>
            <p:nvPr/>
          </p:nvSpPr>
          <p:spPr bwMode="auto">
            <a:xfrm>
              <a:off x="3500430" y="142873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E</a:t>
              </a:r>
              <a:endParaRPr lang="en-GB" sz="1600" b="1"/>
            </a:p>
          </p:txBody>
        </p:sp>
        <p:cxnSp>
          <p:nvCxnSpPr>
            <p:cNvPr id="121084" name="Прямая соединительная линия 215"/>
            <p:cNvCxnSpPr>
              <a:cxnSpLocks noChangeShapeType="1"/>
              <a:stCxn id="121083" idx="2"/>
              <a:endCxn id="121082" idx="7"/>
            </p:cNvCxnSpPr>
            <p:nvPr/>
          </p:nvCxnSpPr>
          <p:spPr bwMode="auto">
            <a:xfrm rot="10800000" flipV="1">
              <a:off x="2427066" y="1678768"/>
              <a:ext cx="1073365" cy="321471"/>
            </a:xfrm>
            <a:prstGeom prst="line">
              <a:avLst/>
            </a:prstGeom>
            <a:noFill/>
            <a:ln w="12700" algn="ctr">
              <a:solidFill>
                <a:schemeClr val="tx1"/>
              </a:solidFill>
              <a:round/>
              <a:headEnd type="none" w="sm" len="sm"/>
              <a:tailEnd type="none" w="sm" len="sm"/>
            </a:ln>
          </p:spPr>
        </p:cxnSp>
        <p:cxnSp>
          <p:nvCxnSpPr>
            <p:cNvPr id="121085" name="Прямая соединительная линия 216"/>
            <p:cNvCxnSpPr>
              <a:cxnSpLocks noChangeShapeType="1"/>
              <a:stCxn id="121083" idx="6"/>
              <a:endCxn id="121081" idx="1"/>
            </p:cNvCxnSpPr>
            <p:nvPr/>
          </p:nvCxnSpPr>
          <p:spPr bwMode="auto">
            <a:xfrm>
              <a:off x="4000496" y="1678769"/>
              <a:ext cx="1216241" cy="321471"/>
            </a:xfrm>
            <a:prstGeom prst="line">
              <a:avLst/>
            </a:prstGeom>
            <a:noFill/>
            <a:ln w="12700" algn="ctr">
              <a:solidFill>
                <a:schemeClr val="tx1"/>
              </a:solidFill>
              <a:round/>
              <a:headEnd type="none" w="sm" len="sm"/>
              <a:tailEnd type="none" w="sm" len="sm"/>
            </a:ln>
          </p:spPr>
        </p:cxnSp>
      </p:grpSp>
      <p:graphicFrame>
        <p:nvGraphicFramePr>
          <p:cNvPr id="219" name="Таблица 218"/>
          <p:cNvGraphicFramePr>
            <a:graphicFrameLocks noGrp="1"/>
          </p:cNvGraphicFramePr>
          <p:nvPr/>
        </p:nvGraphicFramePr>
        <p:xfrm>
          <a:off x="4021138" y="4589463"/>
          <a:ext cx="5000655" cy="365760"/>
        </p:xfrm>
        <a:graphic>
          <a:graphicData uri="http://schemas.openxmlformats.org/drawingml/2006/table">
            <a:tbl>
              <a:tblPr/>
              <a:tblGrid>
                <a:gridCol w="333377"/>
                <a:gridCol w="333377"/>
                <a:gridCol w="333377"/>
                <a:gridCol w="333377"/>
                <a:gridCol w="333377"/>
                <a:gridCol w="333377"/>
                <a:gridCol w="333377"/>
                <a:gridCol w="333377"/>
                <a:gridCol w="333377"/>
                <a:gridCol w="333377"/>
                <a:gridCol w="333377"/>
                <a:gridCol w="333377"/>
                <a:gridCol w="333377"/>
                <a:gridCol w="333377"/>
                <a:gridCol w="333377"/>
              </a:tblGrid>
              <a:tr h="151446">
                <a:tc>
                  <a:txBody>
                    <a:bodyPr/>
                    <a:lstStyle/>
                    <a:p>
                      <a:pPr algn="ctr">
                        <a:spcAft>
                          <a:spcPts val="0"/>
                        </a:spcAft>
                      </a:pPr>
                      <a:r>
                        <a:rPr lang="en-US" sz="2400" dirty="0" smtClean="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solidFill>
                            <a:schemeClr val="tx1"/>
                          </a:solidFill>
                          <a:latin typeface="Times New Roman"/>
                          <a:ea typeface="Times New Roman"/>
                          <a:cs typeface="Times New Roman"/>
                        </a:rPr>
                        <a:t>A</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b="0" dirty="0" smtClean="0">
                          <a:latin typeface="Times New Roman"/>
                          <a:ea typeface="Times New Roman"/>
                          <a:cs typeface="Times New Roman"/>
                        </a:rPr>
                        <a:t>E</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b="0" dirty="0" smtClean="0">
                          <a:latin typeface="Times New Roman"/>
                          <a:ea typeface="Times New Roman"/>
                          <a:cs typeface="Times New Roman"/>
                        </a:rPr>
                        <a:t>G</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Calibri"/>
                          <a:cs typeface="Times New Roman"/>
                        </a:rPr>
                        <a:t>I</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L</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M</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N</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O</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P</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R</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S</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T</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X</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r>
            </a:tbl>
          </a:graphicData>
        </a:graphic>
      </p:graphicFrame>
      <p:grpSp>
        <p:nvGrpSpPr>
          <p:cNvPr id="121008" name="Группа 172"/>
          <p:cNvGrpSpPr>
            <a:grpSpLocks/>
          </p:cNvGrpSpPr>
          <p:nvPr/>
        </p:nvGrpSpPr>
        <p:grpSpPr bwMode="auto">
          <a:xfrm>
            <a:off x="1000125" y="4518025"/>
            <a:ext cx="1023938" cy="482600"/>
            <a:chOff x="2000232" y="1428736"/>
            <a:chExt cx="2000264" cy="998337"/>
          </a:xfrm>
        </p:grpSpPr>
        <p:sp>
          <p:nvSpPr>
            <p:cNvPr id="121078" name="Овал 221"/>
            <p:cNvSpPr>
              <a:spLocks noChangeArrowheads="1"/>
            </p:cNvSpPr>
            <p:nvPr/>
          </p:nvSpPr>
          <p:spPr bwMode="auto">
            <a:xfrm>
              <a:off x="2000232" y="1927007"/>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A</a:t>
              </a:r>
              <a:endParaRPr lang="en-GB" sz="1600" b="1"/>
            </a:p>
          </p:txBody>
        </p:sp>
        <p:sp>
          <p:nvSpPr>
            <p:cNvPr id="121079" name="Овал 222"/>
            <p:cNvSpPr>
              <a:spLocks noChangeArrowheads="1"/>
            </p:cNvSpPr>
            <p:nvPr/>
          </p:nvSpPr>
          <p:spPr bwMode="auto">
            <a:xfrm>
              <a:off x="3500430" y="1428736"/>
              <a:ext cx="500066" cy="500066"/>
            </a:xfrm>
            <a:prstGeom prst="ellipse">
              <a:avLst/>
            </a:prstGeom>
            <a:noFill/>
            <a:ln w="12700" algn="ctr">
              <a:solidFill>
                <a:schemeClr val="tx1"/>
              </a:solidFill>
              <a:round/>
              <a:headEnd type="none" w="sm" len="sm"/>
              <a:tailEnd type="none" w="sm" len="sm"/>
            </a:ln>
          </p:spPr>
          <p:txBody>
            <a:bodyPr anchor="ctr" anchorCtr="1"/>
            <a:lstStyle/>
            <a:p>
              <a:pPr algn="ctr"/>
              <a:r>
                <a:rPr lang="en-US" sz="1600" b="1"/>
                <a:t>A</a:t>
              </a:r>
              <a:endParaRPr lang="en-GB" sz="1600" b="1"/>
            </a:p>
          </p:txBody>
        </p:sp>
        <p:cxnSp>
          <p:nvCxnSpPr>
            <p:cNvPr id="121080" name="Прямая соединительная линия 223"/>
            <p:cNvCxnSpPr>
              <a:cxnSpLocks noChangeShapeType="1"/>
              <a:stCxn id="121079" idx="2"/>
              <a:endCxn id="121078" idx="7"/>
            </p:cNvCxnSpPr>
            <p:nvPr/>
          </p:nvCxnSpPr>
          <p:spPr bwMode="auto">
            <a:xfrm rot="10800000" flipV="1">
              <a:off x="2427066" y="1678768"/>
              <a:ext cx="1073365" cy="321471"/>
            </a:xfrm>
            <a:prstGeom prst="line">
              <a:avLst/>
            </a:prstGeom>
            <a:noFill/>
            <a:ln w="12700" algn="ctr">
              <a:solidFill>
                <a:schemeClr val="tx1"/>
              </a:solidFill>
              <a:round/>
              <a:headEnd type="none" w="sm" len="sm"/>
              <a:tailEnd type="none" w="sm" len="sm"/>
            </a:ln>
          </p:spPr>
        </p:cxnSp>
      </p:grpSp>
      <p:graphicFrame>
        <p:nvGraphicFramePr>
          <p:cNvPr id="226" name="Таблица 225"/>
          <p:cNvGraphicFramePr>
            <a:graphicFrameLocks noGrp="1"/>
          </p:cNvGraphicFramePr>
          <p:nvPr/>
        </p:nvGraphicFramePr>
        <p:xfrm>
          <a:off x="4021138" y="5375275"/>
          <a:ext cx="5000655" cy="365760"/>
        </p:xfrm>
        <a:graphic>
          <a:graphicData uri="http://schemas.openxmlformats.org/drawingml/2006/table">
            <a:tbl>
              <a:tblPr/>
              <a:tblGrid>
                <a:gridCol w="333377"/>
                <a:gridCol w="333377"/>
                <a:gridCol w="333377"/>
                <a:gridCol w="333377"/>
                <a:gridCol w="333377"/>
                <a:gridCol w="333377"/>
                <a:gridCol w="333377"/>
                <a:gridCol w="333377"/>
                <a:gridCol w="333377"/>
                <a:gridCol w="333377"/>
                <a:gridCol w="333377"/>
                <a:gridCol w="333377"/>
                <a:gridCol w="333377"/>
                <a:gridCol w="333377"/>
                <a:gridCol w="333377"/>
              </a:tblGrid>
              <a:tr h="151446">
                <a:tc>
                  <a:txBody>
                    <a:bodyPr/>
                    <a:lstStyle/>
                    <a:p>
                      <a:pPr algn="ctr">
                        <a:spcAft>
                          <a:spcPts val="0"/>
                        </a:spcAft>
                      </a:pPr>
                      <a:r>
                        <a:rPr lang="en-US" sz="2400" dirty="0" smtClean="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solidFill>
                            <a:schemeClr val="tx1"/>
                          </a:solidFill>
                          <a:latin typeface="Times New Roman"/>
                          <a:ea typeface="Times New Roman"/>
                          <a:cs typeface="Times New Roman"/>
                        </a:rPr>
                        <a:t>A</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b="0" dirty="0" smtClean="0">
                          <a:latin typeface="Times New Roman"/>
                          <a:ea typeface="Times New Roman"/>
                          <a:cs typeface="Times New Roman"/>
                        </a:rPr>
                        <a:t>E</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b="0" dirty="0" smtClean="0">
                          <a:latin typeface="Times New Roman"/>
                          <a:ea typeface="Times New Roman"/>
                          <a:cs typeface="Times New Roman"/>
                        </a:rPr>
                        <a:t>G</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Calibri"/>
                          <a:cs typeface="Times New Roman"/>
                        </a:rPr>
                        <a:t>I</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L</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M</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N</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O</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P</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R</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S</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T</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2400" dirty="0" smtClean="0">
                          <a:latin typeface="Times New Roman"/>
                          <a:ea typeface="Times New Roman"/>
                          <a:cs typeface="Times New Roman"/>
                        </a:rPr>
                        <a:t>X</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r>
            </a:tbl>
          </a:graphicData>
        </a:graphic>
      </p:graphicFrame>
      <p:sp>
        <p:nvSpPr>
          <p:cNvPr id="121043" name="Овал 228"/>
          <p:cNvSpPr>
            <a:spLocks noChangeArrowheads="1"/>
          </p:cNvSpPr>
          <p:nvPr/>
        </p:nvSpPr>
        <p:spPr bwMode="auto">
          <a:xfrm>
            <a:off x="1768475" y="5303838"/>
            <a:ext cx="255588" cy="241300"/>
          </a:xfrm>
          <a:prstGeom prst="ellipse">
            <a:avLst/>
          </a:prstGeom>
          <a:noFill/>
          <a:ln w="12700" algn="ctr">
            <a:solidFill>
              <a:schemeClr val="tx1"/>
            </a:solidFill>
            <a:round/>
            <a:headEnd type="none" w="sm" len="sm"/>
            <a:tailEnd type="none" w="sm" len="sm"/>
          </a:ln>
        </p:spPr>
        <p:txBody>
          <a:bodyPr anchor="ctr" anchorCtr="1"/>
          <a:lstStyle/>
          <a:p>
            <a:pPr algn="ctr"/>
            <a:r>
              <a:rPr lang="en-US" sz="1600" b="1"/>
              <a:t>A</a:t>
            </a:r>
            <a:endParaRPr lang="en-GB" sz="1600" b="1"/>
          </a:p>
        </p:txBody>
      </p:sp>
      <p:graphicFrame>
        <p:nvGraphicFramePr>
          <p:cNvPr id="231" name="Таблица 230"/>
          <p:cNvGraphicFramePr>
            <a:graphicFrameLocks noGrp="1"/>
          </p:cNvGraphicFramePr>
          <p:nvPr/>
        </p:nvGraphicFramePr>
        <p:xfrm>
          <a:off x="4000500" y="6135688"/>
          <a:ext cx="5000655" cy="365760"/>
        </p:xfrm>
        <a:graphic>
          <a:graphicData uri="http://schemas.openxmlformats.org/drawingml/2006/table">
            <a:tbl>
              <a:tblPr/>
              <a:tblGrid>
                <a:gridCol w="333377"/>
                <a:gridCol w="333377"/>
                <a:gridCol w="333377"/>
                <a:gridCol w="333377"/>
                <a:gridCol w="333377"/>
                <a:gridCol w="333377"/>
                <a:gridCol w="333377"/>
                <a:gridCol w="333377"/>
                <a:gridCol w="333377"/>
                <a:gridCol w="333377"/>
                <a:gridCol w="333377"/>
                <a:gridCol w="333377"/>
                <a:gridCol w="333377"/>
                <a:gridCol w="333377"/>
                <a:gridCol w="333377"/>
              </a:tblGrid>
              <a:tr h="151446">
                <a:tc>
                  <a:txBody>
                    <a:bodyPr/>
                    <a:lstStyle/>
                    <a:p>
                      <a:pPr algn="ctr">
                        <a:spcAft>
                          <a:spcPts val="0"/>
                        </a:spcAft>
                      </a:pPr>
                      <a:r>
                        <a:rPr lang="en-US" sz="2400" dirty="0" smtClean="0">
                          <a:latin typeface="Times New Roman"/>
                          <a:ea typeface="Times New Roman"/>
                          <a:cs typeface="Times New Roman"/>
                        </a:rPr>
                        <a:t>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b="0" dirty="0" smtClean="0">
                          <a:solidFill>
                            <a:schemeClr val="tx1"/>
                          </a:solidFill>
                          <a:latin typeface="Times New Roman"/>
                          <a:ea typeface="Times New Roman"/>
                          <a:cs typeface="Times New Roman"/>
                        </a:rPr>
                        <a:t>A</a:t>
                      </a:r>
                      <a:endParaRPr lang="en-GB" sz="18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2400" dirty="0" smtClean="0">
                          <a:latin typeface="Times New Roman"/>
                          <a:ea typeface="Times New Roman"/>
                          <a:cs typeface="Times New Roman"/>
                        </a:rPr>
                        <a:t>E</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2400" b="0" dirty="0" smtClean="0">
                          <a:latin typeface="Times New Roman"/>
                          <a:ea typeface="Times New Roman"/>
                          <a:cs typeface="Times New Roman"/>
                        </a:rPr>
                        <a:t>E</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2400" b="0" dirty="0" smtClean="0">
                          <a:latin typeface="Times New Roman"/>
                          <a:ea typeface="Times New Roman"/>
                          <a:cs typeface="Times New Roman"/>
                        </a:rPr>
                        <a:t>G</a:t>
                      </a:r>
                      <a:endParaRPr lang="en-GB" sz="18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2400" dirty="0" smtClean="0">
                          <a:latin typeface="Times New Roman"/>
                          <a:ea typeface="Calibri"/>
                          <a:cs typeface="Times New Roman"/>
                        </a:rPr>
                        <a:t>I</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2400" dirty="0" smtClean="0">
                          <a:latin typeface="Times New Roman"/>
                          <a:ea typeface="Times New Roman"/>
                          <a:cs typeface="Times New Roman"/>
                        </a:rPr>
                        <a:t>L</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2400" dirty="0" smtClean="0">
                          <a:latin typeface="Times New Roman"/>
                          <a:ea typeface="Times New Roman"/>
                          <a:cs typeface="Times New Roman"/>
                        </a:rPr>
                        <a:t>M</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2400" dirty="0" smtClean="0">
                          <a:latin typeface="Times New Roman"/>
                          <a:ea typeface="Times New Roman"/>
                          <a:cs typeface="Times New Roman"/>
                        </a:rPr>
                        <a:t>N</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2400" dirty="0" smtClean="0">
                          <a:latin typeface="Times New Roman"/>
                          <a:ea typeface="Times New Roman"/>
                          <a:cs typeface="Times New Roman"/>
                        </a:rPr>
                        <a:t>O</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2400" dirty="0" smtClean="0">
                          <a:latin typeface="Times New Roman"/>
                          <a:ea typeface="Times New Roman"/>
                          <a:cs typeface="Times New Roman"/>
                        </a:rPr>
                        <a:t>P</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2400" dirty="0" smtClean="0">
                          <a:latin typeface="Times New Roman"/>
                          <a:ea typeface="Times New Roman"/>
                          <a:cs typeface="Times New Roman"/>
                        </a:rPr>
                        <a:t>R</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2400" dirty="0" smtClean="0">
                          <a:latin typeface="Times New Roman"/>
                          <a:ea typeface="Times New Roman"/>
                          <a:cs typeface="Times New Roman"/>
                        </a:rPr>
                        <a:t>S</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2400" dirty="0" smtClean="0">
                          <a:latin typeface="Times New Roman"/>
                          <a:ea typeface="Times New Roman"/>
                          <a:cs typeface="Times New Roman"/>
                        </a:rPr>
                        <a:t>T</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2400" dirty="0" smtClean="0">
                          <a:latin typeface="Times New Roman"/>
                          <a:ea typeface="Times New Roman"/>
                          <a:cs typeface="Times New Roman"/>
                        </a:rPr>
                        <a:t>X</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3"/>
          <p:cNvSpPr>
            <a:spLocks noGrp="1" noChangeArrowheads="1"/>
          </p:cNvSpPr>
          <p:nvPr>
            <p:ph type="body" idx="4294967295"/>
          </p:nvPr>
        </p:nvSpPr>
        <p:spPr>
          <a:xfrm>
            <a:off x="0" y="333375"/>
            <a:ext cx="9144000" cy="6524625"/>
          </a:xfrm>
        </p:spPr>
        <p:txBody>
          <a:bodyPr/>
          <a:lstStyle/>
          <a:p>
            <a:pPr>
              <a:lnSpc>
                <a:spcPct val="100000"/>
              </a:lnSpc>
              <a:buFont typeface="Wingdings" pitchFamily="2" charset="2"/>
              <a:buNone/>
            </a:pPr>
            <a:r>
              <a:rPr lang="uk-UA" sz="2800" smtClean="0"/>
              <a:t>	</a:t>
            </a:r>
            <a:r>
              <a:rPr lang="uk-UA" sz="2800" b="1" smtClean="0"/>
              <a:t>Характеристики ресурсоємності пірамідального сортування</a:t>
            </a:r>
          </a:p>
          <a:p>
            <a:pPr>
              <a:lnSpc>
                <a:spcPct val="100000"/>
              </a:lnSpc>
              <a:buFont typeface="Wingdings" pitchFamily="2" charset="2"/>
              <a:buNone/>
            </a:pPr>
            <a:r>
              <a:rPr lang="uk-UA" sz="2800" smtClean="0"/>
              <a:t>Лема </a:t>
            </a:r>
            <a:r>
              <a:rPr lang="en-US" sz="2800" smtClean="0"/>
              <a:t>18</a:t>
            </a:r>
            <a:r>
              <a:rPr lang="uk-UA" sz="2800" smtClean="0"/>
              <a:t>. Для побудови сортуючого дерева від низу до верху потрібний лінійно залежний час, для виконання низхідного сортування - </a:t>
            </a:r>
            <a:r>
              <a:rPr lang="uk-UA" sz="2800" i="1" smtClean="0"/>
              <a:t>N</a:t>
            </a:r>
            <a:r>
              <a:rPr lang="en-US" sz="2800" smtClean="0"/>
              <a:t> log</a:t>
            </a:r>
            <a:r>
              <a:rPr lang="uk-UA" sz="2800" i="1" smtClean="0"/>
              <a:t>N</a:t>
            </a:r>
            <a:r>
              <a:rPr lang="uk-UA" sz="2800" smtClean="0"/>
              <a:t>, тобто основна частка часу, що витрачається на пірамідальне сортування припадає на другу фазу алгоритму.</a:t>
            </a:r>
            <a:endParaRPr lang="en-US" sz="2800" smtClean="0"/>
          </a:p>
          <a:p>
            <a:pPr>
              <a:lnSpc>
                <a:spcPct val="100000"/>
              </a:lnSpc>
              <a:buFont typeface="Wingdings" pitchFamily="2" charset="2"/>
              <a:buNone/>
            </a:pPr>
            <a:r>
              <a:rPr lang="uk-UA" sz="2800" smtClean="0"/>
              <a:t>Лема </a:t>
            </a:r>
            <a:r>
              <a:rPr lang="en-US" sz="2800" smtClean="0"/>
              <a:t>1</a:t>
            </a:r>
            <a:r>
              <a:rPr lang="uk-UA" sz="2800" smtClean="0"/>
              <a:t>9. Пірамідальне сортування використовує менш 2</a:t>
            </a:r>
            <a:r>
              <a:rPr lang="uk-UA" sz="2800" i="1" smtClean="0"/>
              <a:t>N</a:t>
            </a:r>
            <a:r>
              <a:rPr lang="en-US" sz="2800" smtClean="0"/>
              <a:t> log</a:t>
            </a:r>
            <a:r>
              <a:rPr lang="uk-UA" sz="2800" i="1" smtClean="0"/>
              <a:t>N</a:t>
            </a:r>
            <a:r>
              <a:rPr lang="uk-UA" sz="2800" smtClean="0"/>
              <a:t> порівнянь для сортування </a:t>
            </a:r>
            <a:r>
              <a:rPr lang="uk-UA" sz="2800" i="1" smtClean="0"/>
              <a:t>N</a:t>
            </a:r>
            <a:r>
              <a:rPr lang="uk-UA" sz="2800" smtClean="0"/>
              <a:t> елементів.</a:t>
            </a:r>
          </a:p>
          <a:p>
            <a:pPr>
              <a:lnSpc>
                <a:spcPct val="100000"/>
              </a:lnSpc>
              <a:buFont typeface="Wingdings" pitchFamily="2" charset="2"/>
              <a:buNone/>
            </a:pPr>
            <a:r>
              <a:rPr lang="uk-UA" sz="2400" smtClean="0"/>
              <a:t>Доведення наведено на с. 374-375 [</a:t>
            </a:r>
            <a:r>
              <a:rPr lang="en-US" sz="2400" smtClean="0"/>
              <a:t>3</a:t>
            </a:r>
            <a:r>
              <a:rPr lang="uk-UA" sz="2400" smtClean="0"/>
              <a:t>].</a:t>
            </a:r>
            <a:r>
              <a:rPr lang="uk-UA" sz="2800" smtClean="0"/>
              <a:t>	</a:t>
            </a:r>
          </a:p>
        </p:txBody>
      </p:sp>
      <p:sp>
        <p:nvSpPr>
          <p:cNvPr id="121859"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3"/>
          <p:cNvSpPr>
            <a:spLocks noGrp="1" noChangeArrowheads="1"/>
          </p:cNvSpPr>
          <p:nvPr>
            <p:ph type="body" idx="4294967295"/>
          </p:nvPr>
        </p:nvSpPr>
        <p:spPr>
          <a:xfrm>
            <a:off x="0" y="357188"/>
            <a:ext cx="9144000" cy="6500812"/>
          </a:xfrm>
        </p:spPr>
        <p:txBody>
          <a:bodyPr/>
          <a:lstStyle/>
          <a:p>
            <a:pPr marL="0" indent="0">
              <a:buFont typeface="Wingdings" pitchFamily="2" charset="2"/>
              <a:buNone/>
            </a:pPr>
            <a:r>
              <a:rPr lang="uk-UA" sz="2800" smtClean="0"/>
              <a:t>	Переваги:</a:t>
            </a:r>
          </a:p>
          <a:p>
            <a:pPr lvl="1" indent="-342900"/>
            <a:r>
              <a:rPr lang="uk-UA" sz="2400" smtClean="0"/>
              <a:t>сортування виконується за час, пропорційний </a:t>
            </a:r>
            <a:r>
              <a:rPr lang="uk-UA" sz="2400" i="1" smtClean="0"/>
              <a:t>N</a:t>
            </a:r>
            <a:r>
              <a:rPr lang="en-US" sz="2400" smtClean="0"/>
              <a:t> </a:t>
            </a:r>
            <a:r>
              <a:rPr lang="uk-UA" sz="2400" smtClean="0"/>
              <a:t>log</a:t>
            </a:r>
            <a:r>
              <a:rPr lang="uk-UA" sz="2400" i="1" smtClean="0"/>
              <a:t>N</a:t>
            </a:r>
            <a:r>
              <a:rPr lang="uk-UA" sz="2400" smtClean="0"/>
              <a:t> незалежно від типу вхідного потоку даних (на відміну від швидкого сортування);</a:t>
            </a:r>
          </a:p>
          <a:p>
            <a:pPr lvl="1" indent="-342900"/>
            <a:r>
              <a:rPr lang="uk-UA" sz="2400" smtClean="0"/>
              <a:t>пірамідальне сортування взагалі не використовує додатковий простір пам'яті (на відміну від сортування злиттям);</a:t>
            </a:r>
          </a:p>
          <a:p>
            <a:pPr lvl="1" indent="-342900"/>
            <a:r>
              <a:rPr lang="uk-UA" sz="2400" smtClean="0"/>
              <a:t>сортуючі дерева можна успішно використовувати для вирішення проблеми вибірки </a:t>
            </a:r>
            <a:r>
              <a:rPr lang="en-US" sz="2400" i="1" smtClean="0"/>
              <a:t>k</a:t>
            </a:r>
            <a:r>
              <a:rPr lang="uk-UA" sz="2400" smtClean="0"/>
              <a:t> максимальних елементів з </a:t>
            </a:r>
            <a:r>
              <a:rPr lang="uk-UA" sz="2400" i="1" smtClean="0"/>
              <a:t>N</a:t>
            </a:r>
            <a:r>
              <a:rPr lang="uk-UA" sz="2400" smtClean="0"/>
              <a:t>, особливо у випадках коли </a:t>
            </a:r>
            <a:r>
              <a:rPr lang="en-US" sz="2400" i="1" smtClean="0"/>
              <a:t>k</a:t>
            </a:r>
            <a:r>
              <a:rPr lang="uk-UA" sz="2400" smtClean="0"/>
              <a:t> мале.</a:t>
            </a:r>
          </a:p>
          <a:p>
            <a:pPr marL="0" indent="0">
              <a:buFont typeface="Wingdings" pitchFamily="2" charset="2"/>
              <a:buNone/>
            </a:pPr>
            <a:r>
              <a:rPr lang="uk-UA" sz="2800" smtClean="0"/>
              <a:t>	Недоліки:</a:t>
            </a:r>
          </a:p>
          <a:p>
            <a:pPr lvl="1" indent="-342900"/>
            <a:r>
              <a:rPr lang="uk-UA" sz="2400" smtClean="0"/>
              <a:t>пірамідальне сортування працює повільніше за швидке сортування на файлах з довільною організацією (внутрішній цикл алгоритму, вартість якого виражається кількістю операцій порівняння, містить більше базових операцій).</a:t>
            </a:r>
          </a:p>
          <a:p>
            <a:pPr lvl="1" indent="-342900"/>
            <a:endParaRPr lang="uk-UA" sz="2400" smtClean="0"/>
          </a:p>
        </p:txBody>
      </p:sp>
      <p:sp>
        <p:nvSpPr>
          <p:cNvPr id="122883"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3"/>
          <p:cNvSpPr>
            <a:spLocks noGrp="1" noChangeArrowheads="1"/>
          </p:cNvSpPr>
          <p:nvPr>
            <p:ph type="body" idx="4294967295"/>
          </p:nvPr>
        </p:nvSpPr>
        <p:spPr>
          <a:xfrm>
            <a:off x="0" y="333375"/>
            <a:ext cx="9144000" cy="6500813"/>
          </a:xfrm>
        </p:spPr>
        <p:txBody>
          <a:bodyPr/>
          <a:lstStyle/>
          <a:p>
            <a:pPr>
              <a:lnSpc>
                <a:spcPct val="100000"/>
              </a:lnSpc>
              <a:buFont typeface="Wingdings" pitchFamily="2" charset="2"/>
              <a:buNone/>
            </a:pPr>
            <a:r>
              <a:rPr lang="uk-UA" sz="2800" smtClean="0"/>
              <a:t>	</a:t>
            </a:r>
            <a:r>
              <a:rPr lang="uk-UA" sz="2800" b="1" smtClean="0"/>
              <a:t>Основні напрямки покращення пірамідального сортування</a:t>
            </a:r>
          </a:p>
          <a:p>
            <a:pPr>
              <a:buFont typeface="Wingdings" pitchFamily="2" charset="2"/>
              <a:buNone/>
            </a:pPr>
            <a:r>
              <a:rPr lang="uk-UA" smtClean="0"/>
              <a:t> </a:t>
            </a:r>
            <a:r>
              <a:rPr lang="uk-UA" sz="2400" smtClean="0"/>
              <a:t>1. </a:t>
            </a:r>
            <a:r>
              <a:rPr lang="uk-UA" sz="2400" i="1" smtClean="0"/>
              <a:t>Просування більшого із двох нащадків</a:t>
            </a:r>
            <a:r>
              <a:rPr lang="uk-UA" sz="2400" smtClean="0"/>
              <a:t>. Ідея, розвинена Флойдом, полягає у використанні тієї обставини, що елемент, який повторно вставляється в процесі низхідного сортування, проробляє весь шлях на нижній рівень, і можна заощадити час, що витрачається на перевірку досягнення таким елементом своєї позиції, просто просуваючи більший з двох нащадків до тих пір, поки не буде досягнутий нижній рівень з подальшим просуванням вгору по сортуючому дереву у відповідну позицію. Завдяки цій ідеї скорочується число операцій порівняння і приймає значення, близьке до l</a:t>
            </a:r>
            <a:r>
              <a:rPr lang="en-US" sz="2400" smtClean="0"/>
              <a:t>o</a:t>
            </a:r>
            <a:r>
              <a:rPr lang="uk-UA" sz="2400" smtClean="0"/>
              <a:t>g</a:t>
            </a:r>
            <a:r>
              <a:rPr lang="en-US" sz="2400" i="1" smtClean="0"/>
              <a:t>N</a:t>
            </a:r>
            <a:r>
              <a:rPr lang="uk-UA" sz="2400" smtClean="0"/>
              <a:t>! ≈ </a:t>
            </a:r>
            <a:r>
              <a:rPr lang="uk-UA" sz="2400" i="1" smtClean="0"/>
              <a:t>N</a:t>
            </a:r>
            <a:r>
              <a:rPr lang="en-US" sz="2400" smtClean="0"/>
              <a:t>log</a:t>
            </a:r>
            <a:r>
              <a:rPr lang="uk-UA" sz="2400" i="1" smtClean="0"/>
              <a:t>N</a:t>
            </a:r>
            <a:r>
              <a:rPr lang="uk-UA" sz="2400" smtClean="0"/>
              <a:t>- </a:t>
            </a:r>
            <a:r>
              <a:rPr lang="uk-UA" sz="2400" i="1" smtClean="0"/>
              <a:t>N</a:t>
            </a:r>
            <a:r>
              <a:rPr lang="uk-UA" sz="2400" smtClean="0"/>
              <a:t>/</a:t>
            </a:r>
            <a:r>
              <a:rPr lang="en-US" sz="2400" smtClean="0"/>
              <a:t>log</a:t>
            </a:r>
            <a:r>
              <a:rPr lang="uk-UA" sz="2400" smtClean="0"/>
              <a:t>2, що є абсолютним мінімумом кількості порівнянь для будь-якого алгоритму сортування. </a:t>
            </a:r>
          </a:p>
          <a:p>
            <a:pPr>
              <a:buFont typeface="Wingdings" pitchFamily="2" charset="2"/>
              <a:buNone/>
            </a:pPr>
            <a:r>
              <a:rPr lang="uk-UA" sz="2400" smtClean="0"/>
              <a:t>	Цей метод вимагає додаткових обчислень і може бути корисним тільки в ситуаціях, коли витрати на операції порівняння порівняно великі (наприклад, при сортуванні записів з рядковими ключами або іншими видами довгих ключів). </a:t>
            </a:r>
            <a:endParaRPr lang="uk-UA" sz="2800" smtClean="0"/>
          </a:p>
        </p:txBody>
      </p:sp>
      <p:sp>
        <p:nvSpPr>
          <p:cNvPr id="123907"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3"/>
          <p:cNvSpPr>
            <a:spLocks noGrp="1" noChangeArrowheads="1"/>
          </p:cNvSpPr>
          <p:nvPr>
            <p:ph type="body" idx="4294967295"/>
          </p:nvPr>
        </p:nvSpPr>
        <p:spPr>
          <a:xfrm>
            <a:off x="0" y="333375"/>
            <a:ext cx="9144000" cy="6500813"/>
          </a:xfrm>
        </p:spPr>
        <p:txBody>
          <a:bodyPr/>
          <a:lstStyle/>
          <a:p>
            <a:pPr>
              <a:lnSpc>
                <a:spcPct val="100000"/>
              </a:lnSpc>
              <a:buFont typeface="Wingdings" pitchFamily="2" charset="2"/>
              <a:buNone/>
            </a:pPr>
            <a:r>
              <a:rPr lang="uk-UA" sz="2400" smtClean="0"/>
              <a:t>2. </a:t>
            </a:r>
            <a:r>
              <a:rPr lang="uk-UA" sz="2400" i="1" smtClean="0"/>
              <a:t>Використання повних пірамідально впорядкованих трійкових дерев</a:t>
            </a:r>
            <a:r>
              <a:rPr lang="uk-UA" sz="2400" smtClean="0"/>
              <a:t>. Ідея полягає в тому, щоб побудувати сортуючі дерева, спираючись на представлення повних пірамідально впорядкованих трійкових дерев у вигляді масивів, при цьому вузол в позиції </a:t>
            </a:r>
            <a:r>
              <a:rPr lang="uk-UA" sz="2400" i="1" smtClean="0"/>
              <a:t>k</a:t>
            </a:r>
            <a:r>
              <a:rPr lang="uk-UA" sz="2400" smtClean="0"/>
              <a:t> більше або рівний вузлам в позиціях 3</a:t>
            </a:r>
            <a:r>
              <a:rPr lang="uk-UA" sz="2400" i="1" smtClean="0"/>
              <a:t>k</a:t>
            </a:r>
            <a:r>
              <a:rPr lang="uk-UA" sz="2400" smtClean="0"/>
              <a:t>-1, 3</a:t>
            </a:r>
            <a:r>
              <a:rPr lang="uk-UA" sz="2400" i="1" smtClean="0"/>
              <a:t>k</a:t>
            </a:r>
            <a:r>
              <a:rPr lang="uk-UA" sz="2400" smtClean="0"/>
              <a:t> і 3</a:t>
            </a:r>
            <a:r>
              <a:rPr lang="uk-UA" sz="2400" i="1" smtClean="0"/>
              <a:t>k</a:t>
            </a:r>
            <a:r>
              <a:rPr lang="uk-UA" sz="2400" smtClean="0"/>
              <a:t>+1 і менше або рівний вузлу в позиції </a:t>
            </a:r>
            <a:r>
              <a:rPr lang="uk-UA" sz="2400" smtClean="0">
                <a:sym typeface="Symbol" pitchFamily="18" charset="2"/>
              </a:rPr>
              <a:t></a:t>
            </a:r>
            <a:r>
              <a:rPr lang="uk-UA" sz="2400" smtClean="0"/>
              <a:t>(</a:t>
            </a:r>
            <a:r>
              <a:rPr lang="uk-UA" sz="2400" i="1" smtClean="0"/>
              <a:t>k</a:t>
            </a:r>
            <a:r>
              <a:rPr lang="uk-UA" sz="2400" smtClean="0"/>
              <a:t>+1)/3</a:t>
            </a:r>
            <a:r>
              <a:rPr lang="uk-UA" sz="2400" smtClean="0">
                <a:sym typeface="Symbol" pitchFamily="18" charset="2"/>
              </a:rPr>
              <a:t></a:t>
            </a:r>
            <a:r>
              <a:rPr lang="uk-UA" sz="2400" smtClean="0"/>
              <a:t> для всіх позицій між 1 і </a:t>
            </a:r>
            <a:r>
              <a:rPr lang="uk-UA" sz="2400" i="1" smtClean="0"/>
              <a:t>N</a:t>
            </a:r>
            <a:r>
              <a:rPr lang="uk-UA" sz="2400" smtClean="0"/>
              <a:t> в масиві з </a:t>
            </a:r>
            <a:r>
              <a:rPr lang="uk-UA" sz="2400" i="1" smtClean="0"/>
              <a:t>N</a:t>
            </a:r>
            <a:r>
              <a:rPr lang="uk-UA" sz="2400" smtClean="0"/>
              <a:t> елементів. Зниження вартості, обумовлене меншою висотою дерева, врівноважується вищою вартістю вибору найбільшого з трьох нащадків в кожному вузлі. Подібного роду компроміс залежить від деталей реалізації. Подальше збільшення кількості нащадків в кожному вузлі не дає ніякої вигоди. </a:t>
            </a:r>
            <a:endParaRPr lang="uk-UA" sz="2800" smtClean="0"/>
          </a:p>
        </p:txBody>
      </p:sp>
      <p:sp>
        <p:nvSpPr>
          <p:cNvPr id="124931"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3"/>
          <p:cNvSpPr>
            <a:spLocks noGrp="1" noChangeArrowheads="1"/>
          </p:cNvSpPr>
          <p:nvPr>
            <p:ph type="body" idx="4294967295"/>
          </p:nvPr>
        </p:nvSpPr>
        <p:spPr>
          <a:xfrm>
            <a:off x="0" y="357188"/>
            <a:ext cx="9144000" cy="6500812"/>
          </a:xfrm>
        </p:spPr>
        <p:txBody>
          <a:bodyPr/>
          <a:lstStyle/>
          <a:p>
            <a:pPr marL="609600" indent="-609600">
              <a:buFont typeface="Wingdings" pitchFamily="2" charset="2"/>
              <a:buNone/>
              <a:defRPr/>
            </a:pPr>
            <a:r>
              <a:rPr lang="uk-UA" sz="2800" dirty="0" smtClean="0"/>
              <a:t>	</a:t>
            </a:r>
            <a:r>
              <a:rPr lang="uk-UA" sz="2800" b="1" dirty="0" smtClean="0"/>
              <a:t> Класифікація методів сортування</a:t>
            </a:r>
          </a:p>
          <a:p>
            <a:pPr marL="609600" indent="-609600">
              <a:buFont typeface="Wingdings" pitchFamily="2" charset="2"/>
              <a:buNone/>
              <a:defRPr/>
            </a:pPr>
            <a:endParaRPr lang="uk-UA" sz="1100" b="1" dirty="0" smtClean="0"/>
          </a:p>
          <a:p>
            <a:pPr marL="609600" indent="-609600">
              <a:buFont typeface="Wingdings" pitchFamily="2" charset="2"/>
              <a:buNone/>
              <a:defRPr/>
            </a:pPr>
            <a:r>
              <a:rPr lang="uk-UA" sz="2800" dirty="0" smtClean="0"/>
              <a:t>	за способом доступу до елементів:</a:t>
            </a:r>
          </a:p>
          <a:p>
            <a:pPr marL="1009650" lvl="1" indent="-609600">
              <a:defRPr/>
            </a:pPr>
            <a:r>
              <a:rPr lang="uk-UA" dirty="0" smtClean="0">
                <a:ea typeface="+mn-ea"/>
                <a:cs typeface="+mn-cs"/>
              </a:rPr>
              <a:t>непряме сортування – доступ до</a:t>
            </a:r>
            <a:r>
              <a:rPr lang="uk-UA" dirty="0" smtClean="0"/>
              <a:t> ключів для  виконання операції порівняння та наступним впорядкуванням масиву покажчиків на елементи (ключі можна зберігати як з покажчиками, так і з самими елементами)</a:t>
            </a:r>
            <a:r>
              <a:rPr lang="uk-UA" dirty="0" smtClean="0">
                <a:ea typeface="+mn-ea"/>
                <a:cs typeface="+mn-cs"/>
              </a:rPr>
              <a:t>; </a:t>
            </a:r>
          </a:p>
          <a:p>
            <a:pPr marL="1009650" lvl="1" indent="-609600">
              <a:defRPr/>
            </a:pPr>
            <a:r>
              <a:rPr lang="uk-UA" dirty="0" smtClean="0">
                <a:ea typeface="+mn-ea"/>
                <a:cs typeface="+mn-cs"/>
              </a:rPr>
              <a:t>з прямим доступом - </a:t>
            </a:r>
            <a:r>
              <a:rPr lang="uk-UA" dirty="0" smtClean="0"/>
              <a:t>доступ безпосередньо до елементів в цілому з метою їх переміщення</a:t>
            </a:r>
            <a:r>
              <a:rPr lang="uk-UA" dirty="0" smtClean="0">
                <a:ea typeface="+mn-ea"/>
                <a:cs typeface="+mn-cs"/>
              </a:rPr>
              <a:t>.</a:t>
            </a:r>
          </a:p>
          <a:p>
            <a:pPr marL="609600" indent="-609600">
              <a:lnSpc>
                <a:spcPct val="100000"/>
              </a:lnSpc>
              <a:buFont typeface="Wingdings" pitchFamily="2" charset="2"/>
              <a:buNone/>
              <a:defRPr/>
            </a:pPr>
            <a:r>
              <a:rPr lang="uk-UA" sz="2800" dirty="0" smtClean="0"/>
              <a:t>	Якщо елементи, що переміщуються</a:t>
            </a:r>
            <a:r>
              <a:rPr lang="ru-RU" sz="2800" dirty="0" smtClean="0"/>
              <a:t>,</a:t>
            </a:r>
            <a:r>
              <a:rPr lang="uk-UA" sz="2800" dirty="0" smtClean="0"/>
              <a:t> мають великі розміри, то перший спосіб буде привабливішим.</a:t>
            </a:r>
          </a:p>
          <a:p>
            <a:pPr marL="609600" indent="-609600">
              <a:lnSpc>
                <a:spcPct val="100000"/>
              </a:lnSpc>
              <a:buFont typeface="Wingdings" pitchFamily="2" charset="2"/>
              <a:buNone/>
              <a:defRPr/>
            </a:pPr>
            <a:r>
              <a:rPr lang="uk-UA" dirty="0" smtClean="0"/>
              <a:t>	</a:t>
            </a:r>
          </a:p>
        </p:txBody>
      </p:sp>
      <p:sp>
        <p:nvSpPr>
          <p:cNvPr id="24579"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3"/>
          <p:cNvSpPr>
            <a:spLocks noGrp="1" noChangeArrowheads="1"/>
          </p:cNvSpPr>
          <p:nvPr>
            <p:ph type="body" idx="4294967295"/>
          </p:nvPr>
        </p:nvSpPr>
        <p:spPr>
          <a:xfrm>
            <a:off x="0" y="357188"/>
            <a:ext cx="9144000" cy="642937"/>
          </a:xfrm>
        </p:spPr>
        <p:txBody>
          <a:bodyPr/>
          <a:lstStyle/>
          <a:p>
            <a:pPr algn="ctr">
              <a:lnSpc>
                <a:spcPct val="100000"/>
              </a:lnSpc>
              <a:buFont typeface="Wingdings" pitchFamily="2" charset="2"/>
              <a:buNone/>
            </a:pPr>
            <a:r>
              <a:rPr lang="uk-UA" sz="2800" smtClean="0"/>
              <a:t>Емпіричне дослідження пірамідального сортування</a:t>
            </a:r>
          </a:p>
        </p:txBody>
      </p:sp>
      <p:graphicFrame>
        <p:nvGraphicFramePr>
          <p:cNvPr id="5" name="Таблица 4"/>
          <p:cNvGraphicFramePr>
            <a:graphicFrameLocks noGrp="1"/>
          </p:cNvGraphicFramePr>
          <p:nvPr/>
        </p:nvGraphicFramePr>
        <p:xfrm>
          <a:off x="71438" y="1071563"/>
          <a:ext cx="8929713" cy="4568064"/>
        </p:xfrm>
        <a:graphic>
          <a:graphicData uri="http://schemas.openxmlformats.org/drawingml/2006/table">
            <a:tbl>
              <a:tblPr>
                <a:tableStyleId>{B301B821-A1FF-4177-AEE7-76D212191A09}</a:tableStyleId>
              </a:tblPr>
              <a:tblGrid>
                <a:gridCol w="900475"/>
                <a:gridCol w="1125594"/>
                <a:gridCol w="1117203"/>
                <a:gridCol w="1143008"/>
                <a:gridCol w="1143008"/>
                <a:gridCol w="1214446"/>
                <a:gridCol w="1143008"/>
                <a:gridCol w="1142971"/>
              </a:tblGrid>
              <a:tr h="611192">
                <a:tc rowSpan="2">
                  <a:txBody>
                    <a:bodyPr/>
                    <a:lstStyle/>
                    <a:p>
                      <a:pPr algn="ctr">
                        <a:spcAft>
                          <a:spcPts val="0"/>
                        </a:spcAft>
                      </a:pPr>
                      <a:r>
                        <a:rPr lang="en-US" sz="1800" b="1" dirty="0"/>
                        <a:t>N</a:t>
                      </a:r>
                      <a:endParaRPr lang="en-GB" sz="1600" b="1"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ctr">
                        <a:spcAft>
                          <a:spcPts val="0"/>
                        </a:spcAft>
                      </a:pPr>
                      <a:r>
                        <a:rPr lang="en-US" sz="1800" b="1" dirty="0"/>
                        <a:t>32-бітові </a:t>
                      </a:r>
                      <a:r>
                        <a:rPr lang="en-US" sz="1800" b="1" dirty="0" err="1"/>
                        <a:t>ключі</a:t>
                      </a:r>
                      <a:endParaRPr lang="en-GB" sz="1600" b="1" dirty="0">
                        <a:latin typeface="Calibri"/>
                        <a:ea typeface="Calibri"/>
                        <a:cs typeface="Times New Roman"/>
                      </a:endParaRPr>
                    </a:p>
                  </a:txBody>
                  <a:tcPr marL="68580" marR="68580" marT="0" marB="0"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spcAft>
                          <a:spcPts val="0"/>
                        </a:spcAft>
                      </a:pPr>
                      <a:endParaRPr lang="uk-UA" sz="18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uk-UA" sz="18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uk-UA" sz="18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uk-UA" sz="1800" b="1" dirty="0"/>
                        <a:t>строкові ключі</a:t>
                      </a:r>
                      <a:endParaRPr lang="en-GB" sz="1600" b="1" dirty="0">
                        <a:latin typeface="Calibri"/>
                        <a:ea typeface="Calibri"/>
                        <a:cs typeface="Times New Roman"/>
                      </a:endParaRPr>
                    </a:p>
                  </a:txBody>
                  <a:tcPr marL="68580" marR="68580" marT="0" marB="0"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spcAft>
                          <a:spcPts val="0"/>
                        </a:spcAft>
                      </a:pPr>
                      <a:endParaRPr lang="uk-UA" sz="18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uk-UA" sz="18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7700">
                <a:tc vMerge="1">
                  <a:txBody>
                    <a:bodyPr/>
                    <a:lstStyle/>
                    <a:p>
                      <a:endParaRPr lang="en-GB"/>
                    </a:p>
                  </a:txBody>
                  <a:tcPr/>
                </a:tc>
                <a:tc>
                  <a:txBody>
                    <a:bodyPr/>
                    <a:lstStyle/>
                    <a:p>
                      <a:pPr>
                        <a:spcAft>
                          <a:spcPts val="0"/>
                        </a:spcAft>
                      </a:pPr>
                      <a:r>
                        <a:rPr lang="ru-RU" sz="1600" b="0" dirty="0" err="1"/>
                        <a:t>швидке</a:t>
                      </a:r>
                      <a:r>
                        <a:rPr lang="ru-RU" sz="1600" b="0" dirty="0"/>
                        <a:t> </a:t>
                      </a:r>
                      <a:r>
                        <a:rPr lang="ru-RU" sz="1600" b="0" dirty="0" err="1" smtClean="0"/>
                        <a:t>сортуваннястандартне</a:t>
                      </a:r>
                      <a:r>
                        <a:rPr lang="ru-RU" sz="1600" b="0" dirty="0" smtClean="0"/>
                        <a:t>  </a:t>
                      </a:r>
                      <a:endParaRPr lang="en-GB" sz="1400" b="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ru-RU" sz="1600" b="0" dirty="0" err="1"/>
                        <a:t>низхідне</a:t>
                      </a:r>
                      <a:r>
                        <a:rPr lang="ru-RU" sz="1600" b="0" dirty="0"/>
                        <a:t> </a:t>
                      </a:r>
                      <a:r>
                        <a:rPr lang="ru-RU" sz="1600" b="0" dirty="0" err="1"/>
                        <a:t>сортування</a:t>
                      </a:r>
                      <a:r>
                        <a:rPr lang="ru-RU" sz="1600" b="0" dirty="0"/>
                        <a:t> </a:t>
                      </a:r>
                      <a:r>
                        <a:rPr lang="ru-RU" sz="1600" b="0" dirty="0" err="1"/>
                        <a:t>злиттям</a:t>
                      </a:r>
                      <a:r>
                        <a:rPr lang="ru-RU" sz="1600" b="0" dirty="0"/>
                        <a:t>, </a:t>
                      </a:r>
                      <a:r>
                        <a:rPr lang="ru-RU" sz="1600" b="0" dirty="0" err="1"/>
                        <a:t>стандартне</a:t>
                      </a:r>
                      <a:r>
                        <a:rPr lang="ru-RU" sz="1600" b="0" dirty="0"/>
                        <a:t> </a:t>
                      </a:r>
                      <a:endParaRPr lang="en-GB" sz="1400" b="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uk-UA" sz="1600" b="0" dirty="0" err="1" smtClean="0"/>
                        <a:t>пірамі-дальне</a:t>
                      </a:r>
                      <a:r>
                        <a:rPr lang="uk-UA" sz="1600" b="0" dirty="0" smtClean="0"/>
                        <a:t> сортування </a:t>
                      </a:r>
                      <a:r>
                        <a:rPr lang="uk-UA" sz="1600" b="0" dirty="0"/>
                        <a:t>стандартне</a:t>
                      </a:r>
                      <a:endParaRPr lang="en-GB" sz="1400" b="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uk-UA" sz="1600" b="0" dirty="0" err="1" smtClean="0"/>
                        <a:t>пірамі-дальне</a:t>
                      </a:r>
                      <a:r>
                        <a:rPr lang="uk-UA" sz="1600" b="0" dirty="0" smtClean="0"/>
                        <a:t> </a:t>
                      </a:r>
                      <a:r>
                        <a:rPr lang="uk-UA" sz="1600" b="0" dirty="0"/>
                        <a:t>сортування з </a:t>
                      </a:r>
                      <a:r>
                        <a:rPr lang="uk-UA" sz="1600" b="0" dirty="0" err="1" smtClean="0"/>
                        <a:t>вдоскона-ленням</a:t>
                      </a:r>
                      <a:r>
                        <a:rPr lang="uk-UA" sz="1600" b="0" dirty="0" smtClean="0"/>
                        <a:t> </a:t>
                      </a:r>
                      <a:r>
                        <a:rPr lang="uk-UA" sz="1600" b="0" dirty="0" err="1"/>
                        <a:t>Флойда</a:t>
                      </a:r>
                      <a:endParaRPr lang="en-GB" sz="1400" b="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ru-RU" sz="1600" b="0" dirty="0" err="1"/>
                        <a:t>швидке</a:t>
                      </a:r>
                      <a:r>
                        <a:rPr lang="ru-RU" sz="1600" b="0" dirty="0"/>
                        <a:t> </a:t>
                      </a:r>
                      <a:r>
                        <a:rPr lang="ru-RU" sz="1600" b="0" dirty="0" err="1"/>
                        <a:t>сортування</a:t>
                      </a:r>
                      <a:r>
                        <a:rPr lang="ru-RU" sz="1600" b="0" dirty="0"/>
                        <a:t>, </a:t>
                      </a:r>
                      <a:r>
                        <a:rPr lang="ru-RU" sz="1600" b="0" dirty="0" err="1"/>
                        <a:t>стандартне</a:t>
                      </a:r>
                      <a:r>
                        <a:rPr lang="ru-RU" sz="1600" b="0" dirty="0"/>
                        <a:t>  </a:t>
                      </a:r>
                      <a:endParaRPr lang="en-GB" sz="1400" b="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uk-UA" sz="1600" b="0" dirty="0" err="1" smtClean="0"/>
                        <a:t>пірамі-дальне</a:t>
                      </a:r>
                      <a:r>
                        <a:rPr lang="uk-UA" sz="1600" b="0" dirty="0" smtClean="0"/>
                        <a:t> сортування </a:t>
                      </a:r>
                      <a:r>
                        <a:rPr lang="uk-UA" sz="1600" b="0" dirty="0"/>
                        <a:t>стандартне</a:t>
                      </a:r>
                      <a:endParaRPr lang="en-GB" sz="1400" b="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uk-UA" sz="1600" b="0" dirty="0" err="1" smtClean="0"/>
                        <a:t>пірамі-дальне</a:t>
                      </a:r>
                      <a:r>
                        <a:rPr lang="uk-UA" sz="1600" b="0" dirty="0" smtClean="0"/>
                        <a:t> </a:t>
                      </a:r>
                      <a:r>
                        <a:rPr lang="uk-UA" sz="1600" b="0" dirty="0"/>
                        <a:t>сортування з </a:t>
                      </a:r>
                      <a:r>
                        <a:rPr lang="uk-UA" sz="1600" b="0" dirty="0" err="1" smtClean="0"/>
                        <a:t>вдоскона-ленням</a:t>
                      </a:r>
                      <a:r>
                        <a:rPr lang="uk-UA" sz="1600" b="0" dirty="0" smtClean="0"/>
                        <a:t> </a:t>
                      </a:r>
                      <a:r>
                        <a:rPr lang="uk-UA" sz="1600" b="0" dirty="0" err="1"/>
                        <a:t>Флойда</a:t>
                      </a:r>
                      <a:endParaRPr lang="en-GB" sz="1400" b="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5596">
                <a:tc>
                  <a:txBody>
                    <a:bodyPr/>
                    <a:lstStyle/>
                    <a:p>
                      <a:pPr>
                        <a:spcAft>
                          <a:spcPts val="0"/>
                        </a:spcAft>
                      </a:pPr>
                      <a:r>
                        <a:rPr lang="en-US" sz="1800"/>
                        <a:t>12500</a:t>
                      </a:r>
                      <a:endParaRPr lang="en-GB" sz="16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dirty="0"/>
                        <a:t>2</a:t>
                      </a:r>
                      <a:endParaRPr lang="en-GB" sz="18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dirty="0"/>
                        <a:t>5</a:t>
                      </a:r>
                      <a:endParaRPr lang="en-GB" sz="18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a:t>3</a:t>
                      </a:r>
                      <a:endParaRPr lang="en-GB" sz="18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a:t>4</a:t>
                      </a:r>
                      <a:endParaRPr lang="en-GB" sz="18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a:t>8</a:t>
                      </a:r>
                      <a:endParaRPr lang="en-GB" sz="18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dirty="0"/>
                        <a:t>11</a:t>
                      </a:r>
                      <a:endParaRPr lang="en-GB" sz="18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dirty="0"/>
                        <a:t>8</a:t>
                      </a:r>
                      <a:endParaRPr lang="en-GB" sz="18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5596">
                <a:tc>
                  <a:txBody>
                    <a:bodyPr/>
                    <a:lstStyle/>
                    <a:p>
                      <a:pPr>
                        <a:spcAft>
                          <a:spcPts val="0"/>
                        </a:spcAft>
                      </a:pPr>
                      <a:r>
                        <a:rPr lang="en-US" sz="1800"/>
                        <a:t>25000</a:t>
                      </a:r>
                      <a:endParaRPr lang="en-GB" sz="16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a:t>7</a:t>
                      </a:r>
                      <a:endParaRPr lang="en-GB" sz="18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dirty="0"/>
                        <a:t>11</a:t>
                      </a:r>
                      <a:endParaRPr lang="en-GB" sz="18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dirty="0"/>
                        <a:t>8</a:t>
                      </a:r>
                      <a:endParaRPr lang="en-GB" sz="18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dirty="0"/>
                        <a:t>8</a:t>
                      </a:r>
                      <a:endParaRPr lang="en-GB" sz="18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a:t>16</a:t>
                      </a:r>
                      <a:endParaRPr lang="en-GB" sz="18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dirty="0"/>
                        <a:t>25</a:t>
                      </a:r>
                      <a:endParaRPr lang="en-GB" sz="18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dirty="0"/>
                        <a:t>20</a:t>
                      </a:r>
                      <a:endParaRPr lang="en-GB" sz="18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5596">
                <a:tc>
                  <a:txBody>
                    <a:bodyPr/>
                    <a:lstStyle/>
                    <a:p>
                      <a:pPr>
                        <a:spcAft>
                          <a:spcPts val="0"/>
                        </a:spcAft>
                      </a:pPr>
                      <a:r>
                        <a:rPr lang="en-US" sz="1800"/>
                        <a:t>50000</a:t>
                      </a:r>
                      <a:endParaRPr lang="en-GB" sz="16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a:t>13</a:t>
                      </a:r>
                      <a:endParaRPr lang="en-GB" sz="18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a:t>24</a:t>
                      </a:r>
                      <a:endParaRPr lang="en-GB" sz="18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a:t>18</a:t>
                      </a:r>
                      <a:endParaRPr lang="en-GB" sz="18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dirty="0"/>
                        <a:t>19</a:t>
                      </a:r>
                      <a:endParaRPr lang="en-GB" sz="18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dirty="0"/>
                        <a:t>36</a:t>
                      </a:r>
                      <a:endParaRPr lang="en-GB" sz="18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dirty="0"/>
                        <a:t>60</a:t>
                      </a:r>
                      <a:endParaRPr lang="en-GB" sz="18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dirty="0"/>
                        <a:t>49</a:t>
                      </a:r>
                      <a:endParaRPr lang="en-GB" sz="18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5596">
                <a:tc>
                  <a:txBody>
                    <a:bodyPr/>
                    <a:lstStyle/>
                    <a:p>
                      <a:pPr>
                        <a:spcAft>
                          <a:spcPts val="0"/>
                        </a:spcAft>
                      </a:pPr>
                      <a:r>
                        <a:rPr lang="en-US" sz="1800"/>
                        <a:t>100000</a:t>
                      </a:r>
                      <a:endParaRPr lang="en-GB" sz="16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a:t>27</a:t>
                      </a:r>
                      <a:endParaRPr lang="en-GB" sz="18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a:t>52</a:t>
                      </a:r>
                      <a:endParaRPr lang="en-GB" sz="18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a:t>42</a:t>
                      </a:r>
                      <a:endParaRPr lang="en-GB" sz="18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a:t>46</a:t>
                      </a:r>
                      <a:endParaRPr lang="en-GB" sz="18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a:t>88</a:t>
                      </a:r>
                      <a:endParaRPr lang="en-GB" sz="18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dirty="0"/>
                        <a:t>143</a:t>
                      </a:r>
                      <a:endParaRPr lang="en-GB" sz="18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dirty="0"/>
                        <a:t>116</a:t>
                      </a:r>
                      <a:endParaRPr lang="en-GB" sz="18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5596">
                <a:tc>
                  <a:txBody>
                    <a:bodyPr/>
                    <a:lstStyle/>
                    <a:p>
                      <a:pPr>
                        <a:spcAft>
                          <a:spcPts val="0"/>
                        </a:spcAft>
                      </a:pPr>
                      <a:r>
                        <a:rPr lang="en-US" sz="1800"/>
                        <a:t>200000</a:t>
                      </a:r>
                      <a:endParaRPr lang="en-GB" sz="16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a:t>58</a:t>
                      </a:r>
                      <a:endParaRPr lang="en-GB" sz="18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a:t>111</a:t>
                      </a:r>
                      <a:endParaRPr lang="en-GB" sz="18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a:t>100</a:t>
                      </a:r>
                      <a:endParaRPr lang="en-GB" sz="18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a:t>107</a:t>
                      </a:r>
                      <a:endParaRPr lang="en-GB" sz="18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endParaRPr lang="uk-UA" sz="200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endParaRPr lang="uk-UA" sz="200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endParaRPr lang="uk-UA" sz="2000" dirty="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5596">
                <a:tc>
                  <a:txBody>
                    <a:bodyPr/>
                    <a:lstStyle/>
                    <a:p>
                      <a:pPr>
                        <a:spcAft>
                          <a:spcPts val="0"/>
                        </a:spcAft>
                      </a:pPr>
                      <a:r>
                        <a:rPr lang="en-US" sz="1800"/>
                        <a:t>400000</a:t>
                      </a:r>
                      <a:endParaRPr lang="en-GB" sz="16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a:t>122</a:t>
                      </a:r>
                      <a:endParaRPr lang="en-GB" sz="18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a:t>238</a:t>
                      </a:r>
                      <a:endParaRPr lang="en-GB" sz="18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a:t>232</a:t>
                      </a:r>
                      <a:endParaRPr lang="en-GB" sz="18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a:t>246</a:t>
                      </a:r>
                      <a:endParaRPr lang="en-GB" sz="18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endParaRPr lang="uk-UA" sz="200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endParaRPr lang="uk-UA" sz="200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endParaRPr lang="uk-UA" sz="2000" dirty="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5596">
                <a:tc>
                  <a:txBody>
                    <a:bodyPr/>
                    <a:lstStyle/>
                    <a:p>
                      <a:pPr>
                        <a:spcAft>
                          <a:spcPts val="0"/>
                        </a:spcAft>
                      </a:pPr>
                      <a:r>
                        <a:rPr lang="en-US" sz="1800"/>
                        <a:t>800000</a:t>
                      </a:r>
                      <a:endParaRPr lang="en-GB" sz="16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a:t>261</a:t>
                      </a:r>
                      <a:endParaRPr lang="en-GB" sz="18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a:t>520</a:t>
                      </a:r>
                      <a:endParaRPr lang="en-GB" sz="18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a:t>542</a:t>
                      </a:r>
                      <a:endParaRPr lang="en-GB" sz="18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en-US" sz="2000"/>
                        <a:t>566</a:t>
                      </a:r>
                      <a:endParaRPr lang="en-GB" sz="18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endParaRPr lang="uk-UA" sz="200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endParaRPr lang="uk-UA" sz="200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endParaRPr lang="uk-UA" sz="2000" dirty="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682625" y="609600"/>
            <a:ext cx="8461375" cy="1143000"/>
          </a:xfrm>
        </p:spPr>
        <p:txBody>
          <a:bodyPr/>
          <a:lstStyle/>
          <a:p>
            <a:pPr eaLnBrk="1" hangingPunct="1">
              <a:defRPr/>
            </a:pPr>
            <a:r>
              <a:rPr lang="ru-RU" dirty="0" smtClean="0">
                <a:solidFill>
                  <a:srgbClr val="0000CC"/>
                </a:solidFill>
                <a:latin typeface="Times New Roman" pitchFamily="18" charset="0"/>
                <a:cs typeface="Times New Roman" pitchFamily="18" charset="0"/>
              </a:rPr>
              <a:t>5.5. </a:t>
            </a:r>
            <a:r>
              <a:rPr lang="ru-RU" dirty="0" err="1" smtClean="0">
                <a:solidFill>
                  <a:srgbClr val="0000CC"/>
                </a:solidFill>
                <a:latin typeface="Times New Roman" pitchFamily="18" charset="0"/>
                <a:cs typeface="Times New Roman" pitchFamily="18" charset="0"/>
              </a:rPr>
              <a:t>Порозрядне</a:t>
            </a:r>
            <a:r>
              <a:rPr lang="ru-RU" dirty="0" smtClean="0">
                <a:solidFill>
                  <a:srgbClr val="0000CC"/>
                </a:solidFill>
                <a:latin typeface="Times New Roman" pitchFamily="18" charset="0"/>
                <a:cs typeface="Times New Roman" pitchFamily="18" charset="0"/>
              </a:rPr>
              <a:t> </a:t>
            </a:r>
            <a:r>
              <a:rPr lang="ru-RU" dirty="0" err="1" smtClean="0">
                <a:solidFill>
                  <a:srgbClr val="0000CC"/>
                </a:solidFill>
                <a:latin typeface="Times New Roman" pitchFamily="18" charset="0"/>
                <a:cs typeface="Times New Roman" pitchFamily="18" charset="0"/>
              </a:rPr>
              <a:t>сортування</a:t>
            </a:r>
            <a:endParaRPr lang="uk-UA" dirty="0" smtClean="0">
              <a:solidFill>
                <a:srgbClr val="0000CC"/>
              </a:solidFill>
              <a:latin typeface="Times New Roman" pitchFamily="18" charset="0"/>
              <a:cs typeface="Times New Roman" pitchFamily="18" charset="0"/>
            </a:endParaRPr>
          </a:p>
        </p:txBody>
      </p:sp>
      <p:sp>
        <p:nvSpPr>
          <p:cNvPr id="126979" name="Rectangle 3"/>
          <p:cNvSpPr>
            <a:spLocks noGrp="1" noChangeArrowheads="1"/>
          </p:cNvSpPr>
          <p:nvPr>
            <p:ph type="body" idx="4294967295"/>
          </p:nvPr>
        </p:nvSpPr>
        <p:spPr>
          <a:xfrm>
            <a:off x="682625" y="2276475"/>
            <a:ext cx="7772400" cy="1081088"/>
          </a:xfrm>
        </p:spPr>
        <p:txBody>
          <a:bodyPr/>
          <a:lstStyle/>
          <a:p>
            <a:pPr eaLnBrk="1" hangingPunct="1">
              <a:buFont typeface="Wingdings" pitchFamily="2" charset="2"/>
              <a:buNone/>
            </a:pPr>
            <a:r>
              <a:rPr lang="ru-RU" smtClean="0"/>
              <a:t>Література для самостійного читання:</a:t>
            </a:r>
          </a:p>
          <a:p>
            <a:pPr lvl="1" eaLnBrk="1" hangingPunct="1">
              <a:buFontTx/>
              <a:buNone/>
            </a:pPr>
            <a:r>
              <a:rPr lang="ru-RU" smtClean="0"/>
              <a:t>		 </a:t>
            </a:r>
            <a:r>
              <a:rPr lang="uk-UA" smtClean="0"/>
              <a:t>с.401-437 [</a:t>
            </a:r>
            <a:r>
              <a:rPr lang="en-US" smtClean="0"/>
              <a:t>3</a:t>
            </a:r>
            <a:r>
              <a:rPr lang="uk-UA" smtClean="0"/>
              <a:t>],</a:t>
            </a:r>
            <a:r>
              <a:rPr lang="ru-RU" smtClean="0"/>
              <a:t> с.</a:t>
            </a:r>
            <a:r>
              <a:rPr lang="uk-UA" smtClean="0"/>
              <a:t> </a:t>
            </a:r>
            <a:r>
              <a:rPr lang="en-US" smtClean="0"/>
              <a:t>247</a:t>
            </a:r>
            <a:r>
              <a:rPr lang="uk-UA" smtClean="0"/>
              <a:t>-</a:t>
            </a:r>
            <a:r>
              <a:rPr lang="en-US" smtClean="0"/>
              <a:t>254</a:t>
            </a:r>
            <a:r>
              <a:rPr lang="uk-UA" smtClean="0"/>
              <a:t> [1]</a:t>
            </a:r>
            <a:endParaRPr lang="ru-RU" smtClean="0"/>
          </a:p>
        </p:txBody>
      </p:sp>
      <p:sp>
        <p:nvSpPr>
          <p:cNvPr id="126980"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800" smtClean="0"/>
              <a:t>	Досить часто немає необхідності в обробці ключів в повному об'ємі на кожному етапі: щоб знайти телефонний номер якого-небудь конкретного абонента цілком досить перевірити декілька перших букв його прізвища, щоб знайти сторінку, на якій знаходиться шуканий номер. </a:t>
            </a:r>
          </a:p>
          <a:p>
            <a:pPr>
              <a:lnSpc>
                <a:spcPct val="100000"/>
              </a:lnSpc>
              <a:buFont typeface="Wingdings" pitchFamily="2" charset="2"/>
              <a:buNone/>
            </a:pPr>
            <a:r>
              <a:rPr lang="uk-UA" sz="2800" smtClean="0"/>
              <a:t>	Щоб досягти такої ж ефективності сортувальних алгоритмів, потрібно перейти від абстрактних операцій, в рамках яких виконувалось порівняння ключів, до абстракцій, в умовах яких ключі розділяються  на послідовності порцій фіксованих розмірів або байтів.  </a:t>
            </a: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800" smtClean="0"/>
              <a:t>	Методи сортування, побудовані на обробці чисел по одній порції за раз, називаються </a:t>
            </a:r>
            <a:r>
              <a:rPr lang="uk-UA" sz="2800" b="1" i="1" smtClean="0"/>
              <a:t>порозрядними (radix) методами сортування</a:t>
            </a:r>
            <a:r>
              <a:rPr lang="uk-UA" sz="2800" smtClean="0"/>
              <a:t>. Ці методи не тільки виконують порівняння ключів: вони обробляють і порівнюють відповідні частини ключів. </a:t>
            </a:r>
          </a:p>
          <a:p>
            <a:pPr>
              <a:lnSpc>
                <a:spcPct val="100000"/>
              </a:lnSpc>
              <a:buFont typeface="Wingdings" pitchFamily="2" charset="2"/>
              <a:buNone/>
            </a:pPr>
            <a:r>
              <a:rPr lang="uk-UA" sz="2400" smtClean="0"/>
              <a:t>	Алгоритми порозрядного сортування розглядають ключі як числа, представлені в системі числення з основою </a:t>
            </a:r>
            <a:r>
              <a:rPr lang="uk-UA" sz="2400" i="1" smtClean="0"/>
              <a:t>R</a:t>
            </a:r>
            <a:r>
              <a:rPr lang="uk-UA" sz="2400" smtClean="0"/>
              <a:t> при різних значеннях </a:t>
            </a:r>
            <a:r>
              <a:rPr lang="uk-UA" sz="2400" i="1" smtClean="0"/>
              <a:t>R</a:t>
            </a:r>
            <a:r>
              <a:rPr lang="uk-UA" sz="2400" smtClean="0"/>
              <a:t> (основа системи числення), і працюють з окремими цифрами чисел. </a:t>
            </a:r>
          </a:p>
          <a:p>
            <a:pPr>
              <a:lnSpc>
                <a:spcPct val="100000"/>
              </a:lnSpc>
              <a:buFont typeface="Wingdings" pitchFamily="2" charset="2"/>
              <a:buNone/>
            </a:pPr>
            <a:r>
              <a:rPr lang="uk-UA" sz="2400" smtClean="0"/>
              <a:t>	Для цілих чисел зручніше вибирати </a:t>
            </a:r>
            <a:r>
              <a:rPr lang="uk-UA" sz="2400" i="1" smtClean="0"/>
              <a:t>R</a:t>
            </a:r>
            <a:r>
              <a:rPr lang="uk-UA" sz="2400" smtClean="0"/>
              <a:t>=2 або один із степенів числа 2, оскільки такий вибір дозволяє розкласти ключі на незалежні одну від одної порції. Що стосується ключів, до складу яких входять рядки символів, використовують </a:t>
            </a:r>
            <a:r>
              <a:rPr lang="uk-UA" sz="2400" i="1" smtClean="0"/>
              <a:t>R</a:t>
            </a:r>
            <a:r>
              <a:rPr lang="uk-UA" sz="2400" smtClean="0"/>
              <a:t> = 128 або </a:t>
            </a:r>
            <a:r>
              <a:rPr lang="uk-UA" sz="2400" i="1" smtClean="0"/>
              <a:t>R</a:t>
            </a:r>
            <a:r>
              <a:rPr lang="uk-UA" sz="2400" smtClean="0"/>
              <a:t> = 256, прирівнюючи основу системи числення до розміру байта. </a:t>
            </a:r>
          </a:p>
        </p:txBody>
      </p:sp>
      <p:sp>
        <p:nvSpPr>
          <p:cNvPr id="129027"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3"/>
          <p:cNvSpPr>
            <a:spLocks noGrp="1" noChangeArrowheads="1"/>
          </p:cNvSpPr>
          <p:nvPr>
            <p:ph type="body" idx="4294967295"/>
          </p:nvPr>
        </p:nvSpPr>
        <p:spPr>
          <a:xfrm>
            <a:off x="0" y="357188"/>
            <a:ext cx="9144000" cy="1571625"/>
          </a:xfrm>
        </p:spPr>
        <p:txBody>
          <a:bodyPr/>
          <a:lstStyle/>
          <a:p>
            <a:pPr>
              <a:lnSpc>
                <a:spcPct val="100000"/>
              </a:lnSpc>
              <a:buFont typeface="Wingdings" pitchFamily="2" charset="2"/>
              <a:buNone/>
            </a:pPr>
            <a:r>
              <a:rPr lang="uk-UA" sz="2800" smtClean="0"/>
              <a:t>	</a:t>
            </a:r>
            <a:r>
              <a:rPr lang="uk-UA" sz="2800" u="sng" smtClean="0"/>
              <a:t>Приклад</a:t>
            </a:r>
            <a:r>
              <a:rPr lang="uk-UA" sz="2800" smtClean="0"/>
              <a:t>. Порозрядне сортування.</a:t>
            </a:r>
          </a:p>
          <a:p>
            <a:pPr>
              <a:buFont typeface="Wingdings" pitchFamily="2" charset="2"/>
              <a:buNone/>
            </a:pPr>
            <a:r>
              <a:rPr lang="uk-UA" sz="2400" smtClean="0"/>
              <a:t>	Не дивлячись на те що між 0 і 1 в даному списку знаходяться 11 чисел (стовпець зліва) що містять в сукупності 99 цифр, ми можемо встановити на них порядок (стовпець в центрі) шляхом аналізу всього лише 22 цифр (стовпець справа).</a:t>
            </a:r>
          </a:p>
        </p:txBody>
      </p:sp>
      <p:pic>
        <p:nvPicPr>
          <p:cNvPr id="130051" name="Рисунок 1"/>
          <p:cNvPicPr>
            <a:picLocks noChangeAspect="1" noChangeArrowheads="1"/>
          </p:cNvPicPr>
          <p:nvPr/>
        </p:nvPicPr>
        <p:blipFill>
          <a:blip r:embed="rId3"/>
          <a:srcRect b="46300"/>
          <a:stretch>
            <a:fillRect/>
          </a:stretch>
        </p:blipFill>
        <p:spPr bwMode="auto">
          <a:xfrm>
            <a:off x="1571625" y="2286000"/>
            <a:ext cx="5000625" cy="43957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800" smtClean="0"/>
              <a:t>	У основі алгоритмів порозрядного сортування лежить абстрактна операція </a:t>
            </a:r>
            <a:r>
              <a:rPr lang="ru-RU" sz="2800" smtClean="0"/>
              <a:t>«</a:t>
            </a:r>
            <a:r>
              <a:rPr lang="uk-UA" sz="2800" smtClean="0"/>
              <a:t>витягнути з ключа </a:t>
            </a:r>
            <a:r>
              <a:rPr lang="en-US" sz="2800" i="1" smtClean="0"/>
              <a:t>i</a:t>
            </a:r>
            <a:r>
              <a:rPr lang="uk-UA" sz="2800" smtClean="0"/>
              <a:t>-ту цифру</a:t>
            </a:r>
            <a:r>
              <a:rPr lang="ru-RU" sz="2800" smtClean="0"/>
              <a:t>»</a:t>
            </a:r>
            <a:r>
              <a:rPr lang="uk-UA" sz="2800" smtClean="0"/>
              <a:t>.</a:t>
            </a:r>
          </a:p>
          <a:p>
            <a:pPr>
              <a:lnSpc>
                <a:spcPct val="100000"/>
              </a:lnSpc>
              <a:buFont typeface="Wingdings" pitchFamily="2" charset="2"/>
              <a:buNone/>
            </a:pPr>
            <a:r>
              <a:rPr lang="uk-UA" sz="2800" smtClean="0"/>
              <a:t>	Існують два принципово різних базових підходи до порозрядного сортування. </a:t>
            </a:r>
          </a:p>
          <a:p>
            <a:pPr>
              <a:lnSpc>
                <a:spcPct val="100000"/>
              </a:lnSpc>
              <a:buFont typeface="Wingdings" pitchFamily="2" charset="2"/>
              <a:buNone/>
            </a:pPr>
            <a:r>
              <a:rPr lang="uk-UA" sz="2800" smtClean="0"/>
              <a:t>	Перший клас методів складають алгоритми, які аналізують значення цифр в ключах в напрямі зліва направо, при цьому першими обробляються найбільш значущі цифри. Такі методи в загальному випадку називаються </a:t>
            </a:r>
            <a:r>
              <a:rPr lang="uk-UA" sz="2800" b="1" i="1" smtClean="0"/>
              <a:t>порозрядним сортуванням MSD </a:t>
            </a:r>
            <a:r>
              <a:rPr lang="uk-UA" sz="2800" smtClean="0"/>
              <a:t>(most significant digit radix sort - порозрядне сортування спочатку по старшій цифрі). </a:t>
            </a:r>
          </a:p>
        </p:txBody>
      </p:sp>
      <p:sp>
        <p:nvSpPr>
          <p:cNvPr id="131075"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800" smtClean="0"/>
              <a:t>	Порозрядне сортування MSD привабливе перш за все тим, що в цьому випадку аналізується мінімальний об'єм інформації, необхідний для виконання сортування. </a:t>
            </a:r>
          </a:p>
          <a:p>
            <a:pPr>
              <a:lnSpc>
                <a:spcPct val="100000"/>
              </a:lnSpc>
              <a:buFont typeface="Wingdings" pitchFamily="2" charset="2"/>
              <a:buNone/>
            </a:pPr>
            <a:r>
              <a:rPr lang="uk-UA" sz="2800" smtClean="0"/>
              <a:t>	Порозрядне сортування MSD узагальнює поняття швидкого сортування, оскільки воно виконується за рахунок розділення сортованого файлу відповідно до старших цифр ключів, після чого той же метод застосовується до підфайлів в режимі рекурсії (коли як основа системи числення вибрана 2, порозрядне сортування MSD реалізується тим же способом, що і швидке сортування).</a:t>
            </a:r>
          </a:p>
        </p:txBody>
      </p:sp>
      <p:sp>
        <p:nvSpPr>
          <p:cNvPr id="132099"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800" smtClean="0"/>
              <a:t>	У другому класі методів порозрядного сортування використовується інший принцип: вони аналізують цифри ключів в напрямі справа наліво, працюючи із спочатку з найменшою значущою цифрою. Ці методи в загальному випадку називаються </a:t>
            </a:r>
            <a:r>
              <a:rPr lang="uk-UA" sz="2800" b="1" i="1" smtClean="0"/>
              <a:t>порозрядним сортуванням LSD</a:t>
            </a:r>
            <a:r>
              <a:rPr lang="uk-UA" sz="2800" smtClean="0"/>
              <a:t> (least significant digit radix sort - порозрядне сортування спочатку по молодшій цифрі). </a:t>
            </a:r>
          </a:p>
        </p:txBody>
      </p:sp>
      <p:sp>
        <p:nvSpPr>
          <p:cNvPr id="133123"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3"/>
          <p:cNvSpPr>
            <a:spLocks noGrp="1" noChangeArrowheads="1"/>
          </p:cNvSpPr>
          <p:nvPr>
            <p:ph type="body" idx="4294967295"/>
          </p:nvPr>
        </p:nvSpPr>
        <p:spPr>
          <a:xfrm>
            <a:off x="0" y="333375"/>
            <a:ext cx="9144000" cy="6524625"/>
          </a:xfrm>
        </p:spPr>
        <p:txBody>
          <a:bodyPr/>
          <a:lstStyle/>
          <a:p>
            <a:pPr>
              <a:lnSpc>
                <a:spcPct val="100000"/>
              </a:lnSpc>
              <a:buFont typeface="Wingdings" pitchFamily="2" charset="2"/>
              <a:buNone/>
              <a:defRPr/>
            </a:pPr>
            <a:r>
              <a:rPr lang="uk-UA" sz="2800" dirty="0" smtClean="0"/>
              <a:t>	</a:t>
            </a:r>
            <a:r>
              <a:rPr lang="uk-UA" sz="2800" b="1" dirty="0" smtClean="0"/>
              <a:t>Характеристики </a:t>
            </a:r>
            <a:r>
              <a:rPr lang="uk-UA" sz="2800" b="1" dirty="0" err="1" smtClean="0"/>
              <a:t>ресурсоємності</a:t>
            </a:r>
            <a:r>
              <a:rPr lang="uk-UA" sz="2800" b="1" dirty="0" smtClean="0"/>
              <a:t> порозрядного сортування</a:t>
            </a:r>
          </a:p>
          <a:p>
            <a:pPr>
              <a:lnSpc>
                <a:spcPct val="100000"/>
              </a:lnSpc>
              <a:buFont typeface="Wingdings" pitchFamily="2" charset="2"/>
              <a:buNone/>
              <a:defRPr/>
            </a:pPr>
            <a:endParaRPr lang="uk-UA" sz="1200" b="1" dirty="0" smtClean="0"/>
          </a:p>
          <a:p>
            <a:pPr>
              <a:lnSpc>
                <a:spcPct val="100000"/>
              </a:lnSpc>
              <a:buFont typeface="Wingdings" pitchFamily="2" charset="2"/>
              <a:buNone/>
              <a:defRPr/>
            </a:pPr>
            <a:r>
              <a:rPr lang="uk-UA" sz="2800" dirty="0" smtClean="0"/>
              <a:t>Лема 20. Час виконання порозрядного сортування LSD при сортуванні </a:t>
            </a:r>
            <a:r>
              <a:rPr lang="uk-UA" sz="2800" i="1" dirty="0" smtClean="0"/>
              <a:t>N</a:t>
            </a:r>
            <a:r>
              <a:rPr lang="uk-UA" sz="2800" dirty="0" smtClean="0"/>
              <a:t> записів з ключами, що складаються з </a:t>
            </a:r>
            <a:r>
              <a:rPr lang="uk-UA" sz="2800" i="1" dirty="0" smtClean="0"/>
              <a:t>w</a:t>
            </a:r>
            <a:r>
              <a:rPr lang="uk-UA" sz="2800" dirty="0" smtClean="0"/>
              <a:t> байтів, пропорційний </a:t>
            </a:r>
            <a:r>
              <a:rPr lang="uk-UA" sz="2800" i="1" dirty="0" err="1" smtClean="0"/>
              <a:t>Nw</a:t>
            </a:r>
            <a:r>
              <a:rPr lang="uk-UA" sz="2800" dirty="0" smtClean="0"/>
              <a:t>, оскільки відповідний алгоритм проводить </a:t>
            </a:r>
            <a:r>
              <a:rPr lang="uk-UA" sz="2800" i="1" dirty="0" smtClean="0"/>
              <a:t>w</a:t>
            </a:r>
            <a:r>
              <a:rPr lang="uk-UA" sz="2800" dirty="0" smtClean="0"/>
              <a:t> проходів по всім </a:t>
            </a:r>
            <a:r>
              <a:rPr lang="uk-UA" sz="2800" i="1" dirty="0" smtClean="0"/>
              <a:t>N</a:t>
            </a:r>
            <a:r>
              <a:rPr lang="uk-UA" sz="2800" dirty="0" smtClean="0"/>
              <a:t> ключам. Ця властивість не залежить від природи вхідних даних.</a:t>
            </a:r>
          </a:p>
          <a:p>
            <a:pPr>
              <a:lnSpc>
                <a:spcPct val="100000"/>
              </a:lnSpc>
              <a:buFont typeface="Wingdings" pitchFamily="2" charset="2"/>
              <a:buNone/>
              <a:defRPr/>
            </a:pPr>
            <a:endParaRPr lang="en-US" sz="1050" dirty="0" smtClean="0"/>
          </a:p>
          <a:p>
            <a:pPr>
              <a:lnSpc>
                <a:spcPct val="100000"/>
              </a:lnSpc>
              <a:buFont typeface="Wingdings" pitchFamily="2" charset="2"/>
              <a:buNone/>
              <a:defRPr/>
            </a:pPr>
            <a:r>
              <a:rPr lang="uk-UA" sz="2800" dirty="0" smtClean="0"/>
              <a:t>Лема 21. У гіршому разі порозрядне сортування виконує перевірку всіх байтів у всіх ключах. </a:t>
            </a:r>
          </a:p>
          <a:p>
            <a:pPr>
              <a:lnSpc>
                <a:spcPct val="100000"/>
              </a:lnSpc>
              <a:buFont typeface="Wingdings" pitchFamily="2" charset="2"/>
              <a:buNone/>
              <a:defRPr/>
            </a:pPr>
            <a:endParaRPr lang="uk-UA" sz="2800" dirty="0" smtClean="0"/>
          </a:p>
          <a:p>
            <a:pPr>
              <a:lnSpc>
                <a:spcPct val="100000"/>
              </a:lnSpc>
              <a:buFont typeface="Wingdings" pitchFamily="2" charset="2"/>
              <a:buNone/>
              <a:defRPr/>
            </a:pPr>
            <a:r>
              <a:rPr lang="uk-UA" sz="2400" dirty="0" smtClean="0"/>
              <a:t>Доведення наведено на с. 429-430 [</a:t>
            </a:r>
            <a:r>
              <a:rPr lang="en-US" sz="2400" dirty="0" smtClean="0"/>
              <a:t>3</a:t>
            </a:r>
            <a:r>
              <a:rPr lang="uk-UA" sz="2400" dirty="0" smtClean="0"/>
              <a:t>].</a:t>
            </a:r>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3"/>
          <p:cNvSpPr>
            <a:spLocks noGrp="1" noChangeArrowheads="1"/>
          </p:cNvSpPr>
          <p:nvPr>
            <p:ph type="body" idx="4294967295"/>
          </p:nvPr>
        </p:nvSpPr>
        <p:spPr>
          <a:xfrm>
            <a:off x="0" y="333375"/>
            <a:ext cx="9144000" cy="6524625"/>
          </a:xfrm>
        </p:spPr>
        <p:txBody>
          <a:bodyPr/>
          <a:lstStyle/>
          <a:p>
            <a:pPr>
              <a:buFont typeface="Wingdings" pitchFamily="2" charset="2"/>
              <a:buNone/>
            </a:pPr>
            <a:r>
              <a:rPr lang="uk-UA" sz="2800" smtClean="0"/>
              <a:t>Лема 22. Порозрядне сортування MSD з основою системи числення </a:t>
            </a:r>
            <a:r>
              <a:rPr lang="uk-UA" sz="2800" i="1" smtClean="0"/>
              <a:t>R</a:t>
            </a:r>
            <a:r>
              <a:rPr lang="uk-UA" sz="2800" smtClean="0"/>
              <a:t> стосовно файлу розміру </a:t>
            </a:r>
            <a:r>
              <a:rPr lang="uk-UA" sz="2800" i="1" smtClean="0"/>
              <a:t>N</a:t>
            </a:r>
            <a:r>
              <a:rPr lang="uk-UA" sz="2800" smtClean="0"/>
              <a:t> вимагає для виконання щонайменше 2</a:t>
            </a:r>
            <a:r>
              <a:rPr lang="uk-UA" sz="2800" i="1" smtClean="0"/>
              <a:t>N</a:t>
            </a:r>
            <a:r>
              <a:rPr lang="uk-UA" sz="2800" smtClean="0"/>
              <a:t> + 2</a:t>
            </a:r>
            <a:r>
              <a:rPr lang="uk-UA" sz="2800" i="1" smtClean="0"/>
              <a:t>R</a:t>
            </a:r>
            <a:r>
              <a:rPr lang="uk-UA" sz="2800" smtClean="0"/>
              <a:t> кроків (отже для сортування файлів невеликих розмірів слід використовувати інші методи).</a:t>
            </a:r>
          </a:p>
          <a:p>
            <a:pPr>
              <a:buFont typeface="Wingdings" pitchFamily="2" charset="2"/>
              <a:buNone/>
            </a:pPr>
            <a:r>
              <a:rPr lang="uk-UA" sz="2800" smtClean="0"/>
              <a:t>Лема 23. Якщо основа системи числення завжди менше розміру файлу, то в гіршому випадку число кроків, що виконуються порозрядним сортуванням MSD, враховується постійним множником невеликої величини при log</a:t>
            </a:r>
            <a:r>
              <a:rPr lang="en-US" sz="2800" baseline="-25000" smtClean="0"/>
              <a:t>R</a:t>
            </a:r>
            <a:r>
              <a:rPr lang="en-US" sz="2800" i="1" smtClean="0"/>
              <a:t>N</a:t>
            </a:r>
            <a:r>
              <a:rPr lang="uk-UA" sz="2800" smtClean="0"/>
              <a:t> (для ключів, що містять випадкові байти) і постійним множником невеликої величини при числі байтів в ключі. </a:t>
            </a:r>
          </a:p>
          <a:p>
            <a:pPr>
              <a:buFont typeface="Wingdings" pitchFamily="2" charset="2"/>
              <a:buNone/>
            </a:pPr>
            <a:r>
              <a:rPr lang="uk-UA" sz="2800" smtClean="0"/>
              <a:t>Лема 24. Трьохшляхове порозрядне швидке сортування виконує в середньому 2</a:t>
            </a:r>
            <a:r>
              <a:rPr lang="uk-UA" sz="2800" i="1" smtClean="0"/>
              <a:t>N</a:t>
            </a:r>
            <a:r>
              <a:rPr lang="uk-UA" sz="2800" smtClean="0"/>
              <a:t> </a:t>
            </a:r>
            <a:r>
              <a:rPr lang="en-US" sz="2800" smtClean="0"/>
              <a:t>l</a:t>
            </a:r>
            <a:r>
              <a:rPr lang="uk-UA" sz="2800" smtClean="0"/>
              <a:t>og</a:t>
            </a:r>
            <a:r>
              <a:rPr lang="uk-UA" sz="2800" i="1" smtClean="0"/>
              <a:t>N</a:t>
            </a:r>
            <a:r>
              <a:rPr lang="uk-UA" sz="2800" smtClean="0"/>
              <a:t> операцій порівняння байтів при сортуванні </a:t>
            </a:r>
            <a:r>
              <a:rPr lang="uk-UA" sz="2800" i="1" smtClean="0"/>
              <a:t>N</a:t>
            </a:r>
            <a:r>
              <a:rPr lang="uk-UA" sz="2800" smtClean="0"/>
              <a:t> ключів довільної довжини.</a:t>
            </a:r>
          </a:p>
          <a:p>
            <a:pPr>
              <a:lnSpc>
                <a:spcPct val="100000"/>
              </a:lnSpc>
              <a:buFont typeface="Wingdings" pitchFamily="2" charset="2"/>
              <a:buNone/>
            </a:pPr>
            <a:r>
              <a:rPr lang="uk-UA" sz="2400" smtClean="0"/>
              <a:t>Доведення наведено на с. 432 [</a:t>
            </a:r>
            <a:r>
              <a:rPr lang="en-US" sz="2400" smtClean="0"/>
              <a:t>3</a:t>
            </a:r>
            <a:r>
              <a:rPr lang="uk-UA" sz="2400" smtClean="0"/>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Rectangle 3"/>
          <p:cNvSpPr>
            <a:spLocks noGrp="1" noChangeArrowheads="1"/>
          </p:cNvSpPr>
          <p:nvPr>
            <p:ph type="body" idx="4294967295"/>
          </p:nvPr>
        </p:nvSpPr>
        <p:spPr>
          <a:xfrm>
            <a:off x="179388" y="357188"/>
            <a:ext cx="8964612" cy="6500812"/>
          </a:xfrm>
        </p:spPr>
        <p:txBody>
          <a:bodyPr/>
          <a:lstStyle/>
          <a:p>
            <a:pPr marL="609600" indent="-609600">
              <a:lnSpc>
                <a:spcPct val="80000"/>
              </a:lnSpc>
              <a:buFont typeface="Wingdings" pitchFamily="2" charset="2"/>
              <a:buNone/>
            </a:pPr>
            <a:r>
              <a:rPr lang="uk-UA" sz="2800" b="1" smtClean="0"/>
              <a:t>	Найпоширеніші методи сортування</a:t>
            </a:r>
          </a:p>
          <a:p>
            <a:pPr marL="609600" indent="-609600">
              <a:lnSpc>
                <a:spcPct val="80000"/>
              </a:lnSpc>
              <a:buFont typeface="Wingdings" pitchFamily="2" charset="2"/>
              <a:buNone/>
            </a:pPr>
            <a:endParaRPr lang="uk-UA" sz="2800" b="1" smtClean="0"/>
          </a:p>
          <a:p>
            <a:pPr marL="1009650" lvl="1" indent="-609600"/>
            <a:r>
              <a:rPr lang="uk-UA" smtClean="0"/>
              <a:t>Елементарні методи сортування</a:t>
            </a:r>
          </a:p>
          <a:p>
            <a:pPr marL="1009650" lvl="1" indent="-609600"/>
            <a:r>
              <a:rPr lang="uk-UA" smtClean="0"/>
              <a:t>Швидке сортування</a:t>
            </a:r>
          </a:p>
          <a:p>
            <a:pPr marL="1009650" lvl="1" indent="-609600"/>
            <a:r>
              <a:rPr lang="uk-UA" smtClean="0"/>
              <a:t>Сортування злиттям</a:t>
            </a:r>
          </a:p>
          <a:p>
            <a:pPr marL="1009650" lvl="1" indent="-609600"/>
            <a:r>
              <a:rPr lang="uk-UA" smtClean="0"/>
              <a:t>Пірамідальне сортування</a:t>
            </a:r>
          </a:p>
          <a:p>
            <a:pPr marL="1009650" lvl="1" indent="-609600"/>
            <a:r>
              <a:rPr lang="uk-UA" smtClean="0"/>
              <a:t>Методи сортування спеціального призначення</a:t>
            </a:r>
          </a:p>
        </p:txBody>
      </p:sp>
      <p:sp>
        <p:nvSpPr>
          <p:cNvPr id="25603"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3"/>
          <p:cNvSpPr>
            <a:spLocks noGrp="1" noChangeArrowheads="1"/>
          </p:cNvSpPr>
          <p:nvPr>
            <p:ph type="body" idx="4294967295"/>
          </p:nvPr>
        </p:nvSpPr>
        <p:spPr>
          <a:xfrm>
            <a:off x="0" y="357188"/>
            <a:ext cx="9144000" cy="6500812"/>
          </a:xfrm>
        </p:spPr>
        <p:txBody>
          <a:bodyPr/>
          <a:lstStyle/>
          <a:p>
            <a:pPr marL="0" indent="0">
              <a:buFont typeface="Wingdings" pitchFamily="2" charset="2"/>
              <a:buNone/>
            </a:pPr>
            <a:r>
              <a:rPr lang="uk-UA" sz="2800" smtClean="0"/>
              <a:t>	Переваги:</a:t>
            </a:r>
          </a:p>
          <a:p>
            <a:pPr lvl="1" indent="-342900"/>
            <a:r>
              <a:rPr lang="uk-UA" smtClean="0"/>
              <a:t>один кращих методів сортування довгих ключів.</a:t>
            </a:r>
          </a:p>
          <a:p>
            <a:pPr lvl="1" indent="-342900">
              <a:buFontTx/>
              <a:buNone/>
            </a:pPr>
            <a:endParaRPr lang="uk-UA" smtClean="0"/>
          </a:p>
          <a:p>
            <a:pPr marL="0" indent="0">
              <a:buFont typeface="Wingdings" pitchFamily="2" charset="2"/>
              <a:buNone/>
            </a:pPr>
            <a:r>
              <a:rPr lang="uk-UA" sz="2800" smtClean="0"/>
              <a:t>	Недоліки:</a:t>
            </a:r>
          </a:p>
          <a:p>
            <a:pPr lvl="1" indent="-342900"/>
            <a:r>
              <a:rPr lang="uk-UA" smtClean="0"/>
              <a:t>мова програмування, на якій реалізується сортування, повинна давати можливість виконувати порозрядні операції (наприклад, на С++ це можливо, а на Паскалі - ні);</a:t>
            </a:r>
          </a:p>
          <a:p>
            <a:pPr lvl="1" indent="-342900"/>
            <a:r>
              <a:rPr lang="uk-UA" smtClean="0"/>
              <a:t>при невдалому виборі основи системи числення для розбиття ключів на фрагменти втрачаються всі переваги порозрядного сортування.</a:t>
            </a:r>
          </a:p>
          <a:p>
            <a:pPr lvl="1" indent="-342900"/>
            <a:endParaRPr lang="uk-UA" sz="2400" smtClean="0"/>
          </a:p>
        </p:txBody>
      </p:sp>
      <p:sp>
        <p:nvSpPr>
          <p:cNvPr id="136195"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3"/>
          <p:cNvSpPr>
            <a:spLocks noGrp="1" noChangeArrowheads="1"/>
          </p:cNvSpPr>
          <p:nvPr>
            <p:ph type="body" idx="4294967295"/>
          </p:nvPr>
        </p:nvSpPr>
        <p:spPr>
          <a:xfrm>
            <a:off x="0" y="357188"/>
            <a:ext cx="9144000" cy="642937"/>
          </a:xfrm>
        </p:spPr>
        <p:txBody>
          <a:bodyPr/>
          <a:lstStyle/>
          <a:p>
            <a:pPr algn="ctr">
              <a:lnSpc>
                <a:spcPct val="100000"/>
              </a:lnSpc>
              <a:buFont typeface="Wingdings" pitchFamily="2" charset="2"/>
              <a:buNone/>
            </a:pPr>
            <a:r>
              <a:rPr lang="uk-UA" sz="2800" smtClean="0"/>
              <a:t>Емпіричне дослідження порозрядного сортування (строкові ключі)</a:t>
            </a:r>
          </a:p>
        </p:txBody>
      </p:sp>
      <p:graphicFrame>
        <p:nvGraphicFramePr>
          <p:cNvPr id="4" name="Таблица 3"/>
          <p:cNvGraphicFramePr>
            <a:graphicFrameLocks noGrp="1"/>
          </p:cNvGraphicFramePr>
          <p:nvPr/>
        </p:nvGraphicFramePr>
        <p:xfrm>
          <a:off x="71438" y="1928813"/>
          <a:ext cx="8929687" cy="3413760"/>
        </p:xfrm>
        <a:graphic>
          <a:graphicData uri="http://schemas.openxmlformats.org/drawingml/2006/table">
            <a:tbl>
              <a:tblPr/>
              <a:tblGrid>
                <a:gridCol w="785812"/>
                <a:gridCol w="1214438"/>
                <a:gridCol w="1190625"/>
                <a:gridCol w="1147762"/>
                <a:gridCol w="1147763"/>
                <a:gridCol w="1146175"/>
                <a:gridCol w="1147762"/>
                <a:gridCol w="1149350"/>
              </a:tblGrid>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N</a:t>
                      </a:r>
                      <a:endParaRPr kumimoji="0" lang="en-GB"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швидке сортування</a:t>
                      </a: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 </a:t>
                      </a: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стандартне</a:t>
                      </a:r>
                      <a:endParaRPr kumimoji="0" lang="en-GB"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швидке сортування </a:t>
                      </a: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з трьох-шляховим розбиттям</a:t>
                      </a:r>
                      <a:endParaRPr kumimoji="0" lang="en-GB"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низхідне сортування злиттям, стандартне</a:t>
                      </a:r>
                      <a:endParaRPr kumimoji="0" lang="en-GB"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пірамі-дальне сортування з вдоскона-ленням Флойда </a:t>
                      </a:r>
                      <a:endParaRPr kumimoji="0" lang="en-GB"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порозрядне сортування MSD</a:t>
                      </a:r>
                      <a:endParaRPr kumimoji="0" lang="en-GB"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трьох-шляхове порозрядне сортування MSD</a:t>
                      </a:r>
                      <a:endParaRPr kumimoji="0" lang="en-GB"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трьох-шляхове порозрядне сортування MSD з </a:t>
                      </a:r>
                      <a:r>
                        <a:rPr kumimoji="0" lang="uk-UA" sz="1600" b="0" i="0" u="none" strike="noStrike" cap="none" normalizeH="0" baseline="0" dirty="0" err="1" smtClean="0">
                          <a:ln>
                            <a:noFill/>
                          </a:ln>
                          <a:solidFill>
                            <a:schemeClr val="tx1"/>
                          </a:solidFill>
                          <a:effectLst/>
                          <a:latin typeface="Times New Roman" pitchFamily="18" charset="0"/>
                          <a:cs typeface="Times New Roman" pitchFamily="18" charset="0"/>
                        </a:rPr>
                        <a:t>відсікан-ням</a:t>
                      </a: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 файлів малих розмірів</a:t>
                      </a:r>
                      <a:endParaRPr kumimoji="0" lang="en-GB"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12500</a:t>
                      </a:r>
                      <a:endParaRPr kumimoji="0" lang="en-GB"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cs typeface="Times New Roman" pitchFamily="18" charset="0"/>
                        </a:rPr>
                        <a:t>7</a:t>
                      </a:r>
                      <a:endParaRPr kumimoji="0" lang="en-GB"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en-GB"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cs typeface="Times New Roman" pitchFamily="18" charset="0"/>
                        </a:rPr>
                        <a:t>9</a:t>
                      </a:r>
                      <a:endParaRPr kumimoji="0" lang="en-GB"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cs typeface="Times New Roman" pitchFamily="18" charset="0"/>
                        </a:rPr>
                        <a:t>9</a:t>
                      </a:r>
                      <a:endParaRPr kumimoji="0" lang="en-GB"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cs typeface="Times New Roman" pitchFamily="18" charset="0"/>
                        </a:rPr>
                        <a:t>8</a:t>
                      </a:r>
                      <a:endParaRPr kumimoji="0" lang="en-GB"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en-GB"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en-GB"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25000</a:t>
                      </a:r>
                      <a:endParaRPr kumimoji="0" lang="en-GB"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cs typeface="Times New Roman" pitchFamily="18" charset="0"/>
                        </a:rPr>
                        <a:t>14</a:t>
                      </a:r>
                      <a:endParaRPr kumimoji="0" lang="en-GB"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cs typeface="Times New Roman" pitchFamily="18" charset="0"/>
                        </a:rPr>
                        <a:t>12</a:t>
                      </a:r>
                      <a:endParaRPr kumimoji="0" lang="en-GB"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cs typeface="Times New Roman" pitchFamily="18" charset="0"/>
                        </a:rPr>
                        <a:t>18</a:t>
                      </a:r>
                      <a:endParaRPr kumimoji="0" lang="en-GB"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cs typeface="Times New Roman" pitchFamily="18" charset="0"/>
                        </a:rPr>
                        <a:t>19</a:t>
                      </a:r>
                      <a:endParaRPr kumimoji="0" lang="en-GB"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cs typeface="Times New Roman" pitchFamily="18" charset="0"/>
                        </a:rPr>
                        <a:t>15</a:t>
                      </a:r>
                      <a:endParaRPr kumimoji="0" lang="en-GB"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cs typeface="Times New Roman" pitchFamily="18" charset="0"/>
                        </a:rPr>
                        <a:t>11</a:t>
                      </a:r>
                      <a:endParaRPr kumimoji="0" lang="en-GB"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cs typeface="Times New Roman" pitchFamily="18" charset="0"/>
                        </a:rPr>
                        <a:t>10</a:t>
                      </a:r>
                      <a:endParaRPr kumimoji="0" lang="en-GB"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50000</a:t>
                      </a:r>
                      <a:endParaRPr kumimoji="0" lang="en-GB"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cs typeface="Times New Roman" pitchFamily="18" charset="0"/>
                        </a:rPr>
                        <a:t>34</a:t>
                      </a:r>
                      <a:endParaRPr kumimoji="0" lang="en-GB"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cs typeface="Times New Roman" pitchFamily="18" charset="0"/>
                        </a:rPr>
                        <a:t>26</a:t>
                      </a:r>
                      <a:endParaRPr kumimoji="0" lang="en-GB"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cs typeface="Times New Roman" pitchFamily="18" charset="0"/>
                        </a:rPr>
                        <a:t>39</a:t>
                      </a:r>
                      <a:endParaRPr kumimoji="0" lang="en-GB"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cs typeface="Times New Roman" pitchFamily="18" charset="0"/>
                        </a:rPr>
                        <a:t>49</a:t>
                      </a:r>
                      <a:endParaRPr kumimoji="0" lang="en-GB"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cs typeface="Times New Roman" pitchFamily="18" charset="0"/>
                        </a:rPr>
                        <a:t>34</a:t>
                      </a:r>
                      <a:endParaRPr kumimoji="0" lang="en-GB"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cs typeface="Times New Roman" pitchFamily="18" charset="0"/>
                        </a:rPr>
                        <a:t>25</a:t>
                      </a:r>
                      <a:endParaRPr kumimoji="0" lang="en-GB"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cs typeface="Times New Roman" pitchFamily="18" charset="0"/>
                        </a:rPr>
                        <a:t>24</a:t>
                      </a:r>
                      <a:endParaRPr kumimoji="0" lang="en-GB"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100000</a:t>
                      </a:r>
                      <a:endParaRPr kumimoji="0" lang="en-GB"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cs typeface="Times New Roman" pitchFamily="18" charset="0"/>
                        </a:rPr>
                        <a:t>83</a:t>
                      </a:r>
                      <a:endParaRPr kumimoji="0" lang="en-GB"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cs typeface="Times New Roman" pitchFamily="18" charset="0"/>
                        </a:rPr>
                        <a:t>61</a:t>
                      </a:r>
                      <a:endParaRPr kumimoji="0" lang="en-GB"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cs typeface="Times New Roman" pitchFamily="18" charset="0"/>
                        </a:rPr>
                        <a:t>87</a:t>
                      </a:r>
                      <a:endParaRPr kumimoji="0" lang="en-GB"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cs typeface="Times New Roman" pitchFamily="18" charset="0"/>
                        </a:rPr>
                        <a:t>114</a:t>
                      </a:r>
                      <a:endParaRPr kumimoji="0" lang="en-GB"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cs typeface="Times New Roman" pitchFamily="18" charset="0"/>
                        </a:rPr>
                        <a:t>71</a:t>
                      </a:r>
                      <a:endParaRPr kumimoji="0" lang="en-GB"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cs typeface="Times New Roman" pitchFamily="18" charset="0"/>
                        </a:rPr>
                        <a:t>57</a:t>
                      </a:r>
                      <a:endParaRPr kumimoji="0" lang="en-GB"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cs typeface="Times New Roman" pitchFamily="18" charset="0"/>
                        </a:rPr>
                        <a:t>54</a:t>
                      </a:r>
                      <a:endParaRPr kumimoji="0" lang="en-GB"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37275" name="Прямоугольник 5"/>
          <p:cNvSpPr>
            <a:spLocks noChangeArrowheads="1"/>
          </p:cNvSpPr>
          <p:nvPr/>
        </p:nvSpPr>
        <p:spPr bwMode="auto">
          <a:xfrm>
            <a:off x="285750" y="5929313"/>
            <a:ext cx="7286625" cy="461962"/>
          </a:xfrm>
          <a:prstGeom prst="rect">
            <a:avLst/>
          </a:prstGeom>
          <a:noFill/>
          <a:ln w="9525">
            <a:noFill/>
            <a:miter lim="800000"/>
            <a:headEnd/>
            <a:tailEnd/>
          </a:ln>
        </p:spPr>
        <p:txBody>
          <a:bodyPr>
            <a:spAutoFit/>
          </a:bodyPr>
          <a:lstStyle/>
          <a:p>
            <a:r>
              <a:rPr lang="uk-UA" sz="2400"/>
              <a:t>Детальніше на с. 436-437 [</a:t>
            </a:r>
            <a:r>
              <a:rPr lang="en-US" sz="2400"/>
              <a:t>3</a:t>
            </a:r>
            <a:r>
              <a:rPr lang="uk-UA" sz="2400"/>
              <a:t>].</a:t>
            </a:r>
            <a:endParaRPr lang="en-GB" sz="2400"/>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682625" y="609600"/>
            <a:ext cx="8461375" cy="1143000"/>
          </a:xfrm>
        </p:spPr>
        <p:txBody>
          <a:bodyPr/>
          <a:lstStyle/>
          <a:p>
            <a:pPr eaLnBrk="1" hangingPunct="1">
              <a:defRPr/>
            </a:pPr>
            <a:r>
              <a:rPr lang="ru-RU" dirty="0" smtClean="0">
                <a:solidFill>
                  <a:srgbClr val="0000CC"/>
                </a:solidFill>
                <a:latin typeface="Times New Roman" pitchFamily="18" charset="0"/>
                <a:cs typeface="Times New Roman" pitchFamily="18" charset="0"/>
              </a:rPr>
              <a:t>5.6. </a:t>
            </a:r>
            <a:r>
              <a:rPr lang="ru-RU" dirty="0" err="1" smtClean="0">
                <a:solidFill>
                  <a:srgbClr val="0000CC"/>
                </a:solidFill>
                <a:latin typeface="Times New Roman" pitchFamily="18" charset="0"/>
                <a:cs typeface="Times New Roman" pitchFamily="18" charset="0"/>
              </a:rPr>
              <a:t>Методи</a:t>
            </a:r>
            <a:r>
              <a:rPr lang="ru-RU" dirty="0" smtClean="0">
                <a:solidFill>
                  <a:srgbClr val="0000CC"/>
                </a:solidFill>
                <a:latin typeface="Times New Roman" pitchFamily="18" charset="0"/>
                <a:cs typeface="Times New Roman" pitchFamily="18" charset="0"/>
              </a:rPr>
              <a:t> </a:t>
            </a:r>
            <a:r>
              <a:rPr lang="ru-RU" dirty="0" err="1" smtClean="0">
                <a:solidFill>
                  <a:srgbClr val="0000CC"/>
                </a:solidFill>
                <a:latin typeface="Times New Roman" pitchFamily="18" charset="0"/>
                <a:cs typeface="Times New Roman" pitchFamily="18" charset="0"/>
              </a:rPr>
              <a:t>сортування</a:t>
            </a:r>
            <a:r>
              <a:rPr lang="ru-RU" dirty="0" smtClean="0">
                <a:solidFill>
                  <a:srgbClr val="0000CC"/>
                </a:solidFill>
                <a:latin typeface="Times New Roman" pitchFamily="18" charset="0"/>
                <a:cs typeface="Times New Roman" pitchFamily="18" charset="0"/>
              </a:rPr>
              <a:t> </a:t>
            </a:r>
            <a:r>
              <a:rPr lang="ru-RU" dirty="0" err="1" smtClean="0">
                <a:solidFill>
                  <a:srgbClr val="0000CC"/>
                </a:solidFill>
                <a:latin typeface="Times New Roman" pitchFamily="18" charset="0"/>
                <a:cs typeface="Times New Roman" pitchFamily="18" charset="0"/>
              </a:rPr>
              <a:t>спеціального</a:t>
            </a:r>
            <a:r>
              <a:rPr lang="ru-RU" dirty="0" smtClean="0">
                <a:solidFill>
                  <a:srgbClr val="0000CC"/>
                </a:solidFill>
                <a:latin typeface="Times New Roman" pitchFamily="18" charset="0"/>
                <a:cs typeface="Times New Roman" pitchFamily="18" charset="0"/>
              </a:rPr>
              <a:t> </a:t>
            </a:r>
            <a:r>
              <a:rPr lang="ru-RU" dirty="0" err="1" smtClean="0">
                <a:solidFill>
                  <a:srgbClr val="0000CC"/>
                </a:solidFill>
                <a:latin typeface="Times New Roman" pitchFamily="18" charset="0"/>
                <a:cs typeface="Times New Roman" pitchFamily="18" charset="0"/>
              </a:rPr>
              <a:t>призначення</a:t>
            </a:r>
            <a:r>
              <a:rPr lang="ru-RU" dirty="0" smtClean="0">
                <a:solidFill>
                  <a:srgbClr val="0000CC"/>
                </a:solidFill>
                <a:latin typeface="Times New Roman" pitchFamily="18" charset="0"/>
                <a:cs typeface="Times New Roman" pitchFamily="18" charset="0"/>
              </a:rPr>
              <a:t> </a:t>
            </a:r>
            <a:endParaRPr lang="uk-UA" dirty="0" smtClean="0">
              <a:solidFill>
                <a:srgbClr val="0000CC"/>
              </a:solidFill>
              <a:latin typeface="Times New Roman" pitchFamily="18" charset="0"/>
              <a:cs typeface="Times New Roman" pitchFamily="18" charset="0"/>
            </a:endParaRPr>
          </a:p>
        </p:txBody>
      </p:sp>
      <p:sp>
        <p:nvSpPr>
          <p:cNvPr id="138243" name="Rectangle 3"/>
          <p:cNvSpPr>
            <a:spLocks noGrp="1" noChangeArrowheads="1"/>
          </p:cNvSpPr>
          <p:nvPr>
            <p:ph type="body" idx="4294967295"/>
          </p:nvPr>
        </p:nvSpPr>
        <p:spPr>
          <a:xfrm>
            <a:off x="682625" y="2276475"/>
            <a:ext cx="7772400" cy="1081088"/>
          </a:xfrm>
        </p:spPr>
        <p:txBody>
          <a:bodyPr/>
          <a:lstStyle/>
          <a:p>
            <a:pPr eaLnBrk="1" hangingPunct="1">
              <a:buFont typeface="Wingdings" pitchFamily="2" charset="2"/>
              <a:buNone/>
            </a:pPr>
            <a:r>
              <a:rPr lang="ru-RU" smtClean="0"/>
              <a:t>Література для самостійного читання:</a:t>
            </a:r>
          </a:p>
          <a:p>
            <a:pPr lvl="1" eaLnBrk="1" hangingPunct="1">
              <a:buFontTx/>
              <a:buNone/>
            </a:pPr>
            <a:r>
              <a:rPr lang="ru-RU" smtClean="0"/>
              <a:t>		 </a:t>
            </a:r>
            <a:r>
              <a:rPr lang="uk-UA" smtClean="0"/>
              <a:t>с.438-473 [</a:t>
            </a:r>
            <a:r>
              <a:rPr lang="en-US" smtClean="0"/>
              <a:t>3</a:t>
            </a:r>
            <a:r>
              <a:rPr lang="uk-UA" smtClean="0"/>
              <a:t>]</a:t>
            </a:r>
            <a:endParaRPr lang="en-US" smtClean="0"/>
          </a:p>
          <a:p>
            <a:pPr lvl="1" eaLnBrk="1" hangingPunct="1">
              <a:buFontTx/>
              <a:buNone/>
            </a:pPr>
            <a:r>
              <a:rPr lang="uk-UA" sz="1100" smtClean="0"/>
              <a:t> </a:t>
            </a:r>
          </a:p>
          <a:p>
            <a:pPr>
              <a:lnSpc>
                <a:spcPct val="80000"/>
              </a:lnSpc>
              <a:buFontTx/>
              <a:buNone/>
            </a:pPr>
            <a:r>
              <a:rPr lang="uk-UA" sz="2400" smtClean="0"/>
              <a:t>	Парно-непарне сортування злиттям Бетчера с.438[</a:t>
            </a:r>
            <a:r>
              <a:rPr lang="en-US" sz="2400" smtClean="0"/>
              <a:t>3</a:t>
            </a:r>
            <a:r>
              <a:rPr lang="uk-UA" sz="2400" smtClean="0"/>
              <a:t>]</a:t>
            </a:r>
          </a:p>
          <a:p>
            <a:pPr>
              <a:lnSpc>
                <a:spcPct val="80000"/>
              </a:lnSpc>
              <a:buFontTx/>
              <a:buNone/>
            </a:pPr>
            <a:r>
              <a:rPr lang="uk-UA" sz="2400" smtClean="0"/>
              <a:t>	Сортуючі мережі с.445[</a:t>
            </a:r>
            <a:r>
              <a:rPr lang="en-US" sz="2400" smtClean="0"/>
              <a:t>3</a:t>
            </a:r>
            <a:r>
              <a:rPr lang="uk-UA" sz="2400" smtClean="0"/>
              <a:t>]</a:t>
            </a:r>
          </a:p>
          <a:p>
            <a:pPr>
              <a:lnSpc>
                <a:spcPct val="80000"/>
              </a:lnSpc>
              <a:buFontTx/>
              <a:buNone/>
            </a:pPr>
            <a:r>
              <a:rPr lang="uk-UA" sz="2400" smtClean="0"/>
              <a:t>	Зовнішнє сортування с.454[</a:t>
            </a:r>
            <a:r>
              <a:rPr lang="en-US" sz="2400" smtClean="0"/>
              <a:t>3</a:t>
            </a:r>
            <a:r>
              <a:rPr lang="uk-UA" sz="2400" smtClean="0"/>
              <a:t>]</a:t>
            </a:r>
          </a:p>
          <a:p>
            <a:pPr>
              <a:lnSpc>
                <a:spcPct val="80000"/>
              </a:lnSpc>
              <a:buFontTx/>
              <a:buNone/>
            </a:pPr>
            <a:r>
              <a:rPr lang="uk-UA" sz="2400" smtClean="0"/>
              <a:t>	Сортування-злиття с.461[</a:t>
            </a:r>
            <a:r>
              <a:rPr lang="en-US" sz="2400" smtClean="0"/>
              <a:t>3</a:t>
            </a:r>
            <a:r>
              <a:rPr lang="uk-UA" sz="2400" smtClean="0"/>
              <a:t>]</a:t>
            </a:r>
            <a:endParaRPr lang="ru-RU" sz="2400" smtClean="0"/>
          </a:p>
        </p:txBody>
      </p:sp>
      <p:sp>
        <p:nvSpPr>
          <p:cNvPr id="138244"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800" smtClean="0"/>
              <a:t>	Методи сортування є критичними компонентами багатьох прикладних систем. Часто вдаються до спеціальних заходів, щоб зробити сортування максимально швидким або додати йому здатність виконувати обробку особливо великих файлів, або ефективно обробляти довгі чи складні ключі. </a:t>
            </a:r>
          </a:p>
          <a:p>
            <a:pPr>
              <a:lnSpc>
                <a:spcPct val="100000"/>
              </a:lnSpc>
              <a:buFont typeface="Wingdings" pitchFamily="2" charset="2"/>
              <a:buNone/>
            </a:pPr>
            <a:r>
              <a:rPr lang="uk-UA" sz="2800" smtClean="0"/>
              <a:t>	</a:t>
            </a:r>
          </a:p>
          <a:p>
            <a:pPr>
              <a:lnSpc>
                <a:spcPct val="100000"/>
              </a:lnSpc>
              <a:buFont typeface="Wingdings" pitchFamily="2" charset="2"/>
              <a:buNone/>
            </a:pPr>
            <a:endParaRPr lang="uk-UA" sz="2800" smtClean="0"/>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800" smtClean="0"/>
              <a:t>	</a:t>
            </a:r>
            <a:r>
              <a:rPr lang="uk-UA" sz="2800" b="1" smtClean="0"/>
              <a:t>Непарно-парне сортування злиттям Бетчера </a:t>
            </a:r>
          </a:p>
          <a:p>
            <a:pPr>
              <a:lnSpc>
                <a:spcPct val="100000"/>
              </a:lnSpc>
              <a:buFont typeface="Wingdings" pitchFamily="2" charset="2"/>
              <a:buNone/>
            </a:pPr>
            <a:r>
              <a:rPr lang="uk-UA" sz="2800" smtClean="0"/>
              <a:t>	(Batcher's odd-even mergesort) </a:t>
            </a:r>
          </a:p>
          <a:p>
            <a:pPr>
              <a:lnSpc>
                <a:spcPct val="100000"/>
              </a:lnSpc>
              <a:buFont typeface="Wingdings" pitchFamily="2" charset="2"/>
              <a:buNone/>
            </a:pPr>
            <a:r>
              <a:rPr lang="uk-UA" sz="2800" smtClean="0"/>
              <a:t>	У основу покладений алгоритм злиття, який використовує тільки операції порівняння-обміну, при цьому для переміщення даних використовуються операції ідеального тасування (perfect-shuffle) і ідеального зворотного тасування (perfect unshuffle). </a:t>
            </a:r>
          </a:p>
          <a:p>
            <a:pPr>
              <a:lnSpc>
                <a:spcPct val="100000"/>
              </a:lnSpc>
              <a:buFont typeface="Wingdings" pitchFamily="2" charset="2"/>
              <a:buNone/>
            </a:pPr>
            <a:r>
              <a:rPr lang="uk-UA" sz="2800" smtClean="0"/>
              <a:t>	Особливість – це неадаптивний алгоритм сортування.</a:t>
            </a:r>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800" smtClean="0"/>
              <a:t>	</a:t>
            </a:r>
            <a:r>
              <a:rPr lang="uk-UA" sz="2800" b="1" smtClean="0"/>
              <a:t>Мережа сортування </a:t>
            </a:r>
            <a:r>
              <a:rPr lang="uk-UA" sz="2800" smtClean="0"/>
              <a:t>	(sorting network) </a:t>
            </a:r>
          </a:p>
          <a:p>
            <a:pPr>
              <a:lnSpc>
                <a:spcPct val="100000"/>
              </a:lnSpc>
              <a:buFont typeface="Wingdings" pitchFamily="2" charset="2"/>
              <a:buNone/>
            </a:pPr>
            <a:r>
              <a:rPr lang="uk-UA" sz="2800" smtClean="0"/>
              <a:t>	Мережа сортування є простою абстракцією для апаратних засобів сортування. Така мережа складається із сполучених один з одним за допомогою міжкомпонентних зв'язків-компараторів (comparators), що є модулями, здатними виконувати операції порівняння-обміну. Метод Бетчера можна розглядати як мережу сортування. </a:t>
            </a:r>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800" smtClean="0"/>
              <a:t>	</a:t>
            </a:r>
            <a:r>
              <a:rPr lang="uk-UA" sz="2800" b="1" smtClean="0"/>
              <a:t>Зовнішнє сортування </a:t>
            </a:r>
            <a:r>
              <a:rPr lang="uk-UA" sz="2800" smtClean="0"/>
              <a:t>(external sorting)</a:t>
            </a:r>
          </a:p>
          <a:p>
            <a:pPr>
              <a:lnSpc>
                <a:spcPct val="100000"/>
              </a:lnSpc>
              <a:buFont typeface="Wingdings" pitchFamily="2" charset="2"/>
              <a:buNone/>
            </a:pPr>
            <a:r>
              <a:rPr lang="uk-UA" sz="2800" smtClean="0"/>
              <a:t>	В цьому випадку сортований файл має такий величезний розмір, що не поміщається в оперативній пам'яті. Вартість доступу до окремих записів може опинитися непомірно високою, через цю обставину потрібно використовувати абстрактну модель, в якій записи передаються між зовнішніми пристроями у вигляді блоків великих розмірів. </a:t>
            </a:r>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800" smtClean="0"/>
              <a:t>	Більшість методів зовнішнього сортування побудована наступним чином. </a:t>
            </a:r>
          </a:p>
          <a:p>
            <a:pPr>
              <a:lnSpc>
                <a:spcPct val="100000"/>
              </a:lnSpc>
              <a:buFont typeface="Wingdings" pitchFamily="2" charset="2"/>
              <a:buNone/>
            </a:pPr>
            <a:r>
              <a:rPr lang="uk-UA" sz="2800" smtClean="0"/>
              <a:t>	Виконується перший прохід по файлу, що сортується, в процесі якого проводиться його розбиття на блоки, розмір яких приблизно відповідає простору оперативної пам'яті, після чого виконується сортування цих блоків. Потім здійснюється злиття відсортованих блоків, при необхідності з цією метою виконуються декілька проходів файлу, при цьому з кожним проходом ступінь впорядкованості зростає, поки весь файл не виявиться відсортованим. </a:t>
            </a:r>
          </a:p>
          <a:p>
            <a:pPr>
              <a:lnSpc>
                <a:spcPct val="100000"/>
              </a:lnSpc>
              <a:buFont typeface="Wingdings" pitchFamily="2" charset="2"/>
              <a:buNone/>
            </a:pPr>
            <a:r>
              <a:rPr lang="uk-UA" sz="2800" smtClean="0"/>
              <a:t>	Такий підхід називається сортуванням-злиттям. </a:t>
            </a:r>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4386" name="Rectangle 3"/>
          <p:cNvSpPr>
            <a:spLocks noGrp="1" noChangeArrowheads="1"/>
          </p:cNvSpPr>
          <p:nvPr>
            <p:ph type="body" idx="1"/>
          </p:nvPr>
        </p:nvSpPr>
        <p:spPr>
          <a:xfrm>
            <a:off x="0" y="357188"/>
            <a:ext cx="9144000" cy="6500812"/>
          </a:xfrm>
        </p:spPr>
        <p:txBody>
          <a:bodyPr/>
          <a:lstStyle/>
          <a:p>
            <a:pPr>
              <a:buFont typeface="Wingdings" pitchFamily="2" charset="2"/>
              <a:buNone/>
            </a:pPr>
            <a:r>
              <a:rPr kumimoji="1" lang="uk-UA" sz="2800" smtClean="0"/>
              <a:t>	</a:t>
            </a:r>
            <a:r>
              <a:rPr kumimoji="1" lang="uk-UA" sz="2800" b="1" smtClean="0"/>
              <a:t>Домашнє завдання</a:t>
            </a:r>
          </a:p>
          <a:p>
            <a:pPr>
              <a:buFont typeface="Wingdings" pitchFamily="2" charset="2"/>
              <a:buNone/>
            </a:pPr>
            <a:endParaRPr kumimoji="1" lang="uk-UA" sz="2800" b="1" smtClean="0"/>
          </a:p>
          <a:p>
            <a:pPr marL="342900" lvl="1" indent="-342900">
              <a:lnSpc>
                <a:spcPct val="90000"/>
              </a:lnSpc>
              <a:buClr>
                <a:schemeClr val="tx2"/>
              </a:buClr>
              <a:buSzPct val="75000"/>
              <a:buFontTx/>
              <a:buNone/>
            </a:pPr>
            <a:r>
              <a:rPr kumimoji="1" lang="uk-UA" smtClean="0"/>
              <a:t>	Підготуватися до виконання практичної роботи  №6.</a:t>
            </a:r>
            <a:endParaRPr kumimoji="1" lang="en-US" smtClean="0"/>
          </a:p>
          <a:p>
            <a:pPr marL="342900" lvl="1" indent="-342900">
              <a:lnSpc>
                <a:spcPct val="90000"/>
              </a:lnSpc>
              <a:buClr>
                <a:schemeClr val="tx2"/>
              </a:buClr>
              <a:buSzPct val="75000"/>
              <a:buFontTx/>
              <a:buNone/>
            </a:pPr>
            <a:endParaRPr kumimoji="1" lang="en-US" smtClean="0"/>
          </a:p>
          <a:p>
            <a:pPr marL="342900" lvl="1" indent="-342900">
              <a:lnSpc>
                <a:spcPct val="90000"/>
              </a:lnSpc>
              <a:buClr>
                <a:schemeClr val="tx2"/>
              </a:buClr>
              <a:buSzPct val="75000"/>
              <a:buFontTx/>
              <a:buNone/>
            </a:pPr>
            <a:r>
              <a:rPr kumimoji="1" lang="en-US" smtClean="0"/>
              <a:t>	</a:t>
            </a:r>
            <a:r>
              <a:rPr kumimoji="1" lang="uk-UA" smtClean="0"/>
              <a:t>Підготуватися до контрольної роботи (типові питання можна подивитися в завданні до практичної роботи №</a:t>
            </a:r>
            <a:r>
              <a:rPr kumimoji="1" lang="en-US" smtClean="0"/>
              <a:t>6</a:t>
            </a:r>
            <a:r>
              <a:rPr kumimoji="1" lang="uk-UA" smtClean="0"/>
              <a: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p:txBody>
          <a:bodyPr/>
          <a:lstStyle/>
          <a:p>
            <a:pPr eaLnBrk="1" hangingPunct="1">
              <a:defRPr/>
            </a:pPr>
            <a:r>
              <a:rPr lang="ru-RU" dirty="0" smtClean="0">
                <a:solidFill>
                  <a:srgbClr val="0000CC"/>
                </a:solidFill>
                <a:latin typeface="Times New Roman" pitchFamily="18" charset="0"/>
                <a:cs typeface="Times New Roman" pitchFamily="18" charset="0"/>
              </a:rPr>
              <a:t>5.1. </a:t>
            </a:r>
            <a:r>
              <a:rPr lang="ru-RU" dirty="0" err="1" smtClean="0">
                <a:solidFill>
                  <a:srgbClr val="0000CC"/>
                </a:solidFill>
                <a:latin typeface="Times New Roman" pitchFamily="18" charset="0"/>
                <a:cs typeface="Times New Roman" pitchFamily="18" charset="0"/>
              </a:rPr>
              <a:t>Елементарні</a:t>
            </a:r>
            <a:r>
              <a:rPr lang="ru-RU" dirty="0" smtClean="0">
                <a:solidFill>
                  <a:srgbClr val="0000CC"/>
                </a:solidFill>
                <a:latin typeface="Times New Roman" pitchFamily="18" charset="0"/>
                <a:cs typeface="Times New Roman" pitchFamily="18" charset="0"/>
              </a:rPr>
              <a:t> </a:t>
            </a:r>
            <a:r>
              <a:rPr lang="ru-RU" dirty="0" err="1" smtClean="0">
                <a:solidFill>
                  <a:srgbClr val="0000CC"/>
                </a:solidFill>
                <a:latin typeface="Times New Roman" pitchFamily="18" charset="0"/>
                <a:cs typeface="Times New Roman" pitchFamily="18" charset="0"/>
              </a:rPr>
              <a:t>методи</a:t>
            </a:r>
            <a:r>
              <a:rPr lang="ru-RU" dirty="0" smtClean="0">
                <a:solidFill>
                  <a:srgbClr val="0000CC"/>
                </a:solidFill>
                <a:latin typeface="Times New Roman" pitchFamily="18" charset="0"/>
                <a:cs typeface="Times New Roman" pitchFamily="18" charset="0"/>
              </a:rPr>
              <a:t> </a:t>
            </a:r>
            <a:r>
              <a:rPr lang="ru-RU" dirty="0" err="1" smtClean="0">
                <a:solidFill>
                  <a:srgbClr val="0000CC"/>
                </a:solidFill>
                <a:latin typeface="Times New Roman" pitchFamily="18" charset="0"/>
                <a:cs typeface="Times New Roman" pitchFamily="18" charset="0"/>
              </a:rPr>
              <a:t>сортування</a:t>
            </a:r>
            <a:endParaRPr lang="uk-UA" dirty="0" smtClean="0">
              <a:solidFill>
                <a:srgbClr val="0000CC"/>
              </a:solidFill>
              <a:latin typeface="Times New Roman" pitchFamily="18" charset="0"/>
              <a:cs typeface="Times New Roman" pitchFamily="18" charset="0"/>
            </a:endParaRPr>
          </a:p>
        </p:txBody>
      </p:sp>
      <p:sp>
        <p:nvSpPr>
          <p:cNvPr id="15363" name="Rectangle 3"/>
          <p:cNvSpPr>
            <a:spLocks noGrp="1" noChangeArrowheads="1"/>
          </p:cNvSpPr>
          <p:nvPr>
            <p:ph type="body" idx="4294967295"/>
          </p:nvPr>
        </p:nvSpPr>
        <p:spPr>
          <a:xfrm>
            <a:off x="682625" y="2276475"/>
            <a:ext cx="7772400" cy="4224338"/>
          </a:xfrm>
        </p:spPr>
        <p:txBody>
          <a:bodyPr/>
          <a:lstStyle/>
          <a:p>
            <a:pPr eaLnBrk="1" hangingPunct="1">
              <a:buFont typeface="Wingdings" pitchFamily="2" charset="2"/>
              <a:buNone/>
              <a:defRPr/>
            </a:pPr>
            <a:r>
              <a:rPr lang="ru-RU" sz="2800" dirty="0" err="1" smtClean="0"/>
              <a:t>Література</a:t>
            </a:r>
            <a:r>
              <a:rPr lang="ru-RU" sz="2800" dirty="0" smtClean="0"/>
              <a:t> для </a:t>
            </a:r>
            <a:r>
              <a:rPr lang="ru-RU" sz="2800" dirty="0" err="1" smtClean="0"/>
              <a:t>самостійного</a:t>
            </a:r>
            <a:r>
              <a:rPr lang="ru-RU" sz="2800" dirty="0" smtClean="0"/>
              <a:t> </a:t>
            </a:r>
            <a:r>
              <a:rPr lang="ru-RU" sz="2800" dirty="0" err="1" smtClean="0"/>
              <a:t>читання</a:t>
            </a:r>
            <a:r>
              <a:rPr lang="ru-RU" sz="2800" dirty="0" smtClean="0"/>
              <a:t>:</a:t>
            </a:r>
          </a:p>
          <a:p>
            <a:pPr lvl="1" eaLnBrk="1" hangingPunct="1">
              <a:buFontTx/>
              <a:buNone/>
              <a:defRPr/>
            </a:pPr>
            <a:r>
              <a:rPr lang="ru-RU" sz="2400" dirty="0" smtClean="0"/>
              <a:t>		 с.249-298 </a:t>
            </a:r>
            <a:r>
              <a:rPr lang="uk-UA" sz="2400" dirty="0" smtClean="0"/>
              <a:t>[</a:t>
            </a:r>
            <a:r>
              <a:rPr lang="en-US" sz="2400" dirty="0" smtClean="0"/>
              <a:t>3</a:t>
            </a:r>
            <a:r>
              <a:rPr lang="uk-UA" sz="2400" dirty="0" smtClean="0"/>
              <a:t>],</a:t>
            </a:r>
            <a:r>
              <a:rPr lang="ru-RU" sz="2400" dirty="0" smtClean="0"/>
              <a:t> с.</a:t>
            </a:r>
            <a:r>
              <a:rPr lang="uk-UA" sz="2400" dirty="0" smtClean="0"/>
              <a:t> </a:t>
            </a:r>
            <a:r>
              <a:rPr lang="en-US" sz="2400" dirty="0" smtClean="0"/>
              <a:t>228</a:t>
            </a:r>
            <a:r>
              <a:rPr lang="uk-UA" sz="2400" dirty="0" smtClean="0"/>
              <a:t>-</a:t>
            </a:r>
            <a:r>
              <a:rPr lang="en-US" sz="2400" dirty="0" smtClean="0"/>
              <a:t>235</a:t>
            </a:r>
            <a:r>
              <a:rPr lang="uk-UA" sz="2400" dirty="0" smtClean="0"/>
              <a:t> [1]</a:t>
            </a:r>
          </a:p>
          <a:p>
            <a:pPr lvl="1" eaLnBrk="1" hangingPunct="1">
              <a:buFontTx/>
              <a:buNone/>
              <a:defRPr/>
            </a:pPr>
            <a:r>
              <a:rPr lang="uk-UA" sz="1100" dirty="0" smtClean="0"/>
              <a:t> </a:t>
            </a:r>
            <a:endParaRPr lang="en-US" sz="1100" dirty="0" smtClean="0"/>
          </a:p>
          <a:p>
            <a:pPr marL="914400" lvl="1" indent="-457200">
              <a:lnSpc>
                <a:spcPct val="80000"/>
              </a:lnSpc>
              <a:buFontTx/>
              <a:buAutoNum type="arabicPeriod"/>
              <a:defRPr/>
            </a:pPr>
            <a:r>
              <a:rPr lang="uk-UA" sz="2400" dirty="0" smtClean="0"/>
              <a:t>Сортування вибором с.257[</a:t>
            </a:r>
            <a:r>
              <a:rPr lang="en-US" sz="2400" dirty="0" smtClean="0"/>
              <a:t>3</a:t>
            </a:r>
            <a:r>
              <a:rPr lang="uk-UA" sz="2400" dirty="0" smtClean="0"/>
              <a:t>], с.2</a:t>
            </a:r>
            <a:r>
              <a:rPr lang="en-US" sz="2400" dirty="0" smtClean="0"/>
              <a:t>32[1]</a:t>
            </a:r>
          </a:p>
          <a:p>
            <a:pPr marL="914400" lvl="1" indent="-457200">
              <a:lnSpc>
                <a:spcPct val="80000"/>
              </a:lnSpc>
              <a:buFontTx/>
              <a:buAutoNum type="arabicPeriod"/>
              <a:defRPr/>
            </a:pPr>
            <a:r>
              <a:rPr lang="uk-UA" sz="2400" dirty="0" smtClean="0"/>
              <a:t>Сортування вставками с.258[</a:t>
            </a:r>
            <a:r>
              <a:rPr lang="en-US" sz="2400" dirty="0" smtClean="0"/>
              <a:t>3</a:t>
            </a:r>
            <a:r>
              <a:rPr lang="uk-UA" sz="2400" dirty="0" smtClean="0"/>
              <a:t>], с.2</a:t>
            </a:r>
            <a:r>
              <a:rPr lang="en-US" sz="2400" dirty="0" smtClean="0"/>
              <a:t>31[1]</a:t>
            </a:r>
          </a:p>
          <a:p>
            <a:pPr marL="914400" lvl="1" indent="-457200">
              <a:lnSpc>
                <a:spcPct val="80000"/>
              </a:lnSpc>
              <a:buFontTx/>
              <a:buAutoNum type="arabicPeriod"/>
              <a:defRPr/>
            </a:pPr>
            <a:r>
              <a:rPr lang="uk-UA" sz="2400" dirty="0" err="1" smtClean="0"/>
              <a:t>Бульбашкове</a:t>
            </a:r>
            <a:r>
              <a:rPr lang="uk-UA" sz="2400" dirty="0" smtClean="0"/>
              <a:t> сортування с.261[</a:t>
            </a:r>
            <a:r>
              <a:rPr lang="en-US" sz="2400" dirty="0" smtClean="0"/>
              <a:t>3</a:t>
            </a:r>
            <a:r>
              <a:rPr lang="uk-UA" sz="2400" dirty="0" smtClean="0"/>
              <a:t>], с.228</a:t>
            </a:r>
            <a:r>
              <a:rPr lang="en-US" sz="2400" dirty="0" smtClean="0"/>
              <a:t>[1]</a:t>
            </a:r>
          </a:p>
          <a:p>
            <a:pPr marL="914400" lvl="1" indent="-457200">
              <a:lnSpc>
                <a:spcPct val="80000"/>
              </a:lnSpc>
              <a:buFontTx/>
              <a:buAutoNum type="arabicPeriod"/>
              <a:defRPr/>
            </a:pPr>
            <a:r>
              <a:rPr lang="uk-UA" sz="2400" dirty="0" smtClean="0"/>
              <a:t>Сортування методом </a:t>
            </a:r>
            <a:r>
              <a:rPr lang="uk-UA" sz="2400" dirty="0" err="1" smtClean="0"/>
              <a:t>Шелла</a:t>
            </a:r>
            <a:r>
              <a:rPr lang="uk-UA" sz="2400" dirty="0" smtClean="0"/>
              <a:t> с.269[</a:t>
            </a:r>
            <a:r>
              <a:rPr lang="en-US" sz="2400" dirty="0" smtClean="0"/>
              <a:t>3</a:t>
            </a:r>
            <a:r>
              <a:rPr lang="uk-UA" sz="2400" dirty="0" smtClean="0"/>
              <a:t>], с.2</a:t>
            </a:r>
            <a:r>
              <a:rPr lang="en-US" sz="2400" dirty="0" smtClean="0"/>
              <a:t>62[1]</a:t>
            </a:r>
            <a:endParaRPr lang="uk-UA" sz="2400" dirty="0" smtClean="0"/>
          </a:p>
          <a:p>
            <a:pPr marL="914400" lvl="1" indent="-457200">
              <a:lnSpc>
                <a:spcPct val="80000"/>
              </a:lnSpc>
              <a:buFontTx/>
              <a:buAutoNum type="arabicPeriod"/>
              <a:defRPr/>
            </a:pPr>
            <a:r>
              <a:rPr lang="uk-UA" sz="2400" dirty="0" smtClean="0"/>
              <a:t>Сортування по індексам та покажчикам с.283[</a:t>
            </a:r>
            <a:r>
              <a:rPr lang="en-US" sz="2400" dirty="0" smtClean="0"/>
              <a:t>3</a:t>
            </a:r>
            <a:r>
              <a:rPr lang="uk-UA" sz="2400" dirty="0" smtClean="0"/>
              <a:t>]</a:t>
            </a:r>
            <a:endParaRPr lang="en-US" sz="2400" dirty="0" smtClean="0"/>
          </a:p>
          <a:p>
            <a:pPr marL="914400" lvl="1" indent="-457200">
              <a:lnSpc>
                <a:spcPct val="80000"/>
              </a:lnSpc>
              <a:buFontTx/>
              <a:buAutoNum type="arabicPeriod"/>
              <a:defRPr/>
            </a:pPr>
            <a:r>
              <a:rPr lang="uk-UA" sz="2400" dirty="0" smtClean="0"/>
              <a:t>Метод </a:t>
            </a:r>
            <a:r>
              <a:rPr lang="uk-UA" sz="2400" dirty="0" err="1" smtClean="0"/>
              <a:t>розподіляючого</a:t>
            </a:r>
            <a:r>
              <a:rPr lang="uk-UA" sz="2400" dirty="0" smtClean="0"/>
              <a:t> підрахунку с.295[</a:t>
            </a:r>
            <a:r>
              <a:rPr lang="en-US" sz="2400" dirty="0" smtClean="0"/>
              <a:t>3</a:t>
            </a:r>
            <a:r>
              <a:rPr lang="uk-UA" sz="2400" dirty="0" smtClean="0"/>
              <a:t>]</a:t>
            </a:r>
            <a:endParaRPr lang="ru-RU" sz="2400" dirty="0" smtClean="0"/>
          </a:p>
        </p:txBody>
      </p:sp>
      <p:sp>
        <p:nvSpPr>
          <p:cNvPr id="26628"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6194" name="Rectangle 3"/>
          <p:cNvSpPr>
            <a:spLocks noGrp="1" noChangeArrowheads="1"/>
          </p:cNvSpPr>
          <p:nvPr>
            <p:ph type="body" idx="4294967295"/>
          </p:nvPr>
        </p:nvSpPr>
        <p:spPr>
          <a:xfrm>
            <a:off x="0" y="357188"/>
            <a:ext cx="9144000" cy="6500812"/>
          </a:xfrm>
        </p:spPr>
        <p:txBody>
          <a:bodyPr/>
          <a:lstStyle/>
          <a:p>
            <a:pPr marL="609600" indent="-609600">
              <a:buFont typeface="Wingdings" pitchFamily="2" charset="2"/>
              <a:buNone/>
              <a:defRPr/>
            </a:pPr>
            <a:r>
              <a:rPr lang="uk-UA" sz="2800" dirty="0" smtClean="0"/>
              <a:t>	</a:t>
            </a:r>
            <a:r>
              <a:rPr lang="uk-UA" sz="2800" b="1" dirty="0" smtClean="0"/>
              <a:t>Сортування вибором</a:t>
            </a:r>
          </a:p>
          <a:p>
            <a:pPr marL="609600" indent="-609600">
              <a:buFont typeface="Wingdings" pitchFamily="2" charset="2"/>
              <a:buNone/>
              <a:defRPr/>
            </a:pPr>
            <a:endParaRPr lang="uk-UA" sz="2000" b="1" dirty="0" smtClean="0"/>
          </a:p>
          <a:p>
            <a:pPr>
              <a:lnSpc>
                <a:spcPct val="100000"/>
              </a:lnSpc>
              <a:buFont typeface="Wingdings" pitchFamily="2" charset="2"/>
              <a:buNone/>
              <a:defRPr/>
            </a:pPr>
            <a:r>
              <a:rPr lang="uk-UA" sz="2800" dirty="0" smtClean="0"/>
              <a:t>	Метод працює наступним чином. Спочатку відшукується найменший елемент набору, потім він міняється місцями з елементом, який стоїть першим в наборі. Далі знаходиться другий найменший елемент, і міняється місцями з елементом, що стоїть у другій позиції в наборі. Цей процес продовжується доти, доки весь набір не буде відсортованим.</a:t>
            </a:r>
            <a:endParaRPr lang="en-GB" sz="2800" dirty="0" smtClean="0"/>
          </a:p>
        </p:txBody>
      </p:sp>
      <p:sp>
        <p:nvSpPr>
          <p:cNvPr id="27651"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type="body" idx="4294967295"/>
          </p:nvPr>
        </p:nvSpPr>
        <p:spPr>
          <a:xfrm>
            <a:off x="0" y="357188"/>
            <a:ext cx="9144000" cy="571500"/>
          </a:xfrm>
        </p:spPr>
        <p:txBody>
          <a:bodyPr/>
          <a:lstStyle/>
          <a:p>
            <a:pPr marL="609600" indent="-609600">
              <a:lnSpc>
                <a:spcPct val="110000"/>
              </a:lnSpc>
              <a:buFont typeface="Wingdings" pitchFamily="2" charset="2"/>
              <a:buNone/>
            </a:pPr>
            <a:r>
              <a:rPr lang="uk-UA" sz="2800" smtClean="0"/>
              <a:t>	</a:t>
            </a:r>
            <a:r>
              <a:rPr lang="uk-UA" sz="2800" u="sng" smtClean="0"/>
              <a:t>Приклад</a:t>
            </a:r>
            <a:r>
              <a:rPr lang="uk-UA" sz="2800" smtClean="0"/>
              <a:t>. Сортування вибором.</a:t>
            </a:r>
          </a:p>
        </p:txBody>
      </p:sp>
      <p:pic>
        <p:nvPicPr>
          <p:cNvPr id="28675" name="Picture 2"/>
          <p:cNvPicPr>
            <a:picLocks noChangeAspect="1" noChangeArrowheads="1"/>
          </p:cNvPicPr>
          <p:nvPr/>
        </p:nvPicPr>
        <p:blipFill>
          <a:blip r:embed="rId3"/>
          <a:srcRect/>
          <a:stretch>
            <a:fillRect/>
          </a:stretch>
        </p:blipFill>
        <p:spPr bwMode="auto">
          <a:xfrm>
            <a:off x="1762125" y="1155700"/>
            <a:ext cx="5167313" cy="5487988"/>
          </a:xfrm>
          <a:prstGeom prst="rect">
            <a:avLst/>
          </a:prstGeom>
          <a:noFill/>
          <a:ln w="12700">
            <a:noFill/>
            <a:miter lim="800000"/>
            <a:headEnd type="none" w="sm" len="sm"/>
            <a:tailEnd type="none" w="sm" len="sm"/>
          </a:ln>
        </p:spPr>
      </p:pic>
      <p:sp>
        <p:nvSpPr>
          <p:cNvPr id="4" name="Прямоугольный треугольник 3"/>
          <p:cNvSpPr/>
          <p:nvPr/>
        </p:nvSpPr>
        <p:spPr bwMode="auto">
          <a:xfrm>
            <a:off x="1928794" y="1571612"/>
            <a:ext cx="4929222" cy="5000660"/>
          </a:xfrm>
          <a:prstGeom prst="rtTriangle">
            <a:avLst/>
          </a:prstGeom>
          <a:solidFill>
            <a:schemeClr val="accent2">
              <a:alpha val="50000"/>
            </a:scheme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uk-UA" sz="2400" b="0" i="0" u="none" strike="noStrike" cap="none" normalizeH="0" baseline="0" smtClean="0">
              <a:ln>
                <a:noFill/>
              </a:ln>
              <a:solidFill>
                <a:schemeClr val="tx1"/>
              </a:solidFill>
              <a:effectLst/>
              <a:latin typeface="Times New Roman"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6194" name="Rectangle 3"/>
          <p:cNvSpPr>
            <a:spLocks noGrp="1" noChangeArrowheads="1"/>
          </p:cNvSpPr>
          <p:nvPr>
            <p:ph type="body" idx="4294967295"/>
          </p:nvPr>
        </p:nvSpPr>
        <p:spPr>
          <a:xfrm>
            <a:off x="0" y="357188"/>
            <a:ext cx="9144000" cy="6500812"/>
          </a:xfrm>
        </p:spPr>
        <p:txBody>
          <a:bodyPr/>
          <a:lstStyle/>
          <a:p>
            <a:pPr>
              <a:buFont typeface="Wingdings" pitchFamily="2" charset="2"/>
              <a:buNone/>
              <a:defRPr/>
            </a:pPr>
            <a:r>
              <a:rPr lang="uk-UA" sz="2800" dirty="0" smtClean="0"/>
              <a:t>	Недоліки: </a:t>
            </a:r>
          </a:p>
          <a:p>
            <a:pPr lvl="1">
              <a:lnSpc>
                <a:spcPct val="90000"/>
              </a:lnSpc>
              <a:defRPr/>
            </a:pPr>
            <a:r>
              <a:rPr lang="uk-UA" dirty="0" smtClean="0"/>
              <a:t>час виконання сортування дуже мало залежить від того, наскільки впорядкований вхідний набір;</a:t>
            </a:r>
          </a:p>
          <a:p>
            <a:pPr lvl="1">
              <a:lnSpc>
                <a:spcPct val="90000"/>
              </a:lnSpc>
              <a:defRPr/>
            </a:pPr>
            <a:r>
              <a:rPr lang="uk-UA" dirty="0" smtClean="0"/>
              <a:t>процес знаходження мінімального елементу за один прохід набору не дає інформації про те, де може знаходитися мінімальний елемент на наступному проході цього набору. </a:t>
            </a:r>
          </a:p>
          <a:p>
            <a:pPr>
              <a:buFont typeface="Wingdings" pitchFamily="2" charset="2"/>
              <a:buNone/>
              <a:defRPr/>
            </a:pPr>
            <a:r>
              <a:rPr lang="uk-UA" sz="2800" dirty="0" smtClean="0"/>
              <a:t>	Переваги:</a:t>
            </a:r>
          </a:p>
          <a:p>
            <a:pPr lvl="1">
              <a:lnSpc>
                <a:spcPct val="90000"/>
              </a:lnSpc>
              <a:defRPr/>
            </a:pPr>
            <a:r>
              <a:rPr lang="uk-UA" dirty="0" smtClean="0"/>
              <a:t>не зважаючи на всю простоту та очевидний примітивізм підходу, сортуванню вибором надається перевага у випадках, коли записи наборів великі, а ключі</a:t>
            </a:r>
            <a:r>
              <a:rPr lang="ru-RU" dirty="0" smtClean="0"/>
              <a:t>,</a:t>
            </a:r>
            <a:r>
              <a:rPr lang="uk-UA" dirty="0" smtClean="0"/>
              <a:t> по яким іде сортування</a:t>
            </a:r>
            <a:r>
              <a:rPr lang="ru-RU" dirty="0" smtClean="0"/>
              <a:t>,</a:t>
            </a:r>
            <a:r>
              <a:rPr lang="uk-UA" dirty="0" smtClean="0"/>
              <a:t> – малі. В цього типу задачах витрати ресурсів на переміщення елементів значно більші вартості операцій порівняння.</a:t>
            </a:r>
            <a:endParaRPr lang="en-GB" dirty="0" smtClean="0"/>
          </a:p>
          <a:p>
            <a:pPr marL="609600" indent="-609600">
              <a:buFont typeface="Wingdings" pitchFamily="2" charset="2"/>
              <a:buNone/>
              <a:defRPr/>
            </a:pPr>
            <a:endParaRPr lang="uk-UA" sz="2800" b="1" dirty="0" smtClean="0"/>
          </a:p>
          <a:p>
            <a:pPr marL="609600" indent="-609600">
              <a:buFont typeface="Wingdings" pitchFamily="2" charset="2"/>
              <a:buNone/>
              <a:defRPr/>
            </a:pPr>
            <a:endParaRPr lang="uk-UA" sz="2800" dirty="0" smtClean="0"/>
          </a:p>
        </p:txBody>
      </p:sp>
      <p:sp>
        <p:nvSpPr>
          <p:cNvPr id="29699"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type="body" idx="4294967295"/>
          </p:nvPr>
        </p:nvSpPr>
        <p:spPr>
          <a:xfrm>
            <a:off x="0" y="357188"/>
            <a:ext cx="9144000" cy="6500812"/>
          </a:xfrm>
        </p:spPr>
        <p:txBody>
          <a:bodyPr/>
          <a:lstStyle/>
          <a:p>
            <a:pPr marL="609600" indent="-609600">
              <a:buFont typeface="Wingdings" pitchFamily="2" charset="2"/>
              <a:buNone/>
            </a:pPr>
            <a:r>
              <a:rPr lang="uk-UA" sz="2800" smtClean="0"/>
              <a:t>	</a:t>
            </a:r>
            <a:r>
              <a:rPr lang="uk-UA" sz="2800" b="1" smtClean="0"/>
              <a:t>Сортування вставками</a:t>
            </a:r>
          </a:p>
          <a:p>
            <a:pPr marL="609600" indent="-609600">
              <a:buFont typeface="Wingdings" pitchFamily="2" charset="2"/>
              <a:buNone/>
            </a:pPr>
            <a:endParaRPr lang="uk-UA" sz="1600" b="1" smtClean="0"/>
          </a:p>
          <a:p>
            <a:pPr marL="609600" indent="-609600">
              <a:lnSpc>
                <a:spcPct val="100000"/>
              </a:lnSpc>
              <a:buFont typeface="Wingdings" pitchFamily="2" charset="2"/>
              <a:buNone/>
            </a:pPr>
            <a:r>
              <a:rPr lang="uk-UA" sz="2800" b="1" smtClean="0"/>
              <a:t>	</a:t>
            </a:r>
            <a:r>
              <a:rPr lang="uk-UA" sz="2800" smtClean="0"/>
              <a:t>Метод складається в тому, що окремо аналізується кожен конкретний елемент, який потім поміщається в правильне місце серед інших вже відсортованих елементів, які при цьому зміщуються вправо. Як і у випадку сортування вибором, елементи, що знаходяться зліва від поточного індексу, відсортовані в потрібному порядку, але ще не займають свої остаточні позиції, бо можуть бути зсунені для звільнення місця під менші елементи, які будуть знайдені пізніше. Масив буде повністю відсортовано, коли індекс досягне правої границі набору. </a:t>
            </a:r>
            <a:endParaRPr lang="uk-UA" sz="2800" b="1" smtClean="0"/>
          </a:p>
          <a:p>
            <a:pPr marL="609600" indent="-609600">
              <a:buFont typeface="Wingdings" pitchFamily="2" charset="2"/>
              <a:buNone/>
            </a:pPr>
            <a:endParaRPr lang="uk-UA" sz="2800" smtClean="0"/>
          </a:p>
        </p:txBody>
      </p:sp>
      <p:sp>
        <p:nvSpPr>
          <p:cNvPr id="30723"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4294967295"/>
          </p:nvPr>
        </p:nvSpPr>
        <p:spPr>
          <a:xfrm>
            <a:off x="0" y="357188"/>
            <a:ext cx="9144000" cy="571500"/>
          </a:xfrm>
        </p:spPr>
        <p:txBody>
          <a:bodyPr/>
          <a:lstStyle/>
          <a:p>
            <a:pPr marL="609600" indent="-609600">
              <a:lnSpc>
                <a:spcPct val="110000"/>
              </a:lnSpc>
              <a:buFont typeface="Wingdings" pitchFamily="2" charset="2"/>
              <a:buNone/>
            </a:pPr>
            <a:r>
              <a:rPr lang="uk-UA" sz="2800" smtClean="0"/>
              <a:t>	</a:t>
            </a:r>
            <a:r>
              <a:rPr lang="uk-UA" sz="2800" u="sng" smtClean="0"/>
              <a:t>Приклад</a:t>
            </a:r>
            <a:r>
              <a:rPr lang="uk-UA" sz="2800" smtClean="0"/>
              <a:t>. Сортування вставками.</a:t>
            </a:r>
          </a:p>
        </p:txBody>
      </p:sp>
      <p:grpSp>
        <p:nvGrpSpPr>
          <p:cNvPr id="11" name="Группа 10"/>
          <p:cNvGrpSpPr/>
          <p:nvPr/>
        </p:nvGrpSpPr>
        <p:grpSpPr>
          <a:xfrm>
            <a:off x="1785918" y="1071546"/>
            <a:ext cx="5286412" cy="5567379"/>
            <a:chOff x="1785918" y="1071546"/>
            <a:chExt cx="5286412" cy="5567379"/>
          </a:xfrm>
        </p:grpSpPr>
        <p:pic>
          <p:nvPicPr>
            <p:cNvPr id="9" name="Picture 2"/>
            <p:cNvPicPr>
              <a:picLocks noChangeAspect="1" noChangeArrowheads="1"/>
            </p:cNvPicPr>
            <p:nvPr/>
          </p:nvPicPr>
          <p:blipFill>
            <a:blip r:embed="rId3"/>
            <a:srcRect/>
            <a:stretch>
              <a:fillRect/>
            </a:stretch>
          </p:blipFill>
          <p:spPr bwMode="auto">
            <a:xfrm>
              <a:off x="1785938" y="1214422"/>
              <a:ext cx="5072062" cy="5424503"/>
            </a:xfrm>
            <a:prstGeom prst="rect">
              <a:avLst/>
            </a:prstGeom>
            <a:noFill/>
            <a:ln w="12700">
              <a:noFill/>
              <a:miter lim="800000"/>
              <a:headEnd type="none" w="sm" len="sm"/>
              <a:tailEnd type="none" w="sm" len="sm"/>
            </a:ln>
          </p:spPr>
        </p:pic>
        <p:sp>
          <p:nvSpPr>
            <p:cNvPr id="10" name="Прямоугольный треугольник 9"/>
            <p:cNvSpPr/>
            <p:nvPr/>
          </p:nvSpPr>
          <p:spPr bwMode="auto">
            <a:xfrm>
              <a:off x="1785918" y="1071546"/>
              <a:ext cx="5286412" cy="5214974"/>
            </a:xfrm>
            <a:prstGeom prst="rtTriangle">
              <a:avLst/>
            </a:prstGeom>
            <a:solidFill>
              <a:schemeClr val="accent2">
                <a:alpha val="50000"/>
              </a:scheme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uk-UA" sz="2400" b="0" i="0" u="none" strike="noStrike" cap="none" normalizeH="0" baseline="0" smtClean="0">
                <a:ln>
                  <a:noFill/>
                </a:ln>
                <a:solidFill>
                  <a:schemeClr val="tx1"/>
                </a:solidFill>
                <a:effectLst/>
                <a:latin typeface="Times New Roman" charset="0"/>
              </a:endParaRPr>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ChangeArrowheads="1"/>
          </p:cNvSpPr>
          <p:nvPr>
            <p:ph type="body" idx="4294967295"/>
          </p:nvPr>
        </p:nvSpPr>
        <p:spPr>
          <a:xfrm>
            <a:off x="0" y="357188"/>
            <a:ext cx="9144000" cy="6500812"/>
          </a:xfrm>
        </p:spPr>
        <p:txBody>
          <a:bodyPr/>
          <a:lstStyle/>
          <a:p>
            <a:pPr marL="609600" indent="-609600">
              <a:lnSpc>
                <a:spcPct val="110000"/>
              </a:lnSpc>
              <a:buFont typeface="Wingdings" pitchFamily="2" charset="2"/>
              <a:buNone/>
            </a:pPr>
            <a:r>
              <a:rPr lang="uk-UA" sz="2800" smtClean="0"/>
              <a:t>	Переваги та недоліки:</a:t>
            </a:r>
          </a:p>
          <a:p>
            <a:pPr marL="609600" indent="-609600">
              <a:lnSpc>
                <a:spcPct val="110000"/>
              </a:lnSpc>
              <a:buFont typeface="Wingdings" pitchFamily="2" charset="2"/>
              <a:buNone/>
            </a:pPr>
            <a:r>
              <a:rPr lang="uk-UA" sz="2800" smtClean="0"/>
              <a:t>	На відміну від сортування вибором час виконання сортування вставками залежить в основному від порядку ключів при вводі. Наприклад, якщо набір великий, або ключі записів уже майже впорядковані</a:t>
            </a:r>
            <a:r>
              <a:rPr lang="ru-RU" sz="2800" smtClean="0"/>
              <a:t>,</a:t>
            </a:r>
            <a:r>
              <a:rPr lang="uk-UA" sz="2800" smtClean="0"/>
              <a:t> то сортування вставками виконується швидко, а сортування вибором – повільно.</a:t>
            </a:r>
          </a:p>
          <a:p>
            <a:pPr marL="609600" indent="-609600">
              <a:lnSpc>
                <a:spcPct val="110000"/>
              </a:lnSpc>
              <a:buFont typeface="Wingdings" pitchFamily="2" charset="2"/>
              <a:buNone/>
            </a:pPr>
            <a:endParaRPr lang="uk-UA" sz="2800" smtClean="0"/>
          </a:p>
          <a:p>
            <a:pPr marL="609600" indent="-609600">
              <a:lnSpc>
                <a:spcPct val="110000"/>
              </a:lnSpc>
              <a:buFont typeface="Wingdings" pitchFamily="2" charset="2"/>
              <a:buNone/>
            </a:pPr>
            <a:r>
              <a:rPr lang="uk-UA" sz="2800" smtClean="0"/>
              <a:t>	</a:t>
            </a:r>
            <a:r>
              <a:rPr lang="uk-UA" sz="2400" smtClean="0"/>
              <a:t>Приклади трьох реалізацій алгоритму різної ефективності наведено на с. 258-261 [3].</a:t>
            </a:r>
            <a:endParaRPr lang="en-GB" sz="2800" smtClean="0"/>
          </a:p>
          <a:p>
            <a:pPr marL="609600" indent="-609600">
              <a:lnSpc>
                <a:spcPct val="110000"/>
              </a:lnSpc>
              <a:buFont typeface="Wingdings" pitchFamily="2" charset="2"/>
              <a:buNone/>
            </a:pPr>
            <a:endParaRPr lang="uk-UA" sz="2800" smtClean="0"/>
          </a:p>
        </p:txBody>
      </p:sp>
      <p:sp>
        <p:nvSpPr>
          <p:cNvPr id="32771"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15362" name="Rectangle 3"/>
          <p:cNvSpPr>
            <a:spLocks noGrp="1" noChangeArrowheads="1"/>
          </p:cNvSpPr>
          <p:nvPr>
            <p:ph type="body" idx="4294967295"/>
          </p:nvPr>
        </p:nvSpPr>
        <p:spPr>
          <a:xfrm>
            <a:off x="0" y="357188"/>
            <a:ext cx="9144000" cy="6500812"/>
          </a:xfrm>
        </p:spPr>
        <p:txBody>
          <a:bodyPr/>
          <a:lstStyle/>
          <a:p>
            <a:pPr marL="609600" indent="-609600">
              <a:lnSpc>
                <a:spcPct val="100000"/>
              </a:lnSpc>
              <a:buFont typeface="Wingdings" pitchFamily="2" charset="2"/>
              <a:buNone/>
            </a:pPr>
            <a:r>
              <a:rPr lang="uk-UA" sz="2800" smtClean="0"/>
              <a:t>	Сортування стало важливим предметом обчислювальної математики в основному тому, що воно займає значну частину часу роботи програм – близько 25% всього часу обчислень витрачається на сортування даних. </a:t>
            </a:r>
          </a:p>
          <a:p>
            <a:pPr marL="609600" indent="-609600">
              <a:lnSpc>
                <a:spcPct val="100000"/>
              </a:lnSpc>
              <a:buFont typeface="Wingdings" pitchFamily="2" charset="2"/>
              <a:buNone/>
            </a:pPr>
            <a:r>
              <a:rPr lang="uk-UA" sz="2800" smtClean="0"/>
              <a:t>	Сортування також є важливим засобом для прискорення роботи майже будь-якого алгоритму, в якому потрібно часто звертатися до певних елементів.</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ChangeArrowheads="1"/>
          </p:cNvSpPr>
          <p:nvPr>
            <p:ph type="body" idx="4294967295"/>
          </p:nvPr>
        </p:nvSpPr>
        <p:spPr>
          <a:xfrm>
            <a:off x="0" y="357188"/>
            <a:ext cx="9144000" cy="6500812"/>
          </a:xfrm>
        </p:spPr>
        <p:txBody>
          <a:bodyPr/>
          <a:lstStyle/>
          <a:p>
            <a:pPr marL="609600" indent="-609600">
              <a:buFont typeface="Wingdings" pitchFamily="2" charset="2"/>
              <a:buNone/>
            </a:pPr>
            <a:r>
              <a:rPr lang="uk-UA" sz="2800" smtClean="0"/>
              <a:t>	</a:t>
            </a:r>
            <a:r>
              <a:rPr lang="uk-UA" sz="2800" b="1" smtClean="0"/>
              <a:t>Бульбашкове</a:t>
            </a:r>
            <a:r>
              <a:rPr lang="uk-UA" sz="2800" smtClean="0"/>
              <a:t> </a:t>
            </a:r>
            <a:r>
              <a:rPr lang="uk-UA" sz="2800" b="1" smtClean="0"/>
              <a:t>сортування</a:t>
            </a:r>
          </a:p>
          <a:p>
            <a:pPr marL="609600" indent="-609600">
              <a:buFont typeface="Wingdings" pitchFamily="2" charset="2"/>
              <a:buNone/>
            </a:pPr>
            <a:endParaRPr lang="uk-UA" sz="2400" b="1" smtClean="0"/>
          </a:p>
          <a:p>
            <a:pPr marL="609600" indent="-609600">
              <a:lnSpc>
                <a:spcPct val="100000"/>
              </a:lnSpc>
              <a:buFont typeface="Wingdings" pitchFamily="2" charset="2"/>
              <a:buNone/>
            </a:pPr>
            <a:r>
              <a:rPr lang="uk-UA" sz="2800" smtClean="0"/>
              <a:t>	Метод працює наступним чином. Виконується прохід по набору з обміном місцями сусідніх елементів, що порушують заданий порядок. Прохід повторюється доти, доки набір не буде остаточно відсортовано. </a:t>
            </a:r>
            <a:endParaRPr lang="uk-UA" sz="2800" b="1" smtClean="0"/>
          </a:p>
          <a:p>
            <a:pPr marL="609600" indent="-609600">
              <a:buFont typeface="Wingdings" pitchFamily="2" charset="2"/>
              <a:buNone/>
            </a:pPr>
            <a:endParaRPr lang="uk-UA" sz="2800" smtClean="0"/>
          </a:p>
        </p:txBody>
      </p:sp>
      <p:sp>
        <p:nvSpPr>
          <p:cNvPr id="33795"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noChangeArrowheads="1"/>
          </p:cNvSpPr>
          <p:nvPr>
            <p:ph type="body" idx="4294967295"/>
          </p:nvPr>
        </p:nvSpPr>
        <p:spPr>
          <a:xfrm>
            <a:off x="0" y="357188"/>
            <a:ext cx="9144000" cy="571500"/>
          </a:xfrm>
        </p:spPr>
        <p:txBody>
          <a:bodyPr/>
          <a:lstStyle/>
          <a:p>
            <a:pPr marL="609600" indent="-609600">
              <a:lnSpc>
                <a:spcPct val="110000"/>
              </a:lnSpc>
              <a:buFont typeface="Wingdings" pitchFamily="2" charset="2"/>
              <a:buNone/>
            </a:pPr>
            <a:r>
              <a:rPr lang="uk-UA" sz="2800" smtClean="0"/>
              <a:t>	</a:t>
            </a:r>
            <a:r>
              <a:rPr lang="uk-UA" sz="2800" u="sng" smtClean="0"/>
              <a:t>Приклад</a:t>
            </a:r>
            <a:r>
              <a:rPr lang="uk-UA" sz="2800" smtClean="0"/>
              <a:t>. Бульбашкове сортування.</a:t>
            </a:r>
          </a:p>
        </p:txBody>
      </p:sp>
      <p:pic>
        <p:nvPicPr>
          <p:cNvPr id="7" name="Picture 2"/>
          <p:cNvPicPr>
            <a:picLocks noChangeAspect="1" noChangeArrowheads="1"/>
          </p:cNvPicPr>
          <p:nvPr/>
        </p:nvPicPr>
        <p:blipFill>
          <a:blip r:embed="rId3"/>
          <a:srcRect/>
          <a:stretch>
            <a:fillRect/>
          </a:stretch>
        </p:blipFill>
        <p:spPr bwMode="auto">
          <a:xfrm>
            <a:off x="1811338" y="1071563"/>
            <a:ext cx="4975225" cy="5429250"/>
          </a:xfrm>
          <a:prstGeom prst="rect">
            <a:avLst/>
          </a:prstGeom>
          <a:noFill/>
          <a:ln w="12700">
            <a:noFill/>
            <a:miter lim="800000"/>
            <a:headEnd type="none" w="sm" len="sm"/>
            <a:tailEnd type="none" w="sm" len="sm"/>
          </a:ln>
        </p:spPr>
      </p:pic>
      <p:sp>
        <p:nvSpPr>
          <p:cNvPr id="8" name="Прямоугольный треугольник 7"/>
          <p:cNvSpPr/>
          <p:nvPr/>
        </p:nvSpPr>
        <p:spPr bwMode="auto">
          <a:xfrm>
            <a:off x="1857356" y="1071546"/>
            <a:ext cx="4929222" cy="5072098"/>
          </a:xfrm>
          <a:prstGeom prst="rtTriangle">
            <a:avLst/>
          </a:prstGeom>
          <a:solidFill>
            <a:schemeClr val="accent2">
              <a:alpha val="50000"/>
            </a:scheme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uk-UA" sz="2400" b="0" i="0" u="none" strike="noStrike" cap="none" normalizeH="0" baseline="0" smtClean="0">
              <a:ln>
                <a:noFill/>
              </a:ln>
              <a:solidFill>
                <a:schemeClr val="tx1"/>
              </a:solidFill>
              <a:effectLst/>
              <a:latin typeface="Times New Roman"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p:cNvSpPr>
            <a:spLocks noGrp="1" noChangeArrowheads="1"/>
          </p:cNvSpPr>
          <p:nvPr>
            <p:ph type="body" idx="4294967295"/>
          </p:nvPr>
        </p:nvSpPr>
        <p:spPr>
          <a:xfrm>
            <a:off x="0" y="357188"/>
            <a:ext cx="9144000" cy="6500812"/>
          </a:xfrm>
        </p:spPr>
        <p:txBody>
          <a:bodyPr/>
          <a:lstStyle/>
          <a:p>
            <a:pPr marL="609600" indent="-609600">
              <a:lnSpc>
                <a:spcPct val="110000"/>
              </a:lnSpc>
              <a:buFont typeface="Wingdings" pitchFamily="2" charset="2"/>
              <a:buNone/>
            </a:pPr>
            <a:r>
              <a:rPr lang="uk-UA" sz="2800" smtClean="0"/>
              <a:t>	Переваги та недоліки:</a:t>
            </a:r>
          </a:p>
          <a:p>
            <a:pPr marL="609600" indent="-609600">
              <a:lnSpc>
                <a:spcPct val="110000"/>
              </a:lnSpc>
              <a:buFont typeface="Wingdings" pitchFamily="2" charset="2"/>
              <a:buNone/>
            </a:pPr>
            <a:r>
              <a:rPr lang="uk-UA" sz="2800" smtClean="0"/>
              <a:t>	Основна перевага бульбашкового сортування в тому, що його легко реалізувати в вигляді програми. Швидкодія методу трохи менша ніж у методів вибору та вставок. </a:t>
            </a:r>
          </a:p>
        </p:txBody>
      </p:sp>
      <p:sp>
        <p:nvSpPr>
          <p:cNvPr id="35843"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3"/>
          <p:cNvSpPr>
            <a:spLocks noGrp="1" noChangeArrowheads="1"/>
          </p:cNvSpPr>
          <p:nvPr>
            <p:ph type="body" idx="4294967295"/>
          </p:nvPr>
        </p:nvSpPr>
        <p:spPr>
          <a:xfrm>
            <a:off x="0" y="357188"/>
            <a:ext cx="9144000" cy="6500812"/>
          </a:xfrm>
        </p:spPr>
        <p:txBody>
          <a:bodyPr/>
          <a:lstStyle/>
          <a:p>
            <a:pPr marL="609600" indent="-609600">
              <a:buFont typeface="Wingdings" pitchFamily="2" charset="2"/>
              <a:buNone/>
            </a:pPr>
            <a:r>
              <a:rPr lang="uk-UA" sz="2800" smtClean="0"/>
              <a:t>	</a:t>
            </a:r>
            <a:r>
              <a:rPr lang="uk-UA" sz="2800" b="1" smtClean="0"/>
              <a:t>Характеристики ресурсоємності елементарних методів сортування </a:t>
            </a:r>
          </a:p>
          <a:p>
            <a:pPr marL="609600" indent="-609600">
              <a:buFont typeface="Wingdings" pitchFamily="2" charset="2"/>
              <a:buNone/>
            </a:pPr>
            <a:endParaRPr lang="uk-UA" sz="1400" b="1" smtClean="0"/>
          </a:p>
          <a:p>
            <a:pPr marL="609600" indent="-609600">
              <a:lnSpc>
                <a:spcPct val="100000"/>
              </a:lnSpc>
              <a:buFont typeface="Wingdings" pitchFamily="2" charset="2"/>
              <a:buNone/>
            </a:pPr>
            <a:r>
              <a:rPr lang="uk-UA" sz="2400" smtClean="0"/>
              <a:t>	</a:t>
            </a:r>
            <a:r>
              <a:rPr lang="uk-UA" sz="2800" smtClean="0"/>
              <a:t>Алгоритми сортування вибором, вставки і бульбашковий за часом виконання знаходяться в квадратичній залежності від кількості елементів, як в найбільш складних</a:t>
            </a:r>
            <a:r>
              <a:rPr lang="ru-RU" sz="2800" smtClean="0"/>
              <a:t>,</a:t>
            </a:r>
            <a:r>
              <a:rPr lang="uk-UA" sz="2800" smtClean="0"/>
              <a:t> так і в звичайних випадках - час їх виконання відрізняється тільки постійним коефіцієнтом пропорційності цієї залежності. При цьому вони не потребують додаткової пам’яті. </a:t>
            </a:r>
          </a:p>
          <a:p>
            <a:pPr marL="609600" indent="-609600">
              <a:lnSpc>
                <a:spcPct val="100000"/>
              </a:lnSpc>
              <a:buFont typeface="Wingdings" pitchFamily="2" charset="2"/>
              <a:buNone/>
            </a:pPr>
            <a:r>
              <a:rPr lang="uk-UA" sz="2800" smtClean="0"/>
              <a:t>	</a:t>
            </a:r>
            <a:endParaRPr lang="uk-UA" sz="2800" b="1" smtClean="0"/>
          </a:p>
          <a:p>
            <a:pPr marL="609600" indent="-609600">
              <a:buFont typeface="Wingdings" pitchFamily="2" charset="2"/>
              <a:buNone/>
            </a:pPr>
            <a:endParaRPr lang="uk-UA" sz="280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defRPr/>
            </a:pPr>
            <a:r>
              <a:rPr lang="uk-UA" sz="2400" dirty="0" smtClean="0"/>
              <a:t>	В загальному випадку час виконання алгоритму сортування пропорційний кількості операцій порівняння, що виконуються алгоритмом, кількості переміщень, або змін місцями елементів, а, можливо, і обом одразу. </a:t>
            </a:r>
          </a:p>
          <a:p>
            <a:pPr>
              <a:lnSpc>
                <a:spcPct val="100000"/>
              </a:lnSpc>
              <a:buFont typeface="Wingdings" pitchFamily="2" charset="2"/>
              <a:buNone/>
              <a:defRPr/>
            </a:pPr>
            <a:endParaRPr lang="uk-UA" sz="1100" dirty="0" smtClean="0"/>
          </a:p>
          <a:p>
            <a:pPr>
              <a:lnSpc>
                <a:spcPct val="100000"/>
              </a:lnSpc>
              <a:buFont typeface="Wingdings" pitchFamily="2" charset="2"/>
              <a:buNone/>
              <a:defRPr/>
            </a:pPr>
            <a:r>
              <a:rPr lang="uk-UA" sz="2400" dirty="0" smtClean="0"/>
              <a:t>Лема 1. Сортування вибором виконує в середньому приблизно </a:t>
            </a:r>
            <a:r>
              <a:rPr lang="en-US" sz="2400" i="1" dirty="0" smtClean="0"/>
              <a:t>O</a:t>
            </a:r>
            <a:r>
              <a:rPr lang="ru-RU" sz="2400" dirty="0" smtClean="0"/>
              <a:t>(</a:t>
            </a:r>
            <a:r>
              <a:rPr lang="en-US" sz="2400" i="1" dirty="0" smtClean="0"/>
              <a:t>N</a:t>
            </a:r>
            <a:r>
              <a:rPr lang="en-US" sz="2400" dirty="0" smtClean="0"/>
              <a:t> log </a:t>
            </a:r>
            <a:r>
              <a:rPr lang="en-US" sz="2400" i="1" dirty="0" smtClean="0"/>
              <a:t>N</a:t>
            </a:r>
            <a:r>
              <a:rPr lang="ru-RU" sz="2400" dirty="0" smtClean="0"/>
              <a:t>)</a:t>
            </a:r>
            <a:r>
              <a:rPr lang="en-US" sz="2400" i="1" dirty="0" smtClean="0"/>
              <a:t> </a:t>
            </a:r>
            <a:r>
              <a:rPr lang="uk-UA" sz="2400" dirty="0" smtClean="0"/>
              <a:t>операцій порівняння і </a:t>
            </a:r>
            <a:r>
              <a:rPr lang="en-US" sz="2400" i="1" dirty="0" smtClean="0"/>
              <a:t>N</a:t>
            </a:r>
            <a:r>
              <a:rPr lang="uk-UA" sz="2400" dirty="0" smtClean="0"/>
              <a:t> операцій обміну елементів. В найгіршому випадку він характеризується значенням </a:t>
            </a:r>
            <a:r>
              <a:rPr lang="en-US" sz="2400" i="1" dirty="0" smtClean="0"/>
              <a:t>N</a:t>
            </a:r>
            <a:r>
              <a:rPr lang="uk-UA" sz="2400" baseline="30000" dirty="0" smtClean="0"/>
              <a:t>2</a:t>
            </a:r>
            <a:r>
              <a:rPr lang="uk-UA" sz="2400" dirty="0" smtClean="0"/>
              <a:t>/2 операцій порівняння і </a:t>
            </a:r>
            <a:r>
              <a:rPr lang="en-US" sz="2400" i="1" dirty="0" smtClean="0"/>
              <a:t>N</a:t>
            </a:r>
            <a:r>
              <a:rPr lang="uk-UA" sz="2400" dirty="0" smtClean="0"/>
              <a:t> операцій обміну елементів</a:t>
            </a:r>
            <a:r>
              <a:rPr lang="ru-RU" sz="2400" dirty="0" smtClean="0"/>
              <a:t>.</a:t>
            </a:r>
            <a:endParaRPr lang="en-GB" sz="2400" dirty="0" smtClean="0"/>
          </a:p>
          <a:p>
            <a:pPr>
              <a:lnSpc>
                <a:spcPct val="100000"/>
              </a:lnSpc>
              <a:buFont typeface="Wingdings" pitchFamily="2" charset="2"/>
              <a:buNone/>
              <a:defRPr/>
            </a:pPr>
            <a:r>
              <a:rPr lang="uk-UA" sz="2400" dirty="0" smtClean="0"/>
              <a:t>Лема 2. Сортування вставками виконує в середньому приблизно </a:t>
            </a:r>
            <a:r>
              <a:rPr lang="en-US" sz="2400" i="1" dirty="0" smtClean="0"/>
              <a:t>N</a:t>
            </a:r>
            <a:r>
              <a:rPr lang="ru-RU" sz="2400" baseline="30000" dirty="0" smtClean="0"/>
              <a:t>2</a:t>
            </a:r>
            <a:r>
              <a:rPr lang="ru-RU" sz="2400" dirty="0" smtClean="0"/>
              <a:t>/4</a:t>
            </a:r>
            <a:r>
              <a:rPr lang="uk-UA" sz="2400" dirty="0" smtClean="0"/>
              <a:t>  операцій порівняння і </a:t>
            </a:r>
            <a:r>
              <a:rPr lang="en-US" sz="2400" i="1" dirty="0" smtClean="0"/>
              <a:t>N</a:t>
            </a:r>
            <a:r>
              <a:rPr lang="ru-RU" sz="2400" baseline="30000" dirty="0" smtClean="0"/>
              <a:t>2</a:t>
            </a:r>
            <a:r>
              <a:rPr lang="ru-RU" sz="2400" dirty="0" smtClean="0"/>
              <a:t>/4</a:t>
            </a:r>
            <a:r>
              <a:rPr lang="uk-UA" sz="2400" dirty="0" smtClean="0"/>
              <a:t>  операцій зсуву. В найгіршому випадку кількість операцій подвоюється (</a:t>
            </a:r>
            <a:r>
              <a:rPr lang="en-US" sz="2400" i="1" dirty="0" smtClean="0"/>
              <a:t>N</a:t>
            </a:r>
            <a:r>
              <a:rPr lang="uk-UA" sz="2400" baseline="30000" dirty="0" smtClean="0"/>
              <a:t>2</a:t>
            </a:r>
            <a:r>
              <a:rPr lang="uk-UA" sz="2400" dirty="0" smtClean="0"/>
              <a:t>/2+</a:t>
            </a:r>
            <a:r>
              <a:rPr lang="uk-UA" sz="2400" i="1" dirty="0" smtClean="0"/>
              <a:t> </a:t>
            </a:r>
            <a:r>
              <a:rPr lang="en-US" sz="2400" i="1" dirty="0" smtClean="0"/>
              <a:t>N</a:t>
            </a:r>
            <a:r>
              <a:rPr lang="uk-UA" sz="2400" baseline="30000" dirty="0" smtClean="0"/>
              <a:t>2</a:t>
            </a:r>
            <a:r>
              <a:rPr lang="uk-UA" sz="2400" dirty="0" smtClean="0"/>
              <a:t>/2).</a:t>
            </a:r>
            <a:endParaRPr lang="en-GB" sz="2400" dirty="0" smtClean="0"/>
          </a:p>
          <a:p>
            <a:pPr>
              <a:lnSpc>
                <a:spcPct val="100000"/>
              </a:lnSpc>
              <a:buFont typeface="Wingdings" pitchFamily="2" charset="2"/>
              <a:buNone/>
              <a:defRPr/>
            </a:pPr>
            <a:r>
              <a:rPr lang="uk-UA" sz="2400" dirty="0" smtClean="0"/>
              <a:t>Лема 3. </a:t>
            </a:r>
            <a:r>
              <a:rPr lang="uk-UA" sz="2400" dirty="0" err="1" smtClean="0"/>
              <a:t>Бульбашкове</a:t>
            </a:r>
            <a:r>
              <a:rPr lang="uk-UA" sz="2400" dirty="0" smtClean="0"/>
              <a:t> сортування виконує в середньому приблизно </a:t>
            </a:r>
            <a:r>
              <a:rPr lang="en-US" sz="2400" i="1" dirty="0" smtClean="0"/>
              <a:t>N</a:t>
            </a:r>
            <a:r>
              <a:rPr lang="uk-UA" sz="2400" baseline="30000" dirty="0" smtClean="0"/>
              <a:t>2</a:t>
            </a:r>
            <a:r>
              <a:rPr lang="uk-UA" sz="2400" dirty="0" smtClean="0"/>
              <a:t>/2  операцій порівняння і </a:t>
            </a:r>
            <a:r>
              <a:rPr lang="en-US" sz="2400" i="1" dirty="0" smtClean="0"/>
              <a:t>N</a:t>
            </a:r>
            <a:r>
              <a:rPr lang="uk-UA" sz="2400" baseline="30000" dirty="0" smtClean="0"/>
              <a:t>2</a:t>
            </a:r>
            <a:r>
              <a:rPr lang="uk-UA" sz="2400" dirty="0" smtClean="0"/>
              <a:t>/2  операцій обміну (кількість операцій в середньому і найгіршому випадках співпадають).</a:t>
            </a:r>
            <a:endParaRPr lang="en-GB" sz="2400" dirty="0" smtClean="0"/>
          </a:p>
          <a:p>
            <a:pPr marL="609600" indent="-609600">
              <a:lnSpc>
                <a:spcPct val="100000"/>
              </a:lnSpc>
              <a:buFont typeface="Wingdings" pitchFamily="2" charset="2"/>
              <a:buNone/>
              <a:defRPr/>
            </a:pPr>
            <a:endParaRPr lang="uk-UA" sz="2400" dirty="0" smtClean="0"/>
          </a:p>
        </p:txBody>
      </p:sp>
      <p:sp>
        <p:nvSpPr>
          <p:cNvPr id="37891"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body" idx="4294967295"/>
          </p:nvPr>
        </p:nvSpPr>
        <p:spPr>
          <a:xfrm>
            <a:off x="0" y="357188"/>
            <a:ext cx="9144000" cy="6500812"/>
          </a:xfrm>
        </p:spPr>
        <p:txBody>
          <a:bodyPr/>
          <a:lstStyle/>
          <a:p>
            <a:pPr marL="609600" indent="-609600">
              <a:lnSpc>
                <a:spcPct val="100000"/>
              </a:lnSpc>
              <a:buFont typeface="Wingdings" pitchFamily="2" charset="2"/>
              <a:buNone/>
            </a:pPr>
            <a:r>
              <a:rPr lang="uk-UA" sz="2400" smtClean="0"/>
              <a:t>	У випадку вводу частково впорядкованих даних час виконання різних видів сортування може відрізнятися значно більше</a:t>
            </a:r>
            <a:r>
              <a:rPr lang="ru-RU" sz="2400" smtClean="0"/>
              <a:t>,</a:t>
            </a:r>
            <a:r>
              <a:rPr lang="uk-UA" sz="2400" smtClean="0"/>
              <a:t> ніж по значенням вказаних постійних коефіцієнтів пропорційності. Для його оцінки зручно користуватися поняттям “інверсія” для опису міри впорядкованості даних.</a:t>
            </a:r>
          </a:p>
          <a:p>
            <a:pPr marL="609600" indent="-609600">
              <a:lnSpc>
                <a:spcPct val="110000"/>
              </a:lnSpc>
              <a:buFont typeface="Wingdings" pitchFamily="2" charset="2"/>
              <a:buNone/>
            </a:pPr>
            <a:r>
              <a:rPr lang="uk-UA" sz="2400" smtClean="0"/>
              <a:t>	</a:t>
            </a:r>
            <a:r>
              <a:rPr lang="uk-UA" sz="2800" b="1" i="1" smtClean="0"/>
              <a:t>Інверсією</a:t>
            </a:r>
            <a:r>
              <a:rPr lang="uk-UA" sz="2800" smtClean="0"/>
              <a:t> називають пару ключів, які порушують порядок в наборі. </a:t>
            </a:r>
            <a:endParaRPr lang="uk-UA" sz="2400" smtClean="0"/>
          </a:p>
          <a:p>
            <a:pPr marL="609600" indent="-609600">
              <a:lnSpc>
                <a:spcPct val="100000"/>
              </a:lnSpc>
              <a:buFont typeface="Wingdings" pitchFamily="2" charset="2"/>
              <a:buNone/>
            </a:pPr>
            <a:r>
              <a:rPr lang="uk-UA" sz="2400" smtClean="0"/>
              <a:t>	Для підрахунку кількості інверсій в наборі для кожного елементу потрібно додати кількість елементів зліва, які більше елемента, що розглядається (це значення називають числом інверсій, що відповідає вибраному елементу. ) Це число є та відстань, яку повинні пройти елементи під час сортування вставками. </a:t>
            </a:r>
          </a:p>
          <a:p>
            <a:pPr marL="609600" indent="-609600">
              <a:lnSpc>
                <a:spcPct val="100000"/>
              </a:lnSpc>
              <a:buFont typeface="Wingdings" pitchFamily="2" charset="2"/>
              <a:buNone/>
            </a:pPr>
            <a:r>
              <a:rPr lang="uk-UA" sz="2400" smtClean="0"/>
              <a:t>	В частково відсортованому наборі менша інверсія</a:t>
            </a:r>
            <a:r>
              <a:rPr lang="ru-RU" sz="2400" smtClean="0"/>
              <a:t>,</a:t>
            </a:r>
            <a:r>
              <a:rPr lang="uk-UA" sz="2400" smtClean="0"/>
              <a:t> ніж у довільно впорядкованому.</a:t>
            </a:r>
          </a:p>
          <a:p>
            <a:pPr marL="609600" indent="-609600">
              <a:lnSpc>
                <a:spcPct val="110000"/>
              </a:lnSpc>
              <a:buFont typeface="Wingdings" pitchFamily="2" charset="2"/>
              <a:buNone/>
            </a:pPr>
            <a:endParaRPr lang="uk-UA" sz="2800" smtClean="0"/>
          </a:p>
        </p:txBody>
      </p:sp>
      <p:sp>
        <p:nvSpPr>
          <p:cNvPr id="38915"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defRPr/>
            </a:pPr>
            <a:r>
              <a:rPr lang="uk-UA" sz="2400" dirty="0" smtClean="0"/>
              <a:t>Лема 4. Метод вставок та </a:t>
            </a:r>
            <a:r>
              <a:rPr lang="uk-UA" sz="2400" dirty="0" err="1" smtClean="0"/>
              <a:t>бульбашкове</a:t>
            </a:r>
            <a:r>
              <a:rPr lang="uk-UA" sz="2400" dirty="0" smtClean="0"/>
              <a:t> сортування виконують лінійно залежне від </a:t>
            </a:r>
            <a:r>
              <a:rPr lang="en-US" sz="2400" i="1" dirty="0" smtClean="0"/>
              <a:t>N</a:t>
            </a:r>
            <a:r>
              <a:rPr lang="en-US" sz="2400" dirty="0" smtClean="0"/>
              <a:t> </a:t>
            </a:r>
            <a:r>
              <a:rPr lang="uk-UA" sz="2400" dirty="0" smtClean="0"/>
              <a:t>число операцій порівняння та обміну при сортуванні наборів з не більш ніж постійним числом інверсій, що припадають на кожен елемент. </a:t>
            </a:r>
            <a:endParaRPr lang="en-GB" sz="2400" dirty="0" smtClean="0"/>
          </a:p>
          <a:p>
            <a:pPr>
              <a:buFont typeface="Wingdings" pitchFamily="2" charset="2"/>
              <a:buNone/>
              <a:defRPr/>
            </a:pPr>
            <a:endParaRPr lang="en-GB" sz="2000" dirty="0" smtClean="0"/>
          </a:p>
          <a:p>
            <a:pPr>
              <a:buFont typeface="Wingdings" pitchFamily="2" charset="2"/>
              <a:buNone/>
              <a:defRPr/>
            </a:pPr>
            <a:r>
              <a:rPr lang="uk-UA" sz="2400" dirty="0" smtClean="0"/>
              <a:t>Лема 5. Час виконання сортування вставками лінійно залежить від загального числа інверсій в наборі і не залежить від того, яким чином ці інверсії розташовані в наборі.</a:t>
            </a:r>
          </a:p>
          <a:p>
            <a:pPr>
              <a:buFont typeface="Wingdings" pitchFamily="2" charset="2"/>
              <a:buNone/>
              <a:defRPr/>
            </a:pPr>
            <a:endParaRPr lang="en-GB" sz="2800" dirty="0" smtClean="0"/>
          </a:p>
          <a:p>
            <a:pPr>
              <a:buFont typeface="Wingdings" pitchFamily="2" charset="2"/>
              <a:buNone/>
              <a:defRPr/>
            </a:pPr>
            <a:r>
              <a:rPr lang="uk-UA" sz="2400" dirty="0" smtClean="0"/>
              <a:t>Лема 6. Час виконання сортування вибором лінійно залежить від розмірів наборів з великими елементами та малими ключами. </a:t>
            </a:r>
          </a:p>
          <a:p>
            <a:pPr>
              <a:buFont typeface="Wingdings" pitchFamily="2" charset="2"/>
              <a:buNone/>
              <a:defRPr/>
            </a:pPr>
            <a:endParaRPr lang="uk-UA" sz="2400" dirty="0" smtClean="0"/>
          </a:p>
          <a:p>
            <a:pPr>
              <a:buFont typeface="Wingdings" pitchFamily="2" charset="2"/>
              <a:buNone/>
              <a:defRPr/>
            </a:pPr>
            <a:r>
              <a:rPr lang="uk-UA" sz="2400" dirty="0" smtClean="0"/>
              <a:t>	Доведення наведено на с. 263-269 [3].</a:t>
            </a:r>
            <a:endParaRPr lang="en-GB" sz="2400" dirty="0" smtClean="0"/>
          </a:p>
          <a:p>
            <a:pPr marL="609600" indent="-609600">
              <a:lnSpc>
                <a:spcPct val="100000"/>
              </a:lnSpc>
              <a:buFont typeface="Wingdings" pitchFamily="2" charset="2"/>
              <a:buNone/>
              <a:defRPr/>
            </a:pPr>
            <a:endParaRPr lang="uk-UA" sz="2400" dirty="0" smtClean="0"/>
          </a:p>
        </p:txBody>
      </p:sp>
      <p:sp>
        <p:nvSpPr>
          <p:cNvPr id="39939"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p:cNvSpPr>
            <a:spLocks noGrp="1" noChangeArrowheads="1"/>
          </p:cNvSpPr>
          <p:nvPr>
            <p:ph type="body" idx="4294967295"/>
          </p:nvPr>
        </p:nvSpPr>
        <p:spPr>
          <a:xfrm>
            <a:off x="0" y="357188"/>
            <a:ext cx="9144000" cy="6500812"/>
          </a:xfrm>
        </p:spPr>
        <p:txBody>
          <a:bodyPr/>
          <a:lstStyle/>
          <a:p>
            <a:pPr marL="609600" indent="-609600">
              <a:buFont typeface="Wingdings" pitchFamily="2" charset="2"/>
              <a:buNone/>
              <a:defRPr/>
            </a:pPr>
            <a:r>
              <a:rPr lang="uk-UA" sz="2800" dirty="0" smtClean="0"/>
              <a:t>	</a:t>
            </a:r>
            <a:r>
              <a:rPr lang="uk-UA" sz="2800" b="1" dirty="0" smtClean="0"/>
              <a:t>Сортування методом </a:t>
            </a:r>
            <a:r>
              <a:rPr lang="uk-UA" sz="2800" b="1" dirty="0" err="1" smtClean="0"/>
              <a:t>Шелла</a:t>
            </a:r>
            <a:endParaRPr lang="uk-UA" sz="2800" b="1" dirty="0" smtClean="0"/>
          </a:p>
          <a:p>
            <a:pPr marL="609600" indent="-609600">
              <a:buFont typeface="Wingdings" pitchFamily="2" charset="2"/>
              <a:buNone/>
              <a:defRPr/>
            </a:pPr>
            <a:endParaRPr lang="en-US" sz="1050" b="1" dirty="0" smtClean="0"/>
          </a:p>
          <a:p>
            <a:pPr marL="609600" indent="-609600">
              <a:lnSpc>
                <a:spcPct val="100000"/>
              </a:lnSpc>
              <a:buFont typeface="Wingdings" pitchFamily="2" charset="2"/>
              <a:buNone/>
              <a:defRPr/>
            </a:pPr>
            <a:r>
              <a:rPr lang="en-US" sz="2800" b="1" dirty="0" smtClean="0"/>
              <a:t>	</a:t>
            </a:r>
            <a:r>
              <a:rPr lang="uk-UA" sz="2800" dirty="0" smtClean="0"/>
              <a:t>Сортування методом </a:t>
            </a:r>
            <a:r>
              <a:rPr lang="uk-UA" sz="2800" dirty="0" err="1" smtClean="0"/>
              <a:t>Шелла</a:t>
            </a:r>
            <a:r>
              <a:rPr lang="uk-UA" sz="2800" dirty="0" smtClean="0"/>
              <a:t> являє собою вдосконалення методу вставок, швидкодія якого вища за рахунок забезпечення можливості обміну місцями елементів, які знаходяться далеко один від одного.</a:t>
            </a:r>
          </a:p>
          <a:p>
            <a:pPr marL="609600" indent="-609600">
              <a:lnSpc>
                <a:spcPct val="100000"/>
              </a:lnSpc>
              <a:buFont typeface="Wingdings" pitchFamily="2" charset="2"/>
              <a:buNone/>
              <a:defRPr/>
            </a:pPr>
            <a:r>
              <a:rPr lang="uk-UA" sz="2400" dirty="0" smtClean="0"/>
              <a:t>	Ідея складається у впорядкуванні набору таким чином, щоб надати йому наступну властивість: сукупність </a:t>
            </a:r>
            <a:r>
              <a:rPr lang="en-US" sz="2400" i="1" dirty="0" smtClean="0"/>
              <a:t>h</a:t>
            </a:r>
            <a:r>
              <a:rPr lang="uk-UA" sz="2400" dirty="0" err="1" smtClean="0"/>
              <a:t>-их</a:t>
            </a:r>
            <a:r>
              <a:rPr lang="uk-UA" sz="2400" dirty="0" smtClean="0"/>
              <a:t> елементів вхідного набору (починаючи з довільного) утворює відсортований набір. В цьому випадку кажуть, що набір </a:t>
            </a:r>
            <a:r>
              <a:rPr lang="en-US" sz="2400" i="1" dirty="0" smtClean="0"/>
              <a:t>h</a:t>
            </a:r>
            <a:r>
              <a:rPr lang="uk-UA" sz="2400" dirty="0" smtClean="0"/>
              <a:t>-впорядкований. Іншими словами, </a:t>
            </a:r>
            <a:r>
              <a:rPr lang="en-US" sz="2400" i="1" dirty="0" smtClean="0"/>
              <a:t>h</a:t>
            </a:r>
            <a:r>
              <a:rPr lang="uk-UA" sz="2400" dirty="0" err="1" smtClean="0"/>
              <a:t>-упорядкований</a:t>
            </a:r>
            <a:r>
              <a:rPr lang="uk-UA" sz="2400" dirty="0" smtClean="0"/>
              <a:t> набір, являє собою </a:t>
            </a:r>
            <a:r>
              <a:rPr lang="en-US" sz="2400" i="1" dirty="0" smtClean="0"/>
              <a:t>h</a:t>
            </a:r>
            <a:r>
              <a:rPr lang="uk-UA" sz="2400" dirty="0" smtClean="0"/>
              <a:t> незалежно відсортованих взаємно проникаючих один в одного наборів.</a:t>
            </a:r>
            <a:endParaRPr lang="en-US" sz="2400" dirty="0" smtClean="0"/>
          </a:p>
          <a:p>
            <a:pPr marL="609600" indent="-609600">
              <a:buFont typeface="Wingdings" pitchFamily="2" charset="2"/>
              <a:buNone/>
              <a:defRPr/>
            </a:pPr>
            <a:r>
              <a:rPr lang="en-US" sz="2800" b="1" dirty="0" smtClean="0"/>
              <a:t>	</a:t>
            </a:r>
            <a:endParaRPr lang="uk-UA" sz="2800" b="1" dirty="0" smtClean="0"/>
          </a:p>
          <a:p>
            <a:pPr marL="609600" indent="-609600">
              <a:buFont typeface="Wingdings" pitchFamily="2" charset="2"/>
              <a:buNone/>
              <a:defRPr/>
            </a:pPr>
            <a:endParaRPr lang="uk-UA" sz="2800" dirty="0" smtClean="0"/>
          </a:p>
        </p:txBody>
      </p:sp>
      <p:sp>
        <p:nvSpPr>
          <p:cNvPr id="40963"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
        <p:nvSpPr>
          <p:cNvPr id="40964" name="Овал 3"/>
          <p:cNvSpPr>
            <a:spLocks noChangeArrowheads="1"/>
          </p:cNvSpPr>
          <p:nvPr/>
        </p:nvSpPr>
        <p:spPr bwMode="auto">
          <a:xfrm>
            <a:off x="142875" y="6429375"/>
            <a:ext cx="214313" cy="214313"/>
          </a:xfrm>
          <a:prstGeom prst="ellipse">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6" name="Rectangle 3"/>
          <p:cNvSpPr>
            <a:spLocks noGrp="1" noChangeArrowheads="1"/>
          </p:cNvSpPr>
          <p:nvPr>
            <p:ph type="body" idx="4294967295"/>
          </p:nvPr>
        </p:nvSpPr>
        <p:spPr>
          <a:xfrm>
            <a:off x="0" y="357188"/>
            <a:ext cx="9144000" cy="6500812"/>
          </a:xfrm>
        </p:spPr>
        <p:txBody>
          <a:bodyPr/>
          <a:lstStyle/>
          <a:p>
            <a:pPr marL="609600" indent="-609600">
              <a:lnSpc>
                <a:spcPct val="100000"/>
              </a:lnSpc>
              <a:buFont typeface="Wingdings" pitchFamily="2" charset="2"/>
              <a:buNone/>
            </a:pPr>
            <a:r>
              <a:rPr lang="uk-UA" sz="2800" smtClean="0"/>
              <a:t>	В процесі </a:t>
            </a:r>
            <a:r>
              <a:rPr lang="en-US" sz="2800" i="1" smtClean="0"/>
              <a:t>h</a:t>
            </a:r>
            <a:r>
              <a:rPr lang="ru-RU" sz="2800" i="1" smtClean="0"/>
              <a:t>-</a:t>
            </a:r>
            <a:r>
              <a:rPr lang="uk-UA" sz="2800" smtClean="0"/>
              <a:t>сортування при досить великих значеннях </a:t>
            </a:r>
            <a:r>
              <a:rPr lang="en-US" sz="2800" i="1" smtClean="0"/>
              <a:t>h</a:t>
            </a:r>
            <a:r>
              <a:rPr lang="uk-UA" sz="2800" smtClean="0"/>
              <a:t> можна міняти місцями елементи набору, що розташовані досить далеко один від одного, і тим самим прискорити наступне </a:t>
            </a:r>
            <a:r>
              <a:rPr lang="en-US" sz="2800" i="1" smtClean="0"/>
              <a:t>h</a:t>
            </a:r>
            <a:r>
              <a:rPr lang="uk-UA" sz="2800" smtClean="0"/>
              <a:t>-сортування при менших значеннях </a:t>
            </a:r>
            <a:r>
              <a:rPr lang="en-US" sz="2800" i="1" smtClean="0"/>
              <a:t>h</a:t>
            </a:r>
            <a:r>
              <a:rPr lang="uk-UA" sz="2800" smtClean="0"/>
              <a:t>. Використання такого роду процедури для будь-якої послідовності значень </a:t>
            </a:r>
            <a:r>
              <a:rPr lang="en-US" sz="2800" i="1" smtClean="0"/>
              <a:t>h</a:t>
            </a:r>
            <a:r>
              <a:rPr lang="uk-UA" sz="2800" smtClean="0"/>
              <a:t>, яка закінчується одиницею, завершується отриманням впорядкованого набору. </a:t>
            </a:r>
          </a:p>
          <a:p>
            <a:pPr marL="609600" indent="-609600">
              <a:lnSpc>
                <a:spcPct val="100000"/>
              </a:lnSpc>
              <a:buFont typeface="Wingdings" pitchFamily="2" charset="2"/>
              <a:buNone/>
            </a:pPr>
            <a:r>
              <a:rPr lang="uk-UA" sz="2800" smtClean="0"/>
              <a:t>	Один із способів реалізації сортування методом Шелла складається в тому, що для кожного </a:t>
            </a:r>
            <a:r>
              <a:rPr lang="en-US" sz="2800" i="1" smtClean="0"/>
              <a:t>h</a:t>
            </a:r>
            <a:r>
              <a:rPr lang="uk-UA" sz="2800" smtClean="0"/>
              <a:t> незалежно використовується сортування вставками на кожному із </a:t>
            </a:r>
            <a:r>
              <a:rPr lang="en-US" sz="2800" i="1" smtClean="0"/>
              <a:t>h</a:t>
            </a:r>
            <a:r>
              <a:rPr lang="uk-UA" sz="2800" smtClean="0"/>
              <a:t> піднаборів. </a:t>
            </a:r>
          </a:p>
        </p:txBody>
      </p:sp>
      <p:sp>
        <p:nvSpPr>
          <p:cNvPr id="41987"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800" smtClean="0"/>
              <a:t>	Не дивлячись на очевидну простоту цього процесу, можливий іще простіший підхід саме тому, що піднабори незалежні. В процесі </a:t>
            </a:r>
            <a:r>
              <a:rPr lang="en-US" sz="2800" i="1" smtClean="0"/>
              <a:t>h</a:t>
            </a:r>
            <a:r>
              <a:rPr lang="ru-RU" sz="2800" i="1" smtClean="0"/>
              <a:t>-</a:t>
            </a:r>
            <a:r>
              <a:rPr lang="uk-UA" sz="2800" smtClean="0"/>
              <a:t>сортування набору ми просто вставляємо елемент в середину передуючих йому елементів у відповідному йому </a:t>
            </a:r>
            <a:r>
              <a:rPr lang="en-US" sz="2800" i="1" smtClean="0"/>
              <a:t>h</a:t>
            </a:r>
            <a:r>
              <a:rPr lang="ru-RU" sz="2800" i="1" smtClean="0"/>
              <a:t>-</a:t>
            </a:r>
            <a:r>
              <a:rPr lang="uk-UA" sz="2800" smtClean="0"/>
              <a:t>наборі, переміщуючи більші за значенням елементи вправо. Ця задача розв’язується шляхом використання програми сортування вставками, при якій кожен крок переміщення по набору в бік збільшення або зменшення, дорівнює </a:t>
            </a:r>
            <a:r>
              <a:rPr lang="en-US" sz="2800" i="1" smtClean="0"/>
              <a:t>h</a:t>
            </a:r>
            <a:r>
              <a:rPr lang="ru-RU" sz="2800" i="1" smtClean="0"/>
              <a:t>,</a:t>
            </a:r>
            <a:r>
              <a:rPr lang="uk-UA" sz="2800" smtClean="0"/>
              <a:t> але не дорівнює 1. З врахуванням даної обставини програмна реалізація сортування методом Шелла зводиться до того, що для кожного значення кроку виконується прохід по набору</a:t>
            </a:r>
            <a:r>
              <a:rPr lang="ru-RU" sz="2800" smtClean="0"/>
              <a:t>,</a:t>
            </a:r>
            <a:r>
              <a:rPr lang="uk-UA" sz="2800" smtClean="0"/>
              <a:t> характерний для сортування вставками.</a:t>
            </a:r>
            <a:endParaRPr lang="en-GB" sz="2800" smtClean="0"/>
          </a:p>
        </p:txBody>
      </p:sp>
      <p:sp>
        <p:nvSpPr>
          <p:cNvPr id="43011"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body" idx="4294967295"/>
          </p:nvPr>
        </p:nvSpPr>
        <p:spPr>
          <a:xfrm>
            <a:off x="0" y="357188"/>
            <a:ext cx="9144000" cy="6500812"/>
          </a:xfrm>
        </p:spPr>
        <p:txBody>
          <a:bodyPr/>
          <a:lstStyle/>
          <a:p>
            <a:pPr marL="609600" indent="-609600">
              <a:lnSpc>
                <a:spcPct val="110000"/>
              </a:lnSpc>
              <a:buFont typeface="Wingdings" pitchFamily="2" charset="2"/>
              <a:buNone/>
              <a:defRPr/>
            </a:pPr>
            <a:r>
              <a:rPr lang="uk-UA" sz="2800" dirty="0" smtClean="0"/>
              <a:t>	</a:t>
            </a:r>
            <a:r>
              <a:rPr lang="uk-UA" sz="2800" b="1" dirty="0" smtClean="0"/>
              <a:t>Задача сортування</a:t>
            </a:r>
          </a:p>
          <a:p>
            <a:pPr marL="609600" indent="-609600">
              <a:lnSpc>
                <a:spcPct val="110000"/>
              </a:lnSpc>
              <a:buFont typeface="Wingdings" pitchFamily="2" charset="2"/>
              <a:buNone/>
              <a:defRPr/>
            </a:pPr>
            <a:r>
              <a:rPr lang="uk-UA" sz="2800" dirty="0" smtClean="0"/>
              <a:t>	Задача сортування полягає у впорядковуванні послідовності записів таким чином, щоб значення ключового поля складали монотонну послідовність. </a:t>
            </a:r>
          </a:p>
          <a:p>
            <a:pPr marL="609600" indent="-609600">
              <a:buFont typeface="Wingdings" pitchFamily="2" charset="2"/>
              <a:buNone/>
              <a:defRPr/>
            </a:pPr>
            <a:r>
              <a:rPr lang="uk-UA" sz="2800" dirty="0" smtClean="0"/>
              <a:t>	Іншими словами, записи </a:t>
            </a:r>
          </a:p>
          <a:p>
            <a:pPr marL="609600" indent="-609600">
              <a:buFont typeface="Wingdings" pitchFamily="2" charset="2"/>
              <a:buNone/>
              <a:defRPr/>
            </a:pPr>
            <a:r>
              <a:rPr lang="uk-UA" sz="2800" dirty="0" smtClean="0"/>
              <a:t>	</a:t>
            </a:r>
            <a:r>
              <a:rPr lang="en-US" sz="2800" dirty="0" smtClean="0"/>
              <a:t>r</a:t>
            </a:r>
            <a:r>
              <a:rPr lang="uk-UA" sz="2800" baseline="-25000" dirty="0" smtClean="0"/>
              <a:t>1</a:t>
            </a:r>
            <a:r>
              <a:rPr lang="uk-UA" sz="2800" dirty="0" smtClean="0"/>
              <a:t>, </a:t>
            </a:r>
            <a:r>
              <a:rPr lang="en-US" sz="2800" dirty="0" smtClean="0"/>
              <a:t>r</a:t>
            </a:r>
            <a:r>
              <a:rPr lang="uk-UA" sz="2800" baseline="-25000" dirty="0" smtClean="0"/>
              <a:t>2</a:t>
            </a:r>
            <a:r>
              <a:rPr lang="uk-UA" sz="2800" dirty="0" smtClean="0"/>
              <a:t> … </a:t>
            </a:r>
            <a:r>
              <a:rPr lang="en-US" sz="2800" dirty="0" smtClean="0"/>
              <a:t>r</a:t>
            </a:r>
            <a:r>
              <a:rPr lang="uk-UA" sz="2800" baseline="-25000" dirty="0" smtClean="0"/>
              <a:t>n</a:t>
            </a:r>
            <a:r>
              <a:rPr lang="uk-UA" sz="2800" dirty="0" smtClean="0"/>
              <a:t> із значеннями ключів k</a:t>
            </a:r>
            <a:r>
              <a:rPr lang="uk-UA" sz="2800" baseline="-25000" dirty="0" smtClean="0"/>
              <a:t>1</a:t>
            </a:r>
            <a:r>
              <a:rPr lang="uk-UA" sz="2800" dirty="0" smtClean="0"/>
              <a:t>, k</a:t>
            </a:r>
            <a:r>
              <a:rPr lang="uk-UA" sz="2800" baseline="-25000" dirty="0" smtClean="0"/>
              <a:t>2</a:t>
            </a:r>
            <a:r>
              <a:rPr lang="uk-UA" sz="2800" dirty="0" smtClean="0"/>
              <a:t> ..., </a:t>
            </a:r>
            <a:r>
              <a:rPr lang="uk-UA" sz="2800" dirty="0" err="1" smtClean="0"/>
              <a:t>k</a:t>
            </a:r>
            <a:r>
              <a:rPr lang="uk-UA" sz="2800" baseline="-25000" dirty="0" err="1" smtClean="0"/>
              <a:t>n</a:t>
            </a:r>
            <a:r>
              <a:rPr lang="uk-UA" sz="2800" dirty="0" smtClean="0"/>
              <a:t> </a:t>
            </a:r>
          </a:p>
          <a:p>
            <a:pPr marL="609600" indent="-609600">
              <a:buFont typeface="Wingdings" pitchFamily="2" charset="2"/>
              <a:buNone/>
              <a:defRPr/>
            </a:pPr>
            <a:r>
              <a:rPr lang="uk-UA" sz="2800" dirty="0" smtClean="0"/>
              <a:t>	треба розташувати в порядку </a:t>
            </a:r>
          </a:p>
          <a:p>
            <a:pPr marL="609600" indent="-609600">
              <a:buFont typeface="Wingdings" pitchFamily="2" charset="2"/>
              <a:buNone/>
              <a:defRPr/>
            </a:pPr>
            <a:r>
              <a:rPr lang="uk-UA" sz="2800" dirty="0" smtClean="0"/>
              <a:t>	r</a:t>
            </a:r>
            <a:r>
              <a:rPr lang="uk-UA" sz="2800" baseline="-25000" dirty="0" smtClean="0"/>
              <a:t>i1</a:t>
            </a:r>
            <a:r>
              <a:rPr lang="uk-UA" sz="2800" dirty="0" smtClean="0"/>
              <a:t>, r</a:t>
            </a:r>
            <a:r>
              <a:rPr lang="uk-UA" sz="2800" baseline="-25000" dirty="0" smtClean="0"/>
              <a:t>i2</a:t>
            </a:r>
            <a:r>
              <a:rPr lang="uk-UA" sz="2800" dirty="0" smtClean="0"/>
              <a:t>..., </a:t>
            </a:r>
            <a:r>
              <a:rPr lang="uk-UA" sz="2800" dirty="0" err="1" smtClean="0"/>
              <a:t>r</a:t>
            </a:r>
            <a:r>
              <a:rPr lang="uk-UA" sz="2800" baseline="-25000" dirty="0" err="1" smtClean="0"/>
              <a:t>i</a:t>
            </a:r>
            <a:r>
              <a:rPr lang="en-US" sz="2800" baseline="-25000" dirty="0" smtClean="0"/>
              <a:t>n</a:t>
            </a:r>
            <a:r>
              <a:rPr lang="uk-UA" sz="2800" dirty="0" smtClean="0"/>
              <a:t>, такому, що k</a:t>
            </a:r>
            <a:r>
              <a:rPr lang="uk-UA" sz="2800" baseline="-25000" dirty="0" smtClean="0"/>
              <a:t>i1</a:t>
            </a:r>
            <a:r>
              <a:rPr lang="uk-UA" sz="2800" dirty="0" smtClean="0"/>
              <a:t> ≤ k</a:t>
            </a:r>
            <a:r>
              <a:rPr lang="uk-UA" sz="2800" baseline="-25000" dirty="0" smtClean="0"/>
              <a:t>i2</a:t>
            </a:r>
            <a:r>
              <a:rPr lang="uk-UA" sz="2800" dirty="0" smtClean="0"/>
              <a:t> ≤ ... ≤ </a:t>
            </a:r>
            <a:r>
              <a:rPr lang="uk-UA" sz="2800" dirty="0" err="1" smtClean="0"/>
              <a:t>k</a:t>
            </a:r>
            <a:r>
              <a:rPr lang="uk-UA" sz="2800" baseline="-25000" dirty="0" err="1" smtClean="0"/>
              <a:t>i</a:t>
            </a:r>
            <a:r>
              <a:rPr lang="en-US" sz="2800" baseline="-25000" dirty="0" smtClean="0"/>
              <a:t>n</a:t>
            </a:r>
            <a:r>
              <a:rPr lang="uk-UA" sz="2800" dirty="0" smtClean="0"/>
              <a:t>. </a:t>
            </a:r>
          </a:p>
          <a:p>
            <a:pPr marL="609600" indent="-609600">
              <a:lnSpc>
                <a:spcPct val="110000"/>
              </a:lnSpc>
              <a:buFont typeface="Wingdings" pitchFamily="2" charset="2"/>
              <a:buNone/>
              <a:defRPr/>
            </a:pPr>
            <a:endParaRPr lang="uk-UA" sz="1050" dirty="0" smtClean="0"/>
          </a:p>
          <a:p>
            <a:pPr marL="609600" indent="-609600">
              <a:lnSpc>
                <a:spcPct val="110000"/>
              </a:lnSpc>
              <a:buFont typeface="Wingdings" pitchFamily="2" charset="2"/>
              <a:buNone/>
              <a:defRPr/>
            </a:pPr>
            <a:r>
              <a:rPr lang="uk-UA" sz="2800" dirty="0" smtClean="0"/>
              <a:t>	Якщо є записи з однаковими значеннями ключів, то у впорядкованій послідовності вони розташовуються поряд у будь-якому порядку. </a:t>
            </a:r>
          </a:p>
        </p:txBody>
      </p:sp>
      <p:sp>
        <p:nvSpPr>
          <p:cNvPr id="16387"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body" idx="4294967295"/>
          </p:nvPr>
        </p:nvSpPr>
        <p:spPr>
          <a:xfrm>
            <a:off x="0" y="1071563"/>
            <a:ext cx="9144000" cy="714375"/>
          </a:xfrm>
        </p:spPr>
        <p:txBody>
          <a:bodyPr/>
          <a:lstStyle/>
          <a:p>
            <a:pPr algn="ctr">
              <a:lnSpc>
                <a:spcPct val="100000"/>
              </a:lnSpc>
              <a:buFont typeface="Wingdings" pitchFamily="2" charset="2"/>
              <a:buNone/>
            </a:pPr>
            <a:r>
              <a:rPr lang="en-US" sz="4000" u="sng" smtClean="0">
                <a:solidFill>
                  <a:srgbClr val="FF0000"/>
                </a:solidFill>
              </a:rPr>
              <a:t>A</a:t>
            </a:r>
            <a:r>
              <a:rPr lang="en-US" sz="4000" smtClean="0"/>
              <a:t> S O R </a:t>
            </a:r>
            <a:r>
              <a:rPr lang="en-US" sz="4000" smtClean="0">
                <a:solidFill>
                  <a:srgbClr val="FF0000"/>
                </a:solidFill>
              </a:rPr>
              <a:t>T</a:t>
            </a:r>
            <a:r>
              <a:rPr lang="en-US" sz="4000" smtClean="0"/>
              <a:t> I N G </a:t>
            </a:r>
            <a:r>
              <a:rPr lang="en-US" sz="4000" smtClean="0">
                <a:solidFill>
                  <a:srgbClr val="FF0000"/>
                </a:solidFill>
              </a:rPr>
              <a:t>E</a:t>
            </a:r>
            <a:r>
              <a:rPr lang="en-US" sz="4000" smtClean="0"/>
              <a:t> X A M </a:t>
            </a:r>
            <a:r>
              <a:rPr lang="en-US" sz="4000" smtClean="0">
                <a:solidFill>
                  <a:srgbClr val="FF0000"/>
                </a:solidFill>
              </a:rPr>
              <a:t>P</a:t>
            </a:r>
            <a:r>
              <a:rPr lang="en-US" sz="4000" smtClean="0"/>
              <a:t> L E</a:t>
            </a:r>
          </a:p>
          <a:p>
            <a:pPr algn="ctr">
              <a:lnSpc>
                <a:spcPct val="100000"/>
              </a:lnSpc>
              <a:buFont typeface="Wingdings" pitchFamily="2" charset="2"/>
              <a:buNone/>
            </a:pPr>
            <a:endParaRPr lang="en-GB" sz="4000" smtClean="0"/>
          </a:p>
        </p:txBody>
      </p:sp>
      <p:sp>
        <p:nvSpPr>
          <p:cNvPr id="4" name="Rectangle 3"/>
          <p:cNvSpPr txBox="1">
            <a:spLocks noChangeArrowheads="1"/>
          </p:cNvSpPr>
          <p:nvPr/>
        </p:nvSpPr>
        <p:spPr bwMode="auto">
          <a:xfrm>
            <a:off x="0" y="1643063"/>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kern="0" dirty="0">
                <a:solidFill>
                  <a:srgbClr val="FF0000"/>
                </a:solidFill>
                <a:latin typeface="+mn-lt"/>
              </a:rPr>
              <a:t>A</a:t>
            </a:r>
            <a:r>
              <a:rPr kumimoji="0" lang="en-US" sz="4000" kern="0" dirty="0">
                <a:latin typeface="+mn-lt"/>
              </a:rPr>
              <a:t> S O R </a:t>
            </a:r>
            <a:r>
              <a:rPr kumimoji="0" lang="en-US" sz="4000" b="1" u="sng" kern="0" dirty="0">
                <a:solidFill>
                  <a:srgbClr val="FF0000"/>
                </a:solidFill>
                <a:latin typeface="+mn-lt"/>
              </a:rPr>
              <a:t>E</a:t>
            </a:r>
            <a:r>
              <a:rPr kumimoji="0" lang="en-US" sz="4000" kern="0" dirty="0">
                <a:latin typeface="+mn-lt"/>
              </a:rPr>
              <a:t> I N G </a:t>
            </a:r>
            <a:r>
              <a:rPr kumimoji="0" lang="en-US" sz="4000" kern="0" dirty="0">
                <a:solidFill>
                  <a:srgbClr val="FF0000"/>
                </a:solidFill>
                <a:latin typeface="+mn-lt"/>
              </a:rPr>
              <a:t>T </a:t>
            </a:r>
            <a:r>
              <a:rPr kumimoji="0" lang="en-US" sz="4000" kern="0" dirty="0">
                <a:latin typeface="+mn-lt"/>
              </a:rPr>
              <a:t>X A M </a:t>
            </a:r>
            <a:r>
              <a:rPr kumimoji="0" lang="en-US" sz="4000" kern="0" dirty="0">
                <a:solidFill>
                  <a:srgbClr val="FF0000"/>
                </a:solidFill>
                <a:latin typeface="+mn-lt"/>
              </a:rPr>
              <a:t>P</a:t>
            </a:r>
            <a:r>
              <a:rPr kumimoji="0" lang="en-US" sz="4000" kern="0" dirty="0">
                <a:latin typeface="+mn-lt"/>
              </a:rPr>
              <a:t> L E</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
        <p:nvSpPr>
          <p:cNvPr id="5" name="Rectangle 3"/>
          <p:cNvSpPr txBox="1">
            <a:spLocks noChangeArrowheads="1"/>
          </p:cNvSpPr>
          <p:nvPr/>
        </p:nvSpPr>
        <p:spPr bwMode="auto">
          <a:xfrm>
            <a:off x="0" y="2214563"/>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kern="0" dirty="0">
                <a:solidFill>
                  <a:srgbClr val="FF0000"/>
                </a:solidFill>
                <a:latin typeface="+mn-lt"/>
              </a:rPr>
              <a:t>A</a:t>
            </a:r>
            <a:r>
              <a:rPr kumimoji="0" lang="en-US" sz="4000" kern="0" dirty="0">
                <a:latin typeface="+mn-lt"/>
              </a:rPr>
              <a:t> S O R </a:t>
            </a:r>
            <a:r>
              <a:rPr kumimoji="0" lang="en-US" sz="4000" kern="0" dirty="0">
                <a:solidFill>
                  <a:srgbClr val="FF0000"/>
                </a:solidFill>
                <a:latin typeface="+mn-lt"/>
              </a:rPr>
              <a:t>E </a:t>
            </a:r>
            <a:r>
              <a:rPr kumimoji="0" lang="en-US" sz="4000" kern="0" dirty="0">
                <a:latin typeface="+mn-lt"/>
              </a:rPr>
              <a:t>I N G </a:t>
            </a:r>
            <a:r>
              <a:rPr kumimoji="0" lang="en-US" sz="4000" b="1" u="sng" kern="0" dirty="0">
                <a:solidFill>
                  <a:srgbClr val="FF0000"/>
                </a:solidFill>
                <a:latin typeface="+mn-lt"/>
              </a:rPr>
              <a:t>P</a:t>
            </a:r>
            <a:r>
              <a:rPr kumimoji="0" lang="en-US" sz="4000" kern="0" dirty="0">
                <a:solidFill>
                  <a:srgbClr val="FF0000"/>
                </a:solidFill>
                <a:latin typeface="+mn-lt"/>
              </a:rPr>
              <a:t> </a:t>
            </a:r>
            <a:r>
              <a:rPr kumimoji="0" lang="en-US" sz="4000" kern="0" dirty="0">
                <a:latin typeface="+mn-lt"/>
              </a:rPr>
              <a:t>X A M </a:t>
            </a:r>
            <a:r>
              <a:rPr kumimoji="0" lang="en-US" sz="4000" kern="0" dirty="0">
                <a:solidFill>
                  <a:srgbClr val="FF0000"/>
                </a:solidFill>
                <a:latin typeface="+mn-lt"/>
              </a:rPr>
              <a:t>T</a:t>
            </a:r>
            <a:r>
              <a:rPr kumimoji="0" lang="en-US" sz="4000" kern="0" dirty="0">
                <a:latin typeface="+mn-lt"/>
              </a:rPr>
              <a:t> L E</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
        <p:nvSpPr>
          <p:cNvPr id="12" name="Rectangle 3"/>
          <p:cNvSpPr txBox="1">
            <a:spLocks noChangeArrowheads="1"/>
          </p:cNvSpPr>
          <p:nvPr/>
        </p:nvSpPr>
        <p:spPr bwMode="auto">
          <a:xfrm>
            <a:off x="0" y="4214813"/>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kern="0" dirty="0">
                <a:latin typeface="+mn-lt"/>
              </a:rPr>
              <a:t>A </a:t>
            </a:r>
            <a:r>
              <a:rPr kumimoji="0" lang="en-US" sz="4000" b="1" u="sng" kern="0" dirty="0">
                <a:solidFill>
                  <a:srgbClr val="FF0000"/>
                </a:solidFill>
                <a:latin typeface="+mn-lt"/>
              </a:rPr>
              <a:t>I</a:t>
            </a:r>
            <a:r>
              <a:rPr kumimoji="0" lang="en-US" sz="4000" b="1" kern="0" dirty="0">
                <a:solidFill>
                  <a:srgbClr val="FF0000"/>
                </a:solidFill>
                <a:latin typeface="+mn-lt"/>
              </a:rPr>
              <a:t> </a:t>
            </a:r>
            <a:r>
              <a:rPr kumimoji="0" lang="en-US" sz="4000" kern="0" dirty="0">
                <a:latin typeface="+mn-lt"/>
              </a:rPr>
              <a:t>O R E </a:t>
            </a:r>
            <a:r>
              <a:rPr kumimoji="0" lang="en-US" sz="4000" kern="0" dirty="0">
                <a:solidFill>
                  <a:srgbClr val="FF0000"/>
                </a:solidFill>
                <a:latin typeface="+mn-lt"/>
              </a:rPr>
              <a:t>S</a:t>
            </a:r>
            <a:r>
              <a:rPr kumimoji="0" lang="en-US" sz="4000" kern="0" dirty="0">
                <a:latin typeface="+mn-lt"/>
              </a:rPr>
              <a:t> N G P </a:t>
            </a:r>
            <a:r>
              <a:rPr kumimoji="0" lang="en-US" sz="4000" kern="0" dirty="0">
                <a:solidFill>
                  <a:srgbClr val="FF0000"/>
                </a:solidFill>
                <a:latin typeface="+mn-lt"/>
              </a:rPr>
              <a:t>X</a:t>
            </a:r>
            <a:r>
              <a:rPr kumimoji="0" lang="en-US" sz="4000" kern="0" dirty="0">
                <a:latin typeface="+mn-lt"/>
              </a:rPr>
              <a:t> A M T </a:t>
            </a:r>
            <a:r>
              <a:rPr kumimoji="0" lang="en-US" sz="4000" kern="0" dirty="0">
                <a:solidFill>
                  <a:srgbClr val="FF0000"/>
                </a:solidFill>
                <a:latin typeface="+mn-lt"/>
              </a:rPr>
              <a:t>L</a:t>
            </a:r>
            <a:r>
              <a:rPr kumimoji="0" lang="en-US" sz="4000" kern="0" dirty="0">
                <a:latin typeface="+mn-lt"/>
              </a:rPr>
              <a:t> E</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
        <p:nvSpPr>
          <p:cNvPr id="13" name="Rectangle 3"/>
          <p:cNvSpPr txBox="1">
            <a:spLocks noChangeArrowheads="1"/>
          </p:cNvSpPr>
          <p:nvPr/>
        </p:nvSpPr>
        <p:spPr bwMode="auto">
          <a:xfrm>
            <a:off x="0" y="4786313"/>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kern="0" dirty="0">
                <a:latin typeface="+mn-lt"/>
              </a:rPr>
              <a:t>A </a:t>
            </a:r>
            <a:r>
              <a:rPr kumimoji="0" lang="en-US" sz="4000" kern="0" dirty="0">
                <a:solidFill>
                  <a:srgbClr val="FF0000"/>
                </a:solidFill>
                <a:latin typeface="+mn-lt"/>
              </a:rPr>
              <a:t>I</a:t>
            </a:r>
            <a:r>
              <a:rPr kumimoji="0" lang="en-US" sz="4000" b="1" kern="0" dirty="0">
                <a:solidFill>
                  <a:srgbClr val="FF0000"/>
                </a:solidFill>
                <a:latin typeface="+mn-lt"/>
              </a:rPr>
              <a:t> </a:t>
            </a:r>
            <a:r>
              <a:rPr kumimoji="0" lang="en-US" sz="4000" kern="0" dirty="0">
                <a:latin typeface="+mn-lt"/>
              </a:rPr>
              <a:t>O R E </a:t>
            </a:r>
            <a:r>
              <a:rPr kumimoji="0" lang="en-US" sz="4000" b="1" u="sng" kern="0" dirty="0">
                <a:solidFill>
                  <a:srgbClr val="FF0000"/>
                </a:solidFill>
                <a:latin typeface="+mn-lt"/>
              </a:rPr>
              <a:t>L</a:t>
            </a:r>
            <a:r>
              <a:rPr kumimoji="0" lang="en-US" sz="4000" kern="0" dirty="0">
                <a:latin typeface="+mn-lt"/>
              </a:rPr>
              <a:t> N G P </a:t>
            </a:r>
            <a:r>
              <a:rPr kumimoji="0" lang="en-US" sz="4000" kern="0" dirty="0">
                <a:solidFill>
                  <a:srgbClr val="FF0000"/>
                </a:solidFill>
                <a:latin typeface="+mn-lt"/>
              </a:rPr>
              <a:t>S</a:t>
            </a:r>
            <a:r>
              <a:rPr kumimoji="0" lang="en-US" sz="4000" kern="0" dirty="0">
                <a:latin typeface="+mn-lt"/>
              </a:rPr>
              <a:t> A M T </a:t>
            </a:r>
            <a:r>
              <a:rPr kumimoji="0" lang="en-US" sz="4000" kern="0" dirty="0">
                <a:solidFill>
                  <a:srgbClr val="FF0000"/>
                </a:solidFill>
                <a:latin typeface="+mn-lt"/>
              </a:rPr>
              <a:t>X</a:t>
            </a:r>
            <a:r>
              <a:rPr kumimoji="0" lang="en-US" sz="4000" kern="0" dirty="0">
                <a:latin typeface="+mn-lt"/>
              </a:rPr>
              <a:t> E</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
        <p:nvSpPr>
          <p:cNvPr id="14" name="Rectangle 3"/>
          <p:cNvSpPr txBox="1">
            <a:spLocks noChangeArrowheads="1"/>
          </p:cNvSpPr>
          <p:nvPr/>
        </p:nvSpPr>
        <p:spPr bwMode="auto">
          <a:xfrm>
            <a:off x="0" y="3643313"/>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kern="0" dirty="0">
                <a:latin typeface="+mn-lt"/>
              </a:rPr>
              <a:t>A </a:t>
            </a:r>
            <a:r>
              <a:rPr kumimoji="0" lang="en-US" sz="4000" u="sng" kern="0" dirty="0">
                <a:solidFill>
                  <a:srgbClr val="FF0000"/>
                </a:solidFill>
                <a:latin typeface="+mn-lt"/>
              </a:rPr>
              <a:t>S</a:t>
            </a:r>
            <a:r>
              <a:rPr kumimoji="0" lang="en-US" sz="4000" b="1" kern="0" dirty="0">
                <a:solidFill>
                  <a:srgbClr val="FF0000"/>
                </a:solidFill>
                <a:latin typeface="+mn-lt"/>
              </a:rPr>
              <a:t> </a:t>
            </a:r>
            <a:r>
              <a:rPr kumimoji="0" lang="en-US" sz="4000" kern="0" dirty="0">
                <a:latin typeface="+mn-lt"/>
              </a:rPr>
              <a:t>O R E </a:t>
            </a:r>
            <a:r>
              <a:rPr kumimoji="0" lang="en-US" sz="4000" kern="0" dirty="0">
                <a:solidFill>
                  <a:srgbClr val="FF0000"/>
                </a:solidFill>
                <a:latin typeface="+mn-lt"/>
              </a:rPr>
              <a:t>I</a:t>
            </a:r>
            <a:r>
              <a:rPr kumimoji="0" lang="en-US" sz="4000" kern="0" dirty="0">
                <a:latin typeface="+mn-lt"/>
              </a:rPr>
              <a:t> N G P </a:t>
            </a:r>
            <a:r>
              <a:rPr kumimoji="0" lang="en-US" sz="4000" kern="0" dirty="0">
                <a:solidFill>
                  <a:srgbClr val="FF0000"/>
                </a:solidFill>
                <a:latin typeface="+mn-lt"/>
              </a:rPr>
              <a:t>X</a:t>
            </a:r>
            <a:r>
              <a:rPr kumimoji="0" lang="en-US" sz="4000" kern="0" dirty="0">
                <a:latin typeface="+mn-lt"/>
              </a:rPr>
              <a:t> A M T </a:t>
            </a:r>
            <a:r>
              <a:rPr kumimoji="0" lang="en-US" sz="4000" kern="0" dirty="0">
                <a:solidFill>
                  <a:srgbClr val="FF0000"/>
                </a:solidFill>
                <a:latin typeface="+mn-lt"/>
              </a:rPr>
              <a:t>L</a:t>
            </a:r>
            <a:r>
              <a:rPr kumimoji="0" lang="en-US" sz="4000" kern="0" dirty="0">
                <a:latin typeface="+mn-lt"/>
              </a:rPr>
              <a:t> E</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
        <p:nvSpPr>
          <p:cNvPr id="15" name="Rectangle 3"/>
          <p:cNvSpPr txBox="1">
            <a:spLocks noChangeArrowheads="1"/>
          </p:cNvSpPr>
          <p:nvPr/>
        </p:nvSpPr>
        <p:spPr bwMode="auto">
          <a:xfrm>
            <a:off x="0" y="2786063"/>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kern="0" dirty="0">
                <a:solidFill>
                  <a:srgbClr val="FF0000"/>
                </a:solidFill>
                <a:latin typeface="+mn-lt"/>
              </a:rPr>
              <a:t>A</a:t>
            </a:r>
            <a:r>
              <a:rPr kumimoji="0" lang="en-US" sz="4000" kern="0" dirty="0">
                <a:latin typeface="+mn-lt"/>
              </a:rPr>
              <a:t> S O R </a:t>
            </a:r>
            <a:r>
              <a:rPr kumimoji="0" lang="en-US" sz="4000" kern="0" dirty="0">
                <a:solidFill>
                  <a:srgbClr val="FF0000"/>
                </a:solidFill>
                <a:latin typeface="+mn-lt"/>
              </a:rPr>
              <a:t>E </a:t>
            </a:r>
            <a:r>
              <a:rPr kumimoji="0" lang="en-US" sz="4000" kern="0" dirty="0">
                <a:latin typeface="+mn-lt"/>
              </a:rPr>
              <a:t>I N G </a:t>
            </a:r>
            <a:r>
              <a:rPr kumimoji="0" lang="en-US" sz="4000" kern="0" dirty="0">
                <a:solidFill>
                  <a:srgbClr val="FF0000"/>
                </a:solidFill>
                <a:latin typeface="+mn-lt"/>
              </a:rPr>
              <a:t>P </a:t>
            </a:r>
            <a:r>
              <a:rPr kumimoji="0" lang="en-US" sz="4000" kern="0" dirty="0">
                <a:latin typeface="+mn-lt"/>
              </a:rPr>
              <a:t>X A M </a:t>
            </a:r>
            <a:r>
              <a:rPr kumimoji="0" lang="en-US" sz="4000" u="sng" kern="0" dirty="0">
                <a:solidFill>
                  <a:srgbClr val="FF0000"/>
                </a:solidFill>
                <a:latin typeface="+mn-lt"/>
              </a:rPr>
              <a:t>T</a:t>
            </a:r>
            <a:r>
              <a:rPr kumimoji="0" lang="en-US" sz="4000" kern="0" dirty="0">
                <a:latin typeface="+mn-lt"/>
              </a:rPr>
              <a:t> L E</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
        <p:nvSpPr>
          <p:cNvPr id="16" name="Rectangle 3"/>
          <p:cNvSpPr txBox="1">
            <a:spLocks noChangeArrowheads="1"/>
          </p:cNvSpPr>
          <p:nvPr/>
        </p:nvSpPr>
        <p:spPr bwMode="auto">
          <a:xfrm>
            <a:off x="0" y="5357813"/>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kern="0" dirty="0">
                <a:latin typeface="+mn-lt"/>
              </a:rPr>
              <a:t>A </a:t>
            </a:r>
            <a:r>
              <a:rPr kumimoji="0" lang="en-US" sz="4000" kern="0" dirty="0">
                <a:solidFill>
                  <a:srgbClr val="FF0000"/>
                </a:solidFill>
                <a:latin typeface="+mn-lt"/>
              </a:rPr>
              <a:t>I</a:t>
            </a:r>
            <a:r>
              <a:rPr kumimoji="0" lang="en-US" sz="4000" b="1" kern="0" dirty="0">
                <a:solidFill>
                  <a:srgbClr val="FF0000"/>
                </a:solidFill>
                <a:latin typeface="+mn-lt"/>
              </a:rPr>
              <a:t> </a:t>
            </a:r>
            <a:r>
              <a:rPr kumimoji="0" lang="en-US" sz="4000" kern="0" dirty="0">
                <a:latin typeface="+mn-lt"/>
              </a:rPr>
              <a:t>O R E </a:t>
            </a:r>
            <a:r>
              <a:rPr kumimoji="0" lang="en-US" sz="4000" kern="0" dirty="0">
                <a:solidFill>
                  <a:srgbClr val="FF0000"/>
                </a:solidFill>
                <a:latin typeface="+mn-lt"/>
              </a:rPr>
              <a:t>L</a:t>
            </a:r>
            <a:r>
              <a:rPr kumimoji="0" lang="en-US" sz="4000" kern="0" dirty="0">
                <a:latin typeface="+mn-lt"/>
              </a:rPr>
              <a:t> N G P </a:t>
            </a:r>
            <a:r>
              <a:rPr kumimoji="0" lang="en-US" sz="4000" u="sng" kern="0" dirty="0">
                <a:solidFill>
                  <a:srgbClr val="FF0000"/>
                </a:solidFill>
                <a:latin typeface="+mn-lt"/>
              </a:rPr>
              <a:t>S</a:t>
            </a:r>
            <a:r>
              <a:rPr kumimoji="0" lang="en-US" sz="4000" kern="0" dirty="0">
                <a:latin typeface="+mn-lt"/>
              </a:rPr>
              <a:t> A M T </a:t>
            </a:r>
            <a:r>
              <a:rPr kumimoji="0" lang="en-US" sz="4000" kern="0" dirty="0">
                <a:solidFill>
                  <a:srgbClr val="FF0000"/>
                </a:solidFill>
                <a:latin typeface="+mn-lt"/>
              </a:rPr>
              <a:t>X</a:t>
            </a:r>
            <a:r>
              <a:rPr kumimoji="0" lang="en-US" sz="4000" kern="0" dirty="0">
                <a:latin typeface="+mn-lt"/>
              </a:rPr>
              <a:t> E</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
        <p:nvSpPr>
          <p:cNvPr id="17" name="Rectangle 3"/>
          <p:cNvSpPr txBox="1">
            <a:spLocks noChangeArrowheads="1"/>
          </p:cNvSpPr>
          <p:nvPr/>
        </p:nvSpPr>
        <p:spPr bwMode="auto">
          <a:xfrm>
            <a:off x="0" y="5929313"/>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kern="0" dirty="0">
                <a:latin typeface="+mn-lt"/>
              </a:rPr>
              <a:t>A </a:t>
            </a:r>
            <a:r>
              <a:rPr kumimoji="0" lang="en-US" sz="4000" kern="0" dirty="0">
                <a:solidFill>
                  <a:srgbClr val="FF0000"/>
                </a:solidFill>
                <a:latin typeface="+mn-lt"/>
              </a:rPr>
              <a:t>I</a:t>
            </a:r>
            <a:r>
              <a:rPr kumimoji="0" lang="en-US" sz="4000" b="1" kern="0" dirty="0">
                <a:solidFill>
                  <a:srgbClr val="FF0000"/>
                </a:solidFill>
                <a:latin typeface="+mn-lt"/>
              </a:rPr>
              <a:t> </a:t>
            </a:r>
            <a:r>
              <a:rPr kumimoji="0" lang="en-US" sz="4000" kern="0" dirty="0">
                <a:latin typeface="+mn-lt"/>
              </a:rPr>
              <a:t>O R E </a:t>
            </a:r>
            <a:r>
              <a:rPr kumimoji="0" lang="en-US" sz="4000" kern="0" dirty="0">
                <a:solidFill>
                  <a:srgbClr val="FF0000"/>
                </a:solidFill>
                <a:latin typeface="+mn-lt"/>
              </a:rPr>
              <a:t>L</a:t>
            </a:r>
            <a:r>
              <a:rPr kumimoji="0" lang="en-US" sz="4000" kern="0" dirty="0">
                <a:latin typeface="+mn-lt"/>
              </a:rPr>
              <a:t> N G P </a:t>
            </a:r>
            <a:r>
              <a:rPr kumimoji="0" lang="en-US" sz="4000" kern="0" dirty="0">
                <a:solidFill>
                  <a:srgbClr val="FF0000"/>
                </a:solidFill>
                <a:latin typeface="+mn-lt"/>
              </a:rPr>
              <a:t>S</a:t>
            </a:r>
            <a:r>
              <a:rPr kumimoji="0" lang="en-US" sz="4000" kern="0" dirty="0">
                <a:latin typeface="+mn-lt"/>
              </a:rPr>
              <a:t> A M T </a:t>
            </a:r>
            <a:r>
              <a:rPr kumimoji="0" lang="en-US" sz="4000" u="sng" kern="0" dirty="0">
                <a:solidFill>
                  <a:srgbClr val="FF0000"/>
                </a:solidFill>
                <a:latin typeface="+mn-lt"/>
              </a:rPr>
              <a:t>X</a:t>
            </a:r>
            <a:r>
              <a:rPr kumimoji="0" lang="en-US" sz="4000" kern="0" dirty="0">
                <a:latin typeface="+mn-lt"/>
              </a:rPr>
              <a:t> E</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
        <p:nvSpPr>
          <p:cNvPr id="18" name="Rectangle 3"/>
          <p:cNvSpPr txBox="1">
            <a:spLocks noChangeArrowheads="1"/>
          </p:cNvSpPr>
          <p:nvPr/>
        </p:nvSpPr>
        <p:spPr bwMode="auto">
          <a:xfrm>
            <a:off x="0" y="285750"/>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buFont typeface="Wingdings" pitchFamily="2" charset="2"/>
              <a:buNone/>
              <a:defRPr/>
            </a:pPr>
            <a:r>
              <a:rPr kumimoji="0" lang="uk-UA" u="sng" kern="0" dirty="0">
                <a:latin typeface="+mn-lt"/>
              </a:rPr>
              <a:t>Приклад.</a:t>
            </a:r>
            <a:r>
              <a:rPr kumimoji="0" lang="uk-UA" kern="0" dirty="0">
                <a:latin typeface="+mn-lt"/>
              </a:rPr>
              <a:t> Початок сортування методом </a:t>
            </a:r>
            <a:r>
              <a:rPr kumimoji="0" lang="uk-UA" kern="0" dirty="0" err="1">
                <a:latin typeface="+mn-lt"/>
              </a:rPr>
              <a:t>Шелла</a:t>
            </a:r>
            <a:r>
              <a:rPr kumimoji="0" lang="uk-UA" kern="0" dirty="0">
                <a:latin typeface="+mn-lt"/>
              </a:rPr>
              <a:t>, </a:t>
            </a:r>
            <a:r>
              <a:rPr kumimoji="0" lang="en-US" kern="0" dirty="0">
                <a:latin typeface="+mn-lt"/>
              </a:rPr>
              <a:t>h=4</a:t>
            </a:r>
            <a:r>
              <a:rPr kumimoji="0" lang="uk-UA" kern="0" dirty="0">
                <a:latin typeface="+mn-lt"/>
              </a:rPr>
              <a:t>.</a:t>
            </a:r>
            <a:endParaRPr kumimoji="0" lang="en-US" kern="0" dirty="0">
              <a:latin typeface="+mn-lt"/>
            </a:endParaRPr>
          </a:p>
          <a:p>
            <a:pPr marL="342900" indent="-342900" algn="ctr" eaLnBrk="0" hangingPunct="0">
              <a:spcBef>
                <a:spcPct val="20000"/>
              </a:spcBef>
              <a:buClr>
                <a:schemeClr val="tx2"/>
              </a:buClr>
              <a:buSzPct val="75000"/>
              <a:buFont typeface="Wingdings" pitchFamily="2" charset="2"/>
              <a:buNone/>
              <a:defRPr/>
            </a:pPr>
            <a:endParaRPr kumimoji="0" lang="en-GB" kern="0" dirty="0">
              <a:latin typeface="+mn-lt"/>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3"/>
          <p:cNvSpPr txBox="1">
            <a:spLocks noChangeArrowheads="1"/>
          </p:cNvSpPr>
          <p:nvPr/>
        </p:nvSpPr>
        <p:spPr bwMode="auto">
          <a:xfrm>
            <a:off x="0" y="357188"/>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kern="0" dirty="0">
                <a:latin typeface="+mn-lt"/>
              </a:rPr>
              <a:t>A I</a:t>
            </a:r>
            <a:r>
              <a:rPr kumimoji="0" lang="en-US" sz="4000" b="1" kern="0" dirty="0">
                <a:latin typeface="+mn-lt"/>
              </a:rPr>
              <a:t> </a:t>
            </a:r>
            <a:r>
              <a:rPr kumimoji="0" lang="en-US" sz="4000" u="sng" kern="0" dirty="0">
                <a:solidFill>
                  <a:srgbClr val="FF0000"/>
                </a:solidFill>
                <a:latin typeface="+mn-lt"/>
              </a:rPr>
              <a:t>O</a:t>
            </a:r>
            <a:r>
              <a:rPr kumimoji="0" lang="en-US" sz="4000" kern="0" dirty="0">
                <a:latin typeface="+mn-lt"/>
              </a:rPr>
              <a:t> R E L </a:t>
            </a:r>
            <a:r>
              <a:rPr kumimoji="0" lang="en-US" sz="4000" kern="0" dirty="0">
                <a:solidFill>
                  <a:srgbClr val="FF0000"/>
                </a:solidFill>
                <a:latin typeface="+mn-lt"/>
              </a:rPr>
              <a:t>N</a:t>
            </a:r>
            <a:r>
              <a:rPr kumimoji="0" lang="en-US" sz="4000" kern="0" dirty="0">
                <a:latin typeface="+mn-lt"/>
              </a:rPr>
              <a:t> G P S </a:t>
            </a:r>
            <a:r>
              <a:rPr kumimoji="0" lang="en-US" sz="4000" kern="0" dirty="0">
                <a:solidFill>
                  <a:srgbClr val="FF0000"/>
                </a:solidFill>
                <a:latin typeface="+mn-lt"/>
              </a:rPr>
              <a:t>A</a:t>
            </a:r>
            <a:r>
              <a:rPr kumimoji="0" lang="en-US" sz="4000" kern="0" dirty="0">
                <a:latin typeface="+mn-lt"/>
              </a:rPr>
              <a:t> M T X </a:t>
            </a:r>
            <a:r>
              <a:rPr kumimoji="0" lang="en-US" sz="4000" kern="0" dirty="0">
                <a:solidFill>
                  <a:srgbClr val="FF0000"/>
                </a:solidFill>
                <a:latin typeface="+mn-lt"/>
              </a:rPr>
              <a:t>E</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
        <p:nvSpPr>
          <p:cNvPr id="9" name="Rectangle 3"/>
          <p:cNvSpPr txBox="1">
            <a:spLocks noChangeArrowheads="1"/>
          </p:cNvSpPr>
          <p:nvPr/>
        </p:nvSpPr>
        <p:spPr bwMode="auto">
          <a:xfrm>
            <a:off x="0" y="928688"/>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kern="0" dirty="0">
                <a:latin typeface="+mn-lt"/>
              </a:rPr>
              <a:t>A I</a:t>
            </a:r>
            <a:r>
              <a:rPr kumimoji="0" lang="en-US" sz="4000" b="1" kern="0" dirty="0">
                <a:latin typeface="+mn-lt"/>
              </a:rPr>
              <a:t> </a:t>
            </a:r>
            <a:r>
              <a:rPr kumimoji="0" lang="en-US" sz="4000" b="1" u="sng" kern="0" dirty="0">
                <a:solidFill>
                  <a:srgbClr val="FF0000"/>
                </a:solidFill>
                <a:latin typeface="+mn-lt"/>
              </a:rPr>
              <a:t>N</a:t>
            </a:r>
            <a:r>
              <a:rPr kumimoji="0" lang="en-US" sz="4000" kern="0" dirty="0">
                <a:solidFill>
                  <a:srgbClr val="FF0000"/>
                </a:solidFill>
                <a:latin typeface="+mn-lt"/>
              </a:rPr>
              <a:t> </a:t>
            </a:r>
            <a:r>
              <a:rPr kumimoji="0" lang="en-US" sz="4000" kern="0" dirty="0">
                <a:latin typeface="+mn-lt"/>
              </a:rPr>
              <a:t>R E L </a:t>
            </a:r>
            <a:r>
              <a:rPr kumimoji="0" lang="en-US" sz="4000" kern="0" dirty="0">
                <a:solidFill>
                  <a:srgbClr val="FF0000"/>
                </a:solidFill>
                <a:latin typeface="+mn-lt"/>
              </a:rPr>
              <a:t>O</a:t>
            </a:r>
            <a:r>
              <a:rPr kumimoji="0" lang="en-US" sz="4000" kern="0" dirty="0">
                <a:latin typeface="+mn-lt"/>
              </a:rPr>
              <a:t> G P S </a:t>
            </a:r>
            <a:r>
              <a:rPr kumimoji="0" lang="en-US" sz="4000" kern="0" dirty="0">
                <a:solidFill>
                  <a:srgbClr val="FF0000"/>
                </a:solidFill>
                <a:latin typeface="+mn-lt"/>
              </a:rPr>
              <a:t>A</a:t>
            </a:r>
            <a:r>
              <a:rPr kumimoji="0" lang="en-US" sz="4000" kern="0" dirty="0">
                <a:latin typeface="+mn-lt"/>
              </a:rPr>
              <a:t> M T X </a:t>
            </a:r>
            <a:r>
              <a:rPr kumimoji="0" lang="en-US" sz="4000" kern="0" dirty="0">
                <a:solidFill>
                  <a:srgbClr val="FF0000"/>
                </a:solidFill>
                <a:latin typeface="+mn-lt"/>
              </a:rPr>
              <a:t>E</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
        <p:nvSpPr>
          <p:cNvPr id="10" name="Rectangle 3"/>
          <p:cNvSpPr txBox="1">
            <a:spLocks noChangeArrowheads="1"/>
          </p:cNvSpPr>
          <p:nvPr/>
        </p:nvSpPr>
        <p:spPr bwMode="auto">
          <a:xfrm>
            <a:off x="0" y="1500188"/>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kern="0" dirty="0">
                <a:latin typeface="+mn-lt"/>
              </a:rPr>
              <a:t>A I</a:t>
            </a:r>
            <a:r>
              <a:rPr kumimoji="0" lang="en-US" sz="4000" b="1" kern="0" dirty="0">
                <a:latin typeface="+mn-lt"/>
              </a:rPr>
              <a:t> </a:t>
            </a:r>
            <a:r>
              <a:rPr kumimoji="0" lang="en-US" sz="4000" b="1" u="sng" kern="0" dirty="0">
                <a:solidFill>
                  <a:srgbClr val="FF0000"/>
                </a:solidFill>
                <a:latin typeface="+mn-lt"/>
              </a:rPr>
              <a:t>A</a:t>
            </a:r>
            <a:r>
              <a:rPr kumimoji="0" lang="en-US" sz="4000" kern="0" dirty="0">
                <a:solidFill>
                  <a:srgbClr val="FF0000"/>
                </a:solidFill>
                <a:latin typeface="+mn-lt"/>
              </a:rPr>
              <a:t> </a:t>
            </a:r>
            <a:r>
              <a:rPr kumimoji="0" lang="en-US" sz="4000" kern="0" dirty="0">
                <a:latin typeface="+mn-lt"/>
              </a:rPr>
              <a:t>R E L </a:t>
            </a:r>
            <a:r>
              <a:rPr kumimoji="0" lang="en-US" sz="4000" kern="0" dirty="0">
                <a:solidFill>
                  <a:srgbClr val="FF0000"/>
                </a:solidFill>
                <a:latin typeface="+mn-lt"/>
              </a:rPr>
              <a:t>N </a:t>
            </a:r>
            <a:r>
              <a:rPr kumimoji="0" lang="en-US" sz="4000" kern="0" dirty="0">
                <a:latin typeface="+mn-lt"/>
              </a:rPr>
              <a:t>G P S </a:t>
            </a:r>
            <a:r>
              <a:rPr kumimoji="0" lang="en-US" sz="4000" kern="0" dirty="0">
                <a:solidFill>
                  <a:srgbClr val="FF0000"/>
                </a:solidFill>
                <a:latin typeface="+mn-lt"/>
              </a:rPr>
              <a:t>O</a:t>
            </a:r>
            <a:r>
              <a:rPr kumimoji="0" lang="en-US" sz="4000" kern="0" dirty="0">
                <a:latin typeface="+mn-lt"/>
              </a:rPr>
              <a:t> M T X </a:t>
            </a:r>
            <a:r>
              <a:rPr kumimoji="0" lang="en-US" sz="4000" kern="0" dirty="0">
                <a:solidFill>
                  <a:srgbClr val="FF0000"/>
                </a:solidFill>
                <a:latin typeface="+mn-lt"/>
              </a:rPr>
              <a:t>E</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
        <p:nvSpPr>
          <p:cNvPr id="11" name="Rectangle 3"/>
          <p:cNvSpPr txBox="1">
            <a:spLocks noChangeArrowheads="1"/>
          </p:cNvSpPr>
          <p:nvPr/>
        </p:nvSpPr>
        <p:spPr bwMode="auto">
          <a:xfrm>
            <a:off x="0" y="2071688"/>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kern="0" dirty="0">
                <a:latin typeface="+mn-lt"/>
              </a:rPr>
              <a:t>A I</a:t>
            </a:r>
            <a:r>
              <a:rPr kumimoji="0" lang="en-US" sz="4000" b="1" kern="0" dirty="0">
                <a:latin typeface="+mn-lt"/>
              </a:rPr>
              <a:t> </a:t>
            </a:r>
            <a:r>
              <a:rPr kumimoji="0" lang="en-US" sz="4000" kern="0" dirty="0">
                <a:solidFill>
                  <a:srgbClr val="FF0000"/>
                </a:solidFill>
                <a:latin typeface="+mn-lt"/>
              </a:rPr>
              <a:t>A </a:t>
            </a:r>
            <a:r>
              <a:rPr kumimoji="0" lang="en-US" sz="4000" kern="0" dirty="0">
                <a:latin typeface="+mn-lt"/>
              </a:rPr>
              <a:t>R E L </a:t>
            </a:r>
            <a:r>
              <a:rPr kumimoji="0" lang="en-US" sz="4000" b="1" u="sng" kern="0" dirty="0">
                <a:solidFill>
                  <a:srgbClr val="FF0000"/>
                </a:solidFill>
                <a:latin typeface="+mn-lt"/>
              </a:rPr>
              <a:t>E</a:t>
            </a:r>
            <a:r>
              <a:rPr kumimoji="0" lang="en-US" sz="4000" kern="0" dirty="0">
                <a:solidFill>
                  <a:srgbClr val="FF0000"/>
                </a:solidFill>
                <a:latin typeface="+mn-lt"/>
              </a:rPr>
              <a:t> </a:t>
            </a:r>
            <a:r>
              <a:rPr kumimoji="0" lang="en-US" sz="4000" kern="0" dirty="0">
                <a:latin typeface="+mn-lt"/>
              </a:rPr>
              <a:t>G P S </a:t>
            </a:r>
            <a:r>
              <a:rPr kumimoji="0" lang="en-US" sz="4000" kern="0" dirty="0">
                <a:solidFill>
                  <a:srgbClr val="FF0000"/>
                </a:solidFill>
                <a:latin typeface="+mn-lt"/>
              </a:rPr>
              <a:t>N</a:t>
            </a:r>
            <a:r>
              <a:rPr kumimoji="0" lang="en-US" sz="4000" kern="0" dirty="0">
                <a:latin typeface="+mn-lt"/>
              </a:rPr>
              <a:t> M T X </a:t>
            </a:r>
            <a:r>
              <a:rPr kumimoji="0" lang="en-US" sz="4000" kern="0" dirty="0">
                <a:solidFill>
                  <a:srgbClr val="FF0000"/>
                </a:solidFill>
                <a:latin typeface="+mn-lt"/>
              </a:rPr>
              <a:t>O</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
        <p:nvSpPr>
          <p:cNvPr id="15" name="Rectangle 3"/>
          <p:cNvSpPr txBox="1">
            <a:spLocks noChangeArrowheads="1"/>
          </p:cNvSpPr>
          <p:nvPr/>
        </p:nvSpPr>
        <p:spPr bwMode="auto">
          <a:xfrm>
            <a:off x="0" y="2643188"/>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kern="0" dirty="0">
                <a:latin typeface="+mn-lt"/>
              </a:rPr>
              <a:t>A I</a:t>
            </a:r>
            <a:r>
              <a:rPr kumimoji="0" lang="en-US" sz="4000" b="1" kern="0" dirty="0">
                <a:latin typeface="+mn-lt"/>
              </a:rPr>
              <a:t> </a:t>
            </a:r>
            <a:r>
              <a:rPr kumimoji="0" lang="en-US" sz="4000" kern="0" dirty="0">
                <a:solidFill>
                  <a:srgbClr val="FF0000"/>
                </a:solidFill>
                <a:latin typeface="+mn-lt"/>
              </a:rPr>
              <a:t>A </a:t>
            </a:r>
            <a:r>
              <a:rPr kumimoji="0" lang="en-US" sz="4000" kern="0" dirty="0">
                <a:latin typeface="+mn-lt"/>
              </a:rPr>
              <a:t>R E L </a:t>
            </a:r>
            <a:r>
              <a:rPr kumimoji="0" lang="en-US" sz="4000" kern="0" dirty="0">
                <a:solidFill>
                  <a:srgbClr val="FF0000"/>
                </a:solidFill>
                <a:latin typeface="+mn-lt"/>
              </a:rPr>
              <a:t>E </a:t>
            </a:r>
            <a:r>
              <a:rPr kumimoji="0" lang="en-US" sz="4000" kern="0" dirty="0">
                <a:latin typeface="+mn-lt"/>
              </a:rPr>
              <a:t>G P S </a:t>
            </a:r>
            <a:r>
              <a:rPr kumimoji="0" lang="en-US" sz="4000" u="sng" kern="0" dirty="0">
                <a:solidFill>
                  <a:srgbClr val="FF0000"/>
                </a:solidFill>
                <a:latin typeface="+mn-lt"/>
              </a:rPr>
              <a:t>N</a:t>
            </a:r>
            <a:r>
              <a:rPr kumimoji="0" lang="en-US" sz="4000" kern="0" dirty="0">
                <a:latin typeface="+mn-lt"/>
              </a:rPr>
              <a:t> M T X </a:t>
            </a:r>
            <a:r>
              <a:rPr kumimoji="0" lang="en-US" sz="4000" kern="0" dirty="0">
                <a:solidFill>
                  <a:srgbClr val="FF0000"/>
                </a:solidFill>
                <a:latin typeface="+mn-lt"/>
              </a:rPr>
              <a:t>O</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
        <p:nvSpPr>
          <p:cNvPr id="16" name="Rectangle 3"/>
          <p:cNvSpPr txBox="1">
            <a:spLocks noChangeArrowheads="1"/>
          </p:cNvSpPr>
          <p:nvPr/>
        </p:nvSpPr>
        <p:spPr bwMode="auto">
          <a:xfrm>
            <a:off x="0" y="3214688"/>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kern="0" dirty="0">
                <a:latin typeface="+mn-lt"/>
              </a:rPr>
              <a:t>A I</a:t>
            </a:r>
            <a:r>
              <a:rPr kumimoji="0" lang="en-US" sz="4000" b="1" kern="0" dirty="0">
                <a:latin typeface="+mn-lt"/>
              </a:rPr>
              <a:t> </a:t>
            </a:r>
            <a:r>
              <a:rPr kumimoji="0" lang="en-US" sz="4000" kern="0" dirty="0">
                <a:solidFill>
                  <a:srgbClr val="FF0000"/>
                </a:solidFill>
                <a:latin typeface="+mn-lt"/>
              </a:rPr>
              <a:t>A </a:t>
            </a:r>
            <a:r>
              <a:rPr kumimoji="0" lang="en-US" sz="4000" kern="0" dirty="0">
                <a:latin typeface="+mn-lt"/>
              </a:rPr>
              <a:t>R E L </a:t>
            </a:r>
            <a:r>
              <a:rPr kumimoji="0" lang="en-US" sz="4000" kern="0" dirty="0">
                <a:solidFill>
                  <a:srgbClr val="FF0000"/>
                </a:solidFill>
                <a:latin typeface="+mn-lt"/>
              </a:rPr>
              <a:t>E </a:t>
            </a:r>
            <a:r>
              <a:rPr kumimoji="0" lang="en-US" sz="4000" kern="0" dirty="0">
                <a:latin typeface="+mn-lt"/>
              </a:rPr>
              <a:t>G P S </a:t>
            </a:r>
            <a:r>
              <a:rPr kumimoji="0" lang="en-US" sz="4000" kern="0" dirty="0">
                <a:solidFill>
                  <a:srgbClr val="FF0000"/>
                </a:solidFill>
                <a:latin typeface="+mn-lt"/>
              </a:rPr>
              <a:t>N</a:t>
            </a:r>
            <a:r>
              <a:rPr kumimoji="0" lang="en-US" sz="4000" kern="0" dirty="0">
                <a:latin typeface="+mn-lt"/>
              </a:rPr>
              <a:t> M T X </a:t>
            </a:r>
            <a:r>
              <a:rPr kumimoji="0" lang="en-US" sz="4000" u="sng" kern="0" dirty="0">
                <a:solidFill>
                  <a:srgbClr val="FF0000"/>
                </a:solidFill>
                <a:latin typeface="+mn-lt"/>
              </a:rPr>
              <a:t>O</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
        <p:nvSpPr>
          <p:cNvPr id="17" name="Rectangle 3"/>
          <p:cNvSpPr txBox="1">
            <a:spLocks noChangeArrowheads="1"/>
          </p:cNvSpPr>
          <p:nvPr/>
        </p:nvSpPr>
        <p:spPr bwMode="auto">
          <a:xfrm>
            <a:off x="0" y="4071938"/>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kern="0" dirty="0">
                <a:latin typeface="+mn-lt"/>
              </a:rPr>
              <a:t>A I</a:t>
            </a:r>
            <a:r>
              <a:rPr kumimoji="0" lang="en-US" sz="4000" b="1" kern="0" dirty="0">
                <a:latin typeface="+mn-lt"/>
              </a:rPr>
              <a:t> </a:t>
            </a:r>
            <a:r>
              <a:rPr kumimoji="0" lang="en-US" sz="4000" kern="0" dirty="0">
                <a:latin typeface="+mn-lt"/>
              </a:rPr>
              <a:t>A </a:t>
            </a:r>
            <a:r>
              <a:rPr kumimoji="0" lang="en-US" sz="4000" u="sng" kern="0" dirty="0">
                <a:solidFill>
                  <a:srgbClr val="FF0000"/>
                </a:solidFill>
                <a:latin typeface="+mn-lt"/>
              </a:rPr>
              <a:t>R</a:t>
            </a:r>
            <a:r>
              <a:rPr kumimoji="0" lang="en-US" sz="4000" kern="0" dirty="0">
                <a:latin typeface="+mn-lt"/>
              </a:rPr>
              <a:t> E L E </a:t>
            </a:r>
            <a:r>
              <a:rPr kumimoji="0" lang="en-US" sz="4000" kern="0" dirty="0">
                <a:solidFill>
                  <a:srgbClr val="FF0000"/>
                </a:solidFill>
                <a:latin typeface="+mn-lt"/>
              </a:rPr>
              <a:t>G</a:t>
            </a:r>
            <a:r>
              <a:rPr kumimoji="0" lang="en-US" sz="4000" kern="0" dirty="0">
                <a:latin typeface="+mn-lt"/>
              </a:rPr>
              <a:t> P S N </a:t>
            </a:r>
            <a:r>
              <a:rPr kumimoji="0" lang="en-US" sz="4000" kern="0" dirty="0">
                <a:solidFill>
                  <a:srgbClr val="FF0000"/>
                </a:solidFill>
                <a:latin typeface="+mn-lt"/>
              </a:rPr>
              <a:t>M</a:t>
            </a:r>
            <a:r>
              <a:rPr kumimoji="0" lang="en-US" sz="4000" kern="0" dirty="0">
                <a:latin typeface="+mn-lt"/>
              </a:rPr>
              <a:t> T X O</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
        <p:nvSpPr>
          <p:cNvPr id="18" name="Rectangle 3"/>
          <p:cNvSpPr txBox="1">
            <a:spLocks noChangeArrowheads="1"/>
          </p:cNvSpPr>
          <p:nvPr/>
        </p:nvSpPr>
        <p:spPr bwMode="auto">
          <a:xfrm>
            <a:off x="0" y="4643438"/>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kern="0" dirty="0">
                <a:latin typeface="+mn-lt"/>
              </a:rPr>
              <a:t>A I</a:t>
            </a:r>
            <a:r>
              <a:rPr kumimoji="0" lang="en-US" sz="4000" b="1" kern="0" dirty="0">
                <a:latin typeface="+mn-lt"/>
              </a:rPr>
              <a:t> </a:t>
            </a:r>
            <a:r>
              <a:rPr kumimoji="0" lang="en-US" sz="4000" kern="0" dirty="0">
                <a:latin typeface="+mn-lt"/>
              </a:rPr>
              <a:t>A </a:t>
            </a:r>
            <a:r>
              <a:rPr kumimoji="0" lang="en-US" sz="4000" b="1" u="sng" kern="0" dirty="0">
                <a:solidFill>
                  <a:srgbClr val="FF0000"/>
                </a:solidFill>
                <a:latin typeface="+mn-lt"/>
              </a:rPr>
              <a:t>G</a:t>
            </a:r>
            <a:r>
              <a:rPr kumimoji="0" lang="en-US" sz="4000" kern="0" dirty="0">
                <a:solidFill>
                  <a:srgbClr val="FF0000"/>
                </a:solidFill>
                <a:latin typeface="+mn-lt"/>
              </a:rPr>
              <a:t> </a:t>
            </a:r>
            <a:r>
              <a:rPr kumimoji="0" lang="en-US" sz="4000" kern="0" dirty="0">
                <a:latin typeface="+mn-lt"/>
              </a:rPr>
              <a:t>E L E </a:t>
            </a:r>
            <a:r>
              <a:rPr kumimoji="0" lang="en-US" sz="4000" kern="0" dirty="0">
                <a:solidFill>
                  <a:srgbClr val="FF0000"/>
                </a:solidFill>
                <a:latin typeface="+mn-lt"/>
              </a:rPr>
              <a:t>R</a:t>
            </a:r>
            <a:r>
              <a:rPr kumimoji="0" lang="en-US" sz="4000" kern="0" dirty="0">
                <a:latin typeface="+mn-lt"/>
              </a:rPr>
              <a:t> P S N </a:t>
            </a:r>
            <a:r>
              <a:rPr kumimoji="0" lang="en-US" sz="4000" kern="0" dirty="0">
                <a:solidFill>
                  <a:srgbClr val="FF0000"/>
                </a:solidFill>
                <a:latin typeface="+mn-lt"/>
              </a:rPr>
              <a:t>M</a:t>
            </a:r>
            <a:r>
              <a:rPr kumimoji="0" lang="en-US" sz="4000" kern="0" dirty="0">
                <a:latin typeface="+mn-lt"/>
              </a:rPr>
              <a:t> T X O</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
        <p:nvSpPr>
          <p:cNvPr id="19" name="Rectangle 3"/>
          <p:cNvSpPr txBox="1">
            <a:spLocks noChangeArrowheads="1"/>
          </p:cNvSpPr>
          <p:nvPr/>
        </p:nvSpPr>
        <p:spPr bwMode="auto">
          <a:xfrm>
            <a:off x="0" y="5214938"/>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kern="0" dirty="0">
                <a:latin typeface="+mn-lt"/>
              </a:rPr>
              <a:t>A I</a:t>
            </a:r>
            <a:r>
              <a:rPr kumimoji="0" lang="en-US" sz="4000" b="1" kern="0" dirty="0">
                <a:latin typeface="+mn-lt"/>
              </a:rPr>
              <a:t> </a:t>
            </a:r>
            <a:r>
              <a:rPr kumimoji="0" lang="en-US" sz="4000" kern="0" dirty="0">
                <a:latin typeface="+mn-lt"/>
              </a:rPr>
              <a:t>A </a:t>
            </a:r>
            <a:r>
              <a:rPr kumimoji="0" lang="en-US" sz="4000" kern="0" dirty="0">
                <a:solidFill>
                  <a:srgbClr val="FF0000"/>
                </a:solidFill>
                <a:latin typeface="+mn-lt"/>
              </a:rPr>
              <a:t>G </a:t>
            </a:r>
            <a:r>
              <a:rPr kumimoji="0" lang="en-US" sz="4000" kern="0" dirty="0">
                <a:latin typeface="+mn-lt"/>
              </a:rPr>
              <a:t>E L E </a:t>
            </a:r>
            <a:r>
              <a:rPr kumimoji="0" lang="en-US" sz="4000" b="1" u="sng" kern="0" dirty="0">
                <a:solidFill>
                  <a:srgbClr val="FF0000"/>
                </a:solidFill>
                <a:latin typeface="+mn-lt"/>
              </a:rPr>
              <a:t>M</a:t>
            </a:r>
            <a:r>
              <a:rPr kumimoji="0" lang="en-US" sz="4000" kern="0" dirty="0">
                <a:solidFill>
                  <a:srgbClr val="FF0000"/>
                </a:solidFill>
                <a:latin typeface="+mn-lt"/>
              </a:rPr>
              <a:t> </a:t>
            </a:r>
            <a:r>
              <a:rPr kumimoji="0" lang="en-US" sz="4000" kern="0" dirty="0">
                <a:latin typeface="+mn-lt"/>
              </a:rPr>
              <a:t>P S N </a:t>
            </a:r>
            <a:r>
              <a:rPr kumimoji="0" lang="en-US" sz="4000" kern="0" dirty="0">
                <a:solidFill>
                  <a:srgbClr val="FF0000"/>
                </a:solidFill>
                <a:latin typeface="+mn-lt"/>
              </a:rPr>
              <a:t>R</a:t>
            </a:r>
            <a:r>
              <a:rPr kumimoji="0" lang="en-US" sz="4000" kern="0" dirty="0">
                <a:latin typeface="+mn-lt"/>
              </a:rPr>
              <a:t> T X O</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
        <p:nvSpPr>
          <p:cNvPr id="20" name="Rectangle 3"/>
          <p:cNvSpPr txBox="1">
            <a:spLocks noChangeArrowheads="1"/>
          </p:cNvSpPr>
          <p:nvPr/>
        </p:nvSpPr>
        <p:spPr bwMode="auto">
          <a:xfrm>
            <a:off x="0" y="5786438"/>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kern="0" dirty="0">
                <a:latin typeface="+mn-lt"/>
              </a:rPr>
              <a:t>A I</a:t>
            </a:r>
            <a:r>
              <a:rPr kumimoji="0" lang="en-US" sz="4000" b="1" kern="0" dirty="0">
                <a:latin typeface="+mn-lt"/>
              </a:rPr>
              <a:t> </a:t>
            </a:r>
            <a:r>
              <a:rPr kumimoji="0" lang="en-US" sz="4000" kern="0" dirty="0">
                <a:latin typeface="+mn-lt"/>
              </a:rPr>
              <a:t>A </a:t>
            </a:r>
            <a:r>
              <a:rPr kumimoji="0" lang="en-US" sz="4000" kern="0" dirty="0">
                <a:solidFill>
                  <a:srgbClr val="FF0000"/>
                </a:solidFill>
                <a:latin typeface="+mn-lt"/>
              </a:rPr>
              <a:t>G </a:t>
            </a:r>
            <a:r>
              <a:rPr kumimoji="0" lang="en-US" sz="4000" kern="0" dirty="0">
                <a:latin typeface="+mn-lt"/>
              </a:rPr>
              <a:t>E L E </a:t>
            </a:r>
            <a:r>
              <a:rPr kumimoji="0" lang="en-US" sz="4000" kern="0" dirty="0">
                <a:solidFill>
                  <a:srgbClr val="FF0000"/>
                </a:solidFill>
                <a:latin typeface="+mn-lt"/>
              </a:rPr>
              <a:t>M </a:t>
            </a:r>
            <a:r>
              <a:rPr kumimoji="0" lang="en-US" sz="4000" kern="0" dirty="0">
                <a:latin typeface="+mn-lt"/>
              </a:rPr>
              <a:t>P S N </a:t>
            </a:r>
            <a:r>
              <a:rPr kumimoji="0" lang="en-US" sz="4000" u="sng" kern="0" dirty="0">
                <a:solidFill>
                  <a:srgbClr val="FF0000"/>
                </a:solidFill>
                <a:latin typeface="+mn-lt"/>
              </a:rPr>
              <a:t>R</a:t>
            </a:r>
            <a:r>
              <a:rPr kumimoji="0" lang="en-US" sz="4000" kern="0" dirty="0">
                <a:latin typeface="+mn-lt"/>
              </a:rPr>
              <a:t> T X O</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3"/>
          <p:cNvSpPr txBox="1">
            <a:spLocks noChangeArrowheads="1"/>
          </p:cNvSpPr>
          <p:nvPr/>
        </p:nvSpPr>
        <p:spPr bwMode="auto">
          <a:xfrm>
            <a:off x="500063" y="357188"/>
            <a:ext cx="8643937" cy="642937"/>
          </a:xfrm>
          <a:prstGeom prst="rect">
            <a:avLst/>
          </a:prstGeom>
          <a:noFill/>
          <a:ln w="9525">
            <a:noFill/>
            <a:miter lim="800000"/>
            <a:headEnd/>
            <a:tailEnd/>
          </a:ln>
        </p:spPr>
        <p:txBody>
          <a:bodyPr lIns="182562" tIns="46038" rIns="182562" bIns="46038"/>
          <a:lstStyle/>
          <a:p>
            <a:pPr marL="342900" indent="-342900" eaLnBrk="0" hangingPunct="0">
              <a:spcBef>
                <a:spcPct val="20000"/>
              </a:spcBef>
              <a:buClr>
                <a:schemeClr val="tx2"/>
              </a:buClr>
              <a:buSzPct val="75000"/>
              <a:buFont typeface="Wingdings" pitchFamily="2" charset="2"/>
              <a:buNone/>
              <a:defRPr/>
            </a:pPr>
            <a:r>
              <a:rPr kumimoji="0" lang="uk-UA" kern="0" dirty="0">
                <a:latin typeface="+mn-lt"/>
              </a:rPr>
              <a:t>Продовження сортування методом </a:t>
            </a:r>
            <a:r>
              <a:rPr kumimoji="0" lang="uk-UA" kern="0" dirty="0" err="1">
                <a:latin typeface="+mn-lt"/>
              </a:rPr>
              <a:t>Шелла</a:t>
            </a:r>
            <a:r>
              <a:rPr kumimoji="0" lang="uk-UA" kern="0" dirty="0">
                <a:latin typeface="+mn-lt"/>
              </a:rPr>
              <a:t>, </a:t>
            </a:r>
            <a:r>
              <a:rPr kumimoji="0" lang="en-US" kern="0" dirty="0">
                <a:latin typeface="+mn-lt"/>
              </a:rPr>
              <a:t>h=</a:t>
            </a:r>
            <a:r>
              <a:rPr kumimoji="0" lang="uk-UA" kern="0" dirty="0">
                <a:latin typeface="+mn-lt"/>
              </a:rPr>
              <a:t>2</a:t>
            </a:r>
            <a:endParaRPr kumimoji="0" lang="en-US" kern="0" dirty="0">
              <a:latin typeface="+mn-lt"/>
            </a:endParaRPr>
          </a:p>
          <a:p>
            <a:pPr marL="342900" indent="-342900" eaLnBrk="0" hangingPunct="0">
              <a:spcBef>
                <a:spcPct val="20000"/>
              </a:spcBef>
              <a:buClr>
                <a:schemeClr val="tx2"/>
              </a:buClr>
              <a:buSzPct val="75000"/>
              <a:buFont typeface="Wingdings" pitchFamily="2" charset="2"/>
              <a:buNone/>
              <a:defRPr/>
            </a:pPr>
            <a:endParaRPr kumimoji="0" lang="en-GB" kern="0" dirty="0">
              <a:latin typeface="+mn-lt"/>
            </a:endParaRPr>
          </a:p>
        </p:txBody>
      </p:sp>
      <p:sp>
        <p:nvSpPr>
          <p:cNvPr id="14" name="Rectangle 3"/>
          <p:cNvSpPr txBox="1">
            <a:spLocks noChangeArrowheads="1"/>
          </p:cNvSpPr>
          <p:nvPr/>
        </p:nvSpPr>
        <p:spPr bwMode="auto">
          <a:xfrm>
            <a:off x="0" y="928688"/>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u="sng" kern="0" dirty="0">
                <a:solidFill>
                  <a:srgbClr val="FF0000"/>
                </a:solidFill>
                <a:latin typeface="+mn-lt"/>
              </a:rPr>
              <a:t>A</a:t>
            </a:r>
            <a:r>
              <a:rPr kumimoji="0" lang="en-US" sz="4000" kern="0" dirty="0">
                <a:latin typeface="+mn-lt"/>
              </a:rPr>
              <a:t> I</a:t>
            </a:r>
            <a:r>
              <a:rPr kumimoji="0" lang="en-US" sz="4000" b="1" kern="0" dirty="0">
                <a:latin typeface="+mn-lt"/>
              </a:rPr>
              <a:t> </a:t>
            </a:r>
            <a:r>
              <a:rPr kumimoji="0" lang="en-US" sz="4000" kern="0" dirty="0">
                <a:solidFill>
                  <a:srgbClr val="FF0000"/>
                </a:solidFill>
                <a:latin typeface="+mn-lt"/>
              </a:rPr>
              <a:t>A</a:t>
            </a:r>
            <a:r>
              <a:rPr kumimoji="0" lang="en-US" sz="4000" kern="0" dirty="0">
                <a:latin typeface="+mn-lt"/>
              </a:rPr>
              <a:t> G </a:t>
            </a:r>
            <a:r>
              <a:rPr kumimoji="0" lang="en-US" sz="4000" kern="0" dirty="0">
                <a:solidFill>
                  <a:srgbClr val="FF0000"/>
                </a:solidFill>
                <a:latin typeface="+mn-lt"/>
              </a:rPr>
              <a:t>E</a:t>
            </a:r>
            <a:r>
              <a:rPr kumimoji="0" lang="en-US" sz="4000" kern="0" dirty="0">
                <a:latin typeface="+mn-lt"/>
              </a:rPr>
              <a:t> L </a:t>
            </a:r>
            <a:r>
              <a:rPr kumimoji="0" lang="en-US" sz="4000" kern="0" dirty="0">
                <a:solidFill>
                  <a:srgbClr val="FF0000"/>
                </a:solidFill>
                <a:latin typeface="+mn-lt"/>
              </a:rPr>
              <a:t>E</a:t>
            </a:r>
            <a:r>
              <a:rPr kumimoji="0" lang="en-US" sz="4000" kern="0" dirty="0">
                <a:latin typeface="+mn-lt"/>
              </a:rPr>
              <a:t> M </a:t>
            </a:r>
            <a:r>
              <a:rPr kumimoji="0" lang="en-US" sz="4000" kern="0" dirty="0">
                <a:solidFill>
                  <a:srgbClr val="FF0000"/>
                </a:solidFill>
                <a:latin typeface="+mn-lt"/>
              </a:rPr>
              <a:t>P</a:t>
            </a:r>
            <a:r>
              <a:rPr kumimoji="0" lang="en-US" sz="4000" kern="0" dirty="0">
                <a:latin typeface="+mn-lt"/>
              </a:rPr>
              <a:t> S </a:t>
            </a:r>
            <a:r>
              <a:rPr kumimoji="0" lang="en-US" sz="4000" kern="0" dirty="0">
                <a:solidFill>
                  <a:srgbClr val="FF0000"/>
                </a:solidFill>
                <a:latin typeface="+mn-lt"/>
              </a:rPr>
              <a:t>N</a:t>
            </a:r>
            <a:r>
              <a:rPr kumimoji="0" lang="en-US" sz="4000" kern="0" dirty="0">
                <a:latin typeface="+mn-lt"/>
              </a:rPr>
              <a:t> R </a:t>
            </a:r>
            <a:r>
              <a:rPr kumimoji="0" lang="en-US" sz="4000" kern="0" dirty="0">
                <a:solidFill>
                  <a:srgbClr val="FF0000"/>
                </a:solidFill>
                <a:latin typeface="+mn-lt"/>
              </a:rPr>
              <a:t>T</a:t>
            </a:r>
            <a:r>
              <a:rPr kumimoji="0" lang="en-US" sz="4000" kern="0" dirty="0">
                <a:latin typeface="+mn-lt"/>
              </a:rPr>
              <a:t> X </a:t>
            </a:r>
            <a:r>
              <a:rPr kumimoji="0" lang="en-US" sz="4000" kern="0" dirty="0">
                <a:solidFill>
                  <a:srgbClr val="FF0000"/>
                </a:solidFill>
                <a:latin typeface="+mn-lt"/>
              </a:rPr>
              <a:t>O</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
        <p:nvSpPr>
          <p:cNvPr id="21" name="Rectangle 3"/>
          <p:cNvSpPr txBox="1">
            <a:spLocks noChangeArrowheads="1"/>
          </p:cNvSpPr>
          <p:nvPr/>
        </p:nvSpPr>
        <p:spPr bwMode="auto">
          <a:xfrm>
            <a:off x="0" y="1500188"/>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kern="0" dirty="0">
                <a:solidFill>
                  <a:srgbClr val="FF0000"/>
                </a:solidFill>
                <a:latin typeface="+mn-lt"/>
              </a:rPr>
              <a:t>A</a:t>
            </a:r>
            <a:r>
              <a:rPr kumimoji="0" lang="en-US" sz="4000" kern="0" dirty="0">
                <a:latin typeface="+mn-lt"/>
              </a:rPr>
              <a:t> I</a:t>
            </a:r>
            <a:r>
              <a:rPr kumimoji="0" lang="en-US" sz="4000" b="1" kern="0" dirty="0">
                <a:latin typeface="+mn-lt"/>
              </a:rPr>
              <a:t> </a:t>
            </a:r>
            <a:r>
              <a:rPr kumimoji="0" lang="en-US" sz="4000" u="sng" kern="0" dirty="0">
                <a:solidFill>
                  <a:srgbClr val="FF0000"/>
                </a:solidFill>
                <a:latin typeface="+mn-lt"/>
              </a:rPr>
              <a:t>A</a:t>
            </a:r>
            <a:r>
              <a:rPr kumimoji="0" lang="en-US" sz="4000" kern="0" dirty="0">
                <a:latin typeface="+mn-lt"/>
              </a:rPr>
              <a:t> G </a:t>
            </a:r>
            <a:r>
              <a:rPr kumimoji="0" lang="en-US" sz="4000" kern="0" dirty="0">
                <a:solidFill>
                  <a:srgbClr val="FF0000"/>
                </a:solidFill>
                <a:latin typeface="+mn-lt"/>
              </a:rPr>
              <a:t>E</a:t>
            </a:r>
            <a:r>
              <a:rPr kumimoji="0" lang="en-US" sz="4000" kern="0" dirty="0">
                <a:latin typeface="+mn-lt"/>
              </a:rPr>
              <a:t> L </a:t>
            </a:r>
            <a:r>
              <a:rPr kumimoji="0" lang="en-US" sz="4000" kern="0" dirty="0">
                <a:solidFill>
                  <a:srgbClr val="FF0000"/>
                </a:solidFill>
                <a:latin typeface="+mn-lt"/>
              </a:rPr>
              <a:t>E</a:t>
            </a:r>
            <a:r>
              <a:rPr kumimoji="0" lang="en-US" sz="4000" kern="0" dirty="0">
                <a:latin typeface="+mn-lt"/>
              </a:rPr>
              <a:t> M </a:t>
            </a:r>
            <a:r>
              <a:rPr kumimoji="0" lang="en-US" sz="4000" kern="0" dirty="0">
                <a:solidFill>
                  <a:srgbClr val="FF0000"/>
                </a:solidFill>
                <a:latin typeface="+mn-lt"/>
              </a:rPr>
              <a:t>P</a:t>
            </a:r>
            <a:r>
              <a:rPr kumimoji="0" lang="en-US" sz="4000" kern="0" dirty="0">
                <a:latin typeface="+mn-lt"/>
              </a:rPr>
              <a:t> S </a:t>
            </a:r>
            <a:r>
              <a:rPr kumimoji="0" lang="en-US" sz="4000" kern="0" dirty="0">
                <a:solidFill>
                  <a:srgbClr val="FF0000"/>
                </a:solidFill>
                <a:latin typeface="+mn-lt"/>
              </a:rPr>
              <a:t>N</a:t>
            </a:r>
            <a:r>
              <a:rPr kumimoji="0" lang="en-US" sz="4000" kern="0" dirty="0">
                <a:latin typeface="+mn-lt"/>
              </a:rPr>
              <a:t> R </a:t>
            </a:r>
            <a:r>
              <a:rPr kumimoji="0" lang="en-US" sz="4000" kern="0" dirty="0">
                <a:solidFill>
                  <a:srgbClr val="FF0000"/>
                </a:solidFill>
                <a:latin typeface="+mn-lt"/>
              </a:rPr>
              <a:t>T</a:t>
            </a:r>
            <a:r>
              <a:rPr kumimoji="0" lang="en-US" sz="4000" kern="0" dirty="0">
                <a:latin typeface="+mn-lt"/>
              </a:rPr>
              <a:t> X </a:t>
            </a:r>
            <a:r>
              <a:rPr kumimoji="0" lang="en-US" sz="4000" kern="0" dirty="0">
                <a:solidFill>
                  <a:srgbClr val="FF0000"/>
                </a:solidFill>
                <a:latin typeface="+mn-lt"/>
              </a:rPr>
              <a:t>O</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
        <p:nvSpPr>
          <p:cNvPr id="22" name="Rectangle 3"/>
          <p:cNvSpPr txBox="1">
            <a:spLocks noChangeArrowheads="1"/>
          </p:cNvSpPr>
          <p:nvPr/>
        </p:nvSpPr>
        <p:spPr bwMode="auto">
          <a:xfrm>
            <a:off x="0" y="2071688"/>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kern="0" dirty="0">
                <a:solidFill>
                  <a:srgbClr val="FF0000"/>
                </a:solidFill>
                <a:latin typeface="+mn-lt"/>
              </a:rPr>
              <a:t>A</a:t>
            </a:r>
            <a:r>
              <a:rPr kumimoji="0" lang="en-US" sz="4000" kern="0" dirty="0">
                <a:latin typeface="+mn-lt"/>
              </a:rPr>
              <a:t> I</a:t>
            </a:r>
            <a:r>
              <a:rPr kumimoji="0" lang="en-US" sz="4000" b="1" kern="0" dirty="0">
                <a:latin typeface="+mn-lt"/>
              </a:rPr>
              <a:t> </a:t>
            </a:r>
            <a:r>
              <a:rPr kumimoji="0" lang="en-US" sz="4000" kern="0" dirty="0">
                <a:solidFill>
                  <a:srgbClr val="FF0000"/>
                </a:solidFill>
                <a:latin typeface="+mn-lt"/>
              </a:rPr>
              <a:t>A</a:t>
            </a:r>
            <a:r>
              <a:rPr kumimoji="0" lang="en-US" sz="4000" kern="0" dirty="0">
                <a:latin typeface="+mn-lt"/>
              </a:rPr>
              <a:t> G </a:t>
            </a:r>
            <a:r>
              <a:rPr kumimoji="0" lang="en-US" sz="4000" u="sng" kern="0" dirty="0">
                <a:solidFill>
                  <a:srgbClr val="FF0000"/>
                </a:solidFill>
                <a:latin typeface="+mn-lt"/>
              </a:rPr>
              <a:t>E</a:t>
            </a:r>
            <a:r>
              <a:rPr kumimoji="0" lang="en-US" sz="4000" kern="0" dirty="0">
                <a:latin typeface="+mn-lt"/>
              </a:rPr>
              <a:t> L </a:t>
            </a:r>
            <a:r>
              <a:rPr kumimoji="0" lang="en-US" sz="4000" kern="0" dirty="0">
                <a:solidFill>
                  <a:srgbClr val="FF0000"/>
                </a:solidFill>
                <a:latin typeface="+mn-lt"/>
              </a:rPr>
              <a:t>E</a:t>
            </a:r>
            <a:r>
              <a:rPr kumimoji="0" lang="en-US" sz="4000" kern="0" dirty="0">
                <a:latin typeface="+mn-lt"/>
              </a:rPr>
              <a:t> M </a:t>
            </a:r>
            <a:r>
              <a:rPr kumimoji="0" lang="en-US" sz="4000" kern="0" dirty="0">
                <a:solidFill>
                  <a:srgbClr val="FF0000"/>
                </a:solidFill>
                <a:latin typeface="+mn-lt"/>
              </a:rPr>
              <a:t>P</a:t>
            </a:r>
            <a:r>
              <a:rPr kumimoji="0" lang="en-US" sz="4000" kern="0" dirty="0">
                <a:latin typeface="+mn-lt"/>
              </a:rPr>
              <a:t> S </a:t>
            </a:r>
            <a:r>
              <a:rPr kumimoji="0" lang="en-US" sz="4000" kern="0" dirty="0">
                <a:solidFill>
                  <a:srgbClr val="FF0000"/>
                </a:solidFill>
                <a:latin typeface="+mn-lt"/>
              </a:rPr>
              <a:t>N</a:t>
            </a:r>
            <a:r>
              <a:rPr kumimoji="0" lang="en-US" sz="4000" kern="0" dirty="0">
                <a:latin typeface="+mn-lt"/>
              </a:rPr>
              <a:t> R </a:t>
            </a:r>
            <a:r>
              <a:rPr kumimoji="0" lang="en-US" sz="4000" kern="0" dirty="0">
                <a:solidFill>
                  <a:srgbClr val="FF0000"/>
                </a:solidFill>
                <a:latin typeface="+mn-lt"/>
              </a:rPr>
              <a:t>T</a:t>
            </a:r>
            <a:r>
              <a:rPr kumimoji="0" lang="en-US" sz="4000" kern="0" dirty="0">
                <a:latin typeface="+mn-lt"/>
              </a:rPr>
              <a:t> X </a:t>
            </a:r>
            <a:r>
              <a:rPr kumimoji="0" lang="en-US" sz="4000" kern="0" dirty="0">
                <a:solidFill>
                  <a:srgbClr val="FF0000"/>
                </a:solidFill>
                <a:latin typeface="+mn-lt"/>
              </a:rPr>
              <a:t>O</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
        <p:nvSpPr>
          <p:cNvPr id="23" name="Rectangle 3"/>
          <p:cNvSpPr txBox="1">
            <a:spLocks noChangeArrowheads="1"/>
          </p:cNvSpPr>
          <p:nvPr/>
        </p:nvSpPr>
        <p:spPr bwMode="auto">
          <a:xfrm>
            <a:off x="0" y="2643188"/>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kern="0" dirty="0">
                <a:solidFill>
                  <a:srgbClr val="FF0000"/>
                </a:solidFill>
                <a:latin typeface="+mn-lt"/>
              </a:rPr>
              <a:t>A</a:t>
            </a:r>
            <a:r>
              <a:rPr kumimoji="0" lang="en-US" sz="4000" kern="0" dirty="0">
                <a:latin typeface="+mn-lt"/>
              </a:rPr>
              <a:t> I</a:t>
            </a:r>
            <a:r>
              <a:rPr kumimoji="0" lang="en-US" sz="4000" b="1" kern="0" dirty="0">
                <a:latin typeface="+mn-lt"/>
              </a:rPr>
              <a:t> </a:t>
            </a:r>
            <a:r>
              <a:rPr kumimoji="0" lang="en-US" sz="4000" kern="0" dirty="0">
                <a:solidFill>
                  <a:srgbClr val="FF0000"/>
                </a:solidFill>
                <a:latin typeface="+mn-lt"/>
              </a:rPr>
              <a:t>A</a:t>
            </a:r>
            <a:r>
              <a:rPr kumimoji="0" lang="en-US" sz="4000" kern="0" dirty="0">
                <a:latin typeface="+mn-lt"/>
              </a:rPr>
              <a:t> G </a:t>
            </a:r>
            <a:r>
              <a:rPr kumimoji="0" lang="en-US" sz="4000" kern="0" dirty="0">
                <a:solidFill>
                  <a:srgbClr val="FF0000"/>
                </a:solidFill>
                <a:latin typeface="+mn-lt"/>
              </a:rPr>
              <a:t>E</a:t>
            </a:r>
            <a:r>
              <a:rPr kumimoji="0" lang="en-US" sz="4000" kern="0" dirty="0">
                <a:latin typeface="+mn-lt"/>
              </a:rPr>
              <a:t> L </a:t>
            </a:r>
            <a:r>
              <a:rPr kumimoji="0" lang="en-US" sz="4000" u="sng" kern="0" dirty="0">
                <a:solidFill>
                  <a:srgbClr val="FF0000"/>
                </a:solidFill>
                <a:latin typeface="+mn-lt"/>
              </a:rPr>
              <a:t>E</a:t>
            </a:r>
            <a:r>
              <a:rPr kumimoji="0" lang="en-US" sz="4000" kern="0" dirty="0">
                <a:latin typeface="+mn-lt"/>
              </a:rPr>
              <a:t> M </a:t>
            </a:r>
            <a:r>
              <a:rPr kumimoji="0" lang="en-US" sz="4000" kern="0" dirty="0">
                <a:solidFill>
                  <a:srgbClr val="FF0000"/>
                </a:solidFill>
                <a:latin typeface="+mn-lt"/>
              </a:rPr>
              <a:t>P</a:t>
            </a:r>
            <a:r>
              <a:rPr kumimoji="0" lang="en-US" sz="4000" kern="0" dirty="0">
                <a:latin typeface="+mn-lt"/>
              </a:rPr>
              <a:t> S </a:t>
            </a:r>
            <a:r>
              <a:rPr kumimoji="0" lang="en-US" sz="4000" kern="0" dirty="0">
                <a:solidFill>
                  <a:srgbClr val="FF0000"/>
                </a:solidFill>
                <a:latin typeface="+mn-lt"/>
              </a:rPr>
              <a:t>N</a:t>
            </a:r>
            <a:r>
              <a:rPr kumimoji="0" lang="en-US" sz="4000" kern="0" dirty="0">
                <a:latin typeface="+mn-lt"/>
              </a:rPr>
              <a:t> R </a:t>
            </a:r>
            <a:r>
              <a:rPr kumimoji="0" lang="en-US" sz="4000" kern="0" dirty="0">
                <a:solidFill>
                  <a:srgbClr val="FF0000"/>
                </a:solidFill>
                <a:latin typeface="+mn-lt"/>
              </a:rPr>
              <a:t>T</a:t>
            </a:r>
            <a:r>
              <a:rPr kumimoji="0" lang="en-US" sz="4000" kern="0" dirty="0">
                <a:latin typeface="+mn-lt"/>
              </a:rPr>
              <a:t> X </a:t>
            </a:r>
            <a:r>
              <a:rPr kumimoji="0" lang="en-US" sz="4000" kern="0" dirty="0">
                <a:solidFill>
                  <a:srgbClr val="FF0000"/>
                </a:solidFill>
                <a:latin typeface="+mn-lt"/>
              </a:rPr>
              <a:t>O</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
        <p:nvSpPr>
          <p:cNvPr id="24" name="Rectangle 3"/>
          <p:cNvSpPr txBox="1">
            <a:spLocks noChangeArrowheads="1"/>
          </p:cNvSpPr>
          <p:nvPr/>
        </p:nvSpPr>
        <p:spPr bwMode="auto">
          <a:xfrm>
            <a:off x="0" y="3214688"/>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kern="0" dirty="0">
                <a:solidFill>
                  <a:srgbClr val="FF0000"/>
                </a:solidFill>
                <a:latin typeface="+mn-lt"/>
              </a:rPr>
              <a:t>A</a:t>
            </a:r>
            <a:r>
              <a:rPr kumimoji="0" lang="en-US" sz="4000" kern="0" dirty="0">
                <a:latin typeface="+mn-lt"/>
              </a:rPr>
              <a:t> I</a:t>
            </a:r>
            <a:r>
              <a:rPr kumimoji="0" lang="en-US" sz="4000" b="1" kern="0" dirty="0">
                <a:latin typeface="+mn-lt"/>
              </a:rPr>
              <a:t> </a:t>
            </a:r>
            <a:r>
              <a:rPr kumimoji="0" lang="en-US" sz="4000" kern="0" dirty="0">
                <a:solidFill>
                  <a:srgbClr val="FF0000"/>
                </a:solidFill>
                <a:latin typeface="+mn-lt"/>
              </a:rPr>
              <a:t>A</a:t>
            </a:r>
            <a:r>
              <a:rPr kumimoji="0" lang="en-US" sz="4000" kern="0" dirty="0">
                <a:latin typeface="+mn-lt"/>
              </a:rPr>
              <a:t> G </a:t>
            </a:r>
            <a:r>
              <a:rPr kumimoji="0" lang="en-US" sz="4000" kern="0" dirty="0">
                <a:solidFill>
                  <a:srgbClr val="FF0000"/>
                </a:solidFill>
                <a:latin typeface="+mn-lt"/>
              </a:rPr>
              <a:t>E</a:t>
            </a:r>
            <a:r>
              <a:rPr kumimoji="0" lang="en-US" sz="4000" kern="0" dirty="0">
                <a:latin typeface="+mn-lt"/>
              </a:rPr>
              <a:t> L </a:t>
            </a:r>
            <a:r>
              <a:rPr kumimoji="0" lang="en-US" sz="4000" kern="0" dirty="0">
                <a:solidFill>
                  <a:srgbClr val="FF0000"/>
                </a:solidFill>
                <a:latin typeface="+mn-lt"/>
              </a:rPr>
              <a:t>E</a:t>
            </a:r>
            <a:r>
              <a:rPr kumimoji="0" lang="en-US" sz="4000" kern="0" dirty="0">
                <a:latin typeface="+mn-lt"/>
              </a:rPr>
              <a:t> M </a:t>
            </a:r>
            <a:r>
              <a:rPr kumimoji="0" lang="en-US" sz="4000" b="1" u="sng" kern="0" dirty="0">
                <a:solidFill>
                  <a:srgbClr val="FF0000"/>
                </a:solidFill>
                <a:latin typeface="+mn-lt"/>
              </a:rPr>
              <a:t>N</a:t>
            </a:r>
            <a:r>
              <a:rPr kumimoji="0" lang="uk-UA" sz="4000" kern="0" dirty="0">
                <a:solidFill>
                  <a:srgbClr val="FF0000"/>
                </a:solidFill>
                <a:latin typeface="+mn-lt"/>
              </a:rPr>
              <a:t> </a:t>
            </a:r>
            <a:r>
              <a:rPr kumimoji="0" lang="en-US" sz="4000" kern="0" dirty="0">
                <a:latin typeface="+mn-lt"/>
              </a:rPr>
              <a:t>S </a:t>
            </a:r>
            <a:r>
              <a:rPr kumimoji="0" lang="en-US" sz="4000" kern="0" dirty="0">
                <a:solidFill>
                  <a:srgbClr val="FF0000"/>
                </a:solidFill>
                <a:latin typeface="+mn-lt"/>
              </a:rPr>
              <a:t>P</a:t>
            </a:r>
            <a:r>
              <a:rPr kumimoji="0" lang="en-US" sz="4000" kern="0" dirty="0">
                <a:latin typeface="+mn-lt"/>
              </a:rPr>
              <a:t> R </a:t>
            </a:r>
            <a:r>
              <a:rPr kumimoji="0" lang="en-US" sz="4000" kern="0" dirty="0">
                <a:solidFill>
                  <a:srgbClr val="FF0000"/>
                </a:solidFill>
                <a:latin typeface="+mn-lt"/>
              </a:rPr>
              <a:t>T</a:t>
            </a:r>
            <a:r>
              <a:rPr kumimoji="0" lang="en-US" sz="4000" kern="0" dirty="0">
                <a:latin typeface="+mn-lt"/>
              </a:rPr>
              <a:t> X</a:t>
            </a:r>
            <a:r>
              <a:rPr kumimoji="0" lang="uk-UA" sz="4000" kern="0" dirty="0">
                <a:latin typeface="+mn-lt"/>
              </a:rPr>
              <a:t> </a:t>
            </a:r>
            <a:r>
              <a:rPr kumimoji="0" lang="en-US" sz="4000" kern="0" dirty="0">
                <a:solidFill>
                  <a:srgbClr val="FF0000"/>
                </a:solidFill>
                <a:latin typeface="+mn-lt"/>
              </a:rPr>
              <a:t>O</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
        <p:nvSpPr>
          <p:cNvPr id="25" name="Rectangle 3"/>
          <p:cNvSpPr txBox="1">
            <a:spLocks noChangeArrowheads="1"/>
          </p:cNvSpPr>
          <p:nvPr/>
        </p:nvSpPr>
        <p:spPr bwMode="auto">
          <a:xfrm>
            <a:off x="0" y="3786188"/>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kern="0" dirty="0">
                <a:solidFill>
                  <a:srgbClr val="FF0000"/>
                </a:solidFill>
                <a:latin typeface="+mn-lt"/>
              </a:rPr>
              <a:t>A</a:t>
            </a:r>
            <a:r>
              <a:rPr kumimoji="0" lang="en-US" sz="4000" kern="0" dirty="0">
                <a:latin typeface="+mn-lt"/>
              </a:rPr>
              <a:t> I</a:t>
            </a:r>
            <a:r>
              <a:rPr kumimoji="0" lang="en-US" sz="4000" b="1" kern="0" dirty="0">
                <a:latin typeface="+mn-lt"/>
              </a:rPr>
              <a:t> </a:t>
            </a:r>
            <a:r>
              <a:rPr kumimoji="0" lang="en-US" sz="4000" kern="0" dirty="0">
                <a:solidFill>
                  <a:srgbClr val="FF0000"/>
                </a:solidFill>
                <a:latin typeface="+mn-lt"/>
              </a:rPr>
              <a:t>A</a:t>
            </a:r>
            <a:r>
              <a:rPr kumimoji="0" lang="en-US" sz="4000" kern="0" dirty="0">
                <a:latin typeface="+mn-lt"/>
              </a:rPr>
              <a:t> G </a:t>
            </a:r>
            <a:r>
              <a:rPr kumimoji="0" lang="en-US" sz="4000" kern="0" dirty="0">
                <a:solidFill>
                  <a:srgbClr val="FF0000"/>
                </a:solidFill>
                <a:latin typeface="+mn-lt"/>
              </a:rPr>
              <a:t>E</a:t>
            </a:r>
            <a:r>
              <a:rPr kumimoji="0" lang="en-US" sz="4000" kern="0" dirty="0">
                <a:latin typeface="+mn-lt"/>
              </a:rPr>
              <a:t> L </a:t>
            </a:r>
            <a:r>
              <a:rPr kumimoji="0" lang="en-US" sz="4000" kern="0" dirty="0">
                <a:solidFill>
                  <a:srgbClr val="FF0000"/>
                </a:solidFill>
                <a:latin typeface="+mn-lt"/>
              </a:rPr>
              <a:t>E</a:t>
            </a:r>
            <a:r>
              <a:rPr kumimoji="0" lang="en-US" sz="4000" kern="0" dirty="0">
                <a:latin typeface="+mn-lt"/>
              </a:rPr>
              <a:t> M </a:t>
            </a:r>
            <a:r>
              <a:rPr kumimoji="0" lang="en-US" sz="4000" kern="0" dirty="0">
                <a:solidFill>
                  <a:srgbClr val="FF0000"/>
                </a:solidFill>
                <a:latin typeface="+mn-lt"/>
              </a:rPr>
              <a:t>N</a:t>
            </a:r>
            <a:r>
              <a:rPr kumimoji="0" lang="en-US" sz="4000" kern="0" dirty="0">
                <a:latin typeface="+mn-lt"/>
              </a:rPr>
              <a:t> S</a:t>
            </a:r>
            <a:r>
              <a:rPr kumimoji="0" lang="uk-UA" sz="4000" kern="0" dirty="0">
                <a:latin typeface="+mn-lt"/>
              </a:rPr>
              <a:t> </a:t>
            </a:r>
            <a:r>
              <a:rPr kumimoji="0" lang="en-US" sz="4000" b="1" u="sng" kern="0" dirty="0">
                <a:solidFill>
                  <a:srgbClr val="FF0000"/>
                </a:solidFill>
                <a:latin typeface="+mn-lt"/>
              </a:rPr>
              <a:t>O</a:t>
            </a:r>
            <a:r>
              <a:rPr kumimoji="0" lang="en-US" sz="4000" kern="0" dirty="0">
                <a:latin typeface="+mn-lt"/>
              </a:rPr>
              <a:t> R</a:t>
            </a:r>
            <a:r>
              <a:rPr kumimoji="0" lang="uk-UA" sz="4000" kern="0" dirty="0">
                <a:latin typeface="+mn-lt"/>
              </a:rPr>
              <a:t> </a:t>
            </a:r>
            <a:r>
              <a:rPr kumimoji="0" lang="en-US" sz="4000" kern="0" dirty="0">
                <a:solidFill>
                  <a:srgbClr val="FF0000"/>
                </a:solidFill>
                <a:latin typeface="+mn-lt"/>
              </a:rPr>
              <a:t>P</a:t>
            </a:r>
            <a:r>
              <a:rPr kumimoji="0" lang="en-US" sz="4000" kern="0" dirty="0">
                <a:latin typeface="+mn-lt"/>
              </a:rPr>
              <a:t> X</a:t>
            </a:r>
            <a:r>
              <a:rPr kumimoji="0" lang="uk-UA" sz="4000" kern="0" dirty="0">
                <a:latin typeface="+mn-lt"/>
              </a:rPr>
              <a:t> </a:t>
            </a:r>
            <a:r>
              <a:rPr kumimoji="0" lang="en-US" sz="4000" kern="0" dirty="0">
                <a:solidFill>
                  <a:srgbClr val="FF0000"/>
                </a:solidFill>
                <a:latin typeface="+mn-lt"/>
              </a:rPr>
              <a:t>T</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
        <p:nvSpPr>
          <p:cNvPr id="26" name="Rectangle 3"/>
          <p:cNvSpPr txBox="1">
            <a:spLocks noChangeArrowheads="1"/>
          </p:cNvSpPr>
          <p:nvPr/>
        </p:nvSpPr>
        <p:spPr bwMode="auto">
          <a:xfrm>
            <a:off x="0" y="4357688"/>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kern="0" dirty="0">
                <a:solidFill>
                  <a:srgbClr val="FF0000"/>
                </a:solidFill>
                <a:latin typeface="+mn-lt"/>
              </a:rPr>
              <a:t>A</a:t>
            </a:r>
            <a:r>
              <a:rPr kumimoji="0" lang="en-US" sz="4000" kern="0" dirty="0">
                <a:latin typeface="+mn-lt"/>
              </a:rPr>
              <a:t> I</a:t>
            </a:r>
            <a:r>
              <a:rPr kumimoji="0" lang="en-US" sz="4000" b="1" kern="0" dirty="0">
                <a:latin typeface="+mn-lt"/>
              </a:rPr>
              <a:t> </a:t>
            </a:r>
            <a:r>
              <a:rPr kumimoji="0" lang="en-US" sz="4000" kern="0" dirty="0">
                <a:solidFill>
                  <a:srgbClr val="FF0000"/>
                </a:solidFill>
                <a:latin typeface="+mn-lt"/>
              </a:rPr>
              <a:t>A</a:t>
            </a:r>
            <a:r>
              <a:rPr kumimoji="0" lang="en-US" sz="4000" kern="0" dirty="0">
                <a:latin typeface="+mn-lt"/>
              </a:rPr>
              <a:t> G </a:t>
            </a:r>
            <a:r>
              <a:rPr kumimoji="0" lang="en-US" sz="4000" kern="0" dirty="0">
                <a:solidFill>
                  <a:srgbClr val="FF0000"/>
                </a:solidFill>
                <a:latin typeface="+mn-lt"/>
              </a:rPr>
              <a:t>E</a:t>
            </a:r>
            <a:r>
              <a:rPr kumimoji="0" lang="en-US" sz="4000" kern="0" dirty="0">
                <a:latin typeface="+mn-lt"/>
              </a:rPr>
              <a:t> L </a:t>
            </a:r>
            <a:r>
              <a:rPr kumimoji="0" lang="en-US" sz="4000" kern="0" dirty="0">
                <a:solidFill>
                  <a:srgbClr val="FF0000"/>
                </a:solidFill>
                <a:latin typeface="+mn-lt"/>
              </a:rPr>
              <a:t>E</a:t>
            </a:r>
            <a:r>
              <a:rPr kumimoji="0" lang="en-US" sz="4000" kern="0" dirty="0">
                <a:latin typeface="+mn-lt"/>
              </a:rPr>
              <a:t> M </a:t>
            </a:r>
            <a:r>
              <a:rPr kumimoji="0" lang="en-US" sz="4000" kern="0" dirty="0">
                <a:solidFill>
                  <a:srgbClr val="FF0000"/>
                </a:solidFill>
                <a:latin typeface="+mn-lt"/>
              </a:rPr>
              <a:t>N</a:t>
            </a:r>
            <a:r>
              <a:rPr kumimoji="0" lang="en-US" sz="4000" kern="0" dirty="0">
                <a:latin typeface="+mn-lt"/>
              </a:rPr>
              <a:t> S</a:t>
            </a:r>
            <a:r>
              <a:rPr kumimoji="0" lang="uk-UA" sz="4000" kern="0" dirty="0">
                <a:latin typeface="+mn-lt"/>
              </a:rPr>
              <a:t> </a:t>
            </a:r>
            <a:r>
              <a:rPr kumimoji="0" lang="en-US" sz="4000" kern="0" dirty="0">
                <a:solidFill>
                  <a:srgbClr val="FF0000"/>
                </a:solidFill>
                <a:latin typeface="+mn-lt"/>
              </a:rPr>
              <a:t>O</a:t>
            </a:r>
            <a:r>
              <a:rPr kumimoji="0" lang="en-US" sz="4000" kern="0" dirty="0">
                <a:latin typeface="+mn-lt"/>
              </a:rPr>
              <a:t> R</a:t>
            </a:r>
            <a:r>
              <a:rPr kumimoji="0" lang="uk-UA" sz="4000" kern="0" dirty="0">
                <a:latin typeface="+mn-lt"/>
              </a:rPr>
              <a:t> </a:t>
            </a:r>
            <a:r>
              <a:rPr kumimoji="0" lang="en-US" sz="4000" u="sng" kern="0" dirty="0">
                <a:solidFill>
                  <a:srgbClr val="FF0000"/>
                </a:solidFill>
                <a:latin typeface="+mn-lt"/>
              </a:rPr>
              <a:t>P</a:t>
            </a:r>
            <a:r>
              <a:rPr kumimoji="0" lang="en-US" sz="4000" kern="0" dirty="0">
                <a:latin typeface="+mn-lt"/>
              </a:rPr>
              <a:t> X</a:t>
            </a:r>
            <a:r>
              <a:rPr kumimoji="0" lang="uk-UA" sz="4000" kern="0" dirty="0">
                <a:latin typeface="+mn-lt"/>
              </a:rPr>
              <a:t> </a:t>
            </a:r>
            <a:r>
              <a:rPr kumimoji="0" lang="en-US" sz="4000" kern="0" dirty="0">
                <a:solidFill>
                  <a:srgbClr val="FF0000"/>
                </a:solidFill>
                <a:latin typeface="+mn-lt"/>
              </a:rPr>
              <a:t>T</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
        <p:nvSpPr>
          <p:cNvPr id="27" name="Rectangle 3"/>
          <p:cNvSpPr txBox="1">
            <a:spLocks noChangeArrowheads="1"/>
          </p:cNvSpPr>
          <p:nvPr/>
        </p:nvSpPr>
        <p:spPr bwMode="auto">
          <a:xfrm>
            <a:off x="0" y="4929188"/>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kern="0" dirty="0">
                <a:solidFill>
                  <a:srgbClr val="FF0000"/>
                </a:solidFill>
                <a:latin typeface="+mn-lt"/>
              </a:rPr>
              <a:t>A</a:t>
            </a:r>
            <a:r>
              <a:rPr kumimoji="0" lang="en-US" sz="4000" kern="0" dirty="0">
                <a:latin typeface="+mn-lt"/>
              </a:rPr>
              <a:t> I</a:t>
            </a:r>
            <a:r>
              <a:rPr kumimoji="0" lang="en-US" sz="4000" b="1" kern="0" dirty="0">
                <a:latin typeface="+mn-lt"/>
              </a:rPr>
              <a:t> </a:t>
            </a:r>
            <a:r>
              <a:rPr kumimoji="0" lang="en-US" sz="4000" kern="0" dirty="0">
                <a:solidFill>
                  <a:srgbClr val="FF0000"/>
                </a:solidFill>
                <a:latin typeface="+mn-lt"/>
              </a:rPr>
              <a:t>A</a:t>
            </a:r>
            <a:r>
              <a:rPr kumimoji="0" lang="en-US" sz="4000" kern="0" dirty="0">
                <a:latin typeface="+mn-lt"/>
              </a:rPr>
              <a:t> G </a:t>
            </a:r>
            <a:r>
              <a:rPr kumimoji="0" lang="en-US" sz="4000" kern="0" dirty="0">
                <a:solidFill>
                  <a:srgbClr val="FF0000"/>
                </a:solidFill>
                <a:latin typeface="+mn-lt"/>
              </a:rPr>
              <a:t>E</a:t>
            </a:r>
            <a:r>
              <a:rPr kumimoji="0" lang="en-US" sz="4000" kern="0" dirty="0">
                <a:latin typeface="+mn-lt"/>
              </a:rPr>
              <a:t> L </a:t>
            </a:r>
            <a:r>
              <a:rPr kumimoji="0" lang="en-US" sz="4000" kern="0" dirty="0">
                <a:solidFill>
                  <a:srgbClr val="FF0000"/>
                </a:solidFill>
                <a:latin typeface="+mn-lt"/>
              </a:rPr>
              <a:t>E</a:t>
            </a:r>
            <a:r>
              <a:rPr kumimoji="0" lang="en-US" sz="4000" kern="0" dirty="0">
                <a:latin typeface="+mn-lt"/>
              </a:rPr>
              <a:t> M </a:t>
            </a:r>
            <a:r>
              <a:rPr kumimoji="0" lang="en-US" sz="4000" kern="0" dirty="0">
                <a:solidFill>
                  <a:srgbClr val="FF0000"/>
                </a:solidFill>
                <a:latin typeface="+mn-lt"/>
              </a:rPr>
              <a:t>N</a:t>
            </a:r>
            <a:r>
              <a:rPr kumimoji="0" lang="en-US" sz="4000" kern="0" dirty="0">
                <a:latin typeface="+mn-lt"/>
              </a:rPr>
              <a:t> S</a:t>
            </a:r>
            <a:r>
              <a:rPr kumimoji="0" lang="uk-UA" sz="4000" kern="0" dirty="0">
                <a:latin typeface="+mn-lt"/>
              </a:rPr>
              <a:t> </a:t>
            </a:r>
            <a:r>
              <a:rPr kumimoji="0" lang="en-US" sz="4000" kern="0" dirty="0">
                <a:solidFill>
                  <a:srgbClr val="FF0000"/>
                </a:solidFill>
                <a:latin typeface="+mn-lt"/>
              </a:rPr>
              <a:t>O</a:t>
            </a:r>
            <a:r>
              <a:rPr kumimoji="0" lang="en-US" sz="4000" kern="0" dirty="0">
                <a:latin typeface="+mn-lt"/>
              </a:rPr>
              <a:t> R</a:t>
            </a:r>
            <a:r>
              <a:rPr kumimoji="0" lang="uk-UA" sz="4000" kern="0" dirty="0">
                <a:latin typeface="+mn-lt"/>
              </a:rPr>
              <a:t> </a:t>
            </a:r>
            <a:r>
              <a:rPr kumimoji="0" lang="en-US" sz="4000" kern="0" dirty="0">
                <a:solidFill>
                  <a:srgbClr val="FF0000"/>
                </a:solidFill>
                <a:latin typeface="+mn-lt"/>
              </a:rPr>
              <a:t>P</a:t>
            </a:r>
            <a:r>
              <a:rPr kumimoji="0" lang="en-US" sz="4000" kern="0" dirty="0">
                <a:latin typeface="+mn-lt"/>
              </a:rPr>
              <a:t> X</a:t>
            </a:r>
            <a:r>
              <a:rPr kumimoji="0" lang="uk-UA" sz="4000" kern="0" dirty="0">
                <a:latin typeface="+mn-lt"/>
              </a:rPr>
              <a:t> </a:t>
            </a:r>
            <a:r>
              <a:rPr kumimoji="0" lang="en-US" sz="4000" u="sng" kern="0" dirty="0">
                <a:solidFill>
                  <a:srgbClr val="FF0000"/>
                </a:solidFill>
                <a:latin typeface="+mn-lt"/>
              </a:rPr>
              <a:t>T</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3"/>
          <p:cNvSpPr txBox="1">
            <a:spLocks noChangeArrowheads="1"/>
          </p:cNvSpPr>
          <p:nvPr/>
        </p:nvSpPr>
        <p:spPr bwMode="auto">
          <a:xfrm>
            <a:off x="0" y="857250"/>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kern="0" dirty="0">
                <a:latin typeface="+mn-lt"/>
              </a:rPr>
              <a:t>A </a:t>
            </a:r>
            <a:r>
              <a:rPr kumimoji="0" lang="en-US" sz="4000" u="sng" kern="0" dirty="0">
                <a:solidFill>
                  <a:srgbClr val="FF0000"/>
                </a:solidFill>
                <a:latin typeface="+mn-lt"/>
              </a:rPr>
              <a:t>I</a:t>
            </a:r>
            <a:r>
              <a:rPr kumimoji="0" lang="en-US" sz="4000" b="1" kern="0" dirty="0">
                <a:latin typeface="+mn-lt"/>
              </a:rPr>
              <a:t> </a:t>
            </a:r>
            <a:r>
              <a:rPr kumimoji="0" lang="en-US" sz="4000" kern="0" dirty="0">
                <a:latin typeface="+mn-lt"/>
              </a:rPr>
              <a:t>A </a:t>
            </a:r>
            <a:r>
              <a:rPr kumimoji="0" lang="en-US" sz="4000" kern="0" dirty="0">
                <a:solidFill>
                  <a:srgbClr val="FF0000"/>
                </a:solidFill>
                <a:latin typeface="+mn-lt"/>
              </a:rPr>
              <a:t>G</a:t>
            </a:r>
            <a:r>
              <a:rPr kumimoji="0" lang="en-US" sz="4000" kern="0" dirty="0">
                <a:latin typeface="+mn-lt"/>
              </a:rPr>
              <a:t> E </a:t>
            </a:r>
            <a:r>
              <a:rPr kumimoji="0" lang="en-US" sz="4000" kern="0" dirty="0">
                <a:solidFill>
                  <a:srgbClr val="FF0000"/>
                </a:solidFill>
                <a:latin typeface="+mn-lt"/>
              </a:rPr>
              <a:t>L</a:t>
            </a:r>
            <a:r>
              <a:rPr kumimoji="0" lang="en-US" sz="4000" kern="0" dirty="0">
                <a:latin typeface="+mn-lt"/>
              </a:rPr>
              <a:t> E </a:t>
            </a:r>
            <a:r>
              <a:rPr kumimoji="0" lang="en-US" sz="4000" kern="0" dirty="0">
                <a:solidFill>
                  <a:srgbClr val="FF0000"/>
                </a:solidFill>
                <a:latin typeface="+mn-lt"/>
              </a:rPr>
              <a:t>M</a:t>
            </a:r>
            <a:r>
              <a:rPr kumimoji="0" lang="en-US" sz="4000" kern="0" dirty="0">
                <a:latin typeface="+mn-lt"/>
              </a:rPr>
              <a:t> N </a:t>
            </a:r>
            <a:r>
              <a:rPr kumimoji="0" lang="en-US" sz="4000" kern="0" dirty="0">
                <a:solidFill>
                  <a:srgbClr val="FF0000"/>
                </a:solidFill>
                <a:latin typeface="+mn-lt"/>
              </a:rPr>
              <a:t>S</a:t>
            </a:r>
            <a:r>
              <a:rPr kumimoji="0" lang="uk-UA" sz="4000" kern="0" dirty="0">
                <a:latin typeface="+mn-lt"/>
              </a:rPr>
              <a:t> </a:t>
            </a:r>
            <a:r>
              <a:rPr kumimoji="0" lang="en-US" sz="4000" kern="0" dirty="0">
                <a:latin typeface="+mn-lt"/>
              </a:rPr>
              <a:t>O </a:t>
            </a:r>
            <a:r>
              <a:rPr kumimoji="0" lang="en-US" sz="4000" kern="0" dirty="0">
                <a:solidFill>
                  <a:srgbClr val="FF0000"/>
                </a:solidFill>
                <a:latin typeface="+mn-lt"/>
              </a:rPr>
              <a:t>R</a:t>
            </a:r>
            <a:r>
              <a:rPr kumimoji="0" lang="uk-UA" sz="4000" kern="0" dirty="0">
                <a:latin typeface="+mn-lt"/>
              </a:rPr>
              <a:t> </a:t>
            </a:r>
            <a:r>
              <a:rPr kumimoji="0" lang="en-US" sz="4000" kern="0" dirty="0">
                <a:latin typeface="+mn-lt"/>
              </a:rPr>
              <a:t>P </a:t>
            </a:r>
            <a:r>
              <a:rPr kumimoji="0" lang="en-US" sz="4000" kern="0" dirty="0">
                <a:solidFill>
                  <a:srgbClr val="FF0000"/>
                </a:solidFill>
                <a:latin typeface="+mn-lt"/>
              </a:rPr>
              <a:t>X</a:t>
            </a:r>
            <a:r>
              <a:rPr kumimoji="0" lang="uk-UA" sz="4000" kern="0" dirty="0">
                <a:latin typeface="+mn-lt"/>
              </a:rPr>
              <a:t> </a:t>
            </a:r>
            <a:r>
              <a:rPr kumimoji="0" lang="en-US" sz="4000" kern="0" dirty="0">
                <a:latin typeface="+mn-lt"/>
              </a:rPr>
              <a:t>T</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
        <p:nvSpPr>
          <p:cNvPr id="11" name="Rectangle 3"/>
          <p:cNvSpPr txBox="1">
            <a:spLocks noChangeArrowheads="1"/>
          </p:cNvSpPr>
          <p:nvPr/>
        </p:nvSpPr>
        <p:spPr bwMode="auto">
          <a:xfrm>
            <a:off x="0" y="1428750"/>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kern="0" dirty="0">
                <a:latin typeface="+mn-lt"/>
              </a:rPr>
              <a:t>A </a:t>
            </a:r>
            <a:r>
              <a:rPr kumimoji="0" lang="en-US" sz="4000" kern="0" dirty="0">
                <a:solidFill>
                  <a:srgbClr val="FF0000"/>
                </a:solidFill>
                <a:latin typeface="+mn-lt"/>
              </a:rPr>
              <a:t>I</a:t>
            </a:r>
            <a:r>
              <a:rPr kumimoji="0" lang="en-US" sz="4000" b="1" kern="0" dirty="0">
                <a:latin typeface="+mn-lt"/>
              </a:rPr>
              <a:t> </a:t>
            </a:r>
            <a:r>
              <a:rPr kumimoji="0" lang="en-US" sz="4000" kern="0" dirty="0">
                <a:latin typeface="+mn-lt"/>
              </a:rPr>
              <a:t>A </a:t>
            </a:r>
            <a:r>
              <a:rPr kumimoji="0" lang="en-US" sz="4000" u="sng" kern="0" dirty="0">
                <a:solidFill>
                  <a:srgbClr val="FF0000"/>
                </a:solidFill>
                <a:latin typeface="+mn-lt"/>
              </a:rPr>
              <a:t>G</a:t>
            </a:r>
            <a:r>
              <a:rPr kumimoji="0" lang="en-US" sz="4000" kern="0" dirty="0">
                <a:latin typeface="+mn-lt"/>
              </a:rPr>
              <a:t> E </a:t>
            </a:r>
            <a:r>
              <a:rPr kumimoji="0" lang="en-US" sz="4000" kern="0" dirty="0">
                <a:solidFill>
                  <a:srgbClr val="FF0000"/>
                </a:solidFill>
                <a:latin typeface="+mn-lt"/>
              </a:rPr>
              <a:t>L</a:t>
            </a:r>
            <a:r>
              <a:rPr kumimoji="0" lang="en-US" sz="4000" kern="0" dirty="0">
                <a:latin typeface="+mn-lt"/>
              </a:rPr>
              <a:t> E </a:t>
            </a:r>
            <a:r>
              <a:rPr kumimoji="0" lang="en-US" sz="4000" kern="0" dirty="0">
                <a:solidFill>
                  <a:srgbClr val="FF0000"/>
                </a:solidFill>
                <a:latin typeface="+mn-lt"/>
              </a:rPr>
              <a:t>M</a:t>
            </a:r>
            <a:r>
              <a:rPr kumimoji="0" lang="en-US" sz="4000" kern="0" dirty="0">
                <a:latin typeface="+mn-lt"/>
              </a:rPr>
              <a:t> N </a:t>
            </a:r>
            <a:r>
              <a:rPr kumimoji="0" lang="en-US" sz="4000" kern="0" dirty="0">
                <a:solidFill>
                  <a:srgbClr val="FF0000"/>
                </a:solidFill>
                <a:latin typeface="+mn-lt"/>
              </a:rPr>
              <a:t>S</a:t>
            </a:r>
            <a:r>
              <a:rPr kumimoji="0" lang="uk-UA" sz="4000" kern="0" dirty="0">
                <a:latin typeface="+mn-lt"/>
              </a:rPr>
              <a:t> </a:t>
            </a:r>
            <a:r>
              <a:rPr kumimoji="0" lang="en-US" sz="4000" kern="0" dirty="0">
                <a:latin typeface="+mn-lt"/>
              </a:rPr>
              <a:t>O </a:t>
            </a:r>
            <a:r>
              <a:rPr kumimoji="0" lang="en-US" sz="4000" kern="0" dirty="0">
                <a:solidFill>
                  <a:srgbClr val="FF0000"/>
                </a:solidFill>
                <a:latin typeface="+mn-lt"/>
              </a:rPr>
              <a:t>R</a:t>
            </a:r>
            <a:r>
              <a:rPr kumimoji="0" lang="uk-UA" sz="4000" kern="0" dirty="0">
                <a:latin typeface="+mn-lt"/>
              </a:rPr>
              <a:t> </a:t>
            </a:r>
            <a:r>
              <a:rPr kumimoji="0" lang="en-US" sz="4000" kern="0" dirty="0">
                <a:latin typeface="+mn-lt"/>
              </a:rPr>
              <a:t>P </a:t>
            </a:r>
            <a:r>
              <a:rPr kumimoji="0" lang="en-US" sz="4000" kern="0" dirty="0">
                <a:solidFill>
                  <a:srgbClr val="FF0000"/>
                </a:solidFill>
                <a:latin typeface="+mn-lt"/>
              </a:rPr>
              <a:t>X</a:t>
            </a:r>
            <a:r>
              <a:rPr kumimoji="0" lang="uk-UA" sz="4000" kern="0" dirty="0">
                <a:latin typeface="+mn-lt"/>
              </a:rPr>
              <a:t> </a:t>
            </a:r>
            <a:r>
              <a:rPr kumimoji="0" lang="en-US" sz="4000" kern="0" dirty="0">
                <a:latin typeface="+mn-lt"/>
              </a:rPr>
              <a:t>T</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
        <p:nvSpPr>
          <p:cNvPr id="13" name="Rectangle 3"/>
          <p:cNvSpPr txBox="1">
            <a:spLocks noChangeArrowheads="1"/>
          </p:cNvSpPr>
          <p:nvPr/>
        </p:nvSpPr>
        <p:spPr bwMode="auto">
          <a:xfrm>
            <a:off x="0" y="2000250"/>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kern="0" dirty="0">
                <a:latin typeface="+mn-lt"/>
              </a:rPr>
              <a:t>A </a:t>
            </a:r>
            <a:r>
              <a:rPr kumimoji="0" lang="en-US" sz="4000" kern="0" dirty="0">
                <a:solidFill>
                  <a:srgbClr val="FF0000"/>
                </a:solidFill>
                <a:latin typeface="+mn-lt"/>
              </a:rPr>
              <a:t>I</a:t>
            </a:r>
            <a:r>
              <a:rPr kumimoji="0" lang="en-US" sz="4000" b="1" kern="0" dirty="0">
                <a:latin typeface="+mn-lt"/>
              </a:rPr>
              <a:t> </a:t>
            </a:r>
            <a:r>
              <a:rPr kumimoji="0" lang="en-US" sz="4000" kern="0" dirty="0">
                <a:latin typeface="+mn-lt"/>
              </a:rPr>
              <a:t>A </a:t>
            </a:r>
            <a:r>
              <a:rPr kumimoji="0" lang="en-US" sz="4000" kern="0" dirty="0">
                <a:solidFill>
                  <a:srgbClr val="FF0000"/>
                </a:solidFill>
                <a:latin typeface="+mn-lt"/>
              </a:rPr>
              <a:t>G</a:t>
            </a:r>
            <a:r>
              <a:rPr kumimoji="0" lang="en-US" sz="4000" kern="0" dirty="0">
                <a:latin typeface="+mn-lt"/>
              </a:rPr>
              <a:t> E </a:t>
            </a:r>
            <a:r>
              <a:rPr kumimoji="0" lang="en-US" sz="4000" u="sng" kern="0" dirty="0">
                <a:solidFill>
                  <a:srgbClr val="FF0000"/>
                </a:solidFill>
                <a:latin typeface="+mn-lt"/>
              </a:rPr>
              <a:t>L</a:t>
            </a:r>
            <a:r>
              <a:rPr kumimoji="0" lang="en-US" sz="4000" kern="0" dirty="0">
                <a:latin typeface="+mn-lt"/>
              </a:rPr>
              <a:t> E </a:t>
            </a:r>
            <a:r>
              <a:rPr kumimoji="0" lang="en-US" sz="4000" kern="0" dirty="0">
                <a:solidFill>
                  <a:srgbClr val="FF0000"/>
                </a:solidFill>
                <a:latin typeface="+mn-lt"/>
              </a:rPr>
              <a:t>M</a:t>
            </a:r>
            <a:r>
              <a:rPr kumimoji="0" lang="en-US" sz="4000" kern="0" dirty="0">
                <a:latin typeface="+mn-lt"/>
              </a:rPr>
              <a:t> N </a:t>
            </a:r>
            <a:r>
              <a:rPr kumimoji="0" lang="en-US" sz="4000" kern="0" dirty="0">
                <a:solidFill>
                  <a:srgbClr val="FF0000"/>
                </a:solidFill>
                <a:latin typeface="+mn-lt"/>
              </a:rPr>
              <a:t>S</a:t>
            </a:r>
            <a:r>
              <a:rPr kumimoji="0" lang="uk-UA" sz="4000" kern="0" dirty="0">
                <a:latin typeface="+mn-lt"/>
              </a:rPr>
              <a:t> </a:t>
            </a:r>
            <a:r>
              <a:rPr kumimoji="0" lang="en-US" sz="4000" kern="0" dirty="0">
                <a:latin typeface="+mn-lt"/>
              </a:rPr>
              <a:t>O </a:t>
            </a:r>
            <a:r>
              <a:rPr kumimoji="0" lang="en-US" sz="4000" kern="0" dirty="0">
                <a:solidFill>
                  <a:srgbClr val="FF0000"/>
                </a:solidFill>
                <a:latin typeface="+mn-lt"/>
              </a:rPr>
              <a:t>R</a:t>
            </a:r>
            <a:r>
              <a:rPr kumimoji="0" lang="uk-UA" sz="4000" kern="0" dirty="0">
                <a:latin typeface="+mn-lt"/>
              </a:rPr>
              <a:t> </a:t>
            </a:r>
            <a:r>
              <a:rPr kumimoji="0" lang="en-US" sz="4000" kern="0" dirty="0">
                <a:latin typeface="+mn-lt"/>
              </a:rPr>
              <a:t>P </a:t>
            </a:r>
            <a:r>
              <a:rPr kumimoji="0" lang="en-US" sz="4000" kern="0" dirty="0">
                <a:solidFill>
                  <a:srgbClr val="FF0000"/>
                </a:solidFill>
                <a:latin typeface="+mn-lt"/>
              </a:rPr>
              <a:t>X</a:t>
            </a:r>
            <a:r>
              <a:rPr kumimoji="0" lang="uk-UA" sz="4000" kern="0" dirty="0">
                <a:latin typeface="+mn-lt"/>
              </a:rPr>
              <a:t> </a:t>
            </a:r>
            <a:r>
              <a:rPr kumimoji="0" lang="en-US" sz="4000" kern="0" dirty="0">
                <a:latin typeface="+mn-lt"/>
              </a:rPr>
              <a:t>T</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
        <p:nvSpPr>
          <p:cNvPr id="15" name="Rectangle 3"/>
          <p:cNvSpPr txBox="1">
            <a:spLocks noChangeArrowheads="1"/>
          </p:cNvSpPr>
          <p:nvPr/>
        </p:nvSpPr>
        <p:spPr bwMode="auto">
          <a:xfrm>
            <a:off x="0" y="2571750"/>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kern="0" dirty="0">
                <a:latin typeface="+mn-lt"/>
              </a:rPr>
              <a:t>A </a:t>
            </a:r>
            <a:r>
              <a:rPr kumimoji="0" lang="en-US" sz="4000" kern="0" dirty="0">
                <a:solidFill>
                  <a:srgbClr val="FF0000"/>
                </a:solidFill>
                <a:latin typeface="+mn-lt"/>
              </a:rPr>
              <a:t>I</a:t>
            </a:r>
            <a:r>
              <a:rPr kumimoji="0" lang="en-US" sz="4000" b="1" kern="0" dirty="0">
                <a:latin typeface="+mn-lt"/>
              </a:rPr>
              <a:t> </a:t>
            </a:r>
            <a:r>
              <a:rPr kumimoji="0" lang="en-US" sz="4000" kern="0" dirty="0">
                <a:latin typeface="+mn-lt"/>
              </a:rPr>
              <a:t>A </a:t>
            </a:r>
            <a:r>
              <a:rPr kumimoji="0" lang="en-US" sz="4000" kern="0" dirty="0">
                <a:solidFill>
                  <a:srgbClr val="FF0000"/>
                </a:solidFill>
                <a:latin typeface="+mn-lt"/>
              </a:rPr>
              <a:t>G</a:t>
            </a:r>
            <a:r>
              <a:rPr kumimoji="0" lang="en-US" sz="4000" kern="0" dirty="0">
                <a:latin typeface="+mn-lt"/>
              </a:rPr>
              <a:t> E </a:t>
            </a:r>
            <a:r>
              <a:rPr kumimoji="0" lang="en-US" sz="4000" kern="0" dirty="0">
                <a:solidFill>
                  <a:srgbClr val="FF0000"/>
                </a:solidFill>
                <a:latin typeface="+mn-lt"/>
              </a:rPr>
              <a:t>L</a:t>
            </a:r>
            <a:r>
              <a:rPr kumimoji="0" lang="en-US" sz="4000" kern="0" dirty="0">
                <a:latin typeface="+mn-lt"/>
              </a:rPr>
              <a:t> E </a:t>
            </a:r>
            <a:r>
              <a:rPr kumimoji="0" lang="en-US" sz="4000" u="sng" kern="0" dirty="0">
                <a:solidFill>
                  <a:srgbClr val="FF0000"/>
                </a:solidFill>
                <a:latin typeface="+mn-lt"/>
              </a:rPr>
              <a:t>M</a:t>
            </a:r>
            <a:r>
              <a:rPr kumimoji="0" lang="en-US" sz="4000" kern="0" dirty="0">
                <a:latin typeface="+mn-lt"/>
              </a:rPr>
              <a:t> N </a:t>
            </a:r>
            <a:r>
              <a:rPr kumimoji="0" lang="en-US" sz="4000" kern="0" dirty="0">
                <a:solidFill>
                  <a:srgbClr val="FF0000"/>
                </a:solidFill>
                <a:latin typeface="+mn-lt"/>
              </a:rPr>
              <a:t>S</a:t>
            </a:r>
            <a:r>
              <a:rPr kumimoji="0" lang="uk-UA" sz="4000" kern="0" dirty="0">
                <a:latin typeface="+mn-lt"/>
              </a:rPr>
              <a:t> </a:t>
            </a:r>
            <a:r>
              <a:rPr kumimoji="0" lang="en-US" sz="4000" kern="0" dirty="0">
                <a:latin typeface="+mn-lt"/>
              </a:rPr>
              <a:t>O </a:t>
            </a:r>
            <a:r>
              <a:rPr kumimoji="0" lang="en-US" sz="4000" kern="0" dirty="0">
                <a:solidFill>
                  <a:srgbClr val="FF0000"/>
                </a:solidFill>
                <a:latin typeface="+mn-lt"/>
              </a:rPr>
              <a:t>R</a:t>
            </a:r>
            <a:r>
              <a:rPr kumimoji="0" lang="uk-UA" sz="4000" kern="0" dirty="0">
                <a:latin typeface="+mn-lt"/>
              </a:rPr>
              <a:t> </a:t>
            </a:r>
            <a:r>
              <a:rPr kumimoji="0" lang="en-US" sz="4000" kern="0" dirty="0">
                <a:latin typeface="+mn-lt"/>
              </a:rPr>
              <a:t>P </a:t>
            </a:r>
            <a:r>
              <a:rPr kumimoji="0" lang="en-US" sz="4000" kern="0" dirty="0">
                <a:solidFill>
                  <a:srgbClr val="FF0000"/>
                </a:solidFill>
                <a:latin typeface="+mn-lt"/>
              </a:rPr>
              <a:t>X</a:t>
            </a:r>
            <a:r>
              <a:rPr kumimoji="0" lang="uk-UA" sz="4000" kern="0" dirty="0">
                <a:latin typeface="+mn-lt"/>
              </a:rPr>
              <a:t> </a:t>
            </a:r>
            <a:r>
              <a:rPr kumimoji="0" lang="en-US" sz="4000" kern="0" dirty="0">
                <a:latin typeface="+mn-lt"/>
              </a:rPr>
              <a:t>T</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
        <p:nvSpPr>
          <p:cNvPr id="16" name="Rectangle 3"/>
          <p:cNvSpPr txBox="1">
            <a:spLocks noChangeArrowheads="1"/>
          </p:cNvSpPr>
          <p:nvPr/>
        </p:nvSpPr>
        <p:spPr bwMode="auto">
          <a:xfrm>
            <a:off x="0" y="3143250"/>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kern="0" dirty="0">
                <a:latin typeface="+mn-lt"/>
              </a:rPr>
              <a:t>A </a:t>
            </a:r>
            <a:r>
              <a:rPr kumimoji="0" lang="en-US" sz="4000" kern="0" dirty="0">
                <a:solidFill>
                  <a:srgbClr val="FF0000"/>
                </a:solidFill>
                <a:latin typeface="+mn-lt"/>
              </a:rPr>
              <a:t>I</a:t>
            </a:r>
            <a:r>
              <a:rPr kumimoji="0" lang="en-US" sz="4000" b="1" kern="0" dirty="0">
                <a:latin typeface="+mn-lt"/>
              </a:rPr>
              <a:t> </a:t>
            </a:r>
            <a:r>
              <a:rPr kumimoji="0" lang="en-US" sz="4000" kern="0" dirty="0">
                <a:latin typeface="+mn-lt"/>
              </a:rPr>
              <a:t>A </a:t>
            </a:r>
            <a:r>
              <a:rPr kumimoji="0" lang="en-US" sz="4000" kern="0" dirty="0">
                <a:solidFill>
                  <a:srgbClr val="FF0000"/>
                </a:solidFill>
                <a:latin typeface="+mn-lt"/>
              </a:rPr>
              <a:t>G</a:t>
            </a:r>
            <a:r>
              <a:rPr kumimoji="0" lang="en-US" sz="4000" kern="0" dirty="0">
                <a:latin typeface="+mn-lt"/>
              </a:rPr>
              <a:t> E </a:t>
            </a:r>
            <a:r>
              <a:rPr kumimoji="0" lang="en-US" sz="4000" kern="0" dirty="0">
                <a:solidFill>
                  <a:srgbClr val="FF0000"/>
                </a:solidFill>
                <a:latin typeface="+mn-lt"/>
              </a:rPr>
              <a:t>L</a:t>
            </a:r>
            <a:r>
              <a:rPr kumimoji="0" lang="en-US" sz="4000" kern="0" dirty="0">
                <a:latin typeface="+mn-lt"/>
              </a:rPr>
              <a:t> E </a:t>
            </a:r>
            <a:r>
              <a:rPr kumimoji="0" lang="en-US" sz="4000" kern="0" dirty="0">
                <a:solidFill>
                  <a:srgbClr val="FF0000"/>
                </a:solidFill>
                <a:latin typeface="+mn-lt"/>
              </a:rPr>
              <a:t>M</a:t>
            </a:r>
            <a:r>
              <a:rPr kumimoji="0" lang="en-US" sz="4000" kern="0" dirty="0">
                <a:latin typeface="+mn-lt"/>
              </a:rPr>
              <a:t> N </a:t>
            </a:r>
            <a:r>
              <a:rPr kumimoji="0" lang="en-US" sz="4000" b="1" u="sng" kern="0" dirty="0">
                <a:solidFill>
                  <a:srgbClr val="FF0000"/>
                </a:solidFill>
                <a:latin typeface="+mn-lt"/>
              </a:rPr>
              <a:t>R</a:t>
            </a:r>
            <a:r>
              <a:rPr kumimoji="0" lang="uk-UA" sz="4000" kern="0" dirty="0">
                <a:solidFill>
                  <a:srgbClr val="FF0000"/>
                </a:solidFill>
                <a:latin typeface="+mn-lt"/>
              </a:rPr>
              <a:t> </a:t>
            </a:r>
            <a:r>
              <a:rPr kumimoji="0" lang="en-US" sz="4000" kern="0" dirty="0">
                <a:latin typeface="+mn-lt"/>
              </a:rPr>
              <a:t>O </a:t>
            </a:r>
            <a:r>
              <a:rPr kumimoji="0" lang="en-US" sz="4000" kern="0" dirty="0">
                <a:solidFill>
                  <a:srgbClr val="FF0000"/>
                </a:solidFill>
                <a:latin typeface="+mn-lt"/>
              </a:rPr>
              <a:t>S</a:t>
            </a:r>
            <a:r>
              <a:rPr kumimoji="0" lang="uk-UA" sz="4000" kern="0" dirty="0">
                <a:latin typeface="+mn-lt"/>
              </a:rPr>
              <a:t> </a:t>
            </a:r>
            <a:r>
              <a:rPr kumimoji="0" lang="en-US" sz="4000" kern="0" dirty="0">
                <a:latin typeface="+mn-lt"/>
              </a:rPr>
              <a:t>P </a:t>
            </a:r>
            <a:r>
              <a:rPr kumimoji="0" lang="en-US" sz="4000" kern="0" dirty="0">
                <a:solidFill>
                  <a:srgbClr val="FF0000"/>
                </a:solidFill>
                <a:latin typeface="+mn-lt"/>
              </a:rPr>
              <a:t>X</a:t>
            </a:r>
            <a:r>
              <a:rPr kumimoji="0" lang="uk-UA" sz="4000" kern="0" dirty="0">
                <a:latin typeface="+mn-lt"/>
              </a:rPr>
              <a:t> </a:t>
            </a:r>
            <a:r>
              <a:rPr kumimoji="0" lang="en-US" sz="4000" kern="0" dirty="0">
                <a:latin typeface="+mn-lt"/>
              </a:rPr>
              <a:t>T</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
        <p:nvSpPr>
          <p:cNvPr id="17" name="Rectangle 3"/>
          <p:cNvSpPr txBox="1">
            <a:spLocks noChangeArrowheads="1"/>
          </p:cNvSpPr>
          <p:nvPr/>
        </p:nvSpPr>
        <p:spPr bwMode="auto">
          <a:xfrm>
            <a:off x="0" y="3714750"/>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kern="0" dirty="0">
                <a:latin typeface="+mn-lt"/>
              </a:rPr>
              <a:t>A </a:t>
            </a:r>
            <a:r>
              <a:rPr kumimoji="0" lang="en-US" sz="4000" kern="0" dirty="0">
                <a:solidFill>
                  <a:srgbClr val="FF0000"/>
                </a:solidFill>
                <a:latin typeface="+mn-lt"/>
              </a:rPr>
              <a:t>I</a:t>
            </a:r>
            <a:r>
              <a:rPr kumimoji="0" lang="en-US" sz="4000" b="1" kern="0" dirty="0">
                <a:latin typeface="+mn-lt"/>
              </a:rPr>
              <a:t> </a:t>
            </a:r>
            <a:r>
              <a:rPr kumimoji="0" lang="en-US" sz="4000" kern="0" dirty="0">
                <a:latin typeface="+mn-lt"/>
              </a:rPr>
              <a:t>A </a:t>
            </a:r>
            <a:r>
              <a:rPr kumimoji="0" lang="en-US" sz="4000" kern="0" dirty="0">
                <a:solidFill>
                  <a:srgbClr val="FF0000"/>
                </a:solidFill>
                <a:latin typeface="+mn-lt"/>
              </a:rPr>
              <a:t>G</a:t>
            </a:r>
            <a:r>
              <a:rPr kumimoji="0" lang="en-US" sz="4000" kern="0" dirty="0">
                <a:latin typeface="+mn-lt"/>
              </a:rPr>
              <a:t> E </a:t>
            </a:r>
            <a:r>
              <a:rPr kumimoji="0" lang="en-US" sz="4000" kern="0" dirty="0">
                <a:solidFill>
                  <a:srgbClr val="FF0000"/>
                </a:solidFill>
                <a:latin typeface="+mn-lt"/>
              </a:rPr>
              <a:t>L</a:t>
            </a:r>
            <a:r>
              <a:rPr kumimoji="0" lang="en-US" sz="4000" kern="0" dirty="0">
                <a:latin typeface="+mn-lt"/>
              </a:rPr>
              <a:t> E </a:t>
            </a:r>
            <a:r>
              <a:rPr kumimoji="0" lang="en-US" sz="4000" kern="0" dirty="0">
                <a:solidFill>
                  <a:srgbClr val="FF0000"/>
                </a:solidFill>
                <a:latin typeface="+mn-lt"/>
              </a:rPr>
              <a:t>M</a:t>
            </a:r>
            <a:r>
              <a:rPr kumimoji="0" lang="en-US" sz="4000" kern="0" dirty="0">
                <a:latin typeface="+mn-lt"/>
              </a:rPr>
              <a:t> N </a:t>
            </a:r>
            <a:r>
              <a:rPr kumimoji="0" lang="en-US" sz="4000" kern="0" dirty="0">
                <a:solidFill>
                  <a:srgbClr val="FF0000"/>
                </a:solidFill>
                <a:latin typeface="+mn-lt"/>
              </a:rPr>
              <a:t>R</a:t>
            </a:r>
            <a:r>
              <a:rPr kumimoji="0" lang="uk-UA" sz="4000" kern="0" dirty="0">
                <a:latin typeface="+mn-lt"/>
              </a:rPr>
              <a:t> </a:t>
            </a:r>
            <a:r>
              <a:rPr kumimoji="0" lang="en-US" sz="4000" kern="0" dirty="0">
                <a:latin typeface="+mn-lt"/>
              </a:rPr>
              <a:t>O</a:t>
            </a:r>
            <a:r>
              <a:rPr kumimoji="0" lang="uk-UA" sz="4000" kern="0" dirty="0">
                <a:latin typeface="+mn-lt"/>
              </a:rPr>
              <a:t> </a:t>
            </a:r>
            <a:r>
              <a:rPr kumimoji="0" lang="en-US" sz="4000" u="sng" kern="0" dirty="0">
                <a:solidFill>
                  <a:srgbClr val="FF0000"/>
                </a:solidFill>
                <a:latin typeface="+mn-lt"/>
              </a:rPr>
              <a:t>S</a:t>
            </a:r>
            <a:r>
              <a:rPr kumimoji="0" lang="en-US" sz="4000" kern="0" dirty="0">
                <a:latin typeface="+mn-lt"/>
              </a:rPr>
              <a:t> P </a:t>
            </a:r>
            <a:r>
              <a:rPr kumimoji="0" lang="en-US" sz="4000" kern="0" dirty="0">
                <a:solidFill>
                  <a:srgbClr val="FF0000"/>
                </a:solidFill>
                <a:latin typeface="+mn-lt"/>
              </a:rPr>
              <a:t>X</a:t>
            </a:r>
            <a:r>
              <a:rPr kumimoji="0" lang="uk-UA" sz="4000" kern="0" dirty="0">
                <a:latin typeface="+mn-lt"/>
              </a:rPr>
              <a:t> </a:t>
            </a:r>
            <a:r>
              <a:rPr kumimoji="0" lang="en-US" sz="4000" kern="0" dirty="0">
                <a:latin typeface="+mn-lt"/>
              </a:rPr>
              <a:t>T</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
        <p:nvSpPr>
          <p:cNvPr id="18" name="Rectangle 3"/>
          <p:cNvSpPr txBox="1">
            <a:spLocks noChangeArrowheads="1"/>
          </p:cNvSpPr>
          <p:nvPr/>
        </p:nvSpPr>
        <p:spPr bwMode="auto">
          <a:xfrm>
            <a:off x="0" y="4286250"/>
            <a:ext cx="9144000" cy="71437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sz="4000" kern="0" dirty="0">
                <a:latin typeface="+mn-lt"/>
              </a:rPr>
              <a:t>A </a:t>
            </a:r>
            <a:r>
              <a:rPr kumimoji="0" lang="en-US" sz="4000" kern="0" dirty="0">
                <a:solidFill>
                  <a:srgbClr val="FF0000"/>
                </a:solidFill>
                <a:latin typeface="+mn-lt"/>
              </a:rPr>
              <a:t>I</a:t>
            </a:r>
            <a:r>
              <a:rPr kumimoji="0" lang="en-US" sz="4000" b="1" kern="0" dirty="0">
                <a:latin typeface="+mn-lt"/>
              </a:rPr>
              <a:t> </a:t>
            </a:r>
            <a:r>
              <a:rPr kumimoji="0" lang="en-US" sz="4000" kern="0" dirty="0">
                <a:latin typeface="+mn-lt"/>
              </a:rPr>
              <a:t>A </a:t>
            </a:r>
            <a:r>
              <a:rPr kumimoji="0" lang="en-US" sz="4000" kern="0" dirty="0">
                <a:solidFill>
                  <a:srgbClr val="FF0000"/>
                </a:solidFill>
                <a:latin typeface="+mn-lt"/>
              </a:rPr>
              <a:t>G</a:t>
            </a:r>
            <a:r>
              <a:rPr kumimoji="0" lang="en-US" sz="4000" kern="0" dirty="0">
                <a:latin typeface="+mn-lt"/>
              </a:rPr>
              <a:t> E </a:t>
            </a:r>
            <a:r>
              <a:rPr kumimoji="0" lang="en-US" sz="4000" kern="0" dirty="0">
                <a:solidFill>
                  <a:srgbClr val="FF0000"/>
                </a:solidFill>
                <a:latin typeface="+mn-lt"/>
              </a:rPr>
              <a:t>L</a:t>
            </a:r>
            <a:r>
              <a:rPr kumimoji="0" lang="en-US" sz="4000" kern="0" dirty="0">
                <a:latin typeface="+mn-lt"/>
              </a:rPr>
              <a:t> E </a:t>
            </a:r>
            <a:r>
              <a:rPr kumimoji="0" lang="en-US" sz="4000" kern="0" dirty="0">
                <a:solidFill>
                  <a:srgbClr val="FF0000"/>
                </a:solidFill>
                <a:latin typeface="+mn-lt"/>
              </a:rPr>
              <a:t>M</a:t>
            </a:r>
            <a:r>
              <a:rPr kumimoji="0" lang="en-US" sz="4000" kern="0" dirty="0">
                <a:latin typeface="+mn-lt"/>
              </a:rPr>
              <a:t> N </a:t>
            </a:r>
            <a:r>
              <a:rPr kumimoji="0" lang="en-US" sz="4000" kern="0" dirty="0">
                <a:solidFill>
                  <a:srgbClr val="FF0000"/>
                </a:solidFill>
                <a:latin typeface="+mn-lt"/>
              </a:rPr>
              <a:t>R</a:t>
            </a:r>
            <a:r>
              <a:rPr kumimoji="0" lang="uk-UA" sz="4000" kern="0" dirty="0">
                <a:solidFill>
                  <a:srgbClr val="FF0000"/>
                </a:solidFill>
                <a:latin typeface="+mn-lt"/>
              </a:rPr>
              <a:t> </a:t>
            </a:r>
            <a:r>
              <a:rPr kumimoji="0" lang="en-US" sz="4000" kern="0" dirty="0">
                <a:latin typeface="+mn-lt"/>
              </a:rPr>
              <a:t>O </a:t>
            </a:r>
            <a:r>
              <a:rPr kumimoji="0" lang="en-US" sz="4000" kern="0" dirty="0">
                <a:solidFill>
                  <a:srgbClr val="FF0000"/>
                </a:solidFill>
                <a:latin typeface="+mn-lt"/>
              </a:rPr>
              <a:t>S</a:t>
            </a:r>
            <a:r>
              <a:rPr kumimoji="0" lang="uk-UA" sz="4000" kern="0" dirty="0">
                <a:latin typeface="+mn-lt"/>
              </a:rPr>
              <a:t> </a:t>
            </a:r>
            <a:r>
              <a:rPr kumimoji="0" lang="en-US" sz="4000" kern="0" dirty="0">
                <a:latin typeface="+mn-lt"/>
              </a:rPr>
              <a:t>P </a:t>
            </a:r>
            <a:r>
              <a:rPr kumimoji="0" lang="en-US" sz="4000" u="sng" kern="0" dirty="0">
                <a:solidFill>
                  <a:srgbClr val="FF0000"/>
                </a:solidFill>
                <a:latin typeface="+mn-lt"/>
              </a:rPr>
              <a:t>X</a:t>
            </a:r>
            <a:r>
              <a:rPr kumimoji="0" lang="uk-UA" sz="4000" kern="0" dirty="0">
                <a:latin typeface="+mn-lt"/>
              </a:rPr>
              <a:t> </a:t>
            </a:r>
            <a:r>
              <a:rPr kumimoji="0" lang="en-US" sz="4000" kern="0" dirty="0">
                <a:latin typeface="+mn-lt"/>
              </a:rPr>
              <a:t>T</a:t>
            </a:r>
          </a:p>
          <a:p>
            <a:pPr marL="342900" indent="-342900" algn="ctr" eaLnBrk="0" hangingPunct="0">
              <a:spcBef>
                <a:spcPct val="20000"/>
              </a:spcBef>
              <a:buClr>
                <a:schemeClr val="tx2"/>
              </a:buClr>
              <a:buSzPct val="75000"/>
              <a:buFont typeface="Wingdings" pitchFamily="2" charset="2"/>
              <a:buNone/>
              <a:defRPr/>
            </a:pPr>
            <a:endParaRPr kumimoji="0" lang="en-GB" sz="4000" kern="0" dirty="0">
              <a:latin typeface="+mn-lt"/>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3"/>
          <p:cNvSpPr txBox="1">
            <a:spLocks noChangeArrowheads="1"/>
          </p:cNvSpPr>
          <p:nvPr/>
        </p:nvSpPr>
        <p:spPr bwMode="auto">
          <a:xfrm>
            <a:off x="500063" y="357188"/>
            <a:ext cx="8643937" cy="642937"/>
          </a:xfrm>
          <a:prstGeom prst="rect">
            <a:avLst/>
          </a:prstGeom>
          <a:noFill/>
          <a:ln w="9525">
            <a:noFill/>
            <a:miter lim="800000"/>
            <a:headEnd/>
            <a:tailEnd/>
          </a:ln>
        </p:spPr>
        <p:txBody>
          <a:bodyPr lIns="182562" tIns="46038" rIns="182562" bIns="46038"/>
          <a:lstStyle/>
          <a:p>
            <a:pPr marL="342900" indent="-342900" eaLnBrk="0" hangingPunct="0">
              <a:spcBef>
                <a:spcPct val="20000"/>
              </a:spcBef>
              <a:buClr>
                <a:schemeClr val="tx2"/>
              </a:buClr>
              <a:buSzPct val="75000"/>
              <a:buFont typeface="Wingdings" pitchFamily="2" charset="2"/>
              <a:buNone/>
              <a:defRPr/>
            </a:pPr>
            <a:r>
              <a:rPr kumimoji="0" lang="uk-UA" kern="0" dirty="0">
                <a:latin typeface="+mn-lt"/>
              </a:rPr>
              <a:t>Продовження сортування методом </a:t>
            </a:r>
            <a:r>
              <a:rPr kumimoji="0" lang="uk-UA" kern="0" dirty="0" err="1">
                <a:latin typeface="+mn-lt"/>
              </a:rPr>
              <a:t>Шелла</a:t>
            </a:r>
            <a:r>
              <a:rPr kumimoji="0" lang="uk-UA" kern="0" dirty="0">
                <a:latin typeface="+mn-lt"/>
              </a:rPr>
              <a:t>, </a:t>
            </a:r>
            <a:r>
              <a:rPr kumimoji="0" lang="en-US" kern="0" dirty="0">
                <a:latin typeface="+mn-lt"/>
              </a:rPr>
              <a:t>h=</a:t>
            </a:r>
            <a:r>
              <a:rPr kumimoji="0" lang="uk-UA" kern="0" dirty="0">
                <a:latin typeface="+mn-lt"/>
              </a:rPr>
              <a:t>1</a:t>
            </a:r>
            <a:endParaRPr kumimoji="0" lang="en-US" kern="0" dirty="0">
              <a:latin typeface="+mn-lt"/>
            </a:endParaRPr>
          </a:p>
          <a:p>
            <a:pPr marL="342900" indent="-342900" eaLnBrk="0" hangingPunct="0">
              <a:spcBef>
                <a:spcPct val="20000"/>
              </a:spcBef>
              <a:buClr>
                <a:schemeClr val="tx2"/>
              </a:buClr>
              <a:buSzPct val="75000"/>
              <a:buFont typeface="Wingdings" pitchFamily="2" charset="2"/>
              <a:buNone/>
              <a:defRPr/>
            </a:pPr>
            <a:endParaRPr kumimoji="0" lang="en-GB" kern="0" dirty="0">
              <a:latin typeface="+mn-lt"/>
            </a:endParaRPr>
          </a:p>
        </p:txBody>
      </p:sp>
      <p:grpSp>
        <p:nvGrpSpPr>
          <p:cNvPr id="48131" name="Группа 33"/>
          <p:cNvGrpSpPr>
            <a:grpSpLocks/>
          </p:cNvGrpSpPr>
          <p:nvPr/>
        </p:nvGrpSpPr>
        <p:grpSpPr bwMode="auto">
          <a:xfrm>
            <a:off x="285750" y="785813"/>
            <a:ext cx="8858250" cy="6072187"/>
            <a:chOff x="-32" y="1000108"/>
            <a:chExt cx="9144000" cy="7786742"/>
          </a:xfrm>
        </p:grpSpPr>
        <p:sp>
          <p:nvSpPr>
            <p:cNvPr id="27" name="Rectangle 3"/>
            <p:cNvSpPr txBox="1">
              <a:spLocks noChangeArrowheads="1"/>
            </p:cNvSpPr>
            <p:nvPr/>
          </p:nvSpPr>
          <p:spPr bwMode="auto">
            <a:xfrm>
              <a:off x="-32" y="1000108"/>
              <a:ext cx="9144000" cy="714548"/>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u="sng" kern="0" dirty="0">
                  <a:latin typeface="+mn-lt"/>
                </a:rPr>
                <a:t>A</a:t>
              </a:r>
              <a:r>
                <a:rPr kumimoji="0" lang="en-US" kern="0" dirty="0">
                  <a:latin typeface="+mn-lt"/>
                </a:rPr>
                <a:t> I</a:t>
              </a:r>
              <a:r>
                <a:rPr kumimoji="0" lang="en-US" b="1" kern="0" dirty="0">
                  <a:latin typeface="+mn-lt"/>
                </a:rPr>
                <a:t> </a:t>
              </a:r>
              <a:r>
                <a:rPr kumimoji="0" lang="en-US" kern="0" dirty="0">
                  <a:latin typeface="+mn-lt"/>
                </a:rPr>
                <a:t>A G E L E M N S</a:t>
              </a:r>
              <a:r>
                <a:rPr kumimoji="0" lang="uk-UA" kern="0" dirty="0">
                  <a:latin typeface="+mn-lt"/>
                </a:rPr>
                <a:t> </a:t>
              </a:r>
              <a:r>
                <a:rPr kumimoji="0" lang="en-US" kern="0" dirty="0">
                  <a:latin typeface="+mn-lt"/>
                </a:rPr>
                <a:t>O R</a:t>
              </a:r>
              <a:r>
                <a:rPr kumimoji="0" lang="uk-UA" kern="0" dirty="0">
                  <a:latin typeface="+mn-lt"/>
                </a:rPr>
                <a:t> </a:t>
              </a:r>
              <a:r>
                <a:rPr kumimoji="0" lang="en-US" kern="0" dirty="0">
                  <a:latin typeface="+mn-lt"/>
                </a:rPr>
                <a:t>P X</a:t>
              </a:r>
              <a:r>
                <a:rPr kumimoji="0" lang="uk-UA" kern="0" dirty="0">
                  <a:latin typeface="+mn-lt"/>
                </a:rPr>
                <a:t> </a:t>
              </a:r>
              <a:r>
                <a:rPr kumimoji="0" lang="en-US" kern="0" dirty="0">
                  <a:latin typeface="+mn-lt"/>
                </a:rPr>
                <a:t>T</a:t>
              </a:r>
            </a:p>
            <a:p>
              <a:pPr marL="342900" indent="-342900" algn="ctr" eaLnBrk="0" hangingPunct="0">
                <a:spcBef>
                  <a:spcPct val="20000"/>
                </a:spcBef>
                <a:buClr>
                  <a:schemeClr val="tx2"/>
                </a:buClr>
                <a:buSzPct val="75000"/>
                <a:buFont typeface="Wingdings" pitchFamily="2" charset="2"/>
                <a:buNone/>
                <a:defRPr/>
              </a:pPr>
              <a:endParaRPr kumimoji="0" lang="en-GB" kern="0" dirty="0">
                <a:latin typeface="+mn-lt"/>
              </a:endParaRPr>
            </a:p>
          </p:txBody>
        </p:sp>
        <p:sp>
          <p:nvSpPr>
            <p:cNvPr id="11" name="Rectangle 3"/>
            <p:cNvSpPr txBox="1">
              <a:spLocks noChangeArrowheads="1"/>
            </p:cNvSpPr>
            <p:nvPr/>
          </p:nvSpPr>
          <p:spPr bwMode="auto">
            <a:xfrm>
              <a:off x="-32" y="1500902"/>
              <a:ext cx="9144000" cy="714548"/>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kern="0" dirty="0">
                  <a:latin typeface="+mn-lt"/>
                </a:rPr>
                <a:t>A</a:t>
              </a:r>
              <a:r>
                <a:rPr kumimoji="0" lang="uk-UA" kern="0" dirty="0">
                  <a:latin typeface="+mn-lt"/>
                </a:rPr>
                <a:t> </a:t>
              </a:r>
              <a:r>
                <a:rPr kumimoji="0" lang="en-US" b="1" u="sng" kern="0" dirty="0">
                  <a:latin typeface="+mn-lt"/>
                </a:rPr>
                <a:t>A</a:t>
              </a:r>
              <a:r>
                <a:rPr kumimoji="0" lang="uk-UA" kern="0" dirty="0">
                  <a:latin typeface="+mn-lt"/>
                </a:rPr>
                <a:t> </a:t>
              </a:r>
              <a:r>
                <a:rPr kumimoji="0" lang="en-US" kern="0" dirty="0">
                  <a:latin typeface="+mn-lt"/>
                </a:rPr>
                <a:t>I G E L E M N S</a:t>
              </a:r>
              <a:r>
                <a:rPr kumimoji="0" lang="uk-UA" kern="0" dirty="0">
                  <a:latin typeface="+mn-lt"/>
                </a:rPr>
                <a:t> </a:t>
              </a:r>
              <a:r>
                <a:rPr kumimoji="0" lang="en-US" kern="0" dirty="0">
                  <a:latin typeface="+mn-lt"/>
                </a:rPr>
                <a:t>O R</a:t>
              </a:r>
              <a:r>
                <a:rPr kumimoji="0" lang="uk-UA" kern="0" dirty="0">
                  <a:latin typeface="+mn-lt"/>
                </a:rPr>
                <a:t> </a:t>
              </a:r>
              <a:r>
                <a:rPr kumimoji="0" lang="en-US" kern="0" dirty="0">
                  <a:latin typeface="+mn-lt"/>
                </a:rPr>
                <a:t>P X</a:t>
              </a:r>
              <a:r>
                <a:rPr kumimoji="0" lang="uk-UA" kern="0" dirty="0">
                  <a:latin typeface="+mn-lt"/>
                </a:rPr>
                <a:t> </a:t>
              </a:r>
              <a:r>
                <a:rPr kumimoji="0" lang="en-US" kern="0" dirty="0">
                  <a:latin typeface="+mn-lt"/>
                </a:rPr>
                <a:t>T</a:t>
              </a:r>
            </a:p>
            <a:p>
              <a:pPr marL="342900" indent="-342900" algn="ctr" eaLnBrk="0" hangingPunct="0">
                <a:spcBef>
                  <a:spcPct val="20000"/>
                </a:spcBef>
                <a:buClr>
                  <a:schemeClr val="tx2"/>
                </a:buClr>
                <a:buSzPct val="75000"/>
                <a:buFont typeface="Wingdings" pitchFamily="2" charset="2"/>
                <a:buNone/>
                <a:defRPr/>
              </a:pPr>
              <a:endParaRPr kumimoji="0" lang="en-GB" kern="0" dirty="0">
                <a:latin typeface="+mn-lt"/>
              </a:endParaRPr>
            </a:p>
          </p:txBody>
        </p:sp>
        <p:sp>
          <p:nvSpPr>
            <p:cNvPr id="13" name="Rectangle 3"/>
            <p:cNvSpPr txBox="1">
              <a:spLocks noChangeArrowheads="1"/>
            </p:cNvSpPr>
            <p:nvPr/>
          </p:nvSpPr>
          <p:spPr bwMode="auto">
            <a:xfrm>
              <a:off x="-32" y="1999660"/>
              <a:ext cx="9144000" cy="714549"/>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kern="0" dirty="0">
                  <a:latin typeface="+mn-lt"/>
                </a:rPr>
                <a:t>A</a:t>
              </a:r>
              <a:r>
                <a:rPr kumimoji="0" lang="uk-UA" kern="0" dirty="0">
                  <a:latin typeface="+mn-lt"/>
                </a:rPr>
                <a:t> </a:t>
              </a:r>
              <a:r>
                <a:rPr kumimoji="0" lang="en-US" kern="0" dirty="0">
                  <a:latin typeface="+mn-lt"/>
                </a:rPr>
                <a:t>A</a:t>
              </a:r>
              <a:r>
                <a:rPr kumimoji="0" lang="uk-UA" kern="0" dirty="0">
                  <a:latin typeface="+mn-lt"/>
                </a:rPr>
                <a:t> </a:t>
              </a:r>
              <a:r>
                <a:rPr kumimoji="0" lang="en-US" b="1" u="sng" kern="0" dirty="0">
                  <a:latin typeface="+mn-lt"/>
                </a:rPr>
                <a:t>E</a:t>
              </a:r>
              <a:r>
                <a:rPr kumimoji="0" lang="uk-UA" kern="0" dirty="0">
                  <a:latin typeface="+mn-lt"/>
                </a:rPr>
                <a:t> </a:t>
              </a:r>
              <a:r>
                <a:rPr kumimoji="0" lang="en-US" kern="0" dirty="0">
                  <a:latin typeface="+mn-lt"/>
                </a:rPr>
                <a:t>I G L E M N S</a:t>
              </a:r>
              <a:r>
                <a:rPr kumimoji="0" lang="uk-UA" kern="0" dirty="0">
                  <a:latin typeface="+mn-lt"/>
                </a:rPr>
                <a:t> </a:t>
              </a:r>
              <a:r>
                <a:rPr kumimoji="0" lang="en-US" kern="0" dirty="0">
                  <a:latin typeface="+mn-lt"/>
                </a:rPr>
                <a:t>O R</a:t>
              </a:r>
              <a:r>
                <a:rPr kumimoji="0" lang="uk-UA" kern="0" dirty="0">
                  <a:latin typeface="+mn-lt"/>
                </a:rPr>
                <a:t> </a:t>
              </a:r>
              <a:r>
                <a:rPr kumimoji="0" lang="en-US" kern="0" dirty="0">
                  <a:latin typeface="+mn-lt"/>
                </a:rPr>
                <a:t>P X</a:t>
              </a:r>
              <a:r>
                <a:rPr kumimoji="0" lang="uk-UA" kern="0" dirty="0">
                  <a:latin typeface="+mn-lt"/>
                </a:rPr>
                <a:t> </a:t>
              </a:r>
              <a:r>
                <a:rPr kumimoji="0" lang="en-US" kern="0" dirty="0">
                  <a:latin typeface="+mn-lt"/>
                </a:rPr>
                <a:t>T</a:t>
              </a:r>
            </a:p>
            <a:p>
              <a:pPr marL="342900" indent="-342900" algn="ctr" eaLnBrk="0" hangingPunct="0">
                <a:spcBef>
                  <a:spcPct val="20000"/>
                </a:spcBef>
                <a:buClr>
                  <a:schemeClr val="tx2"/>
                </a:buClr>
                <a:buSzPct val="75000"/>
                <a:buFont typeface="Wingdings" pitchFamily="2" charset="2"/>
                <a:buNone/>
                <a:defRPr/>
              </a:pPr>
              <a:endParaRPr kumimoji="0" lang="en-GB" kern="0" dirty="0">
                <a:latin typeface="+mn-lt"/>
              </a:endParaRPr>
            </a:p>
          </p:txBody>
        </p:sp>
        <p:sp>
          <p:nvSpPr>
            <p:cNvPr id="15" name="Rectangle 3"/>
            <p:cNvSpPr txBox="1">
              <a:spLocks noChangeArrowheads="1"/>
            </p:cNvSpPr>
            <p:nvPr/>
          </p:nvSpPr>
          <p:spPr bwMode="auto">
            <a:xfrm>
              <a:off x="-32" y="2500455"/>
              <a:ext cx="9144000" cy="714549"/>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kern="0" dirty="0">
                  <a:latin typeface="+mn-lt"/>
                </a:rPr>
                <a:t>A</a:t>
              </a:r>
              <a:r>
                <a:rPr kumimoji="0" lang="uk-UA" kern="0" dirty="0">
                  <a:latin typeface="+mn-lt"/>
                </a:rPr>
                <a:t> </a:t>
              </a:r>
              <a:r>
                <a:rPr kumimoji="0" lang="en-US" kern="0" dirty="0">
                  <a:latin typeface="+mn-lt"/>
                </a:rPr>
                <a:t>A</a:t>
              </a:r>
              <a:r>
                <a:rPr kumimoji="0" lang="uk-UA" kern="0" dirty="0">
                  <a:latin typeface="+mn-lt"/>
                </a:rPr>
                <a:t> </a:t>
              </a:r>
              <a:r>
                <a:rPr kumimoji="0" lang="en-US" kern="0" dirty="0">
                  <a:latin typeface="+mn-lt"/>
                </a:rPr>
                <a:t>E</a:t>
              </a:r>
              <a:r>
                <a:rPr kumimoji="0" lang="uk-UA" kern="0" dirty="0">
                  <a:latin typeface="+mn-lt"/>
                </a:rPr>
                <a:t> </a:t>
              </a:r>
              <a:r>
                <a:rPr kumimoji="0" lang="en-US" b="1" u="sng" kern="0" dirty="0">
                  <a:latin typeface="+mn-lt"/>
                </a:rPr>
                <a:t>E</a:t>
              </a:r>
              <a:r>
                <a:rPr kumimoji="0" lang="uk-UA" kern="0" dirty="0">
                  <a:latin typeface="+mn-lt"/>
                </a:rPr>
                <a:t> </a:t>
              </a:r>
              <a:r>
                <a:rPr kumimoji="0" lang="en-US" kern="0" dirty="0">
                  <a:latin typeface="+mn-lt"/>
                </a:rPr>
                <a:t>I G L M N S</a:t>
              </a:r>
              <a:r>
                <a:rPr kumimoji="0" lang="uk-UA" kern="0" dirty="0">
                  <a:latin typeface="+mn-lt"/>
                </a:rPr>
                <a:t> </a:t>
              </a:r>
              <a:r>
                <a:rPr kumimoji="0" lang="en-US" kern="0" dirty="0">
                  <a:latin typeface="+mn-lt"/>
                </a:rPr>
                <a:t>O R</a:t>
              </a:r>
              <a:r>
                <a:rPr kumimoji="0" lang="uk-UA" kern="0" dirty="0">
                  <a:latin typeface="+mn-lt"/>
                </a:rPr>
                <a:t> </a:t>
              </a:r>
              <a:r>
                <a:rPr kumimoji="0" lang="en-US" kern="0" dirty="0">
                  <a:latin typeface="+mn-lt"/>
                </a:rPr>
                <a:t>P X</a:t>
              </a:r>
              <a:r>
                <a:rPr kumimoji="0" lang="uk-UA" kern="0" dirty="0">
                  <a:latin typeface="+mn-lt"/>
                </a:rPr>
                <a:t> </a:t>
              </a:r>
              <a:r>
                <a:rPr kumimoji="0" lang="en-US" kern="0" dirty="0">
                  <a:latin typeface="+mn-lt"/>
                </a:rPr>
                <a:t>T</a:t>
              </a:r>
            </a:p>
            <a:p>
              <a:pPr marL="342900" indent="-342900" algn="ctr" eaLnBrk="0" hangingPunct="0">
                <a:spcBef>
                  <a:spcPct val="20000"/>
                </a:spcBef>
                <a:buClr>
                  <a:schemeClr val="tx2"/>
                </a:buClr>
                <a:buSzPct val="75000"/>
                <a:buFont typeface="Wingdings" pitchFamily="2" charset="2"/>
                <a:buNone/>
                <a:defRPr/>
              </a:pPr>
              <a:endParaRPr kumimoji="0" lang="en-GB" kern="0" dirty="0">
                <a:latin typeface="+mn-lt"/>
              </a:endParaRPr>
            </a:p>
          </p:txBody>
        </p:sp>
        <p:sp>
          <p:nvSpPr>
            <p:cNvPr id="16" name="Rectangle 3"/>
            <p:cNvSpPr txBox="1">
              <a:spLocks noChangeArrowheads="1"/>
            </p:cNvSpPr>
            <p:nvPr/>
          </p:nvSpPr>
          <p:spPr bwMode="auto">
            <a:xfrm>
              <a:off x="-32" y="3001249"/>
              <a:ext cx="9144000" cy="712512"/>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kern="0" dirty="0">
                  <a:latin typeface="+mn-lt"/>
                </a:rPr>
                <a:t>A</a:t>
              </a:r>
              <a:r>
                <a:rPr kumimoji="0" lang="uk-UA" kern="0" dirty="0">
                  <a:latin typeface="+mn-lt"/>
                </a:rPr>
                <a:t> </a:t>
              </a:r>
              <a:r>
                <a:rPr kumimoji="0" lang="en-US" kern="0" dirty="0">
                  <a:latin typeface="+mn-lt"/>
                </a:rPr>
                <a:t>A</a:t>
              </a:r>
              <a:r>
                <a:rPr kumimoji="0" lang="uk-UA" kern="0" dirty="0">
                  <a:latin typeface="+mn-lt"/>
                </a:rPr>
                <a:t> </a:t>
              </a:r>
              <a:r>
                <a:rPr kumimoji="0" lang="en-US" kern="0" dirty="0">
                  <a:latin typeface="+mn-lt"/>
                </a:rPr>
                <a:t>E</a:t>
              </a:r>
              <a:r>
                <a:rPr kumimoji="0" lang="uk-UA" kern="0" dirty="0">
                  <a:latin typeface="+mn-lt"/>
                </a:rPr>
                <a:t> </a:t>
              </a:r>
              <a:r>
                <a:rPr kumimoji="0" lang="en-US" kern="0" dirty="0">
                  <a:latin typeface="+mn-lt"/>
                </a:rPr>
                <a:t>E</a:t>
              </a:r>
              <a:r>
                <a:rPr kumimoji="0" lang="uk-UA" kern="0" dirty="0">
                  <a:latin typeface="+mn-lt"/>
                </a:rPr>
                <a:t> </a:t>
              </a:r>
              <a:r>
                <a:rPr kumimoji="0" lang="en-US" b="1" u="sng" kern="0" dirty="0">
                  <a:latin typeface="+mn-lt"/>
                </a:rPr>
                <a:t>G</a:t>
              </a:r>
              <a:r>
                <a:rPr kumimoji="0" lang="uk-UA" kern="0" dirty="0">
                  <a:latin typeface="+mn-lt"/>
                </a:rPr>
                <a:t> </a:t>
              </a:r>
              <a:r>
                <a:rPr kumimoji="0" lang="en-US" kern="0" dirty="0">
                  <a:latin typeface="+mn-lt"/>
                </a:rPr>
                <a:t>I L M N S</a:t>
              </a:r>
              <a:r>
                <a:rPr kumimoji="0" lang="uk-UA" kern="0" dirty="0">
                  <a:latin typeface="+mn-lt"/>
                </a:rPr>
                <a:t> </a:t>
              </a:r>
              <a:r>
                <a:rPr kumimoji="0" lang="en-US" kern="0" dirty="0">
                  <a:latin typeface="+mn-lt"/>
                </a:rPr>
                <a:t>O R</a:t>
              </a:r>
              <a:r>
                <a:rPr kumimoji="0" lang="uk-UA" kern="0" dirty="0">
                  <a:latin typeface="+mn-lt"/>
                </a:rPr>
                <a:t> </a:t>
              </a:r>
              <a:r>
                <a:rPr kumimoji="0" lang="en-US" kern="0" dirty="0">
                  <a:latin typeface="+mn-lt"/>
                </a:rPr>
                <a:t>P X</a:t>
              </a:r>
              <a:r>
                <a:rPr kumimoji="0" lang="uk-UA" kern="0" dirty="0">
                  <a:latin typeface="+mn-lt"/>
                </a:rPr>
                <a:t> </a:t>
              </a:r>
              <a:r>
                <a:rPr kumimoji="0" lang="en-US" kern="0" dirty="0">
                  <a:latin typeface="+mn-lt"/>
                </a:rPr>
                <a:t>T</a:t>
              </a:r>
            </a:p>
            <a:p>
              <a:pPr marL="342900" indent="-342900" algn="ctr" eaLnBrk="0" hangingPunct="0">
                <a:spcBef>
                  <a:spcPct val="20000"/>
                </a:spcBef>
                <a:buClr>
                  <a:schemeClr val="tx2"/>
                </a:buClr>
                <a:buSzPct val="75000"/>
                <a:buFont typeface="Wingdings" pitchFamily="2" charset="2"/>
                <a:buNone/>
                <a:defRPr/>
              </a:pPr>
              <a:endParaRPr kumimoji="0" lang="en-GB" kern="0" dirty="0">
                <a:latin typeface="+mn-lt"/>
              </a:endParaRPr>
            </a:p>
          </p:txBody>
        </p:sp>
        <p:sp>
          <p:nvSpPr>
            <p:cNvPr id="17" name="Rectangle 3"/>
            <p:cNvSpPr txBox="1">
              <a:spLocks noChangeArrowheads="1"/>
            </p:cNvSpPr>
            <p:nvPr/>
          </p:nvSpPr>
          <p:spPr bwMode="auto">
            <a:xfrm>
              <a:off x="-32" y="3500009"/>
              <a:ext cx="9144000" cy="714548"/>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kern="0" dirty="0">
                  <a:latin typeface="+mn-lt"/>
                </a:rPr>
                <a:t>A</a:t>
              </a:r>
              <a:r>
                <a:rPr kumimoji="0" lang="uk-UA" kern="0" dirty="0">
                  <a:latin typeface="+mn-lt"/>
                </a:rPr>
                <a:t> </a:t>
              </a:r>
              <a:r>
                <a:rPr kumimoji="0" lang="en-US" kern="0" dirty="0">
                  <a:latin typeface="+mn-lt"/>
                </a:rPr>
                <a:t>A</a:t>
              </a:r>
              <a:r>
                <a:rPr kumimoji="0" lang="uk-UA" kern="0" dirty="0">
                  <a:latin typeface="+mn-lt"/>
                </a:rPr>
                <a:t> </a:t>
              </a:r>
              <a:r>
                <a:rPr kumimoji="0" lang="en-US" kern="0" dirty="0">
                  <a:latin typeface="+mn-lt"/>
                </a:rPr>
                <a:t>E</a:t>
              </a:r>
              <a:r>
                <a:rPr kumimoji="0" lang="uk-UA" kern="0" dirty="0">
                  <a:latin typeface="+mn-lt"/>
                </a:rPr>
                <a:t> </a:t>
              </a:r>
              <a:r>
                <a:rPr kumimoji="0" lang="en-US" kern="0" dirty="0">
                  <a:latin typeface="+mn-lt"/>
                </a:rPr>
                <a:t>E</a:t>
              </a:r>
              <a:r>
                <a:rPr kumimoji="0" lang="uk-UA" kern="0" dirty="0">
                  <a:latin typeface="+mn-lt"/>
                </a:rPr>
                <a:t> </a:t>
              </a:r>
              <a:r>
                <a:rPr kumimoji="0" lang="en-US" kern="0" dirty="0">
                  <a:latin typeface="+mn-lt"/>
                </a:rPr>
                <a:t>G</a:t>
              </a:r>
              <a:r>
                <a:rPr kumimoji="0" lang="uk-UA" kern="0" dirty="0">
                  <a:latin typeface="+mn-lt"/>
                </a:rPr>
                <a:t> </a:t>
              </a:r>
              <a:r>
                <a:rPr kumimoji="0" lang="en-US" u="sng" kern="0" dirty="0">
                  <a:latin typeface="+mn-lt"/>
                </a:rPr>
                <a:t>I</a:t>
              </a:r>
              <a:r>
                <a:rPr kumimoji="0" lang="en-US" kern="0" dirty="0">
                  <a:latin typeface="+mn-lt"/>
                </a:rPr>
                <a:t> L M N S</a:t>
              </a:r>
              <a:r>
                <a:rPr kumimoji="0" lang="uk-UA" kern="0" dirty="0">
                  <a:latin typeface="+mn-lt"/>
                </a:rPr>
                <a:t> </a:t>
              </a:r>
              <a:r>
                <a:rPr kumimoji="0" lang="en-US" kern="0" dirty="0">
                  <a:latin typeface="+mn-lt"/>
                </a:rPr>
                <a:t>O R</a:t>
              </a:r>
              <a:r>
                <a:rPr kumimoji="0" lang="uk-UA" kern="0" dirty="0">
                  <a:latin typeface="+mn-lt"/>
                </a:rPr>
                <a:t> </a:t>
              </a:r>
              <a:r>
                <a:rPr kumimoji="0" lang="en-US" kern="0" dirty="0">
                  <a:latin typeface="+mn-lt"/>
                </a:rPr>
                <a:t>P X</a:t>
              </a:r>
              <a:r>
                <a:rPr kumimoji="0" lang="uk-UA" kern="0" dirty="0">
                  <a:latin typeface="+mn-lt"/>
                </a:rPr>
                <a:t> </a:t>
              </a:r>
              <a:r>
                <a:rPr kumimoji="0" lang="en-US" kern="0" dirty="0">
                  <a:latin typeface="+mn-lt"/>
                </a:rPr>
                <a:t>T</a:t>
              </a:r>
            </a:p>
            <a:p>
              <a:pPr marL="342900" indent="-342900" algn="ctr" eaLnBrk="0" hangingPunct="0">
                <a:spcBef>
                  <a:spcPct val="20000"/>
                </a:spcBef>
                <a:buClr>
                  <a:schemeClr val="tx2"/>
                </a:buClr>
                <a:buSzPct val="75000"/>
                <a:buFont typeface="Wingdings" pitchFamily="2" charset="2"/>
                <a:buNone/>
                <a:defRPr/>
              </a:pPr>
              <a:endParaRPr kumimoji="0" lang="en-GB" kern="0" dirty="0">
                <a:latin typeface="+mn-lt"/>
              </a:endParaRPr>
            </a:p>
          </p:txBody>
        </p:sp>
        <p:sp>
          <p:nvSpPr>
            <p:cNvPr id="18" name="Rectangle 3"/>
            <p:cNvSpPr txBox="1">
              <a:spLocks noChangeArrowheads="1"/>
            </p:cNvSpPr>
            <p:nvPr/>
          </p:nvSpPr>
          <p:spPr bwMode="auto">
            <a:xfrm>
              <a:off x="-32" y="4000803"/>
              <a:ext cx="9144000" cy="714548"/>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kern="0" dirty="0">
                  <a:latin typeface="+mn-lt"/>
                </a:rPr>
                <a:t>A</a:t>
              </a:r>
              <a:r>
                <a:rPr kumimoji="0" lang="uk-UA" kern="0" dirty="0">
                  <a:latin typeface="+mn-lt"/>
                </a:rPr>
                <a:t> </a:t>
              </a:r>
              <a:r>
                <a:rPr kumimoji="0" lang="en-US" kern="0" dirty="0">
                  <a:latin typeface="+mn-lt"/>
                </a:rPr>
                <a:t>A</a:t>
              </a:r>
              <a:r>
                <a:rPr kumimoji="0" lang="uk-UA" kern="0" dirty="0">
                  <a:latin typeface="+mn-lt"/>
                </a:rPr>
                <a:t> </a:t>
              </a:r>
              <a:r>
                <a:rPr kumimoji="0" lang="en-US" kern="0" dirty="0">
                  <a:latin typeface="+mn-lt"/>
                </a:rPr>
                <a:t>E</a:t>
              </a:r>
              <a:r>
                <a:rPr kumimoji="0" lang="uk-UA" kern="0" dirty="0">
                  <a:latin typeface="+mn-lt"/>
                </a:rPr>
                <a:t> </a:t>
              </a:r>
              <a:r>
                <a:rPr kumimoji="0" lang="en-US" kern="0" dirty="0">
                  <a:latin typeface="+mn-lt"/>
                </a:rPr>
                <a:t>E</a:t>
              </a:r>
              <a:r>
                <a:rPr kumimoji="0" lang="uk-UA" kern="0" dirty="0">
                  <a:latin typeface="+mn-lt"/>
                </a:rPr>
                <a:t> </a:t>
              </a:r>
              <a:r>
                <a:rPr kumimoji="0" lang="en-US" kern="0" dirty="0">
                  <a:latin typeface="+mn-lt"/>
                </a:rPr>
                <a:t>G</a:t>
              </a:r>
              <a:r>
                <a:rPr kumimoji="0" lang="uk-UA" kern="0" dirty="0">
                  <a:latin typeface="+mn-lt"/>
                </a:rPr>
                <a:t> </a:t>
              </a:r>
              <a:r>
                <a:rPr kumimoji="0" lang="en-US" kern="0" dirty="0">
                  <a:latin typeface="+mn-lt"/>
                </a:rPr>
                <a:t>I </a:t>
              </a:r>
              <a:r>
                <a:rPr kumimoji="0" lang="en-US" u="sng" kern="0" dirty="0">
                  <a:latin typeface="+mn-lt"/>
                </a:rPr>
                <a:t>L</a:t>
              </a:r>
              <a:r>
                <a:rPr kumimoji="0" lang="en-US" kern="0" dirty="0">
                  <a:latin typeface="+mn-lt"/>
                </a:rPr>
                <a:t> M N S</a:t>
              </a:r>
              <a:r>
                <a:rPr kumimoji="0" lang="uk-UA" kern="0" dirty="0">
                  <a:latin typeface="+mn-lt"/>
                </a:rPr>
                <a:t> </a:t>
              </a:r>
              <a:r>
                <a:rPr kumimoji="0" lang="en-US" kern="0" dirty="0">
                  <a:latin typeface="+mn-lt"/>
                </a:rPr>
                <a:t>O R</a:t>
              </a:r>
              <a:r>
                <a:rPr kumimoji="0" lang="uk-UA" kern="0" dirty="0">
                  <a:latin typeface="+mn-lt"/>
                </a:rPr>
                <a:t> </a:t>
              </a:r>
              <a:r>
                <a:rPr kumimoji="0" lang="en-US" kern="0" dirty="0">
                  <a:latin typeface="+mn-lt"/>
                </a:rPr>
                <a:t>P X</a:t>
              </a:r>
              <a:r>
                <a:rPr kumimoji="0" lang="uk-UA" kern="0" dirty="0">
                  <a:latin typeface="+mn-lt"/>
                </a:rPr>
                <a:t> </a:t>
              </a:r>
              <a:r>
                <a:rPr kumimoji="0" lang="en-US" kern="0" dirty="0">
                  <a:latin typeface="+mn-lt"/>
                </a:rPr>
                <a:t>T</a:t>
              </a:r>
            </a:p>
            <a:p>
              <a:pPr marL="342900" indent="-342900" algn="ctr" eaLnBrk="0" hangingPunct="0">
                <a:spcBef>
                  <a:spcPct val="20000"/>
                </a:spcBef>
                <a:buClr>
                  <a:schemeClr val="tx2"/>
                </a:buClr>
                <a:buSzPct val="75000"/>
                <a:buFont typeface="Wingdings" pitchFamily="2" charset="2"/>
                <a:buNone/>
                <a:defRPr/>
              </a:pPr>
              <a:endParaRPr kumimoji="0" lang="en-GB" kern="0" dirty="0">
                <a:latin typeface="+mn-lt"/>
              </a:endParaRPr>
            </a:p>
          </p:txBody>
        </p:sp>
        <p:sp>
          <p:nvSpPr>
            <p:cNvPr id="19" name="Rectangle 3"/>
            <p:cNvSpPr txBox="1">
              <a:spLocks noChangeArrowheads="1"/>
            </p:cNvSpPr>
            <p:nvPr/>
          </p:nvSpPr>
          <p:spPr bwMode="auto">
            <a:xfrm>
              <a:off x="-32" y="4501598"/>
              <a:ext cx="9144000" cy="712512"/>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kern="0" dirty="0">
                  <a:latin typeface="+mn-lt"/>
                </a:rPr>
                <a:t>A</a:t>
              </a:r>
              <a:r>
                <a:rPr kumimoji="0" lang="uk-UA" kern="0" dirty="0">
                  <a:latin typeface="+mn-lt"/>
                </a:rPr>
                <a:t> </a:t>
              </a:r>
              <a:r>
                <a:rPr kumimoji="0" lang="en-US" kern="0" dirty="0">
                  <a:latin typeface="+mn-lt"/>
                </a:rPr>
                <a:t>A</a:t>
              </a:r>
              <a:r>
                <a:rPr kumimoji="0" lang="uk-UA" kern="0" dirty="0">
                  <a:latin typeface="+mn-lt"/>
                </a:rPr>
                <a:t> </a:t>
              </a:r>
              <a:r>
                <a:rPr kumimoji="0" lang="en-US" kern="0" dirty="0">
                  <a:latin typeface="+mn-lt"/>
                </a:rPr>
                <a:t>E</a:t>
              </a:r>
              <a:r>
                <a:rPr kumimoji="0" lang="uk-UA" kern="0" dirty="0">
                  <a:latin typeface="+mn-lt"/>
                </a:rPr>
                <a:t> </a:t>
              </a:r>
              <a:r>
                <a:rPr kumimoji="0" lang="en-US" kern="0" dirty="0">
                  <a:latin typeface="+mn-lt"/>
                </a:rPr>
                <a:t>E</a:t>
              </a:r>
              <a:r>
                <a:rPr kumimoji="0" lang="uk-UA" kern="0" dirty="0">
                  <a:latin typeface="+mn-lt"/>
                </a:rPr>
                <a:t> </a:t>
              </a:r>
              <a:r>
                <a:rPr kumimoji="0" lang="en-US" kern="0" dirty="0">
                  <a:latin typeface="+mn-lt"/>
                </a:rPr>
                <a:t>G</a:t>
              </a:r>
              <a:r>
                <a:rPr kumimoji="0" lang="uk-UA" kern="0" dirty="0">
                  <a:latin typeface="+mn-lt"/>
                </a:rPr>
                <a:t> </a:t>
              </a:r>
              <a:r>
                <a:rPr kumimoji="0" lang="en-US" kern="0" dirty="0">
                  <a:latin typeface="+mn-lt"/>
                </a:rPr>
                <a:t>I L </a:t>
              </a:r>
              <a:r>
                <a:rPr kumimoji="0" lang="en-US" u="sng" kern="0" dirty="0">
                  <a:latin typeface="+mn-lt"/>
                </a:rPr>
                <a:t>M</a:t>
              </a:r>
              <a:r>
                <a:rPr kumimoji="0" lang="en-US" kern="0" dirty="0">
                  <a:latin typeface="+mn-lt"/>
                </a:rPr>
                <a:t> N S</a:t>
              </a:r>
              <a:r>
                <a:rPr kumimoji="0" lang="uk-UA" kern="0" dirty="0">
                  <a:latin typeface="+mn-lt"/>
                </a:rPr>
                <a:t> </a:t>
              </a:r>
              <a:r>
                <a:rPr kumimoji="0" lang="en-US" kern="0" dirty="0">
                  <a:latin typeface="+mn-lt"/>
                </a:rPr>
                <a:t>O R</a:t>
              </a:r>
              <a:r>
                <a:rPr kumimoji="0" lang="uk-UA" kern="0" dirty="0">
                  <a:latin typeface="+mn-lt"/>
                </a:rPr>
                <a:t> </a:t>
              </a:r>
              <a:r>
                <a:rPr kumimoji="0" lang="en-US" kern="0" dirty="0">
                  <a:latin typeface="+mn-lt"/>
                </a:rPr>
                <a:t>P X</a:t>
              </a:r>
              <a:r>
                <a:rPr kumimoji="0" lang="uk-UA" kern="0" dirty="0">
                  <a:latin typeface="+mn-lt"/>
                </a:rPr>
                <a:t> </a:t>
              </a:r>
              <a:r>
                <a:rPr kumimoji="0" lang="en-US" kern="0" dirty="0">
                  <a:latin typeface="+mn-lt"/>
                </a:rPr>
                <a:t>T</a:t>
              </a:r>
            </a:p>
            <a:p>
              <a:pPr marL="342900" indent="-342900" algn="ctr" eaLnBrk="0" hangingPunct="0">
                <a:spcBef>
                  <a:spcPct val="20000"/>
                </a:spcBef>
                <a:buClr>
                  <a:schemeClr val="tx2"/>
                </a:buClr>
                <a:buSzPct val="75000"/>
                <a:buFont typeface="Wingdings" pitchFamily="2" charset="2"/>
                <a:buNone/>
                <a:defRPr/>
              </a:pPr>
              <a:endParaRPr kumimoji="0" lang="en-GB" kern="0" dirty="0">
                <a:latin typeface="+mn-lt"/>
              </a:endParaRPr>
            </a:p>
          </p:txBody>
        </p:sp>
        <p:sp>
          <p:nvSpPr>
            <p:cNvPr id="20" name="Rectangle 3"/>
            <p:cNvSpPr txBox="1">
              <a:spLocks noChangeArrowheads="1"/>
            </p:cNvSpPr>
            <p:nvPr/>
          </p:nvSpPr>
          <p:spPr bwMode="auto">
            <a:xfrm>
              <a:off x="-32" y="5000356"/>
              <a:ext cx="9144000" cy="714549"/>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kern="0" dirty="0">
                  <a:latin typeface="+mn-lt"/>
                </a:rPr>
                <a:t>A</a:t>
              </a:r>
              <a:r>
                <a:rPr kumimoji="0" lang="uk-UA" kern="0" dirty="0">
                  <a:latin typeface="+mn-lt"/>
                </a:rPr>
                <a:t> </a:t>
              </a:r>
              <a:r>
                <a:rPr kumimoji="0" lang="en-US" kern="0" dirty="0">
                  <a:latin typeface="+mn-lt"/>
                </a:rPr>
                <a:t>A</a:t>
              </a:r>
              <a:r>
                <a:rPr kumimoji="0" lang="uk-UA" kern="0" dirty="0">
                  <a:latin typeface="+mn-lt"/>
                </a:rPr>
                <a:t> </a:t>
              </a:r>
              <a:r>
                <a:rPr kumimoji="0" lang="en-US" kern="0" dirty="0">
                  <a:latin typeface="+mn-lt"/>
                </a:rPr>
                <a:t>E</a:t>
              </a:r>
              <a:r>
                <a:rPr kumimoji="0" lang="uk-UA" kern="0" dirty="0">
                  <a:latin typeface="+mn-lt"/>
                </a:rPr>
                <a:t> </a:t>
              </a:r>
              <a:r>
                <a:rPr kumimoji="0" lang="en-US" kern="0" dirty="0">
                  <a:latin typeface="+mn-lt"/>
                </a:rPr>
                <a:t>E</a:t>
              </a:r>
              <a:r>
                <a:rPr kumimoji="0" lang="uk-UA" kern="0" dirty="0">
                  <a:latin typeface="+mn-lt"/>
                </a:rPr>
                <a:t> </a:t>
              </a:r>
              <a:r>
                <a:rPr kumimoji="0" lang="en-US" kern="0" dirty="0">
                  <a:latin typeface="+mn-lt"/>
                </a:rPr>
                <a:t>G</a:t>
              </a:r>
              <a:r>
                <a:rPr kumimoji="0" lang="uk-UA" kern="0" dirty="0">
                  <a:latin typeface="+mn-lt"/>
                </a:rPr>
                <a:t> </a:t>
              </a:r>
              <a:r>
                <a:rPr kumimoji="0" lang="en-US" kern="0" dirty="0">
                  <a:latin typeface="+mn-lt"/>
                </a:rPr>
                <a:t>I L M </a:t>
              </a:r>
              <a:r>
                <a:rPr kumimoji="0" lang="en-US" u="sng" kern="0" dirty="0">
                  <a:latin typeface="+mn-lt"/>
                </a:rPr>
                <a:t>N</a:t>
              </a:r>
              <a:r>
                <a:rPr kumimoji="0" lang="en-US" kern="0" dirty="0">
                  <a:latin typeface="+mn-lt"/>
                </a:rPr>
                <a:t> S</a:t>
              </a:r>
              <a:r>
                <a:rPr kumimoji="0" lang="uk-UA" kern="0" dirty="0">
                  <a:latin typeface="+mn-lt"/>
                </a:rPr>
                <a:t> </a:t>
              </a:r>
              <a:r>
                <a:rPr kumimoji="0" lang="en-US" kern="0" dirty="0">
                  <a:latin typeface="+mn-lt"/>
                </a:rPr>
                <a:t>O R</a:t>
              </a:r>
              <a:r>
                <a:rPr kumimoji="0" lang="uk-UA" kern="0" dirty="0">
                  <a:latin typeface="+mn-lt"/>
                </a:rPr>
                <a:t> </a:t>
              </a:r>
              <a:r>
                <a:rPr kumimoji="0" lang="en-US" kern="0" dirty="0">
                  <a:latin typeface="+mn-lt"/>
                </a:rPr>
                <a:t>P X</a:t>
              </a:r>
              <a:r>
                <a:rPr kumimoji="0" lang="uk-UA" kern="0" dirty="0">
                  <a:latin typeface="+mn-lt"/>
                </a:rPr>
                <a:t> </a:t>
              </a:r>
              <a:r>
                <a:rPr kumimoji="0" lang="en-US" kern="0" dirty="0">
                  <a:latin typeface="+mn-lt"/>
                </a:rPr>
                <a:t>T</a:t>
              </a:r>
            </a:p>
            <a:p>
              <a:pPr marL="342900" indent="-342900" algn="ctr" eaLnBrk="0" hangingPunct="0">
                <a:spcBef>
                  <a:spcPct val="20000"/>
                </a:spcBef>
                <a:buClr>
                  <a:schemeClr val="tx2"/>
                </a:buClr>
                <a:buSzPct val="75000"/>
                <a:buFont typeface="Wingdings" pitchFamily="2" charset="2"/>
                <a:buNone/>
                <a:defRPr/>
              </a:pPr>
              <a:endParaRPr kumimoji="0" lang="en-GB" kern="0" dirty="0">
                <a:latin typeface="+mn-lt"/>
              </a:endParaRPr>
            </a:p>
          </p:txBody>
        </p:sp>
        <p:sp>
          <p:nvSpPr>
            <p:cNvPr id="28" name="Rectangle 3"/>
            <p:cNvSpPr txBox="1">
              <a:spLocks noChangeArrowheads="1"/>
            </p:cNvSpPr>
            <p:nvPr/>
          </p:nvSpPr>
          <p:spPr bwMode="auto">
            <a:xfrm>
              <a:off x="-32" y="5501150"/>
              <a:ext cx="9144000" cy="714549"/>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kern="0" dirty="0">
                  <a:latin typeface="+mn-lt"/>
                </a:rPr>
                <a:t>A</a:t>
              </a:r>
              <a:r>
                <a:rPr kumimoji="0" lang="uk-UA" kern="0" dirty="0">
                  <a:latin typeface="+mn-lt"/>
                </a:rPr>
                <a:t> </a:t>
              </a:r>
              <a:r>
                <a:rPr kumimoji="0" lang="en-US" kern="0" dirty="0">
                  <a:latin typeface="+mn-lt"/>
                </a:rPr>
                <a:t>A</a:t>
              </a:r>
              <a:r>
                <a:rPr kumimoji="0" lang="uk-UA" kern="0" dirty="0">
                  <a:latin typeface="+mn-lt"/>
                </a:rPr>
                <a:t> </a:t>
              </a:r>
              <a:r>
                <a:rPr kumimoji="0" lang="en-US" kern="0" dirty="0">
                  <a:latin typeface="+mn-lt"/>
                </a:rPr>
                <a:t>E</a:t>
              </a:r>
              <a:r>
                <a:rPr kumimoji="0" lang="uk-UA" kern="0" dirty="0">
                  <a:latin typeface="+mn-lt"/>
                </a:rPr>
                <a:t> </a:t>
              </a:r>
              <a:r>
                <a:rPr kumimoji="0" lang="en-US" kern="0" dirty="0">
                  <a:latin typeface="+mn-lt"/>
                </a:rPr>
                <a:t>E</a:t>
              </a:r>
              <a:r>
                <a:rPr kumimoji="0" lang="uk-UA" kern="0" dirty="0">
                  <a:latin typeface="+mn-lt"/>
                </a:rPr>
                <a:t> </a:t>
              </a:r>
              <a:r>
                <a:rPr kumimoji="0" lang="en-US" kern="0" dirty="0">
                  <a:latin typeface="+mn-lt"/>
                </a:rPr>
                <a:t>G</a:t>
              </a:r>
              <a:r>
                <a:rPr kumimoji="0" lang="uk-UA" kern="0" dirty="0">
                  <a:latin typeface="+mn-lt"/>
                </a:rPr>
                <a:t> </a:t>
              </a:r>
              <a:r>
                <a:rPr kumimoji="0" lang="en-US" kern="0" dirty="0">
                  <a:latin typeface="+mn-lt"/>
                </a:rPr>
                <a:t>I L M N </a:t>
              </a:r>
              <a:r>
                <a:rPr kumimoji="0" lang="en-US" b="1" u="sng" kern="0" dirty="0">
                  <a:latin typeface="+mn-lt"/>
                </a:rPr>
                <a:t>O</a:t>
              </a:r>
              <a:r>
                <a:rPr kumimoji="0" lang="uk-UA" kern="0" dirty="0">
                  <a:latin typeface="+mn-lt"/>
                </a:rPr>
                <a:t> </a:t>
              </a:r>
              <a:r>
                <a:rPr kumimoji="0" lang="en-US" kern="0" dirty="0">
                  <a:latin typeface="+mn-lt"/>
                </a:rPr>
                <a:t>S</a:t>
              </a:r>
              <a:r>
                <a:rPr kumimoji="0" lang="uk-UA" kern="0" dirty="0">
                  <a:latin typeface="+mn-lt"/>
                </a:rPr>
                <a:t> </a:t>
              </a:r>
              <a:r>
                <a:rPr kumimoji="0" lang="en-US" kern="0" dirty="0">
                  <a:latin typeface="+mn-lt"/>
                </a:rPr>
                <a:t>R</a:t>
              </a:r>
              <a:r>
                <a:rPr kumimoji="0" lang="uk-UA" kern="0" dirty="0">
                  <a:latin typeface="+mn-lt"/>
                </a:rPr>
                <a:t> </a:t>
              </a:r>
              <a:r>
                <a:rPr kumimoji="0" lang="en-US" kern="0" dirty="0">
                  <a:latin typeface="+mn-lt"/>
                </a:rPr>
                <a:t>P X</a:t>
              </a:r>
              <a:r>
                <a:rPr kumimoji="0" lang="uk-UA" kern="0" dirty="0">
                  <a:latin typeface="+mn-lt"/>
                </a:rPr>
                <a:t> </a:t>
              </a:r>
              <a:r>
                <a:rPr kumimoji="0" lang="en-US" kern="0" dirty="0">
                  <a:latin typeface="+mn-lt"/>
                </a:rPr>
                <a:t>T</a:t>
              </a:r>
            </a:p>
            <a:p>
              <a:pPr marL="342900" indent="-342900" algn="ctr" eaLnBrk="0" hangingPunct="0">
                <a:spcBef>
                  <a:spcPct val="20000"/>
                </a:spcBef>
                <a:buClr>
                  <a:schemeClr val="tx2"/>
                </a:buClr>
                <a:buSzPct val="75000"/>
                <a:buFont typeface="Wingdings" pitchFamily="2" charset="2"/>
                <a:buNone/>
                <a:defRPr/>
              </a:pPr>
              <a:endParaRPr kumimoji="0" lang="en-GB" kern="0" dirty="0">
                <a:latin typeface="+mn-lt"/>
              </a:endParaRPr>
            </a:p>
          </p:txBody>
        </p:sp>
        <p:sp>
          <p:nvSpPr>
            <p:cNvPr id="29" name="Rectangle 3"/>
            <p:cNvSpPr txBox="1">
              <a:spLocks noChangeArrowheads="1"/>
            </p:cNvSpPr>
            <p:nvPr/>
          </p:nvSpPr>
          <p:spPr bwMode="auto">
            <a:xfrm>
              <a:off x="-32" y="5999909"/>
              <a:ext cx="9144000" cy="714548"/>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kern="0" dirty="0">
                  <a:latin typeface="+mn-lt"/>
                </a:rPr>
                <a:t>A</a:t>
              </a:r>
              <a:r>
                <a:rPr kumimoji="0" lang="uk-UA" kern="0" dirty="0">
                  <a:latin typeface="+mn-lt"/>
                </a:rPr>
                <a:t> </a:t>
              </a:r>
              <a:r>
                <a:rPr kumimoji="0" lang="en-US" kern="0" dirty="0">
                  <a:latin typeface="+mn-lt"/>
                </a:rPr>
                <a:t>A</a:t>
              </a:r>
              <a:r>
                <a:rPr kumimoji="0" lang="uk-UA" kern="0" dirty="0">
                  <a:latin typeface="+mn-lt"/>
                </a:rPr>
                <a:t> </a:t>
              </a:r>
              <a:r>
                <a:rPr kumimoji="0" lang="en-US" kern="0" dirty="0">
                  <a:latin typeface="+mn-lt"/>
                </a:rPr>
                <a:t>E</a:t>
              </a:r>
              <a:r>
                <a:rPr kumimoji="0" lang="uk-UA" kern="0" dirty="0">
                  <a:latin typeface="+mn-lt"/>
                </a:rPr>
                <a:t> </a:t>
              </a:r>
              <a:r>
                <a:rPr kumimoji="0" lang="en-US" kern="0" dirty="0">
                  <a:latin typeface="+mn-lt"/>
                </a:rPr>
                <a:t>E</a:t>
              </a:r>
              <a:r>
                <a:rPr kumimoji="0" lang="uk-UA" kern="0" dirty="0">
                  <a:latin typeface="+mn-lt"/>
                </a:rPr>
                <a:t> </a:t>
              </a:r>
              <a:r>
                <a:rPr kumimoji="0" lang="en-US" kern="0" dirty="0">
                  <a:latin typeface="+mn-lt"/>
                </a:rPr>
                <a:t>G</a:t>
              </a:r>
              <a:r>
                <a:rPr kumimoji="0" lang="uk-UA" kern="0" dirty="0">
                  <a:latin typeface="+mn-lt"/>
                </a:rPr>
                <a:t> </a:t>
              </a:r>
              <a:r>
                <a:rPr kumimoji="0" lang="en-US" kern="0" dirty="0">
                  <a:latin typeface="+mn-lt"/>
                </a:rPr>
                <a:t>I L M N O</a:t>
              </a:r>
              <a:r>
                <a:rPr kumimoji="0" lang="uk-UA" kern="0" dirty="0">
                  <a:latin typeface="+mn-lt"/>
                </a:rPr>
                <a:t> </a:t>
              </a:r>
              <a:r>
                <a:rPr kumimoji="0" lang="en-US" b="1" u="sng" kern="0" dirty="0">
                  <a:latin typeface="+mn-lt"/>
                </a:rPr>
                <a:t>P</a:t>
              </a:r>
              <a:r>
                <a:rPr kumimoji="0" lang="en-US" kern="0" dirty="0">
                  <a:latin typeface="+mn-lt"/>
                </a:rPr>
                <a:t> S</a:t>
              </a:r>
              <a:r>
                <a:rPr kumimoji="0" lang="uk-UA" kern="0" dirty="0">
                  <a:latin typeface="+mn-lt"/>
                </a:rPr>
                <a:t> </a:t>
              </a:r>
              <a:r>
                <a:rPr kumimoji="0" lang="en-US" kern="0" dirty="0">
                  <a:latin typeface="+mn-lt"/>
                </a:rPr>
                <a:t>R</a:t>
              </a:r>
              <a:r>
                <a:rPr kumimoji="0" lang="uk-UA" kern="0" dirty="0">
                  <a:latin typeface="+mn-lt"/>
                </a:rPr>
                <a:t> </a:t>
              </a:r>
              <a:r>
                <a:rPr kumimoji="0" lang="en-US" kern="0" dirty="0">
                  <a:latin typeface="+mn-lt"/>
                </a:rPr>
                <a:t>X</a:t>
              </a:r>
              <a:r>
                <a:rPr kumimoji="0" lang="uk-UA" kern="0" dirty="0">
                  <a:latin typeface="+mn-lt"/>
                </a:rPr>
                <a:t> </a:t>
              </a:r>
              <a:r>
                <a:rPr kumimoji="0" lang="en-US" kern="0" dirty="0">
                  <a:latin typeface="+mn-lt"/>
                </a:rPr>
                <a:t>T</a:t>
              </a:r>
            </a:p>
            <a:p>
              <a:pPr marL="342900" indent="-342900" algn="ctr" eaLnBrk="0" hangingPunct="0">
                <a:spcBef>
                  <a:spcPct val="20000"/>
                </a:spcBef>
                <a:buClr>
                  <a:schemeClr val="tx2"/>
                </a:buClr>
                <a:buSzPct val="75000"/>
                <a:buFont typeface="Wingdings" pitchFamily="2" charset="2"/>
                <a:buNone/>
                <a:defRPr/>
              </a:pPr>
              <a:endParaRPr kumimoji="0" lang="en-GB" kern="0" dirty="0">
                <a:latin typeface="+mn-lt"/>
              </a:endParaRPr>
            </a:p>
          </p:txBody>
        </p:sp>
        <p:sp>
          <p:nvSpPr>
            <p:cNvPr id="30" name="Rectangle 3"/>
            <p:cNvSpPr txBox="1">
              <a:spLocks noChangeArrowheads="1"/>
            </p:cNvSpPr>
            <p:nvPr/>
          </p:nvSpPr>
          <p:spPr bwMode="auto">
            <a:xfrm>
              <a:off x="-32" y="6500704"/>
              <a:ext cx="9144000" cy="714548"/>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kern="0" dirty="0">
                  <a:latin typeface="+mn-lt"/>
                </a:rPr>
                <a:t>A</a:t>
              </a:r>
              <a:r>
                <a:rPr kumimoji="0" lang="uk-UA" kern="0" dirty="0">
                  <a:latin typeface="+mn-lt"/>
                </a:rPr>
                <a:t> </a:t>
              </a:r>
              <a:r>
                <a:rPr kumimoji="0" lang="en-US" kern="0" dirty="0">
                  <a:latin typeface="+mn-lt"/>
                </a:rPr>
                <a:t>A</a:t>
              </a:r>
              <a:r>
                <a:rPr kumimoji="0" lang="uk-UA" kern="0" dirty="0">
                  <a:latin typeface="+mn-lt"/>
                </a:rPr>
                <a:t> </a:t>
              </a:r>
              <a:r>
                <a:rPr kumimoji="0" lang="en-US" kern="0" dirty="0">
                  <a:latin typeface="+mn-lt"/>
                </a:rPr>
                <a:t>E</a:t>
              </a:r>
              <a:r>
                <a:rPr kumimoji="0" lang="uk-UA" kern="0" dirty="0">
                  <a:latin typeface="+mn-lt"/>
                </a:rPr>
                <a:t> </a:t>
              </a:r>
              <a:r>
                <a:rPr kumimoji="0" lang="en-US" kern="0" dirty="0">
                  <a:latin typeface="+mn-lt"/>
                </a:rPr>
                <a:t>E</a:t>
              </a:r>
              <a:r>
                <a:rPr kumimoji="0" lang="uk-UA" kern="0" dirty="0">
                  <a:latin typeface="+mn-lt"/>
                </a:rPr>
                <a:t> </a:t>
              </a:r>
              <a:r>
                <a:rPr kumimoji="0" lang="en-US" kern="0" dirty="0">
                  <a:latin typeface="+mn-lt"/>
                </a:rPr>
                <a:t>G</a:t>
              </a:r>
              <a:r>
                <a:rPr kumimoji="0" lang="uk-UA" kern="0" dirty="0">
                  <a:latin typeface="+mn-lt"/>
                </a:rPr>
                <a:t> </a:t>
              </a:r>
              <a:r>
                <a:rPr kumimoji="0" lang="en-US" kern="0" dirty="0">
                  <a:latin typeface="+mn-lt"/>
                </a:rPr>
                <a:t>I L M N O</a:t>
              </a:r>
              <a:r>
                <a:rPr kumimoji="0" lang="uk-UA" kern="0" dirty="0">
                  <a:latin typeface="+mn-lt"/>
                </a:rPr>
                <a:t> </a:t>
              </a:r>
              <a:r>
                <a:rPr kumimoji="0" lang="en-US" kern="0" dirty="0">
                  <a:latin typeface="+mn-lt"/>
                </a:rPr>
                <a:t>P </a:t>
              </a:r>
              <a:r>
                <a:rPr kumimoji="0" lang="en-US" b="1" u="sng" kern="0" dirty="0">
                  <a:latin typeface="+mn-lt"/>
                </a:rPr>
                <a:t>R</a:t>
              </a:r>
              <a:r>
                <a:rPr kumimoji="0" lang="uk-UA" kern="0" dirty="0">
                  <a:latin typeface="+mn-lt"/>
                </a:rPr>
                <a:t> </a:t>
              </a:r>
              <a:r>
                <a:rPr kumimoji="0" lang="en-US" kern="0" dirty="0">
                  <a:latin typeface="+mn-lt"/>
                </a:rPr>
                <a:t>S</a:t>
              </a:r>
              <a:r>
                <a:rPr kumimoji="0" lang="uk-UA" kern="0" dirty="0">
                  <a:latin typeface="+mn-lt"/>
                </a:rPr>
                <a:t> </a:t>
              </a:r>
              <a:r>
                <a:rPr kumimoji="0" lang="en-US" kern="0" dirty="0">
                  <a:latin typeface="+mn-lt"/>
                </a:rPr>
                <a:t>X</a:t>
              </a:r>
              <a:r>
                <a:rPr kumimoji="0" lang="uk-UA" kern="0" dirty="0">
                  <a:latin typeface="+mn-lt"/>
                </a:rPr>
                <a:t> </a:t>
              </a:r>
              <a:r>
                <a:rPr kumimoji="0" lang="en-US" kern="0" dirty="0">
                  <a:latin typeface="+mn-lt"/>
                </a:rPr>
                <a:t>T</a:t>
              </a:r>
            </a:p>
            <a:p>
              <a:pPr marL="342900" indent="-342900" algn="ctr" eaLnBrk="0" hangingPunct="0">
                <a:spcBef>
                  <a:spcPct val="20000"/>
                </a:spcBef>
                <a:buClr>
                  <a:schemeClr val="tx2"/>
                </a:buClr>
                <a:buSzPct val="75000"/>
                <a:buFont typeface="Wingdings" pitchFamily="2" charset="2"/>
                <a:buNone/>
                <a:defRPr/>
              </a:pPr>
              <a:endParaRPr kumimoji="0" lang="en-GB" kern="0" dirty="0">
                <a:latin typeface="+mn-lt"/>
              </a:endParaRPr>
            </a:p>
          </p:txBody>
        </p:sp>
        <p:sp>
          <p:nvSpPr>
            <p:cNvPr id="31" name="Rectangle 3"/>
            <p:cNvSpPr txBox="1">
              <a:spLocks noChangeArrowheads="1"/>
            </p:cNvSpPr>
            <p:nvPr/>
          </p:nvSpPr>
          <p:spPr bwMode="auto">
            <a:xfrm>
              <a:off x="-32" y="7001498"/>
              <a:ext cx="9144000" cy="714548"/>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kern="0" dirty="0">
                  <a:latin typeface="+mn-lt"/>
                </a:rPr>
                <a:t>A</a:t>
              </a:r>
              <a:r>
                <a:rPr kumimoji="0" lang="uk-UA" kern="0" dirty="0">
                  <a:latin typeface="+mn-lt"/>
                </a:rPr>
                <a:t> </a:t>
              </a:r>
              <a:r>
                <a:rPr kumimoji="0" lang="en-US" kern="0" dirty="0">
                  <a:latin typeface="+mn-lt"/>
                </a:rPr>
                <a:t>A</a:t>
              </a:r>
              <a:r>
                <a:rPr kumimoji="0" lang="uk-UA" kern="0" dirty="0">
                  <a:latin typeface="+mn-lt"/>
                </a:rPr>
                <a:t> </a:t>
              </a:r>
              <a:r>
                <a:rPr kumimoji="0" lang="en-US" kern="0" dirty="0">
                  <a:latin typeface="+mn-lt"/>
                </a:rPr>
                <a:t>E</a:t>
              </a:r>
              <a:r>
                <a:rPr kumimoji="0" lang="uk-UA" kern="0" dirty="0">
                  <a:latin typeface="+mn-lt"/>
                </a:rPr>
                <a:t> </a:t>
              </a:r>
              <a:r>
                <a:rPr kumimoji="0" lang="en-US" kern="0" dirty="0">
                  <a:latin typeface="+mn-lt"/>
                </a:rPr>
                <a:t>E</a:t>
              </a:r>
              <a:r>
                <a:rPr kumimoji="0" lang="uk-UA" kern="0" dirty="0">
                  <a:latin typeface="+mn-lt"/>
                </a:rPr>
                <a:t> </a:t>
              </a:r>
              <a:r>
                <a:rPr kumimoji="0" lang="en-US" kern="0" dirty="0">
                  <a:latin typeface="+mn-lt"/>
                </a:rPr>
                <a:t>G</a:t>
              </a:r>
              <a:r>
                <a:rPr kumimoji="0" lang="uk-UA" kern="0" dirty="0">
                  <a:latin typeface="+mn-lt"/>
                </a:rPr>
                <a:t> </a:t>
              </a:r>
              <a:r>
                <a:rPr kumimoji="0" lang="en-US" kern="0" dirty="0">
                  <a:latin typeface="+mn-lt"/>
                </a:rPr>
                <a:t>I L M N O</a:t>
              </a:r>
              <a:r>
                <a:rPr kumimoji="0" lang="uk-UA" kern="0" dirty="0">
                  <a:latin typeface="+mn-lt"/>
                </a:rPr>
                <a:t> </a:t>
              </a:r>
              <a:r>
                <a:rPr kumimoji="0" lang="en-US" kern="0" dirty="0">
                  <a:latin typeface="+mn-lt"/>
                </a:rPr>
                <a:t>P R</a:t>
              </a:r>
              <a:r>
                <a:rPr kumimoji="0" lang="uk-UA" kern="0" dirty="0">
                  <a:latin typeface="+mn-lt"/>
                </a:rPr>
                <a:t> </a:t>
              </a:r>
              <a:r>
                <a:rPr kumimoji="0" lang="en-US" u="sng" kern="0" dirty="0">
                  <a:latin typeface="+mn-lt"/>
                </a:rPr>
                <a:t>S</a:t>
              </a:r>
              <a:r>
                <a:rPr kumimoji="0" lang="uk-UA" kern="0" dirty="0">
                  <a:latin typeface="+mn-lt"/>
                </a:rPr>
                <a:t> </a:t>
              </a:r>
              <a:r>
                <a:rPr kumimoji="0" lang="en-US" kern="0" dirty="0">
                  <a:latin typeface="+mn-lt"/>
                </a:rPr>
                <a:t>X</a:t>
              </a:r>
              <a:r>
                <a:rPr kumimoji="0" lang="uk-UA" kern="0" dirty="0">
                  <a:latin typeface="+mn-lt"/>
                </a:rPr>
                <a:t> </a:t>
              </a:r>
              <a:r>
                <a:rPr kumimoji="0" lang="en-US" kern="0" dirty="0">
                  <a:latin typeface="+mn-lt"/>
                </a:rPr>
                <a:t>T</a:t>
              </a:r>
            </a:p>
            <a:p>
              <a:pPr marL="342900" indent="-342900" algn="ctr" eaLnBrk="0" hangingPunct="0">
                <a:spcBef>
                  <a:spcPct val="20000"/>
                </a:spcBef>
                <a:buClr>
                  <a:schemeClr val="tx2"/>
                </a:buClr>
                <a:buSzPct val="75000"/>
                <a:buFont typeface="Wingdings" pitchFamily="2" charset="2"/>
                <a:buNone/>
                <a:defRPr/>
              </a:pPr>
              <a:endParaRPr kumimoji="0" lang="en-GB" kern="0" dirty="0">
                <a:latin typeface="+mn-lt"/>
              </a:endParaRPr>
            </a:p>
          </p:txBody>
        </p:sp>
        <p:sp>
          <p:nvSpPr>
            <p:cNvPr id="32" name="Rectangle 3"/>
            <p:cNvSpPr txBox="1">
              <a:spLocks noChangeArrowheads="1"/>
            </p:cNvSpPr>
            <p:nvPr/>
          </p:nvSpPr>
          <p:spPr bwMode="auto">
            <a:xfrm>
              <a:off x="-32" y="7500256"/>
              <a:ext cx="9144000" cy="714549"/>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kern="0" dirty="0">
                  <a:latin typeface="+mn-lt"/>
                </a:rPr>
                <a:t>A</a:t>
              </a:r>
              <a:r>
                <a:rPr kumimoji="0" lang="uk-UA" kern="0" dirty="0">
                  <a:latin typeface="+mn-lt"/>
                </a:rPr>
                <a:t> </a:t>
              </a:r>
              <a:r>
                <a:rPr kumimoji="0" lang="en-US" kern="0" dirty="0">
                  <a:latin typeface="+mn-lt"/>
                </a:rPr>
                <a:t>A</a:t>
              </a:r>
              <a:r>
                <a:rPr kumimoji="0" lang="uk-UA" kern="0" dirty="0">
                  <a:latin typeface="+mn-lt"/>
                </a:rPr>
                <a:t> </a:t>
              </a:r>
              <a:r>
                <a:rPr kumimoji="0" lang="en-US" kern="0" dirty="0">
                  <a:latin typeface="+mn-lt"/>
                </a:rPr>
                <a:t>E</a:t>
              </a:r>
              <a:r>
                <a:rPr kumimoji="0" lang="uk-UA" kern="0" dirty="0">
                  <a:latin typeface="+mn-lt"/>
                </a:rPr>
                <a:t> </a:t>
              </a:r>
              <a:r>
                <a:rPr kumimoji="0" lang="en-US" kern="0" dirty="0">
                  <a:latin typeface="+mn-lt"/>
                </a:rPr>
                <a:t>E</a:t>
              </a:r>
              <a:r>
                <a:rPr kumimoji="0" lang="uk-UA" kern="0" dirty="0">
                  <a:latin typeface="+mn-lt"/>
                </a:rPr>
                <a:t> </a:t>
              </a:r>
              <a:r>
                <a:rPr kumimoji="0" lang="en-US" kern="0" dirty="0">
                  <a:latin typeface="+mn-lt"/>
                </a:rPr>
                <a:t>G</a:t>
              </a:r>
              <a:r>
                <a:rPr kumimoji="0" lang="uk-UA" kern="0" dirty="0">
                  <a:latin typeface="+mn-lt"/>
                </a:rPr>
                <a:t> </a:t>
              </a:r>
              <a:r>
                <a:rPr kumimoji="0" lang="en-US" kern="0" dirty="0">
                  <a:latin typeface="+mn-lt"/>
                </a:rPr>
                <a:t>I L M N O</a:t>
              </a:r>
              <a:r>
                <a:rPr kumimoji="0" lang="uk-UA" kern="0" dirty="0">
                  <a:latin typeface="+mn-lt"/>
                </a:rPr>
                <a:t> </a:t>
              </a:r>
              <a:r>
                <a:rPr kumimoji="0" lang="en-US" kern="0" dirty="0">
                  <a:latin typeface="+mn-lt"/>
                </a:rPr>
                <a:t>P R</a:t>
              </a:r>
              <a:r>
                <a:rPr kumimoji="0" lang="uk-UA" kern="0" dirty="0">
                  <a:latin typeface="+mn-lt"/>
                </a:rPr>
                <a:t> </a:t>
              </a:r>
              <a:r>
                <a:rPr kumimoji="0" lang="en-US" kern="0" dirty="0">
                  <a:latin typeface="+mn-lt"/>
                </a:rPr>
                <a:t>S</a:t>
              </a:r>
              <a:r>
                <a:rPr kumimoji="0" lang="uk-UA" kern="0" dirty="0">
                  <a:latin typeface="+mn-lt"/>
                </a:rPr>
                <a:t> </a:t>
              </a:r>
              <a:r>
                <a:rPr kumimoji="0" lang="en-US" b="1" u="sng" kern="0" dirty="0">
                  <a:latin typeface="+mn-lt"/>
                </a:rPr>
                <a:t>T</a:t>
              </a:r>
              <a:r>
                <a:rPr kumimoji="0" lang="uk-UA" kern="0" dirty="0">
                  <a:latin typeface="+mn-lt"/>
                </a:rPr>
                <a:t> </a:t>
              </a:r>
              <a:r>
                <a:rPr kumimoji="0" lang="en-US" kern="0" dirty="0">
                  <a:latin typeface="+mn-lt"/>
                </a:rPr>
                <a:t>X</a:t>
              </a:r>
            </a:p>
            <a:p>
              <a:pPr marL="342900" indent="-342900" algn="ctr" eaLnBrk="0" hangingPunct="0">
                <a:spcBef>
                  <a:spcPct val="20000"/>
                </a:spcBef>
                <a:buClr>
                  <a:schemeClr val="tx2"/>
                </a:buClr>
                <a:buSzPct val="75000"/>
                <a:buFont typeface="Wingdings" pitchFamily="2" charset="2"/>
                <a:buNone/>
                <a:defRPr/>
              </a:pPr>
              <a:endParaRPr kumimoji="0" lang="en-GB" kern="0" dirty="0">
                <a:latin typeface="+mn-lt"/>
              </a:endParaRPr>
            </a:p>
          </p:txBody>
        </p:sp>
        <p:sp>
          <p:nvSpPr>
            <p:cNvPr id="33" name="Rectangle 3"/>
            <p:cNvSpPr txBox="1">
              <a:spLocks noChangeArrowheads="1"/>
            </p:cNvSpPr>
            <p:nvPr/>
          </p:nvSpPr>
          <p:spPr bwMode="auto">
            <a:xfrm>
              <a:off x="-32" y="8072302"/>
              <a:ext cx="9144000" cy="714548"/>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en-US" kern="0" dirty="0">
                  <a:latin typeface="+mn-lt"/>
                </a:rPr>
                <a:t>A</a:t>
              </a:r>
              <a:r>
                <a:rPr kumimoji="0" lang="uk-UA" kern="0" dirty="0">
                  <a:latin typeface="+mn-lt"/>
                </a:rPr>
                <a:t> </a:t>
              </a:r>
              <a:r>
                <a:rPr kumimoji="0" lang="en-US" kern="0" dirty="0">
                  <a:latin typeface="+mn-lt"/>
                </a:rPr>
                <a:t>A</a:t>
              </a:r>
              <a:r>
                <a:rPr kumimoji="0" lang="uk-UA" kern="0" dirty="0">
                  <a:latin typeface="+mn-lt"/>
                </a:rPr>
                <a:t> </a:t>
              </a:r>
              <a:r>
                <a:rPr kumimoji="0" lang="en-US" kern="0" dirty="0">
                  <a:latin typeface="+mn-lt"/>
                </a:rPr>
                <a:t>E</a:t>
              </a:r>
              <a:r>
                <a:rPr kumimoji="0" lang="uk-UA" kern="0" dirty="0">
                  <a:latin typeface="+mn-lt"/>
                </a:rPr>
                <a:t> </a:t>
              </a:r>
              <a:r>
                <a:rPr kumimoji="0" lang="en-US" kern="0" dirty="0">
                  <a:latin typeface="+mn-lt"/>
                </a:rPr>
                <a:t>E</a:t>
              </a:r>
              <a:r>
                <a:rPr kumimoji="0" lang="uk-UA" kern="0" dirty="0">
                  <a:latin typeface="+mn-lt"/>
                </a:rPr>
                <a:t> </a:t>
              </a:r>
              <a:r>
                <a:rPr kumimoji="0" lang="en-US" kern="0" dirty="0">
                  <a:latin typeface="+mn-lt"/>
                </a:rPr>
                <a:t>G</a:t>
              </a:r>
              <a:r>
                <a:rPr kumimoji="0" lang="uk-UA" kern="0" dirty="0">
                  <a:latin typeface="+mn-lt"/>
                </a:rPr>
                <a:t> </a:t>
              </a:r>
              <a:r>
                <a:rPr kumimoji="0" lang="en-US" kern="0" dirty="0">
                  <a:latin typeface="+mn-lt"/>
                </a:rPr>
                <a:t>I L M N O</a:t>
              </a:r>
              <a:r>
                <a:rPr kumimoji="0" lang="uk-UA" kern="0" dirty="0">
                  <a:latin typeface="+mn-lt"/>
                </a:rPr>
                <a:t> </a:t>
              </a:r>
              <a:r>
                <a:rPr kumimoji="0" lang="en-US" kern="0" dirty="0">
                  <a:latin typeface="+mn-lt"/>
                </a:rPr>
                <a:t>P R</a:t>
              </a:r>
              <a:r>
                <a:rPr kumimoji="0" lang="uk-UA" kern="0" dirty="0">
                  <a:latin typeface="+mn-lt"/>
                </a:rPr>
                <a:t> </a:t>
              </a:r>
              <a:r>
                <a:rPr kumimoji="0" lang="en-US" kern="0" dirty="0">
                  <a:latin typeface="+mn-lt"/>
                </a:rPr>
                <a:t>S</a:t>
              </a:r>
              <a:r>
                <a:rPr kumimoji="0" lang="uk-UA" kern="0" dirty="0">
                  <a:latin typeface="+mn-lt"/>
                </a:rPr>
                <a:t> </a:t>
              </a:r>
              <a:r>
                <a:rPr kumimoji="0" lang="en-US" kern="0" dirty="0">
                  <a:latin typeface="+mn-lt"/>
                </a:rPr>
                <a:t>T</a:t>
              </a:r>
              <a:r>
                <a:rPr kumimoji="0" lang="uk-UA" kern="0" dirty="0">
                  <a:latin typeface="+mn-lt"/>
                </a:rPr>
                <a:t> </a:t>
              </a:r>
              <a:r>
                <a:rPr kumimoji="0" lang="en-US" u="sng" kern="0" dirty="0">
                  <a:latin typeface="+mn-lt"/>
                </a:rPr>
                <a:t>X</a:t>
              </a:r>
            </a:p>
            <a:p>
              <a:pPr marL="342900" indent="-342900" algn="ctr" eaLnBrk="0" hangingPunct="0">
                <a:spcBef>
                  <a:spcPct val="20000"/>
                </a:spcBef>
                <a:buClr>
                  <a:schemeClr val="tx2"/>
                </a:buClr>
                <a:buSzPct val="75000"/>
                <a:buFont typeface="Wingdings" pitchFamily="2" charset="2"/>
                <a:buNone/>
                <a:defRPr/>
              </a:pPr>
              <a:endParaRPr kumimoji="0" lang="en-GB" kern="0" dirty="0">
                <a:latin typeface="+mn-lt"/>
              </a:endParaRPr>
            </a:p>
          </p:txBody>
        </p:sp>
      </p:gr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800" smtClean="0"/>
              <a:t>	Виникає питання, яку саме послідовність кроків слід використати? </a:t>
            </a:r>
          </a:p>
          <a:p>
            <a:pPr>
              <a:lnSpc>
                <a:spcPct val="100000"/>
              </a:lnSpc>
              <a:buFont typeface="Wingdings" pitchFamily="2" charset="2"/>
              <a:buNone/>
            </a:pPr>
            <a:r>
              <a:rPr lang="uk-UA" sz="2400" smtClean="0"/>
              <a:t>	В загальному випадку на це питання важко знайти правильну відповідь. В літературі опубліковано результати досліджень різних послідовностей кроків, але найкращу, універсальну послідовність відшукати не вдалося. </a:t>
            </a:r>
          </a:p>
          <a:p>
            <a:pPr>
              <a:lnSpc>
                <a:spcPct val="100000"/>
              </a:lnSpc>
              <a:buFont typeface="Wingdings" pitchFamily="2" charset="2"/>
              <a:buNone/>
            </a:pPr>
            <a:r>
              <a:rPr lang="uk-UA" sz="2800" smtClean="0"/>
              <a:t>	В загальному випадку, на практиці використовують спадаючі послідовності кроків, близькі до геометричної прогресії, в результаті чого кількість кроків знаходиться в логарифмічній залежності від розміру набору. Практичний результат від виявлених хороших послідовностей кроків обмежений підвищенням швидкодії алгоритму на </a:t>
            </a:r>
            <a:r>
              <a:rPr lang="ru-RU" sz="2800" smtClean="0"/>
              <a:t>20-</a:t>
            </a:r>
            <a:r>
              <a:rPr lang="uk-UA" sz="2800" smtClean="0"/>
              <a:t>25% максимум.</a:t>
            </a:r>
            <a:endParaRPr lang="en-GB" sz="280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body" idx="4294967295"/>
          </p:nvPr>
        </p:nvSpPr>
        <p:spPr>
          <a:xfrm>
            <a:off x="0" y="357188"/>
            <a:ext cx="9144000" cy="6500812"/>
          </a:xfrm>
        </p:spPr>
        <p:txBody>
          <a:bodyPr/>
          <a:lstStyle/>
          <a:p>
            <a:pPr>
              <a:buFont typeface="Wingdings" pitchFamily="2" charset="2"/>
              <a:buNone/>
              <a:defRPr/>
            </a:pPr>
            <a:r>
              <a:rPr lang="uk-UA" sz="2800" dirty="0" smtClean="0"/>
              <a:t>	</a:t>
            </a:r>
            <a:r>
              <a:rPr lang="uk-UA" sz="2800" b="1" i="1" dirty="0" smtClean="0"/>
              <a:t>Перелік послідовностей, що вважаються вдалими:</a:t>
            </a:r>
          </a:p>
          <a:p>
            <a:pPr>
              <a:buFont typeface="Wingdings" pitchFamily="2" charset="2"/>
              <a:buNone/>
              <a:defRPr/>
            </a:pPr>
            <a:endParaRPr lang="en-GB" sz="900" b="1" i="1" dirty="0" smtClean="0"/>
          </a:p>
          <a:p>
            <a:pPr lvl="1">
              <a:lnSpc>
                <a:spcPct val="90000"/>
              </a:lnSpc>
              <a:defRPr/>
            </a:pPr>
            <a:r>
              <a:rPr lang="uk-UA" dirty="0" smtClean="0">
                <a:ea typeface="+mn-ea"/>
                <a:cs typeface="+mn-cs"/>
              </a:rPr>
              <a:t>1 4 13 40 121 364 1093 3280 9841 …. – починаючи з 1 отримати значення наступного кроку можна помноживши попереднє значення на 3 та додавши 1 (рекомендовано </a:t>
            </a:r>
            <a:r>
              <a:rPr lang="uk-UA" dirty="0" err="1" smtClean="0">
                <a:ea typeface="+mn-ea"/>
                <a:cs typeface="+mn-cs"/>
              </a:rPr>
              <a:t>Кнутом</a:t>
            </a:r>
            <a:r>
              <a:rPr lang="uk-UA" dirty="0" smtClean="0">
                <a:ea typeface="+mn-ea"/>
                <a:cs typeface="+mn-cs"/>
              </a:rPr>
              <a:t> в 1969 році). Кількість операцій обмежена зверху значенням </a:t>
            </a:r>
            <a:r>
              <a:rPr lang="en-US" i="1" dirty="0" smtClean="0">
                <a:ea typeface="+mn-ea"/>
                <a:cs typeface="+mn-cs"/>
              </a:rPr>
              <a:t>N</a:t>
            </a:r>
            <a:r>
              <a:rPr lang="uk-UA" baseline="30000" dirty="0" smtClean="0">
                <a:ea typeface="+mn-ea"/>
                <a:cs typeface="+mn-cs"/>
              </a:rPr>
              <a:t>3</a:t>
            </a:r>
            <a:r>
              <a:rPr lang="en-US" baseline="30000" dirty="0" smtClean="0">
                <a:ea typeface="+mn-ea"/>
                <a:cs typeface="+mn-cs"/>
              </a:rPr>
              <a:t>/2</a:t>
            </a:r>
            <a:r>
              <a:rPr lang="uk-UA" dirty="0" smtClean="0">
                <a:ea typeface="+mn-ea"/>
                <a:cs typeface="+mn-cs"/>
              </a:rPr>
              <a:t>.</a:t>
            </a:r>
            <a:endParaRPr lang="en-GB" dirty="0" smtClean="0">
              <a:ea typeface="+mn-ea"/>
              <a:cs typeface="+mn-cs"/>
            </a:endParaRPr>
          </a:p>
          <a:p>
            <a:pPr lvl="1">
              <a:lnSpc>
                <a:spcPct val="90000"/>
              </a:lnSpc>
              <a:defRPr/>
            </a:pPr>
            <a:r>
              <a:rPr lang="uk-UA" dirty="0" smtClean="0">
                <a:ea typeface="+mn-ea"/>
                <a:cs typeface="+mn-cs"/>
              </a:rPr>
              <a:t>1 8 23 77 281 1073 4193 16577 …. -  тобто це послідовність 4</a:t>
            </a:r>
            <a:r>
              <a:rPr lang="en-US" i="1" baseline="30000" dirty="0" err="1" smtClean="0">
                <a:ea typeface="+mn-ea"/>
                <a:cs typeface="+mn-cs"/>
              </a:rPr>
              <a:t>i</a:t>
            </a:r>
            <a:r>
              <a:rPr lang="uk-UA" baseline="30000" dirty="0" smtClean="0">
                <a:ea typeface="+mn-ea"/>
                <a:cs typeface="+mn-cs"/>
              </a:rPr>
              <a:t>+1</a:t>
            </a:r>
            <a:r>
              <a:rPr lang="uk-UA" dirty="0" smtClean="0">
                <a:ea typeface="+mn-ea"/>
                <a:cs typeface="+mn-cs"/>
              </a:rPr>
              <a:t>+3∙2</a:t>
            </a:r>
            <a:r>
              <a:rPr lang="en-US" i="1" baseline="30000" dirty="0" err="1" smtClean="0">
                <a:ea typeface="+mn-ea"/>
                <a:cs typeface="+mn-cs"/>
              </a:rPr>
              <a:t>i</a:t>
            </a:r>
            <a:r>
              <a:rPr lang="uk-UA" dirty="0" smtClean="0">
                <a:ea typeface="+mn-ea"/>
                <a:cs typeface="+mn-cs"/>
              </a:rPr>
              <a:t>+1 для </a:t>
            </a:r>
            <a:r>
              <a:rPr lang="en-US" i="1" dirty="0" err="1" smtClean="0">
                <a:ea typeface="+mn-ea"/>
                <a:cs typeface="+mn-cs"/>
              </a:rPr>
              <a:t>i</a:t>
            </a:r>
            <a:r>
              <a:rPr lang="uk-UA" dirty="0" smtClean="0">
                <a:ea typeface="+mn-ea"/>
                <a:cs typeface="+mn-cs"/>
              </a:rPr>
              <a:t>&gt;0. Кількість операцій обмежена зверху значенням </a:t>
            </a:r>
            <a:r>
              <a:rPr lang="en-US" i="1" dirty="0" smtClean="0">
                <a:ea typeface="+mn-ea"/>
                <a:cs typeface="+mn-cs"/>
              </a:rPr>
              <a:t>N</a:t>
            </a:r>
            <a:r>
              <a:rPr lang="uk-UA" baseline="30000" dirty="0" smtClean="0">
                <a:ea typeface="+mn-ea"/>
                <a:cs typeface="+mn-cs"/>
              </a:rPr>
              <a:t>4/3</a:t>
            </a:r>
            <a:r>
              <a:rPr lang="uk-UA" dirty="0" smtClean="0">
                <a:ea typeface="+mn-ea"/>
                <a:cs typeface="+mn-cs"/>
              </a:rPr>
              <a:t>.</a:t>
            </a:r>
          </a:p>
          <a:p>
            <a:pPr lvl="1">
              <a:lnSpc>
                <a:spcPct val="90000"/>
              </a:lnSpc>
              <a:defRPr/>
            </a:pPr>
            <a:r>
              <a:rPr lang="uk-UA" dirty="0" smtClean="0"/>
              <a:t> 1 2 4 8 16 32 64 …  - тобто </a:t>
            </a:r>
            <a:r>
              <a:rPr lang="ru-RU" dirty="0" smtClean="0"/>
              <a:t>2</a:t>
            </a:r>
            <a:r>
              <a:rPr lang="en-US" i="1" baseline="30000" dirty="0" err="1" smtClean="0"/>
              <a:t>i</a:t>
            </a:r>
            <a:r>
              <a:rPr lang="uk-UA" dirty="0" smtClean="0"/>
              <a:t> запропонована </a:t>
            </a:r>
            <a:r>
              <a:rPr lang="uk-UA" dirty="0" err="1" smtClean="0"/>
              <a:t>Шеллом</a:t>
            </a:r>
            <a:r>
              <a:rPr lang="uk-UA" dirty="0" smtClean="0"/>
              <a:t>, досить </a:t>
            </a:r>
            <a:r>
              <a:rPr lang="uk-UA" dirty="0" err="1" smtClean="0"/>
              <a:t>низкоефективна</a:t>
            </a:r>
            <a:r>
              <a:rPr lang="uk-UA" dirty="0" smtClean="0"/>
              <a:t>, оскільки елементи на непарних позиціях не порівнюються з елементами на парних позиціях до останнього проходу.</a:t>
            </a:r>
            <a:endParaRPr lang="en-GB" dirty="0" smtClean="0">
              <a:ea typeface="+mn-ea"/>
              <a:cs typeface="+mn-cs"/>
            </a:endParaRPr>
          </a:p>
        </p:txBody>
      </p:sp>
      <p:sp>
        <p:nvSpPr>
          <p:cNvPr id="50179"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body" idx="4294967295"/>
          </p:nvPr>
        </p:nvSpPr>
        <p:spPr>
          <a:xfrm>
            <a:off x="0" y="357188"/>
            <a:ext cx="9144000" cy="6500812"/>
          </a:xfrm>
        </p:spPr>
        <p:txBody>
          <a:bodyPr/>
          <a:lstStyle/>
          <a:p>
            <a:pPr lvl="1">
              <a:lnSpc>
                <a:spcPct val="90000"/>
              </a:lnSpc>
              <a:defRPr/>
            </a:pPr>
            <a:r>
              <a:rPr lang="ru-RU" dirty="0" smtClean="0">
                <a:ea typeface="+mn-ea"/>
                <a:cs typeface="+mn-cs"/>
              </a:rPr>
              <a:t>1 2 3 4 6 9 8 12 18 27 16 24 36 54 81 … </a:t>
            </a:r>
            <a:r>
              <a:rPr lang="uk-UA" dirty="0" smtClean="0">
                <a:ea typeface="+mn-ea"/>
                <a:cs typeface="+mn-cs"/>
              </a:rPr>
              <a:t>послідовність запропонована </a:t>
            </a:r>
            <a:r>
              <a:rPr lang="uk-UA" dirty="0" err="1" smtClean="0">
                <a:ea typeface="+mn-ea"/>
                <a:cs typeface="+mn-cs"/>
              </a:rPr>
              <a:t>Праттом</a:t>
            </a:r>
            <a:r>
              <a:rPr lang="uk-UA" dirty="0" smtClean="0">
                <a:ea typeface="+mn-ea"/>
                <a:cs typeface="+mn-cs"/>
              </a:rPr>
              <a:t>. Числа розраховуються за допомогою трикутника спеціального вигляду (кожне число, що входить в трикутник</a:t>
            </a:r>
            <a:r>
              <a:rPr lang="ru-RU" dirty="0" smtClean="0">
                <a:ea typeface="+mn-ea"/>
                <a:cs typeface="+mn-cs"/>
              </a:rPr>
              <a:t>,</a:t>
            </a:r>
            <a:r>
              <a:rPr lang="uk-UA" dirty="0" smtClean="0">
                <a:ea typeface="+mn-ea"/>
                <a:cs typeface="+mn-cs"/>
              </a:rPr>
              <a:t>  в два рази більше числа, що стоїть зверху справа і в три рази більше числа що стоїть зверху зліва). Кількість операцій обмежена зверху значенням </a:t>
            </a:r>
            <a:r>
              <a:rPr lang="en-US" i="1" dirty="0" smtClean="0">
                <a:ea typeface="+mn-ea"/>
                <a:cs typeface="+mn-cs"/>
              </a:rPr>
              <a:t>O</a:t>
            </a:r>
            <a:r>
              <a:rPr lang="en-US" dirty="0" smtClean="0">
                <a:ea typeface="+mn-ea"/>
                <a:cs typeface="+mn-cs"/>
              </a:rPr>
              <a:t>(</a:t>
            </a:r>
            <a:r>
              <a:rPr lang="en-US" i="1" dirty="0" smtClean="0">
                <a:ea typeface="+mn-ea"/>
                <a:cs typeface="+mn-cs"/>
              </a:rPr>
              <a:t>N</a:t>
            </a:r>
            <a:r>
              <a:rPr lang="en-US" dirty="0" smtClean="0">
                <a:ea typeface="+mn-ea"/>
                <a:cs typeface="+mn-cs"/>
              </a:rPr>
              <a:t> (log </a:t>
            </a:r>
            <a:r>
              <a:rPr lang="en-US" i="1" dirty="0" smtClean="0">
                <a:ea typeface="+mn-ea"/>
                <a:cs typeface="+mn-cs"/>
              </a:rPr>
              <a:t>N</a:t>
            </a:r>
            <a:r>
              <a:rPr lang="en-US" dirty="0" smtClean="0">
                <a:ea typeface="+mn-ea"/>
                <a:cs typeface="+mn-cs"/>
              </a:rPr>
              <a:t>)</a:t>
            </a:r>
            <a:r>
              <a:rPr lang="uk-UA" baseline="30000" dirty="0" smtClean="0">
                <a:ea typeface="+mn-ea"/>
                <a:cs typeface="+mn-cs"/>
              </a:rPr>
              <a:t>2</a:t>
            </a:r>
            <a:r>
              <a:rPr lang="en-US" dirty="0" smtClean="0">
                <a:ea typeface="+mn-ea"/>
                <a:cs typeface="+mn-cs"/>
              </a:rPr>
              <a:t>)</a:t>
            </a:r>
            <a:r>
              <a:rPr lang="uk-UA" dirty="0" smtClean="0">
                <a:ea typeface="+mn-ea"/>
                <a:cs typeface="+mn-cs"/>
              </a:rPr>
              <a:t>.</a:t>
            </a:r>
            <a:endParaRPr lang="en-GB" dirty="0" smtClean="0">
              <a:ea typeface="+mn-ea"/>
              <a:cs typeface="+mn-cs"/>
            </a:endParaRPr>
          </a:p>
          <a:p>
            <a:pPr lvl="1">
              <a:lnSpc>
                <a:spcPct val="90000"/>
              </a:lnSpc>
              <a:defRPr/>
            </a:pPr>
            <a:r>
              <a:rPr lang="uk-UA" dirty="0" smtClean="0">
                <a:ea typeface="+mn-ea"/>
                <a:cs typeface="+mn-cs"/>
              </a:rPr>
              <a:t>Найбільше значення кроку дорівнює </a:t>
            </a:r>
            <a:r>
              <a:rPr lang="en-US" dirty="0" smtClean="0"/>
              <a:t>h</a:t>
            </a:r>
            <a:r>
              <a:rPr lang="uk-UA" baseline="-25000" dirty="0" smtClean="0"/>
              <a:t>1</a:t>
            </a:r>
            <a:r>
              <a:rPr lang="uk-UA" dirty="0" smtClean="0"/>
              <a:t>=</a:t>
            </a:r>
            <a:r>
              <a:rPr lang="en-US" i="1" dirty="0" smtClean="0">
                <a:ea typeface="+mn-ea"/>
                <a:cs typeface="+mn-cs"/>
              </a:rPr>
              <a:t>N</a:t>
            </a:r>
            <a:r>
              <a:rPr lang="ru-RU" dirty="0" smtClean="0">
                <a:ea typeface="+mn-ea"/>
                <a:cs typeface="+mn-cs"/>
              </a:rPr>
              <a:t>/3</a:t>
            </a:r>
            <a:r>
              <a:rPr lang="uk-UA" dirty="0" smtClean="0">
                <a:ea typeface="+mn-ea"/>
                <a:cs typeface="+mn-cs"/>
              </a:rPr>
              <a:t>, тобто є функцією від </a:t>
            </a:r>
            <a:r>
              <a:rPr lang="en-US" i="1" dirty="0" smtClean="0">
                <a:ea typeface="+mn-ea"/>
                <a:cs typeface="+mn-cs"/>
              </a:rPr>
              <a:t>N</a:t>
            </a:r>
            <a:r>
              <a:rPr lang="uk-UA" dirty="0" smtClean="0">
                <a:ea typeface="+mn-ea"/>
                <a:cs typeface="+mn-cs"/>
              </a:rPr>
              <a:t> і далі зменшується за тим же правилом </a:t>
            </a:r>
            <a:r>
              <a:rPr lang="en-US" dirty="0" smtClean="0">
                <a:ea typeface="+mn-ea"/>
                <a:cs typeface="+mn-cs"/>
              </a:rPr>
              <a:t>   </a:t>
            </a:r>
            <a:r>
              <a:rPr lang="en-US" dirty="0" smtClean="0"/>
              <a:t>h</a:t>
            </a:r>
            <a:r>
              <a:rPr lang="en-US" i="1" baseline="-25000" dirty="0" smtClean="0"/>
              <a:t>i</a:t>
            </a:r>
            <a:r>
              <a:rPr lang="en-US" baseline="-25000" dirty="0" smtClean="0"/>
              <a:t>+1</a:t>
            </a:r>
            <a:r>
              <a:rPr lang="uk-UA" dirty="0" smtClean="0"/>
              <a:t>=</a:t>
            </a:r>
            <a:r>
              <a:rPr lang="en-US" dirty="0" smtClean="0"/>
              <a:t> h</a:t>
            </a:r>
            <a:r>
              <a:rPr lang="en-US" i="1" baseline="-25000" dirty="0" smtClean="0"/>
              <a:t>i</a:t>
            </a:r>
            <a:r>
              <a:rPr lang="en-US" baseline="-25000" dirty="0" smtClean="0"/>
              <a:t> </a:t>
            </a:r>
            <a:r>
              <a:rPr lang="ru-RU" dirty="0" smtClean="0">
                <a:ea typeface="+mn-ea"/>
                <a:cs typeface="+mn-cs"/>
              </a:rPr>
              <a:t>/3</a:t>
            </a:r>
            <a:r>
              <a:rPr lang="uk-UA" dirty="0" smtClean="0">
                <a:ea typeface="+mn-ea"/>
                <a:cs typeface="+mn-cs"/>
              </a:rPr>
              <a:t>.</a:t>
            </a:r>
            <a:endParaRPr lang="en-GB" dirty="0" smtClean="0">
              <a:ea typeface="+mn-ea"/>
              <a:cs typeface="+mn-cs"/>
            </a:endParaRPr>
          </a:p>
          <a:p>
            <a:pPr>
              <a:buFont typeface="Wingdings" pitchFamily="2" charset="2"/>
              <a:buNone/>
              <a:defRPr/>
            </a:pPr>
            <a:r>
              <a:rPr lang="uk-UA" sz="2400" dirty="0" smtClean="0"/>
              <a:t>	Точний аналіз ефективності сортування методом </a:t>
            </a:r>
            <a:r>
              <a:rPr lang="uk-UA" sz="2400" dirty="0" err="1" smtClean="0"/>
              <a:t>Шелла</a:t>
            </a:r>
            <a:r>
              <a:rPr lang="uk-UA" sz="2400" dirty="0" smtClean="0"/>
              <a:t> ще нікому не вдалося виконати. </a:t>
            </a:r>
            <a:endParaRPr lang="en-GB" sz="2400" dirty="0" smtClean="0"/>
          </a:p>
          <a:p>
            <a:pPr>
              <a:buFont typeface="Wingdings" pitchFamily="2" charset="2"/>
              <a:buNone/>
              <a:defRPr/>
            </a:pPr>
            <a:r>
              <a:rPr lang="uk-UA" sz="2400" dirty="0" smtClean="0"/>
              <a:t>	Сортування методом </a:t>
            </a:r>
            <a:r>
              <a:rPr lang="uk-UA" sz="2400" dirty="0" err="1" smtClean="0"/>
              <a:t>Шелла</a:t>
            </a:r>
            <a:r>
              <a:rPr lang="uk-UA" sz="2400" dirty="0" smtClean="0"/>
              <a:t> вибирається для багатьох програм, оскільки воно забезпечує прийнятний час сортування навіть для досить великих наборів і реалізується у вигляді компактної програми, яку легко змусити працювати.</a:t>
            </a:r>
            <a:endParaRPr lang="en-GB" sz="2400" dirty="0" smtClean="0"/>
          </a:p>
        </p:txBody>
      </p:sp>
      <p:sp>
        <p:nvSpPr>
          <p:cNvPr id="51203"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800" smtClean="0"/>
              <a:t>	</a:t>
            </a:r>
            <a:r>
              <a:rPr lang="uk-UA" sz="2800" b="1" smtClean="0"/>
              <a:t>Сортування по індексам та покажчикам     (непряме сортування) </a:t>
            </a:r>
            <a:endParaRPr lang="en-US" sz="2800" b="1" smtClean="0"/>
          </a:p>
          <a:p>
            <a:pPr>
              <a:lnSpc>
                <a:spcPct val="100000"/>
              </a:lnSpc>
              <a:buFont typeface="Wingdings" pitchFamily="2" charset="2"/>
              <a:buNone/>
            </a:pPr>
            <a:endParaRPr lang="en-US" sz="1100" b="1" smtClean="0"/>
          </a:p>
          <a:p>
            <a:pPr>
              <a:lnSpc>
                <a:spcPct val="100000"/>
              </a:lnSpc>
              <a:buFont typeface="Wingdings" pitchFamily="2" charset="2"/>
              <a:buNone/>
            </a:pPr>
            <a:r>
              <a:rPr lang="en-US" sz="2800" smtClean="0"/>
              <a:t>	</a:t>
            </a:r>
            <a:r>
              <a:rPr lang="uk-UA" sz="2800" smtClean="0"/>
              <a:t>Даний тип сортування доцільно використовувати у випадках, коли ключі, що порівнюються, мають або занадто великий, або дуже різний розмір, наприклад, являються строковими даними. У випадку таких ключів побудова, видалення та порівняння можуть вимагати значних витрат ресурсів.  Щоб уникнути цієї проблеми, можна піти двома шляхами.</a:t>
            </a:r>
            <a:endParaRPr lang="en-GB" sz="2800" b="1" smtClean="0"/>
          </a:p>
        </p:txBody>
      </p:sp>
      <p:sp>
        <p:nvSpPr>
          <p:cNvPr id="52227"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800" smtClean="0"/>
              <a:t>	Варіант 1. </a:t>
            </a:r>
            <a:endParaRPr lang="en-US" sz="2800" smtClean="0"/>
          </a:p>
          <a:p>
            <a:pPr>
              <a:lnSpc>
                <a:spcPct val="100000"/>
              </a:lnSpc>
              <a:buFont typeface="Wingdings" pitchFamily="2" charset="2"/>
              <a:buNone/>
            </a:pPr>
            <a:r>
              <a:rPr lang="en-US" sz="2800" smtClean="0"/>
              <a:t>	</a:t>
            </a:r>
            <a:r>
              <a:rPr lang="uk-UA" sz="2800" smtClean="0"/>
              <a:t>Не переміщуючи дані, переміщувати покажчики на них (тобто порівнюються власне дані, але переміщення для них не виконується).</a:t>
            </a:r>
          </a:p>
          <a:p>
            <a:pPr>
              <a:lnSpc>
                <a:spcPct val="100000"/>
              </a:lnSpc>
              <a:buFont typeface="Wingdings" pitchFamily="2" charset="2"/>
              <a:buNone/>
            </a:pPr>
            <a:endParaRPr lang="uk-UA" sz="1600" smtClean="0"/>
          </a:p>
          <a:p>
            <a:pPr>
              <a:lnSpc>
                <a:spcPct val="100000"/>
              </a:lnSpc>
              <a:buFont typeface="Wingdings" pitchFamily="2" charset="2"/>
              <a:buNone/>
            </a:pPr>
            <a:r>
              <a:rPr lang="en-US" sz="2800" smtClean="0"/>
              <a:t>	</a:t>
            </a:r>
            <a:r>
              <a:rPr lang="uk-UA" sz="2400" smtClean="0"/>
              <a:t>При реалізації цього варіанту для збереження кожного ключа у наборі необхідно використовувати запис з двома полями:  поле даних і поле покажчика. Якщо для реалізації АТД використано зв'язний список, то цей варіант сортування підійде якнайкраще. Під цей спосіб організації даних легко модифікувати будь який із алгоритмів сортування, але потрібно пам'ятати, що всі сортування повинні міняти тільки зв’язки у вузлах (покажчики) і не повинні міняти ключі або будь-яку іншу інформацію.</a:t>
            </a:r>
            <a:endParaRPr lang="en-GB" sz="2800" smtClean="0"/>
          </a:p>
          <a:p>
            <a:pPr>
              <a:lnSpc>
                <a:spcPct val="100000"/>
              </a:lnSpc>
              <a:buFont typeface="Wingdings" pitchFamily="2" charset="2"/>
              <a:buNone/>
            </a:pPr>
            <a:endParaRPr lang="en-US" sz="2800" smtClean="0"/>
          </a:p>
        </p:txBody>
      </p:sp>
      <p:sp>
        <p:nvSpPr>
          <p:cNvPr id="53251"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Rectangle 3"/>
          <p:cNvSpPr>
            <a:spLocks noGrp="1" noChangeArrowheads="1"/>
          </p:cNvSpPr>
          <p:nvPr>
            <p:ph type="body" idx="4294967295"/>
          </p:nvPr>
        </p:nvSpPr>
        <p:spPr>
          <a:xfrm>
            <a:off x="0" y="357188"/>
            <a:ext cx="9144000" cy="6500812"/>
          </a:xfrm>
        </p:spPr>
        <p:txBody>
          <a:bodyPr/>
          <a:lstStyle/>
          <a:p>
            <a:pPr marL="609600" indent="-609600">
              <a:buFont typeface="Wingdings" pitchFamily="2" charset="2"/>
              <a:buNone/>
            </a:pPr>
            <a:r>
              <a:rPr lang="uk-UA" sz="2800" smtClean="0"/>
              <a:t>	</a:t>
            </a:r>
            <a:r>
              <a:rPr lang="uk-UA" sz="2400" smtClean="0"/>
              <a:t>Не існує алгоритму сортування, який був би найкращим в будь-якому випадку. Щоб вирішити, який саме алгоритм буде найкращим в конкретній ситуації, потрібно проаналізувати, які з перерахованих нижче факторів найбільше впливатимуть на роботу програми</a:t>
            </a:r>
            <a:r>
              <a:rPr lang="uk-UA" sz="2800" smtClean="0"/>
              <a:t> </a:t>
            </a:r>
          </a:p>
          <a:p>
            <a:pPr marL="990600" lvl="1" indent="-533400">
              <a:lnSpc>
                <a:spcPct val="80000"/>
              </a:lnSpc>
            </a:pPr>
            <a:r>
              <a:rPr lang="uk-UA" sz="2400" smtClean="0"/>
              <a:t>Яка кількість елементів, що сортуються?</a:t>
            </a:r>
          </a:p>
          <a:p>
            <a:pPr marL="990600" lvl="1" indent="-533400">
              <a:lnSpc>
                <a:spcPct val="80000"/>
              </a:lnSpc>
            </a:pPr>
            <a:r>
              <a:rPr lang="uk-UA" sz="2400" smtClean="0"/>
              <a:t>Чи всі елементи можуть бути розміщені в оперативній пам’яті?</a:t>
            </a:r>
          </a:p>
          <a:p>
            <a:pPr marL="990600" lvl="1" indent="-533400">
              <a:lnSpc>
                <a:spcPct val="80000"/>
              </a:lnSpc>
            </a:pPr>
            <a:r>
              <a:rPr lang="uk-UA" sz="2400" smtClean="0"/>
              <a:t>Наскільки елементи вже відсортовані?</a:t>
            </a:r>
          </a:p>
          <a:p>
            <a:pPr marL="990600" lvl="1" indent="-533400">
              <a:lnSpc>
                <a:spcPct val="80000"/>
              </a:lnSpc>
            </a:pPr>
            <a:r>
              <a:rPr lang="uk-UA" sz="2400" smtClean="0"/>
              <a:t>Якими є діапазон та розподіл значень елементів, що сортуються?</a:t>
            </a:r>
          </a:p>
          <a:p>
            <a:pPr marL="990600" lvl="1" indent="-533400">
              <a:lnSpc>
                <a:spcPct val="80000"/>
              </a:lnSpc>
            </a:pPr>
            <a:r>
              <a:rPr lang="uk-UA" sz="2400" smtClean="0"/>
              <a:t>В якому форматі зберігаються елементи (масив, список, дерево)?</a:t>
            </a:r>
          </a:p>
          <a:p>
            <a:pPr marL="990600" lvl="1" indent="-533400">
              <a:lnSpc>
                <a:spcPct val="80000"/>
              </a:lnSpc>
            </a:pPr>
            <a:r>
              <a:rPr lang="uk-UA" sz="2400" smtClean="0"/>
              <a:t>Яка довжина, складність і вимоги до пам’яті у алгоритму сортування?</a:t>
            </a:r>
          </a:p>
          <a:p>
            <a:pPr marL="990600" lvl="1" indent="-533400">
              <a:lnSpc>
                <a:spcPct val="80000"/>
              </a:lnSpc>
            </a:pPr>
            <a:r>
              <a:rPr lang="uk-UA" sz="2400" smtClean="0"/>
              <a:t>Чи передбачається додавання чи видалення елементів?</a:t>
            </a:r>
          </a:p>
          <a:p>
            <a:pPr marL="990600" lvl="1" indent="-533400">
              <a:lnSpc>
                <a:spcPct val="80000"/>
              </a:lnSpc>
            </a:pPr>
            <a:r>
              <a:rPr lang="uk-UA" sz="2400" smtClean="0"/>
              <a:t>Чи можна елементи порівнювати паралельно?</a:t>
            </a:r>
          </a:p>
        </p:txBody>
      </p:sp>
      <p:sp>
        <p:nvSpPr>
          <p:cNvPr id="17411" name="Овал 3"/>
          <p:cNvSpPr>
            <a:spLocks noChangeArrowheads="1"/>
          </p:cNvSpPr>
          <p:nvPr/>
        </p:nvSpPr>
        <p:spPr bwMode="auto">
          <a:xfrm>
            <a:off x="142875" y="6429375"/>
            <a:ext cx="214313" cy="214313"/>
          </a:xfrm>
          <a:prstGeom prst="ellipse">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p:cNvSpPr>
            <a:spLocks noGrp="1" noChangeArrowheads="1"/>
          </p:cNvSpPr>
          <p:nvPr>
            <p:ph type="body" idx="4294967295"/>
          </p:nvPr>
        </p:nvSpPr>
        <p:spPr>
          <a:xfrm>
            <a:off x="0" y="357188"/>
            <a:ext cx="9144000" cy="6500812"/>
          </a:xfrm>
        </p:spPr>
        <p:txBody>
          <a:bodyPr/>
          <a:lstStyle/>
          <a:p>
            <a:pPr>
              <a:buFont typeface="Wingdings" pitchFamily="2" charset="2"/>
              <a:buNone/>
            </a:pPr>
            <a:r>
              <a:rPr lang="en-US" sz="2800" smtClean="0"/>
              <a:t>	</a:t>
            </a:r>
            <a:r>
              <a:rPr lang="uk-UA" sz="2800" smtClean="0"/>
              <a:t>Варіант 2. </a:t>
            </a:r>
            <a:endParaRPr lang="en-US" sz="2800" smtClean="0"/>
          </a:p>
          <a:p>
            <a:pPr>
              <a:buFont typeface="Wingdings" pitchFamily="2" charset="2"/>
              <a:buNone/>
            </a:pPr>
            <a:r>
              <a:rPr lang="en-US" sz="2800" smtClean="0"/>
              <a:t>	C</a:t>
            </a:r>
            <a:r>
              <a:rPr lang="uk-UA" sz="2800" smtClean="0"/>
              <a:t>ортування за допомогою додаткового, так званого “індексного” масиву - дані порівнюються, але не переміщуються; у порівнянні з попереднім варіантом можна побудувати декілька різних індексних масивів, тобто не переставляючи дані у вхідному наборі мати декілька варіантів його впорядкування.</a:t>
            </a:r>
          </a:p>
          <a:p>
            <a:pPr>
              <a:buFont typeface="Wingdings" pitchFamily="2" charset="2"/>
              <a:buNone/>
            </a:pPr>
            <a:r>
              <a:rPr lang="uk-UA" sz="2800" smtClean="0"/>
              <a:t>	</a:t>
            </a:r>
            <a:r>
              <a:rPr lang="uk-UA" sz="2400" smtClean="0"/>
              <a:t>Для реалізації цього варіанту створюється індексний масив, який на початку заповнюється поточними позиціями даних у вхідному наборі (0 </a:t>
            </a:r>
            <a:r>
              <a:rPr lang="en-US" sz="2400" smtClean="0"/>
              <a:t>..</a:t>
            </a:r>
            <a:r>
              <a:rPr lang="uk-UA" sz="2400" smtClean="0"/>
              <a:t> </a:t>
            </a:r>
            <a:r>
              <a:rPr lang="en-US" sz="2400" i="1" smtClean="0"/>
              <a:t>N</a:t>
            </a:r>
            <a:r>
              <a:rPr lang="en-US" sz="2400" smtClean="0"/>
              <a:t>-1</a:t>
            </a:r>
            <a:r>
              <a:rPr lang="uk-UA" sz="2400" smtClean="0"/>
              <a:t>)  і в процесі виконання сортування ці позиції змінюються. Метою сортування є перевпорядкування масиву індексів таким чином, що перший елемент в ньому дає індекс елементу набору даних з найменшим значенням ключа, другий – з другим за величиною значенням ключа, останній – з максимальним значенням ключа. Після цього ефект сортування досягається за рахунок доступу до ключів через індекси.</a:t>
            </a:r>
            <a:endParaRPr lang="en-GB" sz="2800" smtClean="0"/>
          </a:p>
        </p:txBody>
      </p:sp>
      <p:sp>
        <p:nvSpPr>
          <p:cNvPr id="54275"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
        <p:nvSpPr>
          <p:cNvPr id="54276" name="Овал 3"/>
          <p:cNvSpPr>
            <a:spLocks noChangeArrowheads="1"/>
          </p:cNvSpPr>
          <p:nvPr/>
        </p:nvSpPr>
        <p:spPr bwMode="auto">
          <a:xfrm>
            <a:off x="142875" y="6429375"/>
            <a:ext cx="214313" cy="214313"/>
          </a:xfrm>
          <a:prstGeom prst="ellipse">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800" dirty="0" smtClean="0"/>
              <a:t>	Основна причина використання індексів або покажчиків, складається в тому, що ми не хочемо чіпати дані, які сортуються. Можна «сортувати» набір даних навіть у тому випадку, коли він доступний</a:t>
            </a:r>
            <a:r>
              <a:rPr lang="uk-UA" sz="2800" b="1" dirty="0" smtClean="0"/>
              <a:t> тільки для читання</a:t>
            </a:r>
            <a:r>
              <a:rPr lang="uk-UA" sz="2800" dirty="0" smtClean="0"/>
              <a:t>. Крім того, використовуючи кілька індексних масивів або масивів покажчиків,  можна сортувати один і той же набір по багатьом ключам. </a:t>
            </a:r>
          </a:p>
          <a:p>
            <a:pPr>
              <a:lnSpc>
                <a:spcPct val="100000"/>
              </a:lnSpc>
              <a:buFont typeface="Wingdings" pitchFamily="2" charset="2"/>
              <a:buNone/>
            </a:pPr>
            <a:r>
              <a:rPr lang="uk-UA" sz="2800" dirty="0" smtClean="0"/>
              <a:t>	Інша причина складається в тому, що таким способом </a:t>
            </a:r>
            <a:r>
              <a:rPr lang="uk-UA" sz="2800" b="1" dirty="0" smtClean="0"/>
              <a:t>можна уникнути витрат на переміщення даних </a:t>
            </a:r>
            <a:r>
              <a:rPr lang="uk-UA" sz="2800" dirty="0" smtClean="0"/>
              <a:t>в цілому. Досягається значна економія, якщо записи великі</a:t>
            </a:r>
            <a:r>
              <a:rPr lang="ru-RU" sz="2800" dirty="0" smtClean="0"/>
              <a:t>,</a:t>
            </a:r>
            <a:r>
              <a:rPr lang="uk-UA" sz="2800" dirty="0" smtClean="0"/>
              <a:t> а ключі маленькі, оскільки для виконання операції порівняння потрібен доступ лише для невеличкої частини запису, а більша частина запису в процесі виконання сортування не зачіпається.</a:t>
            </a:r>
            <a:endParaRPr lang="en-GB" sz="2800" dirty="0" smtClean="0"/>
          </a:p>
        </p:txBody>
      </p:sp>
      <p:sp>
        <p:nvSpPr>
          <p:cNvPr id="55299"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defRPr/>
            </a:pPr>
            <a:r>
              <a:rPr lang="uk-UA" sz="2800" dirty="0" smtClean="0"/>
              <a:t>	 </a:t>
            </a:r>
            <a:r>
              <a:rPr lang="uk-UA" sz="2800" b="1" dirty="0" smtClean="0"/>
              <a:t>Метод </a:t>
            </a:r>
            <a:r>
              <a:rPr lang="uk-UA" sz="2800" b="1" dirty="0" err="1" smtClean="0"/>
              <a:t>розподіляючого</a:t>
            </a:r>
            <a:r>
              <a:rPr lang="uk-UA" sz="2800" b="1" dirty="0" smtClean="0"/>
              <a:t> підрахунку </a:t>
            </a:r>
          </a:p>
          <a:p>
            <a:pPr>
              <a:lnSpc>
                <a:spcPct val="100000"/>
              </a:lnSpc>
              <a:buFont typeface="Wingdings" pitchFamily="2" charset="2"/>
              <a:buNone/>
              <a:defRPr/>
            </a:pPr>
            <a:endParaRPr lang="uk-UA" sz="1050" b="1" dirty="0" smtClean="0"/>
          </a:p>
          <a:p>
            <a:pPr>
              <a:lnSpc>
                <a:spcPct val="100000"/>
              </a:lnSpc>
              <a:buFont typeface="Wingdings" pitchFamily="2" charset="2"/>
              <a:buNone/>
              <a:defRPr/>
            </a:pPr>
            <a:r>
              <a:rPr lang="uk-UA" sz="2800" dirty="0" smtClean="0"/>
              <a:t>	Підвищення ефективності деяких алгоритмів сортування можна досягти за рахунок використання специфічних властивостей ключів. Наприклад, маємо набір даних із </a:t>
            </a:r>
            <a:r>
              <a:rPr lang="en-US" sz="2800" i="1" dirty="0" smtClean="0"/>
              <a:t>N</a:t>
            </a:r>
            <a:r>
              <a:rPr lang="uk-UA" sz="2800" dirty="0" smtClean="0"/>
              <a:t> елементів, ключі яких приймають значення від 0 до </a:t>
            </a:r>
            <a:r>
              <a:rPr lang="uk-UA" sz="2800" i="1" dirty="0" smtClean="0"/>
              <a:t>М</a:t>
            </a:r>
            <a:r>
              <a:rPr lang="uk-UA" sz="2800" dirty="0" smtClean="0"/>
              <a:t>-1 (</a:t>
            </a:r>
            <a:r>
              <a:rPr lang="uk-UA" sz="2800" i="1" dirty="0" smtClean="0"/>
              <a:t>М</a:t>
            </a:r>
            <a:r>
              <a:rPr lang="uk-UA" sz="2800" dirty="0" smtClean="0"/>
              <a:t> невелике порівняно з </a:t>
            </a:r>
            <a:r>
              <a:rPr lang="en-US" sz="2800" i="1" dirty="0" smtClean="0"/>
              <a:t>N</a:t>
            </a:r>
            <a:r>
              <a:rPr lang="uk-UA" sz="2800" dirty="0" smtClean="0"/>
              <a:t>). Один із способів сортування полягає в тому, що при першому проході підраховується кількість входжень кожного ключа у набір, а при другому проході в результуючий набір переписуються дані із вихідного набору в позиції, визначені лічильниками значень. </a:t>
            </a:r>
          </a:p>
        </p:txBody>
      </p:sp>
      <p:sp>
        <p:nvSpPr>
          <p:cNvPr id="56323"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defRPr/>
            </a:pPr>
            <a:r>
              <a:rPr lang="uk-UA" sz="2800" dirty="0" smtClean="0"/>
              <a:t>	</a:t>
            </a:r>
            <a:r>
              <a:rPr lang="uk-UA" sz="2800" u="sng" dirty="0" smtClean="0"/>
              <a:t>Приклад.</a:t>
            </a:r>
            <a:r>
              <a:rPr lang="uk-UA" sz="2800" dirty="0" smtClean="0"/>
              <a:t> Сортування методом </a:t>
            </a:r>
            <a:r>
              <a:rPr lang="uk-UA" sz="2800" dirty="0" err="1" smtClean="0"/>
              <a:t>розподіляючого</a:t>
            </a:r>
            <a:r>
              <a:rPr lang="uk-UA" sz="2800" dirty="0" smtClean="0"/>
              <a:t> підрахунку.</a:t>
            </a:r>
          </a:p>
          <a:p>
            <a:pPr>
              <a:lnSpc>
                <a:spcPct val="100000"/>
              </a:lnSpc>
              <a:buFont typeface="Wingdings" pitchFamily="2" charset="2"/>
              <a:buNone/>
              <a:defRPr/>
            </a:pPr>
            <a:r>
              <a:rPr lang="uk-UA" sz="2800" dirty="0" smtClean="0"/>
              <a:t>	Дано набір даних з 14 елементів, ключі яких приймають всього три значення. </a:t>
            </a:r>
          </a:p>
          <a:p>
            <a:pPr>
              <a:buFont typeface="Wingdings" pitchFamily="2" charset="2"/>
              <a:buNone/>
              <a:defRPr/>
            </a:pPr>
            <a:r>
              <a:rPr lang="uk-UA" sz="2800" dirty="0" smtClean="0"/>
              <a:t>	 Алгоритм підрахунку позиції: </a:t>
            </a:r>
            <a:endParaRPr lang="en-GB" sz="2800" dirty="0" smtClean="0"/>
          </a:p>
          <a:p>
            <a:pPr lvl="1">
              <a:defRPr/>
            </a:pPr>
            <a:r>
              <a:rPr lang="uk-UA" sz="2400" dirty="0" smtClean="0">
                <a:ea typeface="+mn-ea"/>
                <a:cs typeface="+mn-cs"/>
              </a:rPr>
              <a:t>Розраховуються початкові значення для трьох лічильників.  Лічильник М1 </a:t>
            </a:r>
            <a:r>
              <a:rPr lang="uk-UA" sz="2400" dirty="0" err="1" smtClean="0">
                <a:ea typeface="+mn-ea"/>
                <a:cs typeface="+mn-cs"/>
              </a:rPr>
              <a:t>довірнює</a:t>
            </a:r>
            <a:r>
              <a:rPr lang="uk-UA" sz="2400" dirty="0" smtClean="0">
                <a:ea typeface="+mn-ea"/>
                <a:cs typeface="+mn-cs"/>
              </a:rPr>
              <a:t> 0, лічильник М2 дорівнює кількості елементів першої категорії, лічильник М3 дорівнює кількості елементів першої та другої категорій.</a:t>
            </a:r>
            <a:endParaRPr lang="en-GB" sz="2400" dirty="0" smtClean="0">
              <a:ea typeface="+mn-ea"/>
              <a:cs typeface="+mn-cs"/>
            </a:endParaRPr>
          </a:p>
          <a:p>
            <a:pPr lvl="1">
              <a:defRPr/>
            </a:pPr>
            <a:r>
              <a:rPr lang="uk-UA" sz="2400" dirty="0" smtClean="0">
                <a:ea typeface="+mn-ea"/>
                <a:cs typeface="+mn-cs"/>
              </a:rPr>
              <a:t>Із вихідного набору беремо по черзі елемент. Визначаємо значення ключа і записуємо цей елемент у вихідний набір в позицію, що визначається відповідним лічильником для даного типу ключа.</a:t>
            </a:r>
            <a:endParaRPr lang="en-GB" sz="2400" dirty="0" smtClean="0">
              <a:ea typeface="+mn-ea"/>
              <a:cs typeface="+mn-cs"/>
            </a:endParaRPr>
          </a:p>
          <a:p>
            <a:pPr lvl="1">
              <a:defRPr/>
            </a:pPr>
            <a:r>
              <a:rPr lang="uk-UA" sz="2400" dirty="0" smtClean="0">
                <a:ea typeface="+mn-ea"/>
                <a:cs typeface="+mn-cs"/>
              </a:rPr>
              <a:t>Використаний лічильник збільшуємо на одиницю.</a:t>
            </a:r>
            <a:endParaRPr lang="en-GB" sz="2400" dirty="0" smtClean="0">
              <a:ea typeface="+mn-ea"/>
              <a:cs typeface="+mn-cs"/>
            </a:endParaRPr>
          </a:p>
          <a:p>
            <a:pPr>
              <a:lnSpc>
                <a:spcPct val="100000"/>
              </a:lnSpc>
              <a:buFont typeface="Wingdings" pitchFamily="2" charset="2"/>
              <a:buNone/>
              <a:defRPr/>
            </a:pPr>
            <a:endParaRPr lang="en-GB" sz="2800" dirty="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Группа 5"/>
          <p:cNvGrpSpPr/>
          <p:nvPr/>
        </p:nvGrpSpPr>
        <p:grpSpPr>
          <a:xfrm>
            <a:off x="2076450" y="214313"/>
            <a:ext cx="4567252" cy="6415087"/>
            <a:chOff x="2076450" y="214313"/>
            <a:chExt cx="4567252" cy="6415087"/>
          </a:xfrm>
        </p:grpSpPr>
        <p:pic>
          <p:nvPicPr>
            <p:cNvPr id="58370" name="Picture 2"/>
            <p:cNvPicPr>
              <a:picLocks noChangeAspect="1" noChangeArrowheads="1"/>
            </p:cNvPicPr>
            <p:nvPr/>
          </p:nvPicPr>
          <p:blipFill>
            <a:blip r:embed="rId3"/>
            <a:srcRect/>
            <a:stretch>
              <a:fillRect/>
            </a:stretch>
          </p:blipFill>
          <p:spPr bwMode="auto">
            <a:xfrm>
              <a:off x="2076450" y="214313"/>
              <a:ext cx="4567238" cy="6415087"/>
            </a:xfrm>
            <a:prstGeom prst="rect">
              <a:avLst/>
            </a:prstGeom>
            <a:noFill/>
            <a:ln w="12700">
              <a:noFill/>
              <a:miter lim="800000"/>
              <a:headEnd type="none" w="sm" len="sm"/>
              <a:tailEnd type="none" w="sm" len="sm"/>
            </a:ln>
          </p:spPr>
        </p:pic>
        <p:pic>
          <p:nvPicPr>
            <p:cNvPr id="3" name="Picture 2"/>
            <p:cNvPicPr>
              <a:picLocks noChangeAspect="1" noChangeArrowheads="1"/>
            </p:cNvPicPr>
            <p:nvPr/>
          </p:nvPicPr>
          <p:blipFill>
            <a:blip r:embed="rId3"/>
            <a:srcRect l="34098" t="12101" r="-29511" b="72309"/>
            <a:stretch>
              <a:fillRect/>
            </a:stretch>
          </p:blipFill>
          <p:spPr bwMode="auto">
            <a:xfrm>
              <a:off x="2285984" y="1000108"/>
              <a:ext cx="4357718" cy="1000132"/>
            </a:xfrm>
            <a:prstGeom prst="rect">
              <a:avLst/>
            </a:prstGeom>
            <a:solidFill>
              <a:schemeClr val="bg1"/>
            </a:solidFill>
            <a:ln w="12700">
              <a:noFill/>
              <a:miter lim="800000"/>
              <a:headEnd type="none" w="sm" len="sm"/>
              <a:tailEnd type="none" w="sm" len="sm"/>
            </a:ln>
          </p:spPr>
        </p:pic>
        <p:pic>
          <p:nvPicPr>
            <p:cNvPr id="4" name="Picture 2"/>
            <p:cNvPicPr>
              <a:picLocks noChangeAspect="1" noChangeArrowheads="1"/>
            </p:cNvPicPr>
            <p:nvPr/>
          </p:nvPicPr>
          <p:blipFill>
            <a:blip r:embed="rId3"/>
            <a:srcRect l="43274" t="12101" r="-10741" b="72309"/>
            <a:stretch>
              <a:fillRect/>
            </a:stretch>
          </p:blipFill>
          <p:spPr bwMode="auto">
            <a:xfrm>
              <a:off x="3205154" y="1000108"/>
              <a:ext cx="3081358" cy="1000132"/>
            </a:xfrm>
            <a:prstGeom prst="rect">
              <a:avLst/>
            </a:prstGeom>
            <a:solidFill>
              <a:schemeClr val="bg1"/>
            </a:solidFill>
            <a:ln w="12700">
              <a:noFill/>
              <a:miter lim="800000"/>
              <a:headEnd type="none" w="sm" len="sm"/>
              <a:tailEnd type="none" w="sm" len="sm"/>
            </a:ln>
          </p:spPr>
        </p:pic>
        <p:pic>
          <p:nvPicPr>
            <p:cNvPr id="5" name="Picture 2"/>
            <p:cNvPicPr>
              <a:picLocks noChangeAspect="1" noChangeArrowheads="1"/>
            </p:cNvPicPr>
            <p:nvPr/>
          </p:nvPicPr>
          <p:blipFill>
            <a:blip r:embed="rId3"/>
            <a:srcRect l="65172" t="12101" r="-4276" b="72309"/>
            <a:stretch>
              <a:fillRect/>
            </a:stretch>
          </p:blipFill>
          <p:spPr bwMode="auto">
            <a:xfrm>
              <a:off x="4572000" y="1000108"/>
              <a:ext cx="1785950" cy="1000132"/>
            </a:xfrm>
            <a:prstGeom prst="rect">
              <a:avLst/>
            </a:prstGeom>
            <a:solidFill>
              <a:schemeClr val="bg1"/>
            </a:solidFill>
            <a:ln w="12700">
              <a:noFill/>
              <a:miter lim="800000"/>
              <a:headEnd type="none" w="sm" len="sm"/>
              <a:tailEnd type="none" w="sm" len="sm"/>
            </a:ln>
          </p:spPr>
        </p:pic>
      </p:gr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800" smtClean="0"/>
              <a:t>	Лема 7. Метод розподіляючого підрахунку являє собою сортування з лінійно залежним від обсягу даних часом виконання за умови, що діапазон зміни значень ключів пропорційний розміру набору. </a:t>
            </a:r>
          </a:p>
          <a:p>
            <a:pPr>
              <a:lnSpc>
                <a:spcPct val="100000"/>
              </a:lnSpc>
              <a:buFont typeface="Wingdings" pitchFamily="2" charset="2"/>
              <a:buNone/>
            </a:pPr>
            <a:endParaRPr lang="uk-UA" sz="1000" smtClean="0"/>
          </a:p>
          <a:p>
            <a:pPr>
              <a:lnSpc>
                <a:spcPct val="100000"/>
              </a:lnSpc>
              <a:buFont typeface="Wingdings" pitchFamily="2" charset="2"/>
              <a:buNone/>
            </a:pPr>
            <a:r>
              <a:rPr lang="uk-UA" sz="2400" smtClean="0"/>
              <a:t>	Доведення наведено на с. 297 [3].</a:t>
            </a:r>
          </a:p>
          <a:p>
            <a:pPr>
              <a:lnSpc>
                <a:spcPct val="100000"/>
              </a:lnSpc>
              <a:buFont typeface="Wingdings" pitchFamily="2" charset="2"/>
              <a:buNone/>
            </a:pPr>
            <a:endParaRPr lang="uk-UA" sz="800" smtClean="0"/>
          </a:p>
          <a:p>
            <a:pPr>
              <a:lnSpc>
                <a:spcPct val="100000"/>
              </a:lnSpc>
              <a:buFont typeface="Wingdings" pitchFamily="2" charset="2"/>
              <a:buNone/>
            </a:pPr>
            <a:r>
              <a:rPr lang="uk-UA" sz="2800" smtClean="0"/>
              <a:t>	Алгоритм потребує додаткової пам’яті для розміщення іще однієї копії масиву, що сортується. </a:t>
            </a:r>
          </a:p>
          <a:p>
            <a:pPr>
              <a:lnSpc>
                <a:spcPct val="100000"/>
              </a:lnSpc>
              <a:buFont typeface="Wingdings" pitchFamily="2" charset="2"/>
              <a:buNone/>
            </a:pPr>
            <a:r>
              <a:rPr lang="uk-UA" sz="2800" smtClean="0"/>
              <a:t>	Можна змінити алгоритм так, щоб сортування здійснювалось на місці (тобто без необхідності побудови допоміжного файлу), але подібна економія простору пам'яті досягається ціною порушення стійкості алгоритму, із-за чого область застосування алгоритму істотно звужується.</a:t>
            </a:r>
            <a:endParaRPr lang="en-GB" sz="2800" smtClean="0"/>
          </a:p>
          <a:p>
            <a:pPr>
              <a:lnSpc>
                <a:spcPct val="100000"/>
              </a:lnSpc>
              <a:buFont typeface="Wingdings" pitchFamily="2" charset="2"/>
              <a:buNone/>
            </a:pPr>
            <a:endParaRPr lang="uk-UA" sz="2400" smtClean="0"/>
          </a:p>
          <a:p>
            <a:pPr>
              <a:lnSpc>
                <a:spcPct val="100000"/>
              </a:lnSpc>
              <a:buFont typeface="Wingdings" pitchFamily="2" charset="2"/>
              <a:buNone/>
            </a:pPr>
            <a:endParaRPr lang="uk-UA" sz="2800" smtClean="0"/>
          </a:p>
        </p:txBody>
      </p:sp>
      <p:sp>
        <p:nvSpPr>
          <p:cNvPr id="59395"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682625" y="609600"/>
            <a:ext cx="8461375" cy="1143000"/>
          </a:xfrm>
        </p:spPr>
        <p:txBody>
          <a:bodyPr/>
          <a:lstStyle/>
          <a:p>
            <a:pPr eaLnBrk="1" hangingPunct="1">
              <a:defRPr/>
            </a:pPr>
            <a:r>
              <a:rPr lang="ru-RU" dirty="0" smtClean="0">
                <a:solidFill>
                  <a:srgbClr val="0000CC"/>
                </a:solidFill>
                <a:latin typeface="Times New Roman" pitchFamily="18" charset="0"/>
                <a:cs typeface="Times New Roman" pitchFamily="18" charset="0"/>
              </a:rPr>
              <a:t>5.2. </a:t>
            </a:r>
            <a:r>
              <a:rPr lang="uk-UA" dirty="0" smtClean="0">
                <a:solidFill>
                  <a:srgbClr val="0000CC"/>
                </a:solidFill>
                <a:latin typeface="Times New Roman" pitchFamily="18" charset="0"/>
                <a:cs typeface="Times New Roman" pitchFamily="18" charset="0"/>
              </a:rPr>
              <a:t>Швидке сортування</a:t>
            </a:r>
          </a:p>
        </p:txBody>
      </p:sp>
      <p:sp>
        <p:nvSpPr>
          <p:cNvPr id="60419" name="Rectangle 3"/>
          <p:cNvSpPr>
            <a:spLocks noGrp="1" noChangeArrowheads="1"/>
          </p:cNvSpPr>
          <p:nvPr>
            <p:ph type="body" idx="4294967295"/>
          </p:nvPr>
        </p:nvSpPr>
        <p:spPr>
          <a:xfrm>
            <a:off x="682625" y="2276475"/>
            <a:ext cx="7772400" cy="3652855"/>
          </a:xfrm>
        </p:spPr>
        <p:txBody>
          <a:bodyPr/>
          <a:lstStyle/>
          <a:p>
            <a:pPr eaLnBrk="1" hangingPunct="1">
              <a:buFont typeface="Wingdings" pitchFamily="2" charset="2"/>
              <a:buNone/>
            </a:pPr>
            <a:r>
              <a:rPr lang="ru-RU" sz="2800" dirty="0" err="1" smtClean="0"/>
              <a:t>Література</a:t>
            </a:r>
            <a:r>
              <a:rPr lang="ru-RU" sz="2800" dirty="0" smtClean="0"/>
              <a:t> для </a:t>
            </a:r>
            <a:r>
              <a:rPr lang="ru-RU" sz="2800" dirty="0" err="1" smtClean="0"/>
              <a:t>самостійного</a:t>
            </a:r>
            <a:r>
              <a:rPr lang="ru-RU" sz="2800" dirty="0" smtClean="0"/>
              <a:t> </a:t>
            </a:r>
            <a:r>
              <a:rPr lang="ru-RU" sz="2800" dirty="0" err="1" smtClean="0"/>
              <a:t>читання</a:t>
            </a:r>
            <a:r>
              <a:rPr lang="ru-RU" sz="2800" dirty="0" smtClean="0"/>
              <a:t>:</a:t>
            </a:r>
          </a:p>
          <a:p>
            <a:pPr lvl="1" eaLnBrk="1" hangingPunct="1">
              <a:buFontTx/>
              <a:buNone/>
            </a:pPr>
            <a:r>
              <a:rPr lang="ru-RU" sz="2400" dirty="0" smtClean="0"/>
              <a:t>		 </a:t>
            </a:r>
            <a:r>
              <a:rPr lang="uk-UA" sz="2400" dirty="0" smtClean="0"/>
              <a:t>с.299-329 [</a:t>
            </a:r>
            <a:r>
              <a:rPr lang="en-US" sz="2400" dirty="0" smtClean="0"/>
              <a:t>3</a:t>
            </a:r>
            <a:r>
              <a:rPr lang="uk-UA" sz="2400" dirty="0" smtClean="0"/>
              <a:t>],</a:t>
            </a:r>
            <a:r>
              <a:rPr lang="ru-RU" sz="2400" dirty="0" smtClean="0"/>
              <a:t> с.</a:t>
            </a:r>
            <a:r>
              <a:rPr lang="uk-UA" sz="2400" dirty="0" smtClean="0"/>
              <a:t> </a:t>
            </a:r>
            <a:r>
              <a:rPr lang="en-US" sz="2400" dirty="0" smtClean="0"/>
              <a:t>235</a:t>
            </a:r>
            <a:r>
              <a:rPr lang="uk-UA" sz="2400" dirty="0" smtClean="0"/>
              <a:t>-</a:t>
            </a:r>
            <a:r>
              <a:rPr lang="en-US" sz="2400" dirty="0" smtClean="0"/>
              <a:t>243</a:t>
            </a:r>
            <a:r>
              <a:rPr lang="uk-UA" sz="2400" dirty="0" smtClean="0"/>
              <a:t> [1], с.22</a:t>
            </a:r>
            <a:r>
              <a:rPr lang="en-US" sz="2400" dirty="0" smtClean="0"/>
              <a:t>3-229[2]</a:t>
            </a:r>
          </a:p>
          <a:p>
            <a:pPr lvl="1" eaLnBrk="1" hangingPunct="1">
              <a:buFontTx/>
              <a:buNone/>
            </a:pPr>
            <a:endParaRPr lang="uk-UA" sz="1200" dirty="0" smtClean="0"/>
          </a:p>
          <a:p>
            <a:pPr>
              <a:lnSpc>
                <a:spcPct val="100000"/>
              </a:lnSpc>
              <a:buFontTx/>
              <a:buNone/>
            </a:pPr>
            <a:r>
              <a:rPr lang="uk-UA" sz="2400" dirty="0" smtClean="0"/>
              <a:t>	Базовий алгоритм с.300[</a:t>
            </a:r>
            <a:r>
              <a:rPr lang="en-US" sz="2400" dirty="0" smtClean="0"/>
              <a:t>3</a:t>
            </a:r>
            <a:r>
              <a:rPr lang="uk-UA" sz="2400" dirty="0" smtClean="0"/>
              <a:t>]</a:t>
            </a:r>
          </a:p>
          <a:p>
            <a:pPr>
              <a:lnSpc>
                <a:spcPct val="100000"/>
              </a:lnSpc>
              <a:buFontTx/>
              <a:buNone/>
            </a:pPr>
            <a:r>
              <a:rPr lang="uk-UA" sz="2400" dirty="0" smtClean="0"/>
              <a:t>	Характеристики </a:t>
            </a:r>
            <a:r>
              <a:rPr lang="uk-UA" sz="2400" dirty="0" err="1" smtClean="0"/>
              <a:t>ресурсоємності</a:t>
            </a:r>
            <a:r>
              <a:rPr lang="uk-UA" sz="2400" dirty="0" smtClean="0"/>
              <a:t> швидкого сортування с.305[</a:t>
            </a:r>
            <a:r>
              <a:rPr lang="en-US" sz="2400" dirty="0" smtClean="0"/>
              <a:t>3</a:t>
            </a:r>
            <a:r>
              <a:rPr lang="uk-UA" sz="2400" dirty="0" smtClean="0"/>
              <a:t>]</a:t>
            </a:r>
          </a:p>
          <a:p>
            <a:pPr>
              <a:lnSpc>
                <a:spcPct val="100000"/>
              </a:lnSpc>
              <a:buFontTx/>
              <a:buNone/>
            </a:pPr>
            <a:r>
              <a:rPr lang="uk-UA" sz="2400" dirty="0" smtClean="0"/>
              <a:t>	Метод розподілу з обрахуванням медіани з трьох елементів с.316[</a:t>
            </a:r>
            <a:r>
              <a:rPr lang="en-US" sz="2400" dirty="0" smtClean="0"/>
              <a:t>3</a:t>
            </a:r>
            <a:r>
              <a:rPr lang="uk-UA" sz="2400" dirty="0" smtClean="0"/>
              <a:t>]</a:t>
            </a:r>
            <a:endParaRPr lang="ru-RU" sz="2400" dirty="0" smtClean="0"/>
          </a:p>
        </p:txBody>
      </p:sp>
      <p:sp>
        <p:nvSpPr>
          <p:cNvPr id="60420"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400" smtClean="0"/>
              <a:t>	Основна причина повільної роботи алгоритму сортування вставками складається в тому, що всі порівняння та обміни між ключами в послідовності робляться для пар сусідніх елементів. При такому способі потрібно досить багато часу, щоб поставити ключ в потрібну позицію в послідовності, що сортується. Природно спробувати прискорити цей процес, порівнюючи пари елементів, що знаходяться далеко один від одного в послідовності. Алгоритм швидкого сортування, запропонований Хоаром, використовує саме цю ідею. </a:t>
            </a:r>
          </a:p>
          <a:p>
            <a:pPr>
              <a:lnSpc>
                <a:spcPct val="100000"/>
              </a:lnSpc>
              <a:buFont typeface="Wingdings" pitchFamily="2" charset="2"/>
              <a:buNone/>
            </a:pPr>
            <a:r>
              <a:rPr lang="uk-UA" sz="2400" smtClean="0"/>
              <a:t>	Алгоритм швидкого сортування належить до категорії обмінних сортувань (потребує лише незначного допоміжного стеку), і для нього характерні винятково короткі внутрішні цикли.</a:t>
            </a:r>
            <a:endParaRPr lang="en-GB" sz="2400"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3"/>
          <p:cNvSpPr>
            <a:spLocks noGrp="1" noChangeArrowheads="1"/>
          </p:cNvSpPr>
          <p:nvPr>
            <p:ph type="body" idx="4294967295"/>
          </p:nvPr>
        </p:nvSpPr>
        <p:spPr>
          <a:xfrm>
            <a:off x="0" y="357188"/>
            <a:ext cx="9144000" cy="6500812"/>
          </a:xfrm>
        </p:spPr>
        <p:txBody>
          <a:bodyPr/>
          <a:lstStyle/>
          <a:p>
            <a:pPr marL="0" indent="0">
              <a:buFont typeface="Wingdings" pitchFamily="2" charset="2"/>
              <a:buNone/>
            </a:pPr>
            <a:r>
              <a:rPr lang="uk-UA" sz="2800" smtClean="0"/>
              <a:t>	Переваги:</a:t>
            </a:r>
          </a:p>
          <a:p>
            <a:pPr lvl="1" indent="-342900"/>
            <a:r>
              <a:rPr lang="uk-UA" sz="2400" smtClean="0"/>
              <a:t>алгоритм простий для розуміння, його не важко реалізувати; </a:t>
            </a:r>
          </a:p>
          <a:p>
            <a:pPr lvl="1" indent="-342900"/>
            <a:r>
              <a:rPr lang="uk-UA" sz="2400" smtClean="0"/>
              <a:t>алгоритм добре працює на різних типах вхідних даних;</a:t>
            </a:r>
          </a:p>
          <a:p>
            <a:pPr lvl="1" indent="-342900"/>
            <a:r>
              <a:rPr lang="uk-UA" sz="2400" smtClean="0"/>
              <a:t>алгоритм в переважній більшості випадків потребує менших витрат ресурсів порівняно з іншими методами сортування;</a:t>
            </a:r>
          </a:p>
          <a:p>
            <a:pPr lvl="1" indent="-342900"/>
            <a:r>
              <a:rPr lang="uk-UA" sz="2400" smtClean="0"/>
              <a:t>алгоритм був ретельно проаналізований і йому дано точну оцінку ефективності; цей аналіз підтверджено багатосторонніми емпіричними експериментами;</a:t>
            </a:r>
          </a:p>
          <a:p>
            <a:pPr lvl="1" indent="-342900"/>
            <a:r>
              <a:rPr lang="uk-UA" sz="2400" smtClean="0"/>
              <a:t>для даного алгоритму запропоновано дуже багато різних удосконалень, ефект яких проявляється на специфічних наборах (погіршуючи результати сортування в середньому);</a:t>
            </a:r>
          </a:p>
          <a:p>
            <a:pPr lvl="1" indent="-342900"/>
            <a:endParaRPr lang="uk-UA" sz="2400" smtClean="0"/>
          </a:p>
        </p:txBody>
      </p:sp>
      <p:sp>
        <p:nvSpPr>
          <p:cNvPr id="62467"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
          <p:cNvSpPr>
            <a:spLocks noGrp="1" noChangeArrowheads="1"/>
          </p:cNvSpPr>
          <p:nvPr>
            <p:ph type="body" idx="4294967295"/>
          </p:nvPr>
        </p:nvSpPr>
        <p:spPr>
          <a:xfrm>
            <a:off x="0" y="357188"/>
            <a:ext cx="9144000" cy="6500812"/>
          </a:xfrm>
        </p:spPr>
        <p:txBody>
          <a:bodyPr/>
          <a:lstStyle/>
          <a:p>
            <a:pPr lvl="1" indent="-342900"/>
            <a:r>
              <a:rPr lang="uk-UA" sz="2400" smtClean="0"/>
              <a:t>збалансована версія швидкого сортування, ймовірно виконуватиметься швидше за будь-який інший метод сортування на більшості комп'ютерів, до того ж швидке сортування широко використовується як бібліотечна програма сортування;</a:t>
            </a:r>
          </a:p>
          <a:p>
            <a:pPr lvl="1" indent="-342900"/>
            <a:r>
              <a:rPr lang="uk-UA" sz="2400" smtClean="0"/>
              <a:t>у випадку особливо великих файлів швидке сортування виконується приблизно в п'ять-десять разів швидше сортування методом Шелла, при цьому на деяких видах файлів, що досить часто зустрічаються на практиці, може бути досягнута ще більша ефективність даного виду сортування. </a:t>
            </a:r>
            <a:endParaRPr lang="ru-RU" sz="2400" smtClean="0"/>
          </a:p>
        </p:txBody>
      </p:sp>
      <p:sp>
        <p:nvSpPr>
          <p:cNvPr id="63491"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0" y="357188"/>
            <a:ext cx="9144000" cy="6500812"/>
          </a:xfrm>
        </p:spPr>
        <p:txBody>
          <a:bodyPr/>
          <a:lstStyle/>
          <a:p>
            <a:pPr marL="609600" indent="-609600">
              <a:buFont typeface="Wingdings" pitchFamily="2" charset="2"/>
              <a:buNone/>
            </a:pPr>
            <a:r>
              <a:rPr lang="uk-UA" sz="2800" dirty="0" smtClean="0"/>
              <a:t>	Більшість програм, які використовують методи сортування віддають перевагу найпростішим алгоритмам. </a:t>
            </a:r>
            <a:endParaRPr lang="en-US" sz="2800" dirty="0" smtClean="0"/>
          </a:p>
          <a:p>
            <a:pPr marL="609600" indent="-609600">
              <a:buFont typeface="Wingdings" pitchFamily="2" charset="2"/>
              <a:buNone/>
            </a:pPr>
            <a:r>
              <a:rPr lang="en-US" sz="2800" dirty="0" smtClean="0"/>
              <a:t>	</a:t>
            </a:r>
            <a:r>
              <a:rPr lang="uk-UA" sz="2400" dirty="0" smtClean="0"/>
              <a:t>По</a:t>
            </a:r>
            <a:r>
              <a:rPr lang="ru-RU" sz="2400" dirty="0" smtClean="0"/>
              <a:t>-</a:t>
            </a:r>
            <a:r>
              <a:rPr lang="uk-UA" sz="2400" dirty="0" smtClean="0"/>
              <a:t>перше, дуже часто програма сортування використовується лише </a:t>
            </a:r>
            <a:r>
              <a:rPr lang="uk-UA" sz="2400" b="1" dirty="0" smtClean="0"/>
              <a:t>один або кілька разів</a:t>
            </a:r>
            <a:r>
              <a:rPr lang="uk-UA" sz="2400" dirty="0" smtClean="0"/>
              <a:t>. Після того, як вдалося вирішити «проблему» сортування для певного набору даних, в подальшому необхідність в сортуванні, в програмах, які маніпулюють цими даними, відпадає. </a:t>
            </a:r>
          </a:p>
          <a:p>
            <a:pPr marL="609600" indent="-609600">
              <a:buFont typeface="Wingdings" pitchFamily="2" charset="2"/>
              <a:buNone/>
            </a:pPr>
            <a:r>
              <a:rPr lang="uk-UA" sz="2400" dirty="0" smtClean="0"/>
              <a:t>	Якщо елементарне сортування </a:t>
            </a:r>
            <a:r>
              <a:rPr lang="uk-UA" sz="2400" b="1" dirty="0" smtClean="0"/>
              <a:t>працює не повільніше </a:t>
            </a:r>
            <a:r>
              <a:rPr lang="uk-UA" sz="2400" dirty="0" smtClean="0"/>
              <a:t>ніж інші частини програми, що виконують обробку даних, то відпадає необхідність пошуку швидших методів сортування. </a:t>
            </a:r>
          </a:p>
          <a:p>
            <a:pPr marL="609600" indent="-609600">
              <a:buFont typeface="Wingdings" pitchFamily="2" charset="2"/>
              <a:buNone/>
            </a:pPr>
            <a:r>
              <a:rPr lang="uk-UA" sz="2400" dirty="0" smtClean="0"/>
              <a:t>	Якщо </a:t>
            </a:r>
            <a:r>
              <a:rPr lang="uk-UA" sz="2400" b="1" dirty="0" smtClean="0"/>
              <a:t>кількість елементів</a:t>
            </a:r>
            <a:r>
              <a:rPr lang="ru-RU" sz="2400" dirty="0" smtClean="0"/>
              <a:t>,</a:t>
            </a:r>
            <a:r>
              <a:rPr lang="uk-UA" sz="2400" dirty="0" smtClean="0"/>
              <a:t> що сортуються, </a:t>
            </a:r>
            <a:r>
              <a:rPr lang="uk-UA" sz="2400" b="1" dirty="0" smtClean="0"/>
              <a:t>не дуже велика </a:t>
            </a:r>
            <a:r>
              <a:rPr lang="uk-UA" sz="2400" dirty="0" smtClean="0"/>
              <a:t>(до кількох сотень), можна просто скористатися простим методом і не ламати голову над тим, як працює інтерфейс для системного сортування, або як написати і налагодити програму, що реалізує який-небудь складний метод сортування. </a:t>
            </a:r>
            <a:endParaRPr lang="uk-UA" sz="2800" dirty="0" smtClean="0"/>
          </a:p>
        </p:txBody>
      </p:sp>
      <p:sp>
        <p:nvSpPr>
          <p:cNvPr id="18435"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3"/>
          <p:cNvSpPr>
            <a:spLocks noGrp="1" noChangeArrowheads="1"/>
          </p:cNvSpPr>
          <p:nvPr>
            <p:ph type="body" idx="4294967295"/>
          </p:nvPr>
        </p:nvSpPr>
        <p:spPr>
          <a:xfrm>
            <a:off x="0" y="357188"/>
            <a:ext cx="9144000" cy="6500812"/>
          </a:xfrm>
        </p:spPr>
        <p:txBody>
          <a:bodyPr/>
          <a:lstStyle/>
          <a:p>
            <a:pPr marL="0" indent="0">
              <a:buFont typeface="Wingdings" pitchFamily="2" charset="2"/>
              <a:buNone/>
            </a:pPr>
            <a:r>
              <a:rPr lang="uk-UA" sz="2800" smtClean="0"/>
              <a:t>	Недоліки:</a:t>
            </a:r>
          </a:p>
          <a:p>
            <a:pPr lvl="1" indent="-342900"/>
            <a:r>
              <a:rPr lang="uk-UA" sz="2400" smtClean="0"/>
              <a:t>алгоритм нестійкий; </a:t>
            </a:r>
          </a:p>
          <a:p>
            <a:pPr lvl="1" indent="-342900"/>
            <a:r>
              <a:rPr lang="uk-UA" sz="2400" smtClean="0"/>
              <a:t>алгоритм невдалий у тому сенсі, що навіть проста помилка у реалізації може пройти непоміченою і викликати помилки в роботі алгоритму на деяких типах наборів; </a:t>
            </a:r>
            <a:endParaRPr lang="ru-RU" sz="2400" smtClean="0"/>
          </a:p>
          <a:p>
            <a:pPr lvl="1" indent="-342900"/>
            <a:r>
              <a:rPr lang="uk-UA" sz="2400" smtClean="0"/>
              <a:t>час виконання швидкого сортування залежить від організації вхідних даних і коливається між лінійною і квадратичною залежністю від кількості сортованих елементів. </a:t>
            </a:r>
            <a:endParaRPr lang="ru-RU" sz="2400" smtClean="0"/>
          </a:p>
          <a:p>
            <a:pPr marL="0" indent="0">
              <a:buFont typeface="Wingdings" pitchFamily="2" charset="2"/>
              <a:buNone/>
            </a:pPr>
            <a:endParaRPr lang="uk-UA" sz="2800" b="1" smtClean="0"/>
          </a:p>
          <a:p>
            <a:pPr marL="0" indent="0">
              <a:buFont typeface="Wingdings" pitchFamily="2" charset="2"/>
              <a:buNone/>
            </a:pPr>
            <a:endParaRPr lang="uk-UA" sz="2800" smtClean="0"/>
          </a:p>
        </p:txBody>
      </p:sp>
      <p:sp>
        <p:nvSpPr>
          <p:cNvPr id="64515"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defRPr/>
            </a:pPr>
            <a:r>
              <a:rPr lang="uk-UA" sz="2800" dirty="0" smtClean="0"/>
              <a:t>	</a:t>
            </a:r>
            <a:r>
              <a:rPr lang="uk-UA" sz="2800" b="1" dirty="0" smtClean="0"/>
              <a:t>Базовий алгоритм</a:t>
            </a:r>
          </a:p>
          <a:p>
            <a:pPr>
              <a:lnSpc>
                <a:spcPct val="100000"/>
              </a:lnSpc>
              <a:buFont typeface="Wingdings" pitchFamily="2" charset="2"/>
              <a:buNone/>
              <a:defRPr/>
            </a:pPr>
            <a:r>
              <a:rPr lang="uk-UA" sz="2800" b="1" dirty="0"/>
              <a:t>	</a:t>
            </a:r>
            <a:r>
              <a:rPr lang="uk-UA" sz="2400" dirty="0" smtClean="0"/>
              <a:t>Швидкий </a:t>
            </a:r>
            <a:r>
              <a:rPr lang="uk-UA" sz="2400" dirty="0"/>
              <a:t>метод сортування функціонує за принципом "розділяй і володарюй". Він ділить сортований масив на дві частини, потім сортує ці частини незалежно одну від одної. Точне положення точки ділення залежить від початкового порядку елементів у вхідному файлі. Суть методу полягає в процесі розбиття файлу, який </a:t>
            </a:r>
            <a:r>
              <a:rPr lang="uk-UA" sz="2400" dirty="0" err="1"/>
              <a:t>перевпорядковує</a:t>
            </a:r>
            <a:r>
              <a:rPr lang="uk-UA" sz="2400" dirty="0"/>
              <a:t> файл таким чином, що виконуються наступні умови: </a:t>
            </a:r>
            <a:endParaRPr lang="ru-RU" sz="2400" dirty="0"/>
          </a:p>
          <a:p>
            <a:pPr lvl="1" indent="-342900">
              <a:lnSpc>
                <a:spcPct val="90000"/>
              </a:lnSpc>
              <a:defRPr/>
            </a:pPr>
            <a:r>
              <a:rPr lang="uk-UA" sz="2400" dirty="0" smtClean="0"/>
              <a:t>елемент </a:t>
            </a:r>
            <a:r>
              <a:rPr lang="uk-UA" sz="2400" i="1" dirty="0"/>
              <a:t>а</a:t>
            </a:r>
            <a:r>
              <a:rPr lang="uk-UA" sz="2400" dirty="0"/>
              <a:t>[</a:t>
            </a:r>
            <a:r>
              <a:rPr lang="uk-UA" sz="2400" i="1" dirty="0"/>
              <a:t>i</a:t>
            </a:r>
            <a:r>
              <a:rPr lang="uk-UA" sz="2400" dirty="0"/>
              <a:t>] для деякого </a:t>
            </a:r>
            <a:r>
              <a:rPr lang="uk-UA" sz="2400" i="1" dirty="0"/>
              <a:t>i</a:t>
            </a:r>
            <a:r>
              <a:rPr lang="uk-UA" sz="2400" dirty="0"/>
              <a:t> займає свою остаточну позицію в масиві. </a:t>
            </a:r>
            <a:endParaRPr lang="ru-RU" sz="2400" dirty="0"/>
          </a:p>
          <a:p>
            <a:pPr lvl="1" indent="-342900">
              <a:lnSpc>
                <a:spcPct val="90000"/>
              </a:lnSpc>
              <a:defRPr/>
            </a:pPr>
            <a:r>
              <a:rPr lang="uk-UA" sz="2400" dirty="0" smtClean="0"/>
              <a:t>жоден </a:t>
            </a:r>
            <a:r>
              <a:rPr lang="uk-UA" sz="2400" dirty="0"/>
              <a:t>з елементів </a:t>
            </a:r>
            <a:r>
              <a:rPr lang="uk-UA" sz="2400" i="1" dirty="0" smtClean="0"/>
              <a:t>а</a:t>
            </a:r>
            <a:r>
              <a:rPr lang="uk-UA" sz="2400" dirty="0" smtClean="0"/>
              <a:t>[1]</a:t>
            </a:r>
            <a:r>
              <a:rPr lang="uk-UA" sz="2400" dirty="0"/>
              <a:t>,</a:t>
            </a:r>
            <a:r>
              <a:rPr lang="uk-UA" sz="2400" dirty="0" smtClean="0"/>
              <a:t>..., </a:t>
            </a:r>
            <a:r>
              <a:rPr lang="uk-UA" sz="2400" i="1" dirty="0"/>
              <a:t>а</a:t>
            </a:r>
            <a:r>
              <a:rPr lang="uk-UA" sz="2400" dirty="0"/>
              <a:t>[</a:t>
            </a:r>
            <a:r>
              <a:rPr lang="uk-UA" sz="2400" i="1" dirty="0"/>
              <a:t>i</a:t>
            </a:r>
            <a:r>
              <a:rPr lang="uk-UA" sz="2400" dirty="0"/>
              <a:t>-1]</a:t>
            </a:r>
            <a:r>
              <a:rPr lang="uk-UA" sz="2400" dirty="0" smtClean="0"/>
              <a:t>а </a:t>
            </a:r>
            <a:r>
              <a:rPr lang="uk-UA" sz="2400" dirty="0"/>
              <a:t>не перевищує </a:t>
            </a:r>
            <a:r>
              <a:rPr lang="uk-UA" sz="2400" i="1" dirty="0"/>
              <a:t>а</a:t>
            </a:r>
            <a:r>
              <a:rPr lang="uk-UA" sz="2400" dirty="0"/>
              <a:t>[</a:t>
            </a:r>
            <a:r>
              <a:rPr lang="uk-UA" sz="2400" i="1" dirty="0"/>
              <a:t>i</a:t>
            </a:r>
            <a:r>
              <a:rPr lang="uk-UA" sz="2400" dirty="0"/>
              <a:t>]. </a:t>
            </a:r>
            <a:endParaRPr lang="ru-RU" sz="2400" dirty="0"/>
          </a:p>
          <a:p>
            <a:pPr lvl="1" indent="-342900">
              <a:lnSpc>
                <a:spcPct val="90000"/>
              </a:lnSpc>
              <a:defRPr/>
            </a:pPr>
            <a:r>
              <a:rPr lang="uk-UA" sz="2400" dirty="0" smtClean="0"/>
              <a:t>жоден </a:t>
            </a:r>
            <a:r>
              <a:rPr lang="uk-UA" sz="2400" dirty="0"/>
              <a:t>з елементів </a:t>
            </a:r>
            <a:r>
              <a:rPr lang="uk-UA" sz="2400" i="1" dirty="0"/>
              <a:t>а</a:t>
            </a:r>
            <a:r>
              <a:rPr lang="uk-UA" sz="2400" dirty="0"/>
              <a:t>[</a:t>
            </a:r>
            <a:r>
              <a:rPr lang="uk-UA" sz="2400" i="1" dirty="0" err="1"/>
              <a:t>i</a:t>
            </a:r>
            <a:r>
              <a:rPr lang="uk-UA" sz="2400" dirty="0" err="1"/>
              <a:t>+l</a:t>
            </a:r>
            <a:r>
              <a:rPr lang="uk-UA" sz="2400" dirty="0" smtClean="0"/>
              <a:t>],..., </a:t>
            </a:r>
            <a:r>
              <a:rPr lang="uk-UA" sz="2400" i="1" dirty="0" smtClean="0"/>
              <a:t>а</a:t>
            </a:r>
            <a:r>
              <a:rPr lang="uk-UA" sz="2400" dirty="0" smtClean="0"/>
              <a:t>[</a:t>
            </a:r>
            <a:r>
              <a:rPr lang="en-US" sz="2400" i="1" dirty="0" smtClean="0"/>
              <a:t>r</a:t>
            </a:r>
            <a:r>
              <a:rPr lang="uk-UA" sz="2400" dirty="0" smtClean="0"/>
              <a:t>] </a:t>
            </a:r>
            <a:r>
              <a:rPr lang="uk-UA" sz="2400" dirty="0"/>
              <a:t>не </a:t>
            </a:r>
            <a:r>
              <a:rPr lang="uk-UA" sz="2400" dirty="0" smtClean="0"/>
              <a:t>менше </a:t>
            </a:r>
            <a:r>
              <a:rPr lang="uk-UA" sz="2400" i="1" dirty="0"/>
              <a:t>а</a:t>
            </a:r>
            <a:r>
              <a:rPr lang="uk-UA" sz="2400" dirty="0"/>
              <a:t>[</a:t>
            </a:r>
            <a:r>
              <a:rPr lang="uk-UA" sz="2400" i="1" dirty="0"/>
              <a:t>i</a:t>
            </a:r>
            <a:r>
              <a:rPr lang="uk-UA" sz="2400" dirty="0"/>
              <a:t>]. </a:t>
            </a:r>
            <a:endParaRPr lang="uk-UA" sz="2400" dirty="0" smtClean="0"/>
          </a:p>
          <a:p>
            <a:pPr marL="400050" lvl="1" indent="0">
              <a:buFontTx/>
              <a:buNone/>
              <a:defRPr/>
            </a:pPr>
            <a:r>
              <a:rPr lang="uk-UA" sz="2400" dirty="0" smtClean="0"/>
              <a:t>Оскільки процес розбиття завжди поміщає щонайменше один з елементів в остаточну позицію, по індукції неважко отримати формальне доведення того, що цей рекурсивний метод забезпечує правильне сортування. </a:t>
            </a:r>
            <a:endParaRPr lang="ru-RU" sz="2400" dirty="0"/>
          </a:p>
          <a:p>
            <a:pPr>
              <a:lnSpc>
                <a:spcPct val="100000"/>
              </a:lnSpc>
              <a:buFont typeface="Wingdings" pitchFamily="2" charset="2"/>
              <a:buNone/>
              <a:defRPr/>
            </a:pPr>
            <a:endParaRPr lang="en-GB" sz="2800" dirty="0" smtClean="0"/>
          </a:p>
        </p:txBody>
      </p:sp>
      <p:sp>
        <p:nvSpPr>
          <p:cNvPr id="65539"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800" smtClean="0"/>
              <a:t>	Розбиття здійснюється з використанням наступної стратегії. </a:t>
            </a:r>
          </a:p>
          <a:p>
            <a:pPr>
              <a:lnSpc>
                <a:spcPct val="100000"/>
              </a:lnSpc>
              <a:buFont typeface="Wingdings" pitchFamily="2" charset="2"/>
              <a:buNone/>
            </a:pPr>
            <a:r>
              <a:rPr lang="uk-UA" sz="2800" smtClean="0"/>
              <a:t>	Перш за все як розділяючий елемент довільно вибирається елемент </a:t>
            </a:r>
            <a:r>
              <a:rPr lang="uk-UA" sz="2800" i="1" smtClean="0"/>
              <a:t>а</a:t>
            </a:r>
            <a:r>
              <a:rPr lang="uk-UA" sz="2800" smtClean="0"/>
              <a:t>[</a:t>
            </a:r>
            <a:r>
              <a:rPr lang="en-US" sz="2800" i="1" smtClean="0"/>
              <a:t>r</a:t>
            </a:r>
            <a:r>
              <a:rPr lang="en-US" sz="2800" smtClean="0"/>
              <a:t>] - </a:t>
            </a:r>
            <a:r>
              <a:rPr lang="uk-UA" sz="2800" smtClean="0"/>
              <a:t>він відразу займе свою остаточну позицію. </a:t>
            </a:r>
          </a:p>
          <a:p>
            <a:pPr>
              <a:lnSpc>
                <a:spcPct val="100000"/>
              </a:lnSpc>
              <a:buFont typeface="Wingdings" pitchFamily="2" charset="2"/>
              <a:buNone/>
            </a:pPr>
            <a:r>
              <a:rPr lang="uk-UA" sz="2800" smtClean="0"/>
              <a:t>	Далі починається перегляд з лівого кінця масиву, який продовжується до тих пір, поки не буде знайдений елемент</a:t>
            </a:r>
            <a:r>
              <a:rPr lang="uk-UA" sz="2800" i="1" smtClean="0"/>
              <a:t> а</a:t>
            </a:r>
            <a:r>
              <a:rPr lang="uk-UA" sz="2800" smtClean="0"/>
              <a:t>[</a:t>
            </a:r>
            <a:r>
              <a:rPr lang="uk-UA" sz="2800" i="1" smtClean="0"/>
              <a:t>i</a:t>
            </a:r>
            <a:r>
              <a:rPr lang="uk-UA" sz="2800" smtClean="0"/>
              <a:t>], що перевершує по значенню розділяючий елемент. Потім виконується перегляд, починаючи з правого кінця масиву, який продовжується до тих пір, поки не відшукується елемент</a:t>
            </a:r>
            <a:r>
              <a:rPr lang="uk-UA" sz="2800" i="1" smtClean="0"/>
              <a:t> а</a:t>
            </a:r>
            <a:r>
              <a:rPr lang="uk-UA" sz="2800" smtClean="0"/>
              <a:t>[</a:t>
            </a:r>
            <a:r>
              <a:rPr lang="en-US" sz="2800" i="1" smtClean="0"/>
              <a:t>j</a:t>
            </a:r>
            <a:r>
              <a:rPr lang="uk-UA" sz="2800" smtClean="0"/>
              <a:t>], який по значенню менше розділяючого елементу. </a:t>
            </a:r>
          </a:p>
        </p:txBody>
      </p:sp>
      <p:sp>
        <p:nvSpPr>
          <p:cNvPr id="68611"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3"/>
          <p:cNvSpPr>
            <a:spLocks noGrp="1" noChangeArrowheads="1"/>
          </p:cNvSpPr>
          <p:nvPr>
            <p:ph type="body" idx="4294967295"/>
          </p:nvPr>
        </p:nvSpPr>
        <p:spPr>
          <a:xfrm>
            <a:off x="0" y="357188"/>
            <a:ext cx="9144000" cy="2500312"/>
          </a:xfrm>
        </p:spPr>
        <p:txBody>
          <a:bodyPr/>
          <a:lstStyle/>
          <a:p>
            <a:pPr>
              <a:lnSpc>
                <a:spcPct val="100000"/>
              </a:lnSpc>
              <a:buFont typeface="Wingdings" pitchFamily="2" charset="2"/>
              <a:buNone/>
            </a:pPr>
            <a:r>
              <a:rPr lang="uk-UA" sz="2800" smtClean="0"/>
              <a:t>	Обидва елементи, на яких перегляд був перерваний, очевидно, знаходяться не на своїх місцях в розділеному масиві, і тому вони міняються місцями. </a:t>
            </a:r>
          </a:p>
          <a:p>
            <a:pPr>
              <a:lnSpc>
                <a:spcPct val="100000"/>
              </a:lnSpc>
              <a:buFont typeface="Wingdings" pitchFamily="2" charset="2"/>
              <a:buNone/>
            </a:pPr>
            <a:r>
              <a:rPr lang="uk-UA" sz="2800" smtClean="0"/>
              <a:t>	Далі продовжуємо перегляд, поки покажчики перегляду не перетнуться. </a:t>
            </a:r>
          </a:p>
        </p:txBody>
      </p:sp>
      <p:grpSp>
        <p:nvGrpSpPr>
          <p:cNvPr id="69635" name="Группа 9"/>
          <p:cNvGrpSpPr>
            <a:grpSpLocks/>
          </p:cNvGrpSpPr>
          <p:nvPr/>
        </p:nvGrpSpPr>
        <p:grpSpPr bwMode="auto">
          <a:xfrm>
            <a:off x="1116013" y="2928938"/>
            <a:ext cx="6911975" cy="1098550"/>
            <a:chOff x="1115616" y="3356992"/>
            <a:chExt cx="6912768" cy="1099284"/>
          </a:xfrm>
        </p:grpSpPr>
        <p:sp>
          <p:nvSpPr>
            <p:cNvPr id="69638" name="TextBox 2"/>
            <p:cNvSpPr txBox="1">
              <a:spLocks noChangeArrowheads="1"/>
            </p:cNvSpPr>
            <p:nvPr/>
          </p:nvSpPr>
          <p:spPr bwMode="auto">
            <a:xfrm>
              <a:off x="1115616" y="3356992"/>
              <a:ext cx="2016224" cy="523220"/>
            </a:xfrm>
            <a:prstGeom prst="rect">
              <a:avLst/>
            </a:prstGeom>
            <a:noFill/>
            <a:ln w="9525">
              <a:solidFill>
                <a:schemeClr val="tx1"/>
              </a:solidFill>
              <a:miter lim="800000"/>
              <a:headEnd/>
              <a:tailEnd/>
            </a:ln>
          </p:spPr>
          <p:txBody>
            <a:bodyPr>
              <a:spAutoFit/>
            </a:bodyPr>
            <a:lstStyle/>
            <a:p>
              <a:pPr algn="ctr"/>
              <a:r>
                <a:rPr lang="uk-UA"/>
                <a:t>≤</a:t>
              </a:r>
              <a:r>
                <a:rPr lang="en-US" i="1"/>
                <a:t>v</a:t>
              </a:r>
              <a:endParaRPr lang="ru-RU" i="1"/>
            </a:p>
          </p:txBody>
        </p:sp>
        <p:sp>
          <p:nvSpPr>
            <p:cNvPr id="69639" name="TextBox 5"/>
            <p:cNvSpPr txBox="1">
              <a:spLocks noChangeArrowheads="1"/>
            </p:cNvSpPr>
            <p:nvPr/>
          </p:nvSpPr>
          <p:spPr bwMode="auto">
            <a:xfrm>
              <a:off x="3131840" y="3356992"/>
              <a:ext cx="2088232" cy="523220"/>
            </a:xfrm>
            <a:prstGeom prst="rect">
              <a:avLst/>
            </a:prstGeom>
            <a:noFill/>
            <a:ln w="9525">
              <a:solidFill>
                <a:schemeClr val="tx1"/>
              </a:solidFill>
              <a:miter lim="800000"/>
              <a:headEnd/>
              <a:tailEnd/>
            </a:ln>
          </p:spPr>
          <p:txBody>
            <a:bodyPr>
              <a:spAutoFit/>
            </a:bodyPr>
            <a:lstStyle/>
            <a:p>
              <a:pPr algn="ctr"/>
              <a:endParaRPr lang="ru-RU"/>
            </a:p>
          </p:txBody>
        </p:sp>
        <p:sp>
          <p:nvSpPr>
            <p:cNvPr id="69640" name="TextBox 6"/>
            <p:cNvSpPr txBox="1">
              <a:spLocks noChangeArrowheads="1"/>
            </p:cNvSpPr>
            <p:nvPr/>
          </p:nvSpPr>
          <p:spPr bwMode="auto">
            <a:xfrm>
              <a:off x="5220072" y="3356992"/>
              <a:ext cx="2088232" cy="523220"/>
            </a:xfrm>
            <a:prstGeom prst="rect">
              <a:avLst/>
            </a:prstGeom>
            <a:noFill/>
            <a:ln w="9525">
              <a:solidFill>
                <a:schemeClr val="tx1"/>
              </a:solidFill>
              <a:miter lim="800000"/>
              <a:headEnd/>
              <a:tailEnd/>
            </a:ln>
          </p:spPr>
          <p:txBody>
            <a:bodyPr>
              <a:spAutoFit/>
            </a:bodyPr>
            <a:lstStyle/>
            <a:p>
              <a:pPr algn="ctr"/>
              <a:r>
                <a:rPr lang="uk-UA"/>
                <a:t>≥</a:t>
              </a:r>
              <a:r>
                <a:rPr lang="en-US" i="1"/>
                <a:t>v</a:t>
              </a:r>
              <a:endParaRPr lang="ru-RU" i="1"/>
            </a:p>
          </p:txBody>
        </p:sp>
        <p:sp>
          <p:nvSpPr>
            <p:cNvPr id="69641" name="TextBox 7"/>
            <p:cNvSpPr txBox="1">
              <a:spLocks noChangeArrowheads="1"/>
            </p:cNvSpPr>
            <p:nvPr/>
          </p:nvSpPr>
          <p:spPr bwMode="auto">
            <a:xfrm>
              <a:off x="7308304" y="3356992"/>
              <a:ext cx="576064" cy="523220"/>
            </a:xfrm>
            <a:prstGeom prst="rect">
              <a:avLst/>
            </a:prstGeom>
            <a:noFill/>
            <a:ln w="9525">
              <a:solidFill>
                <a:schemeClr val="tx1"/>
              </a:solidFill>
              <a:miter lim="800000"/>
              <a:headEnd/>
              <a:tailEnd/>
            </a:ln>
          </p:spPr>
          <p:txBody>
            <a:bodyPr>
              <a:spAutoFit/>
            </a:bodyPr>
            <a:lstStyle/>
            <a:p>
              <a:pPr algn="ctr"/>
              <a:r>
                <a:rPr lang="en-US" i="1"/>
                <a:t>v</a:t>
              </a:r>
              <a:endParaRPr lang="ru-RU" i="1"/>
            </a:p>
          </p:txBody>
        </p:sp>
        <p:cxnSp>
          <p:nvCxnSpPr>
            <p:cNvPr id="69642" name="Прямая со стрелкой 4"/>
            <p:cNvCxnSpPr>
              <a:cxnSpLocks noChangeShapeType="1"/>
            </p:cNvCxnSpPr>
            <p:nvPr/>
          </p:nvCxnSpPr>
          <p:spPr bwMode="auto">
            <a:xfrm flipV="1">
              <a:off x="1259632" y="3880212"/>
              <a:ext cx="0" cy="484892"/>
            </a:xfrm>
            <a:prstGeom prst="straightConnector1">
              <a:avLst/>
            </a:prstGeom>
            <a:noFill/>
            <a:ln w="12700" algn="ctr">
              <a:solidFill>
                <a:schemeClr val="tx1"/>
              </a:solidFill>
              <a:round/>
              <a:headEnd type="none" w="sm" len="sm"/>
              <a:tailEnd type="stealth" w="lg" len="lg"/>
            </a:ln>
          </p:spPr>
        </p:cxnSp>
        <p:cxnSp>
          <p:nvCxnSpPr>
            <p:cNvPr id="69643" name="Прямая со стрелкой 10"/>
            <p:cNvCxnSpPr>
              <a:cxnSpLocks noChangeShapeType="1"/>
            </p:cNvCxnSpPr>
            <p:nvPr/>
          </p:nvCxnSpPr>
          <p:spPr bwMode="auto">
            <a:xfrm flipV="1">
              <a:off x="3275856" y="3880212"/>
              <a:ext cx="0" cy="484892"/>
            </a:xfrm>
            <a:prstGeom prst="straightConnector1">
              <a:avLst/>
            </a:prstGeom>
            <a:noFill/>
            <a:ln w="12700" algn="ctr">
              <a:solidFill>
                <a:schemeClr val="tx1"/>
              </a:solidFill>
              <a:round/>
              <a:headEnd type="none" w="sm" len="sm"/>
              <a:tailEnd type="stealth" w="lg" len="lg"/>
            </a:ln>
          </p:spPr>
        </p:cxnSp>
        <p:cxnSp>
          <p:nvCxnSpPr>
            <p:cNvPr id="69644" name="Прямая со стрелкой 11"/>
            <p:cNvCxnSpPr>
              <a:cxnSpLocks noChangeShapeType="1"/>
            </p:cNvCxnSpPr>
            <p:nvPr/>
          </p:nvCxnSpPr>
          <p:spPr bwMode="auto">
            <a:xfrm flipV="1">
              <a:off x="5076056" y="3880212"/>
              <a:ext cx="0" cy="484892"/>
            </a:xfrm>
            <a:prstGeom prst="straightConnector1">
              <a:avLst/>
            </a:prstGeom>
            <a:noFill/>
            <a:ln w="12700" algn="ctr">
              <a:solidFill>
                <a:schemeClr val="tx1"/>
              </a:solidFill>
              <a:round/>
              <a:headEnd type="none" w="sm" len="sm"/>
              <a:tailEnd type="stealth" w="lg" len="lg"/>
            </a:ln>
          </p:spPr>
        </p:cxnSp>
        <p:cxnSp>
          <p:nvCxnSpPr>
            <p:cNvPr id="69645" name="Прямая со стрелкой 12"/>
            <p:cNvCxnSpPr>
              <a:cxnSpLocks noChangeShapeType="1"/>
            </p:cNvCxnSpPr>
            <p:nvPr/>
          </p:nvCxnSpPr>
          <p:spPr bwMode="auto">
            <a:xfrm flipV="1">
              <a:off x="7596336" y="3880212"/>
              <a:ext cx="0" cy="484892"/>
            </a:xfrm>
            <a:prstGeom prst="straightConnector1">
              <a:avLst/>
            </a:prstGeom>
            <a:noFill/>
            <a:ln w="12700" algn="ctr">
              <a:solidFill>
                <a:schemeClr val="tx1"/>
              </a:solidFill>
              <a:round/>
              <a:headEnd type="none" w="sm" len="sm"/>
              <a:tailEnd type="stealth" w="lg" len="lg"/>
            </a:ln>
          </p:spPr>
        </p:cxnSp>
        <p:sp>
          <p:nvSpPr>
            <p:cNvPr id="69646" name="TextBox 13"/>
            <p:cNvSpPr txBox="1">
              <a:spLocks noChangeArrowheads="1"/>
            </p:cNvSpPr>
            <p:nvPr/>
          </p:nvSpPr>
          <p:spPr bwMode="auto">
            <a:xfrm>
              <a:off x="7452320" y="3933056"/>
              <a:ext cx="576064" cy="523220"/>
            </a:xfrm>
            <a:prstGeom prst="rect">
              <a:avLst/>
            </a:prstGeom>
            <a:noFill/>
            <a:ln w="9525">
              <a:noFill/>
              <a:miter lim="800000"/>
              <a:headEnd/>
              <a:tailEnd/>
            </a:ln>
          </p:spPr>
          <p:txBody>
            <a:bodyPr>
              <a:spAutoFit/>
            </a:bodyPr>
            <a:lstStyle/>
            <a:p>
              <a:pPr algn="ctr"/>
              <a:r>
                <a:rPr lang="en-US" i="1"/>
                <a:t>r</a:t>
              </a:r>
              <a:endParaRPr lang="ru-RU" i="1"/>
            </a:p>
          </p:txBody>
        </p:sp>
        <p:sp>
          <p:nvSpPr>
            <p:cNvPr id="69647" name="TextBox 14"/>
            <p:cNvSpPr txBox="1">
              <a:spLocks noChangeArrowheads="1"/>
            </p:cNvSpPr>
            <p:nvPr/>
          </p:nvSpPr>
          <p:spPr bwMode="auto">
            <a:xfrm>
              <a:off x="5004048" y="3933056"/>
              <a:ext cx="576064" cy="523220"/>
            </a:xfrm>
            <a:prstGeom prst="rect">
              <a:avLst/>
            </a:prstGeom>
            <a:noFill/>
            <a:ln w="9525">
              <a:noFill/>
              <a:miter lim="800000"/>
              <a:headEnd/>
              <a:tailEnd/>
            </a:ln>
          </p:spPr>
          <p:txBody>
            <a:bodyPr>
              <a:spAutoFit/>
            </a:bodyPr>
            <a:lstStyle/>
            <a:p>
              <a:pPr algn="ctr"/>
              <a:r>
                <a:rPr lang="en-US" i="1"/>
                <a:t>j</a:t>
              </a:r>
              <a:endParaRPr lang="ru-RU" i="1"/>
            </a:p>
          </p:txBody>
        </p:sp>
        <p:sp>
          <p:nvSpPr>
            <p:cNvPr id="69648" name="TextBox 15"/>
            <p:cNvSpPr txBox="1">
              <a:spLocks noChangeArrowheads="1"/>
            </p:cNvSpPr>
            <p:nvPr/>
          </p:nvSpPr>
          <p:spPr bwMode="auto">
            <a:xfrm>
              <a:off x="3131840" y="3933056"/>
              <a:ext cx="576064" cy="523220"/>
            </a:xfrm>
            <a:prstGeom prst="rect">
              <a:avLst/>
            </a:prstGeom>
            <a:noFill/>
            <a:ln w="9525">
              <a:noFill/>
              <a:miter lim="800000"/>
              <a:headEnd/>
              <a:tailEnd/>
            </a:ln>
          </p:spPr>
          <p:txBody>
            <a:bodyPr>
              <a:spAutoFit/>
            </a:bodyPr>
            <a:lstStyle/>
            <a:p>
              <a:pPr algn="ctr"/>
              <a:r>
                <a:rPr lang="en-US" i="1"/>
                <a:t>i</a:t>
              </a:r>
              <a:endParaRPr lang="ru-RU" i="1"/>
            </a:p>
          </p:txBody>
        </p:sp>
        <p:sp>
          <p:nvSpPr>
            <p:cNvPr id="69649" name="TextBox 16"/>
            <p:cNvSpPr txBox="1">
              <a:spLocks noChangeArrowheads="1"/>
            </p:cNvSpPr>
            <p:nvPr/>
          </p:nvSpPr>
          <p:spPr bwMode="auto">
            <a:xfrm>
              <a:off x="1115616" y="3933056"/>
              <a:ext cx="576064" cy="523220"/>
            </a:xfrm>
            <a:prstGeom prst="rect">
              <a:avLst/>
            </a:prstGeom>
            <a:noFill/>
            <a:ln w="9525">
              <a:noFill/>
              <a:miter lim="800000"/>
              <a:headEnd/>
              <a:tailEnd/>
            </a:ln>
          </p:spPr>
          <p:txBody>
            <a:bodyPr>
              <a:spAutoFit/>
            </a:bodyPr>
            <a:lstStyle/>
            <a:p>
              <a:pPr algn="ctr"/>
              <a:r>
                <a:rPr lang="en-US"/>
                <a:t>1</a:t>
              </a:r>
              <a:endParaRPr lang="ru-RU"/>
            </a:p>
          </p:txBody>
        </p:sp>
      </p:grpSp>
      <p:sp>
        <p:nvSpPr>
          <p:cNvPr id="69636" name="Rectangle 3"/>
          <p:cNvSpPr txBox="1">
            <a:spLocks noChangeArrowheads="1"/>
          </p:cNvSpPr>
          <p:nvPr/>
        </p:nvSpPr>
        <p:spPr bwMode="auto">
          <a:xfrm>
            <a:off x="-36513" y="4143375"/>
            <a:ext cx="9144001" cy="2397125"/>
          </a:xfrm>
          <a:prstGeom prst="rect">
            <a:avLst/>
          </a:prstGeom>
          <a:noFill/>
          <a:ln w="9525">
            <a:noFill/>
            <a:miter lim="800000"/>
            <a:headEnd/>
            <a:tailEnd/>
          </a:ln>
        </p:spPr>
        <p:txBody>
          <a:bodyPr lIns="182562" tIns="46038" rIns="182562" bIns="46038"/>
          <a:lstStyle/>
          <a:p>
            <a:pPr marL="342900" indent="-342900" eaLnBrk="0" hangingPunct="0">
              <a:spcBef>
                <a:spcPct val="20000"/>
              </a:spcBef>
              <a:buClr>
                <a:schemeClr val="tx2"/>
              </a:buClr>
              <a:buSzPct val="75000"/>
              <a:buFont typeface="Wingdings" pitchFamily="2" charset="2"/>
              <a:buNone/>
            </a:pPr>
            <a:r>
              <a:rPr lang="uk-UA" dirty="0"/>
              <a:t>	Тут </a:t>
            </a:r>
            <a:r>
              <a:rPr lang="uk-UA" i="1" dirty="0"/>
              <a:t>r</a:t>
            </a:r>
            <a:r>
              <a:rPr lang="uk-UA" dirty="0"/>
              <a:t> - покажчик на </a:t>
            </a:r>
            <a:r>
              <a:rPr lang="uk-UA" dirty="0" err="1"/>
              <a:t>розділяючий</a:t>
            </a:r>
            <a:r>
              <a:rPr lang="uk-UA" dirty="0"/>
              <a:t> елемент </a:t>
            </a:r>
            <a:r>
              <a:rPr lang="uk-UA" i="1" dirty="0"/>
              <a:t>v</a:t>
            </a:r>
            <a:r>
              <a:rPr lang="uk-UA" dirty="0"/>
              <a:t>, </a:t>
            </a:r>
            <a:r>
              <a:rPr lang="uk-UA" i="1" dirty="0"/>
              <a:t>i</a:t>
            </a:r>
            <a:r>
              <a:rPr lang="uk-UA" dirty="0"/>
              <a:t> - </a:t>
            </a:r>
            <a:r>
              <a:rPr lang="uk-UA" dirty="0" smtClean="0"/>
              <a:t>лівий </a:t>
            </a:r>
            <a:r>
              <a:rPr lang="uk-UA" dirty="0"/>
              <a:t>покажчик, а </a:t>
            </a:r>
            <a:r>
              <a:rPr lang="uk-UA" i="1" dirty="0"/>
              <a:t>j</a:t>
            </a:r>
            <a:r>
              <a:rPr lang="uk-UA" dirty="0"/>
              <a:t> - </a:t>
            </a:r>
            <a:r>
              <a:rPr lang="uk-UA" dirty="0" smtClean="0"/>
              <a:t>правий покажчик перегляду. </a:t>
            </a:r>
            <a:endParaRPr lang="uk-UA" dirty="0"/>
          </a:p>
          <a:p>
            <a:pPr marL="342900" indent="-342900" eaLnBrk="0" hangingPunct="0">
              <a:spcBef>
                <a:spcPct val="20000"/>
              </a:spcBef>
              <a:buClr>
                <a:schemeClr val="tx2"/>
              </a:buClr>
              <a:buSzPct val="75000"/>
              <a:buFont typeface="Wingdings" pitchFamily="2" charset="2"/>
              <a:buNone/>
            </a:pPr>
            <a:r>
              <a:rPr lang="uk-UA" dirty="0"/>
              <a:t>	Коли покажчики перегляду перетнуться, все, що необхідно зробити в цьому випадку - це обміняти елемент </a:t>
            </a:r>
            <a:r>
              <a:rPr lang="uk-UA" i="1" dirty="0"/>
              <a:t>а</a:t>
            </a:r>
            <a:r>
              <a:rPr lang="uk-UA" dirty="0"/>
              <a:t>[</a:t>
            </a:r>
            <a:r>
              <a:rPr lang="uk-UA" i="1" dirty="0"/>
              <a:t>r</a:t>
            </a:r>
            <a:r>
              <a:rPr lang="uk-UA" dirty="0"/>
              <a:t>] з</a:t>
            </a:r>
            <a:r>
              <a:rPr lang="uk-UA" i="1" dirty="0"/>
              <a:t> а</a:t>
            </a:r>
            <a:r>
              <a:rPr lang="uk-UA" dirty="0"/>
              <a:t>[</a:t>
            </a:r>
            <a:r>
              <a:rPr lang="uk-UA" i="1" dirty="0"/>
              <a:t>i</a:t>
            </a:r>
            <a:r>
              <a:rPr lang="uk-UA" dirty="0"/>
              <a:t>].</a:t>
            </a:r>
          </a:p>
        </p:txBody>
      </p:sp>
      <p:sp>
        <p:nvSpPr>
          <p:cNvPr id="69637"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p:cNvSpPr txBox="1">
            <a:spLocks noChangeArrowheads="1"/>
          </p:cNvSpPr>
          <p:nvPr/>
        </p:nvSpPr>
        <p:spPr bwMode="auto">
          <a:xfrm>
            <a:off x="0" y="357188"/>
            <a:ext cx="9144000" cy="623887"/>
          </a:xfrm>
          <a:prstGeom prst="rect">
            <a:avLst/>
          </a:prstGeom>
          <a:noFill/>
          <a:ln w="9525">
            <a:noFill/>
            <a:miter lim="800000"/>
            <a:headEnd/>
            <a:tailEnd/>
          </a:ln>
        </p:spPr>
        <p:txBody>
          <a:bodyPr lIns="182562" tIns="46038" rIns="182562" bIns="46038"/>
          <a:lstStyle/>
          <a:p>
            <a:pPr marL="342900" indent="-342900" eaLnBrk="0" hangingPunct="0">
              <a:spcBef>
                <a:spcPct val="20000"/>
              </a:spcBef>
              <a:buClr>
                <a:schemeClr val="tx2"/>
              </a:buClr>
              <a:buSzPct val="75000"/>
              <a:buFont typeface="Wingdings" pitchFamily="2" charset="2"/>
              <a:buNone/>
            </a:pPr>
            <a:r>
              <a:rPr lang="uk-UA"/>
              <a:t>	</a:t>
            </a:r>
            <a:r>
              <a:rPr lang="uk-UA" u="sng"/>
              <a:t>Приклад</a:t>
            </a:r>
            <a:r>
              <a:rPr lang="uk-UA"/>
              <a:t>. Швидке сортування, один прохід.</a:t>
            </a:r>
          </a:p>
          <a:p>
            <a:pPr marL="342900" indent="-342900" eaLnBrk="0" hangingPunct="0">
              <a:spcBef>
                <a:spcPct val="20000"/>
              </a:spcBef>
              <a:buClr>
                <a:schemeClr val="tx2"/>
              </a:buClr>
              <a:buSzPct val="75000"/>
              <a:buFont typeface="Wingdings" pitchFamily="2" charset="2"/>
              <a:buNone/>
            </a:pPr>
            <a:endParaRPr lang="en-GB"/>
          </a:p>
        </p:txBody>
      </p:sp>
      <p:grpSp>
        <p:nvGrpSpPr>
          <p:cNvPr id="70659" name="Группа 15"/>
          <p:cNvGrpSpPr>
            <a:grpSpLocks/>
          </p:cNvGrpSpPr>
          <p:nvPr/>
        </p:nvGrpSpPr>
        <p:grpSpPr bwMode="auto">
          <a:xfrm>
            <a:off x="1116013" y="1268413"/>
            <a:ext cx="7343775" cy="5040312"/>
            <a:chOff x="1115616" y="1052736"/>
            <a:chExt cx="7344816" cy="5040560"/>
          </a:xfrm>
        </p:grpSpPr>
        <p:sp>
          <p:nvSpPr>
            <p:cNvPr id="70660" name="Rectangle 3"/>
            <p:cNvSpPr txBox="1">
              <a:spLocks noChangeArrowheads="1"/>
            </p:cNvSpPr>
            <p:nvPr/>
          </p:nvSpPr>
          <p:spPr bwMode="auto">
            <a:xfrm>
              <a:off x="1115616" y="1052736"/>
              <a:ext cx="7344816" cy="5040560"/>
            </a:xfrm>
            <a:prstGeom prst="rect">
              <a:avLst/>
            </a:prstGeom>
            <a:noFill/>
            <a:ln w="9525">
              <a:noFill/>
              <a:miter lim="800000"/>
              <a:headEnd/>
              <a:tailEnd/>
            </a:ln>
          </p:spPr>
          <p:txBody>
            <a:bodyPr lIns="182562" tIns="46038" rIns="182562" bIns="46038"/>
            <a:lstStyle/>
            <a:p>
              <a:pPr eaLnBrk="0" hangingPunct="0">
                <a:lnSpc>
                  <a:spcPct val="80000"/>
                </a:lnSpc>
                <a:buClr>
                  <a:schemeClr val="tx2"/>
                </a:buClr>
                <a:buSzPct val="75000"/>
                <a:buFont typeface="Wingdings" pitchFamily="2" charset="2"/>
                <a:buNone/>
              </a:pPr>
              <a:r>
                <a:rPr lang="en-US"/>
                <a:t>A S O R T I N G E X A M P L </a:t>
              </a:r>
              <a:r>
                <a:rPr lang="en-US" b="1" u="sng"/>
                <a:t>E</a:t>
              </a:r>
            </a:p>
            <a:p>
              <a:pPr eaLnBrk="0" hangingPunct="0">
                <a:lnSpc>
                  <a:spcPct val="80000"/>
                </a:lnSpc>
                <a:buClr>
                  <a:schemeClr val="tx2"/>
                </a:buClr>
                <a:buSzPct val="75000"/>
                <a:buFont typeface="Wingdings" pitchFamily="2" charset="2"/>
                <a:buNone/>
              </a:pPr>
              <a:endParaRPr lang="en-US" b="1" u="sng"/>
            </a:p>
            <a:p>
              <a:pPr eaLnBrk="0" hangingPunct="0">
                <a:lnSpc>
                  <a:spcPct val="80000"/>
                </a:lnSpc>
                <a:buClr>
                  <a:schemeClr val="tx2"/>
                </a:buClr>
                <a:buSzPct val="75000"/>
                <a:buFont typeface="Wingdings" pitchFamily="2" charset="2"/>
                <a:buNone/>
              </a:pPr>
              <a:r>
                <a:rPr lang="en-US"/>
                <a:t>A S</a:t>
              </a:r>
            </a:p>
            <a:p>
              <a:pPr eaLnBrk="0" hangingPunct="0">
                <a:lnSpc>
                  <a:spcPct val="80000"/>
                </a:lnSpc>
                <a:buClr>
                  <a:schemeClr val="tx2"/>
                </a:buClr>
                <a:buSzPct val="75000"/>
                <a:buFont typeface="Wingdings" pitchFamily="2" charset="2"/>
                <a:buNone/>
              </a:pPr>
              <a:r>
                <a:rPr lang="en-US"/>
                <a:t>                                   A M P L</a:t>
              </a:r>
            </a:p>
            <a:p>
              <a:pPr eaLnBrk="0" hangingPunct="0">
                <a:lnSpc>
                  <a:spcPct val="80000"/>
                </a:lnSpc>
                <a:buClr>
                  <a:schemeClr val="tx2"/>
                </a:buClr>
                <a:buSzPct val="75000"/>
                <a:buFont typeface="Wingdings" pitchFamily="2" charset="2"/>
                <a:buNone/>
              </a:pPr>
              <a:r>
                <a:rPr lang="en-US"/>
                <a:t>A A                             S M P L E               </a:t>
              </a:r>
              <a:r>
                <a:rPr lang="en-US" i="1"/>
                <a:t>i</a:t>
              </a:r>
              <a:r>
                <a:rPr lang="en-US"/>
                <a:t>&lt;</a:t>
              </a:r>
              <a:r>
                <a:rPr lang="en-US" i="1"/>
                <a:t>j</a:t>
              </a:r>
              <a:endParaRPr lang="en-US"/>
            </a:p>
            <a:p>
              <a:pPr eaLnBrk="0" hangingPunct="0">
                <a:lnSpc>
                  <a:spcPct val="80000"/>
                </a:lnSpc>
                <a:buClr>
                  <a:schemeClr val="tx2"/>
                </a:buClr>
                <a:buSzPct val="75000"/>
                <a:buFont typeface="Wingdings" pitchFamily="2" charset="2"/>
                <a:buNone/>
              </a:pPr>
              <a:endParaRPr lang="en-US"/>
            </a:p>
            <a:p>
              <a:pPr eaLnBrk="0" hangingPunct="0">
                <a:lnSpc>
                  <a:spcPct val="80000"/>
                </a:lnSpc>
                <a:buClr>
                  <a:schemeClr val="tx2"/>
                </a:buClr>
                <a:buSzPct val="75000"/>
                <a:buFont typeface="Wingdings" pitchFamily="2" charset="2"/>
                <a:buNone/>
              </a:pPr>
              <a:r>
                <a:rPr lang="en-US"/>
                <a:t>       O                   </a:t>
              </a:r>
            </a:p>
            <a:p>
              <a:pPr eaLnBrk="0" hangingPunct="0">
                <a:lnSpc>
                  <a:spcPct val="80000"/>
                </a:lnSpc>
                <a:buClr>
                  <a:schemeClr val="tx2"/>
                </a:buClr>
                <a:buSzPct val="75000"/>
                <a:buFont typeface="Wingdings" pitchFamily="2" charset="2"/>
                <a:buNone/>
              </a:pPr>
              <a:r>
                <a:rPr lang="en-US"/>
                <a:t>                            E X</a:t>
              </a:r>
            </a:p>
            <a:p>
              <a:pPr eaLnBrk="0" hangingPunct="0">
                <a:lnSpc>
                  <a:spcPct val="80000"/>
                </a:lnSpc>
                <a:buClr>
                  <a:schemeClr val="tx2"/>
                </a:buClr>
                <a:buSzPct val="75000"/>
                <a:buFont typeface="Wingdings" pitchFamily="2" charset="2"/>
                <a:buNone/>
              </a:pPr>
              <a:r>
                <a:rPr lang="en-US"/>
                <a:t>A A E                  O X S M P L E               </a:t>
              </a:r>
              <a:r>
                <a:rPr lang="en-US" i="1"/>
                <a:t>i</a:t>
              </a:r>
              <a:r>
                <a:rPr lang="en-US"/>
                <a:t>&lt;</a:t>
              </a:r>
              <a:r>
                <a:rPr lang="en-US" i="1"/>
                <a:t>j</a:t>
              </a:r>
              <a:endParaRPr lang="en-US"/>
            </a:p>
            <a:p>
              <a:pPr eaLnBrk="0" hangingPunct="0">
                <a:lnSpc>
                  <a:spcPct val="80000"/>
                </a:lnSpc>
                <a:buClr>
                  <a:schemeClr val="tx2"/>
                </a:buClr>
                <a:buSzPct val="75000"/>
                <a:buFont typeface="Wingdings" pitchFamily="2" charset="2"/>
                <a:buNone/>
              </a:pPr>
              <a:endParaRPr lang="en-US"/>
            </a:p>
            <a:p>
              <a:pPr eaLnBrk="0" hangingPunct="0">
                <a:lnSpc>
                  <a:spcPct val="80000"/>
                </a:lnSpc>
                <a:buClr>
                  <a:schemeClr val="tx2"/>
                </a:buClr>
                <a:buSzPct val="75000"/>
                <a:buFont typeface="Wingdings" pitchFamily="2" charset="2"/>
                <a:buNone/>
              </a:pPr>
              <a:r>
                <a:rPr lang="en-US"/>
                <a:t>           R</a:t>
              </a:r>
            </a:p>
            <a:p>
              <a:pPr eaLnBrk="0" hangingPunct="0">
                <a:lnSpc>
                  <a:spcPct val="80000"/>
                </a:lnSpc>
                <a:buClr>
                  <a:schemeClr val="tx2"/>
                </a:buClr>
                <a:buSzPct val="75000"/>
                <a:buFont typeface="Wingdings" pitchFamily="2" charset="2"/>
                <a:buNone/>
              </a:pPr>
              <a:r>
                <a:rPr lang="en-US"/>
                <a:t>       E R T I N G                                         </a:t>
              </a:r>
              <a:r>
                <a:rPr lang="en-US" i="1"/>
                <a:t>i</a:t>
              </a:r>
              <a:r>
                <a:rPr lang="en-US"/>
                <a:t>&gt;</a:t>
              </a:r>
              <a:r>
                <a:rPr lang="en-US" i="1"/>
                <a:t>j</a:t>
              </a:r>
            </a:p>
            <a:p>
              <a:pPr eaLnBrk="0" hangingPunct="0">
                <a:lnSpc>
                  <a:spcPct val="80000"/>
                </a:lnSpc>
                <a:buClr>
                  <a:schemeClr val="tx2"/>
                </a:buClr>
                <a:buSzPct val="75000"/>
                <a:buFont typeface="Wingdings" pitchFamily="2" charset="2"/>
                <a:buNone/>
              </a:pPr>
              <a:endParaRPr lang="en-US"/>
            </a:p>
            <a:p>
              <a:pPr eaLnBrk="0" hangingPunct="0">
                <a:lnSpc>
                  <a:spcPct val="80000"/>
                </a:lnSpc>
                <a:buClr>
                  <a:schemeClr val="tx2"/>
                </a:buClr>
                <a:buSzPct val="75000"/>
                <a:buFont typeface="Wingdings" pitchFamily="2" charset="2"/>
                <a:buNone/>
              </a:pPr>
              <a:r>
                <a:rPr lang="en-US"/>
                <a:t>A A E </a:t>
              </a:r>
              <a:r>
                <a:rPr lang="en-US" b="1" u="sng"/>
                <a:t>E</a:t>
              </a:r>
              <a:r>
                <a:rPr lang="en-US"/>
                <a:t> T I N G O X S M P L R</a:t>
              </a:r>
              <a:endParaRPr lang="en-GB"/>
            </a:p>
          </p:txBody>
        </p:sp>
        <p:cxnSp>
          <p:nvCxnSpPr>
            <p:cNvPr id="70661" name="Прямая со стрелкой 2"/>
            <p:cNvCxnSpPr>
              <a:cxnSpLocks noChangeShapeType="1"/>
            </p:cNvCxnSpPr>
            <p:nvPr/>
          </p:nvCxnSpPr>
          <p:spPr bwMode="auto">
            <a:xfrm>
              <a:off x="1331640" y="1700808"/>
              <a:ext cx="432048" cy="0"/>
            </a:xfrm>
            <a:prstGeom prst="straightConnector1">
              <a:avLst/>
            </a:prstGeom>
            <a:noFill/>
            <a:ln w="12700" algn="ctr">
              <a:solidFill>
                <a:schemeClr val="tx1"/>
              </a:solidFill>
              <a:round/>
              <a:headEnd type="none" w="sm" len="sm"/>
              <a:tailEnd type="arrow" w="med" len="med"/>
            </a:ln>
          </p:spPr>
        </p:cxnSp>
        <p:cxnSp>
          <p:nvCxnSpPr>
            <p:cNvPr id="70662" name="Прямая со стрелкой 6"/>
            <p:cNvCxnSpPr>
              <a:cxnSpLocks noChangeShapeType="1"/>
            </p:cNvCxnSpPr>
            <p:nvPr/>
          </p:nvCxnSpPr>
          <p:spPr bwMode="auto">
            <a:xfrm flipH="1">
              <a:off x="4572000" y="1988840"/>
              <a:ext cx="936104" cy="0"/>
            </a:xfrm>
            <a:prstGeom prst="straightConnector1">
              <a:avLst/>
            </a:prstGeom>
            <a:noFill/>
            <a:ln w="12700" algn="ctr">
              <a:solidFill>
                <a:schemeClr val="tx1"/>
              </a:solidFill>
              <a:round/>
              <a:headEnd type="none" w="sm" len="sm"/>
              <a:tailEnd type="arrow" w="med" len="med"/>
            </a:ln>
          </p:spPr>
        </p:cxnSp>
        <p:cxnSp>
          <p:nvCxnSpPr>
            <p:cNvPr id="70663" name="Прямая со стрелкой 9"/>
            <p:cNvCxnSpPr>
              <a:cxnSpLocks noChangeShapeType="1"/>
            </p:cNvCxnSpPr>
            <p:nvPr/>
          </p:nvCxnSpPr>
          <p:spPr bwMode="auto">
            <a:xfrm>
              <a:off x="1835696" y="3068960"/>
              <a:ext cx="432048" cy="0"/>
            </a:xfrm>
            <a:prstGeom prst="straightConnector1">
              <a:avLst/>
            </a:prstGeom>
            <a:noFill/>
            <a:ln w="12700" algn="ctr">
              <a:solidFill>
                <a:schemeClr val="tx1"/>
              </a:solidFill>
              <a:round/>
              <a:headEnd type="none" w="sm" len="sm"/>
              <a:tailEnd type="arrow" w="med" len="med"/>
            </a:ln>
          </p:spPr>
        </p:cxnSp>
        <p:cxnSp>
          <p:nvCxnSpPr>
            <p:cNvPr id="70664" name="Прямая со стрелкой 10"/>
            <p:cNvCxnSpPr>
              <a:cxnSpLocks noChangeShapeType="1"/>
            </p:cNvCxnSpPr>
            <p:nvPr/>
          </p:nvCxnSpPr>
          <p:spPr bwMode="auto">
            <a:xfrm flipH="1">
              <a:off x="3851920" y="3356992"/>
              <a:ext cx="468052" cy="0"/>
            </a:xfrm>
            <a:prstGeom prst="straightConnector1">
              <a:avLst/>
            </a:prstGeom>
            <a:noFill/>
            <a:ln w="12700" algn="ctr">
              <a:solidFill>
                <a:schemeClr val="tx1"/>
              </a:solidFill>
              <a:round/>
              <a:headEnd type="none" w="sm" len="sm"/>
              <a:tailEnd type="arrow" w="med" len="med"/>
            </a:ln>
          </p:spPr>
        </p:cxnSp>
        <p:cxnSp>
          <p:nvCxnSpPr>
            <p:cNvPr id="70665" name="Прямая со стрелкой 12"/>
            <p:cNvCxnSpPr>
              <a:cxnSpLocks noChangeShapeType="1"/>
            </p:cNvCxnSpPr>
            <p:nvPr/>
          </p:nvCxnSpPr>
          <p:spPr bwMode="auto">
            <a:xfrm rot="10800000">
              <a:off x="2500097" y="4785144"/>
              <a:ext cx="1135799" cy="12012"/>
            </a:xfrm>
            <a:prstGeom prst="straightConnector1">
              <a:avLst/>
            </a:prstGeom>
            <a:noFill/>
            <a:ln w="12700" algn="ctr">
              <a:solidFill>
                <a:schemeClr val="tx1"/>
              </a:solidFill>
              <a:round/>
              <a:headEnd type="none" w="sm" len="sm"/>
              <a:tailEnd type="arrow" w="med" len="med"/>
            </a:ln>
          </p:spPr>
        </p:cxnSp>
        <p:cxnSp>
          <p:nvCxnSpPr>
            <p:cNvPr id="70666" name="Прямая со стрелкой 13"/>
            <p:cNvCxnSpPr>
              <a:cxnSpLocks noChangeShapeType="1"/>
            </p:cNvCxnSpPr>
            <p:nvPr/>
          </p:nvCxnSpPr>
          <p:spPr bwMode="auto">
            <a:xfrm flipV="1">
              <a:off x="2195736" y="4427935"/>
              <a:ext cx="590154" cy="9176"/>
            </a:xfrm>
            <a:prstGeom prst="straightConnector1">
              <a:avLst/>
            </a:prstGeom>
            <a:noFill/>
            <a:ln w="12700" algn="ctr">
              <a:solidFill>
                <a:schemeClr val="tx1"/>
              </a:solidFill>
              <a:round/>
              <a:headEnd type="none" w="sm" len="sm"/>
              <a:tailEnd type="arrow" w="med" len="med"/>
            </a:ln>
          </p:spPr>
        </p:cxnSp>
        <p:cxnSp>
          <p:nvCxnSpPr>
            <p:cNvPr id="70667" name="Прямая со стрелкой 14"/>
            <p:cNvCxnSpPr>
              <a:cxnSpLocks noChangeShapeType="1"/>
            </p:cNvCxnSpPr>
            <p:nvPr/>
          </p:nvCxnSpPr>
          <p:spPr bwMode="auto">
            <a:xfrm flipH="1">
              <a:off x="1907704" y="2564904"/>
              <a:ext cx="2412268" cy="0"/>
            </a:xfrm>
            <a:prstGeom prst="straightConnector1">
              <a:avLst/>
            </a:prstGeom>
            <a:noFill/>
            <a:ln w="12700" algn="ctr">
              <a:solidFill>
                <a:schemeClr val="tx1"/>
              </a:solidFill>
              <a:round/>
              <a:headEnd type="arrow" w="lg" len="med"/>
              <a:tailEnd type="arrow" w="lg" len="med"/>
            </a:ln>
          </p:spPr>
        </p:cxnSp>
        <p:cxnSp>
          <p:nvCxnSpPr>
            <p:cNvPr id="70668" name="Прямая со стрелкой 16"/>
            <p:cNvCxnSpPr>
              <a:cxnSpLocks noChangeShapeType="1"/>
            </p:cNvCxnSpPr>
            <p:nvPr/>
          </p:nvCxnSpPr>
          <p:spPr bwMode="auto">
            <a:xfrm flipH="1">
              <a:off x="2303748" y="3933056"/>
              <a:ext cx="1332148" cy="0"/>
            </a:xfrm>
            <a:prstGeom prst="straightConnector1">
              <a:avLst/>
            </a:prstGeom>
            <a:noFill/>
            <a:ln w="12700" algn="ctr">
              <a:solidFill>
                <a:schemeClr val="tx1"/>
              </a:solidFill>
              <a:round/>
              <a:headEnd type="arrow" w="lg" len="med"/>
              <a:tailEnd type="arrow" w="lg" len="med"/>
            </a:ln>
          </p:spPr>
        </p:cxnSp>
      </p:gr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3"/>
          <p:cNvSpPr>
            <a:spLocks noGrp="1" noChangeArrowheads="1"/>
          </p:cNvSpPr>
          <p:nvPr>
            <p:ph type="body" idx="4294967295"/>
          </p:nvPr>
        </p:nvSpPr>
        <p:spPr>
          <a:xfrm>
            <a:off x="0" y="188913"/>
            <a:ext cx="9144000" cy="623887"/>
          </a:xfrm>
        </p:spPr>
        <p:txBody>
          <a:bodyPr/>
          <a:lstStyle/>
          <a:p>
            <a:pPr>
              <a:lnSpc>
                <a:spcPct val="100000"/>
              </a:lnSpc>
              <a:buFont typeface="Wingdings" pitchFamily="2" charset="2"/>
              <a:buNone/>
            </a:pPr>
            <a:r>
              <a:rPr lang="uk-UA" sz="2800" smtClean="0"/>
              <a:t>	</a:t>
            </a:r>
            <a:r>
              <a:rPr lang="uk-UA" sz="2800" u="sng" smtClean="0"/>
              <a:t>Приклад</a:t>
            </a:r>
            <a:r>
              <a:rPr lang="uk-UA" sz="2800" smtClean="0"/>
              <a:t>. Швидке сортування.</a:t>
            </a:r>
          </a:p>
          <a:p>
            <a:pPr>
              <a:lnSpc>
                <a:spcPct val="100000"/>
              </a:lnSpc>
              <a:buFont typeface="Wingdings" pitchFamily="2" charset="2"/>
              <a:buNone/>
            </a:pPr>
            <a:endParaRPr lang="en-GB" sz="2800" smtClean="0"/>
          </a:p>
        </p:txBody>
      </p:sp>
      <p:sp>
        <p:nvSpPr>
          <p:cNvPr id="66563" name="Rectangle 3"/>
          <p:cNvSpPr txBox="1">
            <a:spLocks noChangeArrowheads="1"/>
          </p:cNvSpPr>
          <p:nvPr/>
        </p:nvSpPr>
        <p:spPr bwMode="auto">
          <a:xfrm>
            <a:off x="1116013" y="765175"/>
            <a:ext cx="6119812" cy="5786438"/>
          </a:xfrm>
          <a:prstGeom prst="rect">
            <a:avLst/>
          </a:prstGeom>
          <a:noFill/>
          <a:ln w="9525">
            <a:noFill/>
            <a:miter lim="800000"/>
            <a:headEnd/>
            <a:tailEnd/>
          </a:ln>
        </p:spPr>
        <p:txBody>
          <a:bodyPr lIns="182562" tIns="46038" rIns="182562" bIns="46038"/>
          <a:lstStyle/>
          <a:p>
            <a:pPr eaLnBrk="0" hangingPunct="0">
              <a:lnSpc>
                <a:spcPct val="80000"/>
              </a:lnSpc>
              <a:buClr>
                <a:schemeClr val="tx2"/>
              </a:buClr>
              <a:buSzPct val="75000"/>
              <a:buFont typeface="Wingdings" pitchFamily="2" charset="2"/>
              <a:buNone/>
            </a:pPr>
            <a:r>
              <a:rPr lang="en-US"/>
              <a:t>A S O R T I N G E X A M P L E</a:t>
            </a:r>
          </a:p>
          <a:p>
            <a:pPr eaLnBrk="0" hangingPunct="0">
              <a:lnSpc>
                <a:spcPct val="80000"/>
              </a:lnSpc>
              <a:buClr>
                <a:schemeClr val="tx2"/>
              </a:buClr>
              <a:buSzPct val="75000"/>
              <a:buFont typeface="Wingdings" pitchFamily="2" charset="2"/>
              <a:buNone/>
            </a:pPr>
            <a:r>
              <a:rPr lang="en-US"/>
              <a:t>A A E </a:t>
            </a:r>
            <a:r>
              <a:rPr lang="en-US" b="1" u="sng"/>
              <a:t>E</a:t>
            </a:r>
            <a:r>
              <a:rPr lang="en-US"/>
              <a:t> T I N G O X S M P L R</a:t>
            </a:r>
          </a:p>
          <a:p>
            <a:pPr eaLnBrk="0" hangingPunct="0">
              <a:lnSpc>
                <a:spcPct val="80000"/>
              </a:lnSpc>
              <a:buClr>
                <a:schemeClr val="tx2"/>
              </a:buClr>
              <a:buSzPct val="75000"/>
              <a:buFont typeface="Wingdings" pitchFamily="2" charset="2"/>
              <a:buNone/>
            </a:pPr>
            <a:r>
              <a:rPr lang="en-US"/>
              <a:t>A A </a:t>
            </a:r>
            <a:r>
              <a:rPr lang="en-US" b="1" u="sng"/>
              <a:t>E</a:t>
            </a:r>
          </a:p>
          <a:p>
            <a:pPr eaLnBrk="0" hangingPunct="0">
              <a:lnSpc>
                <a:spcPct val="80000"/>
              </a:lnSpc>
              <a:buClr>
                <a:schemeClr val="tx2"/>
              </a:buClr>
              <a:buSzPct val="75000"/>
              <a:buFont typeface="Wingdings" pitchFamily="2" charset="2"/>
              <a:buNone/>
            </a:pPr>
            <a:r>
              <a:rPr lang="en-US"/>
              <a:t>A </a:t>
            </a:r>
            <a:r>
              <a:rPr lang="en-US" b="1" u="sng"/>
              <a:t>A</a:t>
            </a:r>
          </a:p>
          <a:p>
            <a:pPr eaLnBrk="0" hangingPunct="0">
              <a:lnSpc>
                <a:spcPct val="80000"/>
              </a:lnSpc>
              <a:buClr>
                <a:schemeClr val="tx2"/>
              </a:buClr>
              <a:buSzPct val="75000"/>
              <a:buFont typeface="Wingdings" pitchFamily="2" charset="2"/>
              <a:buNone/>
            </a:pPr>
            <a:r>
              <a:rPr lang="en-US" b="1" u="sng"/>
              <a:t>A</a:t>
            </a:r>
          </a:p>
          <a:p>
            <a:pPr eaLnBrk="0" hangingPunct="0">
              <a:lnSpc>
                <a:spcPct val="80000"/>
              </a:lnSpc>
              <a:buClr>
                <a:schemeClr val="tx2"/>
              </a:buClr>
              <a:buSzPct val="75000"/>
              <a:buFont typeface="Wingdings" pitchFamily="2" charset="2"/>
              <a:buNone/>
            </a:pPr>
            <a:r>
              <a:rPr lang="en-US"/>
              <a:t>              L I N G O P M </a:t>
            </a:r>
            <a:r>
              <a:rPr lang="en-US" b="1" u="sng"/>
              <a:t>R</a:t>
            </a:r>
            <a:r>
              <a:rPr lang="en-US"/>
              <a:t> X T S</a:t>
            </a:r>
          </a:p>
          <a:p>
            <a:pPr eaLnBrk="0" hangingPunct="0">
              <a:lnSpc>
                <a:spcPct val="80000"/>
              </a:lnSpc>
              <a:buClr>
                <a:schemeClr val="tx2"/>
              </a:buClr>
              <a:buSzPct val="75000"/>
              <a:buFont typeface="Wingdings" pitchFamily="2" charset="2"/>
              <a:buNone/>
            </a:pPr>
            <a:r>
              <a:rPr lang="en-US"/>
              <a:t>              L I G </a:t>
            </a:r>
            <a:r>
              <a:rPr lang="en-US" b="1" u="sng"/>
              <a:t>M</a:t>
            </a:r>
            <a:r>
              <a:rPr lang="en-US"/>
              <a:t> O P N</a:t>
            </a:r>
          </a:p>
          <a:p>
            <a:pPr eaLnBrk="0" hangingPunct="0">
              <a:lnSpc>
                <a:spcPct val="80000"/>
              </a:lnSpc>
              <a:buClr>
                <a:schemeClr val="tx2"/>
              </a:buClr>
              <a:buSzPct val="75000"/>
              <a:buFont typeface="Wingdings" pitchFamily="2" charset="2"/>
              <a:buNone/>
            </a:pPr>
            <a:r>
              <a:rPr lang="en-US"/>
              <a:t>              </a:t>
            </a:r>
            <a:r>
              <a:rPr lang="en-US" b="1" u="sng"/>
              <a:t>G</a:t>
            </a:r>
            <a:r>
              <a:rPr lang="en-US"/>
              <a:t> I L</a:t>
            </a:r>
          </a:p>
          <a:p>
            <a:pPr eaLnBrk="0" hangingPunct="0">
              <a:lnSpc>
                <a:spcPct val="80000"/>
              </a:lnSpc>
              <a:buClr>
                <a:schemeClr val="tx2"/>
              </a:buClr>
              <a:buSzPct val="75000"/>
              <a:buFont typeface="Wingdings" pitchFamily="2" charset="2"/>
              <a:buNone/>
            </a:pPr>
            <a:r>
              <a:rPr lang="en-US"/>
              <a:t>                  I </a:t>
            </a:r>
            <a:r>
              <a:rPr lang="en-US" b="1" u="sng"/>
              <a:t>L</a:t>
            </a:r>
          </a:p>
          <a:p>
            <a:pPr eaLnBrk="0" hangingPunct="0">
              <a:lnSpc>
                <a:spcPct val="80000"/>
              </a:lnSpc>
              <a:buClr>
                <a:schemeClr val="tx2"/>
              </a:buClr>
              <a:buSzPct val="75000"/>
              <a:buFont typeface="Wingdings" pitchFamily="2" charset="2"/>
              <a:buNone/>
            </a:pPr>
            <a:r>
              <a:rPr lang="en-US"/>
              <a:t>                  </a:t>
            </a:r>
            <a:r>
              <a:rPr lang="en-US" b="1" u="sng"/>
              <a:t>I</a:t>
            </a:r>
          </a:p>
          <a:p>
            <a:pPr eaLnBrk="0" hangingPunct="0">
              <a:lnSpc>
                <a:spcPct val="80000"/>
              </a:lnSpc>
              <a:buClr>
                <a:schemeClr val="tx2"/>
              </a:buClr>
              <a:buSzPct val="75000"/>
              <a:buFont typeface="Wingdings" pitchFamily="2" charset="2"/>
              <a:buNone/>
            </a:pPr>
            <a:r>
              <a:rPr lang="en-US"/>
              <a:t>                            </a:t>
            </a:r>
            <a:r>
              <a:rPr lang="en-US" b="1" u="sng"/>
              <a:t>N</a:t>
            </a:r>
            <a:r>
              <a:rPr lang="en-US"/>
              <a:t> P O</a:t>
            </a:r>
          </a:p>
          <a:p>
            <a:pPr eaLnBrk="0" hangingPunct="0">
              <a:lnSpc>
                <a:spcPct val="80000"/>
              </a:lnSpc>
              <a:buClr>
                <a:schemeClr val="tx2"/>
              </a:buClr>
              <a:buSzPct val="75000"/>
              <a:buFont typeface="Wingdings" pitchFamily="2" charset="2"/>
              <a:buNone/>
            </a:pPr>
            <a:r>
              <a:rPr lang="en-US"/>
              <a:t>                                </a:t>
            </a:r>
            <a:r>
              <a:rPr lang="en-US" b="1" u="sng"/>
              <a:t>O</a:t>
            </a:r>
            <a:r>
              <a:rPr lang="en-US"/>
              <a:t> P</a:t>
            </a:r>
          </a:p>
          <a:p>
            <a:pPr eaLnBrk="0" hangingPunct="0">
              <a:lnSpc>
                <a:spcPct val="80000"/>
              </a:lnSpc>
              <a:buClr>
                <a:schemeClr val="tx2"/>
              </a:buClr>
              <a:buSzPct val="75000"/>
              <a:buFont typeface="Wingdings" pitchFamily="2" charset="2"/>
              <a:buNone/>
            </a:pPr>
            <a:r>
              <a:rPr lang="en-US"/>
              <a:t>                                    </a:t>
            </a:r>
            <a:r>
              <a:rPr lang="en-US" b="1" u="sng"/>
              <a:t>P</a:t>
            </a:r>
          </a:p>
          <a:p>
            <a:pPr eaLnBrk="0" hangingPunct="0">
              <a:lnSpc>
                <a:spcPct val="80000"/>
              </a:lnSpc>
              <a:buClr>
                <a:schemeClr val="tx2"/>
              </a:buClr>
              <a:buSzPct val="75000"/>
              <a:buFont typeface="Wingdings" pitchFamily="2" charset="2"/>
              <a:buNone/>
            </a:pPr>
            <a:r>
              <a:rPr lang="en-US"/>
              <a:t>                                           </a:t>
            </a:r>
            <a:r>
              <a:rPr lang="en-US" b="1" u="sng"/>
              <a:t>S</a:t>
            </a:r>
            <a:r>
              <a:rPr lang="en-US"/>
              <a:t> T X</a:t>
            </a:r>
          </a:p>
          <a:p>
            <a:pPr eaLnBrk="0" hangingPunct="0">
              <a:lnSpc>
                <a:spcPct val="80000"/>
              </a:lnSpc>
              <a:buClr>
                <a:schemeClr val="tx2"/>
              </a:buClr>
              <a:buSzPct val="75000"/>
              <a:buFont typeface="Wingdings" pitchFamily="2" charset="2"/>
              <a:buNone/>
            </a:pPr>
            <a:r>
              <a:rPr lang="en-US"/>
              <a:t>                                              T </a:t>
            </a:r>
            <a:r>
              <a:rPr lang="en-US" b="1" u="sng"/>
              <a:t>X</a:t>
            </a:r>
          </a:p>
          <a:p>
            <a:pPr eaLnBrk="0" hangingPunct="0">
              <a:lnSpc>
                <a:spcPct val="80000"/>
              </a:lnSpc>
              <a:buClr>
                <a:schemeClr val="tx2"/>
              </a:buClr>
              <a:buSzPct val="75000"/>
              <a:buFont typeface="Wingdings" pitchFamily="2" charset="2"/>
              <a:buNone/>
            </a:pPr>
            <a:r>
              <a:rPr lang="en-US"/>
              <a:t>                                              </a:t>
            </a:r>
            <a:r>
              <a:rPr lang="en-US" b="1" u="sng"/>
              <a:t>T</a:t>
            </a:r>
          </a:p>
          <a:p>
            <a:pPr eaLnBrk="0" hangingPunct="0">
              <a:lnSpc>
                <a:spcPct val="80000"/>
              </a:lnSpc>
              <a:buClr>
                <a:schemeClr val="tx2"/>
              </a:buClr>
              <a:buSzPct val="75000"/>
              <a:buFont typeface="Wingdings" pitchFamily="2" charset="2"/>
              <a:buNone/>
            </a:pPr>
            <a:r>
              <a:rPr lang="en-US"/>
              <a:t>A A E E G I L M N O P R S T X</a:t>
            </a:r>
            <a:endParaRPr lang="en-GB"/>
          </a:p>
        </p:txBody>
      </p:sp>
      <p:sp>
        <p:nvSpPr>
          <p:cNvPr id="66564" name="Овал 3"/>
          <p:cNvSpPr>
            <a:spLocks noChangeArrowheads="1"/>
          </p:cNvSpPr>
          <p:nvPr/>
        </p:nvSpPr>
        <p:spPr bwMode="auto">
          <a:xfrm>
            <a:off x="142875" y="6429375"/>
            <a:ext cx="214313" cy="214313"/>
          </a:xfrm>
          <a:prstGeom prst="ellipse">
            <a:avLst/>
          </a:prstGeom>
          <a:solidFill>
            <a:schemeClr val="accent1"/>
          </a:solidFill>
          <a:ln w="12700" algn="ctr">
            <a:solidFill>
              <a:schemeClr val="tx1"/>
            </a:solidFill>
            <a:round/>
            <a:headEnd type="none" w="sm" len="sm"/>
            <a:tailEnd type="none" w="sm" len="sm"/>
          </a:ln>
        </p:spPr>
        <p:txBody>
          <a:bodyPr/>
          <a:lstStyle/>
          <a:p>
            <a:endParaRPr lang="en-GB" sz="2400"/>
          </a:p>
        </p:txBody>
      </p:sp>
    </p:spTree>
    <p:extLst>
      <p:ext uri="{BB962C8B-B14F-4D97-AF65-F5344CB8AC3E}">
        <p14:creationId xmlns:p14="http://schemas.microsoft.com/office/powerpoint/2010/main" val="92801516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800" dirty="0" smtClean="0"/>
              <a:t>	Швидке сортування є рекурсивний процес розбиття файлу на частини: ми розбиваємо його, поміщаючи деякий елемент (що розділяє)  у свою остаточну позицію і виконуємо перегрупування масиву таким чином, що елементи менші за значенням, залишаються зліва від </a:t>
            </a:r>
            <a:r>
              <a:rPr lang="uk-UA" sz="2800" dirty="0" err="1" smtClean="0"/>
              <a:t>розділяючого</a:t>
            </a:r>
            <a:r>
              <a:rPr lang="uk-UA" sz="2800" dirty="0" smtClean="0"/>
              <a:t> елементу, а елементи, більші за значенням, - справа. Далі рекурсивно сортуємо ліву і праву частини масиву. Кожен рядок цієї діаграми представляє результат розбиття </a:t>
            </a:r>
            <a:r>
              <a:rPr lang="uk-UA" sz="2800" dirty="0" err="1" smtClean="0"/>
              <a:t>підфайлу</a:t>
            </a:r>
            <a:r>
              <a:rPr lang="uk-UA" sz="2800" dirty="0" smtClean="0"/>
              <a:t>, що відображається, з допомогою підкресленого елементу. Кінцевим результатом такого виду сортування є повністю відсортований файл.</a:t>
            </a:r>
            <a:endParaRPr lang="en-GB" sz="2800" dirty="0" smtClean="0"/>
          </a:p>
        </p:txBody>
      </p:sp>
      <p:sp>
        <p:nvSpPr>
          <p:cNvPr id="67587"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sz="2400"/>
          </a:p>
        </p:txBody>
      </p:sp>
    </p:spTree>
    <p:extLst>
      <p:ext uri="{BB962C8B-B14F-4D97-AF65-F5344CB8AC3E}">
        <p14:creationId xmlns:p14="http://schemas.microsoft.com/office/powerpoint/2010/main" val="124884560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3"/>
          <p:cNvSpPr>
            <a:spLocks noGrp="1" noChangeArrowheads="1"/>
          </p:cNvSpPr>
          <p:nvPr>
            <p:ph type="body" idx="4294967295"/>
          </p:nvPr>
        </p:nvSpPr>
        <p:spPr>
          <a:xfrm>
            <a:off x="0" y="333375"/>
            <a:ext cx="9144000" cy="6500813"/>
          </a:xfrm>
        </p:spPr>
        <p:txBody>
          <a:bodyPr/>
          <a:lstStyle/>
          <a:p>
            <a:pPr>
              <a:lnSpc>
                <a:spcPct val="100000"/>
              </a:lnSpc>
              <a:buFont typeface="Wingdings" pitchFamily="2" charset="2"/>
              <a:buNone/>
              <a:defRPr/>
            </a:pPr>
            <a:r>
              <a:rPr lang="uk-UA" sz="2800" dirty="0" smtClean="0"/>
              <a:t>	</a:t>
            </a:r>
            <a:r>
              <a:rPr lang="uk-UA" sz="2800" b="1" dirty="0" smtClean="0"/>
              <a:t>Проблеми, на які слід звернути увагу при використанні швидкого сортування</a:t>
            </a:r>
            <a:endParaRPr lang="en-US" sz="2800" b="1" dirty="0" smtClean="0"/>
          </a:p>
          <a:p>
            <a:pPr>
              <a:lnSpc>
                <a:spcPct val="100000"/>
              </a:lnSpc>
              <a:buFont typeface="Wingdings" pitchFamily="2" charset="2"/>
              <a:buNone/>
              <a:defRPr/>
            </a:pPr>
            <a:endParaRPr lang="en-US" sz="1000" b="1" dirty="0" smtClean="0"/>
          </a:p>
          <a:p>
            <a:pPr>
              <a:lnSpc>
                <a:spcPct val="100000"/>
              </a:lnSpc>
              <a:buFont typeface="Wingdings" pitchFamily="2" charset="2"/>
              <a:buNone/>
              <a:defRPr/>
            </a:pPr>
            <a:r>
              <a:rPr lang="en-US" sz="2400" dirty="0" smtClean="0"/>
              <a:t>1. </a:t>
            </a:r>
            <a:r>
              <a:rPr lang="uk-UA" sz="2400" dirty="0" smtClean="0"/>
              <a:t>Процес розділення нестійкий і прості способи зробити стійким швидке сортування, орієнтоване на масиви, поки не відомі.</a:t>
            </a:r>
            <a:endParaRPr lang="en-US" sz="2400" dirty="0" smtClean="0"/>
          </a:p>
          <a:p>
            <a:pPr>
              <a:lnSpc>
                <a:spcPct val="100000"/>
              </a:lnSpc>
              <a:buFont typeface="Wingdings" pitchFamily="2" charset="2"/>
              <a:buNone/>
              <a:defRPr/>
            </a:pPr>
            <a:r>
              <a:rPr lang="en-US" sz="2400" dirty="0" smtClean="0"/>
              <a:t>2. </a:t>
            </a:r>
            <a:r>
              <a:rPr lang="uk-UA" sz="2400" dirty="0" smtClean="0"/>
              <a:t>Реалізацію </a:t>
            </a:r>
            <a:r>
              <a:rPr lang="uk-UA" sz="2400" dirty="0" err="1" smtClean="0"/>
              <a:t>розділяючої</a:t>
            </a:r>
            <a:r>
              <a:rPr lang="uk-UA" sz="2400" dirty="0" smtClean="0"/>
              <a:t> процедури слід виконувати з особливою обережністю. Зокрема, найбільш простій спосіб гарантувати завершення рекурсивної програми полягає в тому, що</a:t>
            </a:r>
            <a:endParaRPr lang="en-US" sz="2400" dirty="0" smtClean="0"/>
          </a:p>
          <a:p>
            <a:pPr marL="810900" lvl="1" indent="-342900">
              <a:defRPr/>
            </a:pPr>
            <a:r>
              <a:rPr lang="uk-UA" sz="2400" dirty="0" smtClean="0"/>
              <a:t>вона не викликає себе для файлів з розмірами 1 і менше;</a:t>
            </a:r>
            <a:endParaRPr lang="en-US" sz="2400" dirty="0" smtClean="0"/>
          </a:p>
          <a:p>
            <a:pPr marL="810900" lvl="1" indent="-342900">
              <a:defRPr/>
            </a:pPr>
            <a:r>
              <a:rPr lang="uk-UA" sz="2400" dirty="0" smtClean="0"/>
              <a:t>викликає себе тільки для файлів, розмір яких строго менше розмірів вхідного файлу;</a:t>
            </a:r>
            <a:endParaRPr lang="en-US" sz="2400" dirty="0" smtClean="0"/>
          </a:p>
          <a:p>
            <a:pPr marL="810900" lvl="1" indent="-342900">
              <a:defRPr/>
            </a:pPr>
            <a:r>
              <a:rPr lang="uk-UA" sz="2400" dirty="0" smtClean="0"/>
              <a:t>не використовувати в якості </a:t>
            </a:r>
            <a:r>
              <a:rPr lang="uk-UA" sz="2400" dirty="0" err="1" smtClean="0"/>
              <a:t>розділяючого</a:t>
            </a:r>
            <a:r>
              <a:rPr lang="uk-UA" sz="2400" dirty="0" smtClean="0"/>
              <a:t> елемент</a:t>
            </a:r>
            <a:r>
              <a:rPr lang="uk-UA" sz="2400" dirty="0"/>
              <a:t>а</a:t>
            </a:r>
            <a:r>
              <a:rPr lang="uk-UA" sz="2400" dirty="0" smtClean="0"/>
              <a:t> найбільший або найменший елемент файлу (виникне нескінченний цикл сортування). </a:t>
            </a:r>
            <a:endParaRPr lang="en-US" sz="2400" dirty="0" smtClean="0"/>
          </a:p>
          <a:p>
            <a:pPr marL="342900" lvl="1" indent="-342900">
              <a:buClr>
                <a:schemeClr val="tx2"/>
              </a:buClr>
              <a:buSzPct val="75000"/>
              <a:buFontTx/>
              <a:buNone/>
              <a:defRPr/>
            </a:pPr>
            <a:r>
              <a:rPr lang="en-US" sz="2400" dirty="0" smtClean="0"/>
              <a:t>3. </a:t>
            </a:r>
            <a:r>
              <a:rPr lang="uk-UA" sz="2400" dirty="0" smtClean="0"/>
              <a:t>Коли у файлі зустрічаються дублікати ключів, фіксація моменту перетину покажчиків теж пов'язана з певними труднощами. </a:t>
            </a:r>
            <a:endParaRPr lang="uk-UA" dirty="0" smtClean="0"/>
          </a:p>
        </p:txBody>
      </p:sp>
      <p:sp>
        <p:nvSpPr>
          <p:cNvPr id="71683"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3"/>
          <p:cNvSpPr>
            <a:spLocks noGrp="1" noChangeArrowheads="1"/>
          </p:cNvSpPr>
          <p:nvPr>
            <p:ph type="body" idx="4294967295"/>
          </p:nvPr>
        </p:nvSpPr>
        <p:spPr>
          <a:xfrm>
            <a:off x="0" y="333375"/>
            <a:ext cx="9144000" cy="6524625"/>
          </a:xfrm>
        </p:spPr>
        <p:txBody>
          <a:bodyPr/>
          <a:lstStyle/>
          <a:p>
            <a:pPr>
              <a:lnSpc>
                <a:spcPct val="100000"/>
              </a:lnSpc>
              <a:buFont typeface="Wingdings" pitchFamily="2" charset="2"/>
              <a:buNone/>
            </a:pPr>
            <a:r>
              <a:rPr lang="uk-UA" sz="2800" smtClean="0"/>
              <a:t>	</a:t>
            </a:r>
            <a:r>
              <a:rPr lang="uk-UA" sz="2800" b="1" smtClean="0"/>
              <a:t>Характеристики ресурсоємності швидкого сортування </a:t>
            </a:r>
          </a:p>
          <a:p>
            <a:pPr>
              <a:lnSpc>
                <a:spcPct val="100000"/>
              </a:lnSpc>
              <a:buFont typeface="Wingdings" pitchFamily="2" charset="2"/>
              <a:buNone/>
            </a:pPr>
            <a:r>
              <a:rPr lang="uk-UA" sz="2800" b="1" smtClean="0"/>
              <a:t> </a:t>
            </a:r>
            <a:r>
              <a:rPr lang="uk-UA" sz="2800" smtClean="0"/>
              <a:t>Лема 8. Швидке сортування в найгіршому випадку виконує </a:t>
            </a:r>
            <a:r>
              <a:rPr lang="en-US" sz="2800" i="1" smtClean="0"/>
              <a:t>N</a:t>
            </a:r>
            <a:r>
              <a:rPr lang="uk-UA" sz="2800" baseline="30000" smtClean="0"/>
              <a:t>2</a:t>
            </a:r>
            <a:r>
              <a:rPr lang="uk-UA" sz="2800" smtClean="0"/>
              <a:t>/2 операцій порівняння; при цьому обсяг памяті, необхідний для рекурсії в алгоритмі, пропорційний </a:t>
            </a:r>
            <a:r>
              <a:rPr lang="en-US" sz="2800" i="1" smtClean="0"/>
              <a:t>N</a:t>
            </a:r>
            <a:r>
              <a:rPr lang="uk-UA" sz="2800" smtClean="0"/>
              <a:t>.</a:t>
            </a:r>
          </a:p>
          <a:p>
            <a:pPr>
              <a:lnSpc>
                <a:spcPct val="100000"/>
              </a:lnSpc>
              <a:buFont typeface="Wingdings" pitchFamily="2" charset="2"/>
              <a:buNone/>
            </a:pPr>
            <a:r>
              <a:rPr lang="uk-UA" sz="2400" smtClean="0"/>
              <a:t>	Найбільш сприятливий для швидкого сортування варіант даних – коли на кожній стадії розбиття набору він ділиться на дві рівні частини. В цьому випадку кількість порівнянь дорівнює </a:t>
            </a:r>
            <a:r>
              <a:rPr lang="en-US" sz="2400" i="1" smtClean="0"/>
              <a:t>N</a:t>
            </a:r>
            <a:r>
              <a:rPr lang="en-US" sz="2400" smtClean="0"/>
              <a:t> log</a:t>
            </a:r>
            <a:r>
              <a:rPr lang="en-US" sz="2400" i="1" smtClean="0"/>
              <a:t>N</a:t>
            </a:r>
            <a:r>
              <a:rPr lang="uk-UA" sz="2400" smtClean="0"/>
              <a:t>. </a:t>
            </a:r>
          </a:p>
          <a:p>
            <a:pPr>
              <a:lnSpc>
                <a:spcPct val="100000"/>
              </a:lnSpc>
              <a:buFont typeface="Wingdings" pitchFamily="2" charset="2"/>
              <a:buNone/>
            </a:pPr>
            <a:r>
              <a:rPr lang="uk-UA" sz="2800" smtClean="0"/>
              <a:t>Лема 9. Швидке сортування в середньому виконує 2</a:t>
            </a:r>
            <a:r>
              <a:rPr lang="en-US" sz="2800" smtClean="0"/>
              <a:t> </a:t>
            </a:r>
            <a:r>
              <a:rPr lang="en-US" sz="2800" i="1" smtClean="0"/>
              <a:t>N</a:t>
            </a:r>
            <a:r>
              <a:rPr lang="en-US" sz="2800" smtClean="0"/>
              <a:t> log</a:t>
            </a:r>
            <a:r>
              <a:rPr lang="en-US" sz="2800" i="1" smtClean="0"/>
              <a:t>N</a:t>
            </a:r>
            <a:r>
              <a:rPr lang="uk-UA" sz="2800" smtClean="0"/>
              <a:t> операцій порівняння.</a:t>
            </a:r>
          </a:p>
          <a:p>
            <a:pPr>
              <a:lnSpc>
                <a:spcPct val="100000"/>
              </a:lnSpc>
              <a:buFont typeface="Wingdings" pitchFamily="2" charset="2"/>
              <a:buNone/>
            </a:pPr>
            <a:r>
              <a:rPr lang="uk-UA" sz="2400" smtClean="0"/>
              <a:t>Доведення наведено на с. 305 [</a:t>
            </a:r>
            <a:r>
              <a:rPr lang="en-US" sz="2400" smtClean="0"/>
              <a:t>3</a:t>
            </a:r>
            <a:r>
              <a:rPr lang="uk-UA" sz="2400" smtClean="0"/>
              <a:t>].</a:t>
            </a:r>
          </a:p>
          <a:p>
            <a:pPr>
              <a:buFont typeface="Wingdings" pitchFamily="2" charset="2"/>
              <a:buNone/>
            </a:pPr>
            <a:r>
              <a:rPr lang="uk-UA" sz="2800" smtClean="0"/>
              <a:t>	Не зважаючи на всі цінні властивості швидкого сортування базовий алгоритм має недолік: він дуже не ефективний на наборах, які вже майже відсортовані. </a:t>
            </a:r>
          </a:p>
        </p:txBody>
      </p:sp>
      <p:sp>
        <p:nvSpPr>
          <p:cNvPr id="72707"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3"/>
          <p:cNvSpPr>
            <a:spLocks noGrp="1" noChangeArrowheads="1"/>
          </p:cNvSpPr>
          <p:nvPr>
            <p:ph type="body" idx="4294967295"/>
          </p:nvPr>
        </p:nvSpPr>
        <p:spPr>
          <a:xfrm>
            <a:off x="0" y="333375"/>
            <a:ext cx="9144000" cy="6500813"/>
          </a:xfrm>
        </p:spPr>
        <p:txBody>
          <a:bodyPr/>
          <a:lstStyle/>
          <a:p>
            <a:pPr>
              <a:lnSpc>
                <a:spcPct val="100000"/>
              </a:lnSpc>
              <a:buFont typeface="Wingdings" pitchFamily="2" charset="2"/>
              <a:buNone/>
            </a:pPr>
            <a:r>
              <a:rPr lang="uk-UA" sz="2800" smtClean="0"/>
              <a:t>	</a:t>
            </a:r>
            <a:r>
              <a:rPr lang="uk-UA" sz="2800" b="1" smtClean="0"/>
              <a:t>Основні напрямки покращення швидкого сортування </a:t>
            </a:r>
          </a:p>
          <a:p>
            <a:pPr>
              <a:lnSpc>
                <a:spcPct val="100000"/>
              </a:lnSpc>
              <a:buFont typeface="Wingdings" pitchFamily="2" charset="2"/>
              <a:buNone/>
            </a:pPr>
            <a:endParaRPr lang="uk-UA" sz="1100" b="1" smtClean="0"/>
          </a:p>
          <a:p>
            <a:pPr>
              <a:lnSpc>
                <a:spcPct val="100000"/>
              </a:lnSpc>
              <a:buFont typeface="Wingdings" pitchFamily="2" charset="2"/>
              <a:buNone/>
            </a:pPr>
            <a:r>
              <a:rPr lang="uk-UA" sz="2800" smtClean="0"/>
              <a:t> </a:t>
            </a:r>
            <a:r>
              <a:rPr lang="uk-UA" sz="2400" smtClean="0"/>
              <a:t>1. Організація роботи стеку. Стратегія розміщення в стек більшого із двох піднаборів приводить до того, що кожен наступний запис у стеку буде в два або більше разів менше за попередній. При цьому під стек відводиться обсяг пам’яті, що дорівнює приблизно </a:t>
            </a:r>
            <a:r>
              <a:rPr lang="en-US" sz="2400" smtClean="0"/>
              <a:t>log</a:t>
            </a:r>
            <a:r>
              <a:rPr lang="en-US" sz="2400" i="1" smtClean="0"/>
              <a:t>N</a:t>
            </a:r>
            <a:r>
              <a:rPr lang="en-US" sz="2400" smtClean="0"/>
              <a:t> </a:t>
            </a:r>
            <a:r>
              <a:rPr lang="uk-UA" sz="2400" smtClean="0"/>
              <a:t>записів. Це граничний варіант, в середньому обсяг пам’яті значно менший. Крім того, при такій організації алгоритм можна реалізувати нерекурсивно.</a:t>
            </a:r>
          </a:p>
          <a:p>
            <a:pPr>
              <a:lnSpc>
                <a:spcPct val="100000"/>
              </a:lnSpc>
              <a:buFont typeface="Wingdings" pitchFamily="2" charset="2"/>
              <a:buNone/>
            </a:pPr>
            <a:r>
              <a:rPr lang="uk-UA" sz="2400" smtClean="0"/>
              <a:t>2.	Відсікання піднаборів невеликих розмірів. Швидке сортування суттєво гірше працює для наборів розміром менше 9 – 10 елементів. Є сенс не сортувати такі піднабори одразу, а сортувати після виконання завершення швидкого сортування весь набір методом вставки. </a:t>
            </a:r>
          </a:p>
        </p:txBody>
      </p:sp>
      <p:sp>
        <p:nvSpPr>
          <p:cNvPr id="74755"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type="body" idx="4294967295"/>
          </p:nvPr>
        </p:nvSpPr>
        <p:spPr>
          <a:xfrm>
            <a:off x="0" y="357188"/>
            <a:ext cx="9144000" cy="6500812"/>
          </a:xfrm>
        </p:spPr>
        <p:txBody>
          <a:bodyPr/>
          <a:lstStyle/>
          <a:p>
            <a:pPr marL="609600" indent="-609600">
              <a:buFont typeface="Wingdings" pitchFamily="2" charset="2"/>
              <a:buNone/>
            </a:pPr>
            <a:r>
              <a:rPr lang="uk-UA" sz="2400" dirty="0" smtClean="0"/>
              <a:t>	По</a:t>
            </a:r>
            <a:r>
              <a:rPr lang="ru-RU" sz="2400" dirty="0" smtClean="0"/>
              <a:t>-</a:t>
            </a:r>
            <a:r>
              <a:rPr lang="uk-UA" sz="2400" dirty="0" smtClean="0"/>
              <a:t>друге, елементарні методи </a:t>
            </a:r>
            <a:r>
              <a:rPr lang="uk-UA" sz="2400" b="1" dirty="0" smtClean="0"/>
              <a:t>завжди підходять для наборів невеликих розмірів</a:t>
            </a:r>
            <a:r>
              <a:rPr lang="uk-UA" sz="2400" dirty="0" smtClean="0"/>
              <a:t> (до кількох десятків елементів) – складні алгоритми, в загальному випадку, супроводжуються додатковими затратами ресурсів. Це призводить до того, що на наборах малих розмірів вони працюють повільніше елементарних методів сортування. Це нас не турбуватиме доти, доки не виникне необхідність сортування великої кількості наборів невеликих розмірів. </a:t>
            </a:r>
          </a:p>
          <a:p>
            <a:pPr marL="609600" indent="-609600">
              <a:buFont typeface="Wingdings" pitchFamily="2" charset="2"/>
              <a:buNone/>
            </a:pPr>
            <a:r>
              <a:rPr lang="uk-UA" sz="2400" dirty="0" smtClean="0"/>
              <a:t>	Іншими типами наборів, сортування яких значно спрощене, є набори з майже завершеним упорядкуванням, або набори, які містять велику кількість однакових даних. </a:t>
            </a:r>
            <a:endParaRPr lang="en-GB" sz="2400" dirty="0" smtClean="0"/>
          </a:p>
          <a:p>
            <a:pPr marL="609600" indent="-609600">
              <a:buFont typeface="Wingdings" pitchFamily="2" charset="2"/>
              <a:buNone/>
            </a:pPr>
            <a:endParaRPr lang="uk-UA" sz="2400" dirty="0" smtClean="0"/>
          </a:p>
        </p:txBody>
      </p:sp>
      <p:sp>
        <p:nvSpPr>
          <p:cNvPr id="19459"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3"/>
          <p:cNvSpPr>
            <a:spLocks noGrp="1" noChangeArrowheads="1"/>
          </p:cNvSpPr>
          <p:nvPr>
            <p:ph type="body" idx="4294967295"/>
          </p:nvPr>
        </p:nvSpPr>
        <p:spPr>
          <a:xfrm>
            <a:off x="0" y="549275"/>
            <a:ext cx="9144000" cy="4392613"/>
          </a:xfrm>
        </p:spPr>
        <p:txBody>
          <a:bodyPr/>
          <a:lstStyle/>
          <a:p>
            <a:pPr>
              <a:lnSpc>
                <a:spcPct val="100000"/>
              </a:lnSpc>
              <a:buFont typeface="Wingdings" pitchFamily="2" charset="2"/>
              <a:buNone/>
            </a:pPr>
            <a:r>
              <a:rPr lang="uk-UA" sz="2400" smtClean="0"/>
              <a:t>3.	Метод вибору точки розбиття набору за допомогою обрахування медіани з трьох елементів. Швидке сортування дуже чутливе до того, наскільки рівномірно розбивається набір на частини. Для того, щоб підвищити вірогідність вибору значення, що відповідає середині набору, воно береться як медіана трьох випадково взятих елементів цього набору.</a:t>
            </a:r>
          </a:p>
          <a:p>
            <a:pPr>
              <a:lnSpc>
                <a:spcPct val="100000"/>
              </a:lnSpc>
              <a:buFont typeface="Wingdings" pitchFamily="2" charset="2"/>
              <a:buNone/>
            </a:pPr>
            <a:r>
              <a:rPr lang="uk-UA" sz="2400" smtClean="0"/>
              <a:t>4.	Для наборів з великою кількістю дубльованих ключів найкраща модифікація алгоритму полягає в діленні набору на три частини, одна - для ключів, менших за розділяючий елемент, інша - для ключів, рівних йому, і третя - для ключів, більших за розділяючий елемент. </a:t>
            </a:r>
          </a:p>
        </p:txBody>
      </p:sp>
      <p:sp>
        <p:nvSpPr>
          <p:cNvPr id="75779"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grpSp>
        <p:nvGrpSpPr>
          <p:cNvPr id="75780" name="Группа 2"/>
          <p:cNvGrpSpPr>
            <a:grpSpLocks/>
          </p:cNvGrpSpPr>
          <p:nvPr/>
        </p:nvGrpSpPr>
        <p:grpSpPr bwMode="auto">
          <a:xfrm>
            <a:off x="1116013" y="5138738"/>
            <a:ext cx="6911975" cy="1098550"/>
            <a:chOff x="1115616" y="5138028"/>
            <a:chExt cx="6912768" cy="1099284"/>
          </a:xfrm>
        </p:grpSpPr>
        <p:sp>
          <p:nvSpPr>
            <p:cNvPr id="75781" name="TextBox 4"/>
            <p:cNvSpPr txBox="1">
              <a:spLocks noChangeArrowheads="1"/>
            </p:cNvSpPr>
            <p:nvPr/>
          </p:nvSpPr>
          <p:spPr bwMode="auto">
            <a:xfrm>
              <a:off x="1115616" y="5138028"/>
              <a:ext cx="2016224" cy="523220"/>
            </a:xfrm>
            <a:prstGeom prst="rect">
              <a:avLst/>
            </a:prstGeom>
            <a:noFill/>
            <a:ln w="9525">
              <a:solidFill>
                <a:schemeClr val="tx1"/>
              </a:solidFill>
              <a:miter lim="800000"/>
              <a:headEnd/>
              <a:tailEnd/>
            </a:ln>
          </p:spPr>
          <p:txBody>
            <a:bodyPr>
              <a:spAutoFit/>
            </a:bodyPr>
            <a:lstStyle/>
            <a:p>
              <a:pPr algn="ctr"/>
              <a:r>
                <a:rPr lang="uk-UA"/>
                <a:t>≤</a:t>
              </a:r>
              <a:r>
                <a:rPr lang="en-US" i="1"/>
                <a:t>v</a:t>
              </a:r>
              <a:endParaRPr lang="ru-RU" i="1"/>
            </a:p>
          </p:txBody>
        </p:sp>
        <p:sp>
          <p:nvSpPr>
            <p:cNvPr id="75782" name="TextBox 5"/>
            <p:cNvSpPr txBox="1">
              <a:spLocks noChangeArrowheads="1"/>
            </p:cNvSpPr>
            <p:nvPr/>
          </p:nvSpPr>
          <p:spPr bwMode="auto">
            <a:xfrm>
              <a:off x="3131840" y="5138028"/>
              <a:ext cx="2088232" cy="523220"/>
            </a:xfrm>
            <a:prstGeom prst="rect">
              <a:avLst/>
            </a:prstGeom>
            <a:noFill/>
            <a:ln w="9525">
              <a:solidFill>
                <a:schemeClr val="tx1"/>
              </a:solidFill>
              <a:miter lim="800000"/>
              <a:headEnd/>
              <a:tailEnd/>
            </a:ln>
          </p:spPr>
          <p:txBody>
            <a:bodyPr>
              <a:spAutoFit/>
            </a:bodyPr>
            <a:lstStyle/>
            <a:p>
              <a:pPr algn="ctr"/>
              <a:r>
                <a:rPr lang="uk-UA"/>
                <a:t>=</a:t>
              </a:r>
              <a:r>
                <a:rPr lang="en-US" i="1"/>
                <a:t>v</a:t>
              </a:r>
              <a:endParaRPr lang="ru-RU"/>
            </a:p>
          </p:txBody>
        </p:sp>
        <p:sp>
          <p:nvSpPr>
            <p:cNvPr id="75783" name="TextBox 6"/>
            <p:cNvSpPr txBox="1">
              <a:spLocks noChangeArrowheads="1"/>
            </p:cNvSpPr>
            <p:nvPr/>
          </p:nvSpPr>
          <p:spPr bwMode="auto">
            <a:xfrm>
              <a:off x="5220072" y="5138028"/>
              <a:ext cx="2088232" cy="523220"/>
            </a:xfrm>
            <a:prstGeom prst="rect">
              <a:avLst/>
            </a:prstGeom>
            <a:noFill/>
            <a:ln w="9525">
              <a:solidFill>
                <a:schemeClr val="tx1"/>
              </a:solidFill>
              <a:miter lim="800000"/>
              <a:headEnd/>
              <a:tailEnd/>
            </a:ln>
          </p:spPr>
          <p:txBody>
            <a:bodyPr>
              <a:spAutoFit/>
            </a:bodyPr>
            <a:lstStyle/>
            <a:p>
              <a:pPr algn="ctr"/>
              <a:r>
                <a:rPr lang="uk-UA"/>
                <a:t>≥</a:t>
              </a:r>
              <a:r>
                <a:rPr lang="en-US" i="1"/>
                <a:t>v</a:t>
              </a:r>
              <a:endParaRPr lang="ru-RU" i="1"/>
            </a:p>
          </p:txBody>
        </p:sp>
        <p:sp>
          <p:nvSpPr>
            <p:cNvPr id="75784" name="TextBox 7"/>
            <p:cNvSpPr txBox="1">
              <a:spLocks noChangeArrowheads="1"/>
            </p:cNvSpPr>
            <p:nvPr/>
          </p:nvSpPr>
          <p:spPr bwMode="auto">
            <a:xfrm>
              <a:off x="7308304" y="5138028"/>
              <a:ext cx="576064" cy="523220"/>
            </a:xfrm>
            <a:prstGeom prst="rect">
              <a:avLst/>
            </a:prstGeom>
            <a:noFill/>
            <a:ln w="9525">
              <a:solidFill>
                <a:schemeClr val="tx1"/>
              </a:solidFill>
              <a:miter lim="800000"/>
              <a:headEnd/>
              <a:tailEnd/>
            </a:ln>
          </p:spPr>
          <p:txBody>
            <a:bodyPr>
              <a:spAutoFit/>
            </a:bodyPr>
            <a:lstStyle/>
            <a:p>
              <a:pPr algn="ctr"/>
              <a:r>
                <a:rPr lang="en-US" i="1"/>
                <a:t>v</a:t>
              </a:r>
              <a:endParaRPr lang="ru-RU" i="1"/>
            </a:p>
          </p:txBody>
        </p:sp>
        <p:cxnSp>
          <p:nvCxnSpPr>
            <p:cNvPr id="75785" name="Прямая со стрелкой 8"/>
            <p:cNvCxnSpPr>
              <a:cxnSpLocks noChangeShapeType="1"/>
            </p:cNvCxnSpPr>
            <p:nvPr/>
          </p:nvCxnSpPr>
          <p:spPr bwMode="auto">
            <a:xfrm flipV="1">
              <a:off x="1259632" y="5661248"/>
              <a:ext cx="0" cy="484892"/>
            </a:xfrm>
            <a:prstGeom prst="straightConnector1">
              <a:avLst/>
            </a:prstGeom>
            <a:noFill/>
            <a:ln w="12700" algn="ctr">
              <a:solidFill>
                <a:schemeClr val="tx1"/>
              </a:solidFill>
              <a:round/>
              <a:headEnd type="none" w="sm" len="sm"/>
              <a:tailEnd type="stealth" w="lg" len="lg"/>
            </a:ln>
          </p:spPr>
        </p:cxnSp>
        <p:cxnSp>
          <p:nvCxnSpPr>
            <p:cNvPr id="75786" name="Прямая со стрелкой 9"/>
            <p:cNvCxnSpPr>
              <a:cxnSpLocks noChangeShapeType="1"/>
            </p:cNvCxnSpPr>
            <p:nvPr/>
          </p:nvCxnSpPr>
          <p:spPr bwMode="auto">
            <a:xfrm flipV="1">
              <a:off x="2987824" y="5661248"/>
              <a:ext cx="0" cy="484892"/>
            </a:xfrm>
            <a:prstGeom prst="straightConnector1">
              <a:avLst/>
            </a:prstGeom>
            <a:noFill/>
            <a:ln w="12700" algn="ctr">
              <a:solidFill>
                <a:schemeClr val="tx1"/>
              </a:solidFill>
              <a:round/>
              <a:headEnd type="none" w="sm" len="sm"/>
              <a:tailEnd type="stealth" w="lg" len="lg"/>
            </a:ln>
          </p:spPr>
        </p:cxnSp>
        <p:cxnSp>
          <p:nvCxnSpPr>
            <p:cNvPr id="75787" name="Прямая со стрелкой 10"/>
            <p:cNvCxnSpPr>
              <a:cxnSpLocks noChangeShapeType="1"/>
            </p:cNvCxnSpPr>
            <p:nvPr/>
          </p:nvCxnSpPr>
          <p:spPr bwMode="auto">
            <a:xfrm flipV="1">
              <a:off x="5364088" y="5661248"/>
              <a:ext cx="0" cy="484892"/>
            </a:xfrm>
            <a:prstGeom prst="straightConnector1">
              <a:avLst/>
            </a:prstGeom>
            <a:noFill/>
            <a:ln w="12700" algn="ctr">
              <a:solidFill>
                <a:schemeClr val="tx1"/>
              </a:solidFill>
              <a:round/>
              <a:headEnd type="none" w="sm" len="sm"/>
              <a:tailEnd type="stealth" w="lg" len="lg"/>
            </a:ln>
          </p:spPr>
        </p:cxnSp>
        <p:cxnSp>
          <p:nvCxnSpPr>
            <p:cNvPr id="75788" name="Прямая со стрелкой 11"/>
            <p:cNvCxnSpPr>
              <a:cxnSpLocks noChangeShapeType="1"/>
            </p:cNvCxnSpPr>
            <p:nvPr/>
          </p:nvCxnSpPr>
          <p:spPr bwMode="auto">
            <a:xfrm flipV="1">
              <a:off x="7596336" y="5661248"/>
              <a:ext cx="0" cy="484892"/>
            </a:xfrm>
            <a:prstGeom prst="straightConnector1">
              <a:avLst/>
            </a:prstGeom>
            <a:noFill/>
            <a:ln w="12700" algn="ctr">
              <a:solidFill>
                <a:schemeClr val="tx1"/>
              </a:solidFill>
              <a:round/>
              <a:headEnd type="none" w="sm" len="sm"/>
              <a:tailEnd type="stealth" w="lg" len="lg"/>
            </a:ln>
          </p:spPr>
        </p:cxnSp>
        <p:sp>
          <p:nvSpPr>
            <p:cNvPr id="75789" name="TextBox 12"/>
            <p:cNvSpPr txBox="1">
              <a:spLocks noChangeArrowheads="1"/>
            </p:cNvSpPr>
            <p:nvPr/>
          </p:nvSpPr>
          <p:spPr bwMode="auto">
            <a:xfrm>
              <a:off x="7452320" y="5714092"/>
              <a:ext cx="576064" cy="523220"/>
            </a:xfrm>
            <a:prstGeom prst="rect">
              <a:avLst/>
            </a:prstGeom>
            <a:noFill/>
            <a:ln w="9525">
              <a:noFill/>
              <a:miter lim="800000"/>
              <a:headEnd/>
              <a:tailEnd/>
            </a:ln>
          </p:spPr>
          <p:txBody>
            <a:bodyPr>
              <a:spAutoFit/>
            </a:bodyPr>
            <a:lstStyle/>
            <a:p>
              <a:pPr algn="ctr"/>
              <a:r>
                <a:rPr lang="en-US" i="1"/>
                <a:t>r</a:t>
              </a:r>
              <a:endParaRPr lang="ru-RU" i="1"/>
            </a:p>
          </p:txBody>
        </p:sp>
        <p:sp>
          <p:nvSpPr>
            <p:cNvPr id="75790" name="TextBox 13"/>
            <p:cNvSpPr txBox="1">
              <a:spLocks noChangeArrowheads="1"/>
            </p:cNvSpPr>
            <p:nvPr/>
          </p:nvSpPr>
          <p:spPr bwMode="auto">
            <a:xfrm>
              <a:off x="5220072" y="5714092"/>
              <a:ext cx="576064" cy="523220"/>
            </a:xfrm>
            <a:prstGeom prst="rect">
              <a:avLst/>
            </a:prstGeom>
            <a:noFill/>
            <a:ln w="9525">
              <a:noFill/>
              <a:miter lim="800000"/>
              <a:headEnd/>
              <a:tailEnd/>
            </a:ln>
          </p:spPr>
          <p:txBody>
            <a:bodyPr>
              <a:spAutoFit/>
            </a:bodyPr>
            <a:lstStyle/>
            <a:p>
              <a:pPr algn="ctr"/>
              <a:r>
                <a:rPr lang="en-US" i="1"/>
                <a:t>i</a:t>
              </a:r>
              <a:endParaRPr lang="ru-RU" i="1"/>
            </a:p>
          </p:txBody>
        </p:sp>
        <p:sp>
          <p:nvSpPr>
            <p:cNvPr id="75791" name="TextBox 14"/>
            <p:cNvSpPr txBox="1">
              <a:spLocks noChangeArrowheads="1"/>
            </p:cNvSpPr>
            <p:nvPr/>
          </p:nvSpPr>
          <p:spPr bwMode="auto">
            <a:xfrm>
              <a:off x="2843808" y="5714092"/>
              <a:ext cx="576064" cy="523220"/>
            </a:xfrm>
            <a:prstGeom prst="rect">
              <a:avLst/>
            </a:prstGeom>
            <a:noFill/>
            <a:ln w="9525">
              <a:noFill/>
              <a:miter lim="800000"/>
              <a:headEnd/>
              <a:tailEnd/>
            </a:ln>
          </p:spPr>
          <p:txBody>
            <a:bodyPr>
              <a:spAutoFit/>
            </a:bodyPr>
            <a:lstStyle/>
            <a:p>
              <a:pPr algn="ctr"/>
              <a:r>
                <a:rPr lang="en-US" i="1"/>
                <a:t>j</a:t>
              </a:r>
              <a:endParaRPr lang="ru-RU" i="1"/>
            </a:p>
          </p:txBody>
        </p:sp>
        <p:sp>
          <p:nvSpPr>
            <p:cNvPr id="75792" name="TextBox 15"/>
            <p:cNvSpPr txBox="1">
              <a:spLocks noChangeArrowheads="1"/>
            </p:cNvSpPr>
            <p:nvPr/>
          </p:nvSpPr>
          <p:spPr bwMode="auto">
            <a:xfrm>
              <a:off x="1115616" y="5714092"/>
              <a:ext cx="576064" cy="523220"/>
            </a:xfrm>
            <a:prstGeom prst="rect">
              <a:avLst/>
            </a:prstGeom>
            <a:noFill/>
            <a:ln w="9525">
              <a:noFill/>
              <a:miter lim="800000"/>
              <a:headEnd/>
              <a:tailEnd/>
            </a:ln>
          </p:spPr>
          <p:txBody>
            <a:bodyPr>
              <a:spAutoFit/>
            </a:bodyPr>
            <a:lstStyle/>
            <a:p>
              <a:pPr algn="ctr"/>
              <a:r>
                <a:rPr lang="en-US"/>
                <a:t>1</a:t>
              </a:r>
              <a:endParaRPr lang="ru-RU"/>
            </a:p>
          </p:txBody>
        </p:sp>
      </p:gr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3"/>
          <p:cNvSpPr>
            <a:spLocks noGrp="1" noChangeArrowheads="1"/>
          </p:cNvSpPr>
          <p:nvPr>
            <p:ph type="body" idx="4294967295"/>
          </p:nvPr>
        </p:nvSpPr>
        <p:spPr>
          <a:xfrm>
            <a:off x="0" y="357188"/>
            <a:ext cx="9144000" cy="642937"/>
          </a:xfrm>
        </p:spPr>
        <p:txBody>
          <a:bodyPr/>
          <a:lstStyle/>
          <a:p>
            <a:pPr algn="ctr">
              <a:lnSpc>
                <a:spcPct val="100000"/>
              </a:lnSpc>
              <a:buFont typeface="Wingdings" pitchFamily="2" charset="2"/>
              <a:buNone/>
            </a:pPr>
            <a:r>
              <a:rPr lang="uk-UA" sz="2800" smtClean="0"/>
              <a:t>Емпіричне дослідження швидкого сортування</a:t>
            </a:r>
          </a:p>
        </p:txBody>
      </p:sp>
      <p:graphicFrame>
        <p:nvGraphicFramePr>
          <p:cNvPr id="4" name="Таблица 3"/>
          <p:cNvGraphicFramePr>
            <a:graphicFrameLocks noGrp="1"/>
          </p:cNvGraphicFramePr>
          <p:nvPr/>
        </p:nvGraphicFramePr>
        <p:xfrm>
          <a:off x="539750" y="1403350"/>
          <a:ext cx="8208912" cy="4185675"/>
        </p:xfrm>
        <a:graphic>
          <a:graphicData uri="http://schemas.openxmlformats.org/drawingml/2006/table">
            <a:tbl>
              <a:tblPr firstRow="1" bandRow="1">
                <a:tableStyleId>{5C22544A-7EE6-4342-B048-85BDC9FD1C3A}</a:tableStyleId>
              </a:tblPr>
              <a:tblGrid>
                <a:gridCol w="1448586"/>
                <a:gridCol w="2293682"/>
                <a:gridCol w="2172962"/>
                <a:gridCol w="2293682"/>
              </a:tblGrid>
              <a:tr h="122413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N</a:t>
                      </a:r>
                      <a:endParaRPr lang="en-GB" dirty="0">
                        <a:solidFill>
                          <a:schemeClr val="tx1"/>
                        </a:solidFill>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uk-UA" sz="1800" b="1" kern="1200" dirty="0" smtClean="0">
                        <a:solidFill>
                          <a:schemeClr val="tx1"/>
                        </a:solidFill>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r>
                        <a:rPr lang="uk-UA" sz="1800" b="1" kern="1200" dirty="0" smtClean="0">
                          <a:solidFill>
                            <a:schemeClr val="tx1"/>
                          </a:solidFill>
                          <a:latin typeface="+mn-lt"/>
                          <a:ea typeface="+mn-ea"/>
                          <a:cs typeface="+mn-cs"/>
                        </a:rPr>
                        <a:t>сортування методом </a:t>
                      </a:r>
                      <a:r>
                        <a:rPr lang="uk-UA" sz="1800" b="1" kern="1200" dirty="0" err="1" smtClean="0">
                          <a:solidFill>
                            <a:schemeClr val="tx1"/>
                          </a:solidFill>
                          <a:latin typeface="+mn-lt"/>
                          <a:ea typeface="+mn-ea"/>
                          <a:cs typeface="+mn-cs"/>
                        </a:rPr>
                        <a:t>Шелла</a:t>
                      </a:r>
                      <a:endParaRPr lang="en-GB" sz="1800" b="1"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uk-UA" sz="1800" b="1" kern="1200" dirty="0" smtClean="0">
                          <a:solidFill>
                            <a:schemeClr val="tx1"/>
                          </a:solidFill>
                          <a:latin typeface="+mn-lt"/>
                          <a:ea typeface="+mn-ea"/>
                          <a:cs typeface="+mn-cs"/>
                        </a:rPr>
                        <a:t>швидке сортування, стандартне  </a:t>
                      </a:r>
                      <a:endParaRPr lang="en-GB" sz="1800" b="1"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uk-UA" sz="1800" b="1" kern="1200" dirty="0" smtClean="0">
                          <a:solidFill>
                            <a:schemeClr val="tx1"/>
                          </a:solidFill>
                          <a:latin typeface="+mn-lt"/>
                          <a:ea typeface="+mn-ea"/>
                          <a:cs typeface="+mn-cs"/>
                        </a:rPr>
                        <a:t>швидке сортування з обчисленням медіани з трьох елементів</a:t>
                      </a:r>
                      <a:endParaRPr lang="en-GB" sz="1800" b="1"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3077">
                <a:tc>
                  <a:txBody>
                    <a:bodyPr/>
                    <a:lstStyle/>
                    <a:p>
                      <a:pPr marL="252000"/>
                      <a:r>
                        <a:rPr lang="uk-UA" dirty="0" smtClean="0">
                          <a:solidFill>
                            <a:schemeClr val="tx1"/>
                          </a:solidFill>
                        </a:rPr>
                        <a:t>12500</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52000"/>
                      <a:r>
                        <a:rPr lang="uk-UA" dirty="0" smtClean="0">
                          <a:solidFill>
                            <a:schemeClr val="tx1"/>
                          </a:solidFill>
                        </a:rPr>
                        <a:t>6</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52000"/>
                      <a:r>
                        <a:rPr lang="uk-UA" dirty="0" smtClean="0">
                          <a:solidFill>
                            <a:schemeClr val="tx1"/>
                          </a:solidFill>
                        </a:rPr>
                        <a:t>2</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52000"/>
                      <a:r>
                        <a:rPr lang="uk-UA" dirty="0" smtClean="0">
                          <a:solidFill>
                            <a:schemeClr val="tx1"/>
                          </a:solidFill>
                        </a:rPr>
                        <a:t>3</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3077">
                <a:tc>
                  <a:txBody>
                    <a:bodyPr/>
                    <a:lstStyle/>
                    <a:p>
                      <a:pPr marL="252000"/>
                      <a:r>
                        <a:rPr lang="uk-UA" dirty="0" smtClean="0">
                          <a:solidFill>
                            <a:schemeClr val="tx1"/>
                          </a:solidFill>
                        </a:rPr>
                        <a:t>25000</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52000"/>
                      <a:r>
                        <a:rPr lang="uk-UA" dirty="0" smtClean="0">
                          <a:solidFill>
                            <a:schemeClr val="tx1"/>
                          </a:solidFill>
                        </a:rPr>
                        <a:t>10</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52000"/>
                      <a:r>
                        <a:rPr lang="uk-UA" dirty="0" smtClean="0">
                          <a:solidFill>
                            <a:schemeClr val="tx1"/>
                          </a:solidFill>
                        </a:rPr>
                        <a:t>5</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52000"/>
                      <a:r>
                        <a:rPr lang="uk-UA" dirty="0" smtClean="0">
                          <a:solidFill>
                            <a:schemeClr val="tx1"/>
                          </a:solidFill>
                        </a:rPr>
                        <a:t>5</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3077">
                <a:tc>
                  <a:txBody>
                    <a:bodyPr/>
                    <a:lstStyle/>
                    <a:p>
                      <a:pPr marL="252000"/>
                      <a:r>
                        <a:rPr lang="uk-UA" dirty="0" smtClean="0">
                          <a:solidFill>
                            <a:schemeClr val="tx1"/>
                          </a:solidFill>
                        </a:rPr>
                        <a:t>50000</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52000"/>
                      <a:r>
                        <a:rPr lang="uk-UA" dirty="0" smtClean="0">
                          <a:solidFill>
                            <a:schemeClr val="tx1"/>
                          </a:solidFill>
                        </a:rPr>
                        <a:t>26</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52000"/>
                      <a:r>
                        <a:rPr lang="uk-UA" dirty="0" smtClean="0">
                          <a:solidFill>
                            <a:schemeClr val="tx1"/>
                          </a:solidFill>
                        </a:rPr>
                        <a:t>11</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52000"/>
                      <a:r>
                        <a:rPr lang="uk-UA" dirty="0" smtClean="0">
                          <a:solidFill>
                            <a:schemeClr val="tx1"/>
                          </a:solidFill>
                        </a:rPr>
                        <a:t>12</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3077">
                <a:tc>
                  <a:txBody>
                    <a:bodyPr/>
                    <a:lstStyle/>
                    <a:p>
                      <a:pPr marL="252000"/>
                      <a:r>
                        <a:rPr lang="uk-UA" dirty="0" smtClean="0">
                          <a:solidFill>
                            <a:schemeClr val="tx1"/>
                          </a:solidFill>
                        </a:rPr>
                        <a:t>100000</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52000"/>
                      <a:r>
                        <a:rPr lang="uk-UA" dirty="0" smtClean="0">
                          <a:solidFill>
                            <a:schemeClr val="tx1"/>
                          </a:solidFill>
                        </a:rPr>
                        <a:t>58</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52000"/>
                      <a:r>
                        <a:rPr lang="uk-UA" dirty="0" smtClean="0">
                          <a:solidFill>
                            <a:schemeClr val="tx1"/>
                          </a:solidFill>
                        </a:rPr>
                        <a:t>24</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52000"/>
                      <a:r>
                        <a:rPr lang="uk-UA" dirty="0" smtClean="0">
                          <a:solidFill>
                            <a:schemeClr val="tx1"/>
                          </a:solidFill>
                        </a:rPr>
                        <a:t>25</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3077">
                <a:tc>
                  <a:txBody>
                    <a:bodyPr/>
                    <a:lstStyle/>
                    <a:p>
                      <a:pPr marL="252000"/>
                      <a:r>
                        <a:rPr lang="uk-UA" dirty="0" smtClean="0">
                          <a:solidFill>
                            <a:schemeClr val="tx1"/>
                          </a:solidFill>
                        </a:rPr>
                        <a:t>200000</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52000"/>
                      <a:r>
                        <a:rPr lang="uk-UA" dirty="0" smtClean="0">
                          <a:solidFill>
                            <a:schemeClr val="tx1"/>
                          </a:solidFill>
                        </a:rPr>
                        <a:t>126</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52000"/>
                      <a:r>
                        <a:rPr lang="uk-UA" dirty="0" smtClean="0">
                          <a:solidFill>
                            <a:schemeClr val="tx1"/>
                          </a:solidFill>
                        </a:rPr>
                        <a:t>53</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52000"/>
                      <a:r>
                        <a:rPr lang="uk-UA" dirty="0" smtClean="0">
                          <a:solidFill>
                            <a:schemeClr val="tx1"/>
                          </a:solidFill>
                        </a:rPr>
                        <a:t>52</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3077">
                <a:tc>
                  <a:txBody>
                    <a:bodyPr/>
                    <a:lstStyle/>
                    <a:p>
                      <a:pPr marL="252000"/>
                      <a:r>
                        <a:rPr lang="uk-UA" dirty="0" smtClean="0">
                          <a:solidFill>
                            <a:schemeClr val="tx1"/>
                          </a:solidFill>
                        </a:rPr>
                        <a:t>400000</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52000"/>
                      <a:r>
                        <a:rPr lang="uk-UA" dirty="0" smtClean="0">
                          <a:solidFill>
                            <a:schemeClr val="tx1"/>
                          </a:solidFill>
                        </a:rPr>
                        <a:t>278</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52000"/>
                      <a:r>
                        <a:rPr lang="uk-UA" dirty="0" smtClean="0">
                          <a:solidFill>
                            <a:schemeClr val="tx1"/>
                          </a:solidFill>
                        </a:rPr>
                        <a:t>116</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52000"/>
                      <a:r>
                        <a:rPr lang="uk-UA" dirty="0" smtClean="0">
                          <a:solidFill>
                            <a:schemeClr val="tx1"/>
                          </a:solidFill>
                        </a:rPr>
                        <a:t>114</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3077">
                <a:tc>
                  <a:txBody>
                    <a:bodyPr/>
                    <a:lstStyle/>
                    <a:p>
                      <a:pPr marL="252000"/>
                      <a:r>
                        <a:rPr lang="uk-UA" dirty="0" smtClean="0">
                          <a:solidFill>
                            <a:schemeClr val="tx1"/>
                          </a:solidFill>
                        </a:rPr>
                        <a:t>800000</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52000"/>
                      <a:r>
                        <a:rPr lang="uk-UA" dirty="0" smtClean="0">
                          <a:solidFill>
                            <a:schemeClr val="tx1"/>
                          </a:solidFill>
                        </a:rPr>
                        <a:t>616</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52000"/>
                      <a:r>
                        <a:rPr lang="uk-UA" dirty="0" smtClean="0">
                          <a:solidFill>
                            <a:schemeClr val="tx1"/>
                          </a:solidFill>
                        </a:rPr>
                        <a:t>255</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52000"/>
                      <a:r>
                        <a:rPr lang="uk-UA" dirty="0" smtClean="0">
                          <a:solidFill>
                            <a:schemeClr val="tx1"/>
                          </a:solidFill>
                        </a:rPr>
                        <a:t>252</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682625" y="609600"/>
            <a:ext cx="8461375" cy="1143000"/>
          </a:xfrm>
        </p:spPr>
        <p:txBody>
          <a:bodyPr/>
          <a:lstStyle/>
          <a:p>
            <a:pPr eaLnBrk="1" hangingPunct="1">
              <a:defRPr/>
            </a:pPr>
            <a:r>
              <a:rPr lang="ru-RU" dirty="0" smtClean="0">
                <a:solidFill>
                  <a:srgbClr val="0000CC"/>
                </a:solidFill>
                <a:latin typeface="Times New Roman" pitchFamily="18" charset="0"/>
                <a:cs typeface="Times New Roman" pitchFamily="18" charset="0"/>
              </a:rPr>
              <a:t>5.3. </a:t>
            </a:r>
            <a:r>
              <a:rPr lang="ru-RU" dirty="0" err="1" smtClean="0">
                <a:solidFill>
                  <a:srgbClr val="0000CC"/>
                </a:solidFill>
                <a:latin typeface="Times New Roman" pitchFamily="18" charset="0"/>
                <a:cs typeface="Times New Roman" pitchFamily="18" charset="0"/>
              </a:rPr>
              <a:t>Злиття</a:t>
            </a:r>
            <a:r>
              <a:rPr lang="ru-RU" dirty="0" smtClean="0">
                <a:solidFill>
                  <a:srgbClr val="0000CC"/>
                </a:solidFill>
                <a:latin typeface="Times New Roman" pitchFamily="18" charset="0"/>
                <a:cs typeface="Times New Roman" pitchFamily="18" charset="0"/>
              </a:rPr>
              <a:t> та </a:t>
            </a:r>
            <a:r>
              <a:rPr lang="ru-RU" dirty="0" err="1" smtClean="0">
                <a:solidFill>
                  <a:srgbClr val="0000CC"/>
                </a:solidFill>
                <a:latin typeface="Times New Roman" pitchFamily="18" charset="0"/>
                <a:cs typeface="Times New Roman" pitchFamily="18" charset="0"/>
              </a:rPr>
              <a:t>сортування</a:t>
            </a:r>
            <a:r>
              <a:rPr lang="ru-RU" dirty="0" smtClean="0">
                <a:solidFill>
                  <a:srgbClr val="0000CC"/>
                </a:solidFill>
                <a:latin typeface="Times New Roman" pitchFamily="18" charset="0"/>
                <a:cs typeface="Times New Roman" pitchFamily="18" charset="0"/>
              </a:rPr>
              <a:t> </a:t>
            </a:r>
            <a:r>
              <a:rPr lang="ru-RU" dirty="0" err="1" smtClean="0">
                <a:solidFill>
                  <a:srgbClr val="0000CC"/>
                </a:solidFill>
                <a:latin typeface="Times New Roman" pitchFamily="18" charset="0"/>
                <a:cs typeface="Times New Roman" pitchFamily="18" charset="0"/>
              </a:rPr>
              <a:t>злиттям</a:t>
            </a:r>
            <a:endParaRPr lang="uk-UA" dirty="0" smtClean="0">
              <a:solidFill>
                <a:srgbClr val="0000CC"/>
              </a:solidFill>
              <a:latin typeface="Times New Roman" pitchFamily="18" charset="0"/>
              <a:cs typeface="Times New Roman" pitchFamily="18" charset="0"/>
            </a:endParaRPr>
          </a:p>
        </p:txBody>
      </p:sp>
      <p:sp>
        <p:nvSpPr>
          <p:cNvPr id="76803" name="Rectangle 3"/>
          <p:cNvSpPr>
            <a:spLocks noGrp="1" noChangeArrowheads="1"/>
          </p:cNvSpPr>
          <p:nvPr>
            <p:ph type="body" idx="4294967295"/>
          </p:nvPr>
        </p:nvSpPr>
        <p:spPr>
          <a:xfrm>
            <a:off x="682625" y="2276475"/>
            <a:ext cx="7772400" cy="1081088"/>
          </a:xfrm>
        </p:spPr>
        <p:txBody>
          <a:bodyPr/>
          <a:lstStyle/>
          <a:p>
            <a:pPr eaLnBrk="1" hangingPunct="1">
              <a:buFont typeface="Wingdings" pitchFamily="2" charset="2"/>
              <a:buNone/>
            </a:pPr>
            <a:r>
              <a:rPr lang="ru-RU" sz="2800" smtClean="0"/>
              <a:t>Література для самостійного читання:</a:t>
            </a:r>
          </a:p>
          <a:p>
            <a:pPr lvl="1" eaLnBrk="1" hangingPunct="1">
              <a:buFontTx/>
              <a:buNone/>
            </a:pPr>
            <a:r>
              <a:rPr lang="ru-RU" sz="2400" smtClean="0"/>
              <a:t>		 </a:t>
            </a:r>
            <a:r>
              <a:rPr lang="uk-UA" sz="2400" smtClean="0"/>
              <a:t>с.330-354 [</a:t>
            </a:r>
            <a:r>
              <a:rPr lang="en-US" sz="2400" smtClean="0"/>
              <a:t>3</a:t>
            </a:r>
            <a:r>
              <a:rPr lang="uk-UA" sz="2400" smtClean="0"/>
              <a:t>],</a:t>
            </a:r>
            <a:r>
              <a:rPr lang="ru-RU" sz="2400" smtClean="0"/>
              <a:t> с.</a:t>
            </a:r>
            <a:r>
              <a:rPr lang="uk-UA" sz="2400" smtClean="0"/>
              <a:t> 116-128 [1]</a:t>
            </a:r>
            <a:endParaRPr lang="en-US" sz="2400" smtClean="0"/>
          </a:p>
          <a:p>
            <a:pPr lvl="1" eaLnBrk="1" hangingPunct="1">
              <a:buFontTx/>
              <a:buNone/>
            </a:pPr>
            <a:endParaRPr lang="uk-UA" sz="1200" smtClean="0"/>
          </a:p>
          <a:p>
            <a:pPr>
              <a:lnSpc>
                <a:spcPct val="80000"/>
              </a:lnSpc>
              <a:buFontTx/>
              <a:buNone/>
            </a:pPr>
            <a:r>
              <a:rPr lang="uk-UA" sz="2400" smtClean="0"/>
              <a:t>	Двошляхове злиття с.332[</a:t>
            </a:r>
            <a:r>
              <a:rPr lang="en-US" sz="2400" smtClean="0"/>
              <a:t>3</a:t>
            </a:r>
            <a:r>
              <a:rPr lang="uk-UA" sz="2400" smtClean="0"/>
              <a:t>]</a:t>
            </a:r>
          </a:p>
          <a:p>
            <a:pPr>
              <a:lnSpc>
                <a:spcPct val="80000"/>
              </a:lnSpc>
              <a:buFontTx/>
              <a:buNone/>
            </a:pPr>
            <a:r>
              <a:rPr lang="uk-UA" sz="2400" smtClean="0"/>
              <a:t>	Абстрактне обмінне злиття с.334[</a:t>
            </a:r>
            <a:r>
              <a:rPr lang="en-US" sz="2400" smtClean="0"/>
              <a:t>3</a:t>
            </a:r>
            <a:r>
              <a:rPr lang="uk-UA" sz="2400" smtClean="0"/>
              <a:t>]</a:t>
            </a:r>
          </a:p>
          <a:p>
            <a:pPr>
              <a:lnSpc>
                <a:spcPct val="80000"/>
              </a:lnSpc>
              <a:buFontTx/>
              <a:buNone/>
            </a:pPr>
            <a:r>
              <a:rPr lang="uk-UA" sz="2400" smtClean="0"/>
              <a:t>	Низхідне сортування злиттям с.336[</a:t>
            </a:r>
            <a:r>
              <a:rPr lang="en-US" sz="2400" smtClean="0"/>
              <a:t>3</a:t>
            </a:r>
            <a:r>
              <a:rPr lang="uk-UA" sz="2400" smtClean="0"/>
              <a:t>]</a:t>
            </a:r>
          </a:p>
          <a:p>
            <a:pPr>
              <a:lnSpc>
                <a:spcPct val="80000"/>
              </a:lnSpc>
              <a:buFontTx/>
              <a:buNone/>
            </a:pPr>
            <a:r>
              <a:rPr lang="uk-UA" sz="2400" smtClean="0"/>
              <a:t>	Вдосконалення базового алгоритму с.340[</a:t>
            </a:r>
            <a:r>
              <a:rPr lang="en-US" sz="2400" smtClean="0"/>
              <a:t>3</a:t>
            </a:r>
            <a:r>
              <a:rPr lang="uk-UA" sz="2400" smtClean="0"/>
              <a:t>]</a:t>
            </a:r>
          </a:p>
          <a:p>
            <a:pPr>
              <a:lnSpc>
                <a:spcPct val="80000"/>
              </a:lnSpc>
              <a:buFontTx/>
              <a:buNone/>
            </a:pPr>
            <a:r>
              <a:rPr lang="uk-UA" sz="2400" smtClean="0"/>
              <a:t>	Висхідне сортування злиттям с.342[</a:t>
            </a:r>
            <a:r>
              <a:rPr lang="en-US" sz="2400" smtClean="0"/>
              <a:t>3</a:t>
            </a:r>
            <a:r>
              <a:rPr lang="uk-UA" sz="2400" smtClean="0"/>
              <a:t>]</a:t>
            </a:r>
          </a:p>
          <a:p>
            <a:pPr>
              <a:lnSpc>
                <a:spcPct val="80000"/>
              </a:lnSpc>
              <a:buFontTx/>
              <a:buNone/>
            </a:pPr>
            <a:r>
              <a:rPr lang="uk-UA" sz="2400" smtClean="0"/>
              <a:t>	Ресурсоємність сортування злиттям с.346[</a:t>
            </a:r>
            <a:r>
              <a:rPr lang="en-US" sz="2400" smtClean="0"/>
              <a:t>3</a:t>
            </a:r>
            <a:r>
              <a:rPr lang="uk-UA" sz="2400" smtClean="0"/>
              <a:t>]</a:t>
            </a:r>
          </a:p>
          <a:p>
            <a:pPr lvl="1" eaLnBrk="1" hangingPunct="1">
              <a:buFontTx/>
              <a:buNone/>
            </a:pPr>
            <a:endParaRPr lang="ru-RU" sz="2400" smtClean="0"/>
          </a:p>
        </p:txBody>
      </p:sp>
      <p:sp>
        <p:nvSpPr>
          <p:cNvPr id="76804"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defRPr/>
            </a:pPr>
            <a:r>
              <a:rPr lang="uk-UA" sz="2800" dirty="0" smtClean="0"/>
              <a:t>	Розглянемо сімейство алгоритмів сортування, в основі яких лежить допоміжний процес, відомий як злиття тобто, об'єднання двох відсортованих файлів в один файл більшого розміру. </a:t>
            </a:r>
          </a:p>
          <a:p>
            <a:pPr>
              <a:lnSpc>
                <a:spcPct val="100000"/>
              </a:lnSpc>
              <a:buFont typeface="Wingdings" pitchFamily="2" charset="2"/>
              <a:buNone/>
              <a:defRPr/>
            </a:pPr>
            <a:r>
              <a:rPr lang="uk-UA" sz="2800" dirty="0" smtClean="0"/>
              <a:t>	Недоліки:</a:t>
            </a:r>
          </a:p>
          <a:p>
            <a:pPr lvl="1">
              <a:defRPr/>
            </a:pPr>
            <a:r>
              <a:rPr lang="uk-UA" sz="2400" dirty="0" smtClean="0"/>
              <a:t>прямолінійні реалізації цього алгоритму сортування вимагають додаткового простору пам'яті, пропорційного </a:t>
            </a:r>
            <a:r>
              <a:rPr lang="uk-UA" sz="2400" i="1" dirty="0" smtClean="0"/>
              <a:t>N</a:t>
            </a:r>
            <a:r>
              <a:rPr lang="uk-UA" sz="2400" dirty="0" smtClean="0"/>
              <a:t>; цю перешкоду можна обійти, проте зробити це доволі складно, причому будуть потрібні додаткові витрати, які в загальному випадку не виправдовуються на практиці.</a:t>
            </a:r>
          </a:p>
          <a:p>
            <a:pPr>
              <a:lnSpc>
                <a:spcPct val="100000"/>
              </a:lnSpc>
              <a:buFont typeface="Wingdings" pitchFamily="2" charset="2"/>
              <a:buNone/>
              <a:defRPr/>
            </a:pPr>
            <a:r>
              <a:rPr lang="uk-UA" sz="2800" dirty="0" smtClean="0"/>
              <a:t>	Переваги:</a:t>
            </a:r>
          </a:p>
          <a:p>
            <a:pPr lvl="1">
              <a:lnSpc>
                <a:spcPct val="90000"/>
              </a:lnSpc>
              <a:defRPr/>
            </a:pPr>
            <a:r>
              <a:rPr lang="uk-UA" sz="2400" dirty="0" smtClean="0">
                <a:ea typeface="+mn-ea"/>
                <a:cs typeface="+mn-cs"/>
              </a:rPr>
              <a:t>це стійке сортування;</a:t>
            </a:r>
            <a:endParaRPr lang="uk-UA" sz="2400" dirty="0" smtClean="0"/>
          </a:p>
          <a:p>
            <a:pPr lvl="1">
              <a:lnSpc>
                <a:spcPct val="90000"/>
              </a:lnSpc>
              <a:defRPr/>
            </a:pPr>
            <a:r>
              <a:rPr lang="uk-UA" sz="2400" dirty="0" smtClean="0">
                <a:ea typeface="+mn-ea"/>
                <a:cs typeface="+mn-cs"/>
              </a:rPr>
              <a:t>час виконання сортування злиттям залежить головним чином від числа ключів вхідного файлу і воно практично не чутливе до їх порядку;</a:t>
            </a:r>
          </a:p>
          <a:p>
            <a:pPr>
              <a:lnSpc>
                <a:spcPct val="100000"/>
              </a:lnSpc>
              <a:buFont typeface="Wingdings" pitchFamily="2" charset="2"/>
              <a:buNone/>
              <a:defRPr/>
            </a:pPr>
            <a:endParaRPr lang="uk-UA" sz="2800" dirty="0" smtClean="0"/>
          </a:p>
          <a:p>
            <a:pPr>
              <a:lnSpc>
                <a:spcPct val="100000"/>
              </a:lnSpc>
              <a:buFont typeface="Wingdings" pitchFamily="2" charset="2"/>
              <a:buNone/>
              <a:defRPr/>
            </a:pPr>
            <a:endParaRPr lang="uk-UA" sz="2800" dirty="0" smtClean="0"/>
          </a:p>
        </p:txBody>
      </p:sp>
      <p:sp>
        <p:nvSpPr>
          <p:cNvPr id="77827"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p:cNvSpPr>
            <a:spLocks noGrp="1" noChangeArrowheads="1"/>
          </p:cNvSpPr>
          <p:nvPr>
            <p:ph type="body" idx="4294967295"/>
          </p:nvPr>
        </p:nvSpPr>
        <p:spPr>
          <a:xfrm>
            <a:off x="0" y="357188"/>
            <a:ext cx="9144000" cy="6500812"/>
          </a:xfrm>
        </p:spPr>
        <p:txBody>
          <a:bodyPr/>
          <a:lstStyle/>
          <a:p>
            <a:pPr lvl="1"/>
            <a:r>
              <a:rPr lang="uk-UA" sz="2400" smtClean="0"/>
              <a:t>отримати програмну реалізацію сортування злиттям не важче, ніж реалізацію пірамідального сортування, при цьому довжина внутрішнього циклу приймає середнє значення між аналогічними показниками швидкого сортування і пірамідального сортування;</a:t>
            </a:r>
          </a:p>
          <a:p>
            <a:pPr lvl="1"/>
            <a:r>
              <a:rPr lang="uk-UA" sz="2400" smtClean="0"/>
              <a:t>сортування злиттям зазвичай реалізується таким чином, що воно здійснює, в основному, послідовний доступ до даних (один елемент за іншим); тому сортування злиттям - саме той метод, який можна застосувати до зв'язних списків, для яких зі всіх методів доступу застосовний тільки метод послідовного доступу.</a:t>
            </a:r>
          </a:p>
        </p:txBody>
      </p:sp>
      <p:sp>
        <p:nvSpPr>
          <p:cNvPr id="78851"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800" smtClean="0"/>
              <a:t>	</a:t>
            </a:r>
            <a:r>
              <a:rPr lang="uk-UA" sz="2800" b="1" smtClean="0"/>
              <a:t>Двошляхове злиття</a:t>
            </a:r>
          </a:p>
          <a:p>
            <a:pPr>
              <a:lnSpc>
                <a:spcPct val="100000"/>
              </a:lnSpc>
              <a:buFont typeface="Wingdings" pitchFamily="2" charset="2"/>
              <a:buNone/>
            </a:pPr>
            <a:r>
              <a:rPr lang="uk-UA" sz="2800" smtClean="0"/>
              <a:t>	Злиття, як операція, має свою власну область застосування. Наприклад у звичайному середовищі обробки даних може виникнути необхідність підтримувати крупний (впорядкований) файл даних, в який безперервно поступають нові елементи. Один з підходів полягає в тому, що нові елементи групуються у пакети, які потім додаються в головний (набагато більший) файл, після чого виконується чергове сортування всього файлу. Така ситуація наче спеціально створена для злиття: ефективніша стратегія передбачає сортування пакету нових елементів з подальшим злиттям отриманого файлу невеликих розмірів з великим головним файлом. </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898"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800" smtClean="0"/>
              <a:t>	Два впорядковані вхідні файли можна об'єднати в один впорядкований вихідний файл просто відстежуючи найменший елемент в кожному файлі і входячи в цикл, в якому менший з двох елементів, найменших в своїх файлах, переноситься у вихідний файл; процес продовжується до тих пір, поки обидва вхідних файли не будуть вичерпані. </a:t>
            </a:r>
          </a:p>
          <a:p>
            <a:pPr>
              <a:lnSpc>
                <a:spcPct val="100000"/>
              </a:lnSpc>
              <a:buFont typeface="Wingdings" pitchFamily="2" charset="2"/>
              <a:buNone/>
            </a:pPr>
            <a:r>
              <a:rPr lang="uk-UA" sz="2800" smtClean="0"/>
              <a:t>	Ця процедура представляє собою двошляхове злиття (two-way merging).</a:t>
            </a:r>
          </a:p>
          <a:p>
            <a:pPr>
              <a:lnSpc>
                <a:spcPct val="100000"/>
              </a:lnSpc>
              <a:buFont typeface="Wingdings" pitchFamily="2" charset="2"/>
              <a:buNone/>
            </a:pPr>
            <a:r>
              <a:rPr lang="uk-UA" sz="2800" smtClean="0"/>
              <a:t>	Реалізоване в такий спосіб злиття не стійке: воно не завжди зберігає відносний порядок елементів з однаковими ключами.</a:t>
            </a:r>
          </a:p>
          <a:p>
            <a:pPr>
              <a:lnSpc>
                <a:spcPct val="100000"/>
              </a:lnSpc>
              <a:buFont typeface="Wingdings" pitchFamily="2" charset="2"/>
              <a:buNone/>
            </a:pPr>
            <a:endParaRPr lang="uk-UA" sz="2800" smtClean="0"/>
          </a:p>
        </p:txBody>
      </p:sp>
      <p:sp>
        <p:nvSpPr>
          <p:cNvPr id="80899"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22"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800" smtClean="0"/>
              <a:t>	</a:t>
            </a:r>
            <a:r>
              <a:rPr lang="uk-UA" sz="2800" b="1" smtClean="0"/>
              <a:t>Абстрактне обмінне злиття </a:t>
            </a:r>
          </a:p>
          <a:p>
            <a:pPr>
              <a:lnSpc>
                <a:spcPct val="100000"/>
              </a:lnSpc>
              <a:buFont typeface="Wingdings" pitchFamily="2" charset="2"/>
              <a:buNone/>
            </a:pPr>
            <a:r>
              <a:rPr lang="uk-UA" sz="2800" smtClean="0"/>
              <a:t>	Призначене для злиття двох файлів без використання службових міток (вони визначають, з яким файлом працюємо на поточний момент).</a:t>
            </a:r>
          </a:p>
          <a:p>
            <a:pPr>
              <a:lnSpc>
                <a:spcPct val="100000"/>
              </a:lnSpc>
              <a:buFont typeface="Wingdings" pitchFamily="2" charset="2"/>
              <a:buNone/>
            </a:pPr>
            <a:r>
              <a:rPr lang="uk-UA" sz="2800" smtClean="0"/>
              <a:t>	Щоб злити два файли, що зростають, вони копіюються в допоміжний масив, при цьому другий файл в зворотному порядку безпосередньо слідує за першим (послідовність ключів спочатку збільшується, а потім зменшується). Далі переміщаємо у результуючий файл лівий або правий елемент масиву, в залежності від того, який з них менше. </a:t>
            </a:r>
          </a:p>
          <a:p>
            <a:pPr>
              <a:lnSpc>
                <a:spcPct val="100000"/>
              </a:lnSpc>
              <a:buFont typeface="Wingdings" pitchFamily="2" charset="2"/>
              <a:buNone/>
            </a:pPr>
            <a:r>
              <a:rPr lang="uk-UA" sz="2800" smtClean="0"/>
              <a:t>	Реалізоване в такий спосіб злиття стійке: воно зберігає відносний порядок елементів з однаковими ключами.</a:t>
            </a:r>
          </a:p>
        </p:txBody>
      </p:sp>
      <p:sp>
        <p:nvSpPr>
          <p:cNvPr id="81923"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3"/>
          <p:cNvSpPr>
            <a:spLocks noGrp="1" noChangeArrowheads="1"/>
          </p:cNvSpPr>
          <p:nvPr>
            <p:ph type="body" idx="4294967295"/>
          </p:nvPr>
        </p:nvSpPr>
        <p:spPr>
          <a:xfrm>
            <a:off x="0" y="357188"/>
            <a:ext cx="9144000" cy="571500"/>
          </a:xfrm>
        </p:spPr>
        <p:txBody>
          <a:bodyPr/>
          <a:lstStyle/>
          <a:p>
            <a:pPr>
              <a:lnSpc>
                <a:spcPct val="100000"/>
              </a:lnSpc>
              <a:buFont typeface="Wingdings" pitchFamily="2" charset="2"/>
              <a:buNone/>
            </a:pPr>
            <a:r>
              <a:rPr lang="uk-UA" sz="2800" smtClean="0"/>
              <a:t>	</a:t>
            </a:r>
            <a:r>
              <a:rPr lang="uk-UA" sz="2800" u="sng" smtClean="0"/>
              <a:t>Приклад</a:t>
            </a:r>
            <a:r>
              <a:rPr lang="uk-UA" sz="2800" smtClean="0"/>
              <a:t>. Злиття файлів ARST і GIN. </a:t>
            </a:r>
          </a:p>
        </p:txBody>
      </p:sp>
      <p:sp>
        <p:nvSpPr>
          <p:cNvPr id="4" name="Rectangle 3"/>
          <p:cNvSpPr txBox="1">
            <a:spLocks noChangeArrowheads="1"/>
          </p:cNvSpPr>
          <p:nvPr/>
        </p:nvSpPr>
        <p:spPr bwMode="auto">
          <a:xfrm>
            <a:off x="0" y="1214438"/>
            <a:ext cx="9144000" cy="1071562"/>
          </a:xfrm>
          <a:prstGeom prst="rect">
            <a:avLst/>
          </a:prstGeom>
          <a:noFill/>
          <a:ln w="9525">
            <a:noFill/>
            <a:miter lim="800000"/>
            <a:headEnd/>
            <a:tailEnd/>
          </a:ln>
        </p:spPr>
        <p:txBody>
          <a:bodyPr lIns="182562" tIns="46038" rIns="182562" bIns="46038"/>
          <a:lstStyle/>
          <a:p>
            <a:pPr marL="342900" indent="-342900" eaLnBrk="0" hangingPunct="0">
              <a:spcBef>
                <a:spcPct val="20000"/>
              </a:spcBef>
              <a:buClr>
                <a:schemeClr val="tx2"/>
              </a:buClr>
              <a:buSzPct val="75000"/>
              <a:buFont typeface="Wingdings" pitchFamily="2" charset="2"/>
              <a:buNone/>
              <a:defRPr/>
            </a:pPr>
            <a:r>
              <a:rPr kumimoji="0" lang="uk-UA" kern="0" dirty="0">
                <a:latin typeface="+mn-lt"/>
              </a:rPr>
              <a:t>	початкові файли</a:t>
            </a:r>
            <a:r>
              <a:rPr kumimoji="0" lang="en-US" kern="0" dirty="0">
                <a:latin typeface="+mn-lt"/>
              </a:rPr>
              <a:t>:</a:t>
            </a:r>
            <a:r>
              <a:rPr kumimoji="0" lang="uk-UA" kern="0" dirty="0">
                <a:latin typeface="+mn-lt"/>
              </a:rPr>
              <a:t> 		A R S T      G I N</a:t>
            </a:r>
          </a:p>
          <a:p>
            <a:pPr marL="342900" indent="-342900" eaLnBrk="0" hangingPunct="0">
              <a:spcBef>
                <a:spcPct val="20000"/>
              </a:spcBef>
              <a:buClr>
                <a:schemeClr val="tx2"/>
              </a:buClr>
              <a:buSzPct val="75000"/>
              <a:buFont typeface="Wingdings" pitchFamily="2" charset="2"/>
              <a:buNone/>
              <a:defRPr/>
            </a:pPr>
            <a:r>
              <a:rPr kumimoji="0" lang="uk-UA" kern="0" dirty="0">
                <a:latin typeface="+mn-lt"/>
              </a:rPr>
              <a:t>	допоміжний масив		результуючий файл </a:t>
            </a:r>
          </a:p>
        </p:txBody>
      </p:sp>
      <p:sp>
        <p:nvSpPr>
          <p:cNvPr id="5" name="Rectangle 3"/>
          <p:cNvSpPr txBox="1">
            <a:spLocks noChangeArrowheads="1"/>
          </p:cNvSpPr>
          <p:nvPr/>
        </p:nvSpPr>
        <p:spPr bwMode="auto">
          <a:xfrm>
            <a:off x="0" y="2357438"/>
            <a:ext cx="9144000" cy="4214812"/>
          </a:xfrm>
          <a:prstGeom prst="rect">
            <a:avLst/>
          </a:prstGeom>
          <a:noFill/>
          <a:ln w="9525">
            <a:noFill/>
            <a:miter lim="800000"/>
            <a:headEnd/>
            <a:tailEnd/>
          </a:ln>
        </p:spPr>
        <p:txBody>
          <a:bodyPr lIns="182562" tIns="46038" rIns="182562" bIns="46038"/>
          <a:lstStyle/>
          <a:p>
            <a:pPr marL="342900" indent="-342900" eaLnBrk="0" hangingPunct="0">
              <a:spcBef>
                <a:spcPct val="20000"/>
              </a:spcBef>
              <a:buClr>
                <a:schemeClr val="tx2"/>
              </a:buClr>
              <a:buSzPct val="75000"/>
              <a:buFont typeface="Wingdings" pitchFamily="2" charset="2"/>
              <a:buNone/>
              <a:defRPr/>
            </a:pPr>
            <a:r>
              <a:rPr kumimoji="0" lang="uk-UA" kern="0" dirty="0">
                <a:latin typeface="+mn-lt"/>
              </a:rPr>
              <a:t>	A R S T N </a:t>
            </a:r>
            <a:r>
              <a:rPr kumimoji="0" lang="en-US" kern="0" dirty="0">
                <a:latin typeface="+mn-lt"/>
              </a:rPr>
              <a:t>I G</a:t>
            </a:r>
          </a:p>
          <a:p>
            <a:pPr marL="342900" indent="-342900" eaLnBrk="0" hangingPunct="0">
              <a:spcBef>
                <a:spcPct val="20000"/>
              </a:spcBef>
              <a:buClr>
                <a:schemeClr val="tx2"/>
              </a:buClr>
              <a:buSzPct val="75000"/>
              <a:buFont typeface="Wingdings" pitchFamily="2" charset="2"/>
              <a:buNone/>
              <a:defRPr/>
            </a:pPr>
            <a:r>
              <a:rPr kumimoji="0" lang="en-US" kern="0" dirty="0">
                <a:latin typeface="+mn-lt"/>
              </a:rPr>
              <a:t>	    R S T N I G			A</a:t>
            </a:r>
          </a:p>
          <a:p>
            <a:pPr marL="342900" indent="-342900" eaLnBrk="0" hangingPunct="0">
              <a:spcBef>
                <a:spcPct val="20000"/>
              </a:spcBef>
              <a:buClr>
                <a:schemeClr val="tx2"/>
              </a:buClr>
              <a:buSzPct val="75000"/>
              <a:buFont typeface="Wingdings" pitchFamily="2" charset="2"/>
              <a:buNone/>
              <a:defRPr/>
            </a:pPr>
            <a:r>
              <a:rPr kumimoji="0" lang="en-US" kern="0" dirty="0">
                <a:latin typeface="+mn-lt"/>
              </a:rPr>
              <a:t>	    R S T N I			A G</a:t>
            </a:r>
          </a:p>
          <a:p>
            <a:pPr marL="342900" indent="-342900" eaLnBrk="0" hangingPunct="0">
              <a:spcBef>
                <a:spcPct val="20000"/>
              </a:spcBef>
              <a:buClr>
                <a:schemeClr val="tx2"/>
              </a:buClr>
              <a:buSzPct val="75000"/>
              <a:buFont typeface="Wingdings" pitchFamily="2" charset="2"/>
              <a:buNone/>
              <a:defRPr/>
            </a:pPr>
            <a:r>
              <a:rPr kumimoji="0" lang="en-US" kern="0" dirty="0">
                <a:latin typeface="+mn-lt"/>
              </a:rPr>
              <a:t>	    R S T N 			A G I</a:t>
            </a:r>
          </a:p>
          <a:p>
            <a:pPr marL="342900" indent="-342900" eaLnBrk="0" hangingPunct="0">
              <a:spcBef>
                <a:spcPct val="20000"/>
              </a:spcBef>
              <a:buClr>
                <a:schemeClr val="tx2"/>
              </a:buClr>
              <a:buSzPct val="75000"/>
              <a:buFont typeface="Wingdings" pitchFamily="2" charset="2"/>
              <a:buNone/>
              <a:defRPr/>
            </a:pPr>
            <a:r>
              <a:rPr kumimoji="0" lang="en-US" kern="0" dirty="0">
                <a:latin typeface="+mn-lt"/>
              </a:rPr>
              <a:t>	    R S T				A G I N</a:t>
            </a:r>
          </a:p>
          <a:p>
            <a:pPr marL="342900" indent="-342900" eaLnBrk="0" hangingPunct="0">
              <a:spcBef>
                <a:spcPct val="20000"/>
              </a:spcBef>
              <a:buClr>
                <a:schemeClr val="tx2"/>
              </a:buClr>
              <a:buSzPct val="75000"/>
              <a:buFont typeface="Wingdings" pitchFamily="2" charset="2"/>
              <a:buNone/>
              <a:defRPr/>
            </a:pPr>
            <a:r>
              <a:rPr kumimoji="0" lang="en-US" kern="0" dirty="0">
                <a:latin typeface="+mn-lt"/>
              </a:rPr>
              <a:t>	        S T				A G I N R</a:t>
            </a:r>
          </a:p>
          <a:p>
            <a:pPr marL="342900" indent="-342900" eaLnBrk="0" hangingPunct="0">
              <a:spcBef>
                <a:spcPct val="20000"/>
              </a:spcBef>
              <a:buClr>
                <a:schemeClr val="tx2"/>
              </a:buClr>
              <a:buSzPct val="75000"/>
              <a:buFont typeface="Wingdings" pitchFamily="2" charset="2"/>
              <a:buNone/>
              <a:defRPr/>
            </a:pPr>
            <a:r>
              <a:rPr kumimoji="0" lang="en-US" kern="0" dirty="0">
                <a:latin typeface="+mn-lt"/>
              </a:rPr>
              <a:t>		     T				A G I N R S</a:t>
            </a:r>
          </a:p>
          <a:p>
            <a:pPr marL="342900" indent="-342900" eaLnBrk="0" hangingPunct="0">
              <a:spcBef>
                <a:spcPct val="20000"/>
              </a:spcBef>
              <a:buClr>
                <a:schemeClr val="tx2"/>
              </a:buClr>
              <a:buSzPct val="75000"/>
              <a:buFont typeface="Wingdings" pitchFamily="2" charset="2"/>
              <a:buNone/>
              <a:defRPr/>
            </a:pPr>
            <a:r>
              <a:rPr kumimoji="0" lang="en-US" kern="0" dirty="0">
                <a:latin typeface="+mn-lt"/>
              </a:rPr>
              <a:t>						A G I N R S T</a:t>
            </a:r>
            <a:endParaRPr kumimoji="0" lang="uk-UA" kern="0" dirty="0">
              <a:latin typeface="+mn-lt"/>
            </a:endParaRPr>
          </a:p>
          <a:p>
            <a:pPr marL="342900" indent="-342900" eaLnBrk="0" hangingPunct="0">
              <a:spcBef>
                <a:spcPct val="20000"/>
              </a:spcBef>
              <a:buClr>
                <a:schemeClr val="tx2"/>
              </a:buClr>
              <a:buSzPct val="75000"/>
              <a:buFont typeface="Wingdings" pitchFamily="2" charset="2"/>
              <a:buNone/>
              <a:defRPr/>
            </a:pPr>
            <a:r>
              <a:rPr kumimoji="0" lang="uk-UA" kern="0" dirty="0">
                <a:latin typeface="+mn-lt"/>
              </a:rPr>
              <a:t>	</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800" smtClean="0"/>
              <a:t>	</a:t>
            </a:r>
            <a:r>
              <a:rPr lang="uk-UA" sz="2800" b="1" smtClean="0"/>
              <a:t>Низхідне сортування злиттям </a:t>
            </a:r>
          </a:p>
          <a:p>
            <a:pPr>
              <a:lnSpc>
                <a:spcPct val="100000"/>
              </a:lnSpc>
              <a:buFont typeface="Wingdings" pitchFamily="2" charset="2"/>
              <a:buNone/>
            </a:pPr>
            <a:r>
              <a:rPr lang="uk-UA" sz="2800" smtClean="0"/>
              <a:t>	Маючи в своєму розпорядженні процедуру злиття неважко скористатися нею як основою для рекурсивної процедури сортування. Щоб відсортувати заданий файл, ділимо його на дві частини, виконуємо рекурсивне сортування обох частин, після чого проводимо їх злиття. </a:t>
            </a:r>
          </a:p>
        </p:txBody>
      </p:sp>
      <p:sp>
        <p:nvSpPr>
          <p:cNvPr id="83971"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3"/>
          <p:cNvSpPr>
            <a:spLocks noGrp="1" noChangeArrowheads="1"/>
          </p:cNvSpPr>
          <p:nvPr>
            <p:ph type="body" idx="4294967295"/>
          </p:nvPr>
        </p:nvSpPr>
        <p:spPr>
          <a:xfrm>
            <a:off x="0" y="357188"/>
            <a:ext cx="9144000" cy="6500812"/>
          </a:xfrm>
        </p:spPr>
        <p:txBody>
          <a:bodyPr/>
          <a:lstStyle/>
          <a:p>
            <a:pPr marL="609600" indent="-609600">
              <a:buFont typeface="Wingdings" pitchFamily="2" charset="2"/>
              <a:buNone/>
              <a:defRPr/>
            </a:pPr>
            <a:r>
              <a:rPr lang="uk-UA" sz="2800" dirty="0" smtClean="0"/>
              <a:t>	</a:t>
            </a:r>
            <a:r>
              <a:rPr lang="uk-UA" sz="2800" b="1" dirty="0" smtClean="0"/>
              <a:t> Класифікація методів сортування</a:t>
            </a:r>
          </a:p>
          <a:p>
            <a:pPr marL="609600" indent="-609600">
              <a:buFont typeface="Wingdings" pitchFamily="2" charset="2"/>
              <a:buNone/>
              <a:defRPr/>
            </a:pPr>
            <a:endParaRPr lang="uk-UA" sz="1100" b="1" dirty="0" smtClean="0"/>
          </a:p>
          <a:p>
            <a:pPr marL="609600" indent="-609600">
              <a:buFont typeface="Wingdings" pitchFamily="2" charset="2"/>
              <a:buNone/>
              <a:defRPr/>
            </a:pPr>
            <a:r>
              <a:rPr lang="uk-UA" sz="2800" dirty="0" smtClean="0"/>
              <a:t>	за принципом роботи:</a:t>
            </a:r>
          </a:p>
          <a:p>
            <a:pPr marL="1009650" lvl="1" indent="-609600">
              <a:defRPr/>
            </a:pPr>
            <a:r>
              <a:rPr lang="uk-UA" dirty="0" smtClean="0">
                <a:ea typeface="+mn-ea"/>
                <a:cs typeface="+mn-cs"/>
              </a:rPr>
              <a:t>адаптивні - сортування виконує різні послідовні операції в залежності від результатів порівняння; </a:t>
            </a:r>
          </a:p>
          <a:p>
            <a:pPr marL="1009650" lvl="1" indent="-609600">
              <a:defRPr/>
            </a:pPr>
            <a:r>
              <a:rPr lang="uk-UA" dirty="0" err="1" smtClean="0">
                <a:ea typeface="+mn-ea"/>
                <a:cs typeface="+mn-cs"/>
              </a:rPr>
              <a:t>неадаптивні</a:t>
            </a:r>
            <a:r>
              <a:rPr lang="uk-UA" dirty="0" smtClean="0">
                <a:ea typeface="+mn-ea"/>
                <a:cs typeface="+mn-cs"/>
              </a:rPr>
              <a:t> - послідовність операцій, які вони виконують, не залежить від порядку слідування даних (наприклад: </a:t>
            </a:r>
            <a:r>
              <a:rPr lang="uk-UA" dirty="0" err="1" smtClean="0">
                <a:ea typeface="+mn-ea"/>
                <a:cs typeface="+mn-cs"/>
              </a:rPr>
              <a:t>бульбашковий</a:t>
            </a:r>
            <a:r>
              <a:rPr lang="uk-UA" dirty="0" smtClean="0">
                <a:ea typeface="+mn-ea"/>
                <a:cs typeface="+mn-cs"/>
              </a:rPr>
              <a:t>, метод вставок та метод вибору);</a:t>
            </a:r>
          </a:p>
          <a:p>
            <a:pPr marL="1009650" lvl="1" indent="-609600">
              <a:defRPr/>
            </a:pPr>
            <a:endParaRPr lang="uk-UA" dirty="0" smtClean="0"/>
          </a:p>
        </p:txBody>
      </p:sp>
      <p:sp>
        <p:nvSpPr>
          <p:cNvPr id="20483"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3"/>
          <p:cNvSpPr txBox="1">
            <a:spLocks noChangeArrowheads="1"/>
          </p:cNvSpPr>
          <p:nvPr/>
        </p:nvSpPr>
        <p:spPr bwMode="auto">
          <a:xfrm>
            <a:off x="1116013" y="1143000"/>
            <a:ext cx="6119812" cy="5500688"/>
          </a:xfrm>
          <a:prstGeom prst="rect">
            <a:avLst/>
          </a:prstGeom>
          <a:noFill/>
          <a:ln w="9525">
            <a:noFill/>
            <a:miter lim="800000"/>
            <a:headEnd/>
            <a:tailEnd/>
          </a:ln>
        </p:spPr>
        <p:txBody>
          <a:bodyPr lIns="182562" tIns="46038" rIns="182562" bIns="46038"/>
          <a:lstStyle/>
          <a:p>
            <a:pPr eaLnBrk="0" hangingPunct="0">
              <a:lnSpc>
                <a:spcPct val="80000"/>
              </a:lnSpc>
              <a:buClr>
                <a:schemeClr val="tx2"/>
              </a:buClr>
              <a:buSzPct val="75000"/>
              <a:buFont typeface="Wingdings" pitchFamily="2" charset="2"/>
              <a:buNone/>
            </a:pPr>
            <a:r>
              <a:rPr lang="en-US"/>
              <a:t>A S O R T I N G E X A M P L E</a:t>
            </a:r>
            <a:endParaRPr lang="uk-UA"/>
          </a:p>
          <a:p>
            <a:pPr eaLnBrk="0" hangingPunct="0">
              <a:lnSpc>
                <a:spcPct val="80000"/>
              </a:lnSpc>
              <a:buClr>
                <a:schemeClr val="tx2"/>
              </a:buClr>
              <a:buSzPct val="75000"/>
              <a:buFont typeface="Wingdings" pitchFamily="2" charset="2"/>
              <a:buNone/>
            </a:pPr>
            <a:r>
              <a:rPr lang="en-US"/>
              <a:t>A S</a:t>
            </a:r>
          </a:p>
          <a:p>
            <a:pPr eaLnBrk="0" hangingPunct="0">
              <a:lnSpc>
                <a:spcPct val="80000"/>
              </a:lnSpc>
              <a:buClr>
                <a:schemeClr val="tx2"/>
              </a:buClr>
              <a:buSzPct val="75000"/>
              <a:buFont typeface="Wingdings" pitchFamily="2" charset="2"/>
              <a:buNone/>
            </a:pPr>
            <a:r>
              <a:rPr lang="en-US"/>
              <a:t>       O R</a:t>
            </a:r>
          </a:p>
          <a:p>
            <a:pPr eaLnBrk="0" hangingPunct="0">
              <a:lnSpc>
                <a:spcPct val="80000"/>
              </a:lnSpc>
              <a:buClr>
                <a:schemeClr val="tx2"/>
              </a:buClr>
              <a:buSzPct val="75000"/>
              <a:buFont typeface="Wingdings" pitchFamily="2" charset="2"/>
              <a:buNone/>
            </a:pPr>
            <a:r>
              <a:rPr lang="en-US"/>
              <a:t>A O R S</a:t>
            </a:r>
          </a:p>
          <a:p>
            <a:pPr eaLnBrk="0" hangingPunct="0">
              <a:lnSpc>
                <a:spcPct val="80000"/>
              </a:lnSpc>
              <a:buClr>
                <a:schemeClr val="tx2"/>
              </a:buClr>
              <a:buSzPct val="75000"/>
              <a:buFont typeface="Wingdings" pitchFamily="2" charset="2"/>
              <a:buNone/>
            </a:pPr>
            <a:r>
              <a:rPr lang="en-US"/>
              <a:t>               I T </a:t>
            </a:r>
          </a:p>
          <a:p>
            <a:pPr eaLnBrk="0" hangingPunct="0">
              <a:lnSpc>
                <a:spcPct val="80000"/>
              </a:lnSpc>
              <a:buClr>
                <a:schemeClr val="tx2"/>
              </a:buClr>
              <a:buSzPct val="75000"/>
              <a:buFont typeface="Wingdings" pitchFamily="2" charset="2"/>
              <a:buNone/>
            </a:pPr>
            <a:r>
              <a:rPr lang="en-US"/>
              <a:t>                    G N</a:t>
            </a:r>
          </a:p>
          <a:p>
            <a:pPr eaLnBrk="0" hangingPunct="0">
              <a:lnSpc>
                <a:spcPct val="80000"/>
              </a:lnSpc>
              <a:buClr>
                <a:schemeClr val="tx2"/>
              </a:buClr>
              <a:buSzPct val="75000"/>
              <a:buFont typeface="Wingdings" pitchFamily="2" charset="2"/>
              <a:buNone/>
            </a:pPr>
            <a:r>
              <a:rPr lang="en-US"/>
              <a:t>              G I N T</a:t>
            </a:r>
          </a:p>
          <a:p>
            <a:pPr eaLnBrk="0" hangingPunct="0">
              <a:lnSpc>
                <a:spcPct val="80000"/>
              </a:lnSpc>
              <a:buClr>
                <a:schemeClr val="tx2"/>
              </a:buClr>
              <a:buSzPct val="75000"/>
              <a:buFont typeface="Wingdings" pitchFamily="2" charset="2"/>
              <a:buNone/>
            </a:pPr>
            <a:r>
              <a:rPr lang="en-US"/>
              <a:t>A G I N O R S T</a:t>
            </a:r>
          </a:p>
          <a:p>
            <a:pPr eaLnBrk="0" hangingPunct="0">
              <a:lnSpc>
                <a:spcPct val="80000"/>
              </a:lnSpc>
              <a:buClr>
                <a:schemeClr val="tx2"/>
              </a:buClr>
              <a:buSzPct val="75000"/>
              <a:buFont typeface="Wingdings" pitchFamily="2" charset="2"/>
              <a:buNone/>
            </a:pPr>
            <a:r>
              <a:rPr lang="en-US"/>
              <a:t>                            E X</a:t>
            </a:r>
          </a:p>
          <a:p>
            <a:pPr eaLnBrk="0" hangingPunct="0">
              <a:lnSpc>
                <a:spcPct val="80000"/>
              </a:lnSpc>
              <a:buClr>
                <a:schemeClr val="tx2"/>
              </a:buClr>
              <a:buSzPct val="75000"/>
              <a:buFont typeface="Wingdings" pitchFamily="2" charset="2"/>
              <a:buNone/>
            </a:pPr>
            <a:r>
              <a:rPr lang="en-US"/>
              <a:t>                                   A M</a:t>
            </a:r>
          </a:p>
          <a:p>
            <a:pPr eaLnBrk="0" hangingPunct="0">
              <a:lnSpc>
                <a:spcPct val="80000"/>
              </a:lnSpc>
              <a:buClr>
                <a:schemeClr val="tx2"/>
              </a:buClr>
              <a:buSzPct val="75000"/>
              <a:buFont typeface="Wingdings" pitchFamily="2" charset="2"/>
              <a:buNone/>
            </a:pPr>
            <a:r>
              <a:rPr lang="en-US"/>
              <a:t>                            A E M X</a:t>
            </a:r>
          </a:p>
          <a:p>
            <a:pPr eaLnBrk="0" hangingPunct="0">
              <a:lnSpc>
                <a:spcPct val="80000"/>
              </a:lnSpc>
              <a:buClr>
                <a:schemeClr val="tx2"/>
              </a:buClr>
              <a:buSzPct val="75000"/>
              <a:buFont typeface="Wingdings" pitchFamily="2" charset="2"/>
              <a:buNone/>
            </a:pPr>
            <a:r>
              <a:rPr lang="en-US"/>
              <a:t>                                           L P</a:t>
            </a:r>
          </a:p>
          <a:p>
            <a:pPr eaLnBrk="0" hangingPunct="0">
              <a:lnSpc>
                <a:spcPct val="80000"/>
              </a:lnSpc>
              <a:buClr>
                <a:schemeClr val="tx2"/>
              </a:buClr>
              <a:buSzPct val="75000"/>
              <a:buFont typeface="Wingdings" pitchFamily="2" charset="2"/>
              <a:buNone/>
            </a:pPr>
            <a:r>
              <a:rPr lang="en-US"/>
              <a:t>                                           E L P</a:t>
            </a:r>
          </a:p>
          <a:p>
            <a:pPr eaLnBrk="0" hangingPunct="0">
              <a:lnSpc>
                <a:spcPct val="80000"/>
              </a:lnSpc>
              <a:buClr>
                <a:schemeClr val="tx2"/>
              </a:buClr>
              <a:buSzPct val="75000"/>
              <a:buFont typeface="Wingdings" pitchFamily="2" charset="2"/>
              <a:buNone/>
            </a:pPr>
            <a:r>
              <a:rPr lang="en-US"/>
              <a:t>                            A E E L M P X</a:t>
            </a:r>
          </a:p>
          <a:p>
            <a:pPr eaLnBrk="0" hangingPunct="0">
              <a:lnSpc>
                <a:spcPct val="80000"/>
              </a:lnSpc>
              <a:buClr>
                <a:schemeClr val="tx2"/>
              </a:buClr>
              <a:buSzPct val="75000"/>
              <a:buFont typeface="Wingdings" pitchFamily="2" charset="2"/>
              <a:buNone/>
            </a:pPr>
            <a:r>
              <a:rPr lang="en-US"/>
              <a:t>A A E E G I L M N O P R S T X</a:t>
            </a:r>
          </a:p>
        </p:txBody>
      </p:sp>
      <p:sp>
        <p:nvSpPr>
          <p:cNvPr id="5" name="Rectangle 3"/>
          <p:cNvSpPr txBox="1">
            <a:spLocks noChangeArrowheads="1"/>
          </p:cNvSpPr>
          <p:nvPr/>
        </p:nvSpPr>
        <p:spPr bwMode="auto">
          <a:xfrm>
            <a:off x="0" y="357188"/>
            <a:ext cx="9144000" cy="571500"/>
          </a:xfrm>
          <a:prstGeom prst="rect">
            <a:avLst/>
          </a:prstGeom>
          <a:noFill/>
          <a:ln w="9525">
            <a:noFill/>
            <a:miter lim="800000"/>
            <a:headEnd/>
            <a:tailEnd/>
          </a:ln>
        </p:spPr>
        <p:txBody>
          <a:bodyPr lIns="182562" tIns="46038" rIns="182562" bIns="46038"/>
          <a:lstStyle/>
          <a:p>
            <a:pPr marL="342900" indent="-342900" eaLnBrk="0" hangingPunct="0">
              <a:spcBef>
                <a:spcPct val="20000"/>
              </a:spcBef>
              <a:buClr>
                <a:schemeClr val="tx2"/>
              </a:buClr>
              <a:buSzPct val="75000"/>
              <a:buFont typeface="Wingdings" pitchFamily="2" charset="2"/>
              <a:buNone/>
              <a:defRPr/>
            </a:pPr>
            <a:r>
              <a:rPr kumimoji="0" lang="uk-UA" kern="0" dirty="0">
                <a:latin typeface="+mn-lt"/>
              </a:rPr>
              <a:t>	</a:t>
            </a:r>
            <a:r>
              <a:rPr kumimoji="0" lang="uk-UA" u="sng" kern="0" dirty="0">
                <a:latin typeface="+mn-lt"/>
              </a:rPr>
              <a:t>Приклад</a:t>
            </a:r>
            <a:r>
              <a:rPr kumimoji="0" lang="uk-UA" kern="0" dirty="0">
                <a:latin typeface="+mn-lt"/>
              </a:rPr>
              <a:t>. Низхідне сортування злиттям. </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357188"/>
            <a:ext cx="9144000" cy="1428750"/>
          </a:xfrm>
          <a:prstGeom prst="rect">
            <a:avLst/>
          </a:prstGeom>
          <a:noFill/>
          <a:ln w="9525">
            <a:noFill/>
            <a:miter lim="800000"/>
            <a:headEnd/>
            <a:tailEnd/>
          </a:ln>
        </p:spPr>
        <p:txBody>
          <a:bodyPr lIns="182562" tIns="46038" rIns="182562" bIns="46038"/>
          <a:lstStyle/>
          <a:p>
            <a:pPr marL="342900" indent="-342900" eaLnBrk="0" hangingPunct="0">
              <a:spcBef>
                <a:spcPct val="20000"/>
              </a:spcBef>
              <a:buClr>
                <a:schemeClr val="tx2"/>
              </a:buClr>
              <a:buSzPct val="75000"/>
              <a:buFont typeface="Wingdings" pitchFamily="2" charset="2"/>
              <a:buNone/>
              <a:defRPr/>
            </a:pPr>
            <a:r>
              <a:rPr kumimoji="0" lang="uk-UA" kern="0" dirty="0">
                <a:latin typeface="+mn-lt"/>
              </a:rPr>
              <a:t>	</a:t>
            </a:r>
            <a:r>
              <a:rPr kumimoji="0" lang="uk-UA" u="sng" kern="0" dirty="0">
                <a:latin typeface="+mn-lt"/>
              </a:rPr>
              <a:t>Приклад</a:t>
            </a:r>
            <a:r>
              <a:rPr kumimoji="0" lang="uk-UA" kern="0" dirty="0">
                <a:latin typeface="+mn-lt"/>
              </a:rPr>
              <a:t>. Дерева, побудовані за принципом </a:t>
            </a:r>
            <a:r>
              <a:rPr kumimoji="0" lang="uk-UA" kern="0" dirty="0" err="1">
                <a:latin typeface="+mn-lt"/>
              </a:rPr>
              <a:t>“розділяй</a:t>
            </a:r>
            <a:r>
              <a:rPr kumimoji="0" lang="uk-UA" kern="0" dirty="0">
                <a:latin typeface="+mn-lt"/>
              </a:rPr>
              <a:t> та </a:t>
            </a:r>
            <a:r>
              <a:rPr kumimoji="0" lang="uk-UA" kern="0" dirty="0" err="1">
                <a:latin typeface="+mn-lt"/>
              </a:rPr>
              <a:t>володарюй”</a:t>
            </a:r>
            <a:r>
              <a:rPr kumimoji="0" lang="uk-UA" kern="0" dirty="0">
                <a:latin typeface="+mn-lt"/>
              </a:rPr>
              <a:t> ілюструють розміри </a:t>
            </a:r>
            <a:r>
              <a:rPr kumimoji="0" lang="uk-UA" kern="0" dirty="0" err="1">
                <a:latin typeface="+mn-lt"/>
              </a:rPr>
              <a:t>підзадач</a:t>
            </a:r>
            <a:r>
              <a:rPr kumimoji="0" lang="uk-UA" kern="0" dirty="0">
                <a:latin typeface="+mn-lt"/>
              </a:rPr>
              <a:t>, що виникають при низхідному сортуванні злиттям. </a:t>
            </a:r>
          </a:p>
        </p:txBody>
      </p:sp>
      <p:pic>
        <p:nvPicPr>
          <p:cNvPr id="86019" name="Picture 2"/>
          <p:cNvPicPr>
            <a:picLocks noChangeAspect="1" noChangeArrowheads="1"/>
          </p:cNvPicPr>
          <p:nvPr/>
        </p:nvPicPr>
        <p:blipFill>
          <a:blip r:embed="rId3"/>
          <a:srcRect b="41534"/>
          <a:stretch>
            <a:fillRect/>
          </a:stretch>
        </p:blipFill>
        <p:spPr bwMode="auto">
          <a:xfrm>
            <a:off x="149225" y="2000250"/>
            <a:ext cx="8423275" cy="3143250"/>
          </a:xfrm>
          <a:prstGeom prst="rect">
            <a:avLst/>
          </a:prstGeom>
          <a:noFill/>
          <a:ln w="9525">
            <a:noFill/>
            <a:miter lim="800000"/>
            <a:headEnd/>
            <a:tailEnd/>
          </a:ln>
        </p:spPr>
      </p:pic>
      <p:sp>
        <p:nvSpPr>
          <p:cNvPr id="6" name="Rectangle 3"/>
          <p:cNvSpPr txBox="1">
            <a:spLocks noChangeArrowheads="1"/>
          </p:cNvSpPr>
          <p:nvPr/>
        </p:nvSpPr>
        <p:spPr bwMode="auto">
          <a:xfrm>
            <a:off x="0" y="5429250"/>
            <a:ext cx="9144000" cy="1428750"/>
          </a:xfrm>
          <a:prstGeom prst="rect">
            <a:avLst/>
          </a:prstGeom>
          <a:noFill/>
          <a:ln w="9525">
            <a:noFill/>
            <a:miter lim="800000"/>
            <a:headEnd/>
            <a:tailEnd/>
          </a:ln>
        </p:spPr>
        <p:txBody>
          <a:bodyPr lIns="182562" tIns="46038" rIns="182562" bIns="46038"/>
          <a:lstStyle/>
          <a:p>
            <a:pPr marL="342900" indent="-342900" eaLnBrk="0" hangingPunct="0">
              <a:spcBef>
                <a:spcPct val="20000"/>
              </a:spcBef>
              <a:buClr>
                <a:schemeClr val="tx2"/>
              </a:buClr>
              <a:buSzPct val="75000"/>
              <a:defRPr/>
            </a:pPr>
            <a:r>
              <a:rPr kumimoji="0" lang="uk-UA" sz="2400" kern="0" dirty="0">
                <a:latin typeface="+mn-lt"/>
              </a:rPr>
              <a:t>	</a:t>
            </a:r>
            <a:r>
              <a:rPr lang="uk-UA" sz="2400" dirty="0">
                <a:latin typeface="+mn-lt"/>
              </a:rPr>
              <a:t>На відміну від дерев, відповідних, наприклад, швидкому сортуванню, ці схеми визначаються тільки розмірами початкового файлу, а не значеннями ключів, присутніх у файлі. </a:t>
            </a:r>
            <a:endParaRPr kumimoji="0" lang="uk-UA" sz="2400" kern="0" dirty="0">
              <a:latin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p:cNvSpPr>
            <a:spLocks noGrp="1" noChangeArrowheads="1"/>
          </p:cNvSpPr>
          <p:nvPr>
            <p:ph type="body" idx="4294967295"/>
          </p:nvPr>
        </p:nvSpPr>
        <p:spPr>
          <a:xfrm>
            <a:off x="0" y="333375"/>
            <a:ext cx="9144000" cy="6524625"/>
          </a:xfrm>
        </p:spPr>
        <p:txBody>
          <a:bodyPr/>
          <a:lstStyle/>
          <a:p>
            <a:pPr>
              <a:lnSpc>
                <a:spcPct val="100000"/>
              </a:lnSpc>
              <a:buFont typeface="Wingdings" pitchFamily="2" charset="2"/>
              <a:buNone/>
            </a:pPr>
            <a:r>
              <a:rPr lang="uk-UA" sz="2800" smtClean="0"/>
              <a:t>	</a:t>
            </a:r>
            <a:r>
              <a:rPr lang="uk-UA" sz="2800" b="1" smtClean="0"/>
              <a:t>Характеристики ресурсоємності низхідного сортування злиттям</a:t>
            </a:r>
          </a:p>
          <a:p>
            <a:pPr>
              <a:lnSpc>
                <a:spcPct val="100000"/>
              </a:lnSpc>
              <a:buFont typeface="Wingdings" pitchFamily="2" charset="2"/>
              <a:buNone/>
            </a:pPr>
            <a:r>
              <a:rPr lang="uk-UA" sz="2800" smtClean="0"/>
              <a:t>Лема 10. Сортування злиттям вимагає виконання приблизно </a:t>
            </a:r>
            <a:r>
              <a:rPr lang="uk-UA" sz="2800" i="1" smtClean="0"/>
              <a:t>N</a:t>
            </a:r>
            <a:r>
              <a:rPr lang="uk-UA" sz="2800" smtClean="0"/>
              <a:t> l</a:t>
            </a:r>
            <a:r>
              <a:rPr lang="en-US" sz="2800" smtClean="0"/>
              <a:t>o</a:t>
            </a:r>
            <a:r>
              <a:rPr lang="uk-UA" sz="2800" smtClean="0"/>
              <a:t>g</a:t>
            </a:r>
            <a:r>
              <a:rPr lang="uk-UA" sz="2800" i="1" smtClean="0"/>
              <a:t>N</a:t>
            </a:r>
            <a:r>
              <a:rPr lang="uk-UA" sz="2800" smtClean="0"/>
              <a:t> операцій порівняння для сортування будь-якого файлу з </a:t>
            </a:r>
            <a:r>
              <a:rPr lang="uk-UA" sz="2800" i="1" smtClean="0"/>
              <a:t>N</a:t>
            </a:r>
            <a:r>
              <a:rPr lang="uk-UA" sz="2800" smtClean="0"/>
              <a:t> елементів. </a:t>
            </a:r>
          </a:p>
          <a:p>
            <a:pPr>
              <a:lnSpc>
                <a:spcPct val="100000"/>
              </a:lnSpc>
              <a:buFont typeface="Wingdings" pitchFamily="2" charset="2"/>
              <a:buNone/>
            </a:pPr>
            <a:r>
              <a:rPr lang="uk-UA" sz="2800" smtClean="0"/>
              <a:t>Лема 11. Сортування злиттям використовує додатковий простір, пропорційний </a:t>
            </a:r>
            <a:r>
              <a:rPr lang="uk-UA" sz="2800" i="1" smtClean="0"/>
              <a:t>N</a:t>
            </a:r>
            <a:r>
              <a:rPr lang="uk-UA" sz="2800" smtClean="0"/>
              <a:t>.</a:t>
            </a:r>
          </a:p>
          <a:p>
            <a:pPr>
              <a:lnSpc>
                <a:spcPct val="100000"/>
              </a:lnSpc>
              <a:buFont typeface="Wingdings" pitchFamily="2" charset="2"/>
              <a:buNone/>
            </a:pPr>
            <a:r>
              <a:rPr lang="uk-UA" sz="2800" smtClean="0"/>
              <a:t>Лема 12. Сортування злиттям стійке, якщо стійкий використаний для нього метод злиття. </a:t>
            </a:r>
          </a:p>
          <a:p>
            <a:pPr>
              <a:lnSpc>
                <a:spcPct val="100000"/>
              </a:lnSpc>
              <a:buFont typeface="Wingdings" pitchFamily="2" charset="2"/>
              <a:buNone/>
            </a:pPr>
            <a:r>
              <a:rPr lang="uk-UA" sz="2800" smtClean="0"/>
              <a:t>Лема 13. Потреба ресурсів з боку сортування злиттям не чутлива до початкового порядку ключів вхідного файлу. </a:t>
            </a:r>
            <a:endParaRPr lang="en-GB" sz="2800" smtClean="0"/>
          </a:p>
          <a:p>
            <a:pPr>
              <a:lnSpc>
                <a:spcPct val="100000"/>
              </a:lnSpc>
              <a:buFont typeface="Wingdings" pitchFamily="2" charset="2"/>
              <a:buNone/>
            </a:pPr>
            <a:r>
              <a:rPr lang="uk-UA" sz="2400" smtClean="0"/>
              <a:t>Доведення наведено на с. 338-339 [</a:t>
            </a:r>
            <a:r>
              <a:rPr lang="en-US" sz="2400" smtClean="0"/>
              <a:t>3</a:t>
            </a:r>
            <a:r>
              <a:rPr lang="uk-UA" sz="2400" smtClean="0"/>
              <a:t>].</a:t>
            </a:r>
            <a:r>
              <a:rPr lang="uk-UA" sz="2800" smtClean="0"/>
              <a:t>	</a:t>
            </a:r>
          </a:p>
        </p:txBody>
      </p:sp>
      <p:sp>
        <p:nvSpPr>
          <p:cNvPr id="87043"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3"/>
          <p:cNvSpPr>
            <a:spLocks noGrp="1" noChangeArrowheads="1"/>
          </p:cNvSpPr>
          <p:nvPr>
            <p:ph type="body" idx="4294967295"/>
          </p:nvPr>
        </p:nvSpPr>
        <p:spPr>
          <a:xfrm>
            <a:off x="0" y="333375"/>
            <a:ext cx="9144000" cy="6500813"/>
          </a:xfrm>
        </p:spPr>
        <p:txBody>
          <a:bodyPr/>
          <a:lstStyle/>
          <a:p>
            <a:pPr>
              <a:lnSpc>
                <a:spcPct val="100000"/>
              </a:lnSpc>
              <a:buFont typeface="Wingdings" pitchFamily="2" charset="2"/>
              <a:buNone/>
            </a:pPr>
            <a:r>
              <a:rPr lang="uk-UA" sz="2800" smtClean="0"/>
              <a:t>	</a:t>
            </a:r>
            <a:r>
              <a:rPr lang="uk-UA" sz="2800" b="1" smtClean="0"/>
              <a:t>Основні напрямки покращення сортування злиттям</a:t>
            </a:r>
          </a:p>
          <a:p>
            <a:pPr>
              <a:lnSpc>
                <a:spcPct val="100000"/>
              </a:lnSpc>
              <a:buFont typeface="Wingdings" pitchFamily="2" charset="2"/>
              <a:buNone/>
            </a:pPr>
            <a:endParaRPr lang="uk-UA" sz="1100" b="1" smtClean="0"/>
          </a:p>
          <a:p>
            <a:pPr>
              <a:lnSpc>
                <a:spcPct val="100000"/>
              </a:lnSpc>
              <a:buFont typeface="Wingdings" pitchFamily="2" charset="2"/>
              <a:buNone/>
            </a:pPr>
            <a:r>
              <a:rPr lang="uk-UA" smtClean="0"/>
              <a:t> </a:t>
            </a:r>
            <a:r>
              <a:rPr lang="uk-UA" sz="2800" smtClean="0"/>
              <a:t>1. Відсікання піднаборів невеликих розмірів. Можна удосконалити рекурсивний алгоритм, застосовуючи для обробки файлів невеликих розмірів інші методи, відмінні від основного. Рекурсія гарантує, що ці методи використовуватимуться для випадків невеликих файлів. Перемикання на сортування вставками підфайлів невеликих розмірів приводить до зменшення часу виконання типової реалізації операції сортування злиттям від 10 до 15 відсотків. </a:t>
            </a:r>
          </a:p>
        </p:txBody>
      </p:sp>
      <p:sp>
        <p:nvSpPr>
          <p:cNvPr id="88067"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p:cNvSpPr>
            <a:spLocks noGrp="1" noChangeArrowheads="1"/>
          </p:cNvSpPr>
          <p:nvPr>
            <p:ph type="body" idx="4294967295"/>
          </p:nvPr>
        </p:nvSpPr>
        <p:spPr>
          <a:xfrm>
            <a:off x="0" y="333375"/>
            <a:ext cx="9144000" cy="6500813"/>
          </a:xfrm>
        </p:spPr>
        <p:txBody>
          <a:bodyPr/>
          <a:lstStyle/>
          <a:p>
            <a:pPr>
              <a:lnSpc>
                <a:spcPct val="100000"/>
              </a:lnSpc>
              <a:buFont typeface="Wingdings" pitchFamily="2" charset="2"/>
              <a:buNone/>
            </a:pPr>
            <a:r>
              <a:rPr lang="uk-UA" smtClean="0"/>
              <a:t> </a:t>
            </a:r>
            <a:r>
              <a:rPr lang="uk-UA" sz="2800" smtClean="0"/>
              <a:t>2. Зведення до нуля часу копіювання даних в допоміжний масив. Слід так організувати рекурсивні виклики, щоб процес обчислення сам міняв в потрібний момент ролі вхідного і допоміжного масивів на кожному рівні. Один із способів реалізації такого підходу полягає в створенні двох варіантів програм - одного для прийому вхідних даних у файл </a:t>
            </a:r>
            <a:r>
              <a:rPr lang="uk-UA" sz="2800" i="1" smtClean="0"/>
              <a:t>а</a:t>
            </a:r>
            <a:r>
              <a:rPr lang="uk-UA" sz="2800" smtClean="0"/>
              <a:t> і пересилки вихідних даних у файл </a:t>
            </a:r>
            <a:r>
              <a:rPr lang="en-US" sz="2800" i="1" smtClean="0"/>
              <a:t>b</a:t>
            </a:r>
            <a:r>
              <a:rPr lang="uk-UA" sz="2800" smtClean="0"/>
              <a:t>, а іншого для прийому вхідних даних у файл </a:t>
            </a:r>
            <a:r>
              <a:rPr lang="en-US" sz="2800" i="1" smtClean="0"/>
              <a:t>b</a:t>
            </a:r>
            <a:r>
              <a:rPr lang="uk-UA" sz="2800" smtClean="0"/>
              <a:t> і пересилки вихідних даних у файл </a:t>
            </a:r>
            <a:r>
              <a:rPr lang="uk-UA" sz="2800" i="1" smtClean="0"/>
              <a:t>а</a:t>
            </a:r>
            <a:r>
              <a:rPr lang="uk-UA" sz="2800" smtClean="0"/>
              <a:t>, після чого обидві версії почергово викликають одна іншу. </a:t>
            </a:r>
          </a:p>
        </p:txBody>
      </p:sp>
      <p:sp>
        <p:nvSpPr>
          <p:cNvPr id="89091"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800" smtClean="0"/>
              <a:t>	</a:t>
            </a:r>
            <a:r>
              <a:rPr lang="uk-UA" sz="2800" b="1" smtClean="0"/>
              <a:t>Висхідне сортування злиттям </a:t>
            </a:r>
          </a:p>
          <a:p>
            <a:pPr>
              <a:lnSpc>
                <a:spcPct val="100000"/>
              </a:lnSpc>
              <a:buFont typeface="Wingdings" pitchFamily="2" charset="2"/>
              <a:buNone/>
            </a:pPr>
            <a:endParaRPr lang="uk-UA" sz="1200" b="1" smtClean="0"/>
          </a:p>
          <a:p>
            <a:pPr>
              <a:lnSpc>
                <a:spcPct val="100000"/>
              </a:lnSpc>
              <a:buFont typeface="Wingdings" pitchFamily="2" charset="2"/>
              <a:buNone/>
            </a:pPr>
            <a:r>
              <a:rPr lang="uk-UA" sz="2800" smtClean="0"/>
              <a:t>	</a:t>
            </a:r>
            <a:r>
              <a:rPr lang="uk-UA" sz="2400" smtClean="0"/>
              <a:t>У кожної рекурсивної програми є нерекурсивний аналог, який хоч і виконує еквівалентні обчислення, проте, він робить це по-іншому.</a:t>
            </a:r>
          </a:p>
          <a:p>
            <a:pPr>
              <a:lnSpc>
                <a:spcPct val="100000"/>
              </a:lnSpc>
              <a:buFont typeface="Wingdings" pitchFamily="2" charset="2"/>
              <a:buNone/>
            </a:pPr>
            <a:r>
              <a:rPr lang="uk-UA" sz="2400" smtClean="0"/>
              <a:t>	Будь-яке проходження дерева, під час якого обхід </a:t>
            </a:r>
            <a:r>
              <a:rPr lang="ru-RU" sz="2400" smtClean="0"/>
              <a:t>піддерева</a:t>
            </a:r>
            <a:r>
              <a:rPr lang="uk-UA" sz="2400" smtClean="0"/>
              <a:t>, що належить конкретному вузлу, повинен бути завершений перед відвідинами самого вузла, дає правильний алгоритм. Єдине обмеження полягає в тому, що файли,</a:t>
            </a:r>
            <a:r>
              <a:rPr lang="en-US" sz="2400" smtClean="0"/>
              <a:t> </a:t>
            </a:r>
            <a:r>
              <a:rPr lang="uk-UA" sz="2400" smtClean="0"/>
              <a:t>що зливаються, повинні бути спочатку відсортовані. </a:t>
            </a:r>
          </a:p>
          <a:p>
            <a:pPr>
              <a:lnSpc>
                <a:spcPct val="100000"/>
              </a:lnSpc>
              <a:buFont typeface="Wingdings" pitchFamily="2" charset="2"/>
              <a:buNone/>
            </a:pPr>
            <a:r>
              <a:rPr lang="uk-UA" sz="2400" smtClean="0"/>
              <a:t>	Що стосується сортування злиттям, то зручно спочатку виконувати всі злиття типу 1-з-1, потім всі злиття типу 2-з-2, потім типу 4-з-4 і так далі. Така послідовність відповідає обходу дерева по рівнях, поступово піднімаючись по дереву від низу до верху. </a:t>
            </a:r>
            <a:endParaRPr lang="uk-UA" sz="2000" smtClean="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3"/>
          <p:cNvSpPr txBox="1">
            <a:spLocks noChangeArrowheads="1"/>
          </p:cNvSpPr>
          <p:nvPr/>
        </p:nvSpPr>
        <p:spPr bwMode="auto">
          <a:xfrm>
            <a:off x="1116013" y="1571625"/>
            <a:ext cx="5384800" cy="5286375"/>
          </a:xfrm>
          <a:prstGeom prst="rect">
            <a:avLst/>
          </a:prstGeom>
          <a:noFill/>
          <a:ln w="9525">
            <a:noFill/>
            <a:miter lim="800000"/>
            <a:headEnd/>
            <a:tailEnd/>
          </a:ln>
        </p:spPr>
        <p:txBody>
          <a:bodyPr lIns="182562" tIns="46038" rIns="182562" bIns="46038"/>
          <a:lstStyle/>
          <a:p>
            <a:pPr eaLnBrk="0" hangingPunct="0">
              <a:lnSpc>
                <a:spcPct val="80000"/>
              </a:lnSpc>
              <a:buClr>
                <a:schemeClr val="tx2"/>
              </a:buClr>
              <a:buSzPct val="75000"/>
              <a:buFont typeface="Wingdings" pitchFamily="2" charset="2"/>
              <a:buNone/>
            </a:pPr>
            <a:r>
              <a:rPr lang="en-US"/>
              <a:t>A S O R T I N G E X A M P L E</a:t>
            </a:r>
            <a:endParaRPr lang="uk-UA"/>
          </a:p>
          <a:p>
            <a:pPr eaLnBrk="0" hangingPunct="0">
              <a:lnSpc>
                <a:spcPct val="80000"/>
              </a:lnSpc>
              <a:buClr>
                <a:schemeClr val="tx2"/>
              </a:buClr>
              <a:buSzPct val="75000"/>
              <a:buFont typeface="Wingdings" pitchFamily="2" charset="2"/>
              <a:buNone/>
            </a:pPr>
            <a:r>
              <a:rPr lang="en-US"/>
              <a:t>A S</a:t>
            </a:r>
          </a:p>
          <a:p>
            <a:pPr eaLnBrk="0" hangingPunct="0">
              <a:lnSpc>
                <a:spcPct val="80000"/>
              </a:lnSpc>
              <a:buClr>
                <a:schemeClr val="tx2"/>
              </a:buClr>
              <a:buSzPct val="75000"/>
              <a:buFont typeface="Wingdings" pitchFamily="2" charset="2"/>
              <a:buNone/>
            </a:pPr>
            <a:r>
              <a:rPr lang="en-US"/>
              <a:t>       O R</a:t>
            </a:r>
          </a:p>
          <a:p>
            <a:pPr eaLnBrk="0" hangingPunct="0">
              <a:lnSpc>
                <a:spcPct val="80000"/>
              </a:lnSpc>
              <a:buClr>
                <a:schemeClr val="tx2"/>
              </a:buClr>
              <a:buSzPct val="75000"/>
              <a:buFont typeface="Wingdings" pitchFamily="2" charset="2"/>
              <a:buNone/>
            </a:pPr>
            <a:r>
              <a:rPr lang="en-US"/>
              <a:t>A O R S</a:t>
            </a:r>
          </a:p>
          <a:p>
            <a:pPr eaLnBrk="0" hangingPunct="0">
              <a:lnSpc>
                <a:spcPct val="80000"/>
              </a:lnSpc>
              <a:buClr>
                <a:schemeClr val="tx2"/>
              </a:buClr>
              <a:buSzPct val="75000"/>
              <a:buFont typeface="Wingdings" pitchFamily="2" charset="2"/>
              <a:buNone/>
            </a:pPr>
            <a:r>
              <a:rPr lang="en-US"/>
              <a:t>               I T </a:t>
            </a:r>
          </a:p>
          <a:p>
            <a:pPr eaLnBrk="0" hangingPunct="0">
              <a:lnSpc>
                <a:spcPct val="80000"/>
              </a:lnSpc>
              <a:buClr>
                <a:schemeClr val="tx2"/>
              </a:buClr>
              <a:buSzPct val="75000"/>
              <a:buFont typeface="Wingdings" pitchFamily="2" charset="2"/>
              <a:buNone/>
            </a:pPr>
            <a:r>
              <a:rPr lang="en-US"/>
              <a:t>                    G N</a:t>
            </a:r>
          </a:p>
          <a:p>
            <a:pPr eaLnBrk="0" hangingPunct="0">
              <a:lnSpc>
                <a:spcPct val="80000"/>
              </a:lnSpc>
              <a:buClr>
                <a:schemeClr val="tx2"/>
              </a:buClr>
              <a:buSzPct val="75000"/>
              <a:buFont typeface="Wingdings" pitchFamily="2" charset="2"/>
              <a:buNone/>
            </a:pPr>
            <a:r>
              <a:rPr lang="en-US"/>
              <a:t>              G I N T</a:t>
            </a:r>
          </a:p>
          <a:p>
            <a:pPr eaLnBrk="0" hangingPunct="0">
              <a:lnSpc>
                <a:spcPct val="80000"/>
              </a:lnSpc>
              <a:buClr>
                <a:schemeClr val="tx2"/>
              </a:buClr>
              <a:buSzPct val="75000"/>
              <a:buFont typeface="Wingdings" pitchFamily="2" charset="2"/>
              <a:buNone/>
            </a:pPr>
            <a:r>
              <a:rPr lang="en-US"/>
              <a:t>A G I N O R S T</a:t>
            </a:r>
          </a:p>
          <a:p>
            <a:pPr eaLnBrk="0" hangingPunct="0">
              <a:lnSpc>
                <a:spcPct val="80000"/>
              </a:lnSpc>
              <a:buClr>
                <a:schemeClr val="tx2"/>
              </a:buClr>
              <a:buSzPct val="75000"/>
              <a:buFont typeface="Wingdings" pitchFamily="2" charset="2"/>
              <a:buNone/>
            </a:pPr>
            <a:r>
              <a:rPr lang="en-US"/>
              <a:t>                            E X</a:t>
            </a:r>
          </a:p>
          <a:p>
            <a:pPr eaLnBrk="0" hangingPunct="0">
              <a:lnSpc>
                <a:spcPct val="80000"/>
              </a:lnSpc>
              <a:buClr>
                <a:schemeClr val="tx2"/>
              </a:buClr>
              <a:buSzPct val="75000"/>
              <a:buFont typeface="Wingdings" pitchFamily="2" charset="2"/>
              <a:buNone/>
            </a:pPr>
            <a:r>
              <a:rPr lang="en-US"/>
              <a:t>                                   A M</a:t>
            </a:r>
          </a:p>
          <a:p>
            <a:pPr eaLnBrk="0" hangingPunct="0">
              <a:lnSpc>
                <a:spcPct val="80000"/>
              </a:lnSpc>
              <a:buClr>
                <a:schemeClr val="tx2"/>
              </a:buClr>
              <a:buSzPct val="75000"/>
              <a:buFont typeface="Wingdings" pitchFamily="2" charset="2"/>
              <a:buNone/>
            </a:pPr>
            <a:r>
              <a:rPr lang="en-US"/>
              <a:t>                            A E M X</a:t>
            </a:r>
          </a:p>
          <a:p>
            <a:pPr eaLnBrk="0" hangingPunct="0">
              <a:lnSpc>
                <a:spcPct val="80000"/>
              </a:lnSpc>
              <a:buClr>
                <a:schemeClr val="tx2"/>
              </a:buClr>
              <a:buSzPct val="75000"/>
              <a:buFont typeface="Wingdings" pitchFamily="2" charset="2"/>
              <a:buNone/>
            </a:pPr>
            <a:r>
              <a:rPr lang="en-US"/>
              <a:t>                                           L P</a:t>
            </a:r>
          </a:p>
          <a:p>
            <a:pPr eaLnBrk="0" hangingPunct="0">
              <a:lnSpc>
                <a:spcPct val="80000"/>
              </a:lnSpc>
              <a:buClr>
                <a:schemeClr val="tx2"/>
              </a:buClr>
              <a:buSzPct val="75000"/>
              <a:buFont typeface="Wingdings" pitchFamily="2" charset="2"/>
              <a:buNone/>
            </a:pPr>
            <a:r>
              <a:rPr lang="en-US"/>
              <a:t>                                           E L P</a:t>
            </a:r>
          </a:p>
          <a:p>
            <a:pPr eaLnBrk="0" hangingPunct="0">
              <a:lnSpc>
                <a:spcPct val="80000"/>
              </a:lnSpc>
              <a:buClr>
                <a:schemeClr val="tx2"/>
              </a:buClr>
              <a:buSzPct val="75000"/>
              <a:buFont typeface="Wingdings" pitchFamily="2" charset="2"/>
              <a:buNone/>
            </a:pPr>
            <a:r>
              <a:rPr lang="en-US"/>
              <a:t>                            A E E L M P X</a:t>
            </a:r>
          </a:p>
          <a:p>
            <a:pPr eaLnBrk="0" hangingPunct="0">
              <a:lnSpc>
                <a:spcPct val="80000"/>
              </a:lnSpc>
              <a:buClr>
                <a:schemeClr val="tx2"/>
              </a:buClr>
              <a:buSzPct val="75000"/>
              <a:buFont typeface="Wingdings" pitchFamily="2" charset="2"/>
              <a:buNone/>
            </a:pPr>
            <a:r>
              <a:rPr lang="en-US"/>
              <a:t>A A E E G I L M N O P R S T X</a:t>
            </a:r>
          </a:p>
        </p:txBody>
      </p:sp>
      <p:sp>
        <p:nvSpPr>
          <p:cNvPr id="5" name="Rectangle 3"/>
          <p:cNvSpPr txBox="1">
            <a:spLocks noChangeArrowheads="1"/>
          </p:cNvSpPr>
          <p:nvPr/>
        </p:nvSpPr>
        <p:spPr bwMode="auto">
          <a:xfrm>
            <a:off x="0" y="357188"/>
            <a:ext cx="9144000" cy="1214437"/>
          </a:xfrm>
          <a:prstGeom prst="rect">
            <a:avLst/>
          </a:prstGeom>
          <a:noFill/>
          <a:ln w="9525">
            <a:noFill/>
            <a:miter lim="800000"/>
            <a:headEnd/>
            <a:tailEnd/>
          </a:ln>
        </p:spPr>
        <p:txBody>
          <a:bodyPr lIns="182562" tIns="46038" rIns="182562" bIns="46038"/>
          <a:lstStyle/>
          <a:p>
            <a:pPr marL="342900" indent="-342900" eaLnBrk="0" hangingPunct="0">
              <a:spcBef>
                <a:spcPct val="20000"/>
              </a:spcBef>
              <a:buClr>
                <a:schemeClr val="tx2"/>
              </a:buClr>
              <a:buSzPct val="75000"/>
              <a:defRPr/>
            </a:pPr>
            <a:r>
              <a:rPr kumimoji="0" lang="uk-UA" kern="0" dirty="0">
                <a:latin typeface="+mn-lt"/>
              </a:rPr>
              <a:t>	</a:t>
            </a:r>
            <a:r>
              <a:rPr kumimoji="0" lang="uk-UA" u="sng" kern="0" dirty="0">
                <a:latin typeface="+mn-lt"/>
              </a:rPr>
              <a:t>Приклад</a:t>
            </a:r>
            <a:r>
              <a:rPr kumimoji="0" lang="uk-UA" kern="0" dirty="0">
                <a:latin typeface="+mn-lt"/>
              </a:rPr>
              <a:t>. Низхідне сортування злиттям. </a:t>
            </a:r>
          </a:p>
          <a:p>
            <a:pPr marL="342900" indent="-342900" eaLnBrk="0" hangingPunct="0">
              <a:lnSpc>
                <a:spcPct val="90000"/>
              </a:lnSpc>
              <a:spcBef>
                <a:spcPts val="0"/>
              </a:spcBef>
              <a:buClr>
                <a:schemeClr val="tx2"/>
              </a:buClr>
              <a:buSzPct val="75000"/>
              <a:defRPr/>
            </a:pPr>
            <a:r>
              <a:rPr kumimoji="0" lang="uk-UA" sz="2400" kern="0" dirty="0">
                <a:latin typeface="+mn-lt"/>
              </a:rPr>
              <a:t>	</a:t>
            </a:r>
            <a:r>
              <a:rPr lang="uk-UA" sz="2400" dirty="0">
                <a:latin typeface="+mn-lt"/>
              </a:rPr>
              <a:t>Порядок виконання злиття визначається рекурсивною структурою алгоритму.</a:t>
            </a:r>
            <a:r>
              <a:rPr kumimoji="0" lang="uk-UA" sz="2400" kern="0" dirty="0">
                <a:latin typeface="+mn-lt"/>
              </a:rPr>
              <a:t> </a:t>
            </a:r>
          </a:p>
        </p:txBody>
      </p:sp>
      <p:sp>
        <p:nvSpPr>
          <p:cNvPr id="91140" name="Прямоугольник 5"/>
          <p:cNvSpPr>
            <a:spLocks noChangeArrowheads="1"/>
          </p:cNvSpPr>
          <p:nvPr/>
        </p:nvSpPr>
        <p:spPr bwMode="auto">
          <a:xfrm>
            <a:off x="6786563" y="1939925"/>
            <a:ext cx="1214437" cy="4918075"/>
          </a:xfrm>
          <a:prstGeom prst="rect">
            <a:avLst/>
          </a:prstGeom>
          <a:noFill/>
          <a:ln w="9525">
            <a:noFill/>
            <a:miter lim="800000"/>
            <a:headEnd/>
            <a:tailEnd/>
          </a:ln>
        </p:spPr>
        <p:txBody>
          <a:bodyPr>
            <a:spAutoFit/>
          </a:bodyPr>
          <a:lstStyle/>
          <a:p>
            <a:pPr>
              <a:lnSpc>
                <a:spcPct val="80000"/>
              </a:lnSpc>
            </a:pPr>
            <a:r>
              <a:rPr lang="uk-UA"/>
              <a:t>1-з-1 </a:t>
            </a:r>
          </a:p>
          <a:p>
            <a:pPr>
              <a:lnSpc>
                <a:spcPct val="80000"/>
              </a:lnSpc>
            </a:pPr>
            <a:r>
              <a:rPr lang="uk-UA"/>
              <a:t>1-з-1 </a:t>
            </a:r>
          </a:p>
          <a:p>
            <a:pPr>
              <a:lnSpc>
                <a:spcPct val="80000"/>
              </a:lnSpc>
            </a:pPr>
            <a:r>
              <a:rPr lang="uk-UA"/>
              <a:t>2-з-2 </a:t>
            </a:r>
          </a:p>
          <a:p>
            <a:pPr>
              <a:lnSpc>
                <a:spcPct val="80000"/>
              </a:lnSpc>
            </a:pPr>
            <a:r>
              <a:rPr lang="uk-UA"/>
              <a:t>1-з-1 </a:t>
            </a:r>
          </a:p>
          <a:p>
            <a:pPr>
              <a:lnSpc>
                <a:spcPct val="80000"/>
              </a:lnSpc>
            </a:pPr>
            <a:r>
              <a:rPr lang="uk-UA"/>
              <a:t>1-з-1 </a:t>
            </a:r>
          </a:p>
          <a:p>
            <a:pPr>
              <a:lnSpc>
                <a:spcPct val="80000"/>
              </a:lnSpc>
            </a:pPr>
            <a:r>
              <a:rPr lang="uk-UA"/>
              <a:t>2-з-2 </a:t>
            </a:r>
          </a:p>
          <a:p>
            <a:pPr>
              <a:lnSpc>
                <a:spcPct val="80000"/>
              </a:lnSpc>
            </a:pPr>
            <a:r>
              <a:rPr lang="uk-UA"/>
              <a:t>4-з-4 </a:t>
            </a:r>
            <a:endParaRPr lang="en-GB"/>
          </a:p>
          <a:p>
            <a:pPr>
              <a:lnSpc>
                <a:spcPct val="80000"/>
              </a:lnSpc>
            </a:pPr>
            <a:r>
              <a:rPr lang="uk-UA"/>
              <a:t>1-з-1 </a:t>
            </a:r>
          </a:p>
          <a:p>
            <a:pPr>
              <a:lnSpc>
                <a:spcPct val="80000"/>
              </a:lnSpc>
            </a:pPr>
            <a:r>
              <a:rPr lang="uk-UA"/>
              <a:t>1-з-1 </a:t>
            </a:r>
          </a:p>
          <a:p>
            <a:pPr>
              <a:lnSpc>
                <a:spcPct val="80000"/>
              </a:lnSpc>
            </a:pPr>
            <a:r>
              <a:rPr lang="uk-UA"/>
              <a:t>2-з-2 </a:t>
            </a:r>
          </a:p>
          <a:p>
            <a:pPr>
              <a:lnSpc>
                <a:spcPct val="80000"/>
              </a:lnSpc>
            </a:pPr>
            <a:r>
              <a:rPr lang="uk-UA"/>
              <a:t>1-з-1 </a:t>
            </a:r>
          </a:p>
          <a:p>
            <a:pPr>
              <a:lnSpc>
                <a:spcPct val="80000"/>
              </a:lnSpc>
            </a:pPr>
            <a:r>
              <a:rPr lang="uk-UA"/>
              <a:t>2-з-1 </a:t>
            </a:r>
          </a:p>
          <a:p>
            <a:pPr>
              <a:lnSpc>
                <a:spcPct val="80000"/>
              </a:lnSpc>
            </a:pPr>
            <a:r>
              <a:rPr lang="uk-UA"/>
              <a:t>4-з-3 </a:t>
            </a:r>
          </a:p>
          <a:p>
            <a:pPr>
              <a:lnSpc>
                <a:spcPct val="80000"/>
              </a:lnSpc>
            </a:pPr>
            <a:r>
              <a:rPr lang="uk-UA"/>
              <a:t>8-з-7 </a:t>
            </a:r>
            <a:endParaRPr lang="en-GB"/>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3"/>
          <p:cNvSpPr txBox="1">
            <a:spLocks noChangeArrowheads="1"/>
          </p:cNvSpPr>
          <p:nvPr/>
        </p:nvSpPr>
        <p:spPr bwMode="auto">
          <a:xfrm>
            <a:off x="1116013" y="1571625"/>
            <a:ext cx="5241925" cy="5357813"/>
          </a:xfrm>
          <a:prstGeom prst="rect">
            <a:avLst/>
          </a:prstGeom>
          <a:noFill/>
          <a:ln w="9525">
            <a:noFill/>
            <a:miter lim="800000"/>
            <a:headEnd/>
            <a:tailEnd/>
          </a:ln>
        </p:spPr>
        <p:txBody>
          <a:bodyPr lIns="182562" tIns="46038" rIns="182562" bIns="46038"/>
          <a:lstStyle/>
          <a:p>
            <a:pPr eaLnBrk="0" hangingPunct="0">
              <a:lnSpc>
                <a:spcPct val="80000"/>
              </a:lnSpc>
              <a:buClr>
                <a:schemeClr val="tx2"/>
              </a:buClr>
              <a:buSzPct val="75000"/>
              <a:buFont typeface="Wingdings" pitchFamily="2" charset="2"/>
              <a:buNone/>
            </a:pPr>
            <a:r>
              <a:rPr lang="en-US"/>
              <a:t>A S O R T I N G E X A M P L E</a:t>
            </a:r>
            <a:endParaRPr lang="uk-UA"/>
          </a:p>
          <a:p>
            <a:pPr eaLnBrk="0" hangingPunct="0">
              <a:lnSpc>
                <a:spcPct val="80000"/>
              </a:lnSpc>
              <a:buClr>
                <a:schemeClr val="tx2"/>
              </a:buClr>
              <a:buSzPct val="75000"/>
              <a:buFont typeface="Wingdings" pitchFamily="2" charset="2"/>
              <a:buNone/>
            </a:pPr>
            <a:r>
              <a:rPr lang="en-US"/>
              <a:t>A S</a:t>
            </a:r>
          </a:p>
          <a:p>
            <a:pPr eaLnBrk="0" hangingPunct="0">
              <a:lnSpc>
                <a:spcPct val="80000"/>
              </a:lnSpc>
              <a:buClr>
                <a:schemeClr val="tx2"/>
              </a:buClr>
              <a:buSzPct val="75000"/>
              <a:buFont typeface="Wingdings" pitchFamily="2" charset="2"/>
              <a:buNone/>
            </a:pPr>
            <a:r>
              <a:rPr lang="en-US"/>
              <a:t>       O R</a:t>
            </a:r>
            <a:r>
              <a:rPr lang="uk-UA"/>
              <a:t> </a:t>
            </a:r>
          </a:p>
          <a:p>
            <a:pPr eaLnBrk="0" hangingPunct="0">
              <a:lnSpc>
                <a:spcPct val="80000"/>
              </a:lnSpc>
              <a:buClr>
                <a:schemeClr val="tx2"/>
              </a:buClr>
              <a:buSzPct val="75000"/>
              <a:buFont typeface="Wingdings" pitchFamily="2" charset="2"/>
              <a:buNone/>
            </a:pPr>
            <a:r>
              <a:rPr lang="uk-UA"/>
              <a:t>               </a:t>
            </a:r>
            <a:r>
              <a:rPr lang="en-US"/>
              <a:t>I T</a:t>
            </a:r>
            <a:r>
              <a:rPr lang="uk-UA"/>
              <a:t> </a:t>
            </a:r>
          </a:p>
          <a:p>
            <a:pPr eaLnBrk="0" hangingPunct="0">
              <a:lnSpc>
                <a:spcPct val="80000"/>
              </a:lnSpc>
              <a:buClr>
                <a:schemeClr val="tx2"/>
              </a:buClr>
              <a:buSzPct val="75000"/>
              <a:buFont typeface="Wingdings" pitchFamily="2" charset="2"/>
              <a:buNone/>
            </a:pPr>
            <a:r>
              <a:rPr lang="uk-UA"/>
              <a:t>                    </a:t>
            </a:r>
            <a:r>
              <a:rPr lang="en-US"/>
              <a:t>G N</a:t>
            </a:r>
            <a:endParaRPr lang="uk-UA"/>
          </a:p>
          <a:p>
            <a:pPr eaLnBrk="0" hangingPunct="0">
              <a:lnSpc>
                <a:spcPct val="80000"/>
              </a:lnSpc>
              <a:buClr>
                <a:schemeClr val="tx2"/>
              </a:buClr>
              <a:buSzPct val="75000"/>
              <a:buFont typeface="Wingdings" pitchFamily="2" charset="2"/>
              <a:buNone/>
            </a:pPr>
            <a:r>
              <a:rPr lang="uk-UA"/>
              <a:t>                            </a:t>
            </a:r>
            <a:r>
              <a:rPr lang="en-US"/>
              <a:t>E X</a:t>
            </a:r>
            <a:r>
              <a:rPr lang="uk-UA"/>
              <a:t> </a:t>
            </a:r>
          </a:p>
          <a:p>
            <a:pPr eaLnBrk="0" hangingPunct="0">
              <a:lnSpc>
                <a:spcPct val="80000"/>
              </a:lnSpc>
              <a:buClr>
                <a:schemeClr val="tx2"/>
              </a:buClr>
              <a:buSzPct val="75000"/>
              <a:buFont typeface="Wingdings" pitchFamily="2" charset="2"/>
              <a:buNone/>
            </a:pPr>
            <a:r>
              <a:rPr lang="uk-UA"/>
              <a:t>                                   </a:t>
            </a:r>
            <a:r>
              <a:rPr lang="en-US"/>
              <a:t>A M</a:t>
            </a:r>
            <a:r>
              <a:rPr lang="uk-UA"/>
              <a:t> </a:t>
            </a:r>
          </a:p>
          <a:p>
            <a:pPr eaLnBrk="0" hangingPunct="0">
              <a:lnSpc>
                <a:spcPct val="80000"/>
              </a:lnSpc>
              <a:buClr>
                <a:schemeClr val="tx2"/>
              </a:buClr>
              <a:buSzPct val="75000"/>
              <a:buFont typeface="Wingdings" pitchFamily="2" charset="2"/>
              <a:buNone/>
            </a:pPr>
            <a:r>
              <a:rPr lang="uk-UA"/>
              <a:t>                                           </a:t>
            </a:r>
            <a:r>
              <a:rPr lang="en-US"/>
              <a:t>L P</a:t>
            </a:r>
            <a:r>
              <a:rPr lang="uk-UA"/>
              <a:t> </a:t>
            </a:r>
          </a:p>
          <a:p>
            <a:pPr eaLnBrk="0" hangingPunct="0">
              <a:lnSpc>
                <a:spcPct val="80000"/>
              </a:lnSpc>
              <a:buClr>
                <a:schemeClr val="tx2"/>
              </a:buClr>
              <a:buSzPct val="75000"/>
              <a:buFont typeface="Wingdings" pitchFamily="2" charset="2"/>
              <a:buNone/>
            </a:pPr>
            <a:r>
              <a:rPr lang="en-US"/>
              <a:t>A O R S</a:t>
            </a:r>
            <a:r>
              <a:rPr lang="uk-UA"/>
              <a:t> </a:t>
            </a:r>
          </a:p>
          <a:p>
            <a:pPr eaLnBrk="0" hangingPunct="0">
              <a:lnSpc>
                <a:spcPct val="80000"/>
              </a:lnSpc>
              <a:buClr>
                <a:schemeClr val="tx2"/>
              </a:buClr>
              <a:buSzPct val="75000"/>
              <a:buFont typeface="Wingdings" pitchFamily="2" charset="2"/>
              <a:buNone/>
            </a:pPr>
            <a:r>
              <a:rPr lang="uk-UA"/>
              <a:t>              </a:t>
            </a:r>
            <a:r>
              <a:rPr lang="en-US"/>
              <a:t>G I N T</a:t>
            </a:r>
            <a:r>
              <a:rPr lang="uk-UA"/>
              <a:t> </a:t>
            </a:r>
          </a:p>
          <a:p>
            <a:pPr eaLnBrk="0" hangingPunct="0">
              <a:lnSpc>
                <a:spcPct val="80000"/>
              </a:lnSpc>
              <a:buClr>
                <a:schemeClr val="tx2"/>
              </a:buClr>
              <a:buSzPct val="75000"/>
              <a:buFont typeface="Wingdings" pitchFamily="2" charset="2"/>
              <a:buNone/>
            </a:pPr>
            <a:r>
              <a:rPr lang="uk-UA"/>
              <a:t>                            </a:t>
            </a:r>
            <a:r>
              <a:rPr lang="en-US"/>
              <a:t>A E M X</a:t>
            </a:r>
            <a:r>
              <a:rPr lang="uk-UA"/>
              <a:t> </a:t>
            </a:r>
          </a:p>
          <a:p>
            <a:pPr eaLnBrk="0" hangingPunct="0">
              <a:lnSpc>
                <a:spcPct val="80000"/>
              </a:lnSpc>
              <a:buClr>
                <a:schemeClr val="tx2"/>
              </a:buClr>
              <a:buSzPct val="75000"/>
              <a:buFont typeface="Wingdings" pitchFamily="2" charset="2"/>
              <a:buNone/>
            </a:pPr>
            <a:r>
              <a:rPr lang="uk-UA"/>
              <a:t>                                           </a:t>
            </a:r>
            <a:r>
              <a:rPr lang="en-US"/>
              <a:t>E L P</a:t>
            </a:r>
            <a:r>
              <a:rPr lang="uk-UA"/>
              <a:t> </a:t>
            </a:r>
          </a:p>
          <a:p>
            <a:pPr eaLnBrk="0" hangingPunct="0">
              <a:lnSpc>
                <a:spcPct val="80000"/>
              </a:lnSpc>
              <a:buClr>
                <a:schemeClr val="tx2"/>
              </a:buClr>
              <a:buSzPct val="75000"/>
              <a:buFont typeface="Wingdings" pitchFamily="2" charset="2"/>
              <a:buNone/>
            </a:pPr>
            <a:r>
              <a:rPr lang="en-US"/>
              <a:t>A G I N O R S T</a:t>
            </a:r>
            <a:r>
              <a:rPr lang="uk-UA"/>
              <a:t> </a:t>
            </a:r>
          </a:p>
          <a:p>
            <a:pPr eaLnBrk="0" hangingPunct="0">
              <a:lnSpc>
                <a:spcPct val="80000"/>
              </a:lnSpc>
              <a:buClr>
                <a:schemeClr val="tx2"/>
              </a:buClr>
              <a:buSzPct val="75000"/>
              <a:buFont typeface="Wingdings" pitchFamily="2" charset="2"/>
              <a:buNone/>
            </a:pPr>
            <a:r>
              <a:rPr lang="uk-UA"/>
              <a:t>                            </a:t>
            </a:r>
            <a:r>
              <a:rPr lang="en-US"/>
              <a:t>A E E L M P X</a:t>
            </a:r>
          </a:p>
          <a:p>
            <a:pPr eaLnBrk="0" hangingPunct="0">
              <a:lnSpc>
                <a:spcPct val="80000"/>
              </a:lnSpc>
              <a:buClr>
                <a:schemeClr val="tx2"/>
              </a:buClr>
              <a:buSzPct val="75000"/>
              <a:buFont typeface="Wingdings" pitchFamily="2" charset="2"/>
              <a:buNone/>
            </a:pPr>
            <a:r>
              <a:rPr lang="en-US"/>
              <a:t>A A E E G I L M N O P R S T X</a:t>
            </a:r>
          </a:p>
        </p:txBody>
      </p:sp>
      <p:sp>
        <p:nvSpPr>
          <p:cNvPr id="5" name="Rectangle 3"/>
          <p:cNvSpPr txBox="1">
            <a:spLocks noChangeArrowheads="1"/>
          </p:cNvSpPr>
          <p:nvPr/>
        </p:nvSpPr>
        <p:spPr bwMode="auto">
          <a:xfrm>
            <a:off x="0" y="357188"/>
            <a:ext cx="9144000" cy="1214437"/>
          </a:xfrm>
          <a:prstGeom prst="rect">
            <a:avLst/>
          </a:prstGeom>
          <a:noFill/>
          <a:ln w="9525">
            <a:noFill/>
            <a:miter lim="800000"/>
            <a:headEnd/>
            <a:tailEnd/>
          </a:ln>
        </p:spPr>
        <p:txBody>
          <a:bodyPr lIns="182562" tIns="46038" rIns="182562" bIns="46038"/>
          <a:lstStyle/>
          <a:p>
            <a:pPr marL="342900" indent="-342900" eaLnBrk="0" hangingPunct="0">
              <a:spcBef>
                <a:spcPct val="20000"/>
              </a:spcBef>
              <a:buClr>
                <a:schemeClr val="tx2"/>
              </a:buClr>
              <a:buSzPct val="75000"/>
              <a:buFont typeface="Wingdings" pitchFamily="2" charset="2"/>
              <a:buNone/>
              <a:defRPr/>
            </a:pPr>
            <a:r>
              <a:rPr kumimoji="0" lang="uk-UA" kern="0" dirty="0">
                <a:latin typeface="+mn-lt"/>
              </a:rPr>
              <a:t>	</a:t>
            </a:r>
            <a:r>
              <a:rPr kumimoji="0" lang="uk-UA" u="sng" kern="0" dirty="0">
                <a:latin typeface="+mn-lt"/>
              </a:rPr>
              <a:t>Приклад</a:t>
            </a:r>
            <a:r>
              <a:rPr kumimoji="0" lang="uk-UA" kern="0" dirty="0">
                <a:latin typeface="+mn-lt"/>
              </a:rPr>
              <a:t>. Висхідне сортування злиттям.</a:t>
            </a:r>
          </a:p>
          <a:p>
            <a:pPr marL="342900" indent="-342900" eaLnBrk="0" hangingPunct="0">
              <a:lnSpc>
                <a:spcPct val="90000"/>
              </a:lnSpc>
              <a:spcBef>
                <a:spcPts val="0"/>
              </a:spcBef>
              <a:buClr>
                <a:schemeClr val="tx2"/>
              </a:buClr>
              <a:buSzPct val="75000"/>
              <a:defRPr/>
            </a:pPr>
            <a:r>
              <a:rPr kumimoji="0" lang="uk-UA" kern="0" dirty="0">
                <a:latin typeface="+mn-lt"/>
              </a:rPr>
              <a:t>	</a:t>
            </a:r>
            <a:r>
              <a:rPr lang="uk-UA" sz="2400" dirty="0">
                <a:latin typeface="+mn-lt"/>
              </a:rPr>
              <a:t>Оскільки </a:t>
            </a:r>
            <a:r>
              <a:rPr lang="uk-UA" sz="2400" dirty="0" err="1">
                <a:latin typeface="+mn-lt"/>
              </a:rPr>
              <a:t>підфайли</a:t>
            </a:r>
            <a:r>
              <a:rPr lang="uk-UA" sz="2400" dirty="0">
                <a:latin typeface="+mn-lt"/>
              </a:rPr>
              <a:t> обробляються незалежно, злиття може виконуватися в різних послідовностях. </a:t>
            </a:r>
            <a:r>
              <a:rPr kumimoji="0" lang="uk-UA" sz="2400" kern="0" dirty="0">
                <a:latin typeface="+mn-lt"/>
              </a:rPr>
              <a:t> </a:t>
            </a:r>
            <a:endParaRPr kumimoji="0" lang="uk-UA" kern="0" dirty="0">
              <a:latin typeface="+mn-lt"/>
            </a:endParaRPr>
          </a:p>
        </p:txBody>
      </p:sp>
      <p:sp>
        <p:nvSpPr>
          <p:cNvPr id="92164" name="Прямоугольник 6"/>
          <p:cNvSpPr>
            <a:spLocks noChangeArrowheads="1"/>
          </p:cNvSpPr>
          <p:nvPr/>
        </p:nvSpPr>
        <p:spPr bwMode="auto">
          <a:xfrm>
            <a:off x="6786563" y="1928813"/>
            <a:ext cx="1214437" cy="4918075"/>
          </a:xfrm>
          <a:prstGeom prst="rect">
            <a:avLst/>
          </a:prstGeom>
          <a:noFill/>
          <a:ln w="9525">
            <a:noFill/>
            <a:miter lim="800000"/>
            <a:headEnd/>
            <a:tailEnd/>
          </a:ln>
        </p:spPr>
        <p:txBody>
          <a:bodyPr>
            <a:spAutoFit/>
          </a:bodyPr>
          <a:lstStyle/>
          <a:p>
            <a:pPr>
              <a:lnSpc>
                <a:spcPct val="80000"/>
              </a:lnSpc>
            </a:pPr>
            <a:r>
              <a:rPr lang="uk-UA"/>
              <a:t>1-з-1 </a:t>
            </a:r>
          </a:p>
          <a:p>
            <a:pPr>
              <a:lnSpc>
                <a:spcPct val="80000"/>
              </a:lnSpc>
            </a:pPr>
            <a:r>
              <a:rPr lang="uk-UA"/>
              <a:t>1-з-1 </a:t>
            </a:r>
          </a:p>
          <a:p>
            <a:pPr>
              <a:lnSpc>
                <a:spcPct val="80000"/>
              </a:lnSpc>
            </a:pPr>
            <a:r>
              <a:rPr lang="uk-UA"/>
              <a:t>1-з-1 </a:t>
            </a:r>
          </a:p>
          <a:p>
            <a:pPr>
              <a:lnSpc>
                <a:spcPct val="80000"/>
              </a:lnSpc>
            </a:pPr>
            <a:r>
              <a:rPr lang="uk-UA"/>
              <a:t>1-з-1 </a:t>
            </a:r>
          </a:p>
          <a:p>
            <a:pPr>
              <a:lnSpc>
                <a:spcPct val="80000"/>
              </a:lnSpc>
            </a:pPr>
            <a:r>
              <a:rPr lang="uk-UA"/>
              <a:t>1-з-1 </a:t>
            </a:r>
          </a:p>
          <a:p>
            <a:pPr>
              <a:lnSpc>
                <a:spcPct val="80000"/>
              </a:lnSpc>
            </a:pPr>
            <a:r>
              <a:rPr lang="uk-UA"/>
              <a:t>1-з-1 </a:t>
            </a:r>
          </a:p>
          <a:p>
            <a:pPr>
              <a:lnSpc>
                <a:spcPct val="80000"/>
              </a:lnSpc>
            </a:pPr>
            <a:r>
              <a:rPr lang="uk-UA"/>
              <a:t>1-з-1</a:t>
            </a:r>
          </a:p>
          <a:p>
            <a:pPr>
              <a:lnSpc>
                <a:spcPct val="80000"/>
              </a:lnSpc>
            </a:pPr>
            <a:r>
              <a:rPr lang="uk-UA"/>
              <a:t>2-з-2 </a:t>
            </a:r>
          </a:p>
          <a:p>
            <a:pPr>
              <a:lnSpc>
                <a:spcPct val="80000"/>
              </a:lnSpc>
            </a:pPr>
            <a:r>
              <a:rPr lang="uk-UA"/>
              <a:t>2-з-2 </a:t>
            </a:r>
          </a:p>
          <a:p>
            <a:pPr>
              <a:lnSpc>
                <a:spcPct val="80000"/>
              </a:lnSpc>
            </a:pPr>
            <a:r>
              <a:rPr lang="uk-UA"/>
              <a:t>2-з-2 </a:t>
            </a:r>
          </a:p>
          <a:p>
            <a:pPr>
              <a:lnSpc>
                <a:spcPct val="80000"/>
              </a:lnSpc>
            </a:pPr>
            <a:r>
              <a:rPr lang="uk-UA"/>
              <a:t>2-з-1 </a:t>
            </a:r>
          </a:p>
          <a:p>
            <a:pPr>
              <a:lnSpc>
                <a:spcPct val="80000"/>
              </a:lnSpc>
            </a:pPr>
            <a:r>
              <a:rPr lang="uk-UA"/>
              <a:t>4-з-4 </a:t>
            </a:r>
            <a:endParaRPr lang="en-GB"/>
          </a:p>
          <a:p>
            <a:pPr>
              <a:lnSpc>
                <a:spcPct val="80000"/>
              </a:lnSpc>
            </a:pPr>
            <a:r>
              <a:rPr lang="uk-UA"/>
              <a:t>4-з-3 </a:t>
            </a:r>
          </a:p>
          <a:p>
            <a:pPr>
              <a:lnSpc>
                <a:spcPct val="80000"/>
              </a:lnSpc>
            </a:pPr>
            <a:r>
              <a:rPr lang="uk-UA"/>
              <a:t>8-з-7 </a:t>
            </a:r>
            <a:endParaRPr lang="en-GB"/>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defRPr/>
            </a:pPr>
            <a:r>
              <a:rPr lang="uk-UA" sz="2800" dirty="0" smtClean="0"/>
              <a:t>	</a:t>
            </a:r>
            <a:r>
              <a:rPr lang="uk-UA" sz="2800" dirty="0" err="1" smtClean="0"/>
              <a:t>Нерекурсивний</a:t>
            </a:r>
            <a:r>
              <a:rPr lang="uk-UA" sz="2800" dirty="0" smtClean="0"/>
              <a:t> варіант сортування злиттям (висхідне): </a:t>
            </a:r>
          </a:p>
          <a:p>
            <a:pPr lvl="1">
              <a:defRPr/>
            </a:pPr>
            <a:r>
              <a:rPr lang="uk-UA" dirty="0" smtClean="0">
                <a:ea typeface="+mn-ea"/>
                <a:cs typeface="+mn-cs"/>
              </a:rPr>
              <a:t>всі елементи файлу розглядаються як впорядковані підсписки завдовжки 1; </a:t>
            </a:r>
          </a:p>
          <a:p>
            <a:pPr lvl="1">
              <a:defRPr/>
            </a:pPr>
            <a:r>
              <a:rPr lang="uk-UA" dirty="0" smtClean="0">
                <a:ea typeface="+mn-ea"/>
                <a:cs typeface="+mn-cs"/>
              </a:rPr>
              <a:t>проглядаємо список, виконуючи злиття вигляду 1-з-1, що дає впорядковані підсписки розміром 2, потім проглядаємо отриманий список, виконуючи при цьому злиття вигляду 2-з-2, що дасть впорядкований підсписок розміром 4, і так далі до тих пір, поки весь список не стане впорядкованим. Останній підсписок не завжди може опинитися того ж розміру, що і всі інші, якщо розмір файлу не є степенем 2. </a:t>
            </a:r>
            <a:endParaRPr lang="uk-UA" dirty="0" smtClean="0"/>
          </a:p>
        </p:txBody>
      </p:sp>
      <p:sp>
        <p:nvSpPr>
          <p:cNvPr id="93187"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3"/>
          <p:cNvSpPr>
            <a:spLocks noGrp="1" noChangeArrowheads="1"/>
          </p:cNvSpPr>
          <p:nvPr>
            <p:ph type="body" idx="4294967295"/>
          </p:nvPr>
        </p:nvSpPr>
        <p:spPr>
          <a:xfrm>
            <a:off x="0" y="333375"/>
            <a:ext cx="9144000" cy="6524625"/>
          </a:xfrm>
        </p:spPr>
        <p:txBody>
          <a:bodyPr/>
          <a:lstStyle/>
          <a:p>
            <a:pPr>
              <a:lnSpc>
                <a:spcPct val="100000"/>
              </a:lnSpc>
              <a:buFont typeface="Wingdings" pitchFamily="2" charset="2"/>
              <a:buNone/>
            </a:pPr>
            <a:r>
              <a:rPr lang="uk-UA" sz="2800" smtClean="0"/>
              <a:t>	</a:t>
            </a:r>
            <a:r>
              <a:rPr lang="uk-UA" sz="2800" b="1" smtClean="0"/>
              <a:t>Характеристики ресурсоємності висхідного сортування злиттям</a:t>
            </a:r>
          </a:p>
          <a:p>
            <a:pPr>
              <a:lnSpc>
                <a:spcPct val="100000"/>
              </a:lnSpc>
              <a:buFont typeface="Wingdings" pitchFamily="2" charset="2"/>
              <a:buNone/>
            </a:pPr>
            <a:r>
              <a:rPr lang="uk-UA" sz="2800" smtClean="0"/>
              <a:t>	Леми 10-13 справедливі і для висхідного сортування злиттям; додаткові леми: </a:t>
            </a:r>
          </a:p>
          <a:p>
            <a:pPr>
              <a:lnSpc>
                <a:spcPct val="100000"/>
              </a:lnSpc>
              <a:buFont typeface="Wingdings" pitchFamily="2" charset="2"/>
              <a:buNone/>
            </a:pPr>
            <a:r>
              <a:rPr lang="uk-UA" sz="2800" smtClean="0"/>
              <a:t>Лема 14. Всі злиття на кожному проході висхідного сортування злиттям маніпулюють файлами, розмір яких виражений ступенем 2, за виключенням хіба що розміру останнього файлу.  </a:t>
            </a:r>
          </a:p>
          <a:p>
            <a:pPr>
              <a:lnSpc>
                <a:spcPct val="100000"/>
              </a:lnSpc>
              <a:buFont typeface="Wingdings" pitchFamily="2" charset="2"/>
              <a:buNone/>
            </a:pPr>
            <a:r>
              <a:rPr lang="uk-UA" sz="2800" smtClean="0"/>
              <a:t>Лема 15. Кількість проходів при висхідному сортуванні злиттям по файлу з </a:t>
            </a:r>
            <a:r>
              <a:rPr lang="uk-UA" sz="2800" i="1" smtClean="0"/>
              <a:t>N</a:t>
            </a:r>
            <a:r>
              <a:rPr lang="uk-UA" sz="2800" smtClean="0"/>
              <a:t> елементів в точності рівно числу бітів в двійковому представленні </a:t>
            </a:r>
            <a:r>
              <a:rPr lang="uk-UA" sz="2800" i="1" smtClean="0"/>
              <a:t>N</a:t>
            </a:r>
            <a:r>
              <a:rPr lang="uk-UA" sz="2800" smtClean="0"/>
              <a:t> (при цьому ведучі нулі ігноруються). </a:t>
            </a:r>
          </a:p>
          <a:p>
            <a:pPr>
              <a:lnSpc>
                <a:spcPct val="100000"/>
              </a:lnSpc>
              <a:buFont typeface="Wingdings" pitchFamily="2" charset="2"/>
              <a:buNone/>
            </a:pPr>
            <a:r>
              <a:rPr lang="uk-UA" sz="2400" smtClean="0"/>
              <a:t>Доведення наведено на с. 344 [</a:t>
            </a:r>
            <a:r>
              <a:rPr lang="en-US" sz="2400" smtClean="0"/>
              <a:t>3</a:t>
            </a:r>
            <a:r>
              <a:rPr lang="uk-UA" sz="2400" smtClean="0"/>
              <a:t>].</a:t>
            </a:r>
            <a:r>
              <a:rPr lang="uk-UA" sz="2800" smtClean="0"/>
              <a:t>	</a:t>
            </a:r>
          </a:p>
        </p:txBody>
      </p:sp>
      <p:sp>
        <p:nvSpPr>
          <p:cNvPr id="94211"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3"/>
          <p:cNvSpPr>
            <a:spLocks noGrp="1" noChangeArrowheads="1"/>
          </p:cNvSpPr>
          <p:nvPr>
            <p:ph type="body" idx="4294967295"/>
          </p:nvPr>
        </p:nvSpPr>
        <p:spPr>
          <a:xfrm>
            <a:off x="0" y="357188"/>
            <a:ext cx="9144000" cy="6500812"/>
          </a:xfrm>
        </p:spPr>
        <p:txBody>
          <a:bodyPr/>
          <a:lstStyle/>
          <a:p>
            <a:pPr marL="609600" indent="-609600">
              <a:buFont typeface="Wingdings" pitchFamily="2" charset="2"/>
              <a:buNone/>
              <a:defRPr/>
            </a:pPr>
            <a:r>
              <a:rPr lang="uk-UA" sz="2800" dirty="0" smtClean="0"/>
              <a:t>	</a:t>
            </a:r>
            <a:r>
              <a:rPr lang="uk-UA" sz="2800" b="1" dirty="0" smtClean="0"/>
              <a:t> Класифікація методів сортування</a:t>
            </a:r>
          </a:p>
          <a:p>
            <a:pPr marL="609600" indent="-609600">
              <a:buFont typeface="Wingdings" pitchFamily="2" charset="2"/>
              <a:buNone/>
              <a:defRPr/>
            </a:pPr>
            <a:endParaRPr lang="uk-UA" sz="1100" b="1" dirty="0" smtClean="0"/>
          </a:p>
          <a:p>
            <a:pPr marL="609600" indent="-609600">
              <a:buFont typeface="Wingdings" pitchFamily="2" charset="2"/>
              <a:buNone/>
              <a:defRPr/>
            </a:pPr>
            <a:r>
              <a:rPr lang="uk-UA" sz="2800" dirty="0" smtClean="0"/>
              <a:t>	за потребою додаткового обсягу оперативної пам’яті, що використовується алгоритмом сортування:</a:t>
            </a:r>
          </a:p>
          <a:p>
            <a:pPr marL="1009650" lvl="1" indent="-609600">
              <a:lnSpc>
                <a:spcPct val="90000"/>
              </a:lnSpc>
              <a:defRPr/>
            </a:pPr>
            <a:r>
              <a:rPr lang="uk-UA" dirty="0" smtClean="0"/>
              <a:t>ті, що виконують сортування без додаткової пам’яті, за винятком, можливо, додаткового стеку;</a:t>
            </a:r>
          </a:p>
          <a:p>
            <a:pPr marL="1009650" lvl="1" indent="-609600">
              <a:lnSpc>
                <a:spcPct val="90000"/>
              </a:lnSpc>
              <a:defRPr/>
            </a:pPr>
            <a:r>
              <a:rPr lang="uk-UA" dirty="0" smtClean="0"/>
              <a:t>ті, що використовують представлення даних у вигляді зв’язного списку, або яким-небудь іншим способом отримують доступ до даних, використовуючи для цього покажчики або індекси масивів, в зв’язку з чим необхідна додаткова пам'ять для розміщення покажчиків або індексів</a:t>
            </a:r>
            <a:r>
              <a:rPr lang="uk-UA" dirty="0" smtClean="0">
                <a:ea typeface="+mn-ea"/>
                <a:cs typeface="+mn-cs"/>
              </a:rPr>
              <a:t>; </a:t>
            </a:r>
          </a:p>
          <a:p>
            <a:pPr marL="1009650" lvl="1" indent="-609600">
              <a:lnSpc>
                <a:spcPct val="90000"/>
              </a:lnSpc>
              <a:defRPr/>
            </a:pPr>
            <a:r>
              <a:rPr lang="uk-UA" dirty="0" smtClean="0"/>
              <a:t>ті, що потребують додаткової пам’яті для розміщення іще однієї копії масиву, що сортується.</a:t>
            </a:r>
          </a:p>
        </p:txBody>
      </p:sp>
      <p:sp>
        <p:nvSpPr>
          <p:cNvPr id="21507"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3"/>
          <p:cNvSpPr>
            <a:spLocks noGrp="1" noChangeArrowheads="1"/>
          </p:cNvSpPr>
          <p:nvPr>
            <p:ph type="body" idx="4294967295"/>
          </p:nvPr>
        </p:nvSpPr>
        <p:spPr>
          <a:xfrm>
            <a:off x="0" y="357188"/>
            <a:ext cx="9144000" cy="642937"/>
          </a:xfrm>
        </p:spPr>
        <p:txBody>
          <a:bodyPr/>
          <a:lstStyle/>
          <a:p>
            <a:pPr algn="ctr">
              <a:lnSpc>
                <a:spcPct val="100000"/>
              </a:lnSpc>
              <a:buFont typeface="Wingdings" pitchFamily="2" charset="2"/>
              <a:buNone/>
            </a:pPr>
            <a:r>
              <a:rPr lang="uk-UA" sz="2800" smtClean="0"/>
              <a:t>Емпіричне дослідження сортування злиттям</a:t>
            </a:r>
          </a:p>
        </p:txBody>
      </p:sp>
      <p:graphicFrame>
        <p:nvGraphicFramePr>
          <p:cNvPr id="4" name="Таблица 3"/>
          <p:cNvGraphicFramePr>
            <a:graphicFrameLocks noGrp="1"/>
          </p:cNvGraphicFramePr>
          <p:nvPr/>
        </p:nvGraphicFramePr>
        <p:xfrm>
          <a:off x="0" y="1071563"/>
          <a:ext cx="9072564" cy="4978400"/>
        </p:xfrm>
        <a:graphic>
          <a:graphicData uri="http://schemas.openxmlformats.org/drawingml/2006/table">
            <a:tbl>
              <a:tblPr firstRow="1" bandRow="1">
                <a:tableStyleId>{5C22544A-7EE6-4342-B048-85BDC9FD1C3A}</a:tableStyleId>
              </a:tblPr>
              <a:tblGrid>
                <a:gridCol w="870936"/>
                <a:gridCol w="1379035"/>
                <a:gridCol w="1306454"/>
                <a:gridCol w="1379035"/>
                <a:gridCol w="1451615"/>
                <a:gridCol w="1306454"/>
                <a:gridCol w="1379035"/>
              </a:tblGrid>
              <a:tr h="370840">
                <a:tc rowSpan="2">
                  <a:txBody>
                    <a:bodyPr/>
                    <a:lstStyle/>
                    <a:p>
                      <a:r>
                        <a:rPr lang="en-US" dirty="0" smtClean="0">
                          <a:solidFill>
                            <a:schemeClr val="tx1"/>
                          </a:solidFill>
                        </a:rPr>
                        <a:t>N</a:t>
                      </a:r>
                      <a:endParaRPr lang="en-GB" dirty="0">
                        <a:solidFill>
                          <a:schemeClr val="tx1"/>
                        </a:solidFill>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r>
                        <a:rPr lang="uk-UA" dirty="0" smtClean="0">
                          <a:solidFill>
                            <a:schemeClr val="tx1"/>
                          </a:solidFill>
                        </a:rPr>
                        <a:t>Згори вниз</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tc>
                <a:tc hMerge="1">
                  <a:txBody>
                    <a:bodyPr/>
                    <a:lstStyle/>
                    <a:p>
                      <a:endParaRPr lang="en-GB" dirty="0"/>
                    </a:p>
                  </a:txBody>
                  <a:tcPr/>
                </a:tc>
                <a:tc gridSpan="2">
                  <a:txBody>
                    <a:bodyPr/>
                    <a:lstStyle/>
                    <a:p>
                      <a:pPr algn="ctr"/>
                      <a:r>
                        <a:rPr lang="uk-UA" dirty="0" smtClean="0">
                          <a:solidFill>
                            <a:schemeClr val="tx1"/>
                          </a:solidFill>
                        </a:rPr>
                        <a:t>Знизу вгору</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tc>
              </a:tr>
              <a:tr h="370840">
                <a:tc vMerge="1">
                  <a:txBody>
                    <a:bodyPr/>
                    <a:lstStyle/>
                    <a:p>
                      <a:endParaRPr lang="en-GB" dirty="0"/>
                    </a:p>
                  </a:txBody>
                  <a:tcPr/>
                </a:tc>
                <a:tc>
                  <a:txBody>
                    <a:bodyPr/>
                    <a:lstStyle/>
                    <a:p>
                      <a:r>
                        <a:rPr lang="uk-UA" dirty="0" smtClean="0">
                          <a:solidFill>
                            <a:schemeClr val="tx1"/>
                          </a:solidFill>
                        </a:rPr>
                        <a:t>швидке сортування, стандартне  </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uk-UA" dirty="0" smtClean="0">
                          <a:solidFill>
                            <a:schemeClr val="tx1"/>
                          </a:solidFill>
                        </a:rPr>
                        <a:t>низхідне сортування злиттям, стандартне</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uk-UA" dirty="0" smtClean="0">
                          <a:solidFill>
                            <a:schemeClr val="tx1"/>
                          </a:solidFill>
                        </a:rPr>
                        <a:t>низхідне сортування злиттям з відсіканням файлів невеликих розмірів </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uk-UA" dirty="0" smtClean="0">
                          <a:solidFill>
                            <a:schemeClr val="tx1"/>
                          </a:solidFill>
                        </a:rPr>
                        <a:t>низхідне сортування злиттям</a:t>
                      </a:r>
                      <a:r>
                        <a:rPr lang="uk-UA" baseline="0" dirty="0" smtClean="0">
                          <a:solidFill>
                            <a:schemeClr val="tx1"/>
                          </a:solidFill>
                        </a:rPr>
                        <a:t> з відсіканням і без копіювання масиву</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uk-UA" dirty="0" smtClean="0">
                          <a:solidFill>
                            <a:schemeClr val="tx1"/>
                          </a:solidFill>
                        </a:rPr>
                        <a:t>висхідне сортування злиттям, стандартне</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uk-UA" dirty="0" smtClean="0">
                          <a:solidFill>
                            <a:schemeClr val="tx1"/>
                          </a:solidFill>
                        </a:rPr>
                        <a:t>висхідне сортування злиттям, з відсіканням файлів невеликих розмірів </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uk-UA" dirty="0" smtClean="0">
                          <a:solidFill>
                            <a:schemeClr val="tx1"/>
                          </a:solidFill>
                        </a:rPr>
                        <a:t>12500</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2</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5</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4</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4</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5</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4</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uk-UA" dirty="0" smtClean="0">
                          <a:solidFill>
                            <a:schemeClr val="tx1"/>
                          </a:solidFill>
                        </a:rPr>
                        <a:t>25000</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5</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12</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8</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8</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11</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9</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uk-UA" dirty="0" smtClean="0">
                          <a:solidFill>
                            <a:schemeClr val="tx1"/>
                          </a:solidFill>
                        </a:rPr>
                        <a:t>50000</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11</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23</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20</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17</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26</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23</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uk-UA" dirty="0" smtClean="0">
                          <a:solidFill>
                            <a:schemeClr val="tx1"/>
                          </a:solidFill>
                        </a:rPr>
                        <a:t>100000</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24</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53</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43</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37</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59</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53</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uk-UA" dirty="0" smtClean="0">
                          <a:solidFill>
                            <a:schemeClr val="tx1"/>
                          </a:solidFill>
                        </a:rPr>
                        <a:t>200000</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52</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111</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92</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78</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127</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110</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uk-UA" dirty="0" smtClean="0">
                          <a:solidFill>
                            <a:schemeClr val="tx1"/>
                          </a:solidFill>
                        </a:rPr>
                        <a:t>400000</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109</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237</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198</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168</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267</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232</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uk-UA" dirty="0" smtClean="0">
                          <a:solidFill>
                            <a:schemeClr val="tx1"/>
                          </a:solidFill>
                        </a:rPr>
                        <a:t>800000</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241</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524</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426</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358</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568</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8000"/>
                      <a:r>
                        <a:rPr lang="uk-UA" dirty="0" smtClean="0">
                          <a:solidFill>
                            <a:schemeClr val="tx1"/>
                          </a:solidFill>
                        </a:rPr>
                        <a:t>496</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800" smtClean="0"/>
              <a:t>	</a:t>
            </a:r>
            <a:r>
              <a:rPr lang="uk-UA" sz="2800" b="1" smtClean="0"/>
              <a:t>Реалізація сортування злиттям, орієнтованого на зв'язні списки</a:t>
            </a:r>
          </a:p>
          <a:p>
            <a:pPr>
              <a:lnSpc>
                <a:spcPct val="100000"/>
              </a:lnSpc>
              <a:buFont typeface="Wingdings" pitchFamily="2" charset="2"/>
              <a:buNone/>
            </a:pPr>
            <a:endParaRPr lang="uk-UA" sz="1600" b="1" smtClean="0"/>
          </a:p>
          <a:p>
            <a:pPr>
              <a:lnSpc>
                <a:spcPct val="100000"/>
              </a:lnSpc>
              <a:buFont typeface="Wingdings" pitchFamily="2" charset="2"/>
              <a:buNone/>
            </a:pPr>
            <a:r>
              <a:rPr lang="uk-UA" sz="2800" smtClean="0"/>
              <a:t>	Сортування злиттям може бути успішно використане для сортування зв'язних списків. Така програма виконує свою роботу, перевпорядковуючи вузли списку - пам'ять не резервується ні для тимчасових вузлів, ні для списків. Для знаходження середини списку можна або передавати довжину списку як параметр в рекурсивну програму, або зберігати довжину в самому списку. </a:t>
            </a:r>
          </a:p>
          <a:p>
            <a:pPr>
              <a:lnSpc>
                <a:spcPct val="100000"/>
              </a:lnSpc>
              <a:buFont typeface="Wingdings" pitchFamily="2" charset="2"/>
              <a:buNone/>
            </a:pPr>
            <a:endParaRPr lang="uk-UA" sz="1200" smtClean="0"/>
          </a:p>
          <a:p>
            <a:pPr>
              <a:lnSpc>
                <a:spcPct val="100000"/>
              </a:lnSpc>
              <a:buFont typeface="Wingdings" pitchFamily="2" charset="2"/>
              <a:buNone/>
            </a:pPr>
            <a:r>
              <a:rPr lang="uk-UA" sz="2400" smtClean="0"/>
              <a:t>	Приклади реалізації низхідного та висхідного сортування злиттям для списків наведені в с.351 [</a:t>
            </a:r>
            <a:r>
              <a:rPr lang="en-US" sz="2400" smtClean="0"/>
              <a:t>3</a:t>
            </a:r>
            <a:r>
              <a:rPr lang="uk-UA" sz="2400" smtClean="0"/>
              <a:t>].</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682625" y="609600"/>
            <a:ext cx="8461375" cy="1143000"/>
          </a:xfrm>
        </p:spPr>
        <p:txBody>
          <a:bodyPr/>
          <a:lstStyle/>
          <a:p>
            <a:pPr eaLnBrk="1" hangingPunct="1">
              <a:defRPr/>
            </a:pPr>
            <a:r>
              <a:rPr lang="ru-RU" dirty="0" smtClean="0">
                <a:solidFill>
                  <a:srgbClr val="0000CC"/>
                </a:solidFill>
                <a:latin typeface="Times New Roman" pitchFamily="18" charset="0"/>
                <a:cs typeface="Times New Roman" pitchFamily="18" charset="0"/>
              </a:rPr>
              <a:t>5.4. Черги по </a:t>
            </a:r>
            <a:r>
              <a:rPr lang="ru-RU" dirty="0" err="1" smtClean="0">
                <a:solidFill>
                  <a:srgbClr val="0000CC"/>
                </a:solidFill>
                <a:latin typeface="Times New Roman" pitchFamily="18" charset="0"/>
                <a:cs typeface="Times New Roman" pitchFamily="18" charset="0"/>
              </a:rPr>
              <a:t>пріоритетам</a:t>
            </a:r>
            <a:r>
              <a:rPr lang="ru-RU" dirty="0" smtClean="0">
                <a:solidFill>
                  <a:srgbClr val="0000CC"/>
                </a:solidFill>
                <a:latin typeface="Times New Roman" pitchFamily="18" charset="0"/>
                <a:cs typeface="Times New Roman" pitchFamily="18" charset="0"/>
              </a:rPr>
              <a:t> та </a:t>
            </a:r>
            <a:r>
              <a:rPr lang="ru-RU" dirty="0" err="1" smtClean="0">
                <a:solidFill>
                  <a:srgbClr val="0000CC"/>
                </a:solidFill>
                <a:latin typeface="Times New Roman" pitchFamily="18" charset="0"/>
                <a:cs typeface="Times New Roman" pitchFamily="18" charset="0"/>
              </a:rPr>
              <a:t>пірамідальне</a:t>
            </a:r>
            <a:r>
              <a:rPr lang="ru-RU" dirty="0" smtClean="0">
                <a:solidFill>
                  <a:srgbClr val="0000CC"/>
                </a:solidFill>
                <a:latin typeface="Times New Roman" pitchFamily="18" charset="0"/>
                <a:cs typeface="Times New Roman" pitchFamily="18" charset="0"/>
              </a:rPr>
              <a:t> </a:t>
            </a:r>
            <a:r>
              <a:rPr lang="ru-RU" dirty="0" err="1" smtClean="0">
                <a:solidFill>
                  <a:srgbClr val="0000CC"/>
                </a:solidFill>
                <a:latin typeface="Times New Roman" pitchFamily="18" charset="0"/>
                <a:cs typeface="Times New Roman" pitchFamily="18" charset="0"/>
              </a:rPr>
              <a:t>сортування</a:t>
            </a:r>
            <a:endParaRPr lang="uk-UA" dirty="0" smtClean="0">
              <a:solidFill>
                <a:srgbClr val="0000CC"/>
              </a:solidFill>
              <a:latin typeface="Times New Roman" pitchFamily="18" charset="0"/>
              <a:cs typeface="Times New Roman" pitchFamily="18" charset="0"/>
            </a:endParaRPr>
          </a:p>
        </p:txBody>
      </p:sp>
      <p:sp>
        <p:nvSpPr>
          <p:cNvPr id="97283" name="Rectangle 3"/>
          <p:cNvSpPr>
            <a:spLocks noGrp="1" noChangeArrowheads="1"/>
          </p:cNvSpPr>
          <p:nvPr>
            <p:ph type="body" idx="4294967295"/>
          </p:nvPr>
        </p:nvSpPr>
        <p:spPr>
          <a:xfrm>
            <a:off x="682625" y="2276475"/>
            <a:ext cx="8032750" cy="1081088"/>
          </a:xfrm>
        </p:spPr>
        <p:txBody>
          <a:bodyPr/>
          <a:lstStyle/>
          <a:p>
            <a:pPr eaLnBrk="1" hangingPunct="1">
              <a:buFont typeface="Wingdings" pitchFamily="2" charset="2"/>
              <a:buNone/>
            </a:pPr>
            <a:r>
              <a:rPr lang="ru-RU" smtClean="0"/>
              <a:t>Література для самостійного читання:</a:t>
            </a:r>
          </a:p>
          <a:p>
            <a:pPr lvl="1" eaLnBrk="1" hangingPunct="1">
              <a:buFontTx/>
              <a:buNone/>
            </a:pPr>
            <a:r>
              <a:rPr lang="ru-RU" smtClean="0"/>
              <a:t>		 </a:t>
            </a:r>
            <a:r>
              <a:rPr lang="uk-UA" smtClean="0"/>
              <a:t>с.355-400 [</a:t>
            </a:r>
            <a:r>
              <a:rPr lang="en-US" smtClean="0"/>
              <a:t>3</a:t>
            </a:r>
            <a:r>
              <a:rPr lang="uk-UA" smtClean="0"/>
              <a:t>],</a:t>
            </a:r>
            <a:r>
              <a:rPr lang="ru-RU" smtClean="0"/>
              <a:t> с.</a:t>
            </a:r>
            <a:r>
              <a:rPr lang="uk-UA" smtClean="0"/>
              <a:t> </a:t>
            </a:r>
            <a:r>
              <a:rPr lang="en-US" smtClean="0"/>
              <a:t>244</a:t>
            </a:r>
            <a:r>
              <a:rPr lang="uk-UA" smtClean="0"/>
              <a:t>-</a:t>
            </a:r>
            <a:r>
              <a:rPr lang="en-US" smtClean="0"/>
              <a:t>247</a:t>
            </a:r>
            <a:r>
              <a:rPr lang="uk-UA" smtClean="0"/>
              <a:t> [1], с.22</a:t>
            </a:r>
            <a:r>
              <a:rPr lang="en-US" smtClean="0"/>
              <a:t>9-240[2]</a:t>
            </a:r>
          </a:p>
          <a:p>
            <a:pPr lvl="1" eaLnBrk="1" hangingPunct="1">
              <a:buFontTx/>
              <a:buNone/>
            </a:pPr>
            <a:endParaRPr lang="uk-UA" sz="1100" smtClean="0"/>
          </a:p>
          <a:p>
            <a:pPr>
              <a:lnSpc>
                <a:spcPct val="80000"/>
              </a:lnSpc>
              <a:buFontTx/>
              <a:buNone/>
            </a:pPr>
            <a:r>
              <a:rPr lang="uk-UA" sz="2400" smtClean="0"/>
              <a:t>	Елементарні реалізації черги по пріоритетам с.359[</a:t>
            </a:r>
            <a:r>
              <a:rPr lang="en-US" sz="2400" smtClean="0"/>
              <a:t>3</a:t>
            </a:r>
            <a:r>
              <a:rPr lang="uk-UA" sz="2400" smtClean="0"/>
              <a:t>]</a:t>
            </a:r>
          </a:p>
          <a:p>
            <a:pPr>
              <a:lnSpc>
                <a:spcPct val="80000"/>
              </a:lnSpc>
              <a:buFontTx/>
              <a:buNone/>
            </a:pPr>
            <a:r>
              <a:rPr lang="uk-UA" sz="2400" smtClean="0"/>
              <a:t>	Пірамідальна структура даних с.363[</a:t>
            </a:r>
            <a:r>
              <a:rPr lang="en-US" sz="2400" smtClean="0"/>
              <a:t>3</a:t>
            </a:r>
            <a:r>
              <a:rPr lang="uk-UA" sz="2400" smtClean="0"/>
              <a:t>]</a:t>
            </a:r>
          </a:p>
          <a:p>
            <a:pPr>
              <a:lnSpc>
                <a:spcPct val="80000"/>
              </a:lnSpc>
              <a:buFontTx/>
              <a:buNone/>
            </a:pPr>
            <a:r>
              <a:rPr lang="uk-UA" sz="2400" smtClean="0"/>
              <a:t>	Алгоритми для дерев сортування с.365[</a:t>
            </a:r>
            <a:r>
              <a:rPr lang="en-US" sz="2400" smtClean="0"/>
              <a:t>3</a:t>
            </a:r>
            <a:r>
              <a:rPr lang="uk-UA" sz="2400" smtClean="0"/>
              <a:t>]</a:t>
            </a:r>
          </a:p>
          <a:p>
            <a:pPr>
              <a:lnSpc>
                <a:spcPct val="80000"/>
              </a:lnSpc>
              <a:buFontTx/>
              <a:buNone/>
            </a:pPr>
            <a:r>
              <a:rPr lang="uk-UA" sz="2400" smtClean="0"/>
              <a:t>	Пірамідальне сортування с.373[</a:t>
            </a:r>
            <a:r>
              <a:rPr lang="en-US" sz="2400" smtClean="0"/>
              <a:t>3</a:t>
            </a:r>
            <a:r>
              <a:rPr lang="uk-UA" sz="2400" smtClean="0"/>
              <a:t>]</a:t>
            </a:r>
            <a:endParaRPr lang="ru-RU" smtClean="0"/>
          </a:p>
        </p:txBody>
      </p:sp>
      <p:sp>
        <p:nvSpPr>
          <p:cNvPr id="97284"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8306"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400" smtClean="0"/>
              <a:t>	В багатьох додатках потрібна обробка записів з впорядкованими певним чином ключами, але не обов'язково в строгому порядку і не обов'язково все відразу. Часто ми накопичуємо деякий набір записів, після чого обробляємо запис з максимальним значенням ключа, потім, можливо, накопичення записів продовжується, потім обробляється запис з найбільшим поточним ключем і т.д. </a:t>
            </a:r>
            <a:endParaRPr lang="en-US" sz="2400" smtClean="0"/>
          </a:p>
          <a:p>
            <a:pPr>
              <a:lnSpc>
                <a:spcPct val="100000"/>
              </a:lnSpc>
              <a:buFont typeface="Wingdings" pitchFamily="2" charset="2"/>
              <a:buNone/>
            </a:pPr>
            <a:r>
              <a:rPr lang="en-US" sz="2400" smtClean="0"/>
              <a:t>	</a:t>
            </a:r>
            <a:r>
              <a:rPr lang="uk-UA" sz="2400" smtClean="0"/>
              <a:t>Відповідна структура даних в подібного роду середовищах підтримує операції вставки нового елементу і видалення найбільшого елементу. Така структура даних називається чергою по пріоритетам. </a:t>
            </a:r>
            <a:endParaRPr lang="en-US" sz="2400" smtClean="0"/>
          </a:p>
          <a:p>
            <a:pPr>
              <a:lnSpc>
                <a:spcPct val="100000"/>
              </a:lnSpc>
              <a:buFont typeface="Wingdings" pitchFamily="2" charset="2"/>
              <a:buNone/>
            </a:pPr>
            <a:r>
              <a:rPr lang="en-US" sz="2800" smtClean="0"/>
              <a:t>	</a:t>
            </a:r>
            <a:r>
              <a:rPr lang="uk-UA" sz="2800" b="1" i="1" smtClean="0"/>
              <a:t>Черга по пріоритетам </a:t>
            </a:r>
            <a:r>
              <a:rPr lang="uk-UA" sz="2800" smtClean="0"/>
              <a:t>є структурою елементів з ключами, яка підтримує дві основні операції: вставку нового елемента і видалення елемента з найбільшим </a:t>
            </a:r>
            <a:r>
              <a:rPr lang="en-US" sz="2800" smtClean="0"/>
              <a:t>(</a:t>
            </a:r>
            <a:r>
              <a:rPr lang="uk-UA" sz="2800" smtClean="0"/>
              <a:t>найменшим</a:t>
            </a:r>
            <a:r>
              <a:rPr lang="en-US" sz="2800" smtClean="0"/>
              <a:t>) </a:t>
            </a:r>
            <a:r>
              <a:rPr lang="uk-UA" sz="2800" smtClean="0"/>
              <a:t>значенням ключа.  </a:t>
            </a:r>
          </a:p>
        </p:txBody>
      </p:sp>
      <p:sp>
        <p:nvSpPr>
          <p:cNvPr id="98307"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3"/>
          <p:cNvSpPr>
            <a:spLocks noGrp="1" noChangeArrowheads="1"/>
          </p:cNvSpPr>
          <p:nvPr>
            <p:ph type="body" idx="4294967295"/>
          </p:nvPr>
        </p:nvSpPr>
        <p:spPr>
          <a:xfrm>
            <a:off x="0" y="357188"/>
            <a:ext cx="9144000" cy="6500812"/>
          </a:xfrm>
        </p:spPr>
        <p:txBody>
          <a:bodyPr/>
          <a:lstStyle/>
          <a:p>
            <a:pPr>
              <a:buFont typeface="Wingdings" pitchFamily="2" charset="2"/>
              <a:buNone/>
            </a:pPr>
            <a:r>
              <a:rPr lang="uk-UA" sz="2400" smtClean="0"/>
              <a:t>	Будь-яку чергу по пріоритетам можна використовувати як основу для алгоритму сортування, встановлюючи всі записи в чергу, а потім послідовно виключаючи з неї найбільші поточні записи, щоб отримати послідовність записів в зворотному порядку.</a:t>
            </a:r>
          </a:p>
          <a:p>
            <a:pPr>
              <a:lnSpc>
                <a:spcPct val="100000"/>
              </a:lnSpc>
              <a:buFont typeface="Wingdings" pitchFamily="2" charset="2"/>
              <a:buNone/>
            </a:pPr>
            <a:r>
              <a:rPr lang="uk-UA" sz="2800" smtClean="0"/>
              <a:t>	Структура даних, що отримала назву </a:t>
            </a:r>
            <a:r>
              <a:rPr lang="uk-UA" sz="2800" b="1" i="1" smtClean="0"/>
              <a:t>сортуючого дерева</a:t>
            </a:r>
            <a:r>
              <a:rPr lang="uk-UA" sz="2800" smtClean="0"/>
              <a:t> (heap), може ефективно підтримувати основні операції в черзі по пріоритетам. </a:t>
            </a:r>
          </a:p>
          <a:p>
            <a:pPr>
              <a:lnSpc>
                <a:spcPct val="100000"/>
              </a:lnSpc>
              <a:buFont typeface="Wingdings" pitchFamily="2" charset="2"/>
              <a:buNone/>
            </a:pPr>
            <a:endParaRPr lang="uk-UA" sz="500" smtClean="0"/>
          </a:p>
          <a:p>
            <a:pPr>
              <a:buFont typeface="Wingdings" pitchFamily="2" charset="2"/>
              <a:buNone/>
            </a:pPr>
            <a:r>
              <a:rPr lang="uk-UA" sz="2400" smtClean="0"/>
              <a:t>	У сортуючому дереві записи зберігаються в вигляді масиву таким чином, що кожен ключ обов'язково приймає значення більше, ніж значення двох інших ключів, що займають відносно нього строго визначені положення. У свою чергу, кожен з цих ключів повинен бути більше, ніж два інших визначених ключа і т.д. Подібне впорядкування легко виявити, якщо розглядати ці ключі як такі, що входять в бінарну деревовидну структуру з ребрами, що йдуть від кожного ключа до двох інших ключів, про які відомо, що вони менше його за значенням. </a:t>
            </a:r>
            <a:endParaRPr lang="uk-UA" sz="2800" smtClean="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800" smtClean="0"/>
              <a:t>	</a:t>
            </a:r>
            <a:r>
              <a:rPr lang="uk-UA" sz="2800" b="1" i="1" smtClean="0"/>
              <a:t>Дерево називається пірамідально впорядкованим </a:t>
            </a:r>
            <a:r>
              <a:rPr lang="uk-UA" sz="2800" smtClean="0"/>
              <a:t>(heap-ordered), якщо ключ в кожному його вузлі більше або рівний ключам всіх нащадків цього вузла (якщо такі є). Еквівалентне формулювання: ключ в кожному вузлі пірамідально впорядкованого дерева менше або рівний ключу вузла, який є батьком даного вузла. </a:t>
            </a:r>
          </a:p>
          <a:p>
            <a:pPr>
              <a:lnSpc>
                <a:spcPct val="100000"/>
              </a:lnSpc>
              <a:buFont typeface="Wingdings" pitchFamily="2" charset="2"/>
              <a:buNone/>
            </a:pPr>
            <a:r>
              <a:rPr lang="uk-UA" sz="2800" smtClean="0"/>
              <a:t>	</a:t>
            </a:r>
            <a:r>
              <a:rPr lang="uk-UA" sz="2800" b="1" i="1" smtClean="0"/>
              <a:t>Сортуюче дерево </a:t>
            </a:r>
            <a:r>
              <a:rPr lang="uk-UA" sz="2800" smtClean="0"/>
              <a:t>є сукупність вузлів з ключами, що створюють повне пірамідально впорядковане бінарне дерево, представлене у вигляді масиву.</a:t>
            </a:r>
          </a:p>
        </p:txBody>
      </p:sp>
      <p:sp>
        <p:nvSpPr>
          <p:cNvPr id="100355"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3"/>
          <p:cNvSpPr>
            <a:spLocks noGrp="1" noChangeArrowheads="1"/>
          </p:cNvSpPr>
          <p:nvPr>
            <p:ph type="body" idx="4294967295"/>
          </p:nvPr>
        </p:nvSpPr>
        <p:spPr>
          <a:xfrm>
            <a:off x="0" y="357188"/>
            <a:ext cx="9144000" cy="2643187"/>
          </a:xfrm>
        </p:spPr>
        <p:txBody>
          <a:bodyPr/>
          <a:lstStyle/>
          <a:p>
            <a:pPr>
              <a:lnSpc>
                <a:spcPct val="100000"/>
              </a:lnSpc>
              <a:buFont typeface="Wingdings" pitchFamily="2" charset="2"/>
              <a:buNone/>
            </a:pPr>
            <a:r>
              <a:rPr lang="uk-UA" sz="2400" smtClean="0"/>
              <a:t>	На будь-яке дерево можна накласти обмеження, обумовлені пірамідальною впорядкованістю. Проте особливо зручно користуватися повним бінарним деревом (complete binary tree). Досить просто представити повне бінарне дерево у вигляді масиву, помістивши кореневий вузол в позицію 1, його нащадків в позицію 2 і 3, вузли наступного рівня в позиції 4, 5, 6, 7 і т.д. </a:t>
            </a:r>
          </a:p>
        </p:txBody>
      </p:sp>
      <p:pic>
        <p:nvPicPr>
          <p:cNvPr id="101379" name="Рисунок 1"/>
          <p:cNvPicPr>
            <a:picLocks noChangeAspect="1" noChangeArrowheads="1"/>
          </p:cNvPicPr>
          <p:nvPr/>
        </p:nvPicPr>
        <p:blipFill>
          <a:blip r:embed="rId3"/>
          <a:srcRect b="75859"/>
          <a:stretch>
            <a:fillRect/>
          </a:stretch>
        </p:blipFill>
        <p:spPr bwMode="auto">
          <a:xfrm>
            <a:off x="1428750" y="2928938"/>
            <a:ext cx="6313488"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400" smtClean="0"/>
              <a:t>	Всі алгоритми черг по пріоритетам для сортуючих дерев працюють таким чином, що спочатку вносять просту зміну, здатну порушити структуру піраміди, потім виконують прохід уздовж піраміди, вносячи при цьому в сортуюче дерево такі зміни, які гарантують, що структура дерева зберігається. Цей процес іноді називають встановленням пірамідального порядку (heapifying).</a:t>
            </a:r>
          </a:p>
          <a:p>
            <a:pPr>
              <a:lnSpc>
                <a:spcPct val="100000"/>
              </a:lnSpc>
              <a:buFont typeface="Wingdings" pitchFamily="2" charset="2"/>
              <a:buNone/>
            </a:pPr>
            <a:r>
              <a:rPr lang="uk-UA" sz="2400" smtClean="0"/>
              <a:t>	Можливі два випадки. Коли пріоритет якого-небудь вузла збільшується (або в нижній рівень сортуючого дерева додається новий вузол) ми повинні рухатися вгору по дереву, щоб відновити структуру дерева. Коли пріоритети яких-небудь вузлів зменшуються (наприклад, при заміні кореневого вузла новим вузлом), необхідно пройти вниз по дереву, щоб відновити структуру сортуючого дерева.</a:t>
            </a: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3"/>
          <p:cNvSpPr>
            <a:spLocks noGrp="1" noChangeArrowheads="1"/>
          </p:cNvSpPr>
          <p:nvPr>
            <p:ph type="body" idx="4294967295"/>
          </p:nvPr>
        </p:nvSpPr>
        <p:spPr>
          <a:xfrm>
            <a:off x="0" y="357188"/>
            <a:ext cx="9144000" cy="1000125"/>
          </a:xfrm>
        </p:spPr>
        <p:txBody>
          <a:bodyPr/>
          <a:lstStyle/>
          <a:p>
            <a:pPr>
              <a:lnSpc>
                <a:spcPct val="100000"/>
              </a:lnSpc>
              <a:buFont typeface="Wingdings" pitchFamily="2" charset="2"/>
              <a:buNone/>
            </a:pPr>
            <a:r>
              <a:rPr lang="uk-UA" sz="2800" smtClean="0"/>
              <a:t>	</a:t>
            </a:r>
            <a:r>
              <a:rPr lang="uk-UA" sz="2800" u="sng" smtClean="0"/>
              <a:t>Приклад</a:t>
            </a:r>
            <a:r>
              <a:rPr lang="uk-UA" sz="2800" smtClean="0"/>
              <a:t>. Висхідне віновлення структури сортуючого дерева.</a:t>
            </a:r>
          </a:p>
        </p:txBody>
      </p:sp>
      <p:sp>
        <p:nvSpPr>
          <p:cNvPr id="103427" name="Овал 3"/>
          <p:cNvSpPr>
            <a:spLocks noChangeArrowheads="1"/>
          </p:cNvSpPr>
          <p:nvPr/>
        </p:nvSpPr>
        <p:spPr bwMode="auto">
          <a:xfrm>
            <a:off x="142875" y="6429375"/>
            <a:ext cx="214313" cy="214313"/>
          </a:xfrm>
          <a:prstGeom prst="ellipse">
            <a:avLst/>
          </a:prstGeom>
          <a:solidFill>
            <a:schemeClr val="accent1"/>
          </a:solidFill>
          <a:ln w="12700" algn="ctr">
            <a:solidFill>
              <a:schemeClr val="tx1"/>
            </a:solidFill>
            <a:round/>
            <a:headEnd type="none" w="sm" len="sm"/>
            <a:tailEnd type="none" w="sm" len="sm"/>
          </a:ln>
        </p:spPr>
        <p:txBody>
          <a:bodyPr/>
          <a:lstStyle/>
          <a:p>
            <a:endParaRPr lang="en-GB" sz="2400"/>
          </a:p>
        </p:txBody>
      </p:sp>
      <p:grpSp>
        <p:nvGrpSpPr>
          <p:cNvPr id="103428" name="Группа 14"/>
          <p:cNvGrpSpPr>
            <a:grpSpLocks/>
          </p:cNvGrpSpPr>
          <p:nvPr/>
        </p:nvGrpSpPr>
        <p:grpSpPr bwMode="auto">
          <a:xfrm>
            <a:off x="2571750" y="857250"/>
            <a:ext cx="4143375" cy="5857875"/>
            <a:chOff x="2571736" y="857232"/>
            <a:chExt cx="4143404" cy="5857916"/>
          </a:xfrm>
        </p:grpSpPr>
        <p:pic>
          <p:nvPicPr>
            <p:cNvPr id="103430" name="Рисунок 1"/>
            <p:cNvPicPr>
              <a:picLocks noChangeAspect="1" noChangeArrowheads="1"/>
            </p:cNvPicPr>
            <p:nvPr/>
          </p:nvPicPr>
          <p:blipFill>
            <a:blip r:embed="rId3"/>
            <a:srcRect l="11420" r="14342" b="74120"/>
            <a:stretch>
              <a:fillRect/>
            </a:stretch>
          </p:blipFill>
          <p:spPr bwMode="auto">
            <a:xfrm>
              <a:off x="2571736" y="857232"/>
              <a:ext cx="4143404" cy="3846947"/>
            </a:xfrm>
            <a:prstGeom prst="rect">
              <a:avLst/>
            </a:prstGeom>
            <a:noFill/>
            <a:ln w="9525">
              <a:noFill/>
              <a:miter lim="800000"/>
              <a:headEnd/>
              <a:tailEnd/>
            </a:ln>
          </p:spPr>
        </p:pic>
        <p:pic>
          <p:nvPicPr>
            <p:cNvPr id="103431" name="Рисунок 1"/>
            <p:cNvPicPr>
              <a:picLocks noChangeAspect="1" noChangeArrowheads="1"/>
            </p:cNvPicPr>
            <p:nvPr/>
          </p:nvPicPr>
          <p:blipFill>
            <a:blip r:embed="rId3"/>
            <a:srcRect l="11420" t="14458" r="14342" b="74120"/>
            <a:stretch>
              <a:fillRect/>
            </a:stretch>
          </p:blipFill>
          <p:spPr bwMode="auto">
            <a:xfrm>
              <a:off x="2571736" y="5037290"/>
              <a:ext cx="4094485" cy="1677858"/>
            </a:xfrm>
            <a:prstGeom prst="rect">
              <a:avLst/>
            </a:prstGeom>
            <a:noFill/>
            <a:ln w="9525">
              <a:noFill/>
              <a:miter lim="800000"/>
              <a:headEnd/>
              <a:tailEnd/>
            </a:ln>
          </p:spPr>
        </p:pic>
        <p:pic>
          <p:nvPicPr>
            <p:cNvPr id="103432" name="Рисунок 1"/>
            <p:cNvPicPr>
              <a:picLocks noChangeAspect="1" noChangeArrowheads="1"/>
            </p:cNvPicPr>
            <p:nvPr/>
          </p:nvPicPr>
          <p:blipFill>
            <a:blip r:embed="rId3"/>
            <a:srcRect l="30455" t="17841" r="65941" b="80553"/>
            <a:stretch>
              <a:fillRect/>
            </a:stretch>
          </p:blipFill>
          <p:spPr bwMode="auto">
            <a:xfrm>
              <a:off x="4143372" y="3929066"/>
              <a:ext cx="214314" cy="254498"/>
            </a:xfrm>
            <a:prstGeom prst="rect">
              <a:avLst/>
            </a:prstGeom>
            <a:noFill/>
            <a:ln w="9525">
              <a:noFill/>
              <a:miter lim="800000"/>
              <a:headEnd/>
              <a:tailEnd/>
            </a:ln>
          </p:spPr>
        </p:pic>
        <p:pic>
          <p:nvPicPr>
            <p:cNvPr id="103433" name="Рисунок 1"/>
            <p:cNvPicPr>
              <a:picLocks noChangeAspect="1" noChangeArrowheads="1"/>
            </p:cNvPicPr>
            <p:nvPr/>
          </p:nvPicPr>
          <p:blipFill>
            <a:blip r:embed="rId3"/>
            <a:srcRect l="39767" t="20593" r="56396" b="77705"/>
            <a:stretch>
              <a:fillRect/>
            </a:stretch>
          </p:blipFill>
          <p:spPr bwMode="auto">
            <a:xfrm>
              <a:off x="3643306" y="3500438"/>
              <a:ext cx="214314" cy="253280"/>
            </a:xfrm>
            <a:prstGeom prst="rect">
              <a:avLst/>
            </a:prstGeom>
            <a:noFill/>
            <a:ln w="9525">
              <a:noFill/>
              <a:miter lim="800000"/>
              <a:headEnd/>
              <a:tailEnd/>
            </a:ln>
          </p:spPr>
        </p:pic>
      </p:grpSp>
      <p:sp>
        <p:nvSpPr>
          <p:cNvPr id="10" name="TextBox 9"/>
          <p:cNvSpPr txBox="1"/>
          <p:nvPr/>
        </p:nvSpPr>
        <p:spPr>
          <a:xfrm>
            <a:off x="3786188" y="2143125"/>
            <a:ext cx="371475" cy="461963"/>
          </a:xfrm>
          <a:prstGeom prst="rect">
            <a:avLst/>
          </a:prstGeom>
          <a:noFill/>
        </p:spPr>
        <p:txBody>
          <a:bodyPr wrap="none">
            <a:spAutoFit/>
          </a:bodyPr>
          <a:lstStyle/>
          <a:p>
            <a:pPr>
              <a:defRPr/>
            </a:pPr>
            <a:r>
              <a:rPr lang="en-US" sz="2400" b="1" dirty="0">
                <a:solidFill>
                  <a:srgbClr val="FF0000"/>
                </a:solidFill>
                <a:latin typeface="+mj-lt"/>
              </a:rPr>
              <a:t>T</a:t>
            </a:r>
            <a:endParaRPr lang="en-GB" sz="2400" b="1" dirty="0">
              <a:solidFill>
                <a:srgbClr val="FF0000"/>
              </a:solidFill>
              <a:latin typeface="+mj-lt"/>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400" smtClean="0"/>
              <a:t>	На верхньому дереві встановлений пірамідальний порядок, в який не вписується вузол Т на нижньому рівні. Якщо поміняємо Т місцями з його батьком дерево залишається пірамідально впорядкованим, за виключенням хіба що того випадку, коли Т виявляється більше свого нового батька. Продовжуючи обмін місцями вузла Т з своїми батьками до тих пір, поки не вийдемо на кореневий вузол, або на вузол, який більше Т, можемо відновити пірамідальний порядок у всьому дереві. </a:t>
            </a:r>
          </a:p>
          <a:p>
            <a:pPr>
              <a:lnSpc>
                <a:spcPct val="100000"/>
              </a:lnSpc>
              <a:buFont typeface="Wingdings" pitchFamily="2" charset="2"/>
              <a:buNone/>
            </a:pPr>
            <a:r>
              <a:rPr lang="uk-UA" sz="2400" smtClean="0"/>
              <a:t>	Цю процедуру можна використовувати як основу для операції insert (вставити), що виконується на сортуючих деревах з метою відновлення пірамідального порядку після додавання в це дерево нового елемента (крайню праву позицію на нижньому рівні, вводячи в дереві при необхідності новий рівень).</a:t>
            </a:r>
            <a:endParaRPr lang="en-GB" sz="2400" smtClean="0"/>
          </a:p>
          <a:p>
            <a:pPr>
              <a:lnSpc>
                <a:spcPct val="100000"/>
              </a:lnSpc>
              <a:buFont typeface="Wingdings" pitchFamily="2" charset="2"/>
              <a:buNone/>
            </a:pPr>
            <a:r>
              <a:rPr lang="uk-UA" sz="2400" smtClean="0"/>
              <a:t>. </a:t>
            </a:r>
          </a:p>
        </p:txBody>
      </p:sp>
      <p:sp>
        <p:nvSpPr>
          <p:cNvPr id="104451"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3"/>
          <p:cNvSpPr>
            <a:spLocks noGrp="1" noChangeArrowheads="1"/>
          </p:cNvSpPr>
          <p:nvPr>
            <p:ph type="body" idx="4294967295"/>
          </p:nvPr>
        </p:nvSpPr>
        <p:spPr>
          <a:xfrm>
            <a:off x="0" y="357188"/>
            <a:ext cx="9144000" cy="6500812"/>
          </a:xfrm>
        </p:spPr>
        <p:txBody>
          <a:bodyPr/>
          <a:lstStyle/>
          <a:p>
            <a:pPr marL="609600" indent="-609600">
              <a:buFont typeface="Wingdings" pitchFamily="2" charset="2"/>
              <a:buNone/>
              <a:defRPr/>
            </a:pPr>
            <a:r>
              <a:rPr lang="uk-UA" sz="2800" dirty="0" smtClean="0"/>
              <a:t>	</a:t>
            </a:r>
            <a:r>
              <a:rPr lang="uk-UA" sz="2800" b="1" dirty="0" smtClean="0"/>
              <a:t> Класифікація методів сортування</a:t>
            </a:r>
          </a:p>
          <a:p>
            <a:pPr marL="609600" indent="-609600">
              <a:buFont typeface="Wingdings" pitchFamily="2" charset="2"/>
              <a:buNone/>
              <a:defRPr/>
            </a:pPr>
            <a:endParaRPr lang="uk-UA" sz="1100" b="1" dirty="0" smtClean="0"/>
          </a:p>
          <a:p>
            <a:pPr marL="609600" indent="-609600">
              <a:buFont typeface="Wingdings" pitchFamily="2" charset="2"/>
              <a:buNone/>
              <a:defRPr/>
            </a:pPr>
            <a:r>
              <a:rPr lang="uk-UA" sz="2800" dirty="0" smtClean="0"/>
              <a:t>	за стійкістю (при сортуванні за кількома ключами):</a:t>
            </a:r>
          </a:p>
          <a:p>
            <a:pPr marL="1009650" lvl="1" indent="-609600">
              <a:defRPr/>
            </a:pPr>
            <a:r>
              <a:rPr lang="uk-UA" dirty="0" smtClean="0">
                <a:ea typeface="+mn-ea"/>
                <a:cs typeface="+mn-cs"/>
              </a:rPr>
              <a:t>стійкі; </a:t>
            </a:r>
          </a:p>
          <a:p>
            <a:pPr marL="1009650" lvl="1" indent="-609600">
              <a:defRPr/>
            </a:pPr>
            <a:r>
              <a:rPr lang="uk-UA" dirty="0" smtClean="0">
                <a:ea typeface="+mn-ea"/>
                <a:cs typeface="+mn-cs"/>
              </a:rPr>
              <a:t>нестійкі.</a:t>
            </a:r>
          </a:p>
          <a:p>
            <a:pPr marL="609600" indent="-609600">
              <a:lnSpc>
                <a:spcPct val="100000"/>
              </a:lnSpc>
              <a:buFont typeface="Wingdings" pitchFamily="2" charset="2"/>
              <a:buNone/>
              <a:defRPr/>
            </a:pPr>
            <a:r>
              <a:rPr lang="uk-UA" dirty="0" smtClean="0"/>
              <a:t>	</a:t>
            </a:r>
            <a:r>
              <a:rPr lang="uk-UA" sz="2400" dirty="0" smtClean="0"/>
              <a:t>Кажуть, що метод сортування стійкий, якщо він зберігає відносний порядок розміщення елементів в наборі, який містить ключі, що дублюються. Наприклад, якщо сформований по алфавіту список студентів і рік закінчення школи впорядкований по року, стійкий метод видасть список, в якому студенти, що закінчили школу у одному році, знову ж таки перераховуються в алфавітному порядку, при нестійкому методі алфавітний порядок в рамках року не збережеться.</a:t>
            </a:r>
            <a:endParaRPr lang="uk-UA" dirty="0" smtClean="0"/>
          </a:p>
        </p:txBody>
      </p:sp>
      <p:sp>
        <p:nvSpPr>
          <p:cNvPr id="22531"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3"/>
          <p:cNvSpPr>
            <a:spLocks noGrp="1" noChangeArrowheads="1"/>
          </p:cNvSpPr>
          <p:nvPr>
            <p:ph type="body" idx="4294967295"/>
          </p:nvPr>
        </p:nvSpPr>
        <p:spPr>
          <a:xfrm>
            <a:off x="0" y="357188"/>
            <a:ext cx="9144000" cy="1000125"/>
          </a:xfrm>
        </p:spPr>
        <p:txBody>
          <a:bodyPr/>
          <a:lstStyle/>
          <a:p>
            <a:pPr>
              <a:lnSpc>
                <a:spcPct val="100000"/>
              </a:lnSpc>
              <a:buFont typeface="Wingdings" pitchFamily="2" charset="2"/>
              <a:buNone/>
            </a:pPr>
            <a:r>
              <a:rPr lang="uk-UA" sz="2800" smtClean="0"/>
              <a:t>	</a:t>
            </a:r>
            <a:r>
              <a:rPr lang="uk-UA" sz="2800" u="sng" smtClean="0"/>
              <a:t>Приклад</a:t>
            </a:r>
            <a:r>
              <a:rPr lang="uk-UA" sz="2800" smtClean="0"/>
              <a:t>. Низхідне віновлення структури сортуючого дерева.</a:t>
            </a:r>
          </a:p>
        </p:txBody>
      </p:sp>
      <p:sp>
        <p:nvSpPr>
          <p:cNvPr id="105475" name="Овал 3"/>
          <p:cNvSpPr>
            <a:spLocks noChangeArrowheads="1"/>
          </p:cNvSpPr>
          <p:nvPr/>
        </p:nvSpPr>
        <p:spPr bwMode="auto">
          <a:xfrm>
            <a:off x="142875" y="6429375"/>
            <a:ext cx="214313" cy="214313"/>
          </a:xfrm>
          <a:prstGeom prst="ellipse">
            <a:avLst/>
          </a:prstGeom>
          <a:solidFill>
            <a:schemeClr val="accent1"/>
          </a:solidFill>
          <a:ln w="12700" algn="ctr">
            <a:solidFill>
              <a:schemeClr val="tx1"/>
            </a:solidFill>
            <a:round/>
            <a:headEnd type="none" w="sm" len="sm"/>
            <a:tailEnd type="none" w="sm" len="sm"/>
          </a:ln>
        </p:spPr>
        <p:txBody>
          <a:bodyPr/>
          <a:lstStyle/>
          <a:p>
            <a:endParaRPr lang="en-GB" sz="2400"/>
          </a:p>
        </p:txBody>
      </p:sp>
      <p:grpSp>
        <p:nvGrpSpPr>
          <p:cNvPr id="105476" name="Группа 13"/>
          <p:cNvGrpSpPr>
            <a:grpSpLocks/>
          </p:cNvGrpSpPr>
          <p:nvPr/>
        </p:nvGrpSpPr>
        <p:grpSpPr bwMode="auto">
          <a:xfrm>
            <a:off x="2286000" y="928688"/>
            <a:ext cx="4071938" cy="5724525"/>
            <a:chOff x="2285984" y="928670"/>
            <a:chExt cx="4071966" cy="5724564"/>
          </a:xfrm>
        </p:grpSpPr>
        <p:pic>
          <p:nvPicPr>
            <p:cNvPr id="105478" name="Рисунок 1"/>
            <p:cNvPicPr>
              <a:picLocks noChangeAspect="1" noChangeArrowheads="1"/>
            </p:cNvPicPr>
            <p:nvPr/>
          </p:nvPicPr>
          <p:blipFill>
            <a:blip r:embed="rId3"/>
            <a:srcRect l="14523" r="12848" b="72511"/>
            <a:stretch>
              <a:fillRect/>
            </a:stretch>
          </p:blipFill>
          <p:spPr bwMode="auto">
            <a:xfrm>
              <a:off x="2339506" y="928670"/>
              <a:ext cx="4018444" cy="3857652"/>
            </a:xfrm>
            <a:prstGeom prst="rect">
              <a:avLst/>
            </a:prstGeom>
            <a:noFill/>
            <a:ln w="9525">
              <a:noFill/>
              <a:miter lim="800000"/>
              <a:headEnd/>
              <a:tailEnd/>
            </a:ln>
          </p:spPr>
        </p:pic>
        <p:grpSp>
          <p:nvGrpSpPr>
            <p:cNvPr id="105479" name="Группа 12"/>
            <p:cNvGrpSpPr>
              <a:grpSpLocks/>
            </p:cNvGrpSpPr>
            <p:nvPr/>
          </p:nvGrpSpPr>
          <p:grpSpPr bwMode="auto">
            <a:xfrm>
              <a:off x="4786314" y="3500438"/>
              <a:ext cx="928694" cy="785818"/>
              <a:chOff x="6786578" y="2714620"/>
              <a:chExt cx="2857520" cy="2500330"/>
            </a:xfrm>
          </p:grpSpPr>
          <p:pic>
            <p:nvPicPr>
              <p:cNvPr id="105481" name="Рисунок 1"/>
              <p:cNvPicPr>
                <a:picLocks noChangeAspect="1" noChangeArrowheads="1"/>
              </p:cNvPicPr>
              <p:nvPr/>
            </p:nvPicPr>
            <p:blipFill>
              <a:blip r:embed="rId3"/>
              <a:srcRect l="59508" t="3873" r="24702" b="90714"/>
              <a:stretch>
                <a:fillRect/>
              </a:stretch>
            </p:blipFill>
            <p:spPr bwMode="auto">
              <a:xfrm>
                <a:off x="6786578" y="2714620"/>
                <a:ext cx="2857520" cy="2500330"/>
              </a:xfrm>
              <a:prstGeom prst="rect">
                <a:avLst/>
              </a:prstGeom>
              <a:noFill/>
              <a:ln w="9525">
                <a:noFill/>
                <a:miter lim="800000"/>
                <a:headEnd/>
                <a:tailEnd/>
              </a:ln>
            </p:spPr>
          </p:pic>
          <p:pic>
            <p:nvPicPr>
              <p:cNvPr id="105482" name="Рисунок 1"/>
              <p:cNvPicPr>
                <a:picLocks noChangeAspect="1" noChangeArrowheads="1"/>
              </p:cNvPicPr>
              <p:nvPr/>
            </p:nvPicPr>
            <p:blipFill>
              <a:blip r:embed="rId4"/>
              <a:srcRect l="58908" t="20750" r="37207" b="77716"/>
              <a:stretch>
                <a:fillRect/>
              </a:stretch>
            </p:blipFill>
            <p:spPr bwMode="auto">
              <a:xfrm>
                <a:off x="8753931" y="2928934"/>
                <a:ext cx="747291" cy="785818"/>
              </a:xfrm>
              <a:prstGeom prst="rect">
                <a:avLst/>
              </a:prstGeom>
              <a:noFill/>
              <a:ln w="9525">
                <a:noFill/>
                <a:miter lim="800000"/>
                <a:headEnd/>
                <a:tailEnd/>
              </a:ln>
            </p:spPr>
          </p:pic>
        </p:grpSp>
        <p:pic>
          <p:nvPicPr>
            <p:cNvPr id="105480" name="Рисунок 1"/>
            <p:cNvPicPr>
              <a:picLocks noChangeAspect="1" noChangeArrowheads="1"/>
            </p:cNvPicPr>
            <p:nvPr/>
          </p:nvPicPr>
          <p:blipFill>
            <a:blip r:embed="rId3"/>
            <a:srcRect l="14523" t="14694" r="12848" b="72511"/>
            <a:stretch>
              <a:fillRect/>
            </a:stretch>
          </p:blipFill>
          <p:spPr bwMode="auto">
            <a:xfrm>
              <a:off x="2285984" y="4857760"/>
              <a:ext cx="4018444" cy="1795474"/>
            </a:xfrm>
            <a:prstGeom prst="rect">
              <a:avLst/>
            </a:prstGeom>
            <a:noFill/>
            <a:ln w="9525">
              <a:noFill/>
              <a:miter lim="800000"/>
              <a:headEnd/>
              <a:tailEnd/>
            </a:ln>
          </p:spPr>
        </p:pic>
      </p:grpSp>
      <p:sp>
        <p:nvSpPr>
          <p:cNvPr id="10" name="TextBox 9"/>
          <p:cNvSpPr txBox="1"/>
          <p:nvPr/>
        </p:nvSpPr>
        <p:spPr>
          <a:xfrm>
            <a:off x="4286250" y="1000125"/>
            <a:ext cx="423863" cy="461963"/>
          </a:xfrm>
          <a:prstGeom prst="rect">
            <a:avLst/>
          </a:prstGeom>
          <a:noFill/>
        </p:spPr>
        <p:txBody>
          <a:bodyPr wrap="none">
            <a:spAutoFit/>
          </a:bodyPr>
          <a:lstStyle/>
          <a:p>
            <a:pPr>
              <a:defRPr/>
            </a:pPr>
            <a:r>
              <a:rPr lang="en-US" sz="2400" b="1" dirty="0">
                <a:solidFill>
                  <a:srgbClr val="FF0000"/>
                </a:solidFill>
                <a:latin typeface="+mj-lt"/>
              </a:rPr>
              <a:t>O</a:t>
            </a:r>
            <a:endParaRPr lang="en-GB" sz="2400" b="1" dirty="0">
              <a:solidFill>
                <a:srgbClr val="FF0000"/>
              </a:solidFill>
              <a:latin typeface="+mj-lt"/>
            </a:endParaRP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400" smtClean="0"/>
              <a:t>	Дерево, зображене у верхній частині діаграми, майже скрізь пірамідально впорядковане, виключенням є корінь дерева. Якщо замінити вузол більшим з його нащадків (X), то дане дерево набуває пірамідальний порядок, за виключенням піддерева з коренем у вузлі О. Продовжуючи обмін місцями з більшим з його двох нащадків до тих пір, поки не буде досягнуто ніжній рівень піраміди або місце, в якому О більше будь-якого з своїх нащадків можна відновити умову піраміди на всьому дереві. </a:t>
            </a:r>
          </a:p>
          <a:p>
            <a:pPr>
              <a:lnSpc>
                <a:spcPct val="100000"/>
              </a:lnSpc>
              <a:buFont typeface="Wingdings" pitchFamily="2" charset="2"/>
              <a:buNone/>
            </a:pPr>
            <a:r>
              <a:rPr lang="uk-UA" sz="2400" smtClean="0"/>
              <a:t>	Цією процедурою можна скористатися в якості основи для операції “видалити найбільший” в сортуючому дереві з метою відновити пірамідальний порядок після заміни ключа в корені дерева на ключ, який знаходиться на нижньому рівні в крайній правій позиції. </a:t>
            </a:r>
          </a:p>
        </p:txBody>
      </p:sp>
      <p:sp>
        <p:nvSpPr>
          <p:cNvPr id="106499"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400" smtClean="0"/>
              <a:t>	Якщо черга по пріоритетам представлена як пірамідально впорядкований масив, використання операції  “вставити ” рівносильно додаванню нового елемента в кінець масиву і переміщення цього елемента по масиву з метою відновлення структури сортуючого дерева; операція “видалити найбільший” рівносильна видаленню найбільшого елемента з вершини дерева з подальшим розміщенням елемента, що знаходиться в кінці дерева, в його вершину і переміщенням його вниз уздовж масиву з метою відновлення структури сортуючого дерева. </a:t>
            </a:r>
          </a:p>
          <a:p>
            <a:pPr>
              <a:lnSpc>
                <a:spcPct val="100000"/>
              </a:lnSpc>
              <a:buFont typeface="Wingdings" pitchFamily="2" charset="2"/>
              <a:buNone/>
            </a:pPr>
            <a:r>
              <a:rPr lang="uk-UA" sz="2800" smtClean="0"/>
              <a:t>Лема 16. Операції “вставити” і “видалити найбільший” для АТД, реалізованих на пірамідально впорядкованих деревах, для свого виконання на черзі що складається з </a:t>
            </a:r>
            <a:r>
              <a:rPr lang="uk-UA" sz="2800" i="1" smtClean="0"/>
              <a:t>N</a:t>
            </a:r>
            <a:r>
              <a:rPr lang="uk-UA" sz="2800" smtClean="0"/>
              <a:t> елементів потребують: операція “вставити”  не більш за l</a:t>
            </a:r>
            <a:r>
              <a:rPr lang="en-US" sz="2800" smtClean="0"/>
              <a:t>o</a:t>
            </a:r>
            <a:r>
              <a:rPr lang="uk-UA" sz="2800" smtClean="0"/>
              <a:t>g</a:t>
            </a:r>
            <a:r>
              <a:rPr lang="en-US" sz="2800" i="1" smtClean="0"/>
              <a:t>N</a:t>
            </a:r>
            <a:r>
              <a:rPr lang="uk-UA" sz="2800" smtClean="0"/>
              <a:t> порівнянь, а операція “видалити найбільший” - не більше 2 l</a:t>
            </a:r>
            <a:r>
              <a:rPr lang="en-US" sz="2800" smtClean="0"/>
              <a:t>o</a:t>
            </a:r>
            <a:r>
              <a:rPr lang="uk-UA" sz="2800" smtClean="0"/>
              <a:t>g</a:t>
            </a:r>
            <a:r>
              <a:rPr lang="en-US" sz="2800" i="1" smtClean="0"/>
              <a:t>N</a:t>
            </a:r>
            <a:r>
              <a:rPr lang="uk-UA" sz="2800" smtClean="0"/>
              <a:t> порівнянь.</a:t>
            </a:r>
          </a:p>
        </p:txBody>
      </p:sp>
      <p:sp>
        <p:nvSpPr>
          <p:cNvPr id="107523"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3"/>
          <p:cNvSpPr>
            <a:spLocks noGrp="1" noChangeArrowheads="1"/>
          </p:cNvSpPr>
          <p:nvPr>
            <p:ph type="body" idx="4294967295"/>
          </p:nvPr>
        </p:nvSpPr>
        <p:spPr>
          <a:xfrm>
            <a:off x="0" y="357188"/>
            <a:ext cx="9144000" cy="642937"/>
          </a:xfrm>
        </p:spPr>
        <p:txBody>
          <a:bodyPr/>
          <a:lstStyle/>
          <a:p>
            <a:pPr>
              <a:lnSpc>
                <a:spcPct val="100000"/>
              </a:lnSpc>
              <a:buFont typeface="Wingdings" pitchFamily="2" charset="2"/>
              <a:buNone/>
            </a:pPr>
            <a:r>
              <a:rPr lang="uk-UA" sz="2400" smtClean="0"/>
              <a:t>	</a:t>
            </a:r>
            <a:r>
              <a:rPr lang="uk-UA" sz="2400" u="sng" smtClean="0"/>
              <a:t>Приклад</a:t>
            </a:r>
            <a:r>
              <a:rPr lang="uk-UA" sz="2400" smtClean="0"/>
              <a:t>. Побудова сортуючого дерева.</a:t>
            </a:r>
          </a:p>
        </p:txBody>
      </p:sp>
      <p:sp>
        <p:nvSpPr>
          <p:cNvPr id="108547" name="Овал 3"/>
          <p:cNvSpPr>
            <a:spLocks noChangeArrowheads="1"/>
          </p:cNvSpPr>
          <p:nvPr/>
        </p:nvSpPr>
        <p:spPr bwMode="auto">
          <a:xfrm>
            <a:off x="142875" y="6429375"/>
            <a:ext cx="214313" cy="214313"/>
          </a:xfrm>
          <a:prstGeom prst="ellipse">
            <a:avLst/>
          </a:prstGeom>
          <a:solidFill>
            <a:schemeClr val="accent1"/>
          </a:solidFill>
          <a:ln w="12700" algn="ctr">
            <a:solidFill>
              <a:schemeClr val="tx1"/>
            </a:solidFill>
            <a:round/>
            <a:headEnd type="none" w="sm" len="sm"/>
            <a:tailEnd type="none" w="sm" len="sm"/>
          </a:ln>
        </p:spPr>
        <p:txBody>
          <a:bodyPr/>
          <a:lstStyle/>
          <a:p>
            <a:endParaRPr lang="en-GB" sz="2400"/>
          </a:p>
        </p:txBody>
      </p:sp>
      <p:pic>
        <p:nvPicPr>
          <p:cNvPr id="108548" name="Рисунок 1"/>
          <p:cNvPicPr>
            <a:picLocks noChangeAspect="1" noChangeArrowheads="1"/>
          </p:cNvPicPr>
          <p:nvPr/>
        </p:nvPicPr>
        <p:blipFill>
          <a:blip r:embed="rId3"/>
          <a:srcRect l="18655" r="36568" b="49275"/>
          <a:stretch>
            <a:fillRect/>
          </a:stretch>
        </p:blipFill>
        <p:spPr bwMode="auto">
          <a:xfrm>
            <a:off x="571500" y="1023938"/>
            <a:ext cx="1428750" cy="5834062"/>
          </a:xfrm>
          <a:prstGeom prst="rect">
            <a:avLst/>
          </a:prstGeom>
          <a:noFill/>
          <a:ln w="9525">
            <a:noFill/>
            <a:miter lim="800000"/>
            <a:headEnd/>
            <a:tailEnd/>
          </a:ln>
        </p:spPr>
      </p:pic>
      <p:graphicFrame>
        <p:nvGraphicFramePr>
          <p:cNvPr id="43" name="Таблица 42"/>
          <p:cNvGraphicFramePr>
            <a:graphicFrameLocks noGrp="1"/>
          </p:cNvGraphicFramePr>
          <p:nvPr/>
        </p:nvGraphicFramePr>
        <p:xfrm>
          <a:off x="2619375" y="785813"/>
          <a:ext cx="6096000" cy="548640"/>
        </p:xfrm>
        <a:graphic>
          <a:graphicData uri="http://schemas.openxmlformats.org/drawingml/2006/table">
            <a:tbl>
              <a:tblPr/>
              <a:tblGrid>
                <a:gridCol w="609600"/>
                <a:gridCol w="609600"/>
                <a:gridCol w="609600"/>
                <a:gridCol w="609600"/>
                <a:gridCol w="609600"/>
                <a:gridCol w="609600"/>
                <a:gridCol w="609600"/>
                <a:gridCol w="609600"/>
                <a:gridCol w="609600"/>
                <a:gridCol w="609600"/>
              </a:tblGrid>
              <a:tr h="0">
                <a:tc>
                  <a:txBody>
                    <a:bodyPr/>
                    <a:lstStyle/>
                    <a:p>
                      <a:pPr algn="ctr">
                        <a:spcAft>
                          <a:spcPts val="0"/>
                        </a:spcAft>
                      </a:pPr>
                      <a:r>
                        <a:rPr lang="uk-UA" sz="1800">
                          <a:latin typeface="Times New Roman"/>
                          <a:ea typeface="Calibri"/>
                          <a:cs typeface="Times New Roman"/>
                        </a:rPr>
                        <a:t>1</a:t>
                      </a:r>
                      <a:endParaRPr lang="en-GB" sz="1400">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800">
                          <a:latin typeface="Times New Roman"/>
                          <a:ea typeface="Calibri"/>
                          <a:cs typeface="Times New Roman"/>
                        </a:rPr>
                        <a:t>2</a:t>
                      </a:r>
                      <a:endParaRPr lang="en-GB" sz="1400">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800">
                          <a:latin typeface="Times New Roman"/>
                          <a:ea typeface="Calibri"/>
                          <a:cs typeface="Times New Roman"/>
                        </a:rPr>
                        <a:t>3</a:t>
                      </a:r>
                      <a:endParaRPr lang="en-GB" sz="1400">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800">
                          <a:latin typeface="Times New Roman"/>
                          <a:ea typeface="Calibri"/>
                          <a:cs typeface="Times New Roman"/>
                        </a:rPr>
                        <a:t>4</a:t>
                      </a:r>
                      <a:endParaRPr lang="en-GB" sz="1400">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800">
                          <a:latin typeface="Times New Roman"/>
                          <a:ea typeface="Calibri"/>
                          <a:cs typeface="Times New Roman"/>
                        </a:rPr>
                        <a:t>5</a:t>
                      </a:r>
                      <a:endParaRPr lang="en-GB" sz="1400">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800">
                          <a:latin typeface="Times New Roman"/>
                          <a:ea typeface="Calibri"/>
                          <a:cs typeface="Times New Roman"/>
                        </a:rPr>
                        <a:t>6</a:t>
                      </a:r>
                      <a:endParaRPr lang="en-GB" sz="1400">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800">
                          <a:latin typeface="Times New Roman"/>
                          <a:ea typeface="Calibri"/>
                          <a:cs typeface="Times New Roman"/>
                        </a:rPr>
                        <a:t>7</a:t>
                      </a:r>
                      <a:endParaRPr lang="en-GB" sz="1400">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800">
                          <a:latin typeface="Times New Roman"/>
                          <a:ea typeface="Calibri"/>
                          <a:cs typeface="Times New Roman"/>
                        </a:rPr>
                        <a:t>8</a:t>
                      </a:r>
                      <a:endParaRPr lang="en-GB" sz="1400">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a:ea typeface="Calibri"/>
                          <a:cs typeface="Times New Roman"/>
                        </a:rPr>
                        <a:t>9</a:t>
                      </a:r>
                      <a:endParaRPr lang="en-GB" sz="1400">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a:ea typeface="Calibri"/>
                          <a:cs typeface="Times New Roman"/>
                        </a:rPr>
                        <a:t>10</a:t>
                      </a:r>
                      <a:endParaRPr lang="en-GB" sz="1400">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en-US" sz="1800">
                          <a:latin typeface="Times New Roman"/>
                          <a:ea typeface="Calibri"/>
                          <a:cs typeface="Times New Roman"/>
                        </a:rPr>
                        <a:t>A</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44" name="Таблица 43"/>
          <p:cNvGraphicFramePr>
            <a:graphicFrameLocks noGrp="1"/>
          </p:cNvGraphicFramePr>
          <p:nvPr/>
        </p:nvGraphicFramePr>
        <p:xfrm>
          <a:off x="2619375" y="1593850"/>
          <a:ext cx="6096000" cy="548640"/>
        </p:xfrm>
        <a:graphic>
          <a:graphicData uri="http://schemas.openxmlformats.org/drawingml/2006/table">
            <a:tbl>
              <a:tblPr/>
              <a:tblGrid>
                <a:gridCol w="609600"/>
                <a:gridCol w="609600"/>
                <a:gridCol w="609600"/>
                <a:gridCol w="609600"/>
                <a:gridCol w="609600"/>
                <a:gridCol w="609600"/>
                <a:gridCol w="609600"/>
                <a:gridCol w="609600"/>
                <a:gridCol w="609600"/>
                <a:gridCol w="609600"/>
              </a:tblGrid>
              <a:tr h="0">
                <a:tc>
                  <a:txBody>
                    <a:bodyPr/>
                    <a:lstStyle/>
                    <a:p>
                      <a:pPr algn="ctr">
                        <a:spcAft>
                          <a:spcPts val="0"/>
                        </a:spcAft>
                      </a:pPr>
                      <a:r>
                        <a:rPr lang="en-US" sz="1800" b="1" dirty="0">
                          <a:solidFill>
                            <a:srgbClr val="FF0000"/>
                          </a:solidFill>
                          <a:latin typeface="Times New Roman"/>
                          <a:ea typeface="Calibri"/>
                          <a:cs typeface="Times New Roman"/>
                        </a:rPr>
                        <a:t>A</a:t>
                      </a:r>
                      <a:endParaRPr lang="en-GB" sz="14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dirty="0">
                          <a:solidFill>
                            <a:srgbClr val="FF0000"/>
                          </a:solidFill>
                          <a:latin typeface="Times New Roman"/>
                          <a:ea typeface="Calibri"/>
                          <a:cs typeface="Times New Roman"/>
                        </a:rPr>
                        <a:t>S</a:t>
                      </a:r>
                      <a:endParaRPr lang="en-GB" sz="14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en-US" sz="1800">
                          <a:latin typeface="Times New Roman"/>
                          <a:ea typeface="Calibri"/>
                          <a:cs typeface="Times New Roman"/>
                        </a:rPr>
                        <a:t>S</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a:ea typeface="Calibri"/>
                          <a:cs typeface="Times New Roman"/>
                        </a:rPr>
                        <a:t>A</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45" name="Таблица 44"/>
          <p:cNvGraphicFramePr>
            <a:graphicFrameLocks noGrp="1"/>
          </p:cNvGraphicFramePr>
          <p:nvPr/>
        </p:nvGraphicFramePr>
        <p:xfrm>
          <a:off x="2619375" y="2439988"/>
          <a:ext cx="6096000" cy="274320"/>
        </p:xfrm>
        <a:graphic>
          <a:graphicData uri="http://schemas.openxmlformats.org/drawingml/2006/table">
            <a:tbl>
              <a:tblPr/>
              <a:tblGrid>
                <a:gridCol w="609600"/>
                <a:gridCol w="609600"/>
                <a:gridCol w="609600"/>
                <a:gridCol w="609600"/>
                <a:gridCol w="609600"/>
                <a:gridCol w="609600"/>
                <a:gridCol w="609600"/>
                <a:gridCol w="609600"/>
                <a:gridCol w="609600"/>
                <a:gridCol w="609600"/>
              </a:tblGrid>
              <a:tr h="0">
                <a:tc>
                  <a:txBody>
                    <a:bodyPr/>
                    <a:lstStyle/>
                    <a:p>
                      <a:pPr marL="0" algn="ctr" defTabSz="914400" rtl="0" eaLnBrk="1" latinLnBrk="0" hangingPunct="1">
                        <a:spcAft>
                          <a:spcPts val="0"/>
                        </a:spcAft>
                      </a:pPr>
                      <a:r>
                        <a:rPr lang="en-US" sz="1800" b="1" kern="1200" dirty="0">
                          <a:solidFill>
                            <a:srgbClr val="FF0000"/>
                          </a:solidFill>
                          <a:latin typeface="Times New Roman"/>
                          <a:ea typeface="Calibri"/>
                          <a:cs typeface="Times New Roman"/>
                        </a:rPr>
                        <a:t>S</a:t>
                      </a:r>
                      <a:endParaRPr lang="en-GB" sz="1800" b="1" kern="1200" dirty="0">
                        <a:solidFill>
                          <a:srgbClr val="FF0000"/>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a:ea typeface="Calibri"/>
                          <a:cs typeface="Times New Roman"/>
                        </a:rPr>
                        <a:t>A</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1800" b="1" kern="1200" dirty="0">
                          <a:solidFill>
                            <a:srgbClr val="FF0000"/>
                          </a:solidFill>
                          <a:latin typeface="Times New Roman"/>
                          <a:ea typeface="Calibri"/>
                          <a:cs typeface="Times New Roman"/>
                        </a:rPr>
                        <a:t>O</a:t>
                      </a:r>
                      <a:endParaRPr lang="en-GB" sz="1800" b="1" kern="1200" dirty="0">
                        <a:solidFill>
                          <a:srgbClr val="FF0000"/>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46" name="Таблица 45"/>
          <p:cNvGraphicFramePr>
            <a:graphicFrameLocks noGrp="1"/>
          </p:cNvGraphicFramePr>
          <p:nvPr/>
        </p:nvGraphicFramePr>
        <p:xfrm>
          <a:off x="2619375" y="3022600"/>
          <a:ext cx="6096000" cy="548640"/>
        </p:xfrm>
        <a:graphic>
          <a:graphicData uri="http://schemas.openxmlformats.org/drawingml/2006/table">
            <a:tbl>
              <a:tblPr/>
              <a:tblGrid>
                <a:gridCol w="609600"/>
                <a:gridCol w="609600"/>
                <a:gridCol w="609600"/>
                <a:gridCol w="609600"/>
                <a:gridCol w="609600"/>
                <a:gridCol w="609600"/>
                <a:gridCol w="609600"/>
                <a:gridCol w="609600"/>
                <a:gridCol w="609600"/>
                <a:gridCol w="609600"/>
              </a:tblGrid>
              <a:tr h="0">
                <a:tc>
                  <a:txBody>
                    <a:bodyPr/>
                    <a:lstStyle/>
                    <a:p>
                      <a:pPr algn="ctr">
                        <a:spcAft>
                          <a:spcPts val="0"/>
                        </a:spcAft>
                      </a:pPr>
                      <a:r>
                        <a:rPr lang="en-US" sz="1800" dirty="0">
                          <a:latin typeface="Times New Roman"/>
                          <a:ea typeface="Calibri"/>
                          <a:cs typeface="Times New Roman"/>
                        </a:rPr>
                        <a:t>S</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1800" b="1" kern="1200" dirty="0">
                          <a:solidFill>
                            <a:srgbClr val="FF0000"/>
                          </a:solidFill>
                          <a:latin typeface="Times New Roman"/>
                          <a:ea typeface="Calibri"/>
                          <a:cs typeface="Times New Roman"/>
                        </a:rPr>
                        <a:t>A</a:t>
                      </a:r>
                      <a:endParaRPr lang="en-GB" sz="1800" b="1" kern="1200" dirty="0">
                        <a:solidFill>
                          <a:srgbClr val="FF0000"/>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a:ea typeface="Calibri"/>
                          <a:cs typeface="Times New Roman"/>
                        </a:rPr>
                        <a:t>O</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1800" b="1" kern="1200" dirty="0">
                          <a:solidFill>
                            <a:srgbClr val="FF0000"/>
                          </a:solidFill>
                          <a:latin typeface="Times New Roman"/>
                          <a:ea typeface="Calibri"/>
                          <a:cs typeface="Times New Roman"/>
                        </a:rPr>
                        <a:t>R</a:t>
                      </a:r>
                      <a:endParaRPr lang="en-GB" sz="1800" b="1" kern="1200" dirty="0">
                        <a:solidFill>
                          <a:srgbClr val="FF0000"/>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en-US" sz="1800">
                          <a:latin typeface="Times New Roman"/>
                          <a:ea typeface="Calibri"/>
                          <a:cs typeface="Times New Roman"/>
                        </a:rPr>
                        <a:t>S</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a:ea typeface="Calibri"/>
                          <a:cs typeface="Times New Roman"/>
                        </a:rPr>
                        <a:t>R</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a:ea typeface="Calibri"/>
                          <a:cs typeface="Times New Roman"/>
                        </a:rPr>
                        <a:t>O</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a:ea typeface="Calibri"/>
                          <a:cs typeface="Times New Roman"/>
                        </a:rPr>
                        <a:t>A</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47" name="Таблица 46"/>
          <p:cNvGraphicFramePr>
            <a:graphicFrameLocks noGrp="1"/>
          </p:cNvGraphicFramePr>
          <p:nvPr/>
        </p:nvGraphicFramePr>
        <p:xfrm>
          <a:off x="2619375" y="3879850"/>
          <a:ext cx="6096000" cy="548640"/>
        </p:xfrm>
        <a:graphic>
          <a:graphicData uri="http://schemas.openxmlformats.org/drawingml/2006/table">
            <a:tbl>
              <a:tblPr/>
              <a:tblGrid>
                <a:gridCol w="609600"/>
                <a:gridCol w="609600"/>
                <a:gridCol w="609600"/>
                <a:gridCol w="609600"/>
                <a:gridCol w="609600"/>
                <a:gridCol w="609600"/>
                <a:gridCol w="609600"/>
                <a:gridCol w="609600"/>
                <a:gridCol w="609600"/>
                <a:gridCol w="609600"/>
              </a:tblGrid>
              <a:tr h="0">
                <a:tc>
                  <a:txBody>
                    <a:bodyPr/>
                    <a:lstStyle/>
                    <a:p>
                      <a:pPr algn="ctr">
                        <a:spcAft>
                          <a:spcPts val="0"/>
                        </a:spcAft>
                      </a:pPr>
                      <a:r>
                        <a:rPr lang="en-US" sz="1800" dirty="0">
                          <a:latin typeface="Times New Roman"/>
                          <a:ea typeface="Calibri"/>
                          <a:cs typeface="Times New Roman"/>
                        </a:rPr>
                        <a:t>S</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1800" b="1" kern="1200" dirty="0">
                          <a:solidFill>
                            <a:srgbClr val="FF0000"/>
                          </a:solidFill>
                          <a:latin typeface="Times New Roman"/>
                          <a:ea typeface="Calibri"/>
                          <a:cs typeface="Times New Roman"/>
                        </a:rPr>
                        <a:t>R</a:t>
                      </a:r>
                      <a:endParaRPr lang="en-GB" sz="1800" b="1" kern="1200" dirty="0">
                        <a:solidFill>
                          <a:srgbClr val="FF0000"/>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a:ea typeface="Calibri"/>
                          <a:cs typeface="Times New Roman"/>
                        </a:rPr>
                        <a:t>O</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a:ea typeface="Calibri"/>
                          <a:cs typeface="Times New Roman"/>
                        </a:rPr>
                        <a:t>A</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1800" b="1" kern="1200" dirty="0">
                          <a:solidFill>
                            <a:srgbClr val="FF0000"/>
                          </a:solidFill>
                          <a:latin typeface="Times New Roman"/>
                          <a:ea typeface="Calibri"/>
                          <a:cs typeface="Times New Roman"/>
                        </a:rPr>
                        <a:t>T</a:t>
                      </a:r>
                      <a:endParaRPr lang="en-GB" sz="1800" b="1" kern="1200" dirty="0">
                        <a:solidFill>
                          <a:srgbClr val="FF0000"/>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en-US" sz="1800">
                          <a:latin typeface="Times New Roman"/>
                          <a:ea typeface="Calibri"/>
                          <a:cs typeface="Times New Roman"/>
                        </a:rPr>
                        <a:t>T</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a:ea typeface="Calibri"/>
                          <a:cs typeface="Times New Roman"/>
                        </a:rPr>
                        <a:t>S</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a:ea typeface="Calibri"/>
                          <a:cs typeface="Times New Roman"/>
                        </a:rPr>
                        <a:t>O</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a:ea typeface="Calibri"/>
                          <a:cs typeface="Times New Roman"/>
                        </a:rPr>
                        <a:t>A</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a:ea typeface="Calibri"/>
                          <a:cs typeface="Times New Roman"/>
                        </a:rPr>
                        <a:t>R</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48" name="Таблица 47"/>
          <p:cNvGraphicFramePr>
            <a:graphicFrameLocks noGrp="1"/>
          </p:cNvGraphicFramePr>
          <p:nvPr/>
        </p:nvGraphicFramePr>
        <p:xfrm>
          <a:off x="2643188" y="4797425"/>
          <a:ext cx="6096000" cy="274320"/>
        </p:xfrm>
        <a:graphic>
          <a:graphicData uri="http://schemas.openxmlformats.org/drawingml/2006/table">
            <a:tbl>
              <a:tblPr/>
              <a:tblGrid>
                <a:gridCol w="609600"/>
                <a:gridCol w="609600"/>
                <a:gridCol w="609600"/>
                <a:gridCol w="609600"/>
                <a:gridCol w="609600"/>
                <a:gridCol w="609600"/>
                <a:gridCol w="609600"/>
                <a:gridCol w="609600"/>
                <a:gridCol w="609600"/>
                <a:gridCol w="609600"/>
              </a:tblGrid>
              <a:tr h="0">
                <a:tc>
                  <a:txBody>
                    <a:bodyPr/>
                    <a:lstStyle/>
                    <a:p>
                      <a:pPr algn="ctr">
                        <a:spcAft>
                          <a:spcPts val="0"/>
                        </a:spcAft>
                      </a:pPr>
                      <a:r>
                        <a:rPr lang="en-US" sz="1800" dirty="0">
                          <a:latin typeface="Times New Roman"/>
                          <a:ea typeface="Calibri"/>
                          <a:cs typeface="Times New Roman"/>
                        </a:rPr>
                        <a:t>T</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a:ea typeface="Calibri"/>
                          <a:cs typeface="Times New Roman"/>
                        </a:rPr>
                        <a:t>S</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1800" b="1" kern="1200" dirty="0">
                          <a:solidFill>
                            <a:srgbClr val="FF0000"/>
                          </a:solidFill>
                          <a:latin typeface="Times New Roman"/>
                          <a:ea typeface="Calibri"/>
                          <a:cs typeface="Times New Roman"/>
                        </a:rPr>
                        <a:t>O</a:t>
                      </a:r>
                      <a:endParaRPr lang="en-GB" sz="1800" b="1" kern="1200" dirty="0">
                        <a:solidFill>
                          <a:srgbClr val="FF0000"/>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a:ea typeface="Calibri"/>
                          <a:cs typeface="Times New Roman"/>
                        </a:rPr>
                        <a:t>A</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a:ea typeface="Calibri"/>
                          <a:cs typeface="Times New Roman"/>
                        </a:rPr>
                        <a:t>R</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1800" b="1" kern="1200" dirty="0" smtClean="0">
                          <a:solidFill>
                            <a:srgbClr val="FF0000"/>
                          </a:solidFill>
                          <a:latin typeface="Times New Roman"/>
                          <a:ea typeface="Calibri"/>
                          <a:cs typeface="Times New Roman"/>
                        </a:rPr>
                        <a:t>I</a:t>
                      </a:r>
                      <a:endParaRPr lang="uk-UA" sz="1800" b="1" kern="1200" dirty="0">
                        <a:solidFill>
                          <a:srgbClr val="FF0000"/>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49" name="Таблица 48"/>
          <p:cNvGraphicFramePr>
            <a:graphicFrameLocks noGrp="1"/>
          </p:cNvGraphicFramePr>
          <p:nvPr/>
        </p:nvGraphicFramePr>
        <p:xfrm>
          <a:off x="2643188" y="5297488"/>
          <a:ext cx="6096000" cy="274320"/>
        </p:xfrm>
        <a:graphic>
          <a:graphicData uri="http://schemas.openxmlformats.org/drawingml/2006/table">
            <a:tbl>
              <a:tblPr/>
              <a:tblGrid>
                <a:gridCol w="609600"/>
                <a:gridCol w="609600"/>
                <a:gridCol w="609600"/>
                <a:gridCol w="609600"/>
                <a:gridCol w="609600"/>
                <a:gridCol w="609600"/>
                <a:gridCol w="609600"/>
                <a:gridCol w="609600"/>
                <a:gridCol w="609600"/>
                <a:gridCol w="609600"/>
              </a:tblGrid>
              <a:tr h="0">
                <a:tc>
                  <a:txBody>
                    <a:bodyPr/>
                    <a:lstStyle/>
                    <a:p>
                      <a:pPr algn="ctr">
                        <a:spcAft>
                          <a:spcPts val="0"/>
                        </a:spcAft>
                      </a:pPr>
                      <a:r>
                        <a:rPr lang="en-US" sz="1800" dirty="0">
                          <a:latin typeface="Times New Roman"/>
                          <a:ea typeface="Calibri"/>
                          <a:cs typeface="Times New Roman"/>
                        </a:rPr>
                        <a:t>T</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a:ea typeface="Calibri"/>
                          <a:cs typeface="Times New Roman"/>
                        </a:rPr>
                        <a:t>S</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1800" b="1" kern="1200" dirty="0">
                          <a:solidFill>
                            <a:srgbClr val="FF0000"/>
                          </a:solidFill>
                          <a:latin typeface="Times New Roman"/>
                          <a:ea typeface="Calibri"/>
                          <a:cs typeface="Times New Roman"/>
                        </a:rPr>
                        <a:t>O</a:t>
                      </a:r>
                      <a:endParaRPr lang="en-GB" sz="1800" b="1" kern="1200" dirty="0">
                        <a:solidFill>
                          <a:srgbClr val="FF0000"/>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a:ea typeface="Calibri"/>
                          <a:cs typeface="Times New Roman"/>
                        </a:rPr>
                        <a:t>A</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a:ea typeface="Calibri"/>
                          <a:cs typeface="Times New Roman"/>
                        </a:rPr>
                        <a:t>R</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smtClean="0">
                          <a:latin typeface="Times New Roman"/>
                          <a:ea typeface="Calibri"/>
                          <a:cs typeface="Times New Roman"/>
                        </a:rPr>
                        <a:t>I</a:t>
                      </a:r>
                      <a:endParaRPr lang="uk-UA" sz="18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1800" b="1" kern="1200" dirty="0" smtClean="0">
                          <a:solidFill>
                            <a:srgbClr val="FF0000"/>
                          </a:solidFill>
                          <a:latin typeface="Times New Roman"/>
                          <a:ea typeface="Calibri"/>
                          <a:cs typeface="Times New Roman"/>
                        </a:rPr>
                        <a:t>N</a:t>
                      </a:r>
                      <a:endParaRPr lang="uk-UA" sz="1800" b="1" kern="1200" dirty="0">
                        <a:solidFill>
                          <a:srgbClr val="FF0000"/>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0" name="Таблица 49"/>
          <p:cNvGraphicFramePr>
            <a:graphicFrameLocks noGrp="1"/>
          </p:cNvGraphicFramePr>
          <p:nvPr/>
        </p:nvGraphicFramePr>
        <p:xfrm>
          <a:off x="2643188" y="6022975"/>
          <a:ext cx="6096000" cy="548640"/>
        </p:xfrm>
        <a:graphic>
          <a:graphicData uri="http://schemas.openxmlformats.org/drawingml/2006/table">
            <a:tbl>
              <a:tblPr/>
              <a:tblGrid>
                <a:gridCol w="609600"/>
                <a:gridCol w="609600"/>
                <a:gridCol w="609600"/>
                <a:gridCol w="609600"/>
                <a:gridCol w="609600"/>
                <a:gridCol w="609600"/>
                <a:gridCol w="609600"/>
                <a:gridCol w="609600"/>
                <a:gridCol w="609600"/>
                <a:gridCol w="609600"/>
              </a:tblGrid>
              <a:tr h="0">
                <a:tc>
                  <a:txBody>
                    <a:bodyPr/>
                    <a:lstStyle/>
                    <a:p>
                      <a:pPr algn="ctr">
                        <a:spcAft>
                          <a:spcPts val="0"/>
                        </a:spcAft>
                      </a:pPr>
                      <a:r>
                        <a:rPr lang="en-US" sz="1800" dirty="0">
                          <a:latin typeface="Times New Roman"/>
                          <a:ea typeface="Calibri"/>
                          <a:cs typeface="Times New Roman"/>
                        </a:rPr>
                        <a:t>T</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a:ea typeface="Calibri"/>
                          <a:cs typeface="Times New Roman"/>
                        </a:rPr>
                        <a:t>S</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a:ea typeface="Calibri"/>
                          <a:cs typeface="Times New Roman"/>
                        </a:rPr>
                        <a:t>O</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1800" b="1" kern="1200" dirty="0">
                          <a:solidFill>
                            <a:srgbClr val="FF0000"/>
                          </a:solidFill>
                          <a:latin typeface="Times New Roman"/>
                          <a:ea typeface="Calibri"/>
                          <a:cs typeface="Times New Roman"/>
                        </a:rPr>
                        <a:t>A</a:t>
                      </a:r>
                      <a:endParaRPr lang="en-GB" sz="1800" b="1" kern="1200" dirty="0">
                        <a:solidFill>
                          <a:srgbClr val="FF0000"/>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a:ea typeface="Calibri"/>
                          <a:cs typeface="Times New Roman"/>
                        </a:rPr>
                        <a:t>R</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smtClean="0">
                          <a:latin typeface="Times New Roman"/>
                          <a:ea typeface="Calibri"/>
                          <a:cs typeface="Times New Roman"/>
                        </a:rPr>
                        <a:t>I</a:t>
                      </a:r>
                      <a:endParaRPr lang="uk-UA" sz="18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smtClean="0">
                          <a:latin typeface="Times New Roman"/>
                          <a:ea typeface="Calibri"/>
                          <a:cs typeface="Times New Roman"/>
                        </a:rPr>
                        <a:t>N</a:t>
                      </a:r>
                      <a:endParaRPr lang="uk-UA" sz="18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1800" b="1" kern="1200" dirty="0" smtClean="0">
                          <a:solidFill>
                            <a:srgbClr val="FF0000"/>
                          </a:solidFill>
                          <a:latin typeface="Times New Roman"/>
                          <a:ea typeface="Calibri"/>
                          <a:cs typeface="Times New Roman"/>
                        </a:rPr>
                        <a:t>G</a:t>
                      </a:r>
                      <a:endParaRPr lang="uk-UA" sz="1800" b="1" kern="1200" dirty="0">
                        <a:solidFill>
                          <a:srgbClr val="FF0000"/>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en-US" sz="1800" dirty="0">
                          <a:latin typeface="Times New Roman"/>
                          <a:ea typeface="Calibri"/>
                          <a:cs typeface="Times New Roman"/>
                        </a:rPr>
                        <a:t>T</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a:ea typeface="Calibri"/>
                          <a:cs typeface="Times New Roman"/>
                        </a:rPr>
                        <a:t>S</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a:ea typeface="Calibri"/>
                          <a:cs typeface="Times New Roman"/>
                        </a:rPr>
                        <a:t>O</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smtClean="0">
                          <a:latin typeface="Times New Roman"/>
                          <a:ea typeface="Calibri"/>
                          <a:cs typeface="Times New Roman"/>
                        </a:rPr>
                        <a:t>G</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a:ea typeface="Calibri"/>
                          <a:cs typeface="Times New Roman"/>
                        </a:rPr>
                        <a:t>R</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smtClean="0">
                          <a:latin typeface="Times New Roman"/>
                          <a:ea typeface="Calibri"/>
                          <a:cs typeface="Times New Roman"/>
                        </a:rPr>
                        <a:t>I</a:t>
                      </a:r>
                      <a:endParaRPr lang="uk-UA" sz="18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smtClean="0">
                          <a:latin typeface="Times New Roman"/>
                          <a:ea typeface="Calibri"/>
                          <a:cs typeface="Times New Roman"/>
                        </a:rPr>
                        <a:t>N</a:t>
                      </a:r>
                      <a:endParaRPr lang="uk-UA" sz="18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smtClean="0">
                          <a:latin typeface="Times New Roman"/>
                          <a:ea typeface="Calibri"/>
                          <a:cs typeface="Times New Roman"/>
                        </a:rPr>
                        <a:t>A</a:t>
                      </a:r>
                      <a:endParaRPr lang="uk-UA" sz="18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108795" name="Группа 62"/>
          <p:cNvGrpSpPr>
            <a:grpSpLocks/>
          </p:cNvGrpSpPr>
          <p:nvPr/>
        </p:nvGrpSpPr>
        <p:grpSpPr bwMode="auto">
          <a:xfrm>
            <a:off x="2571750" y="3714750"/>
            <a:ext cx="2847975" cy="357188"/>
            <a:chOff x="2571736" y="3714752"/>
            <a:chExt cx="2847996" cy="357190"/>
          </a:xfrm>
        </p:grpSpPr>
        <p:sp>
          <p:nvSpPr>
            <p:cNvPr id="52" name="Дуга 51"/>
            <p:cNvSpPr/>
            <p:nvPr/>
          </p:nvSpPr>
          <p:spPr bwMode="auto">
            <a:xfrm>
              <a:off x="2571736" y="3714752"/>
              <a:ext cx="1914227" cy="357190"/>
            </a:xfrm>
            <a:prstGeom prst="arc">
              <a:avLst/>
            </a:prstGeom>
            <a:noFill/>
            <a:ln w="12700" cap="flat" cmpd="sng" algn="ctr">
              <a:solidFill>
                <a:schemeClr val="tx1"/>
              </a:solidFill>
              <a:prstDash val="solid"/>
              <a:round/>
              <a:headEnd type="none" w="sm" len="sm"/>
              <a:tailEnd type="stealth" w="lg" len="lg"/>
            </a:ln>
            <a:effectLst/>
            <a:scene3d>
              <a:camera prst="orthographicFront">
                <a:rot lat="0" lon="10800000" rev="0"/>
              </a:camera>
              <a:lightRig rig="threePt" dir="t"/>
            </a:scene3d>
          </p:spPr>
          <p:txBody>
            <a:bodyPr/>
            <a:lstStyle/>
            <a:p>
              <a:pPr>
                <a:defRPr/>
              </a:pPr>
              <a:endParaRPr lang="en-GB" sz="2400"/>
            </a:p>
          </p:txBody>
        </p:sp>
        <p:sp>
          <p:nvSpPr>
            <p:cNvPr id="53" name="Дуга 52"/>
            <p:cNvSpPr/>
            <p:nvPr/>
          </p:nvSpPr>
          <p:spPr bwMode="auto">
            <a:xfrm>
              <a:off x="3505505" y="3714752"/>
              <a:ext cx="1914227" cy="357190"/>
            </a:xfrm>
            <a:prstGeom prst="arc">
              <a:avLst/>
            </a:prstGeom>
            <a:noFill/>
            <a:ln w="12700" cap="flat" cmpd="sng" algn="ctr">
              <a:solidFill>
                <a:schemeClr val="tx1"/>
              </a:solidFill>
              <a:prstDash val="solid"/>
              <a:round/>
              <a:headEnd type="none" w="sm" len="sm"/>
              <a:tailEnd type="none" w="sm" len="sm"/>
            </a:ln>
            <a:effectLst/>
            <a:scene3d>
              <a:camera prst="orthographicFront">
                <a:rot lat="0" lon="0" rev="0"/>
              </a:camera>
              <a:lightRig rig="threePt" dir="t"/>
            </a:scene3d>
          </p:spPr>
          <p:txBody>
            <a:bodyPr/>
            <a:lstStyle/>
            <a:p>
              <a:pPr>
                <a:defRPr/>
              </a:pPr>
              <a:endParaRPr lang="en-GB" sz="2400"/>
            </a:p>
          </p:txBody>
        </p:sp>
      </p:grpSp>
      <p:grpSp>
        <p:nvGrpSpPr>
          <p:cNvPr id="108796" name="Группа 63"/>
          <p:cNvGrpSpPr>
            <a:grpSpLocks/>
          </p:cNvGrpSpPr>
          <p:nvPr/>
        </p:nvGrpSpPr>
        <p:grpSpPr bwMode="auto">
          <a:xfrm>
            <a:off x="3000375" y="2857500"/>
            <a:ext cx="1776413" cy="357188"/>
            <a:chOff x="3000364" y="2857496"/>
            <a:chExt cx="1776426" cy="357190"/>
          </a:xfrm>
        </p:grpSpPr>
        <p:sp>
          <p:nvSpPr>
            <p:cNvPr id="55" name="Дуга 54"/>
            <p:cNvSpPr/>
            <p:nvPr/>
          </p:nvSpPr>
          <p:spPr bwMode="auto">
            <a:xfrm>
              <a:off x="3000364" y="2857496"/>
              <a:ext cx="1193991" cy="357190"/>
            </a:xfrm>
            <a:prstGeom prst="arc">
              <a:avLst/>
            </a:prstGeom>
            <a:noFill/>
            <a:ln w="12700" cap="flat" cmpd="sng" algn="ctr">
              <a:solidFill>
                <a:schemeClr val="tx1"/>
              </a:solidFill>
              <a:prstDash val="solid"/>
              <a:round/>
              <a:headEnd type="none" w="sm" len="sm"/>
              <a:tailEnd type="stealth" w="lg" len="lg"/>
            </a:ln>
            <a:effectLst/>
            <a:scene3d>
              <a:camera prst="orthographicFront">
                <a:rot lat="0" lon="10800000" rev="0"/>
              </a:camera>
              <a:lightRig rig="threePt" dir="t"/>
            </a:scene3d>
          </p:spPr>
          <p:txBody>
            <a:bodyPr/>
            <a:lstStyle/>
            <a:p>
              <a:pPr>
                <a:defRPr/>
              </a:pPr>
              <a:endParaRPr lang="en-GB" sz="2400"/>
            </a:p>
          </p:txBody>
        </p:sp>
        <p:sp>
          <p:nvSpPr>
            <p:cNvPr id="56" name="Дуга 55"/>
            <p:cNvSpPr/>
            <p:nvPr/>
          </p:nvSpPr>
          <p:spPr bwMode="auto">
            <a:xfrm>
              <a:off x="3582799" y="2857496"/>
              <a:ext cx="1193991" cy="357190"/>
            </a:xfrm>
            <a:prstGeom prst="arc">
              <a:avLst/>
            </a:prstGeom>
            <a:noFill/>
            <a:ln w="12700" cap="flat" cmpd="sng" algn="ctr">
              <a:solidFill>
                <a:schemeClr val="tx1"/>
              </a:solidFill>
              <a:prstDash val="solid"/>
              <a:round/>
              <a:headEnd type="none" w="sm" len="sm"/>
              <a:tailEnd type="none" w="sm" len="sm"/>
            </a:ln>
            <a:effectLst/>
            <a:scene3d>
              <a:camera prst="orthographicFront">
                <a:rot lat="0" lon="0" rev="0"/>
              </a:camera>
              <a:lightRig rig="threePt" dir="t"/>
            </a:scene3d>
          </p:spPr>
          <p:txBody>
            <a:bodyPr/>
            <a:lstStyle/>
            <a:p>
              <a:pPr>
                <a:defRPr/>
              </a:pPr>
              <a:endParaRPr lang="en-GB" sz="2400"/>
            </a:p>
          </p:txBody>
        </p:sp>
      </p:grpSp>
      <p:grpSp>
        <p:nvGrpSpPr>
          <p:cNvPr id="108797" name="Группа 64"/>
          <p:cNvGrpSpPr>
            <a:grpSpLocks/>
          </p:cNvGrpSpPr>
          <p:nvPr/>
        </p:nvGrpSpPr>
        <p:grpSpPr bwMode="auto">
          <a:xfrm>
            <a:off x="3500438" y="5786438"/>
            <a:ext cx="3714750" cy="357187"/>
            <a:chOff x="3500430" y="5786454"/>
            <a:chExt cx="3714776" cy="357190"/>
          </a:xfrm>
        </p:grpSpPr>
        <p:sp>
          <p:nvSpPr>
            <p:cNvPr id="58" name="Дуга 57"/>
            <p:cNvSpPr/>
            <p:nvPr/>
          </p:nvSpPr>
          <p:spPr bwMode="auto">
            <a:xfrm>
              <a:off x="3500430" y="5786454"/>
              <a:ext cx="2496817" cy="357190"/>
            </a:xfrm>
            <a:prstGeom prst="arc">
              <a:avLst/>
            </a:prstGeom>
            <a:noFill/>
            <a:ln w="12700" cap="flat" cmpd="sng" algn="ctr">
              <a:solidFill>
                <a:schemeClr val="tx1"/>
              </a:solidFill>
              <a:prstDash val="solid"/>
              <a:round/>
              <a:headEnd type="none" w="sm" len="sm"/>
              <a:tailEnd type="stealth" w="lg" len="lg"/>
            </a:ln>
            <a:effectLst/>
            <a:scene3d>
              <a:camera prst="orthographicFront">
                <a:rot lat="0" lon="10800000" rev="0"/>
              </a:camera>
              <a:lightRig rig="threePt" dir="t"/>
            </a:scene3d>
          </p:spPr>
          <p:txBody>
            <a:bodyPr/>
            <a:lstStyle/>
            <a:p>
              <a:pPr>
                <a:defRPr/>
              </a:pPr>
              <a:endParaRPr lang="en-GB" sz="2400"/>
            </a:p>
          </p:txBody>
        </p:sp>
        <p:sp>
          <p:nvSpPr>
            <p:cNvPr id="59" name="Дуга 58"/>
            <p:cNvSpPr/>
            <p:nvPr/>
          </p:nvSpPr>
          <p:spPr bwMode="auto">
            <a:xfrm>
              <a:off x="4718389" y="5786454"/>
              <a:ext cx="2496817" cy="357190"/>
            </a:xfrm>
            <a:prstGeom prst="arc">
              <a:avLst/>
            </a:prstGeom>
            <a:noFill/>
            <a:ln w="12700" cap="flat" cmpd="sng" algn="ctr">
              <a:solidFill>
                <a:schemeClr val="tx1"/>
              </a:solidFill>
              <a:prstDash val="solid"/>
              <a:round/>
              <a:headEnd type="none" w="sm" len="sm"/>
              <a:tailEnd type="none" w="sm" len="sm"/>
            </a:ln>
            <a:effectLst/>
            <a:scene3d>
              <a:camera prst="orthographicFront">
                <a:rot lat="0" lon="0" rev="0"/>
              </a:camera>
              <a:lightRig rig="threePt" dir="t"/>
            </a:scene3d>
          </p:spPr>
          <p:txBody>
            <a:bodyPr/>
            <a:lstStyle/>
            <a:p>
              <a:pPr>
                <a:defRPr/>
              </a:pPr>
              <a:endParaRPr lang="en-GB" sz="2400"/>
            </a:p>
          </p:txBody>
        </p:sp>
      </p:grpSp>
      <p:grpSp>
        <p:nvGrpSpPr>
          <p:cNvPr id="108798" name="Группа 65"/>
          <p:cNvGrpSpPr>
            <a:grpSpLocks/>
          </p:cNvGrpSpPr>
          <p:nvPr/>
        </p:nvGrpSpPr>
        <p:grpSpPr bwMode="auto">
          <a:xfrm>
            <a:off x="2714625" y="1428750"/>
            <a:ext cx="857250" cy="285750"/>
            <a:chOff x="2714612" y="1428736"/>
            <a:chExt cx="857256" cy="285752"/>
          </a:xfrm>
        </p:grpSpPr>
        <p:sp>
          <p:nvSpPr>
            <p:cNvPr id="61" name="Дуга 60"/>
            <p:cNvSpPr/>
            <p:nvPr/>
          </p:nvSpPr>
          <p:spPr bwMode="auto">
            <a:xfrm>
              <a:off x="2714612" y="1428736"/>
              <a:ext cx="576188" cy="285752"/>
            </a:xfrm>
            <a:prstGeom prst="arc">
              <a:avLst/>
            </a:prstGeom>
            <a:noFill/>
            <a:ln w="12700" cap="flat" cmpd="sng" algn="ctr">
              <a:solidFill>
                <a:schemeClr val="tx1"/>
              </a:solidFill>
              <a:prstDash val="solid"/>
              <a:round/>
              <a:headEnd type="none" w="sm" len="sm"/>
              <a:tailEnd type="stealth" w="lg" len="lg"/>
            </a:ln>
            <a:effectLst/>
            <a:scene3d>
              <a:camera prst="orthographicFront">
                <a:rot lat="0" lon="10800000" rev="0"/>
              </a:camera>
              <a:lightRig rig="threePt" dir="t"/>
            </a:scene3d>
          </p:spPr>
          <p:txBody>
            <a:bodyPr/>
            <a:lstStyle/>
            <a:p>
              <a:pPr>
                <a:defRPr/>
              </a:pPr>
              <a:endParaRPr lang="en-GB" sz="2400"/>
            </a:p>
          </p:txBody>
        </p:sp>
        <p:sp>
          <p:nvSpPr>
            <p:cNvPr id="62" name="Дуга 61"/>
            <p:cNvSpPr/>
            <p:nvPr/>
          </p:nvSpPr>
          <p:spPr bwMode="auto">
            <a:xfrm>
              <a:off x="2995680" y="1428736"/>
              <a:ext cx="576188" cy="285752"/>
            </a:xfrm>
            <a:prstGeom prst="arc">
              <a:avLst/>
            </a:prstGeom>
            <a:noFill/>
            <a:ln w="12700" cap="flat" cmpd="sng" algn="ctr">
              <a:solidFill>
                <a:schemeClr val="tx1"/>
              </a:solidFill>
              <a:prstDash val="solid"/>
              <a:round/>
              <a:headEnd type="none" w="sm" len="sm"/>
              <a:tailEnd type="none" w="sm" len="sm"/>
            </a:ln>
            <a:effectLst/>
            <a:scene3d>
              <a:camera prst="orthographicFront">
                <a:rot lat="0" lon="0" rev="0"/>
              </a:camera>
              <a:lightRig rig="threePt" dir="t"/>
            </a:scene3d>
          </p:spPr>
          <p:txBody>
            <a:bodyPr/>
            <a:lstStyle/>
            <a:p>
              <a:pPr>
                <a:defRPr/>
              </a:pPr>
              <a:endParaRPr lang="en-GB" sz="2400"/>
            </a:p>
          </p:txBody>
        </p:sp>
      </p:gr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800" smtClean="0"/>
              <a:t>	Представлена послідовність діаграм описує операцію вставки ключів A S O R T I N G в спочатку порожнє сортуюче дерево. Нові вузли додаються в сортуюче дерево на нижньому рівні в напрямі зліва направо. Кожна вставка зачіпає тільки вузли, які знаходяться на шляху між точкою вставки і коренем, тому витрати в гіршому випадку пропорційні логарифму розміру сортуючого дерева. </a:t>
            </a:r>
          </a:p>
        </p:txBody>
      </p:sp>
      <p:sp>
        <p:nvSpPr>
          <p:cNvPr id="109571"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 name="Таблица 42"/>
          <p:cNvGraphicFramePr>
            <a:graphicFrameLocks noGrp="1"/>
          </p:cNvGraphicFramePr>
          <p:nvPr/>
        </p:nvGraphicFramePr>
        <p:xfrm>
          <a:off x="2619375" y="1736725"/>
          <a:ext cx="6096000" cy="548640"/>
        </p:xfrm>
        <a:graphic>
          <a:graphicData uri="http://schemas.openxmlformats.org/drawingml/2006/table">
            <a:tbl>
              <a:tblPr/>
              <a:tblGrid>
                <a:gridCol w="609600"/>
                <a:gridCol w="609600"/>
                <a:gridCol w="609600"/>
                <a:gridCol w="609600"/>
                <a:gridCol w="609600"/>
                <a:gridCol w="609600"/>
                <a:gridCol w="609600"/>
                <a:gridCol w="609600"/>
                <a:gridCol w="609600"/>
                <a:gridCol w="609600"/>
              </a:tblGrid>
              <a:tr h="0">
                <a:tc>
                  <a:txBody>
                    <a:bodyPr/>
                    <a:lstStyle/>
                    <a:p>
                      <a:pPr algn="ctr">
                        <a:spcAft>
                          <a:spcPts val="0"/>
                        </a:spcAft>
                      </a:pPr>
                      <a:r>
                        <a:rPr lang="uk-UA" sz="1800" dirty="0">
                          <a:latin typeface="Times New Roman"/>
                          <a:ea typeface="Calibri"/>
                          <a:cs typeface="Times New Roman"/>
                        </a:rPr>
                        <a:t>1</a:t>
                      </a:r>
                      <a:endParaRPr lang="en-GB" sz="1400" dirty="0">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800">
                          <a:latin typeface="Times New Roman"/>
                          <a:ea typeface="Calibri"/>
                          <a:cs typeface="Times New Roman"/>
                        </a:rPr>
                        <a:t>2</a:t>
                      </a:r>
                      <a:endParaRPr lang="en-GB" sz="1400">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800">
                          <a:latin typeface="Times New Roman"/>
                          <a:ea typeface="Calibri"/>
                          <a:cs typeface="Times New Roman"/>
                        </a:rPr>
                        <a:t>3</a:t>
                      </a:r>
                      <a:endParaRPr lang="en-GB" sz="1400">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800">
                          <a:latin typeface="Times New Roman"/>
                          <a:ea typeface="Calibri"/>
                          <a:cs typeface="Times New Roman"/>
                        </a:rPr>
                        <a:t>4</a:t>
                      </a:r>
                      <a:endParaRPr lang="en-GB" sz="1400">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800">
                          <a:latin typeface="Times New Roman"/>
                          <a:ea typeface="Calibri"/>
                          <a:cs typeface="Times New Roman"/>
                        </a:rPr>
                        <a:t>5</a:t>
                      </a:r>
                      <a:endParaRPr lang="en-GB" sz="1400">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800">
                          <a:latin typeface="Times New Roman"/>
                          <a:ea typeface="Calibri"/>
                          <a:cs typeface="Times New Roman"/>
                        </a:rPr>
                        <a:t>6</a:t>
                      </a:r>
                      <a:endParaRPr lang="en-GB" sz="1400">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800">
                          <a:latin typeface="Times New Roman"/>
                          <a:ea typeface="Calibri"/>
                          <a:cs typeface="Times New Roman"/>
                        </a:rPr>
                        <a:t>7</a:t>
                      </a:r>
                      <a:endParaRPr lang="en-GB" sz="1400">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800">
                          <a:latin typeface="Times New Roman"/>
                          <a:ea typeface="Calibri"/>
                          <a:cs typeface="Times New Roman"/>
                        </a:rPr>
                        <a:t>8</a:t>
                      </a:r>
                      <a:endParaRPr lang="en-GB" sz="1400">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a:ea typeface="Calibri"/>
                          <a:cs typeface="Times New Roman"/>
                        </a:rPr>
                        <a:t>9</a:t>
                      </a:r>
                      <a:endParaRPr lang="en-GB" sz="1400">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a:ea typeface="Calibri"/>
                          <a:cs typeface="Times New Roman"/>
                        </a:rPr>
                        <a:t>10</a:t>
                      </a:r>
                      <a:endParaRPr lang="en-GB" sz="1400">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en-US" sz="1800" dirty="0">
                          <a:latin typeface="Times New Roman"/>
                          <a:ea typeface="Calibri"/>
                          <a:cs typeface="Times New Roman"/>
                        </a:rPr>
                        <a:t>T</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a:ea typeface="Calibri"/>
                          <a:cs typeface="Times New Roman"/>
                        </a:rPr>
                        <a:t>S</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a:ea typeface="Calibri"/>
                          <a:cs typeface="Times New Roman"/>
                        </a:rPr>
                        <a:t>O</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1800" b="1" kern="1200" dirty="0" smtClean="0">
                          <a:solidFill>
                            <a:srgbClr val="FF0000"/>
                          </a:solidFill>
                          <a:latin typeface="Times New Roman"/>
                          <a:ea typeface="Calibri"/>
                          <a:cs typeface="Times New Roman"/>
                        </a:rPr>
                        <a:t>G</a:t>
                      </a:r>
                      <a:endParaRPr lang="en-GB" sz="1800" b="1" kern="1200" dirty="0">
                        <a:solidFill>
                          <a:srgbClr val="FF0000"/>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a:ea typeface="Calibri"/>
                          <a:cs typeface="Times New Roman"/>
                        </a:rPr>
                        <a:t>R</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smtClean="0">
                          <a:latin typeface="Times New Roman"/>
                          <a:ea typeface="Calibri"/>
                          <a:cs typeface="Times New Roman"/>
                        </a:rPr>
                        <a:t>I</a:t>
                      </a:r>
                      <a:endParaRPr lang="uk-UA" sz="18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smtClean="0">
                          <a:latin typeface="Times New Roman"/>
                          <a:ea typeface="Calibri"/>
                          <a:cs typeface="Times New Roman"/>
                        </a:rPr>
                        <a:t>N</a:t>
                      </a:r>
                      <a:endParaRPr lang="uk-UA" sz="18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smtClean="0">
                          <a:latin typeface="Times New Roman"/>
                          <a:ea typeface="Calibri"/>
                          <a:cs typeface="Times New Roman"/>
                        </a:rPr>
                        <a:t>A</a:t>
                      </a:r>
                      <a:endParaRPr lang="uk-UA" sz="18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1800" b="1" kern="1200" dirty="0" smtClean="0">
                          <a:solidFill>
                            <a:srgbClr val="FF0000"/>
                          </a:solidFill>
                          <a:latin typeface="Times New Roman"/>
                          <a:ea typeface="Calibri"/>
                          <a:cs typeface="Times New Roman"/>
                        </a:rPr>
                        <a:t>E</a:t>
                      </a:r>
                      <a:endParaRPr lang="uk-UA" sz="1800" b="1" kern="1200" dirty="0">
                        <a:solidFill>
                          <a:srgbClr val="FF0000"/>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uk-UA" sz="18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9" name="Таблица 18"/>
          <p:cNvGraphicFramePr>
            <a:graphicFrameLocks noGrp="1"/>
          </p:cNvGraphicFramePr>
          <p:nvPr/>
        </p:nvGraphicFramePr>
        <p:xfrm>
          <a:off x="2667000" y="4000500"/>
          <a:ext cx="6096000" cy="274320"/>
        </p:xfrm>
        <a:graphic>
          <a:graphicData uri="http://schemas.openxmlformats.org/drawingml/2006/table">
            <a:tbl>
              <a:tblPr/>
              <a:tblGrid>
                <a:gridCol w="609600"/>
                <a:gridCol w="609600"/>
                <a:gridCol w="609600"/>
                <a:gridCol w="609600"/>
                <a:gridCol w="609600"/>
                <a:gridCol w="609600"/>
                <a:gridCol w="609600"/>
                <a:gridCol w="609600"/>
                <a:gridCol w="609600"/>
                <a:gridCol w="609600"/>
              </a:tblGrid>
              <a:tr h="0">
                <a:tc>
                  <a:txBody>
                    <a:bodyPr/>
                    <a:lstStyle/>
                    <a:p>
                      <a:pPr algn="ctr">
                        <a:spcAft>
                          <a:spcPts val="0"/>
                        </a:spcAft>
                      </a:pPr>
                      <a:r>
                        <a:rPr lang="en-US" sz="1800" dirty="0">
                          <a:latin typeface="Times New Roman"/>
                          <a:ea typeface="Calibri"/>
                          <a:cs typeface="Times New Roman"/>
                        </a:rPr>
                        <a:t>T</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a:ea typeface="Calibri"/>
                          <a:cs typeface="Times New Roman"/>
                        </a:rPr>
                        <a:t>S</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a:ea typeface="Calibri"/>
                          <a:cs typeface="Times New Roman"/>
                        </a:rPr>
                        <a:t>O</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1800" b="0" kern="1200" dirty="0" smtClean="0">
                          <a:solidFill>
                            <a:schemeClr val="tx1"/>
                          </a:solidFill>
                          <a:latin typeface="Times New Roman"/>
                          <a:ea typeface="Calibri"/>
                          <a:cs typeface="Times New Roman"/>
                        </a:rPr>
                        <a:t>G</a:t>
                      </a:r>
                      <a:endParaRPr lang="en-GB" sz="1800" b="0" kern="1200" dirty="0">
                        <a:solidFill>
                          <a:schemeClr val="tx1"/>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dirty="0">
                          <a:solidFill>
                            <a:srgbClr val="FF0000"/>
                          </a:solidFill>
                          <a:latin typeface="Times New Roman"/>
                          <a:ea typeface="Calibri"/>
                          <a:cs typeface="Times New Roman"/>
                        </a:rPr>
                        <a:t>R</a:t>
                      </a:r>
                      <a:endParaRPr lang="en-GB" sz="14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0" dirty="0" smtClean="0">
                          <a:solidFill>
                            <a:schemeClr val="tx1"/>
                          </a:solidFill>
                          <a:latin typeface="Times New Roman"/>
                          <a:ea typeface="Calibri"/>
                          <a:cs typeface="Times New Roman"/>
                        </a:rPr>
                        <a:t>I</a:t>
                      </a:r>
                      <a:endParaRPr lang="uk-UA" sz="1800" b="0" dirty="0">
                        <a:solidFill>
                          <a:schemeClr val="tx1"/>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0" dirty="0" smtClean="0">
                          <a:solidFill>
                            <a:schemeClr val="tx1"/>
                          </a:solidFill>
                          <a:latin typeface="Times New Roman"/>
                          <a:ea typeface="Calibri"/>
                          <a:cs typeface="Times New Roman"/>
                        </a:rPr>
                        <a:t>N</a:t>
                      </a:r>
                      <a:endParaRPr lang="uk-UA" sz="1800" b="0" dirty="0">
                        <a:solidFill>
                          <a:schemeClr val="tx1"/>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0" dirty="0" smtClean="0">
                          <a:solidFill>
                            <a:schemeClr val="tx1"/>
                          </a:solidFill>
                          <a:latin typeface="Times New Roman"/>
                          <a:ea typeface="Calibri"/>
                          <a:cs typeface="Times New Roman"/>
                        </a:rPr>
                        <a:t>A</a:t>
                      </a:r>
                      <a:endParaRPr lang="uk-UA" sz="1800" b="0" dirty="0">
                        <a:solidFill>
                          <a:schemeClr val="tx1"/>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1800" b="0" kern="1200" dirty="0" smtClean="0">
                          <a:solidFill>
                            <a:schemeClr val="tx1"/>
                          </a:solidFill>
                          <a:latin typeface="Times New Roman"/>
                          <a:ea typeface="Calibri"/>
                          <a:cs typeface="Times New Roman"/>
                        </a:rPr>
                        <a:t>E</a:t>
                      </a:r>
                      <a:endParaRPr lang="uk-UA" sz="1800" b="0" kern="1200" dirty="0">
                        <a:solidFill>
                          <a:schemeClr val="tx1"/>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dirty="0" smtClean="0">
                          <a:solidFill>
                            <a:srgbClr val="FF0000"/>
                          </a:solidFill>
                          <a:latin typeface="Times New Roman"/>
                          <a:ea typeface="Calibri"/>
                          <a:cs typeface="Times New Roman"/>
                        </a:rPr>
                        <a:t>X</a:t>
                      </a:r>
                      <a:endParaRPr lang="uk-UA" sz="1800" b="1" dirty="0">
                        <a:solidFill>
                          <a:srgbClr val="FF0000"/>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20" name="Таблица 19"/>
          <p:cNvGraphicFramePr>
            <a:graphicFrameLocks noGrp="1"/>
          </p:cNvGraphicFramePr>
          <p:nvPr/>
        </p:nvGraphicFramePr>
        <p:xfrm>
          <a:off x="2690813" y="4797425"/>
          <a:ext cx="6096000" cy="274320"/>
        </p:xfrm>
        <a:graphic>
          <a:graphicData uri="http://schemas.openxmlformats.org/drawingml/2006/table">
            <a:tbl>
              <a:tblPr/>
              <a:tblGrid>
                <a:gridCol w="609600"/>
                <a:gridCol w="609600"/>
                <a:gridCol w="609600"/>
                <a:gridCol w="609600"/>
                <a:gridCol w="609600"/>
                <a:gridCol w="609600"/>
                <a:gridCol w="609600"/>
                <a:gridCol w="609600"/>
                <a:gridCol w="609600"/>
                <a:gridCol w="609600"/>
              </a:tblGrid>
              <a:tr h="0">
                <a:tc>
                  <a:txBody>
                    <a:bodyPr/>
                    <a:lstStyle/>
                    <a:p>
                      <a:pPr algn="ctr">
                        <a:spcAft>
                          <a:spcPts val="0"/>
                        </a:spcAft>
                      </a:pPr>
                      <a:r>
                        <a:rPr lang="en-US" sz="1800" dirty="0">
                          <a:latin typeface="Times New Roman"/>
                          <a:ea typeface="Calibri"/>
                          <a:cs typeface="Times New Roman"/>
                        </a:rPr>
                        <a:t>T</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dirty="0">
                          <a:solidFill>
                            <a:srgbClr val="FF0000"/>
                          </a:solidFill>
                          <a:latin typeface="Times New Roman"/>
                          <a:ea typeface="Calibri"/>
                          <a:cs typeface="Times New Roman"/>
                        </a:rPr>
                        <a:t>S</a:t>
                      </a:r>
                      <a:endParaRPr lang="en-GB" sz="14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a:ea typeface="Calibri"/>
                          <a:cs typeface="Times New Roman"/>
                        </a:rPr>
                        <a:t>O</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1800" b="0" kern="1200" dirty="0" smtClean="0">
                          <a:solidFill>
                            <a:schemeClr val="tx1"/>
                          </a:solidFill>
                          <a:latin typeface="Times New Roman"/>
                          <a:ea typeface="Calibri"/>
                          <a:cs typeface="Times New Roman"/>
                        </a:rPr>
                        <a:t>G</a:t>
                      </a:r>
                      <a:endParaRPr lang="en-GB" sz="1800" b="0" kern="1200" dirty="0">
                        <a:solidFill>
                          <a:schemeClr val="tx1"/>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dirty="0" smtClean="0">
                          <a:solidFill>
                            <a:srgbClr val="FF0000"/>
                          </a:solidFill>
                          <a:latin typeface="Times New Roman"/>
                          <a:ea typeface="Calibri"/>
                          <a:cs typeface="Times New Roman"/>
                        </a:rPr>
                        <a:t>X</a:t>
                      </a:r>
                      <a:endParaRPr lang="en-GB" sz="14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0" dirty="0" smtClean="0">
                          <a:solidFill>
                            <a:schemeClr val="tx1"/>
                          </a:solidFill>
                          <a:latin typeface="Times New Roman"/>
                          <a:ea typeface="Calibri"/>
                          <a:cs typeface="Times New Roman"/>
                        </a:rPr>
                        <a:t>I</a:t>
                      </a:r>
                      <a:endParaRPr lang="uk-UA" sz="1800" b="0" dirty="0">
                        <a:solidFill>
                          <a:schemeClr val="tx1"/>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0" dirty="0" smtClean="0">
                          <a:solidFill>
                            <a:schemeClr val="tx1"/>
                          </a:solidFill>
                          <a:latin typeface="Times New Roman"/>
                          <a:ea typeface="Calibri"/>
                          <a:cs typeface="Times New Roman"/>
                        </a:rPr>
                        <a:t>N</a:t>
                      </a:r>
                      <a:endParaRPr lang="uk-UA" sz="1800" b="0" dirty="0">
                        <a:solidFill>
                          <a:schemeClr val="tx1"/>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0" dirty="0" smtClean="0">
                          <a:solidFill>
                            <a:schemeClr val="tx1"/>
                          </a:solidFill>
                          <a:latin typeface="Times New Roman"/>
                          <a:ea typeface="Calibri"/>
                          <a:cs typeface="Times New Roman"/>
                        </a:rPr>
                        <a:t>A</a:t>
                      </a:r>
                      <a:endParaRPr lang="uk-UA" sz="1800" b="0" dirty="0">
                        <a:solidFill>
                          <a:schemeClr val="tx1"/>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1800" b="0" kern="1200" dirty="0" smtClean="0">
                          <a:solidFill>
                            <a:schemeClr val="tx1"/>
                          </a:solidFill>
                          <a:latin typeface="Times New Roman"/>
                          <a:ea typeface="Calibri"/>
                          <a:cs typeface="Times New Roman"/>
                        </a:rPr>
                        <a:t>E</a:t>
                      </a:r>
                      <a:endParaRPr lang="uk-UA" sz="1800" b="0" kern="1200" dirty="0">
                        <a:solidFill>
                          <a:schemeClr val="tx1"/>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0" dirty="0" smtClean="0">
                          <a:solidFill>
                            <a:schemeClr val="tx1"/>
                          </a:solidFill>
                          <a:latin typeface="Times New Roman"/>
                          <a:ea typeface="Calibri"/>
                          <a:cs typeface="Times New Roman"/>
                        </a:rPr>
                        <a:t>R</a:t>
                      </a:r>
                      <a:endParaRPr lang="uk-UA" sz="1800" b="0" dirty="0">
                        <a:solidFill>
                          <a:schemeClr val="tx1"/>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21" name="Таблица 20"/>
          <p:cNvGraphicFramePr>
            <a:graphicFrameLocks noGrp="1"/>
          </p:cNvGraphicFramePr>
          <p:nvPr/>
        </p:nvGraphicFramePr>
        <p:xfrm>
          <a:off x="2690813" y="5511800"/>
          <a:ext cx="6096000" cy="274320"/>
        </p:xfrm>
        <a:graphic>
          <a:graphicData uri="http://schemas.openxmlformats.org/drawingml/2006/table">
            <a:tbl>
              <a:tblPr/>
              <a:tblGrid>
                <a:gridCol w="609600"/>
                <a:gridCol w="609600"/>
                <a:gridCol w="609600"/>
                <a:gridCol w="609600"/>
                <a:gridCol w="609600"/>
                <a:gridCol w="609600"/>
                <a:gridCol w="609600"/>
                <a:gridCol w="609600"/>
                <a:gridCol w="609600"/>
                <a:gridCol w="609600"/>
              </a:tblGrid>
              <a:tr h="0">
                <a:tc>
                  <a:txBody>
                    <a:bodyPr/>
                    <a:lstStyle/>
                    <a:p>
                      <a:pPr algn="ctr">
                        <a:spcAft>
                          <a:spcPts val="0"/>
                        </a:spcAft>
                      </a:pPr>
                      <a:r>
                        <a:rPr lang="en-US" sz="1800" b="1" dirty="0">
                          <a:solidFill>
                            <a:srgbClr val="FF0000"/>
                          </a:solidFill>
                          <a:latin typeface="Times New Roman"/>
                          <a:ea typeface="Calibri"/>
                          <a:cs typeface="Times New Roman"/>
                        </a:rPr>
                        <a:t>T</a:t>
                      </a:r>
                      <a:endParaRPr lang="en-GB" sz="14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dirty="0" smtClean="0">
                          <a:solidFill>
                            <a:srgbClr val="FF0000"/>
                          </a:solidFill>
                          <a:latin typeface="Times New Roman"/>
                          <a:ea typeface="Calibri"/>
                          <a:cs typeface="Times New Roman"/>
                        </a:rPr>
                        <a:t>X</a:t>
                      </a:r>
                      <a:endParaRPr lang="en-GB" sz="14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a:ea typeface="Calibri"/>
                          <a:cs typeface="Times New Roman"/>
                        </a:rPr>
                        <a:t>O</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1800" b="0" kern="1200" dirty="0" smtClean="0">
                          <a:solidFill>
                            <a:schemeClr val="tx1"/>
                          </a:solidFill>
                          <a:latin typeface="Times New Roman"/>
                          <a:ea typeface="Calibri"/>
                          <a:cs typeface="Times New Roman"/>
                        </a:rPr>
                        <a:t>G</a:t>
                      </a:r>
                      <a:endParaRPr lang="en-GB" sz="1800" b="0" kern="1200" dirty="0">
                        <a:solidFill>
                          <a:schemeClr val="tx1"/>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0" dirty="0" smtClean="0">
                          <a:solidFill>
                            <a:schemeClr val="tx1"/>
                          </a:solidFill>
                          <a:latin typeface="Times New Roman"/>
                          <a:ea typeface="Calibri"/>
                          <a:cs typeface="Times New Roman"/>
                        </a:rPr>
                        <a:t>S</a:t>
                      </a:r>
                      <a:endParaRPr lang="en-GB" sz="14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0" dirty="0" smtClean="0">
                          <a:solidFill>
                            <a:schemeClr val="tx1"/>
                          </a:solidFill>
                          <a:latin typeface="Times New Roman"/>
                          <a:ea typeface="Calibri"/>
                          <a:cs typeface="Times New Roman"/>
                        </a:rPr>
                        <a:t>I</a:t>
                      </a:r>
                      <a:endParaRPr lang="uk-UA" sz="1800" b="0" dirty="0">
                        <a:solidFill>
                          <a:schemeClr val="tx1"/>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0" dirty="0" smtClean="0">
                          <a:solidFill>
                            <a:schemeClr val="tx1"/>
                          </a:solidFill>
                          <a:latin typeface="Times New Roman"/>
                          <a:ea typeface="Calibri"/>
                          <a:cs typeface="Times New Roman"/>
                        </a:rPr>
                        <a:t>N</a:t>
                      </a:r>
                      <a:endParaRPr lang="uk-UA" sz="1800" b="0" dirty="0">
                        <a:solidFill>
                          <a:schemeClr val="tx1"/>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0" dirty="0" smtClean="0">
                          <a:solidFill>
                            <a:schemeClr val="tx1"/>
                          </a:solidFill>
                          <a:latin typeface="Times New Roman"/>
                          <a:ea typeface="Calibri"/>
                          <a:cs typeface="Times New Roman"/>
                        </a:rPr>
                        <a:t>A</a:t>
                      </a:r>
                      <a:endParaRPr lang="uk-UA" sz="1800" b="0" dirty="0">
                        <a:solidFill>
                          <a:schemeClr val="tx1"/>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1800" b="0" kern="1200" dirty="0" smtClean="0">
                          <a:solidFill>
                            <a:schemeClr val="tx1"/>
                          </a:solidFill>
                          <a:latin typeface="Times New Roman"/>
                          <a:ea typeface="Calibri"/>
                          <a:cs typeface="Times New Roman"/>
                        </a:rPr>
                        <a:t>E</a:t>
                      </a:r>
                      <a:endParaRPr lang="uk-UA" sz="1800" b="0" kern="1200" dirty="0">
                        <a:solidFill>
                          <a:schemeClr val="tx1"/>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smtClean="0">
                          <a:latin typeface="Times New Roman"/>
                          <a:ea typeface="Calibri"/>
                          <a:cs typeface="Times New Roman"/>
                        </a:rPr>
                        <a:t>R</a:t>
                      </a:r>
                      <a:endParaRPr lang="uk-UA" sz="18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22" name="Таблица 21"/>
          <p:cNvGraphicFramePr>
            <a:graphicFrameLocks noGrp="1"/>
          </p:cNvGraphicFramePr>
          <p:nvPr/>
        </p:nvGraphicFramePr>
        <p:xfrm>
          <a:off x="2690813" y="6011863"/>
          <a:ext cx="6096000" cy="274320"/>
        </p:xfrm>
        <a:graphic>
          <a:graphicData uri="http://schemas.openxmlformats.org/drawingml/2006/table">
            <a:tbl>
              <a:tblPr/>
              <a:tblGrid>
                <a:gridCol w="609600"/>
                <a:gridCol w="609600"/>
                <a:gridCol w="609600"/>
                <a:gridCol w="609600"/>
                <a:gridCol w="609600"/>
                <a:gridCol w="609600"/>
                <a:gridCol w="609600"/>
                <a:gridCol w="609600"/>
                <a:gridCol w="609600"/>
                <a:gridCol w="609600"/>
              </a:tblGrid>
              <a:tr h="0">
                <a:tc>
                  <a:txBody>
                    <a:bodyPr/>
                    <a:lstStyle/>
                    <a:p>
                      <a:pPr algn="ctr">
                        <a:spcAft>
                          <a:spcPts val="0"/>
                        </a:spcAft>
                      </a:pPr>
                      <a:r>
                        <a:rPr lang="en-US" sz="1800" dirty="0" smtClean="0">
                          <a:latin typeface="Times New Roman"/>
                          <a:ea typeface="Calibri"/>
                          <a:cs typeface="Times New Roman"/>
                        </a:rPr>
                        <a:t>X</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smtClean="0">
                          <a:latin typeface="Times New Roman"/>
                          <a:ea typeface="Calibri"/>
                          <a:cs typeface="Times New Roman"/>
                        </a:rPr>
                        <a:t>T</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a:ea typeface="Calibri"/>
                          <a:cs typeface="Times New Roman"/>
                        </a:rPr>
                        <a:t>O</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1800" b="0" kern="1200" dirty="0" smtClean="0">
                          <a:solidFill>
                            <a:schemeClr val="tx1"/>
                          </a:solidFill>
                          <a:latin typeface="Times New Roman"/>
                          <a:ea typeface="Calibri"/>
                          <a:cs typeface="Times New Roman"/>
                        </a:rPr>
                        <a:t>G</a:t>
                      </a:r>
                      <a:endParaRPr lang="en-GB" sz="1800" b="0" kern="1200" dirty="0">
                        <a:solidFill>
                          <a:schemeClr val="tx1"/>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0" dirty="0" smtClean="0">
                          <a:solidFill>
                            <a:schemeClr val="tx1"/>
                          </a:solidFill>
                          <a:latin typeface="Times New Roman"/>
                          <a:ea typeface="Calibri"/>
                          <a:cs typeface="Times New Roman"/>
                        </a:rPr>
                        <a:t>S</a:t>
                      </a:r>
                      <a:endParaRPr lang="en-GB" sz="14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0" dirty="0" smtClean="0">
                          <a:solidFill>
                            <a:schemeClr val="tx1"/>
                          </a:solidFill>
                          <a:latin typeface="Times New Roman"/>
                          <a:ea typeface="Calibri"/>
                          <a:cs typeface="Times New Roman"/>
                        </a:rPr>
                        <a:t>I</a:t>
                      </a:r>
                      <a:endParaRPr lang="uk-UA" sz="1800" b="0" dirty="0">
                        <a:solidFill>
                          <a:schemeClr val="tx1"/>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0" dirty="0" smtClean="0">
                          <a:solidFill>
                            <a:schemeClr val="tx1"/>
                          </a:solidFill>
                          <a:latin typeface="Times New Roman"/>
                          <a:ea typeface="Calibri"/>
                          <a:cs typeface="Times New Roman"/>
                        </a:rPr>
                        <a:t>N</a:t>
                      </a:r>
                      <a:endParaRPr lang="uk-UA" sz="1800" b="0" dirty="0">
                        <a:solidFill>
                          <a:schemeClr val="tx1"/>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0" dirty="0" smtClean="0">
                          <a:solidFill>
                            <a:schemeClr val="tx1"/>
                          </a:solidFill>
                          <a:latin typeface="Times New Roman"/>
                          <a:ea typeface="Calibri"/>
                          <a:cs typeface="Times New Roman"/>
                        </a:rPr>
                        <a:t>A</a:t>
                      </a:r>
                      <a:endParaRPr lang="uk-UA" sz="1800" b="0" dirty="0">
                        <a:solidFill>
                          <a:schemeClr val="tx1"/>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1800" b="0" kern="1200" dirty="0" smtClean="0">
                          <a:solidFill>
                            <a:schemeClr val="tx1"/>
                          </a:solidFill>
                          <a:latin typeface="Times New Roman"/>
                          <a:ea typeface="Calibri"/>
                          <a:cs typeface="Times New Roman"/>
                        </a:rPr>
                        <a:t>E</a:t>
                      </a:r>
                      <a:endParaRPr lang="uk-UA" sz="1800" b="0" kern="1200" dirty="0">
                        <a:solidFill>
                          <a:schemeClr val="tx1"/>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0" dirty="0" smtClean="0">
                          <a:solidFill>
                            <a:schemeClr val="tx1"/>
                          </a:solidFill>
                          <a:latin typeface="Times New Roman"/>
                          <a:ea typeface="Calibri"/>
                          <a:cs typeface="Times New Roman"/>
                        </a:rPr>
                        <a:t>R</a:t>
                      </a:r>
                      <a:endParaRPr lang="uk-UA" sz="1800" b="0" dirty="0">
                        <a:solidFill>
                          <a:schemeClr val="tx1"/>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110724" name="Группа 39"/>
          <p:cNvGrpSpPr>
            <a:grpSpLocks/>
          </p:cNvGrpSpPr>
          <p:nvPr/>
        </p:nvGrpSpPr>
        <p:grpSpPr bwMode="auto">
          <a:xfrm>
            <a:off x="357188" y="357188"/>
            <a:ext cx="3240087" cy="3643312"/>
            <a:chOff x="357158" y="357166"/>
            <a:chExt cx="3240224" cy="3643338"/>
          </a:xfrm>
        </p:grpSpPr>
        <p:pic>
          <p:nvPicPr>
            <p:cNvPr id="110734" name="Рисунок 1"/>
            <p:cNvPicPr>
              <a:picLocks noChangeAspect="1" noChangeArrowheads="1"/>
            </p:cNvPicPr>
            <p:nvPr/>
          </p:nvPicPr>
          <p:blipFill>
            <a:blip r:embed="rId3"/>
            <a:srcRect l="9271" r="19644" b="90881"/>
            <a:stretch>
              <a:fillRect/>
            </a:stretch>
          </p:blipFill>
          <p:spPr bwMode="auto">
            <a:xfrm>
              <a:off x="428596" y="357166"/>
              <a:ext cx="3168786" cy="1357290"/>
            </a:xfrm>
            <a:prstGeom prst="rect">
              <a:avLst/>
            </a:prstGeom>
            <a:noFill/>
            <a:ln w="9525">
              <a:noFill/>
              <a:miter lim="800000"/>
              <a:headEnd/>
              <a:tailEnd/>
            </a:ln>
          </p:spPr>
        </p:pic>
        <p:pic>
          <p:nvPicPr>
            <p:cNvPr id="110735" name="Рисунок 1"/>
            <p:cNvPicPr>
              <a:picLocks noChangeAspect="1" noChangeArrowheads="1"/>
            </p:cNvPicPr>
            <p:nvPr/>
          </p:nvPicPr>
          <p:blipFill>
            <a:blip r:embed="rId3"/>
            <a:srcRect l="9271" t="9949" r="19643" b="79274"/>
            <a:stretch>
              <a:fillRect/>
            </a:stretch>
          </p:blipFill>
          <p:spPr bwMode="auto">
            <a:xfrm>
              <a:off x="357158" y="2396426"/>
              <a:ext cx="3168786" cy="1604078"/>
            </a:xfrm>
            <a:prstGeom prst="rect">
              <a:avLst/>
            </a:prstGeom>
            <a:noFill/>
            <a:ln w="9525">
              <a:noFill/>
              <a:miter lim="800000"/>
              <a:headEnd/>
              <a:tailEnd/>
            </a:ln>
          </p:spPr>
        </p:pic>
      </p:grpSp>
      <p:grpSp>
        <p:nvGrpSpPr>
          <p:cNvPr id="110725" name="Группа 40"/>
          <p:cNvGrpSpPr>
            <a:grpSpLocks/>
          </p:cNvGrpSpPr>
          <p:nvPr/>
        </p:nvGrpSpPr>
        <p:grpSpPr bwMode="auto">
          <a:xfrm>
            <a:off x="4071938" y="3714750"/>
            <a:ext cx="4357687" cy="500063"/>
            <a:chOff x="4071934" y="3714752"/>
            <a:chExt cx="4357718" cy="500066"/>
          </a:xfrm>
        </p:grpSpPr>
        <p:sp>
          <p:nvSpPr>
            <p:cNvPr id="26" name="Дуга 25"/>
            <p:cNvSpPr/>
            <p:nvPr/>
          </p:nvSpPr>
          <p:spPr bwMode="auto">
            <a:xfrm>
              <a:off x="4071934" y="3714752"/>
              <a:ext cx="2928958" cy="500066"/>
            </a:xfrm>
            <a:prstGeom prst="arc">
              <a:avLst/>
            </a:prstGeom>
            <a:noFill/>
            <a:ln w="12700" cap="flat" cmpd="sng" algn="ctr">
              <a:solidFill>
                <a:schemeClr val="tx1"/>
              </a:solidFill>
              <a:prstDash val="solid"/>
              <a:round/>
              <a:headEnd type="none" w="sm" len="sm"/>
              <a:tailEnd type="stealth" w="lg" len="lg"/>
            </a:ln>
            <a:effectLst/>
            <a:scene3d>
              <a:camera prst="orthographicFront">
                <a:rot lat="0" lon="10800000" rev="0"/>
              </a:camera>
              <a:lightRig rig="threePt" dir="t"/>
            </a:scene3d>
          </p:spPr>
          <p:txBody>
            <a:bodyPr/>
            <a:lstStyle/>
            <a:p>
              <a:pPr>
                <a:defRPr/>
              </a:pPr>
              <a:endParaRPr lang="en-GB" sz="2400"/>
            </a:p>
          </p:txBody>
        </p:sp>
        <p:sp>
          <p:nvSpPr>
            <p:cNvPr id="27" name="Дуга 26"/>
            <p:cNvSpPr/>
            <p:nvPr/>
          </p:nvSpPr>
          <p:spPr bwMode="auto">
            <a:xfrm>
              <a:off x="5500694" y="3714752"/>
              <a:ext cx="2928958" cy="500066"/>
            </a:xfrm>
            <a:prstGeom prst="arc">
              <a:avLst/>
            </a:prstGeom>
            <a:noFill/>
            <a:ln w="12700" cap="flat" cmpd="sng" algn="ctr">
              <a:solidFill>
                <a:schemeClr val="tx1"/>
              </a:solidFill>
              <a:prstDash val="solid"/>
              <a:round/>
              <a:headEnd type="none" w="sm" len="sm"/>
              <a:tailEnd type="none" w="sm" len="sm"/>
            </a:ln>
            <a:effectLst/>
            <a:scene3d>
              <a:camera prst="orthographicFront">
                <a:rot lat="0" lon="0" rev="0"/>
              </a:camera>
              <a:lightRig rig="threePt" dir="t"/>
            </a:scene3d>
          </p:spPr>
          <p:txBody>
            <a:bodyPr/>
            <a:lstStyle/>
            <a:p>
              <a:pPr>
                <a:defRPr/>
              </a:pPr>
              <a:endParaRPr lang="en-GB" sz="2400"/>
            </a:p>
          </p:txBody>
        </p:sp>
      </p:grpSp>
      <p:grpSp>
        <p:nvGrpSpPr>
          <p:cNvPr id="110726" name="Группа 41"/>
          <p:cNvGrpSpPr>
            <a:grpSpLocks/>
          </p:cNvGrpSpPr>
          <p:nvPr/>
        </p:nvGrpSpPr>
        <p:grpSpPr bwMode="auto">
          <a:xfrm>
            <a:off x="2571750" y="4500563"/>
            <a:ext cx="2847975" cy="500062"/>
            <a:chOff x="2571736" y="4500570"/>
            <a:chExt cx="2847996" cy="500066"/>
          </a:xfrm>
        </p:grpSpPr>
        <p:sp>
          <p:nvSpPr>
            <p:cNvPr id="30" name="Дуга 29"/>
            <p:cNvSpPr/>
            <p:nvPr/>
          </p:nvSpPr>
          <p:spPr bwMode="auto">
            <a:xfrm>
              <a:off x="2571736" y="4500570"/>
              <a:ext cx="1914227" cy="500066"/>
            </a:xfrm>
            <a:prstGeom prst="arc">
              <a:avLst/>
            </a:prstGeom>
            <a:noFill/>
            <a:ln w="12700" cap="flat" cmpd="sng" algn="ctr">
              <a:solidFill>
                <a:schemeClr val="tx1"/>
              </a:solidFill>
              <a:prstDash val="solid"/>
              <a:round/>
              <a:headEnd type="none" w="sm" len="sm"/>
              <a:tailEnd type="stealth" w="lg" len="lg"/>
            </a:ln>
            <a:effectLst/>
            <a:scene3d>
              <a:camera prst="orthographicFront">
                <a:rot lat="0" lon="10800000" rev="0"/>
              </a:camera>
              <a:lightRig rig="threePt" dir="t"/>
            </a:scene3d>
          </p:spPr>
          <p:txBody>
            <a:bodyPr/>
            <a:lstStyle/>
            <a:p>
              <a:pPr>
                <a:defRPr/>
              </a:pPr>
              <a:endParaRPr lang="en-GB" sz="2400"/>
            </a:p>
          </p:txBody>
        </p:sp>
        <p:sp>
          <p:nvSpPr>
            <p:cNvPr id="31" name="Дуга 30"/>
            <p:cNvSpPr/>
            <p:nvPr/>
          </p:nvSpPr>
          <p:spPr bwMode="auto">
            <a:xfrm>
              <a:off x="3505505" y="4500570"/>
              <a:ext cx="1914227" cy="500066"/>
            </a:xfrm>
            <a:prstGeom prst="arc">
              <a:avLst/>
            </a:prstGeom>
            <a:noFill/>
            <a:ln w="12700" cap="flat" cmpd="sng" algn="ctr">
              <a:solidFill>
                <a:schemeClr val="tx1"/>
              </a:solidFill>
              <a:prstDash val="solid"/>
              <a:round/>
              <a:headEnd type="none" w="sm" len="sm"/>
              <a:tailEnd type="none" w="sm" len="sm"/>
            </a:ln>
            <a:effectLst/>
            <a:scene3d>
              <a:camera prst="orthographicFront">
                <a:rot lat="0" lon="0" rev="0"/>
              </a:camera>
              <a:lightRig rig="threePt" dir="t"/>
            </a:scene3d>
          </p:spPr>
          <p:txBody>
            <a:bodyPr/>
            <a:lstStyle/>
            <a:p>
              <a:pPr>
                <a:defRPr/>
              </a:pPr>
              <a:endParaRPr lang="en-GB" sz="2400"/>
            </a:p>
          </p:txBody>
        </p:sp>
      </p:grpSp>
      <p:grpSp>
        <p:nvGrpSpPr>
          <p:cNvPr id="110727" name="Группа 50"/>
          <p:cNvGrpSpPr>
            <a:grpSpLocks/>
          </p:cNvGrpSpPr>
          <p:nvPr/>
        </p:nvGrpSpPr>
        <p:grpSpPr bwMode="auto">
          <a:xfrm>
            <a:off x="2643188" y="5286375"/>
            <a:ext cx="928687" cy="428625"/>
            <a:chOff x="2643174" y="5286388"/>
            <a:chExt cx="928694" cy="428628"/>
          </a:xfrm>
        </p:grpSpPr>
        <p:sp>
          <p:nvSpPr>
            <p:cNvPr id="33" name="Дуга 32"/>
            <p:cNvSpPr/>
            <p:nvPr/>
          </p:nvSpPr>
          <p:spPr bwMode="auto">
            <a:xfrm>
              <a:off x="2643174" y="5286388"/>
              <a:ext cx="624204" cy="428628"/>
            </a:xfrm>
            <a:prstGeom prst="arc">
              <a:avLst/>
            </a:prstGeom>
            <a:noFill/>
            <a:ln w="12700" cap="flat" cmpd="sng" algn="ctr">
              <a:solidFill>
                <a:schemeClr val="tx1"/>
              </a:solidFill>
              <a:prstDash val="solid"/>
              <a:round/>
              <a:headEnd type="none" w="sm" len="sm"/>
              <a:tailEnd type="stealth" w="lg" len="lg"/>
            </a:ln>
            <a:effectLst/>
            <a:scene3d>
              <a:camera prst="orthographicFront">
                <a:rot lat="0" lon="10800000" rev="0"/>
              </a:camera>
              <a:lightRig rig="threePt" dir="t"/>
            </a:scene3d>
          </p:spPr>
          <p:txBody>
            <a:bodyPr/>
            <a:lstStyle/>
            <a:p>
              <a:pPr>
                <a:defRPr/>
              </a:pPr>
              <a:endParaRPr lang="en-GB" sz="2400"/>
            </a:p>
          </p:txBody>
        </p:sp>
        <p:sp>
          <p:nvSpPr>
            <p:cNvPr id="34" name="Дуга 33"/>
            <p:cNvSpPr/>
            <p:nvPr/>
          </p:nvSpPr>
          <p:spPr bwMode="auto">
            <a:xfrm>
              <a:off x="2947664" y="5286388"/>
              <a:ext cx="624204" cy="428628"/>
            </a:xfrm>
            <a:prstGeom prst="arc">
              <a:avLst/>
            </a:prstGeom>
            <a:noFill/>
            <a:ln w="12700" cap="flat" cmpd="sng" algn="ctr">
              <a:solidFill>
                <a:schemeClr val="tx1"/>
              </a:solidFill>
              <a:prstDash val="solid"/>
              <a:round/>
              <a:headEnd type="none" w="sm" len="sm"/>
              <a:tailEnd type="none" w="sm" len="sm"/>
            </a:ln>
            <a:effectLst/>
            <a:scene3d>
              <a:camera prst="orthographicFront">
                <a:rot lat="0" lon="0" rev="0"/>
              </a:camera>
              <a:lightRig rig="threePt" dir="t"/>
            </a:scene3d>
          </p:spPr>
          <p:txBody>
            <a:bodyPr/>
            <a:lstStyle/>
            <a:p>
              <a:pPr>
                <a:defRPr/>
              </a:pPr>
              <a:endParaRPr lang="en-GB" sz="2400"/>
            </a:p>
          </p:txBody>
        </p:sp>
      </p:gr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400" smtClean="0"/>
              <a:t>	Базові процедури переміщення вузлів дозволяють отримати пряму реалізацію операцій “змінити пріоритет”  і “видалити” . Для зміни пріоритету елементу, що знаходиться десь в середині сортуючого дерева, застосовується процедура переміщення вгору по дереву, якщо пріоритет елементу збільшується, і процедура переміщення вниз по дереву, якщо пріоритет зменшується. </a:t>
            </a:r>
            <a:endParaRPr lang="en-US" sz="2400" smtClean="0"/>
          </a:p>
          <a:p>
            <a:pPr>
              <a:lnSpc>
                <a:spcPct val="100000"/>
              </a:lnSpc>
              <a:buFont typeface="Wingdings" pitchFamily="2" charset="2"/>
              <a:buNone/>
            </a:pPr>
            <a:r>
              <a:rPr lang="uk-UA" sz="2800" smtClean="0"/>
              <a:t>Лема </a:t>
            </a:r>
            <a:r>
              <a:rPr lang="en-US" sz="2800" smtClean="0"/>
              <a:t>17</a:t>
            </a:r>
            <a:r>
              <a:rPr lang="uk-UA" sz="2800" smtClean="0"/>
              <a:t>. Операції “змінити пріоритет”  і “видалити” для АТД “черга по пріоритетам” можуть бути реалізовані через такі сортуючі дерева, що для будь-якої з цих операцій потрібне виконання не більше ніж 2 </a:t>
            </a:r>
            <a:r>
              <a:rPr lang="en-US" sz="2800" smtClean="0"/>
              <a:t>lo</a:t>
            </a:r>
            <a:r>
              <a:rPr lang="uk-UA" sz="2800" smtClean="0"/>
              <a:t>g</a:t>
            </a:r>
            <a:r>
              <a:rPr lang="uk-UA" sz="2800" i="1" smtClean="0"/>
              <a:t>N</a:t>
            </a:r>
            <a:r>
              <a:rPr lang="uk-UA" sz="2800" smtClean="0"/>
              <a:t> операцій порівняння на черзі з </a:t>
            </a:r>
            <a:r>
              <a:rPr lang="uk-UA" sz="2800" i="1" smtClean="0"/>
              <a:t>N</a:t>
            </a:r>
            <a:r>
              <a:rPr lang="uk-UA" sz="2800" smtClean="0"/>
              <a:t> елементів.  </a:t>
            </a:r>
          </a:p>
        </p:txBody>
      </p:sp>
      <p:sp>
        <p:nvSpPr>
          <p:cNvPr id="111619"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3"/>
          <p:cNvSpPr>
            <a:spLocks noGrp="1" noChangeArrowheads="1"/>
          </p:cNvSpPr>
          <p:nvPr>
            <p:ph type="body" idx="4294967295"/>
          </p:nvPr>
        </p:nvSpPr>
        <p:spPr>
          <a:xfrm>
            <a:off x="0" y="357188"/>
            <a:ext cx="9144000" cy="6500812"/>
          </a:xfrm>
        </p:spPr>
        <p:txBody>
          <a:bodyPr/>
          <a:lstStyle/>
          <a:p>
            <a:pPr>
              <a:buFont typeface="Wingdings" pitchFamily="2" charset="2"/>
              <a:buNone/>
            </a:pPr>
            <a:r>
              <a:rPr lang="uk-UA" sz="2800" smtClean="0"/>
              <a:t>	</a:t>
            </a:r>
            <a:r>
              <a:rPr lang="uk-UA" sz="2800" b="1" i="1" smtClean="0"/>
              <a:t>Базовий алгоритм пірамідального сортування</a:t>
            </a:r>
          </a:p>
          <a:p>
            <a:pPr>
              <a:buFont typeface="Wingdings" pitchFamily="2" charset="2"/>
              <a:buNone/>
            </a:pPr>
            <a:r>
              <a:rPr lang="uk-UA" sz="2400" smtClean="0"/>
              <a:t>	Будь-яку чергу по пріоритетам можна використовувати для побудови методу пірамідального сортування. </a:t>
            </a:r>
          </a:p>
          <a:p>
            <a:pPr>
              <a:buFont typeface="Wingdings" pitchFamily="2" charset="2"/>
              <a:buNone/>
            </a:pPr>
            <a:r>
              <a:rPr lang="uk-UA" sz="2800" smtClean="0"/>
              <a:t>	Метод включає дві фази. Перша – організація черги по пріоритетам  (вставляємо ключі, що підлягають сортуванню, в чергу по пріоритетам), друга – власне формування відсортованого файлу (багато разів використовуємо операцію “видалити найбільший”, щоб видаляти і записувати їх у файл в порядку спадання пріоритетів). </a:t>
            </a:r>
          </a:p>
          <a:p>
            <a:pPr>
              <a:buFont typeface="Wingdings" pitchFamily="2" charset="2"/>
              <a:buNone/>
            </a:pPr>
            <a:r>
              <a:rPr lang="uk-UA" sz="2400" smtClean="0"/>
              <a:t>	Використання черги по пріоритетам, представленої у вигляді невпорядкованого списку, відповідає виконанню сортування вибором, а застосування впорядкованого списку відповідає виконанню сортування вставками. </a:t>
            </a:r>
          </a:p>
          <a:p>
            <a:pPr>
              <a:buFont typeface="Wingdings" pitchFamily="2" charset="2"/>
              <a:buNone/>
            </a:pPr>
            <a:r>
              <a:rPr lang="uk-UA" sz="2400" smtClean="0"/>
              <a:t>	В умовах практичних застосувань цей метод не виглядає особливо елегантно, оскільки він без особливої необхідності копіює сортовані елементи (у чергу по пріоритетам). </a:t>
            </a:r>
          </a:p>
        </p:txBody>
      </p:sp>
      <p:sp>
        <p:nvSpPr>
          <p:cNvPr id="112643"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3"/>
          <p:cNvSpPr>
            <a:spLocks noGrp="1" noChangeArrowheads="1"/>
          </p:cNvSpPr>
          <p:nvPr>
            <p:ph type="body" idx="4294967295"/>
          </p:nvPr>
        </p:nvSpPr>
        <p:spPr>
          <a:xfrm>
            <a:off x="0" y="357188"/>
            <a:ext cx="5572125" cy="1285875"/>
          </a:xfrm>
        </p:spPr>
        <p:txBody>
          <a:bodyPr/>
          <a:lstStyle/>
          <a:p>
            <a:pPr>
              <a:buFont typeface="Wingdings" pitchFamily="2" charset="2"/>
              <a:buNone/>
            </a:pPr>
            <a:r>
              <a:rPr lang="uk-UA" sz="2400" smtClean="0"/>
              <a:t>	</a:t>
            </a:r>
            <a:r>
              <a:rPr lang="uk-UA" sz="2400" u="sng" smtClean="0"/>
              <a:t>Приклад</a:t>
            </a:r>
            <a:r>
              <a:rPr lang="uk-UA" sz="2400" smtClean="0"/>
              <a:t>. </a:t>
            </a:r>
          </a:p>
          <a:p>
            <a:pPr>
              <a:buFont typeface="Wingdings" pitchFamily="2" charset="2"/>
              <a:buNone/>
            </a:pPr>
            <a:r>
              <a:rPr lang="uk-UA" sz="2400" smtClean="0"/>
              <a:t>	Перша фаза (процес побудови</a:t>
            </a:r>
            <a:r>
              <a:rPr lang="en-US" sz="2400" smtClean="0"/>
              <a:t> </a:t>
            </a:r>
            <a:r>
              <a:rPr lang="uk-UA" sz="2400" smtClean="0"/>
              <a:t>черги)</a:t>
            </a:r>
          </a:p>
        </p:txBody>
      </p:sp>
      <p:grpSp>
        <p:nvGrpSpPr>
          <p:cNvPr id="113667" name="Группа 8"/>
          <p:cNvGrpSpPr>
            <a:grpSpLocks/>
          </p:cNvGrpSpPr>
          <p:nvPr/>
        </p:nvGrpSpPr>
        <p:grpSpPr bwMode="auto">
          <a:xfrm>
            <a:off x="2500313" y="142875"/>
            <a:ext cx="5772150" cy="6715125"/>
            <a:chOff x="2657748" y="571480"/>
            <a:chExt cx="5057524" cy="6143644"/>
          </a:xfrm>
        </p:grpSpPr>
        <p:pic>
          <p:nvPicPr>
            <p:cNvPr id="113668" name="Рисунок 1"/>
            <p:cNvPicPr>
              <a:picLocks noChangeAspect="1" noChangeArrowheads="1"/>
            </p:cNvPicPr>
            <p:nvPr/>
          </p:nvPicPr>
          <p:blipFill>
            <a:blip r:embed="rId3"/>
            <a:srcRect l="18655" r="36568" b="49275"/>
            <a:stretch>
              <a:fillRect/>
            </a:stretch>
          </p:blipFill>
          <p:spPr bwMode="auto">
            <a:xfrm>
              <a:off x="2657748" y="1500174"/>
              <a:ext cx="1271310" cy="5191145"/>
            </a:xfrm>
            <a:prstGeom prst="rect">
              <a:avLst/>
            </a:prstGeom>
            <a:noFill/>
            <a:ln w="9525">
              <a:noFill/>
              <a:miter lim="800000"/>
              <a:headEnd/>
              <a:tailEnd/>
            </a:ln>
          </p:spPr>
        </p:pic>
        <p:pic>
          <p:nvPicPr>
            <p:cNvPr id="113669" name="Рисунок 1"/>
            <p:cNvPicPr>
              <a:picLocks noChangeAspect="1" noChangeArrowheads="1"/>
            </p:cNvPicPr>
            <p:nvPr/>
          </p:nvPicPr>
          <p:blipFill>
            <a:blip r:embed="rId4"/>
            <a:srcRect b="28729"/>
            <a:stretch>
              <a:fillRect/>
            </a:stretch>
          </p:blipFill>
          <p:spPr bwMode="auto">
            <a:xfrm>
              <a:off x="5400697" y="571480"/>
              <a:ext cx="2314575" cy="6143644"/>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214688" y="71438"/>
            <a:ext cx="5572125" cy="857250"/>
          </a:xfrm>
          <a:prstGeom prst="rect">
            <a:avLst/>
          </a:prstGeom>
          <a:noFill/>
          <a:ln w="9525">
            <a:noFill/>
            <a:miter lim="800000"/>
            <a:headEnd/>
            <a:tailEnd/>
          </a:ln>
        </p:spPr>
        <p:txBody>
          <a:bodyPr lIns="182562" tIns="46038" rIns="182562" bIns="46038"/>
          <a:lstStyle/>
          <a:p>
            <a:pPr marL="342900" indent="-342900" eaLnBrk="0" hangingPunct="0">
              <a:lnSpc>
                <a:spcPct val="90000"/>
              </a:lnSpc>
              <a:spcBef>
                <a:spcPct val="20000"/>
              </a:spcBef>
              <a:buClr>
                <a:schemeClr val="tx2"/>
              </a:buClr>
              <a:buSzPct val="75000"/>
              <a:buFont typeface="Wingdings" pitchFamily="2" charset="2"/>
              <a:buNone/>
              <a:defRPr/>
            </a:pPr>
            <a:r>
              <a:rPr kumimoji="0" lang="uk-UA" sz="2400" kern="0" dirty="0">
                <a:latin typeface="+mn-lt"/>
              </a:rPr>
              <a:t>	Друга фаза </a:t>
            </a:r>
          </a:p>
          <a:p>
            <a:pPr marL="342900" indent="-342900" eaLnBrk="0" hangingPunct="0">
              <a:lnSpc>
                <a:spcPct val="90000"/>
              </a:lnSpc>
              <a:spcBef>
                <a:spcPct val="20000"/>
              </a:spcBef>
              <a:buClr>
                <a:schemeClr val="tx2"/>
              </a:buClr>
              <a:buSzPct val="75000"/>
              <a:buFont typeface="Wingdings" pitchFamily="2" charset="2"/>
              <a:buNone/>
              <a:defRPr/>
            </a:pPr>
            <a:r>
              <a:rPr kumimoji="0" lang="uk-UA" sz="2400" kern="0" dirty="0">
                <a:latin typeface="+mn-lt"/>
              </a:rPr>
              <a:t>	(низхідне сортування – </a:t>
            </a:r>
            <a:r>
              <a:rPr kumimoji="0" lang="uk-UA" sz="2400" kern="0" dirty="0" err="1">
                <a:latin typeface="+mn-lt"/>
              </a:rPr>
              <a:t>sortdown</a:t>
            </a:r>
            <a:r>
              <a:rPr kumimoji="0" lang="uk-UA" sz="2400" kern="0" dirty="0">
                <a:latin typeface="+mn-lt"/>
              </a:rPr>
              <a:t>) </a:t>
            </a:r>
          </a:p>
        </p:txBody>
      </p:sp>
      <p:grpSp>
        <p:nvGrpSpPr>
          <p:cNvPr id="114691" name="Группа 7"/>
          <p:cNvGrpSpPr>
            <a:grpSpLocks/>
          </p:cNvGrpSpPr>
          <p:nvPr/>
        </p:nvGrpSpPr>
        <p:grpSpPr bwMode="auto">
          <a:xfrm>
            <a:off x="357188" y="214313"/>
            <a:ext cx="4286250" cy="6286500"/>
            <a:chOff x="642910" y="785794"/>
            <a:chExt cx="3686175" cy="5500726"/>
          </a:xfrm>
        </p:grpSpPr>
        <p:pic>
          <p:nvPicPr>
            <p:cNvPr id="114693" name="Рисунок 1"/>
            <p:cNvPicPr>
              <a:picLocks noChangeAspect="1" noChangeArrowheads="1"/>
            </p:cNvPicPr>
            <p:nvPr/>
          </p:nvPicPr>
          <p:blipFill>
            <a:blip r:embed="rId3"/>
            <a:srcRect b="26070"/>
            <a:stretch>
              <a:fillRect/>
            </a:stretch>
          </p:blipFill>
          <p:spPr bwMode="auto">
            <a:xfrm>
              <a:off x="642910" y="785794"/>
              <a:ext cx="1828800" cy="5429264"/>
            </a:xfrm>
            <a:prstGeom prst="rect">
              <a:avLst/>
            </a:prstGeom>
            <a:noFill/>
            <a:ln w="9525">
              <a:noFill/>
              <a:miter lim="800000"/>
              <a:headEnd/>
              <a:tailEnd/>
            </a:ln>
          </p:spPr>
        </p:pic>
        <p:pic>
          <p:nvPicPr>
            <p:cNvPr id="114694" name="Рисунок 1"/>
            <p:cNvPicPr>
              <a:picLocks noChangeAspect="1" noChangeArrowheads="1"/>
            </p:cNvPicPr>
            <p:nvPr/>
          </p:nvPicPr>
          <p:blipFill>
            <a:blip r:embed="rId4"/>
            <a:srcRect b="33446"/>
            <a:stretch>
              <a:fillRect/>
            </a:stretch>
          </p:blipFill>
          <p:spPr bwMode="auto">
            <a:xfrm>
              <a:off x="2471710" y="1595474"/>
              <a:ext cx="1857375" cy="4691046"/>
            </a:xfrm>
            <a:prstGeom prst="rect">
              <a:avLst/>
            </a:prstGeom>
            <a:noFill/>
            <a:ln w="9525">
              <a:noFill/>
              <a:miter lim="800000"/>
              <a:headEnd/>
              <a:tailEnd/>
            </a:ln>
          </p:spPr>
        </p:pic>
      </p:grpSp>
      <p:sp>
        <p:nvSpPr>
          <p:cNvPr id="9" name="Rectangle 3"/>
          <p:cNvSpPr txBox="1">
            <a:spLocks noChangeArrowheads="1"/>
          </p:cNvSpPr>
          <p:nvPr/>
        </p:nvSpPr>
        <p:spPr bwMode="auto">
          <a:xfrm>
            <a:off x="4214813" y="785813"/>
            <a:ext cx="4929187" cy="6000750"/>
          </a:xfrm>
          <a:prstGeom prst="rect">
            <a:avLst/>
          </a:prstGeom>
          <a:noFill/>
          <a:ln w="9525">
            <a:noFill/>
            <a:miter lim="800000"/>
            <a:headEnd/>
            <a:tailEnd/>
          </a:ln>
        </p:spPr>
        <p:txBody>
          <a:bodyPr lIns="182562" tIns="46038" rIns="182562" bIns="46038"/>
          <a:lstStyle/>
          <a:p>
            <a:pPr marL="342900" indent="-342900" eaLnBrk="0" hangingPunct="0">
              <a:lnSpc>
                <a:spcPct val="90000"/>
              </a:lnSpc>
              <a:spcBef>
                <a:spcPct val="20000"/>
              </a:spcBef>
              <a:buClr>
                <a:schemeClr val="tx2"/>
              </a:buClr>
              <a:buSzPct val="75000"/>
              <a:buFont typeface="Wingdings" pitchFamily="2" charset="2"/>
              <a:buNone/>
              <a:defRPr/>
            </a:pPr>
            <a:r>
              <a:rPr kumimoji="0" lang="en-US" sz="2400" kern="0" dirty="0">
                <a:latin typeface="+mn-lt"/>
              </a:rPr>
              <a:t>X</a:t>
            </a:r>
          </a:p>
          <a:p>
            <a:pPr marL="342900" indent="-342900" eaLnBrk="0" hangingPunct="0">
              <a:lnSpc>
                <a:spcPct val="90000"/>
              </a:lnSpc>
              <a:spcBef>
                <a:spcPct val="20000"/>
              </a:spcBef>
              <a:buClr>
                <a:schemeClr val="tx2"/>
              </a:buClr>
              <a:buSzPct val="75000"/>
              <a:buFont typeface="Wingdings" pitchFamily="2" charset="2"/>
              <a:buNone/>
              <a:defRPr/>
            </a:pPr>
            <a:r>
              <a:rPr kumimoji="0" lang="en-US" sz="2400" kern="0" dirty="0">
                <a:latin typeface="+mn-lt"/>
              </a:rPr>
              <a:t>X T</a:t>
            </a:r>
          </a:p>
          <a:p>
            <a:pPr marL="342900" indent="-342900" eaLnBrk="0" hangingPunct="0">
              <a:lnSpc>
                <a:spcPct val="90000"/>
              </a:lnSpc>
              <a:spcBef>
                <a:spcPct val="20000"/>
              </a:spcBef>
              <a:buClr>
                <a:schemeClr val="tx2"/>
              </a:buClr>
              <a:buSzPct val="75000"/>
              <a:buFont typeface="Wingdings" pitchFamily="2" charset="2"/>
              <a:buNone/>
              <a:defRPr/>
            </a:pPr>
            <a:r>
              <a:rPr kumimoji="0" lang="en-US" sz="2400" kern="0" dirty="0">
                <a:latin typeface="+mn-lt"/>
              </a:rPr>
              <a:t>X T S</a:t>
            </a:r>
          </a:p>
          <a:p>
            <a:pPr marL="342900" indent="-342900" eaLnBrk="0" hangingPunct="0">
              <a:lnSpc>
                <a:spcPct val="90000"/>
              </a:lnSpc>
              <a:spcBef>
                <a:spcPct val="20000"/>
              </a:spcBef>
              <a:buClr>
                <a:schemeClr val="tx2"/>
              </a:buClr>
              <a:buSzPct val="75000"/>
              <a:buFont typeface="Wingdings" pitchFamily="2" charset="2"/>
              <a:buNone/>
              <a:defRPr/>
            </a:pPr>
            <a:r>
              <a:rPr kumimoji="0" lang="en-US" sz="2400" kern="0" dirty="0">
                <a:latin typeface="+mn-lt"/>
              </a:rPr>
              <a:t>X T S R</a:t>
            </a:r>
          </a:p>
          <a:p>
            <a:pPr marL="342900" indent="-342900" eaLnBrk="0" hangingPunct="0">
              <a:lnSpc>
                <a:spcPct val="90000"/>
              </a:lnSpc>
              <a:spcBef>
                <a:spcPct val="20000"/>
              </a:spcBef>
              <a:buClr>
                <a:schemeClr val="tx2"/>
              </a:buClr>
              <a:buSzPct val="75000"/>
              <a:buFont typeface="Wingdings" pitchFamily="2" charset="2"/>
              <a:buNone/>
              <a:defRPr/>
            </a:pPr>
            <a:r>
              <a:rPr kumimoji="0" lang="en-US" sz="2400" kern="0" dirty="0">
                <a:latin typeface="+mn-lt"/>
              </a:rPr>
              <a:t>X T S R P</a:t>
            </a:r>
          </a:p>
          <a:p>
            <a:pPr marL="342900" indent="-342900" eaLnBrk="0" hangingPunct="0">
              <a:lnSpc>
                <a:spcPct val="90000"/>
              </a:lnSpc>
              <a:spcBef>
                <a:spcPct val="20000"/>
              </a:spcBef>
              <a:buClr>
                <a:schemeClr val="tx2"/>
              </a:buClr>
              <a:buSzPct val="75000"/>
              <a:buFont typeface="Wingdings" pitchFamily="2" charset="2"/>
              <a:buNone/>
              <a:defRPr/>
            </a:pPr>
            <a:r>
              <a:rPr kumimoji="0" lang="en-US" sz="2400" kern="0" dirty="0">
                <a:latin typeface="+mn-lt"/>
              </a:rPr>
              <a:t>X T S R P O</a:t>
            </a:r>
          </a:p>
          <a:p>
            <a:pPr marL="342900" indent="-342900" eaLnBrk="0" hangingPunct="0">
              <a:lnSpc>
                <a:spcPct val="90000"/>
              </a:lnSpc>
              <a:spcBef>
                <a:spcPct val="20000"/>
              </a:spcBef>
              <a:buClr>
                <a:schemeClr val="tx2"/>
              </a:buClr>
              <a:buSzPct val="75000"/>
              <a:buFont typeface="Wingdings" pitchFamily="2" charset="2"/>
              <a:buNone/>
              <a:defRPr/>
            </a:pPr>
            <a:r>
              <a:rPr kumimoji="0" lang="en-US" sz="2400" kern="0" dirty="0">
                <a:latin typeface="+mn-lt"/>
              </a:rPr>
              <a:t>X T S R P O N</a:t>
            </a:r>
          </a:p>
          <a:p>
            <a:pPr marL="342900" indent="-342900" eaLnBrk="0" hangingPunct="0">
              <a:lnSpc>
                <a:spcPct val="90000"/>
              </a:lnSpc>
              <a:spcBef>
                <a:spcPct val="20000"/>
              </a:spcBef>
              <a:buClr>
                <a:schemeClr val="tx2"/>
              </a:buClr>
              <a:buSzPct val="75000"/>
              <a:buFont typeface="Wingdings" pitchFamily="2" charset="2"/>
              <a:buNone/>
              <a:defRPr/>
            </a:pPr>
            <a:r>
              <a:rPr kumimoji="0" lang="en-US" sz="2400" kern="0" dirty="0">
                <a:latin typeface="+mn-lt"/>
              </a:rPr>
              <a:t>X T S R P O N M</a:t>
            </a:r>
          </a:p>
          <a:p>
            <a:pPr marL="342900" indent="-342900" eaLnBrk="0" hangingPunct="0">
              <a:lnSpc>
                <a:spcPct val="90000"/>
              </a:lnSpc>
              <a:spcBef>
                <a:spcPct val="20000"/>
              </a:spcBef>
              <a:buClr>
                <a:schemeClr val="tx2"/>
              </a:buClr>
              <a:buSzPct val="75000"/>
              <a:buFont typeface="Wingdings" pitchFamily="2" charset="2"/>
              <a:buNone/>
              <a:defRPr/>
            </a:pPr>
            <a:r>
              <a:rPr kumimoji="0" lang="en-US" sz="2400" kern="0" dirty="0">
                <a:latin typeface="+mn-lt"/>
              </a:rPr>
              <a:t>X T S R P O N M L</a:t>
            </a:r>
          </a:p>
          <a:p>
            <a:pPr marL="342900" indent="-342900" eaLnBrk="0" hangingPunct="0">
              <a:lnSpc>
                <a:spcPct val="90000"/>
              </a:lnSpc>
              <a:spcBef>
                <a:spcPct val="20000"/>
              </a:spcBef>
              <a:buClr>
                <a:schemeClr val="tx2"/>
              </a:buClr>
              <a:buSzPct val="75000"/>
              <a:defRPr/>
            </a:pPr>
            <a:r>
              <a:rPr kumimoji="0" lang="en-US" sz="2400" kern="0" dirty="0">
                <a:latin typeface="Times New Roman" pitchFamily="18" charset="0"/>
              </a:rPr>
              <a:t>X T S R P O N M L I</a:t>
            </a:r>
          </a:p>
          <a:p>
            <a:pPr marL="342900" indent="-342900" eaLnBrk="0" hangingPunct="0">
              <a:lnSpc>
                <a:spcPct val="90000"/>
              </a:lnSpc>
              <a:spcBef>
                <a:spcPct val="20000"/>
              </a:spcBef>
              <a:buClr>
                <a:schemeClr val="tx2"/>
              </a:buClr>
              <a:buSzPct val="75000"/>
              <a:defRPr/>
            </a:pPr>
            <a:r>
              <a:rPr kumimoji="0" lang="en-US" sz="2400" kern="0" dirty="0">
                <a:latin typeface="Times New Roman" pitchFamily="18" charset="0"/>
              </a:rPr>
              <a:t>X T S R P O N M L I G</a:t>
            </a:r>
          </a:p>
          <a:p>
            <a:pPr marL="342900" indent="-342900" eaLnBrk="0" hangingPunct="0">
              <a:lnSpc>
                <a:spcPct val="90000"/>
              </a:lnSpc>
              <a:spcBef>
                <a:spcPct val="20000"/>
              </a:spcBef>
              <a:buClr>
                <a:schemeClr val="tx2"/>
              </a:buClr>
              <a:buSzPct val="75000"/>
              <a:defRPr/>
            </a:pPr>
            <a:r>
              <a:rPr kumimoji="0" lang="en-US" sz="2400" kern="0" dirty="0">
                <a:latin typeface="Times New Roman" pitchFamily="18" charset="0"/>
              </a:rPr>
              <a:t>X T S R P O N M L I G E</a:t>
            </a:r>
          </a:p>
          <a:p>
            <a:pPr marL="342900" indent="-342900" eaLnBrk="0" hangingPunct="0">
              <a:lnSpc>
                <a:spcPct val="90000"/>
              </a:lnSpc>
              <a:spcBef>
                <a:spcPct val="20000"/>
              </a:spcBef>
              <a:buClr>
                <a:schemeClr val="tx2"/>
              </a:buClr>
              <a:buSzPct val="75000"/>
              <a:defRPr/>
            </a:pPr>
            <a:r>
              <a:rPr kumimoji="0" lang="en-US" sz="2400" kern="0" dirty="0">
                <a:latin typeface="Times New Roman" pitchFamily="18" charset="0"/>
              </a:rPr>
              <a:t>X T S R P O N M L I G E </a:t>
            </a:r>
            <a:r>
              <a:rPr kumimoji="0" lang="en-US" sz="2400" kern="0" dirty="0" err="1">
                <a:latin typeface="Times New Roman" pitchFamily="18" charset="0"/>
              </a:rPr>
              <a:t>E</a:t>
            </a:r>
            <a:endParaRPr kumimoji="0" lang="en-US" sz="2400" kern="0" dirty="0">
              <a:latin typeface="Times New Roman" pitchFamily="18" charset="0"/>
            </a:endParaRPr>
          </a:p>
          <a:p>
            <a:pPr marL="342900" indent="-342900" eaLnBrk="0" hangingPunct="0">
              <a:lnSpc>
                <a:spcPct val="90000"/>
              </a:lnSpc>
              <a:spcBef>
                <a:spcPct val="20000"/>
              </a:spcBef>
              <a:buClr>
                <a:schemeClr val="tx2"/>
              </a:buClr>
              <a:buSzPct val="75000"/>
              <a:defRPr/>
            </a:pPr>
            <a:r>
              <a:rPr kumimoji="0" lang="en-US" sz="2400" kern="0" dirty="0">
                <a:latin typeface="Times New Roman" pitchFamily="18" charset="0"/>
              </a:rPr>
              <a:t>X T S R P O N M L I G E </a:t>
            </a:r>
            <a:r>
              <a:rPr kumimoji="0" lang="en-US" sz="2400" kern="0" dirty="0" err="1">
                <a:latin typeface="Times New Roman" pitchFamily="18" charset="0"/>
              </a:rPr>
              <a:t>E</a:t>
            </a:r>
            <a:r>
              <a:rPr kumimoji="0" lang="en-US" sz="2400" kern="0" dirty="0">
                <a:latin typeface="Times New Roman" pitchFamily="18" charset="0"/>
              </a:rPr>
              <a:t> A </a:t>
            </a:r>
          </a:p>
          <a:p>
            <a:pPr marL="342900" indent="-342900" eaLnBrk="0" hangingPunct="0">
              <a:lnSpc>
                <a:spcPct val="90000"/>
              </a:lnSpc>
              <a:spcBef>
                <a:spcPct val="20000"/>
              </a:spcBef>
              <a:buClr>
                <a:schemeClr val="tx2"/>
              </a:buClr>
              <a:buSzPct val="75000"/>
              <a:defRPr/>
            </a:pPr>
            <a:r>
              <a:rPr kumimoji="0" lang="en-US" sz="2400" kern="0" dirty="0">
                <a:latin typeface="Times New Roman" pitchFamily="18" charset="0"/>
              </a:rPr>
              <a:t>X T S R P O N M L I G E </a:t>
            </a:r>
            <a:r>
              <a:rPr kumimoji="0" lang="en-US" sz="2400" kern="0" dirty="0" err="1">
                <a:latin typeface="Times New Roman" pitchFamily="18" charset="0"/>
              </a:rPr>
              <a:t>E</a:t>
            </a:r>
            <a:r>
              <a:rPr kumimoji="0" lang="en-US" sz="2400" kern="0" dirty="0">
                <a:latin typeface="Times New Roman" pitchFamily="18" charset="0"/>
              </a:rPr>
              <a:t> A </a:t>
            </a:r>
            <a:r>
              <a:rPr kumimoji="0" lang="en-US" sz="2400" kern="0" dirty="0" err="1">
                <a:latin typeface="Times New Roman" pitchFamily="18" charset="0"/>
              </a:rPr>
              <a:t>A</a:t>
            </a:r>
            <a:endParaRPr kumimoji="0" lang="en-US" sz="2400" kern="0" dirty="0">
              <a:latin typeface="Times New Roman" pitchFamily="18" charset="0"/>
            </a:endParaRPr>
          </a:p>
          <a:p>
            <a:pPr marL="342900" indent="-342900" eaLnBrk="0" hangingPunct="0">
              <a:lnSpc>
                <a:spcPct val="90000"/>
              </a:lnSpc>
              <a:spcBef>
                <a:spcPct val="20000"/>
              </a:spcBef>
              <a:buClr>
                <a:schemeClr val="tx2"/>
              </a:buClr>
              <a:buSzPct val="75000"/>
              <a:defRPr/>
            </a:pPr>
            <a:endParaRPr kumimoji="0" lang="en-US" sz="2400" kern="0" dirty="0">
              <a:latin typeface="Times New Roman" pitchFamily="18" charset="0"/>
            </a:endParaRPr>
          </a:p>
          <a:p>
            <a:pPr marL="342900" indent="-342900" eaLnBrk="0" hangingPunct="0">
              <a:lnSpc>
                <a:spcPct val="90000"/>
              </a:lnSpc>
              <a:spcBef>
                <a:spcPct val="20000"/>
              </a:spcBef>
              <a:buClr>
                <a:schemeClr val="tx2"/>
              </a:buClr>
              <a:buSzPct val="75000"/>
              <a:buFont typeface="Wingdings" pitchFamily="2" charset="2"/>
              <a:buNone/>
              <a:defRPr/>
            </a:pPr>
            <a:endParaRPr kumimoji="0" lang="en-US" sz="2400" kern="0" dirty="0">
              <a:latin typeface="+mn-lt"/>
            </a:endParaRPr>
          </a:p>
          <a:p>
            <a:pPr marL="342900" indent="-342900" eaLnBrk="0" hangingPunct="0">
              <a:lnSpc>
                <a:spcPct val="90000"/>
              </a:lnSpc>
              <a:spcBef>
                <a:spcPct val="20000"/>
              </a:spcBef>
              <a:buClr>
                <a:schemeClr val="tx2"/>
              </a:buClr>
              <a:buSzPct val="75000"/>
              <a:buFont typeface="Wingdings" pitchFamily="2" charset="2"/>
              <a:buNone/>
              <a:defRPr/>
            </a:pPr>
            <a:endParaRPr kumimoji="0" lang="uk-UA" sz="2400" kern="0" dirty="0">
              <a:latin typeface="+mn-l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Учебный курс">
  <a:themeElements>
    <a:clrScheme name="Учебный курс 3">
      <a:dk1>
        <a:srgbClr val="000000"/>
      </a:dk1>
      <a:lt1>
        <a:srgbClr val="FFFFFF"/>
      </a:lt1>
      <a:dk2>
        <a:srgbClr val="000000"/>
      </a:dk2>
      <a:lt2>
        <a:srgbClr val="FFFFFF"/>
      </a:lt2>
      <a:accent1>
        <a:srgbClr val="CBCBCB"/>
      </a:accent1>
      <a:accent2>
        <a:srgbClr val="969696"/>
      </a:accent2>
      <a:accent3>
        <a:srgbClr val="FFFFFF"/>
      </a:accent3>
      <a:accent4>
        <a:srgbClr val="000000"/>
      </a:accent4>
      <a:accent5>
        <a:srgbClr val="E2E2E2"/>
      </a:accent5>
      <a:accent6>
        <a:srgbClr val="878787"/>
      </a:accent6>
      <a:hlink>
        <a:srgbClr val="5F5F5F"/>
      </a:hlink>
      <a:folHlink>
        <a:srgbClr val="EAEAEA"/>
      </a:folHlink>
    </a:clrScheme>
    <a:fontScheme name="Учебный курс">
      <a:majorFont>
        <a:latin typeface="Arial"/>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Учебный курс 1">
        <a:dk1>
          <a:srgbClr val="000000"/>
        </a:dk1>
        <a:lt1>
          <a:srgbClr val="FFFFFF"/>
        </a:lt1>
        <a:dk2>
          <a:srgbClr val="0000FF"/>
        </a:dk2>
        <a:lt2>
          <a:srgbClr val="FFCC66"/>
        </a:lt2>
        <a:accent1>
          <a:srgbClr val="00CCFF"/>
        </a:accent1>
        <a:accent2>
          <a:srgbClr val="FFFF00"/>
        </a:accent2>
        <a:accent3>
          <a:srgbClr val="AAAAFF"/>
        </a:accent3>
        <a:accent4>
          <a:srgbClr val="DADADA"/>
        </a:accent4>
        <a:accent5>
          <a:srgbClr val="AAE2FF"/>
        </a:accent5>
        <a:accent6>
          <a:srgbClr val="E7E700"/>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Учебный курс 2">
        <a:dk1>
          <a:srgbClr val="000000"/>
        </a:dk1>
        <a:lt1>
          <a:srgbClr val="FFFFFF"/>
        </a:lt1>
        <a:dk2>
          <a:srgbClr val="000000"/>
        </a:dk2>
        <a:lt2>
          <a:srgbClr val="CCECFF"/>
        </a:lt2>
        <a:accent1>
          <a:srgbClr val="6699FF"/>
        </a:accent1>
        <a:accent2>
          <a:srgbClr val="00CCCC"/>
        </a:accent2>
        <a:accent3>
          <a:srgbClr val="FFFFFF"/>
        </a:accent3>
        <a:accent4>
          <a:srgbClr val="000000"/>
        </a:accent4>
        <a:accent5>
          <a:srgbClr val="B8CAFF"/>
        </a:accent5>
        <a:accent6>
          <a:srgbClr val="00B9B9"/>
        </a:accent6>
        <a:hlink>
          <a:srgbClr val="CC99FF"/>
        </a:hlink>
        <a:folHlink>
          <a:srgbClr val="66CCFF"/>
        </a:folHlink>
      </a:clrScheme>
      <a:clrMap bg1="lt1" tx1="dk1" bg2="lt2" tx2="dk2" accent1="accent1" accent2="accent2" accent3="accent3" accent4="accent4" accent5="accent5" accent6="accent6" hlink="hlink" folHlink="folHlink"/>
    </a:extraClrScheme>
    <a:extraClrScheme>
      <a:clrScheme name="Учебный курс 3">
        <a:dk1>
          <a:srgbClr val="000000"/>
        </a:dk1>
        <a:lt1>
          <a:srgbClr val="FFFFFF"/>
        </a:lt1>
        <a:dk2>
          <a:srgbClr val="000000"/>
        </a:dk2>
        <a:lt2>
          <a:srgbClr val="FFFFFF"/>
        </a:lt2>
        <a:accent1>
          <a:srgbClr val="CBCBCB"/>
        </a:accent1>
        <a:accent2>
          <a:srgbClr val="969696"/>
        </a:accent2>
        <a:accent3>
          <a:srgbClr val="FFFFFF"/>
        </a:accent3>
        <a:accent4>
          <a:srgbClr val="000000"/>
        </a:accent4>
        <a:accent5>
          <a:srgbClr val="E2E2E2"/>
        </a:accent5>
        <a:accent6>
          <a:srgbClr val="878787"/>
        </a:accent6>
        <a:hlink>
          <a:srgbClr val="5F5F5F"/>
        </a:hlink>
        <a:folHlink>
          <a:srgbClr val="EAEAEA"/>
        </a:folHlink>
      </a:clrScheme>
      <a:clrMap bg1="lt1" tx1="dk1" bg2="lt2" tx2="dk2" accent1="accent1" accent2="accent2" accent3="accent3" accent4="accent4" accent5="accent5" accent6="accent6" hlink="hlink" folHlink="folHlink"/>
    </a:extraClrScheme>
    <a:extraClrScheme>
      <a:clrScheme name="Учебный курс 4">
        <a:dk1>
          <a:srgbClr val="000000"/>
        </a:dk1>
        <a:lt1>
          <a:srgbClr val="FFFFFF"/>
        </a:lt1>
        <a:dk2>
          <a:srgbClr val="008080"/>
        </a:dk2>
        <a:lt2>
          <a:srgbClr val="FFCC66"/>
        </a:lt2>
        <a:accent1>
          <a:srgbClr val="0099CC"/>
        </a:accent1>
        <a:accent2>
          <a:srgbClr val="FFFF00"/>
        </a:accent2>
        <a:accent3>
          <a:srgbClr val="AAC0C0"/>
        </a:accent3>
        <a:accent4>
          <a:srgbClr val="DADADA"/>
        </a:accent4>
        <a:accent5>
          <a:srgbClr val="AACAE2"/>
        </a:accent5>
        <a:accent6>
          <a:srgbClr val="E7E700"/>
        </a:accent6>
        <a:hlink>
          <a:srgbClr val="6600CC"/>
        </a:hlink>
        <a:folHlink>
          <a:srgbClr val="009999"/>
        </a:folHlink>
      </a:clrScheme>
      <a:clrMap bg1="dk2" tx1="lt1" bg2="dk1" tx2="lt2" accent1="accent1" accent2="accent2" accent3="accent3" accent4="accent4" accent5="accent5" accent6="accent6" hlink="hlink" folHlink="folHlink"/>
    </a:extraClrScheme>
    <a:extraClrScheme>
      <a:clrScheme name="Учебный курс 5">
        <a:dk1>
          <a:srgbClr val="000000"/>
        </a:dk1>
        <a:lt1>
          <a:srgbClr val="FFFFFF"/>
        </a:lt1>
        <a:dk2>
          <a:srgbClr val="993300"/>
        </a:dk2>
        <a:lt2>
          <a:srgbClr val="FFCC66"/>
        </a:lt2>
        <a:accent1>
          <a:srgbClr val="FF6633"/>
        </a:accent1>
        <a:accent2>
          <a:srgbClr val="FFFF00"/>
        </a:accent2>
        <a:accent3>
          <a:srgbClr val="CAADAA"/>
        </a:accent3>
        <a:accent4>
          <a:srgbClr val="DADADA"/>
        </a:accent4>
        <a:accent5>
          <a:srgbClr val="FFB8AD"/>
        </a:accent5>
        <a:accent6>
          <a:srgbClr val="E7E700"/>
        </a:accent6>
        <a:hlink>
          <a:srgbClr val="CC0000"/>
        </a:hlink>
        <a:folHlink>
          <a:srgbClr val="CC66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Office\Templates\1049\Учебный курс.pot</Template>
  <TotalTime>9116</TotalTime>
  <Words>3768</Words>
  <Application>Microsoft Office PowerPoint</Application>
  <PresentationFormat>Экран (4:3)</PresentationFormat>
  <Paragraphs>1540</Paragraphs>
  <Slides>128</Slides>
  <Notes>128</Notes>
  <HiddenSlides>2</HiddenSlides>
  <MMClips>0</MMClips>
  <ScaleCrop>false</ScaleCrop>
  <HeadingPairs>
    <vt:vector size="4" baseType="variant">
      <vt:variant>
        <vt:lpstr>Тема</vt:lpstr>
      </vt:variant>
      <vt:variant>
        <vt:i4>1</vt:i4>
      </vt:variant>
      <vt:variant>
        <vt:lpstr>Заголовки слайдов</vt:lpstr>
      </vt:variant>
      <vt:variant>
        <vt:i4>128</vt:i4>
      </vt:variant>
    </vt:vector>
  </HeadingPairs>
  <TitlesOfParts>
    <vt:vector size="129" baseType="lpstr">
      <vt:lpstr>Учебный курс</vt:lpstr>
      <vt:lpstr>Розділ 5.  АТД  засновані на множинах. Сортування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5.1. Елементарні методи сортування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5.2. Швидке сортування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5.3. Злиття та сортування злиттям</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5.4. Черги по пріоритетам та пірамідальне сортування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5.5. Порозрядне сортування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5.6. Методи сортування спеціального призначення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КПИ</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Спецрозділи математики ч.1</dc:title>
  <dc:creator>Лихоузова</dc:creator>
  <cp:lastModifiedBy>Admin</cp:lastModifiedBy>
  <cp:revision>427</cp:revision>
  <cp:lastPrinted>1601-01-01T00:00:00Z</cp:lastPrinted>
  <dcterms:created xsi:type="dcterms:W3CDTF">2007-04-03T07:44:40Z</dcterms:created>
  <dcterms:modified xsi:type="dcterms:W3CDTF">2017-05-15T09:06:04Z</dcterms:modified>
</cp:coreProperties>
</file>