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r>
              <a:rPr lang="en-US" altLang="en-US" b="1" dirty="0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Introduction to Cybersecurity and Information Protection</a:t>
            </a:r>
            <a:endParaRPr lang="en-US" altLang="en-US" b="1" dirty="0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3925" y="3844925"/>
            <a:ext cx="27241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Activity: "How Safe Are You Online?"</a:t>
            </a:r>
            <a:endParaRPr lang="en-US" alt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Answer the question: "Have you ever faced a cyber threat (e.g., phishing, hacking)?"</a:t>
            </a:r>
            <a:endParaRPr lang="en-US" altLang="en-US"/>
          </a:p>
          <a:p>
            <a:r>
              <a:rPr lang="en-US" altLang="en-US"/>
              <a:t>Discuss real-world cybersecurity incidents (e.g., data breaches, ransomware attacks).</a:t>
            </a:r>
            <a:endParaRPr lang="en-US" altLang="en-US"/>
          </a:p>
          <a:p>
            <a:r>
              <a:rPr lang="en-US" altLang="en-US"/>
              <a:t>Discussion Prompt: "Why do companies and individuals need strong cybersecurity measures?"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62190" y="3186430"/>
            <a:ext cx="2800350" cy="16287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Key Terms &amp; Basic Definitions</a:t>
            </a:r>
            <a:endParaRPr lang="en-US" alt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</a:bodyPr>
          <a:p>
            <a:r>
              <a:rPr lang="en-US" altLang="en-US"/>
              <a:t>Cybersecurity: The practice of protecting computer systems, networks, and data from cyber threats.</a:t>
            </a:r>
            <a:endParaRPr lang="en-US" altLang="en-US"/>
          </a:p>
          <a:p>
            <a:r>
              <a:rPr lang="en-US" altLang="en-US"/>
              <a:t>Information Security: Ensuring data confidentiality, integrity, and availability (CIA triad).</a:t>
            </a:r>
            <a:endParaRPr lang="en-US" altLang="en-US"/>
          </a:p>
          <a:p>
            <a:r>
              <a:rPr lang="en-US" altLang="en-US"/>
              <a:t>Phishing: A cyber attack that tricks users into providing sensitive information.</a:t>
            </a:r>
            <a:endParaRPr lang="en-US" altLang="en-US"/>
          </a:p>
          <a:p>
            <a:r>
              <a:rPr lang="en-US" altLang="en-US"/>
              <a:t>Ransomware: Malicious software that encrypts data and demands payment for its release.</a:t>
            </a:r>
            <a:endParaRPr lang="en-US" altLang="en-US"/>
          </a:p>
          <a:p>
            <a:r>
              <a:rPr lang="en-US" altLang="en-US"/>
              <a:t>Firewall: A security system that monitors and controls incoming/outgoing traffic.</a:t>
            </a:r>
            <a:endParaRPr lang="en-US" altLang="en-US"/>
          </a:p>
          <a:p>
            <a:r>
              <a:rPr lang="en-US" altLang="en-US"/>
              <a:t>Encryption: The process of converting data into a secure, unreadable format.</a:t>
            </a:r>
            <a:endParaRPr lang="en-US" altLang="en-US"/>
          </a:p>
          <a:p>
            <a:r>
              <a:rPr lang="en-US" altLang="en-US"/>
              <a:t>Ethical Hacking: The practice of legally testing security systems for vulnerabilities.</a:t>
            </a:r>
            <a:endParaRPr lang="en-US" altLang="en-US"/>
          </a:p>
          <a:p>
            <a:r>
              <a:rPr lang="en-US" altLang="en-US"/>
              <a:t>Zero-Day Attack: A cyber attack that exploits unknown vulnerabilities.</a:t>
            </a:r>
            <a:endParaRPr lang="en-US" altLang="en-US"/>
          </a:p>
          <a:p>
            <a:r>
              <a:rPr lang="en-US" altLang="en-US"/>
              <a:t>Multi-Factor Authentication (MFA): A security process requiring multiple forms of verification.</a:t>
            </a:r>
            <a:endParaRPr lang="en-US" altLang="en-US"/>
          </a:p>
          <a:p>
            <a:r>
              <a:rPr lang="en-US" altLang="en-US"/>
              <a:t>Social Engineering: Manipulating people to gain access to confidential information.</a:t>
            </a:r>
            <a:endParaRPr lang="en-US" altLang="en-US"/>
          </a:p>
          <a:p>
            <a:r>
              <a:rPr lang="en-US" altLang="en-US"/>
              <a:t>3. Discussion Questions (15 minutes)</a:t>
            </a:r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Discussion Questions</a:t>
            </a:r>
            <a:endParaRPr lang="en-US" alt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64480" cy="4351655"/>
          </a:xfrm>
        </p:spPr>
        <p:txBody>
          <a:bodyPr>
            <a:normAutofit fontScale="90000"/>
          </a:bodyPr>
          <a:p>
            <a:r>
              <a:rPr lang="en-US" altLang="en-US"/>
              <a:t>Why is cybersecurity more important today than ever before?</a:t>
            </a:r>
            <a:endParaRPr lang="en-US" altLang="en-US"/>
          </a:p>
          <a:p>
            <a:r>
              <a:rPr lang="en-US" altLang="en-US"/>
              <a:t>What are the biggest cyber threats faced by businesses and individuals?</a:t>
            </a:r>
            <a:endParaRPr lang="en-US" altLang="en-US"/>
          </a:p>
          <a:p>
            <a:r>
              <a:rPr lang="en-US" altLang="en-US"/>
              <a:t>How does encryption protect sensitive information?</a:t>
            </a:r>
            <a:endParaRPr lang="en-US" altLang="en-US"/>
          </a:p>
          <a:p>
            <a:r>
              <a:rPr lang="en-US" altLang="en-US"/>
              <a:t>Why do hackers target government and corporate systems?</a:t>
            </a:r>
            <a:endParaRPr lang="en-US" altLang="en-US"/>
          </a:p>
          <a:p>
            <a:r>
              <a:rPr lang="en-US" altLang="en-US"/>
              <a:t>What ethical dilemmas exist in ethical hacking and cybersecurity laws?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86015" y="3105785"/>
            <a:ext cx="2552700" cy="1790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Speaking Topics</a:t>
            </a:r>
            <a:endParaRPr lang="en-US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"The Most Dangerous Cyber Threats in the Digital Age"</a:t>
            </a:r>
            <a:endParaRPr lang="en-US" altLang="en-US"/>
          </a:p>
          <a:p>
            <a:r>
              <a:rPr lang="en-US" altLang="en-US"/>
              <a:t>"The Role of Ethical Hackers in Cybersecurity"</a:t>
            </a:r>
            <a:endParaRPr lang="en-US" altLang="en-US"/>
          </a:p>
          <a:p>
            <a:r>
              <a:rPr lang="en-US" altLang="en-US"/>
              <a:t>"How AI is Changing Cybersecurity and Cybercrime"</a:t>
            </a:r>
            <a:endParaRPr lang="en-US" altLang="en-US"/>
          </a:p>
          <a:p>
            <a:r>
              <a:rPr lang="en-US" altLang="en-US"/>
              <a:t>"The Importance of Personal Data Protection"</a:t>
            </a:r>
            <a:endParaRPr lang="en-US" altLang="en-US"/>
          </a:p>
          <a:p>
            <a:r>
              <a:rPr lang="en-US" altLang="en-US"/>
              <a:t>"Why Cybersecurity Laws and Regulations Matter"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Advantages &amp; Disadvantages of Cybersecurity </a:t>
            </a:r>
            <a:endParaRPr lang="en-US" alt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4" name="Content Placeholder 3"/>
          <p:cNvGraphicFramePr/>
          <p:nvPr>
            <p:ph sz="half" idx="1"/>
            <p:custDataLst>
              <p:tags r:id="rId1"/>
            </p:custDataLst>
          </p:nvPr>
        </p:nvGraphicFramePr>
        <p:xfrm>
          <a:off x="838200" y="1825625"/>
          <a:ext cx="5181600" cy="2841625"/>
        </p:xfrm>
        <a:graphic>
          <a:graphicData uri="http://schemas.openxmlformats.org/drawingml/2006/table">
            <a:tbl>
              <a:tblPr/>
              <a:tblGrid>
                <a:gridCol w="2607310"/>
                <a:gridCol w="2574290"/>
              </a:tblGrid>
              <a:tr h="403225">
                <a:tc>
                  <a:txBody>
                    <a:bodyPr/>
                    <a:p>
                      <a:r>
                        <a:rPr sz="1600"/>
                        <a:t>Advantages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600"/>
                        <a:t>Disadvantages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03225">
                <a:tc>
                  <a:txBody>
                    <a:bodyPr/>
                    <a:p>
                      <a:r>
                        <a:rPr sz="1600"/>
                        <a:t>Protects sensitive data from cyber threats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600"/>
                        <a:t>High costs of cybersecurity tools and professionals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03225">
                <a:tc>
                  <a:txBody>
                    <a:bodyPr/>
                    <a:p>
                      <a:r>
                        <a:rPr sz="1600"/>
                        <a:t>Ensures business continuity and prevents downtime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600"/>
                        <a:t>Security updates can slow down systems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03225">
                <a:tc>
                  <a:txBody>
                    <a:bodyPr/>
                    <a:p>
                      <a:r>
                        <a:rPr sz="1600"/>
                        <a:t>Builds trust in online transactions and communications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600"/>
                        <a:t>No system is 100% secure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03225">
                <a:tc>
                  <a:txBody>
                    <a:bodyPr/>
                    <a:p>
                      <a:r>
                        <a:rPr sz="1600"/>
                        <a:t>Prevents financial and reputational damage</a:t>
                      </a:r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600"/>
                        <a:t>Increased complexity for users (e.g., MFA, strong passwords)</a:t>
                      </a:r>
                      <a:endParaRPr sz="1600"/>
                    </a:p>
                    <a:p>
                      <a:endParaRPr sz="16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33615" y="3201035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</a:bodyPr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Task: "Cybersecurity Attack &amp; Defense Simulation"</a:t>
            </a:r>
            <a:endParaRPr lang="en-US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55590" cy="4351655"/>
          </a:xfrm>
        </p:spPr>
        <p:txBody>
          <a:bodyPr>
            <a:normAutofit lnSpcReduction="20000"/>
          </a:bodyPr>
          <a:p>
            <a:pPr marL="0" indent="0">
              <a:buNone/>
            </a:pPr>
            <a:r>
              <a:rPr lang="en-US" altLang="en-US"/>
              <a:t>Form teams: one acts as cyber attackers, the other as defenders.</a:t>
            </a:r>
            <a:endParaRPr lang="en-US" altLang="en-US"/>
          </a:p>
          <a:p>
            <a:r>
              <a:rPr lang="en-US" altLang="en-US"/>
              <a:t>Steps:</a:t>
            </a:r>
            <a:endParaRPr lang="en-US" altLang="en-US"/>
          </a:p>
          <a:p>
            <a:r>
              <a:rPr lang="en-US" altLang="en-US"/>
              <a:t>Attackers create a cyber threat scenario (e.g., phishing, ransomware).</a:t>
            </a:r>
            <a:endParaRPr lang="en-US" altLang="en-US"/>
          </a:p>
          <a:p>
            <a:r>
              <a:rPr lang="en-US" altLang="en-US"/>
              <a:t>Defenders propose countermeasures (e.g., encryption, firewalls, MFA).</a:t>
            </a:r>
            <a:endParaRPr lang="en-US" altLang="en-US"/>
          </a:p>
          <a:p>
            <a:r>
              <a:rPr lang="en-US" altLang="en-US"/>
              <a:t>Present strategies and discuss which defense methods work best.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3129280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Conclusion &amp; Reflection</a:t>
            </a:r>
            <a:endParaRPr lang="en-US" altLang="en-US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Final Thought: "Cybersecurity is not just a technical issue but a critical part of protecting individuals, businesses, and nations."</a:t>
            </a:r>
            <a:endParaRPr lang="en-US" altLang="en-US"/>
          </a:p>
          <a:p>
            <a:r>
              <a:rPr lang="en-US" altLang="en-US"/>
              <a:t>Exit Ticket:</a:t>
            </a:r>
            <a:endParaRPr lang="en-US" altLang="en-US"/>
          </a:p>
          <a:p>
            <a:r>
              <a:rPr lang="en-US" altLang="en-US"/>
              <a:t>One new concept learned today.</a:t>
            </a:r>
            <a:endParaRPr lang="en-US" altLang="en-US"/>
          </a:p>
          <a:p>
            <a:r>
              <a:rPr lang="en-US" altLang="en-US"/>
              <a:t>One cybersecurity area they want to explore further.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91120" y="2929255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28*158"/>
  <p:tag name="TABLE_ENDDRAG_RECT" val="66*143*828*15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2839</Words>
  <Application>WPS Presentation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Cybersecurity and Information Protection</dc:title>
  <dc:creator/>
  <cp:lastModifiedBy>Mariia Lev</cp:lastModifiedBy>
  <cp:revision>1</cp:revision>
  <dcterms:created xsi:type="dcterms:W3CDTF">2025-02-26T13:18:08Z</dcterms:created>
  <dcterms:modified xsi:type="dcterms:W3CDTF">2025-02-26T13:18:08Z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607A4F4E0EE245DEA8CFE9826115A3B4_11</vt:lpwstr>
  </property>
  <property fmtid="{D5CDD505-2E9C-101B-9397-08002B2CF9AE}" pid="3" name="KSOProductBuildVer">
    <vt:lpwstr>1033-12.2.0.19805</vt:lpwstr>
  </property>
</Properties>
</file>