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423035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SECURITY AND PRIVACY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9315" y="3254375"/>
            <a:ext cx="5412105" cy="23520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Warming-up </a:t>
            </a:r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alibri" panose="020F0502020204030204" charset="0"/>
              </a:rPr>
              <a:t>Q</a:t>
            </a:r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uestions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Have you ever experienced a security breach or privacy issue (e.g., a hacked account)? How did it make you feel?</a:t>
            </a:r>
            <a:endParaRPr lang="en-US" altLang="en-US"/>
          </a:p>
          <a:p>
            <a:r>
              <a:rPr lang="en-US" altLang="en-US"/>
              <a:t>Why do you think security and privacy are important in today’s digital age?</a:t>
            </a:r>
            <a:endParaRPr lang="en-US" altLang="en-US"/>
          </a:p>
        </p:txBody>
      </p:sp>
      <p:sp>
        <p:nvSpPr>
          <p:cNvPr id="4" name="Text Box 3"/>
          <p:cNvSpPr txBox="1"/>
          <p:nvPr/>
        </p:nvSpPr>
        <p:spPr>
          <a:xfrm>
            <a:off x="4841875" y="39154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494780" y="2411095"/>
            <a:ext cx="3696335" cy="23901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300"/>
          </a:xfrm>
        </p:spPr>
        <p:txBody>
          <a:bodyPr>
            <a:normAutofit fontScale="90000"/>
          </a:bodyPr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Key Terms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54735"/>
            <a:ext cx="5181600" cy="5122545"/>
          </a:xfrm>
        </p:spPr>
        <p:txBody>
          <a:bodyPr>
            <a:normAutofit lnSpcReduction="10000"/>
          </a:bodyPr>
          <a:p>
            <a:r>
              <a:rPr lang="en-US" altLang="en-US"/>
              <a:t>Security: Measures taken to protect systems and data from threats.</a:t>
            </a:r>
            <a:endParaRPr lang="en-US" altLang="en-US"/>
          </a:p>
          <a:p>
            <a:r>
              <a:rPr lang="en-US" altLang="en-US"/>
              <a:t>Privacy: The right to control how personal information is collected, used, and shared.</a:t>
            </a:r>
            <a:endParaRPr lang="en-US" altLang="en-US"/>
          </a:p>
          <a:p>
            <a:r>
              <a:rPr lang="en-US" altLang="en-US"/>
              <a:t>Encryption: Encoding data to prevent unauthorized access.</a:t>
            </a:r>
            <a:endParaRPr lang="en-US" altLang="en-US"/>
          </a:p>
          <a:p>
            <a:r>
              <a:rPr lang="en-US" altLang="en-US"/>
              <a:t>Data Breach: Unauthorized access to sensitive information.</a:t>
            </a:r>
            <a:endParaRPr lang="en-US" altLang="en-US"/>
          </a:p>
          <a:p>
            <a:r>
              <a:rPr lang="en-US" altLang="en-US"/>
              <a:t>Firewall: A security system that monitors and controls network traffic.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91120" y="2486025"/>
            <a:ext cx="2923540" cy="25863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Questions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What steps do you take to protect your personal information online?</a:t>
            </a:r>
            <a:endParaRPr lang="en-US" altLang="en-US"/>
          </a:p>
          <a:p>
            <a:r>
              <a:rPr lang="en-US" altLang="en-US"/>
              <a:t>Can you think of examples where security and privacy might conflict?</a:t>
            </a:r>
            <a:endParaRPr lang="en-US" altLang="en-US"/>
          </a:p>
          <a:p>
            <a:r>
              <a:rPr lang="en-US" altLang="en-US"/>
              <a:t>How do businesses ensure customer privacy while maintaining robust security?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70675" y="2451100"/>
            <a:ext cx="3344545" cy="24644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en-US" altLang="en-US" b="1">
                <a:solidFill>
                  <a:schemeClr val="accent4"/>
                </a:solidFill>
                <a:effectLst/>
              </a:rPr>
              <a:t>Discussion Questions</a:t>
            </a:r>
            <a:endParaRPr lang="en-US" altLang="en-US" b="1">
              <a:solidFill>
                <a:schemeClr val="accent4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Should companies have access to user data to improve their services? Why or why not?</a:t>
            </a:r>
            <a:endParaRPr lang="en-US" altLang="en-US"/>
          </a:p>
          <a:p>
            <a:r>
              <a:rPr lang="en-US" altLang="en-US"/>
              <a:t>What are the ethical implications of monitoring employees' online activities?</a:t>
            </a:r>
            <a:endParaRPr lang="en-US" altLang="en-US"/>
          </a:p>
          <a:p>
            <a:r>
              <a:rPr lang="en-US" altLang="en-US"/>
              <a:t>How can individuals balance convenience and privacy when using technology?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90765" y="2222500"/>
            <a:ext cx="3581400" cy="26117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8185"/>
          </a:xfrm>
        </p:spPr>
        <p:txBody>
          <a:bodyPr>
            <a:normAutofit fontScale="90000"/>
          </a:bodyPr>
          <a:p>
            <a:r>
              <a:rPr 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Advantages and Disadvantages</a:t>
            </a:r>
            <a:endParaRPr 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83945"/>
            <a:ext cx="5181600" cy="5093335"/>
          </a:xfrm>
        </p:spPr>
        <p:txBody>
          <a:bodyPr>
            <a:normAutofit fontScale="70000"/>
          </a:bodyPr>
          <a:p>
            <a:r>
              <a:rPr lang="en-US" altLang="en-US" i="1"/>
              <a:t>Advantages of Security and Privacy Measures:</a:t>
            </a:r>
            <a:endParaRPr lang="en-US" altLang="en-US" i="1"/>
          </a:p>
          <a:p>
            <a:r>
              <a:rPr lang="en-US" altLang="en-US"/>
              <a:t>Protects sensitive data from cyber threats.</a:t>
            </a:r>
            <a:endParaRPr lang="en-US" altLang="en-US"/>
          </a:p>
          <a:p>
            <a:r>
              <a:rPr lang="en-US" altLang="en-US"/>
              <a:t>Builds trust between organizations and users.</a:t>
            </a:r>
            <a:endParaRPr lang="en-US" altLang="en-US"/>
          </a:p>
          <a:p>
            <a:r>
              <a:rPr lang="en-US" altLang="en-US"/>
              <a:t>Reduces the risk of identity theft and fraud.</a:t>
            </a:r>
            <a:endParaRPr lang="en-US" altLang="en-US"/>
          </a:p>
          <a:p>
            <a:r>
              <a:rPr lang="en-US" altLang="en-US" i="1"/>
              <a:t>Disadvantages of Security and Privacy Measures:</a:t>
            </a:r>
            <a:endParaRPr lang="en-US" altLang="en-US" i="1"/>
          </a:p>
          <a:p>
            <a:r>
              <a:rPr lang="en-US" altLang="en-US"/>
              <a:t>May be costly to implement advanced security systems.</a:t>
            </a:r>
            <a:endParaRPr lang="en-US" altLang="en-US"/>
          </a:p>
          <a:p>
            <a:r>
              <a:rPr lang="en-US" altLang="en-US"/>
              <a:t>Overly strict measures can inconvenience users.</a:t>
            </a:r>
            <a:endParaRPr lang="en-US" altLang="en-US"/>
          </a:p>
          <a:p>
            <a:r>
              <a:rPr lang="en-US" altLang="en-US"/>
              <a:t>Balancing transparency with privacy can be challenging.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81545" y="2352675"/>
            <a:ext cx="3858895" cy="24199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>
                  <a:solidFill>
                    <a:schemeClr val="accent1"/>
                  </a:solidFill>
                </a:ln>
                <a:noFill/>
                <a:effectLst/>
              </a:rPr>
              <a:t>Task</a:t>
            </a:r>
            <a:endParaRPr lang="en-US" b="1">
              <a:ln w="15875">
                <a:solidFill>
                  <a:schemeClr val="accent1"/>
                </a:solidFill>
              </a:ln>
              <a:noFill/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 Think of a privacy issue (e.g., phishing attack, data breach, or surveillance policy), discuss the problem and propose solutions.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05015" y="2500630"/>
            <a:ext cx="3844925" cy="2190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8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8"/>
                      </a:schemeClr>
                    </a:gs>
                  </a:gsLst>
                  <a:lin ang="0" scaled="0"/>
                </a:gradFill>
                <a:effectLst/>
              </a:rPr>
              <a:t>Conclusion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8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8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63345"/>
            <a:ext cx="5181600" cy="4813935"/>
          </a:xfrm>
        </p:spPr>
        <p:txBody>
          <a:bodyPr>
            <a:normAutofit lnSpcReduction="20000"/>
          </a:bodyPr>
          <a:p>
            <a:r>
              <a:rPr lang="en-US" altLang="en-US"/>
              <a:t>Recap: Security ensures protection from threats, while privacy safeguards personal rights. Both are critical in the digital age.</a:t>
            </a:r>
            <a:endParaRPr lang="en-US" altLang="en-US"/>
          </a:p>
          <a:p>
            <a:r>
              <a:rPr lang="en-US" altLang="en-US"/>
              <a:t>Takeaway: A balanced approach to security and privacy is necessary to build trust and maintain functionality.</a:t>
            </a:r>
            <a:endParaRPr lang="en-US" altLang="en-US"/>
          </a:p>
          <a:p>
            <a:r>
              <a:rPr lang="en-US" altLang="en-US"/>
              <a:t>Homework: Research a recent security breach or privacy issue and write a short report on what happened, its impact, and potential solutions.</a:t>
            </a:r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272030"/>
            <a:ext cx="5181600" cy="34582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1986</Words>
  <Application>WPS Presentation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</vt:lpstr>
      <vt:lpstr>Calibri Light</vt:lpstr>
      <vt:lpstr>Microsoft YaHei</vt:lpstr>
      <vt:lpstr>Arial Unicode MS</vt:lpstr>
      <vt:lpstr>Office Theme</vt:lpstr>
      <vt:lpstr>SECURITY AND PRIVACY</vt:lpstr>
      <vt:lpstr>Warming-up Questions</vt:lpstr>
      <vt:lpstr>Key Terms</vt:lpstr>
      <vt:lpstr>Speaking Questions</vt:lpstr>
      <vt:lpstr>Discussion Questions</vt:lpstr>
      <vt:lpstr>Advantages and Disadvantages</vt:lpstr>
      <vt:lpstr>Task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AND PRIVACY</dc:title>
  <dc:creator/>
  <cp:lastModifiedBy>Mariia Lev</cp:lastModifiedBy>
  <cp:revision>2</cp:revision>
  <dcterms:created xsi:type="dcterms:W3CDTF">2025-01-11T13:27:00Z</dcterms:created>
  <dcterms:modified xsi:type="dcterms:W3CDTF">2025-01-16T11:24:03Z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EC590CDA05A2423FAF7DAAFCCAEFF46B_11</vt:lpwstr>
  </property>
  <property fmtid="{D5CDD505-2E9C-101B-9397-08002B2CF9AE}" pid="3" name="KSOProductBuildVer">
    <vt:lpwstr>1033-12.2.0.19805</vt:lpwstr>
  </property>
</Properties>
</file>