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71" r:id="rId4"/>
    <p:sldId id="281" r:id="rId5"/>
    <p:sldId id="258" r:id="rId6"/>
    <p:sldId id="272" r:id="rId7"/>
    <p:sldId id="273" r:id="rId8"/>
    <p:sldId id="284" r:id="rId9"/>
    <p:sldId id="282" r:id="rId10"/>
    <p:sldId id="283" r:id="rId11"/>
    <p:sldId id="285" r:id="rId12"/>
    <p:sldId id="28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11/3/2021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979" y="1550125"/>
            <a:ext cx="8825658" cy="134620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ЗАНЯТТЯ </a:t>
            </a:r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9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АНАЛІЗ РИНКУ СТАРТАПУ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943" y="1145903"/>
            <a:ext cx="6047014" cy="462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				Таблиця 9.6.</a:t>
            </a: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Визначення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сили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Проаналізуйте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список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такими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показниками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частка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ринку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розмір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наявність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підтримки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(ТВ,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преса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радіо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місця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рівень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торгової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марки.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силу конкурента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використовуючи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лінгвістичну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метрику: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нижче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Вашому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конкурент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гравець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високою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часткою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ринку,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підтримку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собі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можете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володіє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високим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рівнем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Зробіть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висновок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конкурента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слабкий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9.7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33759" t="36986" r="31474" b="52581"/>
          <a:stretch/>
        </p:blipFill>
        <p:spPr bwMode="auto">
          <a:xfrm>
            <a:off x="2815965" y="905691"/>
            <a:ext cx="5521234" cy="13585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30742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						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9.7.</a:t>
            </a: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4.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Визначення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впливу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Розмістіть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матриці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9.8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визначатиме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стратегічну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поведінку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час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									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9.8.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33995" t="49811" r="32626" b="39744"/>
          <a:stretch/>
        </p:blipFill>
        <p:spPr bwMode="auto">
          <a:xfrm>
            <a:off x="2203269" y="949235"/>
            <a:ext cx="5290411" cy="12168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33979" t="32177" r="32377" b="44187"/>
          <a:stretch/>
        </p:blipFill>
        <p:spPr bwMode="auto">
          <a:xfrm>
            <a:off x="2203269" y="3735977"/>
            <a:ext cx="5290411" cy="23861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35503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5. Детальна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оцінка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ключових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Проведіть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детальну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позиції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сильні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9.9).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									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9.9. </a:t>
            </a: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6.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Висновки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Зробіть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висновки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конкурентоспроможності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33710" t="49571" r="32101" b="29662"/>
          <a:stretch/>
        </p:blipFill>
        <p:spPr bwMode="auto">
          <a:xfrm>
            <a:off x="2272938" y="2081349"/>
            <a:ext cx="6888480" cy="18723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93292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 smtClean="0">
                <a:solidFill>
                  <a:schemeClr val="bg1"/>
                </a:solidFill>
              </a:rPr>
              <a:t>Завдання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1. </a:t>
            </a:r>
            <a:r>
              <a:rPr lang="ru-RU" b="1" dirty="0" err="1">
                <a:solidFill>
                  <a:schemeClr val="bg1"/>
                </a:solidFill>
              </a:rPr>
              <a:t>Аналіз</a:t>
            </a:r>
            <a:r>
              <a:rPr lang="ru-RU" b="1" dirty="0">
                <a:solidFill>
                  <a:schemeClr val="bg1"/>
                </a:solidFill>
              </a:rPr>
              <a:t> ринку </a:t>
            </a:r>
            <a:r>
              <a:rPr lang="ru-RU" b="1" dirty="0" err="1">
                <a:solidFill>
                  <a:schemeClr val="bg1"/>
                </a:solidFill>
              </a:rPr>
              <a:t>стартапу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endParaRPr lang="en-US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err="1">
                <a:solidFill>
                  <a:schemeClr val="bg1"/>
                </a:solidFill>
              </a:rPr>
              <a:t>Сформулюйте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ідею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en-GB" dirty="0">
                <a:solidFill>
                  <a:schemeClr val="bg1"/>
                </a:solidFill>
              </a:rPr>
              <a:t>MVP (</a:t>
            </a:r>
            <a:r>
              <a:rPr lang="ru-RU" dirty="0" err="1">
                <a:solidFill>
                  <a:schemeClr val="bg1"/>
                </a:solidFill>
              </a:rPr>
              <a:t>мінімальний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життєздатний</a:t>
            </a:r>
            <a:r>
              <a:rPr lang="ru-RU" dirty="0">
                <a:solidFill>
                  <a:schemeClr val="bg1"/>
                </a:solidFill>
              </a:rPr>
              <a:t> продукт) </a:t>
            </a:r>
            <a:r>
              <a:rPr lang="ru-RU" dirty="0" err="1">
                <a:solidFill>
                  <a:schemeClr val="bg1"/>
                </a:solidFill>
              </a:rPr>
              <a:t>стартапу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спробуйте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оцінити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його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потенційний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ринок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наведеними</a:t>
            </a:r>
            <a:r>
              <a:rPr lang="ru-RU" dirty="0">
                <a:solidFill>
                  <a:schemeClr val="bg1"/>
                </a:solidFill>
              </a:rPr>
              <a:t> в табл. </a:t>
            </a:r>
            <a:r>
              <a:rPr lang="en-US" dirty="0" smtClean="0">
                <a:solidFill>
                  <a:schemeClr val="bg1"/>
                </a:solidFill>
              </a:rPr>
              <a:t>9</a:t>
            </a:r>
            <a:r>
              <a:rPr lang="ru-RU" dirty="0" smtClean="0">
                <a:solidFill>
                  <a:schemeClr val="bg1"/>
                </a:solidFill>
              </a:rPr>
              <a:t>.1 </a:t>
            </a:r>
            <a:r>
              <a:rPr lang="ru-RU" dirty="0" err="1">
                <a:solidFill>
                  <a:schemeClr val="bg1"/>
                </a:solidFill>
              </a:rPr>
              <a:t>критеріями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привабливості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Отримані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викладки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оцінок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аналітично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обґрунтуйте</a:t>
            </a:r>
            <a:r>
              <a:rPr lang="ru-RU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33959" t="12368" r="32419" b="17045"/>
          <a:stretch/>
        </p:blipFill>
        <p:spPr bwMode="auto">
          <a:xfrm>
            <a:off x="2551611" y="226424"/>
            <a:ext cx="5467835" cy="65227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56799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1"/>
                </a:solidFill>
              </a:rPr>
              <a:t>Завдання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2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r>
              <a:rPr lang="ru-RU" b="1" dirty="0" err="1">
                <a:solidFill>
                  <a:schemeClr val="bg1"/>
                </a:solidFill>
              </a:rPr>
              <a:t>Аналіз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конкурентоспроможності</a:t>
            </a:r>
            <a:r>
              <a:rPr lang="ru-RU" b="1" dirty="0">
                <a:solidFill>
                  <a:schemeClr val="bg1"/>
                </a:solidFill>
              </a:rPr>
              <a:t> продукту </a:t>
            </a:r>
            <a:r>
              <a:rPr lang="ru-RU" b="1" dirty="0" err="1">
                <a:solidFill>
                  <a:schemeClr val="bg1"/>
                </a:solidFill>
              </a:rPr>
              <a:t>стартапу</a:t>
            </a:r>
            <a:r>
              <a:rPr lang="ru-RU" b="1" dirty="0">
                <a:solidFill>
                  <a:schemeClr val="bg1"/>
                </a:solidFill>
              </a:rPr>
              <a:t>, </a:t>
            </a:r>
            <a:r>
              <a:rPr lang="ru-RU" b="1" dirty="0" err="1">
                <a:solidFill>
                  <a:schemeClr val="bg1"/>
                </a:solidFill>
              </a:rPr>
              <a:t>позиціонування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endParaRPr lang="en-US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b="1" i="1" dirty="0" smtClean="0">
                <a:solidFill>
                  <a:schemeClr val="bg1"/>
                </a:solidFill>
              </a:rPr>
              <a:t>1.</a:t>
            </a:r>
            <a:r>
              <a:rPr lang="ru-RU" b="1" i="1" dirty="0" smtClean="0">
                <a:solidFill>
                  <a:schemeClr val="bg1"/>
                </a:solidFill>
              </a:rPr>
              <a:t>На </a:t>
            </a:r>
            <a:r>
              <a:rPr lang="ru-RU" b="1" i="1" dirty="0" err="1">
                <a:solidFill>
                  <a:schemeClr val="bg1"/>
                </a:solidFill>
              </a:rPr>
              <a:t>основі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i="1" dirty="0" err="1" smtClean="0">
                <a:solidFill>
                  <a:schemeClr val="bg1"/>
                </a:solidFill>
              </a:rPr>
              <a:t>використання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 err="1">
                <a:solidFill>
                  <a:schemeClr val="bg1"/>
                </a:solidFill>
              </a:rPr>
              <a:t>експертного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i="1" dirty="0" err="1" smtClean="0">
                <a:solidFill>
                  <a:schemeClr val="bg1"/>
                </a:solidFill>
              </a:rPr>
              <a:t>оцінювання</a:t>
            </a:r>
            <a:r>
              <a:rPr lang="ru-RU" b="1" i="1" dirty="0" smtClean="0">
                <a:solidFill>
                  <a:schemeClr val="bg1"/>
                </a:solidFill>
              </a:rPr>
              <a:t>, </a:t>
            </a:r>
            <a:r>
              <a:rPr lang="ru-RU" b="1" i="1" dirty="0" err="1">
                <a:solidFill>
                  <a:schemeClr val="bg1"/>
                </a:solidFill>
              </a:rPr>
              <a:t>оцініть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i="1" dirty="0" err="1">
                <a:solidFill>
                  <a:schemeClr val="bg1"/>
                </a:solidFill>
              </a:rPr>
              <a:t>конкурентоспроможність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i="1" dirty="0" err="1">
                <a:solidFill>
                  <a:schemeClr val="bg1"/>
                </a:solidFill>
              </a:rPr>
              <a:t>обраного</a:t>
            </a:r>
            <a:r>
              <a:rPr lang="ru-RU" b="1" i="1" dirty="0">
                <a:solidFill>
                  <a:schemeClr val="bg1"/>
                </a:solidFill>
              </a:rPr>
              <a:t> Вами продукту для </a:t>
            </a:r>
            <a:r>
              <a:rPr lang="ru-RU" b="1" i="1" dirty="0" err="1">
                <a:solidFill>
                  <a:schemeClr val="bg1"/>
                </a:solidFill>
              </a:rPr>
              <a:t>стартапу</a:t>
            </a:r>
            <a:r>
              <a:rPr lang="ru-RU" b="1" i="1" dirty="0">
                <a:solidFill>
                  <a:schemeClr val="bg1"/>
                </a:solidFill>
              </a:rPr>
              <a:t>. </a:t>
            </a:r>
            <a:endParaRPr lang="en-US" b="1" i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Експерт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на </a:t>
            </a:r>
            <a:r>
              <a:rPr lang="ru-RU" dirty="0" err="1">
                <a:solidFill>
                  <a:schemeClr val="bg1"/>
                </a:solidFill>
              </a:rPr>
              <a:t>свій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розсуд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проставляє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рівноважні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коефіцієнти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0,1 до 1,0 з </a:t>
            </a:r>
            <a:r>
              <a:rPr lang="ru-RU" dirty="0" err="1">
                <a:solidFill>
                  <a:schemeClr val="bg1"/>
                </a:solidFill>
              </a:rPr>
              <a:t>кроком</a:t>
            </a:r>
            <a:r>
              <a:rPr lang="ru-RU" dirty="0">
                <a:solidFill>
                  <a:schemeClr val="bg1"/>
                </a:solidFill>
              </a:rPr>
              <a:t> 0,1 </a:t>
            </a:r>
            <a:r>
              <a:rPr lang="ru-RU" dirty="0" err="1">
                <a:solidFill>
                  <a:schemeClr val="bg1"/>
                </a:solidFill>
              </a:rPr>
              <a:t>напроти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вказаних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параметрів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Загальна</a:t>
            </a:r>
            <a:r>
              <a:rPr lang="ru-RU" dirty="0">
                <a:solidFill>
                  <a:schemeClr val="bg1"/>
                </a:solidFill>
              </a:rPr>
              <a:t> сума </a:t>
            </a:r>
            <a:r>
              <a:rPr lang="ru-RU" dirty="0" err="1">
                <a:solidFill>
                  <a:schemeClr val="bg1"/>
                </a:solidFill>
              </a:rPr>
              <a:t>коефіцієнтів</a:t>
            </a:r>
            <a:r>
              <a:rPr lang="ru-RU" dirty="0">
                <a:solidFill>
                  <a:schemeClr val="bg1"/>
                </a:solidFill>
              </a:rPr>
              <a:t> не повинна бути </a:t>
            </a:r>
            <a:r>
              <a:rPr lang="ru-RU" dirty="0" err="1">
                <a:solidFill>
                  <a:schemeClr val="bg1"/>
                </a:solidFill>
              </a:rPr>
              <a:t>більше</a:t>
            </a:r>
            <a:r>
              <a:rPr lang="ru-RU" dirty="0">
                <a:solidFill>
                  <a:schemeClr val="bg1"/>
                </a:solidFill>
              </a:rPr>
              <a:t> 1,0 (табл. </a:t>
            </a:r>
            <a:r>
              <a:rPr lang="en-US" dirty="0" smtClean="0">
                <a:solidFill>
                  <a:schemeClr val="bg1"/>
                </a:solidFill>
              </a:rPr>
              <a:t>9</a:t>
            </a:r>
            <a:r>
              <a:rPr lang="ru-RU" dirty="0" smtClean="0">
                <a:solidFill>
                  <a:schemeClr val="bg1"/>
                </a:solidFill>
              </a:rPr>
              <a:t>.5</a:t>
            </a:r>
            <a:r>
              <a:rPr lang="ru-RU" dirty="0">
                <a:solidFill>
                  <a:schemeClr val="bg1"/>
                </a:solidFill>
              </a:rPr>
              <a:t>).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										</a:t>
            </a:r>
            <a:r>
              <a:rPr lang="ru-RU" dirty="0" err="1" smtClean="0">
                <a:solidFill>
                  <a:schemeClr val="bg1"/>
                </a:solidFill>
              </a:rPr>
              <a:t>Таблиця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9</a:t>
            </a:r>
            <a:r>
              <a:rPr lang="ru-RU" dirty="0" smtClean="0">
                <a:solidFill>
                  <a:schemeClr val="bg1"/>
                </a:solidFill>
              </a:rPr>
              <a:t>.2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33360" t="28086" r="31568" b="42022"/>
          <a:stretch/>
        </p:blipFill>
        <p:spPr bwMode="auto">
          <a:xfrm>
            <a:off x="1489166" y="3074126"/>
            <a:ext cx="4592512" cy="30088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666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7483" y="714105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Визначення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концепції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позиціонування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для продукту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стартап</a:t>
            </a:r>
            <a:r>
              <a:rPr lang="uk-UA" b="1" i="1" dirty="0" smtClean="0">
                <a:solidFill>
                  <a:schemeClr val="bg2">
                    <a:lumMod val="50000"/>
                  </a:schemeClr>
                </a:solidFill>
              </a:rPr>
              <a:t>у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1) нова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суб-категорія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Передбачає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 буде представлено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Ваш.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позиціонування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значимо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змінити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умови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боротьби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відсунути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задній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план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лідерство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вирішенні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проблеми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цієї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перерахуйте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проблеми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вашого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цільового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ринку. Задайте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собі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3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питання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вирішують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проблему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поточні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гравці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ринку?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лідирувати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вашим продуктом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рішенні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цієї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проблеми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буде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цільової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аудиторії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привабливим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пропозицію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протилежного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способу. На ринку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однорідних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продуктів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вирізняються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споживчими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властивостями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найдоцільніше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розглянути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дистанціювання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допомогою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абсолютно нового,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протилежного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яскравого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образу продукту. 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відмінні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характеристики.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Передбачає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властивості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відрізняється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прихованого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попиту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Прихований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попит –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нереалізовані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потреби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цільової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аудиторії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бути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вирішені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жодним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товаром на ринку. Ви можете стати першими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рішенні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таких проблем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самим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дистанціюватися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37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3.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Оцінювання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варіантів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концепцій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позиціонування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Кожний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параметр, наведений в 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9.3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необхідно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3-х бальною шкалою.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Концепції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набрали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результаті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найбільшу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кількість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балів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будуть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найефективнішими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стратегіями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позиціонування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									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Таблиця 9.3.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33172" t="28569" r="31624" b="46457"/>
          <a:stretch/>
        </p:blipFill>
        <p:spPr bwMode="auto">
          <a:xfrm>
            <a:off x="1945108" y="2786742"/>
            <a:ext cx="7106194" cy="30828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75640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4.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Деталізуйте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обрану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стратегію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позиціонування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продукту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9.4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33770" t="30367" r="32189" b="43587"/>
          <a:stretch/>
        </p:blipFill>
        <p:spPr bwMode="auto">
          <a:xfrm>
            <a:off x="2107475" y="1306286"/>
            <a:ext cx="6479177" cy="38666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5730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8146" y="478972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3.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Аналіз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основі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запропонованої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процедури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1. </a:t>
            </a:r>
            <a:r>
              <a:rPr lang="ru-RU" b="1" i="1" dirty="0" err="1" smtClean="0">
                <a:solidFill>
                  <a:schemeClr val="bg2">
                    <a:lumMod val="50000"/>
                  </a:schemeClr>
                </a:solidFill>
              </a:rPr>
              <a:t>Складення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списку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можливих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Складіть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список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9.5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										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9.5.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34186" t="46571" r="32369" b="42987"/>
          <a:stretch/>
        </p:blipFill>
        <p:spPr bwMode="auto">
          <a:xfrm>
            <a:off x="2141050" y="2706187"/>
            <a:ext cx="6940732" cy="21161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93651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Визначення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ключових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попереднього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списку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виділіть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розподіліть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прямих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опосередкованих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9.6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враховуючи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вплинути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(як в сторону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збільшення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так і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зменшення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тобто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схиляються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майбутні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перейти до Вас;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прямі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аналогічний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товар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аналогічному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ринку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Вашою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цільовою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аудиторією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непрямі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конкуренти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товар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іншими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характеристиками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абсолютно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інший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продукт,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Вашою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цільовою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аудиторією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0192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1004</TotalTime>
  <Words>503</Words>
  <Application>Microsoft Office PowerPoint</Application>
  <PresentationFormat>Широкоэкранный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Ион</vt:lpstr>
      <vt:lpstr>  ПРАКТИЧНЕ ЗАНЯТТЯ 9.  АНАЛІЗ РИНКУ СТАРТАПУ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47</cp:revision>
  <dcterms:created xsi:type="dcterms:W3CDTF">2021-08-30T19:40:42Z</dcterms:created>
  <dcterms:modified xsi:type="dcterms:W3CDTF">2021-11-03T08:11:04Z</dcterms:modified>
</cp:coreProperties>
</file>