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1BEF0D-F0BB-DE4B-95CE-6DB70DBA9567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1BEF0D-F0BB-DE4B-95CE-6DB70DBA9567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A54C80-263E-416B-A8E0-580EDEADCBDC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1BEF0D-F0BB-DE4B-95CE-6DB70DBA9567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87382" y="2829536"/>
            <a:ext cx="8126330" cy="1897009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uk-UA" sz="4000" b="1" dirty="0">
                <a:solidFill>
                  <a:schemeClr val="accent3">
                    <a:lumMod val="50000"/>
                  </a:schemeClr>
                </a:solidFill>
              </a:rPr>
              <a:t>Лекція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</a:rPr>
              <a:t>11</a:t>
            </a:r>
            <a:br>
              <a:rPr lang="uk-UA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uk-UA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uk-UA" sz="5000" b="1" dirty="0" smtClean="0">
                <a:solidFill>
                  <a:schemeClr val="accent3">
                    <a:lumMod val="50000"/>
                  </a:schemeClr>
                </a:solidFill>
              </a:rPr>
              <a:t>Фінансово-економічні </a:t>
            </a:r>
            <a:r>
              <a:rPr lang="uk-UA" sz="5000" b="1" dirty="0">
                <a:solidFill>
                  <a:schemeClr val="accent3">
                    <a:lumMod val="50000"/>
                  </a:schemeClr>
                </a:solidFill>
              </a:rPr>
              <a:t>результати діяльності </a:t>
            </a:r>
            <a:r>
              <a:rPr lang="uk-UA" sz="5000" b="1" dirty="0" smtClean="0">
                <a:solidFill>
                  <a:schemeClr val="accent3">
                    <a:lumMod val="50000"/>
                  </a:schemeClr>
                </a:solidFill>
              </a:rPr>
              <a:t>підприємства</a:t>
            </a:r>
            <a:endParaRPr lang="ru-RU" sz="5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49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77515" y="409074"/>
            <a:ext cx="10996863" cy="6160168"/>
          </a:xfrm>
        </p:spPr>
        <p:txBody>
          <a:bodyPr/>
          <a:lstStyle/>
          <a:p>
            <a:pPr marR="13970" indent="381000" algn="just">
              <a:spcAft>
                <a:spcPts val="0"/>
              </a:spcAft>
            </a:pPr>
            <a:r>
              <a:rPr lang="uk-UA" sz="3200" b="1" dirty="0">
                <a:latin typeface="Times New Roman"/>
                <a:ea typeface="Times New Roman"/>
              </a:rPr>
              <a:t>Показники ліквідності </a:t>
            </a:r>
            <a:r>
              <a:rPr lang="uk-UA" sz="3200" dirty="0">
                <a:latin typeface="Times New Roman"/>
                <a:ea typeface="Times New Roman"/>
              </a:rPr>
              <a:t>характеризують здатність фірми виконувати свої поточні (короткострокові) зобов'язання за рахунок поточних активів</a:t>
            </a:r>
            <a:r>
              <a:rPr lang="uk-UA" sz="3200" dirty="0" smtClean="0">
                <a:latin typeface="Times New Roman"/>
                <a:ea typeface="Times New Roman"/>
              </a:rPr>
              <a:t>.</a:t>
            </a:r>
          </a:p>
          <a:p>
            <a:pPr marR="13970" indent="381000" algn="just">
              <a:spcAft>
                <a:spcPts val="0"/>
              </a:spcAft>
            </a:pPr>
            <a:endParaRPr lang="ru-RU" sz="2800" dirty="0"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>
                <a:latin typeface="Times New Roman"/>
                <a:ea typeface="Times New Roman"/>
              </a:rPr>
              <a:t>Коефіцієнт загальної ліквідності ( К</a:t>
            </a:r>
            <a:r>
              <a:rPr lang="uk-UA" sz="2800" baseline="-25000" dirty="0">
                <a:latin typeface="Times New Roman"/>
                <a:ea typeface="Times New Roman"/>
              </a:rPr>
              <a:t> л. </a:t>
            </a:r>
            <a:r>
              <a:rPr lang="uk-UA" sz="2800" baseline="-25000" dirty="0" err="1">
                <a:latin typeface="Times New Roman"/>
                <a:ea typeface="Times New Roman"/>
              </a:rPr>
              <a:t>заг</a:t>
            </a:r>
            <a:r>
              <a:rPr lang="uk-UA" sz="2800" baseline="-25000" dirty="0">
                <a:latin typeface="Times New Roman"/>
                <a:ea typeface="Times New Roman"/>
              </a:rPr>
              <a:t>.</a:t>
            </a:r>
            <a:r>
              <a:rPr lang="uk-UA" sz="2800" dirty="0">
                <a:latin typeface="Times New Roman"/>
                <a:ea typeface="Times New Roman"/>
              </a:rPr>
              <a:t>) (коефіцієнт покриття) – це відношення поточних активів ( А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пот</a:t>
            </a:r>
            <a:r>
              <a:rPr lang="uk-UA" sz="2800" baseline="-25000" dirty="0">
                <a:latin typeface="Times New Roman"/>
                <a:ea typeface="Times New Roman"/>
              </a:rPr>
              <a:t>. </a:t>
            </a:r>
            <a:r>
              <a:rPr lang="uk-UA" sz="2800" dirty="0">
                <a:latin typeface="Times New Roman"/>
                <a:ea typeface="Times New Roman"/>
              </a:rPr>
              <a:t>) до поточних зобов'язань ( З </a:t>
            </a:r>
            <a:r>
              <a:rPr lang="uk-UA" sz="2800" baseline="-25000" dirty="0" err="1">
                <a:latin typeface="Times New Roman"/>
                <a:ea typeface="Times New Roman"/>
              </a:rPr>
              <a:t>пот</a:t>
            </a:r>
            <a:r>
              <a:rPr lang="uk-UA" sz="2800" baseline="-25000" dirty="0">
                <a:latin typeface="Times New Roman"/>
                <a:ea typeface="Times New Roman"/>
              </a:rPr>
              <a:t>. </a:t>
            </a:r>
            <a:r>
              <a:rPr lang="uk-UA" sz="2800" dirty="0" smtClean="0">
                <a:latin typeface="Times New Roman"/>
                <a:ea typeface="Times New Roman"/>
              </a:rPr>
              <a:t>):</a:t>
            </a: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endParaRPr lang="ru-RU" dirty="0">
              <a:latin typeface="Times New Roman"/>
              <a:ea typeface="Times New Roman"/>
            </a:endParaRPr>
          </a:p>
          <a:p>
            <a:pPr marR="13970" indent="0" algn="ctr">
              <a:spcAft>
                <a:spcPts val="0"/>
              </a:spcAft>
              <a:buNone/>
            </a:pPr>
            <a:r>
              <a:rPr lang="uk-UA" sz="2800" dirty="0">
                <a:latin typeface="Times New Roman"/>
                <a:ea typeface="Times New Roman"/>
              </a:rPr>
              <a:t>К</a:t>
            </a:r>
            <a:r>
              <a:rPr lang="uk-UA" sz="2800" baseline="-25000" dirty="0">
                <a:latin typeface="Times New Roman"/>
                <a:ea typeface="Times New Roman"/>
              </a:rPr>
              <a:t> л. </a:t>
            </a:r>
            <a:r>
              <a:rPr lang="uk-UA" sz="2800" baseline="-25000" dirty="0" err="1">
                <a:latin typeface="Times New Roman"/>
                <a:ea typeface="Times New Roman"/>
              </a:rPr>
              <a:t>заг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dirty="0">
                <a:latin typeface="Times New Roman"/>
                <a:ea typeface="Times New Roman"/>
              </a:rPr>
              <a:t> = А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пот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dirty="0">
                <a:latin typeface="Times New Roman"/>
                <a:ea typeface="Times New Roman"/>
              </a:rPr>
              <a:t> / З </a:t>
            </a:r>
            <a:r>
              <a:rPr lang="uk-UA" sz="2800" baseline="-25000" dirty="0" err="1">
                <a:latin typeface="Times New Roman"/>
                <a:ea typeface="Times New Roman"/>
              </a:rPr>
              <a:t>пот</a:t>
            </a:r>
            <a:r>
              <a:rPr lang="uk-UA" sz="2800" baseline="-25000" dirty="0">
                <a:latin typeface="Times New Roman"/>
                <a:ea typeface="Times New Roman"/>
              </a:rPr>
              <a:t>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12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81263" y="409073"/>
            <a:ext cx="11020926" cy="6087979"/>
          </a:xfrm>
        </p:spPr>
        <p:txBody>
          <a:bodyPr/>
          <a:lstStyle/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>
                <a:latin typeface="Times New Roman"/>
                <a:ea typeface="Times New Roman"/>
              </a:rPr>
              <a:t>Коефіцієнт термінової ліквідності ( К</a:t>
            </a:r>
            <a:r>
              <a:rPr lang="uk-UA" sz="2800" baseline="-25000" dirty="0">
                <a:latin typeface="Times New Roman"/>
                <a:ea typeface="Times New Roman"/>
              </a:rPr>
              <a:t> л. терм.</a:t>
            </a:r>
            <a:r>
              <a:rPr lang="uk-UA" sz="2800" dirty="0">
                <a:latin typeface="Times New Roman"/>
                <a:ea typeface="Times New Roman"/>
              </a:rPr>
              <a:t>) – це відношення активів високої ліквідності ( А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лікв</a:t>
            </a:r>
            <a:r>
              <a:rPr lang="uk-UA" sz="2800" baseline="-25000" dirty="0">
                <a:latin typeface="Times New Roman"/>
                <a:ea typeface="Times New Roman"/>
              </a:rPr>
              <a:t>. </a:t>
            </a:r>
            <a:r>
              <a:rPr lang="uk-UA" sz="2800" dirty="0">
                <a:latin typeface="Times New Roman"/>
                <a:ea typeface="Times New Roman"/>
              </a:rPr>
              <a:t>) до поточних зобов'язань</a:t>
            </a:r>
            <a:r>
              <a:rPr lang="uk-UA" sz="2800" dirty="0" smtClean="0">
                <a:latin typeface="Times New Roman"/>
                <a:ea typeface="Times New Roman"/>
              </a:rPr>
              <a:t>:</a:t>
            </a: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endParaRPr lang="ru-RU" dirty="0">
              <a:latin typeface="Times New Roman"/>
              <a:ea typeface="Times New Roman"/>
            </a:endParaRPr>
          </a:p>
          <a:p>
            <a:pPr marR="13970" indent="0" algn="ctr">
              <a:spcAft>
                <a:spcPts val="0"/>
              </a:spcAft>
              <a:buNone/>
            </a:pPr>
            <a:r>
              <a:rPr lang="uk-UA" sz="2800" dirty="0">
                <a:latin typeface="Times New Roman"/>
                <a:ea typeface="Times New Roman"/>
              </a:rPr>
              <a:t>К</a:t>
            </a:r>
            <a:r>
              <a:rPr lang="uk-UA" sz="2800" baseline="-25000" dirty="0">
                <a:latin typeface="Times New Roman"/>
                <a:ea typeface="Times New Roman"/>
              </a:rPr>
              <a:t> л. терм</a:t>
            </a:r>
            <a:r>
              <a:rPr lang="uk-UA" sz="2800" dirty="0">
                <a:latin typeface="Times New Roman"/>
                <a:ea typeface="Times New Roman"/>
              </a:rPr>
              <a:t> = А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лікв</a:t>
            </a:r>
            <a:r>
              <a:rPr lang="uk-UA" sz="2800" baseline="-25000" dirty="0">
                <a:latin typeface="Times New Roman"/>
                <a:ea typeface="Times New Roman"/>
              </a:rPr>
              <a:t>. </a:t>
            </a:r>
            <a:r>
              <a:rPr lang="uk-UA" sz="2800" dirty="0">
                <a:latin typeface="Times New Roman"/>
                <a:ea typeface="Times New Roman"/>
              </a:rPr>
              <a:t>/ З </a:t>
            </a:r>
            <a:r>
              <a:rPr lang="uk-UA" sz="2800" baseline="-25000" dirty="0" err="1">
                <a:latin typeface="Times New Roman"/>
                <a:ea typeface="Times New Roman"/>
              </a:rPr>
              <a:t>пот</a:t>
            </a:r>
            <a:r>
              <a:rPr lang="uk-UA" sz="2800" baseline="-25000" dirty="0" smtClean="0">
                <a:latin typeface="Times New Roman"/>
                <a:ea typeface="Times New Roman"/>
              </a:rPr>
              <a:t>.</a:t>
            </a:r>
          </a:p>
          <a:p>
            <a:pPr marR="13970" indent="0" algn="ctr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617220" marR="13970" indent="-34290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>
                <a:latin typeface="Times New Roman"/>
                <a:ea typeface="Times New Roman"/>
              </a:rPr>
              <a:t>Коефіцієнт абсолютної ліквідності ( К</a:t>
            </a:r>
            <a:r>
              <a:rPr lang="uk-UA" sz="2800" baseline="-25000" dirty="0">
                <a:latin typeface="Times New Roman"/>
                <a:ea typeface="Times New Roman"/>
              </a:rPr>
              <a:t> л. </a:t>
            </a:r>
            <a:r>
              <a:rPr lang="uk-UA" sz="2800" baseline="-25000" dirty="0" err="1">
                <a:latin typeface="Times New Roman"/>
                <a:ea typeface="Times New Roman"/>
              </a:rPr>
              <a:t>абс</a:t>
            </a:r>
            <a:r>
              <a:rPr lang="uk-UA" sz="2800" baseline="-25000" dirty="0">
                <a:latin typeface="Times New Roman"/>
                <a:ea typeface="Times New Roman"/>
              </a:rPr>
              <a:t>.</a:t>
            </a:r>
            <a:r>
              <a:rPr lang="uk-UA" sz="2800" dirty="0">
                <a:latin typeface="Times New Roman"/>
                <a:ea typeface="Times New Roman"/>
              </a:rPr>
              <a:t>) характеризується  відношенням грошових засобів ( Г ) та короткострокових цінних паперів ( Ц</a:t>
            </a:r>
            <a:r>
              <a:rPr lang="uk-UA" sz="2800" baseline="-25000" dirty="0">
                <a:latin typeface="Times New Roman"/>
                <a:ea typeface="Times New Roman"/>
              </a:rPr>
              <a:t> п </a:t>
            </a:r>
            <a:r>
              <a:rPr lang="uk-UA" sz="2800" dirty="0">
                <a:latin typeface="Times New Roman"/>
                <a:ea typeface="Times New Roman"/>
              </a:rPr>
              <a:t>) до поточних зобов'язань</a:t>
            </a:r>
            <a:r>
              <a:rPr lang="uk-UA" sz="2800" dirty="0" smtClean="0">
                <a:latin typeface="Times New Roman"/>
                <a:ea typeface="Times New Roman"/>
              </a:rPr>
              <a:t>:</a:t>
            </a:r>
          </a:p>
          <a:p>
            <a:pPr marL="617220" marR="13970" indent="-342900" algn="just">
              <a:spcAft>
                <a:spcPts val="0"/>
              </a:spcAft>
              <a:buFont typeface="Wingdings" pitchFamily="2" charset="2"/>
              <a:buChar char="q"/>
            </a:pPr>
            <a:endParaRPr lang="ru-RU" dirty="0">
              <a:latin typeface="Times New Roman"/>
              <a:ea typeface="Times New Roman"/>
            </a:endParaRPr>
          </a:p>
          <a:p>
            <a:pPr marR="13970" indent="0" algn="ctr">
              <a:spcAft>
                <a:spcPts val="0"/>
              </a:spcAft>
              <a:buNone/>
            </a:pPr>
            <a:r>
              <a:rPr lang="uk-UA" sz="2800" dirty="0">
                <a:latin typeface="Times New Roman"/>
                <a:ea typeface="Times New Roman"/>
              </a:rPr>
              <a:t>К</a:t>
            </a:r>
            <a:r>
              <a:rPr lang="uk-UA" sz="2800" baseline="-25000" dirty="0">
                <a:latin typeface="Times New Roman"/>
                <a:ea typeface="Times New Roman"/>
              </a:rPr>
              <a:t> л. </a:t>
            </a:r>
            <a:r>
              <a:rPr lang="uk-UA" sz="2800" baseline="-25000" dirty="0" err="1">
                <a:latin typeface="Times New Roman"/>
                <a:ea typeface="Times New Roman"/>
              </a:rPr>
              <a:t>абс</a:t>
            </a:r>
            <a:r>
              <a:rPr lang="uk-UA" sz="2800" dirty="0">
                <a:latin typeface="Times New Roman"/>
                <a:ea typeface="Times New Roman"/>
              </a:rPr>
              <a:t> = Г +Ц</a:t>
            </a:r>
            <a:r>
              <a:rPr lang="uk-UA" sz="2800" baseline="-25000" dirty="0">
                <a:latin typeface="Times New Roman"/>
                <a:ea typeface="Times New Roman"/>
              </a:rPr>
              <a:t> п  </a:t>
            </a:r>
            <a:r>
              <a:rPr lang="uk-UA" sz="2800" dirty="0">
                <a:latin typeface="Times New Roman"/>
                <a:ea typeface="Times New Roman"/>
              </a:rPr>
              <a:t>/ З </a:t>
            </a:r>
            <a:r>
              <a:rPr lang="uk-UA" sz="2800" baseline="-25000" dirty="0" err="1">
                <a:latin typeface="Times New Roman"/>
                <a:ea typeface="Times New Roman"/>
              </a:rPr>
              <a:t>пот</a:t>
            </a:r>
            <a:r>
              <a:rPr lang="uk-UA" sz="2800" baseline="-25000" dirty="0" smtClean="0">
                <a:latin typeface="Times New Roman"/>
                <a:ea typeface="Times New Roman"/>
              </a:rPr>
              <a:t>.</a:t>
            </a:r>
          </a:p>
          <a:p>
            <a:pPr marR="13970" indent="0" algn="ctr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617220" marR="13970" indent="-342900" algn="just">
              <a:spcAft>
                <a:spcPts val="0"/>
              </a:spcAft>
              <a:buFont typeface="Wingdings" pitchFamily="2" charset="2"/>
              <a:buChar char="§"/>
            </a:pPr>
            <a:r>
              <a:rPr lang="uk-UA" sz="2800" i="1" dirty="0">
                <a:latin typeface="Times New Roman"/>
                <a:ea typeface="Times New Roman"/>
              </a:rPr>
              <a:t>Значення цього коефіцієнта є достатнім, якщо він перевищує </a:t>
            </a:r>
            <a:endParaRPr lang="uk-UA" sz="2800" i="1" dirty="0" smtClean="0">
              <a:latin typeface="Times New Roman"/>
              <a:ea typeface="Times New Roman"/>
            </a:endParaRPr>
          </a:p>
          <a:p>
            <a:pPr marR="13970" indent="0" algn="just">
              <a:spcAft>
                <a:spcPts val="0"/>
              </a:spcAft>
              <a:buNone/>
            </a:pPr>
            <a:r>
              <a:rPr lang="uk-UA" sz="2800" i="1" dirty="0" smtClean="0">
                <a:latin typeface="Times New Roman"/>
                <a:ea typeface="Times New Roman"/>
              </a:rPr>
              <a:t>0,2 </a:t>
            </a:r>
            <a:r>
              <a:rPr lang="uk-UA" sz="2800" i="1" dirty="0">
                <a:latin typeface="Times New Roman"/>
                <a:ea typeface="Times New Roman"/>
              </a:rPr>
              <a:t>- 0,25.</a:t>
            </a:r>
            <a:endParaRPr lang="ru-RU" i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65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81263" y="385011"/>
            <a:ext cx="11117179" cy="6063915"/>
          </a:xfrm>
        </p:spPr>
        <p:txBody>
          <a:bodyPr/>
          <a:lstStyle/>
          <a:p>
            <a:pPr marR="13970" indent="381000" algn="just">
              <a:spcAft>
                <a:spcPts val="0"/>
              </a:spcAft>
            </a:pPr>
            <a:r>
              <a:rPr lang="uk-UA" sz="2800" b="1" dirty="0">
                <a:latin typeface="Times New Roman"/>
                <a:ea typeface="Times New Roman"/>
              </a:rPr>
              <a:t>Показники платоспроможності. </a:t>
            </a:r>
            <a:endParaRPr lang="uk-UA" sz="2800" b="1" dirty="0" smtClean="0"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 smtClean="0">
                <a:latin typeface="Times New Roman"/>
                <a:ea typeface="Times New Roman"/>
              </a:rPr>
              <a:t>Платоспроможність </a:t>
            </a:r>
            <a:r>
              <a:rPr lang="uk-UA" sz="2800" dirty="0">
                <a:latin typeface="Times New Roman"/>
                <a:ea typeface="Times New Roman"/>
              </a:rPr>
              <a:t>підприємства – це здатність виконувати свої </a:t>
            </a:r>
            <a:r>
              <a:rPr lang="uk-UA" sz="2800" dirty="0" err="1">
                <a:latin typeface="Times New Roman"/>
                <a:ea typeface="Times New Roman"/>
              </a:rPr>
              <a:t>коротко-</a:t>
            </a:r>
            <a:r>
              <a:rPr lang="uk-UA" sz="2800" dirty="0">
                <a:latin typeface="Times New Roman"/>
                <a:ea typeface="Times New Roman"/>
              </a:rPr>
              <a:t> та довгострокові зобов'язання за рахунок власних активів. Цей показник вимірює рівень фінансового ризику, тобто ймовірність банкрутства підприємства</a:t>
            </a:r>
            <a:r>
              <a:rPr lang="uk-UA" sz="2800" dirty="0" smtClean="0">
                <a:latin typeface="Times New Roman"/>
                <a:ea typeface="Times New Roman"/>
              </a:rPr>
              <a:t>. </a:t>
            </a:r>
            <a:endParaRPr lang="ru-RU" dirty="0">
              <a:latin typeface="Times New Roman"/>
              <a:ea typeface="Times New Roman"/>
            </a:endParaRPr>
          </a:p>
          <a:p>
            <a:pPr marL="617220" marR="13970" indent="-342900" algn="just">
              <a:spcAft>
                <a:spcPts val="0"/>
              </a:spcAft>
              <a:buFont typeface="Wingdings" pitchFamily="2" charset="2"/>
              <a:buChar char="§"/>
            </a:pPr>
            <a:r>
              <a:rPr lang="uk-UA" sz="2800" dirty="0">
                <a:latin typeface="Times New Roman"/>
                <a:ea typeface="Times New Roman"/>
              </a:rPr>
              <a:t>Коефіцієнт платоспроможності (фінансової стабільності) (К</a:t>
            </a:r>
            <a:r>
              <a:rPr lang="uk-UA" sz="2800" baseline="-25000" dirty="0">
                <a:latin typeface="Times New Roman"/>
                <a:ea typeface="Times New Roman"/>
              </a:rPr>
              <a:t> п/с </a:t>
            </a:r>
            <a:r>
              <a:rPr lang="uk-UA" sz="2800" dirty="0">
                <a:latin typeface="Times New Roman"/>
                <a:ea typeface="Times New Roman"/>
              </a:rPr>
              <a:t>) обчислюється:</a:t>
            </a:r>
            <a:endParaRPr lang="ru-RU" dirty="0">
              <a:latin typeface="Times New Roman"/>
              <a:ea typeface="Times New Roman"/>
            </a:endParaRPr>
          </a:p>
          <a:p>
            <a:pPr marR="13970" indent="0" algn="ctr">
              <a:spcAft>
                <a:spcPts val="0"/>
              </a:spcAft>
              <a:buNone/>
            </a:pPr>
            <a:r>
              <a:rPr lang="uk-UA" sz="2800" dirty="0">
                <a:latin typeface="Times New Roman"/>
                <a:ea typeface="Times New Roman"/>
              </a:rPr>
              <a:t>К</a:t>
            </a:r>
            <a:r>
              <a:rPr lang="uk-UA" sz="2800" baseline="-25000" dirty="0">
                <a:latin typeface="Times New Roman"/>
                <a:ea typeface="Times New Roman"/>
              </a:rPr>
              <a:t> п/с </a:t>
            </a:r>
            <a:r>
              <a:rPr lang="uk-UA" sz="2800" dirty="0">
                <a:latin typeface="Times New Roman"/>
                <a:ea typeface="Times New Roman"/>
              </a:rPr>
              <a:t>= ( К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вл</a:t>
            </a:r>
            <a:r>
              <a:rPr lang="uk-UA" sz="2800" baseline="-25000" dirty="0">
                <a:latin typeface="Times New Roman"/>
                <a:ea typeface="Times New Roman"/>
              </a:rPr>
              <a:t>. </a:t>
            </a:r>
            <a:r>
              <a:rPr lang="uk-UA" sz="2800" dirty="0">
                <a:latin typeface="Times New Roman"/>
                <a:ea typeface="Times New Roman"/>
              </a:rPr>
              <a:t>/ З </a:t>
            </a:r>
            <a:r>
              <a:rPr lang="uk-UA" sz="2800" baseline="-25000" dirty="0" err="1">
                <a:latin typeface="Times New Roman"/>
                <a:ea typeface="Times New Roman"/>
              </a:rPr>
              <a:t>заг</a:t>
            </a:r>
            <a:r>
              <a:rPr lang="uk-UA" sz="2800" baseline="-25000" dirty="0">
                <a:latin typeface="Times New Roman"/>
                <a:ea typeface="Times New Roman"/>
              </a:rPr>
              <a:t>. </a:t>
            </a:r>
            <a:r>
              <a:rPr lang="uk-UA" sz="2800" dirty="0">
                <a:latin typeface="Times New Roman"/>
                <a:ea typeface="Times New Roman"/>
              </a:rPr>
              <a:t>) · 100</a:t>
            </a:r>
            <a:r>
              <a:rPr lang="uk-UA" sz="2800" dirty="0" smtClean="0">
                <a:latin typeface="Times New Roman"/>
                <a:ea typeface="Times New Roman"/>
              </a:rPr>
              <a:t>%;</a:t>
            </a:r>
          </a:p>
          <a:p>
            <a:pPr marR="13970" indent="381000" algn="ctr"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 marR="13970" indent="0" algn="just">
              <a:spcAft>
                <a:spcPts val="0"/>
              </a:spcAft>
              <a:buNone/>
            </a:pPr>
            <a:r>
              <a:rPr lang="uk-UA" sz="2800" i="1" dirty="0">
                <a:latin typeface="Times New Roman"/>
                <a:ea typeface="Times New Roman"/>
              </a:rPr>
              <a:t>де  К</a:t>
            </a:r>
            <a:r>
              <a:rPr lang="uk-UA" sz="2800" i="1" baseline="-25000" dirty="0">
                <a:latin typeface="Times New Roman"/>
                <a:ea typeface="Times New Roman"/>
              </a:rPr>
              <a:t> </a:t>
            </a:r>
            <a:r>
              <a:rPr lang="uk-UA" sz="2800" i="1" baseline="-25000" dirty="0" err="1">
                <a:latin typeface="Times New Roman"/>
                <a:ea typeface="Times New Roman"/>
              </a:rPr>
              <a:t>вл</a:t>
            </a:r>
            <a:r>
              <a:rPr lang="uk-UA" sz="2800" i="1" baseline="-25000" dirty="0">
                <a:latin typeface="Times New Roman"/>
                <a:ea typeface="Times New Roman"/>
              </a:rPr>
              <a:t>.</a:t>
            </a:r>
            <a:r>
              <a:rPr lang="uk-UA" sz="2800" i="1" dirty="0">
                <a:latin typeface="Times New Roman"/>
                <a:ea typeface="Times New Roman"/>
              </a:rPr>
              <a:t> – власний капітал (статутний фонд), грн.;</a:t>
            </a:r>
            <a:endParaRPr lang="ru-RU" i="1" dirty="0">
              <a:latin typeface="Times New Roman"/>
              <a:ea typeface="Times New Roman"/>
            </a:endParaRPr>
          </a:p>
          <a:p>
            <a:pPr marR="13970" indent="0" algn="just">
              <a:spcAft>
                <a:spcPts val="0"/>
              </a:spcAft>
              <a:buNone/>
            </a:pPr>
            <a:r>
              <a:rPr lang="uk-UA" sz="2800" i="1" dirty="0">
                <a:latin typeface="Times New Roman"/>
                <a:ea typeface="Times New Roman"/>
              </a:rPr>
              <a:t>     </a:t>
            </a:r>
            <a:r>
              <a:rPr lang="uk-UA" sz="2800" i="1" baseline="-25000" dirty="0">
                <a:latin typeface="Times New Roman"/>
                <a:ea typeface="Times New Roman"/>
              </a:rPr>
              <a:t> </a:t>
            </a:r>
            <a:r>
              <a:rPr lang="uk-UA" sz="2800" i="1" dirty="0">
                <a:latin typeface="Times New Roman"/>
                <a:ea typeface="Times New Roman"/>
              </a:rPr>
              <a:t>З </a:t>
            </a:r>
            <a:r>
              <a:rPr lang="uk-UA" sz="2800" i="1" baseline="-25000" dirty="0" err="1">
                <a:latin typeface="Times New Roman"/>
                <a:ea typeface="Times New Roman"/>
              </a:rPr>
              <a:t>заг</a:t>
            </a:r>
            <a:r>
              <a:rPr lang="uk-UA" sz="2800" i="1" baseline="-25000" dirty="0">
                <a:latin typeface="Times New Roman"/>
                <a:ea typeface="Times New Roman"/>
              </a:rPr>
              <a:t> </a:t>
            </a:r>
            <a:r>
              <a:rPr lang="uk-UA" sz="2800" i="1" dirty="0">
                <a:latin typeface="Times New Roman"/>
                <a:ea typeface="Times New Roman"/>
              </a:rPr>
              <a:t> - загальні зобов'язання підприємства (зобов'язання власникам, акціонерам та зовнішні зобов'язання), грн.</a:t>
            </a:r>
            <a:endParaRPr lang="ru-RU" i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3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9389" y="457199"/>
            <a:ext cx="11093116" cy="6039853"/>
          </a:xfrm>
        </p:spPr>
        <p:txBody>
          <a:bodyPr/>
          <a:lstStyle/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>
                <a:latin typeface="Times New Roman"/>
                <a:ea typeface="Times New Roman"/>
              </a:rPr>
              <a:t>Коефіцієнт заборгованості ( К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заборг</a:t>
            </a:r>
            <a:r>
              <a:rPr lang="uk-UA" sz="2800" baseline="-25000" dirty="0">
                <a:latin typeface="Times New Roman"/>
                <a:ea typeface="Times New Roman"/>
              </a:rPr>
              <a:t>.</a:t>
            </a:r>
            <a:r>
              <a:rPr lang="uk-UA" sz="2800" dirty="0">
                <a:latin typeface="Times New Roman"/>
                <a:ea typeface="Times New Roman"/>
              </a:rPr>
              <a:t> ) визначається</a:t>
            </a:r>
            <a:r>
              <a:rPr lang="uk-UA" sz="2800" dirty="0" smtClean="0">
                <a:latin typeface="Times New Roman"/>
                <a:ea typeface="Times New Roman"/>
              </a:rPr>
              <a:t>:</a:t>
            </a: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endParaRPr lang="ru-RU" dirty="0">
              <a:latin typeface="Times New Roman"/>
              <a:ea typeface="Times New Roman"/>
            </a:endParaRPr>
          </a:p>
          <a:p>
            <a:pPr marR="13970" indent="0" algn="ctr">
              <a:spcAft>
                <a:spcPts val="0"/>
              </a:spcAft>
              <a:buNone/>
            </a:pPr>
            <a:r>
              <a:rPr lang="uk-UA" sz="2800" dirty="0">
                <a:latin typeface="Times New Roman"/>
                <a:ea typeface="Times New Roman"/>
              </a:rPr>
              <a:t>К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заборг</a:t>
            </a:r>
            <a:r>
              <a:rPr lang="uk-UA" sz="2800" baseline="-25000" dirty="0">
                <a:latin typeface="Times New Roman"/>
                <a:ea typeface="Times New Roman"/>
              </a:rPr>
              <a:t>.</a:t>
            </a:r>
            <a:r>
              <a:rPr lang="uk-UA" sz="2800" dirty="0">
                <a:latin typeface="Times New Roman"/>
                <a:ea typeface="Times New Roman"/>
              </a:rPr>
              <a:t> = 1 - К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вл</a:t>
            </a:r>
            <a:r>
              <a:rPr lang="uk-UA" sz="2800" dirty="0">
                <a:latin typeface="Times New Roman"/>
                <a:ea typeface="Times New Roman"/>
              </a:rPr>
              <a:t> / З </a:t>
            </a:r>
            <a:r>
              <a:rPr lang="uk-UA" sz="2800" baseline="-25000" dirty="0" err="1">
                <a:latin typeface="Times New Roman"/>
                <a:ea typeface="Times New Roman"/>
              </a:rPr>
              <a:t>зовн</a:t>
            </a:r>
            <a:r>
              <a:rPr lang="uk-UA" sz="2800" baseline="-25000" dirty="0">
                <a:latin typeface="Times New Roman"/>
                <a:ea typeface="Times New Roman"/>
              </a:rPr>
              <a:t>. </a:t>
            </a:r>
            <a:r>
              <a:rPr lang="uk-UA" sz="2800" dirty="0" smtClean="0">
                <a:latin typeface="Times New Roman"/>
                <a:ea typeface="Times New Roman"/>
              </a:rPr>
              <a:t>;</a:t>
            </a:r>
          </a:p>
          <a:p>
            <a:pPr marR="13970" indent="0" algn="ctr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R="13970" indent="0" algn="just">
              <a:spcAft>
                <a:spcPts val="0"/>
              </a:spcAft>
              <a:buNone/>
            </a:pPr>
            <a:r>
              <a:rPr lang="uk-UA" sz="2800" i="1" dirty="0">
                <a:latin typeface="Times New Roman"/>
                <a:ea typeface="Times New Roman"/>
              </a:rPr>
              <a:t>де З </a:t>
            </a:r>
            <a:r>
              <a:rPr lang="uk-UA" sz="2800" i="1" baseline="-25000" dirty="0" err="1">
                <a:latin typeface="Times New Roman"/>
                <a:ea typeface="Times New Roman"/>
              </a:rPr>
              <a:t>зовн</a:t>
            </a:r>
            <a:r>
              <a:rPr lang="uk-UA" sz="2800" i="1" dirty="0">
                <a:latin typeface="Times New Roman"/>
                <a:ea typeface="Times New Roman"/>
              </a:rPr>
              <a:t> – зовнішні зобов'язання підприємства, грн</a:t>
            </a:r>
            <a:r>
              <a:rPr lang="uk-UA" sz="2800" i="1" dirty="0" smtClean="0">
                <a:latin typeface="Times New Roman"/>
                <a:ea typeface="Times New Roman"/>
              </a:rPr>
              <a:t>.</a:t>
            </a:r>
          </a:p>
          <a:p>
            <a:pPr marR="13970" indent="0" algn="just">
              <a:spcAft>
                <a:spcPts val="0"/>
              </a:spcAft>
              <a:buNone/>
            </a:pPr>
            <a:endParaRPr lang="ru-RU" i="1" dirty="0"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ü"/>
            </a:pPr>
            <a:r>
              <a:rPr lang="uk-UA" sz="2800" u="sng" dirty="0">
                <a:latin typeface="Times New Roman"/>
                <a:ea typeface="Times New Roman"/>
              </a:rPr>
              <a:t>Нормальним вважається значення показника </a:t>
            </a:r>
            <a:r>
              <a:rPr lang="ru-RU" sz="2800" u="sng" dirty="0">
                <a:latin typeface="Times New Roman"/>
                <a:ea typeface="Times New Roman"/>
              </a:rPr>
              <a:t>0,5.</a:t>
            </a:r>
            <a:endParaRPr lang="ru-RU" u="sng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205" y="3855716"/>
            <a:ext cx="4197485" cy="2796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5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9389" y="433138"/>
            <a:ext cx="11069053" cy="6039852"/>
          </a:xfrm>
        </p:spPr>
        <p:txBody>
          <a:bodyPr/>
          <a:lstStyle/>
          <a:p>
            <a:pPr marR="13970" indent="381000" algn="just">
              <a:spcAft>
                <a:spcPts val="0"/>
              </a:spcAft>
            </a:pPr>
            <a:r>
              <a:rPr lang="uk-UA" sz="2800" b="1" dirty="0">
                <a:latin typeface="Times New Roman"/>
                <a:ea typeface="Times New Roman"/>
              </a:rPr>
              <a:t>Показники прибутковості </a:t>
            </a:r>
            <a:r>
              <a:rPr lang="uk-UA" sz="2800" dirty="0">
                <a:latin typeface="Times New Roman"/>
                <a:ea typeface="Times New Roman"/>
              </a:rPr>
              <a:t>характеризують ефектив­ність використання всіх видів ресурсів, які забезпечили одержання певного загального доходу</a:t>
            </a:r>
            <a:r>
              <a:rPr lang="uk-UA" sz="2800" dirty="0" smtClean="0">
                <a:latin typeface="Times New Roman"/>
                <a:ea typeface="Times New Roman"/>
              </a:rPr>
              <a:t>.</a:t>
            </a:r>
          </a:p>
          <a:p>
            <a:pPr marR="13970" indent="381000" algn="just"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 marL="731520" marR="13970" indent="-457200" algn="just">
              <a:spcBef>
                <a:spcPts val="25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>
                <a:latin typeface="Times New Roman"/>
                <a:ea typeface="Times New Roman"/>
              </a:rPr>
              <a:t>Прибутковість інвестицій у фірму</a:t>
            </a:r>
            <a:r>
              <a:rPr lang="uk-UA" sz="2800" i="1" dirty="0">
                <a:latin typeface="Times New Roman"/>
                <a:ea typeface="Times New Roman"/>
              </a:rPr>
              <a:t> </a:t>
            </a:r>
            <a:r>
              <a:rPr lang="uk-UA" sz="2800" dirty="0">
                <a:latin typeface="Times New Roman"/>
                <a:ea typeface="Times New Roman"/>
              </a:rPr>
              <a:t>( П </a:t>
            </a:r>
            <a:r>
              <a:rPr lang="uk-UA" sz="2800" baseline="-25000" dirty="0">
                <a:latin typeface="Times New Roman"/>
                <a:ea typeface="Times New Roman"/>
              </a:rPr>
              <a:t>і </a:t>
            </a:r>
            <a:r>
              <a:rPr lang="uk-UA" sz="2800" dirty="0">
                <a:latin typeface="Times New Roman"/>
                <a:ea typeface="Times New Roman"/>
              </a:rPr>
              <a:t>) можна визначи­ти як відношення прибутку після сплати податків ( П </a:t>
            </a:r>
            <a:r>
              <a:rPr lang="uk-UA" sz="2800" baseline="-25000" dirty="0">
                <a:latin typeface="Times New Roman"/>
                <a:ea typeface="Times New Roman"/>
              </a:rPr>
              <a:t>р </a:t>
            </a:r>
            <a:r>
              <a:rPr lang="uk-UA" sz="2800" dirty="0">
                <a:latin typeface="Times New Roman"/>
                <a:ea typeface="Times New Roman"/>
              </a:rPr>
              <a:t>) до загальної суми інвестицій ( І </a:t>
            </a:r>
            <a:r>
              <a:rPr lang="uk-UA" sz="2800" dirty="0" smtClean="0">
                <a:latin typeface="Times New Roman"/>
                <a:ea typeface="Times New Roman"/>
              </a:rPr>
              <a:t>):</a:t>
            </a:r>
          </a:p>
          <a:p>
            <a:pPr marL="731520" marR="13970" indent="-457200" algn="just">
              <a:spcBef>
                <a:spcPts val="25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dirty="0">
              <a:latin typeface="Times New Roman"/>
              <a:ea typeface="Times New Roman"/>
            </a:endParaRPr>
          </a:p>
          <a:p>
            <a:pPr marR="13970" indent="0" algn="ctr">
              <a:spcBef>
                <a:spcPts val="890"/>
              </a:spcBef>
              <a:spcAft>
                <a:spcPts val="0"/>
              </a:spcAft>
              <a:buNone/>
            </a:pPr>
            <a:r>
              <a:rPr lang="uk-UA" sz="2800" dirty="0">
                <a:latin typeface="Times New Roman"/>
                <a:ea typeface="Times New Roman"/>
              </a:rPr>
              <a:t>П </a:t>
            </a:r>
            <a:r>
              <a:rPr lang="uk-UA" sz="2800" baseline="-25000" dirty="0">
                <a:latin typeface="Times New Roman"/>
                <a:ea typeface="Times New Roman"/>
              </a:rPr>
              <a:t>і  </a:t>
            </a:r>
            <a:r>
              <a:rPr lang="uk-UA" sz="2800" dirty="0">
                <a:latin typeface="Times New Roman"/>
                <a:ea typeface="Times New Roman"/>
              </a:rPr>
              <a:t>= ( П </a:t>
            </a:r>
            <a:r>
              <a:rPr lang="uk-UA" sz="2800" baseline="-25000" dirty="0">
                <a:latin typeface="Times New Roman"/>
                <a:ea typeface="Times New Roman"/>
              </a:rPr>
              <a:t>р  </a:t>
            </a:r>
            <a:r>
              <a:rPr lang="uk-UA" sz="2800" dirty="0">
                <a:latin typeface="Times New Roman"/>
                <a:ea typeface="Times New Roman"/>
              </a:rPr>
              <a:t>/  І ) · 100%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16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77515" y="336884"/>
            <a:ext cx="10924673" cy="6087979"/>
          </a:xfrm>
        </p:spPr>
        <p:txBody>
          <a:bodyPr/>
          <a:lstStyle/>
          <a:p>
            <a:pPr marL="617220" marR="13970" indent="-342900" algn="just">
              <a:spcBef>
                <a:spcPts val="25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uk-UA" dirty="0" smtClean="0">
              <a:latin typeface="Times New Roman"/>
              <a:ea typeface="Times New Roman"/>
            </a:endParaRPr>
          </a:p>
          <a:p>
            <a:pPr marL="617220" marR="13970" indent="-342900" algn="just">
              <a:spcBef>
                <a:spcPts val="25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uk-UA" dirty="0" smtClean="0">
                <a:latin typeface="Times New Roman"/>
                <a:ea typeface="Times New Roman"/>
              </a:rPr>
              <a:t> </a:t>
            </a:r>
            <a:r>
              <a:rPr lang="uk-UA" sz="2800" dirty="0">
                <a:latin typeface="Times New Roman"/>
                <a:ea typeface="Times New Roman"/>
              </a:rPr>
              <a:t>К</a:t>
            </a:r>
            <a:r>
              <a:rPr lang="uk-UA" sz="2800" dirty="0" smtClean="0">
                <a:latin typeface="Times New Roman"/>
                <a:ea typeface="Times New Roman"/>
              </a:rPr>
              <a:t>оефіцієнт </a:t>
            </a:r>
            <a:r>
              <a:rPr lang="uk-UA" sz="2800" dirty="0">
                <a:latin typeface="Times New Roman"/>
                <a:ea typeface="Times New Roman"/>
              </a:rPr>
              <a:t>прибутковості власного капіталу</a:t>
            </a:r>
            <a:r>
              <a:rPr lang="uk-UA" sz="2800" dirty="0" smtClean="0">
                <a:latin typeface="Times New Roman"/>
                <a:ea typeface="Times New Roman"/>
              </a:rPr>
              <a:t>:</a:t>
            </a:r>
          </a:p>
          <a:p>
            <a:pPr marL="617220" marR="13970" indent="-342900" algn="just">
              <a:spcBef>
                <a:spcPts val="25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sz="2000" dirty="0">
              <a:latin typeface="Times New Roman"/>
              <a:ea typeface="Times New Roman"/>
            </a:endParaRPr>
          </a:p>
          <a:p>
            <a:pPr marR="13970" indent="0" algn="ctr">
              <a:spcBef>
                <a:spcPts val="890"/>
              </a:spcBef>
              <a:spcAft>
                <a:spcPts val="0"/>
              </a:spcAft>
              <a:buNone/>
            </a:pPr>
            <a:r>
              <a:rPr lang="uk-UA" sz="2800" dirty="0">
                <a:latin typeface="Times New Roman"/>
                <a:ea typeface="Times New Roman"/>
              </a:rPr>
              <a:t>П </a:t>
            </a:r>
            <a:r>
              <a:rPr lang="uk-UA" sz="2800" baseline="-25000" dirty="0">
                <a:latin typeface="Times New Roman"/>
                <a:ea typeface="Times New Roman"/>
              </a:rPr>
              <a:t>к. </a:t>
            </a:r>
            <a:r>
              <a:rPr lang="uk-UA" sz="2800" baseline="-25000" dirty="0" err="1">
                <a:latin typeface="Times New Roman"/>
                <a:ea typeface="Times New Roman"/>
              </a:rPr>
              <a:t>вл</a:t>
            </a:r>
            <a:r>
              <a:rPr lang="uk-UA" sz="2800" baseline="-25000" dirty="0">
                <a:latin typeface="Times New Roman"/>
                <a:ea typeface="Times New Roman"/>
              </a:rPr>
              <a:t>.  </a:t>
            </a:r>
            <a:r>
              <a:rPr lang="uk-UA" sz="2800" dirty="0">
                <a:latin typeface="Times New Roman"/>
                <a:ea typeface="Times New Roman"/>
              </a:rPr>
              <a:t>= ( П </a:t>
            </a:r>
            <a:r>
              <a:rPr lang="uk-UA" sz="2800" baseline="-25000" dirty="0" err="1">
                <a:latin typeface="Times New Roman"/>
                <a:ea typeface="Times New Roman"/>
              </a:rPr>
              <a:t>чист</a:t>
            </a:r>
            <a:r>
              <a:rPr lang="uk-UA" sz="2800" baseline="-25000" dirty="0">
                <a:latin typeface="Times New Roman"/>
                <a:ea typeface="Times New Roman"/>
              </a:rPr>
              <a:t>.  </a:t>
            </a:r>
            <a:r>
              <a:rPr lang="uk-UA" sz="2800" dirty="0">
                <a:latin typeface="Times New Roman"/>
                <a:ea typeface="Times New Roman"/>
              </a:rPr>
              <a:t>/  К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вл</a:t>
            </a:r>
            <a:r>
              <a:rPr lang="uk-UA" sz="2800" dirty="0">
                <a:latin typeface="Times New Roman"/>
                <a:ea typeface="Times New Roman"/>
              </a:rPr>
              <a:t> ) · 100</a:t>
            </a:r>
            <a:r>
              <a:rPr lang="uk-UA" sz="2800" dirty="0" smtClean="0">
                <a:latin typeface="Times New Roman"/>
                <a:ea typeface="Times New Roman"/>
              </a:rPr>
              <a:t>%</a:t>
            </a:r>
          </a:p>
          <a:p>
            <a:pPr marR="13970" indent="0" algn="ctr">
              <a:spcBef>
                <a:spcPts val="890"/>
              </a:spcBef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617220" marR="13970" indent="-342900" algn="just">
              <a:spcBef>
                <a:spcPts val="89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>
                <a:latin typeface="Times New Roman"/>
                <a:ea typeface="Times New Roman"/>
              </a:rPr>
              <a:t>К</a:t>
            </a:r>
            <a:r>
              <a:rPr lang="uk-UA" sz="2800" spc="-15" dirty="0" smtClean="0">
                <a:latin typeface="Times New Roman"/>
                <a:ea typeface="Times New Roman"/>
              </a:rPr>
              <a:t>оефіцієнт </a:t>
            </a:r>
            <a:r>
              <a:rPr lang="uk-UA" sz="2800" spc="-15" dirty="0">
                <a:latin typeface="Times New Roman"/>
                <a:ea typeface="Times New Roman"/>
              </a:rPr>
              <a:t>прибутковості активів ( П </a:t>
            </a:r>
            <a:r>
              <a:rPr lang="uk-UA" sz="2800" spc="-15" baseline="-25000" dirty="0">
                <a:latin typeface="Times New Roman"/>
                <a:ea typeface="Times New Roman"/>
              </a:rPr>
              <a:t>акт. </a:t>
            </a:r>
            <a:r>
              <a:rPr lang="uk-UA" sz="2800" spc="-15" dirty="0" smtClean="0">
                <a:latin typeface="Times New Roman"/>
                <a:ea typeface="Times New Roman"/>
              </a:rPr>
              <a:t>):</a:t>
            </a:r>
          </a:p>
          <a:p>
            <a:pPr marL="617220" marR="13970" indent="-342900" algn="just">
              <a:spcBef>
                <a:spcPts val="89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dirty="0">
              <a:latin typeface="Times New Roman"/>
              <a:ea typeface="Times New Roman"/>
            </a:endParaRPr>
          </a:p>
          <a:p>
            <a:pPr marR="13970" indent="0" algn="ctr">
              <a:spcBef>
                <a:spcPts val="890"/>
              </a:spcBef>
              <a:spcAft>
                <a:spcPts val="0"/>
              </a:spcAft>
              <a:buNone/>
            </a:pPr>
            <a:r>
              <a:rPr lang="uk-UA" sz="2800" spc="-15" dirty="0">
                <a:latin typeface="Times New Roman"/>
                <a:ea typeface="Times New Roman"/>
              </a:rPr>
              <a:t>П </a:t>
            </a:r>
            <a:r>
              <a:rPr lang="uk-UA" sz="2800" spc="-15" baseline="-25000" dirty="0">
                <a:latin typeface="Times New Roman"/>
                <a:ea typeface="Times New Roman"/>
              </a:rPr>
              <a:t>акт. </a:t>
            </a:r>
            <a:r>
              <a:rPr lang="uk-UA" sz="2800" dirty="0">
                <a:latin typeface="Times New Roman"/>
                <a:ea typeface="Times New Roman"/>
              </a:rPr>
              <a:t>= ( П </a:t>
            </a:r>
            <a:r>
              <a:rPr lang="uk-UA" sz="2800" baseline="-25000" dirty="0" err="1">
                <a:latin typeface="Times New Roman"/>
                <a:ea typeface="Times New Roman"/>
              </a:rPr>
              <a:t>чист</a:t>
            </a:r>
            <a:r>
              <a:rPr lang="uk-UA" sz="2800" baseline="-25000" dirty="0">
                <a:latin typeface="Times New Roman"/>
                <a:ea typeface="Times New Roman"/>
              </a:rPr>
              <a:t>.  </a:t>
            </a:r>
            <a:r>
              <a:rPr lang="uk-UA" sz="2800" dirty="0">
                <a:latin typeface="Times New Roman"/>
                <a:ea typeface="Times New Roman"/>
              </a:rPr>
              <a:t>/  А</a:t>
            </a:r>
            <a:r>
              <a:rPr lang="uk-UA" sz="2800" baseline="-25000" dirty="0">
                <a:latin typeface="Times New Roman"/>
                <a:ea typeface="Times New Roman"/>
              </a:rPr>
              <a:t> </a:t>
            </a:r>
            <a:r>
              <a:rPr lang="uk-UA" sz="2800" baseline="-25000" dirty="0" err="1">
                <a:latin typeface="Times New Roman"/>
                <a:ea typeface="Times New Roman"/>
              </a:rPr>
              <a:t>заг</a:t>
            </a:r>
            <a:r>
              <a:rPr lang="uk-UA" sz="2800" baseline="-25000" dirty="0">
                <a:latin typeface="Times New Roman"/>
                <a:ea typeface="Times New Roman"/>
              </a:rPr>
              <a:t>. </a:t>
            </a:r>
            <a:r>
              <a:rPr lang="uk-UA" sz="2800" dirty="0">
                <a:latin typeface="Times New Roman"/>
                <a:ea typeface="Times New Roman"/>
              </a:rPr>
              <a:t>) · 100</a:t>
            </a:r>
            <a:r>
              <a:rPr lang="uk-UA" sz="2800" dirty="0" smtClean="0">
                <a:latin typeface="Times New Roman"/>
                <a:ea typeface="Times New Roman"/>
              </a:rPr>
              <a:t>%</a:t>
            </a:r>
          </a:p>
          <a:p>
            <a:pPr marR="13970" indent="0" algn="ctr">
              <a:spcBef>
                <a:spcPts val="890"/>
              </a:spcBef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R="13970" indent="0" algn="just">
              <a:spcBef>
                <a:spcPts val="265"/>
              </a:spcBef>
              <a:spcAft>
                <a:spcPts val="0"/>
              </a:spcAft>
              <a:buNone/>
            </a:pPr>
            <a:r>
              <a:rPr lang="uk-UA" sz="2800" i="1" spc="-20" dirty="0">
                <a:latin typeface="Times New Roman"/>
                <a:ea typeface="Times New Roman"/>
              </a:rPr>
              <a:t>де </a:t>
            </a:r>
            <a:r>
              <a:rPr lang="uk-UA" sz="2800" i="1" dirty="0">
                <a:latin typeface="Times New Roman"/>
                <a:ea typeface="Times New Roman"/>
              </a:rPr>
              <a:t>П </a:t>
            </a:r>
            <a:r>
              <a:rPr lang="uk-UA" sz="2800" i="1" baseline="-25000" dirty="0" err="1">
                <a:latin typeface="Times New Roman"/>
                <a:ea typeface="Times New Roman"/>
              </a:rPr>
              <a:t>чист</a:t>
            </a:r>
            <a:r>
              <a:rPr lang="uk-UA" sz="2800" i="1" baseline="-25000" dirty="0">
                <a:latin typeface="Times New Roman"/>
                <a:ea typeface="Times New Roman"/>
              </a:rPr>
              <a:t>.  </a:t>
            </a:r>
            <a:r>
              <a:rPr lang="ru-RU" sz="2800" i="1" spc="-20" dirty="0">
                <a:latin typeface="Times New Roman"/>
                <a:ea typeface="Times New Roman"/>
              </a:rPr>
              <a:t>- </a:t>
            </a:r>
            <a:r>
              <a:rPr lang="uk-UA" sz="2800" i="1" spc="-20" dirty="0">
                <a:latin typeface="Times New Roman"/>
                <a:ea typeface="Times New Roman"/>
              </a:rPr>
              <a:t>чистий прибуток підприємства, грн.;</a:t>
            </a:r>
            <a:endParaRPr lang="ru-RU" i="1" dirty="0">
              <a:latin typeface="Times New Roman"/>
              <a:ea typeface="Times New Roman"/>
            </a:endParaRPr>
          </a:p>
          <a:p>
            <a:pPr marR="13970" indent="0" algn="just">
              <a:spcAft>
                <a:spcPts val="0"/>
              </a:spcAft>
              <a:buNone/>
            </a:pPr>
            <a:r>
              <a:rPr lang="uk-UA" sz="2800" i="1" dirty="0">
                <a:latin typeface="Times New Roman"/>
                <a:ea typeface="Times New Roman"/>
              </a:rPr>
              <a:t>     А</a:t>
            </a:r>
            <a:r>
              <a:rPr lang="uk-UA" sz="2800" i="1" baseline="-25000" dirty="0">
                <a:latin typeface="Times New Roman"/>
                <a:ea typeface="Times New Roman"/>
              </a:rPr>
              <a:t> </a:t>
            </a:r>
            <a:r>
              <a:rPr lang="uk-UA" sz="2800" i="1" baseline="-25000" dirty="0" err="1">
                <a:latin typeface="Times New Roman"/>
                <a:ea typeface="Times New Roman"/>
              </a:rPr>
              <a:t>заг</a:t>
            </a:r>
            <a:r>
              <a:rPr lang="uk-UA" sz="2800" i="1" baseline="-25000" dirty="0">
                <a:latin typeface="Times New Roman"/>
                <a:ea typeface="Times New Roman"/>
              </a:rPr>
              <a:t>. </a:t>
            </a:r>
            <a:r>
              <a:rPr lang="ru-RU" sz="2800" i="1" spc="-20" dirty="0">
                <a:latin typeface="Times New Roman"/>
                <a:ea typeface="Times New Roman"/>
              </a:rPr>
              <a:t>- </a:t>
            </a:r>
            <a:r>
              <a:rPr lang="uk-UA" sz="2800" i="1" spc="-20" dirty="0">
                <a:latin typeface="Times New Roman"/>
                <a:ea typeface="Times New Roman"/>
              </a:rPr>
              <a:t>загальна сума активів підприємства, грн.</a:t>
            </a:r>
            <a:endParaRPr lang="ru-RU" i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88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53453" y="385011"/>
            <a:ext cx="10972800" cy="6273366"/>
          </a:xfrm>
        </p:spPr>
        <p:txBody>
          <a:bodyPr>
            <a:normAutofit/>
          </a:bodyPr>
          <a:lstStyle/>
          <a:p>
            <a:pPr marR="13970" indent="381000" algn="just">
              <a:spcAft>
                <a:spcPts val="0"/>
              </a:spcAft>
              <a:tabLst>
                <a:tab pos="323215" algn="l"/>
              </a:tabLst>
            </a:pPr>
            <a:r>
              <a:rPr lang="uk-UA" sz="2800" i="1" dirty="0">
                <a:latin typeface="Times New Roman"/>
                <a:ea typeface="Times New Roman"/>
              </a:rPr>
              <a:t>Показники ефективності використання активів</a:t>
            </a:r>
            <a:r>
              <a:rPr lang="uk-UA" sz="2800" dirty="0">
                <a:latin typeface="Times New Roman"/>
                <a:ea typeface="Times New Roman"/>
              </a:rPr>
              <a:t> харак­</a:t>
            </a:r>
            <a:r>
              <a:rPr lang="uk-UA" sz="2800" spc="-10" dirty="0">
                <a:latin typeface="Times New Roman"/>
                <a:ea typeface="Times New Roman"/>
              </a:rPr>
              <a:t>теризують оборотність фіксованих </a:t>
            </a:r>
            <a:r>
              <a:rPr lang="uk-UA" sz="2800" spc="-10" dirty="0" smtClean="0">
                <a:latin typeface="Times New Roman"/>
                <a:ea typeface="Times New Roman"/>
              </a:rPr>
              <a:t>активів:</a:t>
            </a:r>
          </a:p>
          <a:p>
            <a:pPr marR="13970" indent="381000" algn="just">
              <a:spcAft>
                <a:spcPts val="0"/>
              </a:spcAft>
              <a:tabLst>
                <a:tab pos="323215" algn="l"/>
              </a:tabLst>
            </a:pPr>
            <a:r>
              <a:rPr lang="uk-UA" sz="2800" spc="-5" dirty="0" smtClean="0">
                <a:latin typeface="Times New Roman"/>
                <a:ea typeface="Times New Roman"/>
              </a:rPr>
              <a:t>Оборотність </a:t>
            </a:r>
            <a:r>
              <a:rPr lang="uk-UA" sz="2800" spc="-5" dirty="0">
                <a:latin typeface="Times New Roman"/>
                <a:ea typeface="Times New Roman"/>
              </a:rPr>
              <a:t>основних засобів ( О</a:t>
            </a:r>
            <a:r>
              <a:rPr lang="uk-UA" sz="2800" spc="-5" baseline="-25000" dirty="0">
                <a:latin typeface="Times New Roman"/>
                <a:ea typeface="Times New Roman"/>
              </a:rPr>
              <a:t> </a:t>
            </a:r>
            <a:r>
              <a:rPr lang="uk-UA" sz="2800" spc="-5" baseline="-25000" dirty="0" err="1">
                <a:latin typeface="Times New Roman"/>
                <a:ea typeface="Times New Roman"/>
              </a:rPr>
              <a:t>оз</a:t>
            </a:r>
            <a:r>
              <a:rPr lang="uk-UA" sz="2800" spc="-5" baseline="-25000" dirty="0">
                <a:latin typeface="Times New Roman"/>
                <a:ea typeface="Times New Roman"/>
              </a:rPr>
              <a:t> </a:t>
            </a:r>
            <a:r>
              <a:rPr lang="uk-UA" sz="2800" spc="-5" dirty="0">
                <a:latin typeface="Times New Roman"/>
                <a:ea typeface="Times New Roman"/>
              </a:rPr>
              <a:t>) обчислюється як </a:t>
            </a:r>
            <a:r>
              <a:rPr lang="uk-UA" sz="2800" dirty="0">
                <a:latin typeface="Times New Roman"/>
                <a:ea typeface="Times New Roman"/>
              </a:rPr>
              <a:t>співвідношення між обсягом реалізації ( В</a:t>
            </a:r>
            <a:r>
              <a:rPr lang="uk-UA" sz="2800" baseline="-25000" dirty="0">
                <a:latin typeface="Times New Roman"/>
                <a:ea typeface="Times New Roman"/>
              </a:rPr>
              <a:t> реал. </a:t>
            </a:r>
            <a:r>
              <a:rPr lang="uk-UA" sz="2800" dirty="0">
                <a:latin typeface="Times New Roman"/>
                <a:ea typeface="Times New Roman"/>
              </a:rPr>
              <a:t>) та фіксова­ними і нематеріальними активами ( А </a:t>
            </a:r>
            <a:r>
              <a:rPr lang="uk-UA" sz="2800" baseline="-25000" dirty="0">
                <a:latin typeface="Times New Roman"/>
                <a:ea typeface="Times New Roman"/>
              </a:rPr>
              <a:t>фікс </a:t>
            </a:r>
            <a:r>
              <a:rPr lang="uk-UA" sz="2800" dirty="0">
                <a:latin typeface="Times New Roman"/>
                <a:ea typeface="Times New Roman"/>
              </a:rPr>
              <a:t>):</a:t>
            </a:r>
            <a:endParaRPr lang="ru-RU" dirty="0">
              <a:latin typeface="Times New Roman"/>
              <a:ea typeface="Times New Roman"/>
            </a:endParaRPr>
          </a:p>
          <a:p>
            <a:pPr marR="13970" indent="0" algn="ctr">
              <a:spcAft>
                <a:spcPts val="0"/>
              </a:spcAft>
              <a:buNone/>
            </a:pPr>
            <a:endParaRPr lang="uk-UA" sz="2800" spc="-5" dirty="0" smtClean="0">
              <a:latin typeface="Times New Roman"/>
              <a:ea typeface="Times New Roman"/>
            </a:endParaRPr>
          </a:p>
          <a:p>
            <a:pPr marR="13970" indent="0" algn="ctr">
              <a:spcAft>
                <a:spcPts val="0"/>
              </a:spcAft>
              <a:buNone/>
            </a:pPr>
            <a:r>
              <a:rPr lang="uk-UA" sz="2800" spc="-5" dirty="0" smtClean="0">
                <a:latin typeface="Times New Roman"/>
                <a:ea typeface="Times New Roman"/>
              </a:rPr>
              <a:t>О</a:t>
            </a:r>
            <a:r>
              <a:rPr lang="uk-UA" sz="2800" spc="-5" baseline="-25000" dirty="0" smtClean="0">
                <a:latin typeface="Times New Roman"/>
                <a:ea typeface="Times New Roman"/>
              </a:rPr>
              <a:t> </a:t>
            </a:r>
            <a:r>
              <a:rPr lang="uk-UA" sz="2800" spc="-5" baseline="-25000" dirty="0" err="1">
                <a:latin typeface="Times New Roman"/>
                <a:ea typeface="Times New Roman"/>
              </a:rPr>
              <a:t>оз</a:t>
            </a:r>
            <a:r>
              <a:rPr lang="uk-UA" sz="2800" spc="-5" dirty="0">
                <a:latin typeface="Times New Roman"/>
                <a:ea typeface="Times New Roman"/>
              </a:rPr>
              <a:t> = </a:t>
            </a:r>
            <a:r>
              <a:rPr lang="uk-UA" sz="2800" dirty="0">
                <a:latin typeface="Times New Roman"/>
                <a:ea typeface="Times New Roman"/>
              </a:rPr>
              <a:t>В</a:t>
            </a:r>
            <a:r>
              <a:rPr lang="uk-UA" sz="2800" baseline="-25000" dirty="0">
                <a:latin typeface="Times New Roman"/>
                <a:ea typeface="Times New Roman"/>
              </a:rPr>
              <a:t> реал. </a:t>
            </a:r>
            <a:r>
              <a:rPr lang="uk-UA" sz="2800" dirty="0">
                <a:latin typeface="Times New Roman"/>
                <a:ea typeface="Times New Roman"/>
              </a:rPr>
              <a:t>/ А </a:t>
            </a:r>
            <a:r>
              <a:rPr lang="uk-UA" sz="2800" baseline="-25000" dirty="0">
                <a:latin typeface="Times New Roman"/>
                <a:ea typeface="Times New Roman"/>
              </a:rPr>
              <a:t>фікс.</a:t>
            </a:r>
            <a:endParaRPr lang="ru-RU" dirty="0"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§"/>
            </a:pPr>
            <a:endParaRPr lang="uk-UA" sz="2800" dirty="0" smtClean="0"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§"/>
            </a:pPr>
            <a:r>
              <a:rPr lang="uk-UA" sz="2800" dirty="0" smtClean="0">
                <a:latin typeface="Times New Roman"/>
                <a:ea typeface="Times New Roman"/>
              </a:rPr>
              <a:t>Оборотність </a:t>
            </a:r>
            <a:r>
              <a:rPr lang="uk-UA" sz="2800" dirty="0">
                <a:latin typeface="Times New Roman"/>
                <a:ea typeface="Times New Roman"/>
              </a:rPr>
              <a:t>активів </a:t>
            </a:r>
            <a:r>
              <a:rPr lang="ru-RU" sz="2800" dirty="0">
                <a:latin typeface="Times New Roman"/>
                <a:ea typeface="Times New Roman"/>
              </a:rPr>
              <a:t>( </a:t>
            </a:r>
            <a:r>
              <a:rPr lang="uk-UA" sz="2800" spc="-5" dirty="0">
                <a:latin typeface="Times New Roman"/>
                <a:ea typeface="Times New Roman"/>
              </a:rPr>
              <a:t>О</a:t>
            </a:r>
            <a:r>
              <a:rPr lang="uk-UA" sz="2800" spc="-5" baseline="-25000" dirty="0">
                <a:latin typeface="Times New Roman"/>
                <a:ea typeface="Times New Roman"/>
              </a:rPr>
              <a:t> а </a:t>
            </a:r>
            <a:r>
              <a:rPr lang="ru-RU" sz="2800" dirty="0">
                <a:latin typeface="Times New Roman"/>
                <a:ea typeface="Times New Roman"/>
              </a:rPr>
              <a:t>) </a:t>
            </a:r>
            <a:r>
              <a:rPr lang="uk-UA" sz="2800" dirty="0">
                <a:latin typeface="Times New Roman"/>
                <a:ea typeface="Times New Roman"/>
              </a:rPr>
              <a:t>обчислюється:</a:t>
            </a:r>
            <a:endParaRPr lang="ru-RU" dirty="0">
              <a:latin typeface="Times New Roman"/>
              <a:ea typeface="Times New Roman"/>
            </a:endParaRPr>
          </a:p>
          <a:p>
            <a:pPr marR="13970" indent="0" algn="ctr">
              <a:spcAft>
                <a:spcPts val="0"/>
              </a:spcAft>
              <a:buNone/>
            </a:pPr>
            <a:r>
              <a:rPr lang="uk-UA" sz="2800" spc="-5" dirty="0">
                <a:latin typeface="Times New Roman"/>
                <a:ea typeface="Times New Roman"/>
              </a:rPr>
              <a:t>О</a:t>
            </a:r>
            <a:r>
              <a:rPr lang="uk-UA" sz="2800" spc="-5" baseline="-25000" dirty="0">
                <a:latin typeface="Times New Roman"/>
                <a:ea typeface="Times New Roman"/>
              </a:rPr>
              <a:t> а</a:t>
            </a:r>
            <a:r>
              <a:rPr lang="uk-UA" sz="2800" spc="-5" dirty="0">
                <a:latin typeface="Times New Roman"/>
                <a:ea typeface="Times New Roman"/>
              </a:rPr>
              <a:t> = ( </a:t>
            </a:r>
            <a:r>
              <a:rPr lang="uk-UA" sz="2800" dirty="0">
                <a:latin typeface="Times New Roman"/>
                <a:ea typeface="Times New Roman"/>
              </a:rPr>
              <a:t>В</a:t>
            </a:r>
            <a:r>
              <a:rPr lang="uk-UA" sz="2800" baseline="-25000" dirty="0">
                <a:latin typeface="Times New Roman"/>
                <a:ea typeface="Times New Roman"/>
              </a:rPr>
              <a:t> реал. </a:t>
            </a:r>
            <a:r>
              <a:rPr lang="uk-UA" sz="2800" dirty="0">
                <a:latin typeface="Times New Roman"/>
                <a:ea typeface="Times New Roman"/>
              </a:rPr>
              <a:t>/ А </a:t>
            </a:r>
            <a:r>
              <a:rPr lang="uk-UA" sz="2800" baseline="-25000" dirty="0" err="1">
                <a:latin typeface="Times New Roman"/>
                <a:ea typeface="Times New Roman"/>
              </a:rPr>
              <a:t>заг</a:t>
            </a:r>
            <a:r>
              <a:rPr lang="uk-UA" sz="2800" baseline="-25000" dirty="0">
                <a:latin typeface="Times New Roman"/>
                <a:ea typeface="Times New Roman"/>
              </a:rPr>
              <a:t>.</a:t>
            </a:r>
            <a:r>
              <a:rPr lang="uk-UA" sz="2800" dirty="0">
                <a:latin typeface="Times New Roman"/>
                <a:ea typeface="Times New Roman"/>
              </a:rPr>
              <a:t> ) ·</a:t>
            </a:r>
            <a:r>
              <a:rPr lang="ru-RU" sz="2800" dirty="0">
                <a:latin typeface="Times New Roman"/>
                <a:ea typeface="Times New Roman"/>
              </a:rPr>
              <a:t>100%.</a:t>
            </a:r>
            <a:endParaRPr lang="ru-RU" dirty="0"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sz="2800" i="1" dirty="0">
                <a:latin typeface="Times New Roman"/>
                <a:ea typeface="Times New Roman"/>
              </a:rPr>
              <a:t>Чим вищим є значення цього показника, тим краще використовуються основні і оборотні фонди підприємства.</a:t>
            </a:r>
            <a:endParaRPr lang="ru-RU" i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39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5326" y="385011"/>
            <a:ext cx="11093116" cy="6160168"/>
          </a:xfrm>
        </p:spPr>
        <p:txBody>
          <a:bodyPr/>
          <a:lstStyle/>
          <a:p>
            <a:r>
              <a:rPr lang="uk-UA" sz="2800" b="1" dirty="0">
                <a:latin typeface="Times New Roman"/>
                <a:ea typeface="Times New Roman"/>
              </a:rPr>
              <a:t>Показники та чинники підвищення ефективності виробництва</a:t>
            </a:r>
            <a:r>
              <a:rPr lang="uk-UA" sz="2800" b="1" dirty="0" smtClean="0">
                <a:latin typeface="Times New Roman"/>
                <a:ea typeface="Times New Roman"/>
              </a:rPr>
              <a:t>.</a:t>
            </a:r>
          </a:p>
          <a:p>
            <a:endParaRPr lang="uk-UA" b="1" dirty="0" smtClean="0">
              <a:latin typeface="Times New Roman"/>
              <a:ea typeface="Times New Roman"/>
            </a:endParaRPr>
          </a:p>
          <a:p>
            <a:pPr marL="617220" marR="13970" indent="-34290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b="1" dirty="0">
                <a:latin typeface="Times New Roman"/>
                <a:ea typeface="Times New Roman"/>
              </a:rPr>
              <a:t>Ефективність виробництва </a:t>
            </a:r>
            <a:r>
              <a:rPr lang="uk-UA" dirty="0">
                <a:latin typeface="Times New Roman"/>
                <a:ea typeface="Times New Roman"/>
              </a:rPr>
              <a:t>– </a:t>
            </a:r>
            <a:r>
              <a:rPr lang="uk-UA" sz="2800" dirty="0">
                <a:latin typeface="Times New Roman"/>
                <a:ea typeface="Times New Roman"/>
              </a:rPr>
              <a:t>це узагальнене і повне відображення кінцевих результатів використання засобів, предметів праці та робочої сили на підприємстві за певний проміжок часу. </a:t>
            </a:r>
            <a:endParaRPr lang="uk-UA" sz="2800" dirty="0" smtClean="0">
              <a:latin typeface="Times New Roman"/>
              <a:ea typeface="Times New Roman"/>
            </a:endParaRPr>
          </a:p>
          <a:p>
            <a:pPr marL="617220" marR="13970" indent="-34290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 smtClean="0">
                <a:latin typeface="Times New Roman"/>
                <a:ea typeface="Times New Roman"/>
              </a:rPr>
              <a:t>Проблема </a:t>
            </a:r>
            <a:r>
              <a:rPr lang="uk-UA" sz="2800" dirty="0">
                <a:latin typeface="Times New Roman"/>
                <a:ea typeface="Times New Roman"/>
              </a:rPr>
              <a:t>підвищення ефективності виробництва полягає в забезпеченні максимально можливого результату на кожну одиницю затрачених трудових, матеріальних і фінансових ресурсів. Тому критерієм ефективності виробництва в макроекономічному масштабі є зростання продуктивності суспільної праці.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04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5325" y="288758"/>
            <a:ext cx="11117179" cy="6160168"/>
          </a:xfrm>
        </p:spPr>
        <p:txBody>
          <a:bodyPr>
            <a:normAutofit/>
          </a:bodyPr>
          <a:lstStyle/>
          <a:p>
            <a:endParaRPr lang="uk-UA" sz="2600" b="1" dirty="0" smtClean="0"/>
          </a:p>
          <a:p>
            <a:r>
              <a:rPr lang="uk-UA" sz="2600" b="1" dirty="0" smtClean="0"/>
              <a:t>Кількісне </a:t>
            </a:r>
            <a:r>
              <a:rPr lang="uk-UA" sz="2600" b="1" dirty="0"/>
              <a:t>вираження цього критерію відображається через систему показників економічної ефективності виробництва, яка містить такі групи показників</a:t>
            </a:r>
            <a:r>
              <a:rPr lang="uk-UA" sz="2600" b="1" dirty="0" smtClean="0"/>
              <a:t>:</a:t>
            </a:r>
          </a:p>
          <a:p>
            <a:endParaRPr lang="ru-RU" sz="2600" b="1" dirty="0"/>
          </a:p>
          <a:p>
            <a:pPr lvl="0">
              <a:buFont typeface="Wingdings" pitchFamily="2" charset="2"/>
              <a:buChar char="§"/>
            </a:pPr>
            <a:r>
              <a:rPr lang="uk-UA" dirty="0"/>
              <a:t>Узагальнюючі показники економічної ефективності виробництва </a:t>
            </a:r>
          </a:p>
          <a:p>
            <a:pPr lvl="0">
              <a:buFont typeface="Wingdings" pitchFamily="2" charset="2"/>
              <a:buChar char="§"/>
            </a:pPr>
            <a:r>
              <a:rPr lang="uk-UA" dirty="0" smtClean="0"/>
              <a:t>Показники </a:t>
            </a:r>
            <a:r>
              <a:rPr lang="uk-UA" dirty="0"/>
              <a:t>ефективності використання живої праці </a:t>
            </a:r>
          </a:p>
          <a:p>
            <a:pPr lvl="0">
              <a:buFont typeface="Wingdings" pitchFamily="2" charset="2"/>
              <a:buChar char="§"/>
            </a:pPr>
            <a:r>
              <a:rPr lang="uk-UA" dirty="0" smtClean="0"/>
              <a:t>Показники </a:t>
            </a:r>
            <a:r>
              <a:rPr lang="uk-UA" dirty="0"/>
              <a:t>ефективності використання основних ви­робничих фондів </a:t>
            </a:r>
            <a:endParaRPr lang="uk-UA" dirty="0" smtClean="0"/>
          </a:p>
          <a:p>
            <a:pPr lvl="0">
              <a:buFont typeface="Wingdings" pitchFamily="2" charset="2"/>
              <a:buChar char="§"/>
            </a:pPr>
            <a:r>
              <a:rPr lang="uk-UA" dirty="0" smtClean="0"/>
              <a:t>Показники </a:t>
            </a:r>
            <a:r>
              <a:rPr lang="uk-UA" dirty="0"/>
              <a:t>ефективності використання матеріальних</a:t>
            </a:r>
            <a:br>
              <a:rPr lang="uk-UA" dirty="0"/>
            </a:br>
            <a:r>
              <a:rPr lang="uk-UA" dirty="0"/>
              <a:t>ресурсів </a:t>
            </a:r>
          </a:p>
          <a:p>
            <a:pPr lvl="0">
              <a:buFont typeface="Wingdings" pitchFamily="2" charset="2"/>
              <a:buChar char="§"/>
            </a:pPr>
            <a:r>
              <a:rPr lang="uk-UA" dirty="0" smtClean="0"/>
              <a:t>Показники  </a:t>
            </a:r>
            <a:r>
              <a:rPr lang="uk-UA" dirty="0"/>
              <a:t>ефективності використання  фінансових коштів </a:t>
            </a:r>
          </a:p>
          <a:p>
            <a:pPr lvl="0">
              <a:buFont typeface="Wingdings" pitchFamily="2" charset="2"/>
              <a:buChar char="§"/>
            </a:pPr>
            <a:r>
              <a:rPr lang="uk-UA" dirty="0" smtClean="0"/>
              <a:t>Показники </a:t>
            </a:r>
            <a:r>
              <a:rPr lang="uk-UA" dirty="0"/>
              <a:t>якості </a:t>
            </a:r>
            <a:r>
              <a:rPr lang="uk-UA" dirty="0" smtClean="0"/>
              <a:t>продукції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64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5326" y="336884"/>
            <a:ext cx="11141242" cy="6184232"/>
          </a:xfrm>
        </p:spPr>
        <p:txBody>
          <a:bodyPr/>
          <a:lstStyle/>
          <a:p>
            <a:pPr marR="13970" indent="381000" algn="just">
              <a:spcAft>
                <a:spcPts val="0"/>
              </a:spcAft>
              <a:tabLst>
                <a:tab pos="533400" algn="l"/>
              </a:tabLst>
            </a:pPr>
            <a:endParaRPr lang="uk-UA" sz="2800" u="sng" dirty="0" smtClean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  <a:tabLst>
                <a:tab pos="533400" algn="l"/>
              </a:tabLst>
            </a:pPr>
            <a:r>
              <a:rPr lang="uk-UA" sz="2800" u="sng" dirty="0" smtClean="0">
                <a:latin typeface="Times New Roman"/>
                <a:ea typeface="Times New Roman"/>
              </a:rPr>
              <a:t>Основні </a:t>
            </a:r>
            <a:r>
              <a:rPr lang="uk-UA" sz="2800" u="sng" spc="115" dirty="0">
                <a:latin typeface="Times New Roman"/>
                <a:ea typeface="Times New Roman"/>
              </a:rPr>
              <a:t>чинники підвищення</a:t>
            </a:r>
            <a:r>
              <a:rPr lang="uk-UA" sz="2800" u="sng" cap="small" dirty="0">
                <a:latin typeface="Times New Roman"/>
                <a:ea typeface="Times New Roman"/>
              </a:rPr>
              <a:t> </a:t>
            </a:r>
            <a:r>
              <a:rPr lang="uk-UA" sz="2800" u="sng" dirty="0">
                <a:latin typeface="Times New Roman"/>
                <a:ea typeface="Times New Roman"/>
              </a:rPr>
              <a:t>ефективності виробни</a:t>
            </a:r>
            <a:r>
              <a:rPr lang="uk-UA" sz="2800" u="sng" spc="-10" dirty="0">
                <a:latin typeface="Times New Roman"/>
                <a:ea typeface="Times New Roman"/>
              </a:rPr>
              <a:t>цтва </a:t>
            </a:r>
            <a:r>
              <a:rPr lang="uk-UA" sz="2800" spc="-10" dirty="0">
                <a:latin typeface="Times New Roman"/>
                <a:ea typeface="Times New Roman"/>
              </a:rPr>
              <a:t>— це підвищення його технічного рівня, вдосконален­</a:t>
            </a:r>
            <a:r>
              <a:rPr lang="uk-UA" sz="2800" spc="-5" dirty="0">
                <a:latin typeface="Times New Roman"/>
                <a:ea typeface="Times New Roman"/>
              </a:rPr>
              <a:t>ня управління, організації виробництва і праці, зміна обсягу </a:t>
            </a:r>
            <a:r>
              <a:rPr lang="uk-UA" sz="2800" spc="-10" dirty="0">
                <a:latin typeface="Times New Roman"/>
                <a:ea typeface="Times New Roman"/>
              </a:rPr>
              <a:t>і структури виробництва, поліпшення якості природних ре­сурсів та інші</a:t>
            </a:r>
            <a:r>
              <a:rPr lang="uk-UA" sz="2800" spc="-10" dirty="0" smtClean="0">
                <a:latin typeface="Times New Roman"/>
                <a:ea typeface="Times New Roman"/>
              </a:rPr>
              <a:t>.</a:t>
            </a:r>
          </a:p>
          <a:p>
            <a:pPr marR="13970" indent="381000" algn="just">
              <a:spcAft>
                <a:spcPts val="0"/>
              </a:spcAft>
              <a:tabLst>
                <a:tab pos="533400" algn="l"/>
              </a:tabLst>
            </a:pPr>
            <a:endParaRPr lang="ru-RU" dirty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  <a:tabLst>
                <a:tab pos="533400" algn="l"/>
              </a:tabLst>
            </a:pPr>
            <a:r>
              <a:rPr lang="uk-UA" sz="2800" spc="5" dirty="0">
                <a:latin typeface="Times New Roman"/>
                <a:ea typeface="Times New Roman"/>
              </a:rPr>
              <a:t>Економічна ефективність діяльності підприємства без­посередньо пов'язана із соціальною ефективністю</a:t>
            </a:r>
            <a:r>
              <a:rPr lang="uk-UA" sz="2800" i="1" spc="5" dirty="0">
                <a:latin typeface="Times New Roman"/>
                <a:ea typeface="Times New Roman"/>
              </a:rPr>
              <a:t> </a:t>
            </a:r>
            <a:r>
              <a:rPr lang="uk-UA" sz="2800" spc="5" dirty="0">
                <a:latin typeface="Times New Roman"/>
                <a:ea typeface="Times New Roman"/>
              </a:rPr>
              <a:t>цієї ді­</a:t>
            </a:r>
            <a:r>
              <a:rPr lang="uk-UA" sz="2800" spc="-10" dirty="0">
                <a:latin typeface="Times New Roman"/>
                <a:ea typeface="Times New Roman"/>
              </a:rPr>
              <a:t>яльності, оскільки результати роботи підприємства є базою </a:t>
            </a:r>
            <a:r>
              <a:rPr lang="uk-UA" sz="2800" spc="-5" dirty="0">
                <a:latin typeface="Times New Roman"/>
                <a:ea typeface="Times New Roman"/>
              </a:rPr>
              <a:t>для вирішення цілого ряду соціальних проблем. Соціальну </a:t>
            </a:r>
            <a:r>
              <a:rPr lang="uk-UA" sz="2800" dirty="0">
                <a:latin typeface="Times New Roman"/>
                <a:ea typeface="Times New Roman"/>
              </a:rPr>
              <a:t>ефективність слід розглядати як на рівні окремо взятого підприємства (локальна ефективність), так і на загально­</a:t>
            </a:r>
            <a:r>
              <a:rPr lang="uk-UA" sz="2800" spc="-5" dirty="0">
                <a:latin typeface="Times New Roman"/>
                <a:ea typeface="Times New Roman"/>
              </a:rPr>
              <a:t>державному чи муніципальному рівнях. </a:t>
            </a:r>
            <a:r>
              <a:rPr lang="uk-UA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56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73487" y="309092"/>
            <a:ext cx="11269014" cy="6362163"/>
          </a:xfrm>
        </p:spPr>
        <p:txBody>
          <a:bodyPr/>
          <a:lstStyle/>
          <a:p>
            <a:pPr marR="13970" indent="450215" algn="just">
              <a:spcAft>
                <a:spcPts val="0"/>
              </a:spcAft>
            </a:pPr>
            <a:r>
              <a:rPr lang="uk-UA" sz="2800" b="1" dirty="0">
                <a:latin typeface="Times New Roman"/>
                <a:ea typeface="Times New Roman"/>
              </a:rPr>
              <a:t>Суть і основні завдання фінансової діяльності підприємства</a:t>
            </a:r>
            <a:r>
              <a:rPr lang="uk-UA" sz="2800" b="1" dirty="0" smtClean="0">
                <a:latin typeface="Times New Roman"/>
                <a:ea typeface="Times New Roman"/>
              </a:rPr>
              <a:t>.</a:t>
            </a:r>
          </a:p>
          <a:p>
            <a:pPr marR="13970" indent="450215" algn="just"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r>
              <a:rPr lang="uk-UA" sz="2800" dirty="0">
                <a:latin typeface="Times New Roman"/>
                <a:ea typeface="Times New Roman"/>
              </a:rPr>
              <a:t>Підприємство виробляє продукцію, від її реалізації воно отримує грошові кошти. Ці кошти використовуються для оплати сировини, енергії, обладнання і т.д</a:t>
            </a:r>
            <a:r>
              <a:rPr lang="uk-UA" sz="2800" dirty="0" smtClean="0">
                <a:latin typeface="Times New Roman"/>
                <a:ea typeface="Times New Roman"/>
              </a:rPr>
              <a:t>.</a:t>
            </a:r>
          </a:p>
          <a:p>
            <a:pPr marR="13970" indent="381000" algn="just"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r>
              <a:rPr lang="uk-UA" sz="2800" dirty="0">
                <a:latin typeface="Times New Roman"/>
                <a:ea typeface="Times New Roman"/>
              </a:rPr>
              <a:t>Формування і використання грошових фондів супроводжується складними та багатоплановими відносинами підприємства з: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державними структурами ( органи оподаткування);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комерційними банками;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підприємствами постачальниками і споживачами;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з персоналом підприємства.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21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9389" y="385011"/>
            <a:ext cx="11069053" cy="6304547"/>
          </a:xfrm>
        </p:spPr>
        <p:txBody>
          <a:bodyPr/>
          <a:lstStyle/>
          <a:p>
            <a:pPr marR="13970" indent="381000" algn="just">
              <a:spcAft>
                <a:spcPts val="0"/>
              </a:spcAft>
            </a:pPr>
            <a:endParaRPr lang="uk-UA" sz="3200" dirty="0" smtClean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r>
              <a:rPr lang="uk-UA" sz="3200" dirty="0" smtClean="0">
                <a:latin typeface="Times New Roman"/>
                <a:ea typeface="Times New Roman"/>
              </a:rPr>
              <a:t>Система </a:t>
            </a:r>
            <a:r>
              <a:rPr lang="uk-UA" sz="3200" dirty="0">
                <a:latin typeface="Times New Roman"/>
                <a:ea typeface="Times New Roman"/>
              </a:rPr>
              <a:t>економічних відносин, завдяки якій в плановому порядку створюються і використовуються грошові фонди, називається </a:t>
            </a:r>
            <a:r>
              <a:rPr lang="uk-UA" sz="3200" u="sng" dirty="0">
                <a:latin typeface="Times New Roman"/>
                <a:ea typeface="Times New Roman"/>
              </a:rPr>
              <a:t>фінансами підприємства</a:t>
            </a:r>
            <a:r>
              <a:rPr lang="uk-UA" sz="3200" u="sng" dirty="0" smtClean="0">
                <a:latin typeface="Times New Roman"/>
                <a:ea typeface="Times New Roman"/>
              </a:rPr>
              <a:t>.</a:t>
            </a:r>
          </a:p>
          <a:p>
            <a:pPr marR="13970" indent="381000" algn="just">
              <a:spcAft>
                <a:spcPts val="0"/>
              </a:spcAft>
            </a:pPr>
            <a:endParaRPr lang="ru-RU" u="sng" dirty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r>
              <a:rPr lang="uk-UA" sz="2800" dirty="0">
                <a:latin typeface="Times New Roman"/>
                <a:ea typeface="Times New Roman"/>
              </a:rPr>
              <a:t>Фінанси підприємства є частиною фінансів галузі країни і виконують дві функції: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відтворювальна – забезпечення підприємства необхідними фінансовими ресурсами;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контрольна функція за діяльністю підприємства.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39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9389" y="433137"/>
            <a:ext cx="11020927" cy="6087979"/>
          </a:xfrm>
        </p:spPr>
        <p:txBody>
          <a:bodyPr/>
          <a:lstStyle/>
          <a:p>
            <a:pPr marR="13970" indent="381000" algn="just">
              <a:spcAft>
                <a:spcPts val="0"/>
              </a:spcAft>
            </a:pPr>
            <a:r>
              <a:rPr lang="uk-UA" sz="2800" b="1" dirty="0">
                <a:latin typeface="Times New Roman"/>
                <a:ea typeface="Times New Roman"/>
              </a:rPr>
              <a:t>Основні принципи (завдання) фінансової діяльності підприємства</a:t>
            </a:r>
            <a:r>
              <a:rPr lang="uk-UA" sz="2800" b="1" dirty="0" smtClean="0">
                <a:latin typeface="Times New Roman"/>
                <a:ea typeface="Times New Roman"/>
              </a:rPr>
              <a:t>:</a:t>
            </a:r>
            <a:r>
              <a:rPr lang="uk-UA" b="1" dirty="0" smtClean="0">
                <a:latin typeface="Times New Roman"/>
                <a:ea typeface="Times New Roman"/>
              </a:rPr>
              <a:t> </a:t>
            </a:r>
          </a:p>
          <a:p>
            <a:pPr marR="13970" indent="0" algn="just">
              <a:spcAft>
                <a:spcPts val="0"/>
              </a:spcAft>
              <a:buNone/>
            </a:pPr>
            <a:endParaRPr lang="uk-UA" dirty="0"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sz="2800" dirty="0" smtClean="0">
                <a:latin typeface="Times New Roman"/>
                <a:ea typeface="Times New Roman"/>
              </a:rPr>
              <a:t>вибір </a:t>
            </a:r>
            <a:r>
              <a:rPr lang="uk-UA" sz="2800" dirty="0">
                <a:latin typeface="Times New Roman"/>
                <a:ea typeface="Times New Roman"/>
              </a:rPr>
              <a:t>форм фінансування та їх оптимальне співвідношення</a:t>
            </a:r>
            <a:r>
              <a:rPr lang="uk-UA" sz="2800" dirty="0" smtClean="0">
                <a:latin typeface="Times New Roman"/>
                <a:ea typeface="Times New Roman"/>
              </a:rPr>
              <a:t>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вибір структури капіталу підприємства, напрямків його використання;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збалансування надходжень і видатків платіжних засобів підприємства у часі;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забезпечення своєчасності розрахунків;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підтримання необхідної ліквідності.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48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9389" y="409073"/>
            <a:ext cx="11044990" cy="6184231"/>
          </a:xfrm>
        </p:spPr>
        <p:txBody>
          <a:bodyPr/>
          <a:lstStyle/>
          <a:p>
            <a:pPr marR="13970" indent="381000" algn="just">
              <a:spcAft>
                <a:spcPts val="0"/>
              </a:spcAft>
            </a:pPr>
            <a:r>
              <a:rPr lang="uk-UA" sz="3200" dirty="0">
                <a:latin typeface="Times New Roman"/>
                <a:ea typeface="Times New Roman"/>
              </a:rPr>
              <a:t>Фінансування поділяється на </a:t>
            </a:r>
            <a:r>
              <a:rPr lang="uk-UA" sz="3200" u="sng" dirty="0">
                <a:latin typeface="Times New Roman"/>
                <a:ea typeface="Times New Roman"/>
              </a:rPr>
              <a:t>внутрішнє</a:t>
            </a:r>
            <a:r>
              <a:rPr lang="uk-UA" sz="3200" dirty="0">
                <a:latin typeface="Times New Roman"/>
                <a:ea typeface="Times New Roman"/>
              </a:rPr>
              <a:t> і </a:t>
            </a:r>
            <a:r>
              <a:rPr lang="uk-UA" sz="3200" u="sng" dirty="0">
                <a:latin typeface="Times New Roman"/>
                <a:ea typeface="Times New Roman"/>
              </a:rPr>
              <a:t>зовнішнє</a:t>
            </a:r>
            <a:r>
              <a:rPr lang="uk-UA" sz="3200" dirty="0">
                <a:latin typeface="Times New Roman"/>
                <a:ea typeface="Times New Roman"/>
              </a:rPr>
              <a:t> в залежності від джерел коштів.</a:t>
            </a:r>
            <a:endParaRPr lang="ru-RU" sz="2800" dirty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endParaRPr lang="uk-UA" sz="2800" dirty="0" smtClean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r>
              <a:rPr lang="uk-UA" sz="2800" dirty="0" smtClean="0">
                <a:latin typeface="Times New Roman"/>
                <a:ea typeface="Times New Roman"/>
              </a:rPr>
              <a:t>Форми </a:t>
            </a:r>
            <a:r>
              <a:rPr lang="uk-UA" sz="2800" dirty="0">
                <a:latin typeface="Times New Roman"/>
                <a:ea typeface="Times New Roman"/>
              </a:rPr>
              <a:t>фінансування підприємств: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кредит (грошовий і майновий);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випуск цінних паперів (акцій і облігацій);</a:t>
            </a:r>
            <a:endParaRPr lang="ru-RU" dirty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r>
              <a:rPr lang="uk-UA" sz="2800" dirty="0">
                <a:latin typeface="Times New Roman"/>
                <a:ea typeface="Times New Roman"/>
              </a:rPr>
              <a:t>Спеціальні форми довгострокового кредитування: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оренда;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лізинг (оперативний і фінансовий) – довгострокова оренда машин, обладнання, транспорту, споруд.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038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5325" y="360947"/>
            <a:ext cx="11117179" cy="6208295"/>
          </a:xfrm>
        </p:spPr>
        <p:txBody>
          <a:bodyPr/>
          <a:lstStyle/>
          <a:p>
            <a:pPr marR="13970" indent="381000" algn="just">
              <a:spcAft>
                <a:spcPts val="0"/>
              </a:spcAft>
            </a:pPr>
            <a:endParaRPr lang="uk-UA" dirty="0" smtClean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r>
              <a:rPr lang="uk-UA" sz="2800" dirty="0" smtClean="0">
                <a:latin typeface="Times New Roman"/>
                <a:ea typeface="Times New Roman"/>
              </a:rPr>
              <a:t>Методами </a:t>
            </a:r>
            <a:r>
              <a:rPr lang="uk-UA" sz="2800" dirty="0">
                <a:latin typeface="Times New Roman"/>
                <a:ea typeface="Times New Roman"/>
              </a:rPr>
              <a:t>організації фінансової діяльності підприємства бувають: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комерційний розрахунок;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неприбуткова діяльність;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кошторисне фінансування.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ÐÐ°ÑÑÐ¸Ð½ÐºÐ¸ Ð¿Ð¾ Ð·Ð°Ð¿ÑÐ¾ÑÑ ÑÑÐ½Ð°Ð½Ñ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956" y="3314587"/>
            <a:ext cx="5820223" cy="2779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81263" y="312821"/>
            <a:ext cx="11117179" cy="6208295"/>
          </a:xfrm>
        </p:spPr>
        <p:txBody>
          <a:bodyPr/>
          <a:lstStyle/>
          <a:p>
            <a:r>
              <a:rPr lang="uk-UA" sz="3200" b="1" dirty="0">
                <a:latin typeface="Times New Roman"/>
                <a:ea typeface="Times New Roman"/>
              </a:rPr>
              <a:t>Фінансовий план підприємства</a:t>
            </a:r>
            <a:r>
              <a:rPr lang="uk-UA" sz="3200" b="1" dirty="0" smtClean="0">
                <a:latin typeface="Times New Roman"/>
                <a:ea typeface="Times New Roman"/>
              </a:rPr>
              <a:t>.</a:t>
            </a: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>
                <a:latin typeface="Times New Roman"/>
                <a:ea typeface="Times New Roman"/>
              </a:rPr>
              <a:t>Інструментом управління фінансами підприємства є </a:t>
            </a:r>
            <a:r>
              <a:rPr lang="uk-UA" sz="2800" u="sng" dirty="0">
                <a:latin typeface="Times New Roman"/>
                <a:ea typeface="Times New Roman"/>
              </a:rPr>
              <a:t>фінансовий план.</a:t>
            </a:r>
            <a:endParaRPr lang="ru-RU" u="sng" dirty="0">
              <a:latin typeface="Times New Roman"/>
              <a:ea typeface="Times New Roman"/>
            </a:endParaRPr>
          </a:p>
          <a:p>
            <a:pPr marL="788670" marR="13970" indent="-5143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>
                <a:latin typeface="Times New Roman"/>
                <a:ea typeface="Times New Roman"/>
              </a:rPr>
              <a:t>Основна мета фінансового плану підприємства – </a:t>
            </a:r>
            <a:r>
              <a:rPr lang="uk-U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узгодження доходів з витратами у плановому періоді.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§"/>
            </a:pPr>
            <a:r>
              <a:rPr lang="uk-UA" sz="2800" dirty="0">
                <a:latin typeface="Times New Roman"/>
                <a:ea typeface="Times New Roman"/>
              </a:rPr>
              <a:t>Головним елементом фінансового плану є баланс, який складається з двох частин:</a:t>
            </a:r>
            <a:endParaRPr lang="ru-RU" dirty="0">
              <a:latin typeface="Times New Roman"/>
              <a:ea typeface="Times New Roman"/>
            </a:endParaRPr>
          </a:p>
          <a:p>
            <a:pPr marL="342900" marR="13970" lvl="0" indent="-342900">
              <a:spcAft>
                <a:spcPts val="0"/>
              </a:spcAft>
              <a:buFont typeface="Times New Roman"/>
              <a:buChar char="-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активної;</a:t>
            </a:r>
            <a:endParaRPr lang="ru-RU" dirty="0">
              <a:latin typeface="Times New Roman"/>
              <a:ea typeface="Times New Roman"/>
            </a:endParaRPr>
          </a:p>
          <a:p>
            <a:pPr marL="342900" marR="13970" lvl="0" indent="-342900">
              <a:spcAft>
                <a:spcPts val="0"/>
              </a:spcAft>
              <a:buFont typeface="Times New Roman"/>
              <a:buChar char="-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пасивної.</a:t>
            </a:r>
            <a:endParaRPr lang="ru-RU" dirty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r>
              <a:rPr lang="uk-UA" sz="2800" dirty="0">
                <a:latin typeface="Times New Roman"/>
                <a:ea typeface="Times New Roman"/>
              </a:rPr>
              <a:t>Актив відображає все те, чим володіє підприємство на момент складання балансу.</a:t>
            </a:r>
            <a:endParaRPr lang="ru-RU" dirty="0">
              <a:latin typeface="Times New Roman"/>
              <a:ea typeface="Times New Roman"/>
            </a:endParaRPr>
          </a:p>
          <a:p>
            <a:pPr marR="13970" indent="381000" algn="just">
              <a:spcAft>
                <a:spcPts val="0"/>
              </a:spcAft>
            </a:pPr>
            <a:r>
              <a:rPr lang="uk-UA" sz="2800" dirty="0">
                <a:latin typeface="Times New Roman"/>
                <a:ea typeface="Times New Roman"/>
              </a:rPr>
              <a:t>Пасив показує джерела формування і нагромадження капіталу.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23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545465" y="486347"/>
            <a:ext cx="10246838" cy="6112042"/>
          </a:xfrm>
        </p:spPr>
        <p:txBody>
          <a:bodyPr anchor="b"/>
          <a:lstStyle/>
          <a:p>
            <a:pPr marR="13970" indent="381000" algn="just">
              <a:spcAft>
                <a:spcPts val="0"/>
              </a:spcAft>
            </a:pPr>
            <a:r>
              <a:rPr lang="uk-UA" sz="2800" b="1" dirty="0">
                <a:latin typeface="Times New Roman"/>
                <a:ea typeface="Times New Roman"/>
              </a:rPr>
              <a:t>Актив включає такі розділи:</a:t>
            </a:r>
            <a:endParaRPr lang="ru-RU" b="1" dirty="0">
              <a:latin typeface="Times New Roman"/>
              <a:ea typeface="Times New Roman"/>
            </a:endParaRPr>
          </a:p>
          <a:p>
            <a:pPr marL="342900" marR="13970" lvl="0" indent="-342900" algn="just">
              <a:spcAft>
                <a:spcPts val="0"/>
              </a:spcAft>
              <a:buFont typeface="+mj-lt"/>
              <a:buAutoNum type="arabicPeriod"/>
              <a:tabLst>
                <a:tab pos="5334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Необоротні активи.</a:t>
            </a:r>
            <a:endParaRPr lang="ru-RU" dirty="0">
              <a:latin typeface="Times New Roman"/>
              <a:ea typeface="Times New Roman"/>
            </a:endParaRPr>
          </a:p>
          <a:p>
            <a:pPr marL="342900" marR="13970" lvl="0" indent="-342900" algn="just">
              <a:spcAft>
                <a:spcPts val="0"/>
              </a:spcAft>
              <a:buFont typeface="+mj-lt"/>
              <a:buAutoNum type="arabicPeriod"/>
              <a:tabLst>
                <a:tab pos="5334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Оборотні активи.</a:t>
            </a:r>
            <a:endParaRPr lang="ru-RU" dirty="0">
              <a:latin typeface="Times New Roman"/>
              <a:ea typeface="Times New Roman"/>
            </a:endParaRPr>
          </a:p>
          <a:p>
            <a:pPr marL="342900" marR="13970" lvl="0" indent="-342900" algn="just">
              <a:spcAft>
                <a:spcPts val="0"/>
              </a:spcAft>
              <a:buFont typeface="+mj-lt"/>
              <a:buAutoNum type="arabicPeriod"/>
              <a:tabLst>
                <a:tab pos="5334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Витрати майбутніх періодів</a:t>
            </a:r>
            <a:r>
              <a:rPr lang="uk-UA" sz="2800" dirty="0" smtClean="0">
                <a:latin typeface="Times New Roman"/>
                <a:ea typeface="Times New Roman"/>
              </a:rPr>
              <a:t>.</a:t>
            </a:r>
          </a:p>
          <a:p>
            <a:pPr marL="342900" marR="13970" lvl="0" indent="-342900" algn="just">
              <a:spcAft>
                <a:spcPts val="0"/>
              </a:spcAft>
              <a:buFont typeface="+mj-lt"/>
              <a:buAutoNum type="arabicPeriod"/>
              <a:tabLst>
                <a:tab pos="533400" algn="l"/>
              </a:tabLst>
            </a:pPr>
            <a:endParaRPr lang="ru-RU" dirty="0">
              <a:latin typeface="Times New Roman"/>
              <a:ea typeface="Times New Roman"/>
            </a:endParaRPr>
          </a:p>
          <a:p>
            <a:pPr marR="13970" indent="381000">
              <a:spcAft>
                <a:spcPts val="0"/>
              </a:spcAft>
              <a:tabLst>
                <a:tab pos="533400" algn="l"/>
              </a:tabLst>
            </a:pPr>
            <a:r>
              <a:rPr lang="uk-UA" sz="2800" b="1" dirty="0">
                <a:latin typeface="Times New Roman"/>
                <a:ea typeface="Times New Roman"/>
              </a:rPr>
              <a:t>Пасив включає:</a:t>
            </a:r>
            <a:endParaRPr lang="ru-RU" b="1" dirty="0">
              <a:latin typeface="Times New Roman"/>
              <a:ea typeface="Times New Roman"/>
            </a:endParaRPr>
          </a:p>
          <a:p>
            <a:pPr marL="342900" marR="13970" lvl="0" indent="-342900">
              <a:spcAft>
                <a:spcPts val="0"/>
              </a:spcAft>
              <a:buFont typeface="+mj-lt"/>
              <a:buAutoNum type="arabicPeriod"/>
              <a:tabLst>
                <a:tab pos="5334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Власний капітал.</a:t>
            </a:r>
            <a:endParaRPr lang="ru-RU" dirty="0">
              <a:latin typeface="Times New Roman"/>
              <a:ea typeface="Times New Roman"/>
            </a:endParaRPr>
          </a:p>
          <a:p>
            <a:pPr marL="342900" marR="13970" lvl="0" indent="-342900">
              <a:spcAft>
                <a:spcPts val="0"/>
              </a:spcAft>
              <a:buFont typeface="+mj-lt"/>
              <a:buAutoNum type="arabicPeriod"/>
              <a:tabLst>
                <a:tab pos="5334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Забезпечення витрат і платежів.</a:t>
            </a:r>
            <a:endParaRPr lang="ru-RU" dirty="0">
              <a:latin typeface="Times New Roman"/>
              <a:ea typeface="Times New Roman"/>
            </a:endParaRPr>
          </a:p>
          <a:p>
            <a:pPr marL="342900" marR="13970" lvl="0" indent="-342900">
              <a:spcAft>
                <a:spcPts val="0"/>
              </a:spcAft>
              <a:buFont typeface="+mj-lt"/>
              <a:buAutoNum type="arabicPeriod"/>
              <a:tabLst>
                <a:tab pos="5334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Довгострокові зобов'язання.</a:t>
            </a:r>
            <a:endParaRPr lang="ru-RU" dirty="0">
              <a:latin typeface="Times New Roman"/>
              <a:ea typeface="Times New Roman"/>
            </a:endParaRPr>
          </a:p>
          <a:p>
            <a:pPr marL="342900" marR="13970" lvl="0" indent="-342900">
              <a:spcAft>
                <a:spcPts val="0"/>
              </a:spcAft>
              <a:buFont typeface="+mj-lt"/>
              <a:buAutoNum type="arabicPeriod"/>
              <a:tabLst>
                <a:tab pos="5334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Поточні зобов'язання.</a:t>
            </a:r>
            <a:endParaRPr lang="ru-RU" dirty="0">
              <a:latin typeface="Times New Roman"/>
              <a:ea typeface="Times New Roman"/>
            </a:endParaRPr>
          </a:p>
          <a:p>
            <a:pPr marL="342900" marR="13970" lvl="0" indent="-342900">
              <a:spcAft>
                <a:spcPts val="0"/>
              </a:spcAft>
              <a:buFont typeface="+mj-lt"/>
              <a:buAutoNum type="arabicPeriod"/>
              <a:tabLst>
                <a:tab pos="5334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Доходи майбутніх періодів.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229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81263" y="433137"/>
            <a:ext cx="11069053" cy="6136105"/>
          </a:xfrm>
        </p:spPr>
        <p:txBody>
          <a:bodyPr/>
          <a:lstStyle/>
          <a:p>
            <a:pPr marR="13970" indent="381000" algn="just">
              <a:spcAft>
                <a:spcPts val="0"/>
              </a:spcAft>
            </a:pPr>
            <a:r>
              <a:rPr lang="uk-UA" sz="3200" b="1" dirty="0">
                <a:latin typeface="Times New Roman"/>
                <a:ea typeface="Times New Roman"/>
              </a:rPr>
              <a:t>Показники оцінки фінансового стану підприємства.</a:t>
            </a:r>
            <a:endParaRPr lang="ru-RU" sz="2800" dirty="0"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endParaRPr lang="uk-UA" sz="2800" dirty="0" smtClean="0">
              <a:latin typeface="Times New Roman"/>
              <a:ea typeface="Times New Roman"/>
            </a:endParaRPr>
          </a:p>
          <a:p>
            <a:pPr marL="731520" marR="13970" indent="-457200" algn="just">
              <a:spcAft>
                <a:spcPts val="0"/>
              </a:spcAft>
              <a:buFont typeface="Wingdings" pitchFamily="2" charset="2"/>
              <a:buChar char="q"/>
            </a:pPr>
            <a:r>
              <a:rPr lang="uk-UA" sz="2800" dirty="0" smtClean="0">
                <a:latin typeface="Times New Roman"/>
                <a:ea typeface="Times New Roman"/>
              </a:rPr>
              <a:t>Фінансовий </a:t>
            </a:r>
            <a:r>
              <a:rPr lang="uk-UA" sz="2800" dirty="0">
                <a:latin typeface="Times New Roman"/>
                <a:ea typeface="Times New Roman"/>
              </a:rPr>
              <a:t>стан підприємства можна оцінити за допомогою групи показників: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ліквідності;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платоспроможності;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прибутковості;</a:t>
            </a:r>
            <a:endParaRPr lang="ru-RU" dirty="0">
              <a:latin typeface="Times New Roman"/>
              <a:ea typeface="Times New Roman"/>
            </a:endParaRPr>
          </a:p>
          <a:p>
            <a:pPr marR="13970" lvl="0" algn="just">
              <a:spcAft>
                <a:spcPts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lang="uk-UA" sz="2800" dirty="0">
                <a:latin typeface="Times New Roman"/>
                <a:ea typeface="Times New Roman"/>
              </a:rPr>
              <a:t>ефективності використання активів.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AutoShape 2" descr="ÐÐ°ÑÑÐ¸Ð½ÐºÐ¸ Ð¿Ð¾ Ð·Ð°Ð¿ÑÐ¾ÑÑ ÑÑÐ½Ð°Ð½Ñ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ÐÐ°ÑÑÐ¸Ð½ÐºÐ¸ Ð¿Ð¾ Ð·Ð°Ð¿ÑÐ¾ÑÑ ÑÑÐ½Ð°Ð½Ñ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ÐÐ°ÑÑÐ¸Ð½ÐºÐ¸ Ð¿Ð¾ Ð·Ð°Ð¿ÑÐ¾ÑÑ ÑÑÐ½Ð°Ð½Ñ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ÐÐ°ÑÑÐ¸Ð½ÐºÐ¸ Ð¿Ð¾ Ð·Ð°Ð¿ÑÐ¾ÑÑ ÑÑÐ½Ð°Ð½ÑÐ¸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ÐÐ°ÑÑÐ¸Ð½ÐºÐ¸ Ð¿Ð¾ Ð·Ð°Ð¿ÑÐ¾ÑÑ ÑÑÐ½Ð°Ð½ÑÐ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266" y="3403352"/>
            <a:ext cx="4954113" cy="308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4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411</TotalTime>
  <Words>1019</Words>
  <Application>Microsoft Office PowerPoint</Application>
  <PresentationFormat>Широкоэкранный</PresentationFormat>
  <Paragraphs>132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Century Schoolbook</vt:lpstr>
      <vt:lpstr>Times New Roman</vt:lpstr>
      <vt:lpstr>Wingdings</vt:lpstr>
      <vt:lpstr>Wingdings 2</vt:lpstr>
      <vt:lpstr>Эркер</vt:lpstr>
      <vt:lpstr>  Лекція 11   Фінансово-економічні результати діяльності підприємства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№3 Основні фонди підприємства Тема 3.1 Економічна сутність, класифікація і структура основних фондів.</dc:title>
  <dc:creator>Пользователь Windows</dc:creator>
  <cp:lastModifiedBy>Пользователь Windows</cp:lastModifiedBy>
  <cp:revision>31</cp:revision>
  <dcterms:created xsi:type="dcterms:W3CDTF">2017-09-12T08:17:34Z</dcterms:created>
  <dcterms:modified xsi:type="dcterms:W3CDTF">2020-03-26T14:30:14Z</dcterms:modified>
</cp:coreProperties>
</file>