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304" r:id="rId3"/>
    <p:sldId id="305" r:id="rId4"/>
    <p:sldId id="306" r:id="rId5"/>
    <p:sldId id="308" r:id="rId6"/>
    <p:sldId id="309" r:id="rId7"/>
    <p:sldId id="312" r:id="rId8"/>
    <p:sldId id="310" r:id="rId9"/>
    <p:sldId id="307" r:id="rId10"/>
    <p:sldId id="257" r:id="rId11"/>
    <p:sldId id="303" r:id="rId12"/>
    <p:sldId id="313" r:id="rId13"/>
    <p:sldId id="314" r:id="rId14"/>
    <p:sldId id="315" r:id="rId15"/>
    <p:sldId id="316" r:id="rId16"/>
  </p:sldIdLst>
  <p:sldSz cx="9144000" cy="5143500" type="screen16x9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1090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32B49-D13B-47A7-B7F0-9FB56C23CC3D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BAFE4-C85D-4538-8C41-3C4A360E511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8401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2BAFE4-C85D-4538-8C41-3C4A360E5118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3065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2BAFE4-C85D-4538-8C41-3C4A360E5118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3065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2BAFE4-C85D-4538-8C41-3C4A360E5118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3065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2BAFE4-C85D-4538-8C41-3C4A360E5118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1226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52317"/>
            <a:ext cx="9013372" cy="501915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2400300"/>
            <a:ext cx="6400800" cy="120015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62932" y="1086978"/>
            <a:ext cx="9021537" cy="114551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2" y="1047540"/>
            <a:ext cx="9021537" cy="90435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2" y="2232487"/>
            <a:ext cx="9021537" cy="82899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129448"/>
            <a:ext cx="8229600" cy="1102519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11680" cy="4388644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05980"/>
            <a:ext cx="5562600" cy="4388644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085850"/>
            <a:ext cx="7772400" cy="3429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52317"/>
            <a:ext cx="9013372" cy="501915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714376"/>
            <a:ext cx="7772400" cy="1021556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910953"/>
            <a:ext cx="7772400" cy="1003697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4629150"/>
            <a:ext cx="4000500" cy="342900"/>
          </a:xfrm>
        </p:spPr>
        <p:txBody>
          <a:bodyPr/>
          <a:lstStyle/>
          <a:p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3" y="1782623"/>
            <a:ext cx="9013515" cy="6858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7" y="1756107"/>
            <a:ext cx="9013781" cy="3428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7" y="1851660"/>
            <a:ext cx="9014621" cy="3429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4656582"/>
            <a:ext cx="457200" cy="342900"/>
          </a:xfrm>
        </p:spPr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085850"/>
            <a:ext cx="3749040" cy="3429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085850"/>
            <a:ext cx="3749040" cy="3429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04788"/>
            <a:ext cx="7772400" cy="85725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085850"/>
            <a:ext cx="3733800" cy="5715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085850"/>
            <a:ext cx="3733800" cy="5715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1685925"/>
            <a:ext cx="3733800" cy="291465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1685925"/>
            <a:ext cx="3733800" cy="291465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52316"/>
            <a:ext cx="9013372" cy="5020056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04788"/>
            <a:ext cx="7772400" cy="85725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200150"/>
            <a:ext cx="1905000" cy="337185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200150"/>
            <a:ext cx="5715000" cy="337185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675413"/>
            <a:ext cx="7315200" cy="391716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4084369"/>
            <a:ext cx="7315200" cy="51435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4629150"/>
            <a:ext cx="3886200" cy="342900"/>
          </a:xfrm>
        </p:spPr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4656582"/>
            <a:ext cx="457200" cy="342900"/>
          </a:xfrm>
        </p:spPr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3512666"/>
            <a:ext cx="9006840" cy="6858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9" y="3487856"/>
            <a:ext cx="9006639" cy="3428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1" y="3579919"/>
            <a:ext cx="9006637" cy="3660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9" y="50007"/>
            <a:ext cx="9001873" cy="3436144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52316"/>
            <a:ext cx="9013372" cy="5020056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05979"/>
            <a:ext cx="7772400" cy="85725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085850"/>
            <a:ext cx="7772400" cy="3429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4643437"/>
            <a:ext cx="2476500" cy="357188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4629150"/>
            <a:ext cx="3962400" cy="3429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4657725"/>
            <a:ext cx="457200" cy="3429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/>
              <a:t>Заняття 4</a:t>
            </a:r>
          </a:p>
          <a:p>
            <a:r>
              <a:rPr lang="uk-UA" dirty="0"/>
              <a:t>Розв'язок лінгвістичних задач: </a:t>
            </a:r>
          </a:p>
          <a:p>
            <a:r>
              <a:rPr lang="uk-UA" dirty="0"/>
              <a:t>числівники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Прикладна лінгвістика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AB4D48-AB42-A860-BCE0-C5EB902C3E48}"/>
              </a:ext>
            </a:extLst>
          </p:cNvPr>
          <p:cNvSpPr txBox="1"/>
          <p:nvPr/>
        </p:nvSpPr>
        <p:spPr>
          <a:xfrm>
            <a:off x="6084168" y="401405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dirty="0"/>
              <a:t>доц. </a:t>
            </a:r>
            <a:r>
              <a:rPr lang="uk-UA" dirty="0" err="1"/>
              <a:t>Скорофатова</a:t>
            </a:r>
            <a:r>
              <a:rPr lang="uk-UA" dirty="0"/>
              <a:t> А.О.</a:t>
            </a:r>
          </a:p>
        </p:txBody>
      </p:sp>
    </p:spTree>
    <p:extLst>
      <p:ext uri="{BB962C8B-B14F-4D97-AF65-F5344CB8AC3E}">
        <p14:creationId xmlns:p14="http://schemas.microsoft.com/office/powerpoint/2010/main" val="38705219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63904" y="382392"/>
            <a:ext cx="36004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25" t="11724" r="26561" b="11609"/>
          <a:stretch/>
        </p:blipFill>
        <p:spPr bwMode="auto">
          <a:xfrm>
            <a:off x="1331640" y="-1930"/>
            <a:ext cx="6048672" cy="5021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2839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236296" y="195486"/>
            <a:ext cx="1450504" cy="4319364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</a:rPr>
              <a:t>OVS</a:t>
            </a:r>
            <a:endParaRPr lang="uk-UA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2" t="26667" r="24451" b="8750"/>
          <a:stretch/>
        </p:blipFill>
        <p:spPr bwMode="auto">
          <a:xfrm>
            <a:off x="8816" y="12174"/>
            <a:ext cx="702564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3675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17" t="18210" r="23041" b="14352"/>
          <a:stretch/>
        </p:blipFill>
        <p:spPr bwMode="auto">
          <a:xfrm>
            <a:off x="1043607" y="43992"/>
            <a:ext cx="7456717" cy="5099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75856" y="123478"/>
            <a:ext cx="561662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5377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44392"/>
              </p:ext>
            </p:extLst>
          </p:nvPr>
        </p:nvGraphicFramePr>
        <p:xfrm>
          <a:off x="257149" y="121358"/>
          <a:ext cx="352839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87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6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38" t="38284" r="50000" b="56627"/>
          <a:stretch/>
        </p:blipFill>
        <p:spPr bwMode="auto">
          <a:xfrm>
            <a:off x="343983" y="2614484"/>
            <a:ext cx="2606939" cy="259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84" t="64169" r="33033" b="31516"/>
          <a:stretch/>
        </p:blipFill>
        <p:spPr bwMode="auto">
          <a:xfrm>
            <a:off x="230630" y="2865174"/>
            <a:ext cx="3905956" cy="220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82" t="23239" r="23949" b="64592"/>
          <a:stretch/>
        </p:blipFill>
        <p:spPr bwMode="auto">
          <a:xfrm>
            <a:off x="183011" y="2056698"/>
            <a:ext cx="3793067" cy="620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044989" y="2255800"/>
            <a:ext cx="90856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210184" y="2506064"/>
            <a:ext cx="90856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732456"/>
              </p:ext>
            </p:extLst>
          </p:nvPr>
        </p:nvGraphicFramePr>
        <p:xfrm>
          <a:off x="5064430" y="454990"/>
          <a:ext cx="3684644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86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59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12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13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17" name="Прямая соединительная линия 16"/>
          <p:cNvCxnSpPr/>
          <p:nvPr/>
        </p:nvCxnSpPr>
        <p:spPr>
          <a:xfrm>
            <a:off x="117980" y="2241155"/>
            <a:ext cx="78161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87031" y="3085307"/>
            <a:ext cx="38513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3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4" t="48131" r="42070" b="48080"/>
          <a:stretch/>
        </p:blipFill>
        <p:spPr bwMode="auto">
          <a:xfrm>
            <a:off x="324282" y="3239207"/>
            <a:ext cx="3218680" cy="193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1" name="Прямая соединительная линия 20"/>
          <p:cNvCxnSpPr/>
          <p:nvPr/>
        </p:nvCxnSpPr>
        <p:spPr>
          <a:xfrm>
            <a:off x="287031" y="3432527"/>
            <a:ext cx="38513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12158" y="789494"/>
            <a:ext cx="90856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25841" y="1877880"/>
            <a:ext cx="90856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443142" y="1923040"/>
            <a:ext cx="90856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6250561" y="707005"/>
            <a:ext cx="173771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72263" y="1132982"/>
            <a:ext cx="90856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2377838" y="1509761"/>
            <a:ext cx="1087672" cy="96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7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0" t="51780" r="25009" b="44387"/>
          <a:stretch/>
        </p:blipFill>
        <p:spPr bwMode="auto">
          <a:xfrm>
            <a:off x="266885" y="3451386"/>
            <a:ext cx="4476902" cy="195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8" t="34069" r="56034" b="61685"/>
          <a:stretch/>
        </p:blipFill>
        <p:spPr bwMode="auto">
          <a:xfrm>
            <a:off x="196653" y="3659607"/>
            <a:ext cx="2246489" cy="216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8" name="Прямая соединительная линия 37"/>
          <p:cNvCxnSpPr/>
          <p:nvPr/>
        </p:nvCxnSpPr>
        <p:spPr>
          <a:xfrm>
            <a:off x="324282" y="3990756"/>
            <a:ext cx="38513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3164633" y="2513660"/>
            <a:ext cx="669279" cy="1456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1026546" y="2249536"/>
            <a:ext cx="853749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V="1">
            <a:off x="715182" y="453534"/>
            <a:ext cx="669279" cy="1456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683244" y="1560778"/>
            <a:ext cx="837480" cy="286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6426401" y="1132982"/>
            <a:ext cx="1590234" cy="16906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6497458" y="1461059"/>
            <a:ext cx="1590234" cy="16906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13" name="Picture 1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0" t="60410" r="6993" b="35054"/>
          <a:stretch/>
        </p:blipFill>
        <p:spPr bwMode="auto">
          <a:xfrm>
            <a:off x="118504" y="4088256"/>
            <a:ext cx="5870340" cy="231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1" name="Прямая соединительная линия 60"/>
          <p:cNvCxnSpPr/>
          <p:nvPr/>
        </p:nvCxnSpPr>
        <p:spPr>
          <a:xfrm>
            <a:off x="204014" y="4372024"/>
            <a:ext cx="5769386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1987611" y="2249536"/>
            <a:ext cx="908566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6445790" y="2182002"/>
            <a:ext cx="1590234" cy="16906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6500086" y="1795413"/>
            <a:ext cx="1590234" cy="16906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6449852" y="4096125"/>
            <a:ext cx="1590234" cy="16906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17" name="Picture 2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0" t="42267" r="13503" b="52202"/>
          <a:stretch/>
        </p:blipFill>
        <p:spPr bwMode="auto">
          <a:xfrm>
            <a:off x="117980" y="4373947"/>
            <a:ext cx="5384918" cy="282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1" name="Прямая соединительная линия 70"/>
          <p:cNvCxnSpPr/>
          <p:nvPr/>
        </p:nvCxnSpPr>
        <p:spPr>
          <a:xfrm>
            <a:off x="234057" y="4658914"/>
            <a:ext cx="5769386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1308355" y="2530879"/>
            <a:ext cx="776411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6514002" y="2578806"/>
            <a:ext cx="1562401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2344075" y="812741"/>
            <a:ext cx="1155198" cy="8453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>
            <a:off x="6179958" y="3335867"/>
            <a:ext cx="1973756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H="1" flipV="1">
            <a:off x="3465510" y="1116081"/>
            <a:ext cx="1488700" cy="1628225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22" name="Picture 2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0" t="55614" r="20619" b="39966"/>
          <a:stretch/>
        </p:blipFill>
        <p:spPr bwMode="auto">
          <a:xfrm>
            <a:off x="204014" y="4731990"/>
            <a:ext cx="4804279" cy="22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6" name="Группа 55"/>
          <p:cNvGrpSpPr/>
          <p:nvPr/>
        </p:nvGrpSpPr>
        <p:grpSpPr>
          <a:xfrm>
            <a:off x="6027055" y="454990"/>
            <a:ext cx="2227140" cy="3633266"/>
            <a:chOff x="6027055" y="454990"/>
            <a:chExt cx="2227140" cy="3633266"/>
          </a:xfrm>
        </p:grpSpPr>
        <p:pic>
          <p:nvPicPr>
            <p:cNvPr id="16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697" t="64169" r="33033" b="31516"/>
            <a:stretch/>
          </p:blipFill>
          <p:spPr bwMode="auto">
            <a:xfrm>
              <a:off x="6250561" y="454990"/>
              <a:ext cx="1809718" cy="220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3" name="Picture 11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39" t="50927" r="59603" b="44387"/>
            <a:stretch/>
          </p:blipFill>
          <p:spPr bwMode="auto">
            <a:xfrm>
              <a:off x="6403339" y="866592"/>
              <a:ext cx="1682045" cy="239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12" name="Picture 16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057" t="1" b="-1"/>
            <a:stretch/>
          </p:blipFill>
          <p:spPr bwMode="auto">
            <a:xfrm>
              <a:off x="6349434" y="1246494"/>
              <a:ext cx="1879707" cy="195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14" name="Picture 18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97" r="65053"/>
            <a:stretch/>
          </p:blipFill>
          <p:spPr bwMode="auto">
            <a:xfrm>
              <a:off x="6302584" y="1940811"/>
              <a:ext cx="1811076" cy="231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15" name="Picture 19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191" r="34840"/>
            <a:stretch/>
          </p:blipFill>
          <p:spPr bwMode="auto">
            <a:xfrm>
              <a:off x="6387037" y="1563638"/>
              <a:ext cx="1700655" cy="231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16" name="Picture 20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127" t="-4871"/>
            <a:stretch/>
          </p:blipFill>
          <p:spPr bwMode="auto">
            <a:xfrm>
              <a:off x="6324378" y="3845190"/>
              <a:ext cx="1929817" cy="243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18" name="Picture 2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92" t="16294" r="66531" b="15192"/>
            <a:stretch/>
          </p:blipFill>
          <p:spPr bwMode="auto">
            <a:xfrm>
              <a:off x="6589660" y="2322603"/>
              <a:ext cx="1524000" cy="192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20" name="Picture 24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464"/>
            <a:stretch/>
          </p:blipFill>
          <p:spPr bwMode="auto">
            <a:xfrm>
              <a:off x="6027055" y="3085307"/>
              <a:ext cx="2184722" cy="2809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23" name="Picture 27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640" t="1" r="42339" b="-43380"/>
            <a:stretch/>
          </p:blipFill>
          <p:spPr bwMode="auto">
            <a:xfrm>
              <a:off x="6524484" y="2744306"/>
              <a:ext cx="1492151" cy="323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24" name="Picture 28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837" t="11985" b="-2"/>
            <a:stretch/>
          </p:blipFill>
          <p:spPr bwMode="auto">
            <a:xfrm>
              <a:off x="6028718" y="3494614"/>
              <a:ext cx="1931904" cy="1984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5" name="Группа 54"/>
          <p:cNvGrpSpPr/>
          <p:nvPr/>
        </p:nvGrpSpPr>
        <p:grpSpPr>
          <a:xfrm>
            <a:off x="685013" y="223040"/>
            <a:ext cx="2860562" cy="1675300"/>
            <a:chOff x="685013" y="223040"/>
            <a:chExt cx="2860562" cy="1675300"/>
          </a:xfrm>
        </p:grpSpPr>
        <p:pic>
          <p:nvPicPr>
            <p:cNvPr id="4101" name="Picture 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94" t="64945" r="76314" b="30519"/>
            <a:stretch/>
          </p:blipFill>
          <p:spPr bwMode="auto">
            <a:xfrm>
              <a:off x="792616" y="537233"/>
              <a:ext cx="454283" cy="2314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41" t="39390" r="63961" b="56627"/>
            <a:stretch/>
          </p:blipFill>
          <p:spPr bwMode="auto">
            <a:xfrm>
              <a:off x="685013" y="1674678"/>
              <a:ext cx="790222" cy="203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2" name="Picture 6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139" t="6802"/>
            <a:stretch/>
          </p:blipFill>
          <p:spPr bwMode="auto">
            <a:xfrm>
              <a:off x="2441894" y="1654218"/>
              <a:ext cx="909814" cy="2441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5" name="Picture 9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551" t="2" r="36267" b="-2"/>
            <a:stretch/>
          </p:blipFill>
          <p:spPr bwMode="auto">
            <a:xfrm>
              <a:off x="715182" y="920818"/>
              <a:ext cx="553156" cy="195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6" name="Picture 10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177" t="1" b="-1"/>
            <a:stretch/>
          </p:blipFill>
          <p:spPr bwMode="auto">
            <a:xfrm>
              <a:off x="2358286" y="1309568"/>
              <a:ext cx="1088920" cy="195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10" name="Picture 14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32" t="1" r="65916" b="10574"/>
            <a:stretch/>
          </p:blipFill>
          <p:spPr bwMode="auto">
            <a:xfrm>
              <a:off x="822681" y="223040"/>
              <a:ext cx="454283" cy="1902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11" name="Picture 15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491"/>
            <a:stretch/>
          </p:blipFill>
          <p:spPr bwMode="auto">
            <a:xfrm>
              <a:off x="689344" y="1276155"/>
              <a:ext cx="729221" cy="212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19" name="Picture 23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668" t="15194" r="42810" b="17105"/>
            <a:stretch/>
          </p:blipFill>
          <p:spPr bwMode="auto">
            <a:xfrm>
              <a:off x="2370938" y="630963"/>
              <a:ext cx="1159969" cy="190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21" name="Picture 25"/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862" t="8035" r="28626" b="20517"/>
            <a:stretch/>
          </p:blipFill>
          <p:spPr bwMode="auto">
            <a:xfrm>
              <a:off x="2358286" y="906293"/>
              <a:ext cx="993422" cy="2007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25" name="Picture 29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70" t="2" r="56151" b="-2"/>
            <a:stretch/>
          </p:blipFill>
          <p:spPr bwMode="auto">
            <a:xfrm>
              <a:off x="2358286" y="250384"/>
              <a:ext cx="1187289" cy="195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cxnSp>
        <p:nvCxnSpPr>
          <p:cNvPr id="94" name="Прямая соединительная линия 93"/>
          <p:cNvCxnSpPr/>
          <p:nvPr/>
        </p:nvCxnSpPr>
        <p:spPr>
          <a:xfrm>
            <a:off x="2344075" y="428651"/>
            <a:ext cx="1121435" cy="16996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>
            <a:off x="183011" y="4957515"/>
            <a:ext cx="576938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>
          <a:xfrm>
            <a:off x="2353589" y="1126063"/>
            <a:ext cx="1087672" cy="96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>
            <a:off x="2377838" y="810261"/>
            <a:ext cx="1087672" cy="961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/>
          <p:nvPr/>
        </p:nvCxnSpPr>
        <p:spPr>
          <a:xfrm>
            <a:off x="6013844" y="3316421"/>
            <a:ext cx="2071540" cy="961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>
            <a:off x="6525291" y="2975240"/>
            <a:ext cx="156240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>
            <a:off x="5999649" y="3733152"/>
            <a:ext cx="196097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86126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3" t="64197" r="27032" b="19908"/>
          <a:stretch/>
        </p:blipFill>
        <p:spPr bwMode="auto">
          <a:xfrm>
            <a:off x="899591" y="123478"/>
            <a:ext cx="7927875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23" t="16821" r="27553" b="62346"/>
          <a:stretch/>
        </p:blipFill>
        <p:spPr bwMode="auto">
          <a:xfrm>
            <a:off x="1547664" y="1707653"/>
            <a:ext cx="5949244" cy="1524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3248745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1. Числа від 11 до 14 записуються як </a:t>
            </a:r>
            <a:r>
              <a:rPr lang="uk-UA" b="1" dirty="0"/>
              <a:t>10 + 𝑘 + </a:t>
            </a:r>
            <a:r>
              <a:rPr lang="uk-UA" b="1" dirty="0" err="1"/>
              <a:t>парол</a:t>
            </a:r>
            <a:r>
              <a:rPr lang="uk-UA" b="1" dirty="0"/>
              <a:t> </a:t>
            </a:r>
            <a:r>
              <a:rPr lang="uk-UA" dirty="0"/>
              <a:t>(при цьому </a:t>
            </a:r>
            <a:r>
              <a:rPr lang="uk-UA" b="1" i="1" dirty="0" err="1"/>
              <a:t>ӈирэӄ</a:t>
            </a:r>
            <a:r>
              <a:rPr lang="uk-UA" b="1" i="1" dirty="0"/>
              <a:t> </a:t>
            </a:r>
            <a:r>
              <a:rPr lang="uk-UA" b="1" i="1" dirty="0" err="1"/>
              <a:t>парол</a:t>
            </a:r>
            <a:r>
              <a:rPr lang="uk-UA" b="1" i="1" dirty="0"/>
              <a:t> </a:t>
            </a:r>
            <a:r>
              <a:rPr lang="uk-UA" dirty="0"/>
              <a:t>завжди переходить у </a:t>
            </a:r>
            <a:r>
              <a:rPr lang="uk-UA" b="1" i="1" dirty="0" err="1"/>
              <a:t>ӈиръэпарол</a:t>
            </a:r>
            <a:r>
              <a:rPr lang="uk-UA" dirty="0"/>
              <a:t>, </a:t>
            </a:r>
            <a:r>
              <a:rPr lang="uk-UA" b="1" i="1" dirty="0" err="1"/>
              <a:t>ӈыроӄ</a:t>
            </a:r>
            <a:r>
              <a:rPr lang="uk-UA" b="1" i="1" dirty="0"/>
              <a:t> </a:t>
            </a:r>
            <a:r>
              <a:rPr lang="uk-UA" b="1" i="1" dirty="0" err="1"/>
              <a:t>парол</a:t>
            </a:r>
            <a:r>
              <a:rPr lang="uk-UA" b="1" i="1" dirty="0"/>
              <a:t> </a:t>
            </a:r>
            <a:r>
              <a:rPr lang="uk-UA" dirty="0"/>
              <a:t>– у </a:t>
            </a:r>
            <a:r>
              <a:rPr lang="uk-UA" b="1" i="1" dirty="0" err="1"/>
              <a:t>ӈыръопарол</a:t>
            </a:r>
            <a:r>
              <a:rPr lang="uk-UA" dirty="0"/>
              <a:t>, а </a:t>
            </a:r>
            <a:r>
              <a:rPr lang="uk-UA" b="1" i="1" dirty="0" err="1"/>
              <a:t>ӈыраӄ</a:t>
            </a:r>
            <a:r>
              <a:rPr lang="uk-UA" b="1" i="1" dirty="0"/>
              <a:t> </a:t>
            </a:r>
            <a:r>
              <a:rPr lang="uk-UA" b="1" i="1" dirty="0" err="1"/>
              <a:t>парол</a:t>
            </a:r>
            <a:r>
              <a:rPr lang="uk-UA" b="1" i="1" dirty="0"/>
              <a:t> </a:t>
            </a:r>
            <a:r>
              <a:rPr lang="uk-UA" dirty="0"/>
              <a:t>–  у </a:t>
            </a:r>
            <a:r>
              <a:rPr lang="uk-UA" b="1" i="1" dirty="0" err="1"/>
              <a:t>ӈыръапарол</a:t>
            </a:r>
            <a:r>
              <a:rPr lang="uk-UA" dirty="0"/>
              <a:t>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4556" y="4172075"/>
            <a:ext cx="8699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2. Числа </a:t>
            </a:r>
            <a:r>
              <a:rPr lang="ru-RU" dirty="0" err="1"/>
              <a:t>від</a:t>
            </a:r>
            <a:r>
              <a:rPr lang="ru-RU" dirty="0"/>
              <a:t> 16 до 19 </a:t>
            </a:r>
            <a:r>
              <a:rPr lang="ru-RU" dirty="0" err="1"/>
              <a:t>аналогічним</a:t>
            </a:r>
            <a:r>
              <a:rPr lang="ru-RU" dirty="0"/>
              <a:t> чином </a:t>
            </a:r>
            <a:r>
              <a:rPr lang="ru-RU" dirty="0" err="1"/>
              <a:t>записуються</a:t>
            </a:r>
            <a:r>
              <a:rPr lang="ru-RU" dirty="0"/>
              <a:t> як </a:t>
            </a:r>
            <a:r>
              <a:rPr lang="ru-RU" b="1" dirty="0"/>
              <a:t>15 + 𝑘 + </a:t>
            </a:r>
            <a:r>
              <a:rPr lang="ru-RU" b="1" dirty="0" err="1"/>
              <a:t>парол</a:t>
            </a:r>
            <a:r>
              <a:rPr lang="ru-RU" dirty="0"/>
              <a:t>, а числа </a:t>
            </a:r>
            <a:r>
              <a:rPr lang="ru-RU" dirty="0" err="1"/>
              <a:t>від</a:t>
            </a:r>
            <a:r>
              <a:rPr lang="ru-RU" dirty="0"/>
              <a:t> 21 до 30 –  як </a:t>
            </a:r>
            <a:r>
              <a:rPr lang="ru-RU" b="1" dirty="0"/>
              <a:t>20 + 𝑘 + </a:t>
            </a:r>
            <a:r>
              <a:rPr lang="ru-RU" b="1" dirty="0" err="1"/>
              <a:t>парол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2125702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95486"/>
            <a:ext cx="7772400" cy="43193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/>
              <a:t>3. Для чисел 40, 60 і 80 </a:t>
            </a:r>
            <a:r>
              <a:rPr lang="ru-RU" sz="1800" dirty="0" err="1"/>
              <a:t>використовуємо</a:t>
            </a:r>
            <a:r>
              <a:rPr lang="ru-RU" sz="1800" dirty="0"/>
              <a:t> </a:t>
            </a:r>
            <a:r>
              <a:rPr lang="ru-RU" sz="1800" dirty="0" err="1"/>
              <a:t>запис</a:t>
            </a:r>
            <a:r>
              <a:rPr lang="ru-RU" sz="1800" dirty="0"/>
              <a:t> </a:t>
            </a:r>
            <a:r>
              <a:rPr lang="ru-RU" sz="1800" b="1" dirty="0"/>
              <a:t>𝑘 × 20</a:t>
            </a:r>
            <a:r>
              <a:rPr lang="ru-RU" sz="1800" dirty="0"/>
              <a:t>, при </a:t>
            </a:r>
            <a:r>
              <a:rPr lang="ru-RU" sz="1800" dirty="0" err="1"/>
              <a:t>цьому</a:t>
            </a:r>
            <a:r>
              <a:rPr lang="ru-RU" sz="1800" dirty="0"/>
              <a:t> </a:t>
            </a:r>
            <a:r>
              <a:rPr lang="ru-RU" sz="1800" dirty="0" err="1"/>
              <a:t>між</a:t>
            </a:r>
            <a:r>
              <a:rPr lang="ru-RU" sz="1800" dirty="0"/>
              <a:t> словами </a:t>
            </a:r>
            <a:r>
              <a:rPr lang="ru-RU" sz="1800" dirty="0" err="1"/>
              <a:t>пробілу</a:t>
            </a:r>
            <a:r>
              <a:rPr lang="ru-RU" sz="1800" dirty="0"/>
              <a:t> не </a:t>
            </a:r>
            <a:r>
              <a:rPr lang="ru-RU" sz="1800" dirty="0" err="1"/>
              <a:t>ставимо</a:t>
            </a:r>
            <a:r>
              <a:rPr lang="ru-RU" sz="1800" dirty="0"/>
              <a:t>, а у </a:t>
            </a:r>
            <a:r>
              <a:rPr lang="ru-RU" sz="1800" dirty="0" err="1"/>
              <a:t>випадку</a:t>
            </a:r>
            <a:r>
              <a:rPr lang="ru-RU" sz="1800" dirty="0"/>
              <a:t> з числами 60 і 80 </a:t>
            </a:r>
            <a:r>
              <a:rPr lang="ru-RU" sz="1800" dirty="0" err="1"/>
              <a:t>замість</a:t>
            </a:r>
            <a:r>
              <a:rPr lang="ru-RU" sz="1800" dirty="0"/>
              <a:t> </a:t>
            </a:r>
            <a:r>
              <a:rPr lang="ru-RU" sz="1800" dirty="0" err="1"/>
              <a:t>форми</a:t>
            </a:r>
            <a:r>
              <a:rPr lang="ru-RU" sz="1800" dirty="0"/>
              <a:t> </a:t>
            </a:r>
            <a:r>
              <a:rPr lang="ru-RU" sz="1800" b="1" dirty="0" err="1"/>
              <a:t>ӄликкин</a:t>
            </a:r>
            <a:r>
              <a:rPr lang="ru-RU" sz="1800" dirty="0"/>
              <a:t> для числа 20 </a:t>
            </a:r>
            <a:r>
              <a:rPr lang="ru-RU" sz="1800" dirty="0" err="1"/>
              <a:t>використовуємо</a:t>
            </a:r>
            <a:r>
              <a:rPr lang="ru-RU" sz="1800" dirty="0"/>
              <a:t> </a:t>
            </a:r>
            <a:r>
              <a:rPr lang="ru-RU" sz="1800" dirty="0" err="1"/>
              <a:t>дещо</a:t>
            </a:r>
            <a:r>
              <a:rPr lang="ru-RU" sz="1800" dirty="0"/>
              <a:t> </a:t>
            </a:r>
            <a:r>
              <a:rPr lang="ru-RU" sz="1800" dirty="0" err="1"/>
              <a:t>іншу</a:t>
            </a:r>
            <a:r>
              <a:rPr lang="ru-RU" sz="1800" dirty="0"/>
              <a:t> – </a:t>
            </a:r>
            <a:r>
              <a:rPr lang="ru-RU" sz="1800" b="1" dirty="0" err="1"/>
              <a:t>ӄлеккэн</a:t>
            </a:r>
            <a:r>
              <a:rPr lang="ru-RU" sz="1800" dirty="0"/>
              <a:t>.</a:t>
            </a:r>
          </a:p>
          <a:p>
            <a:pPr marL="0" indent="0" algn="just">
              <a:buNone/>
            </a:pPr>
            <a:endParaRPr lang="ru-RU" sz="1800" dirty="0"/>
          </a:p>
          <a:p>
            <a:pPr marL="0" indent="0" algn="just">
              <a:buNone/>
            </a:pPr>
            <a:r>
              <a:rPr lang="ru-RU" sz="1800" dirty="0"/>
              <a:t>4. Для чисел </a:t>
            </a:r>
            <a:r>
              <a:rPr lang="ru-RU" sz="1800" dirty="0" err="1"/>
              <a:t>від</a:t>
            </a:r>
            <a:r>
              <a:rPr lang="ru-RU" sz="1800" dirty="0"/>
              <a:t> 41 до 50, </a:t>
            </a:r>
            <a:r>
              <a:rPr lang="ru-RU" sz="1800" dirty="0" err="1"/>
              <a:t>від</a:t>
            </a:r>
            <a:r>
              <a:rPr lang="ru-RU" sz="1800" dirty="0"/>
              <a:t> 61 до 70 та </a:t>
            </a:r>
            <a:r>
              <a:rPr lang="ru-RU" sz="1800" dirty="0" err="1"/>
              <a:t>від</a:t>
            </a:r>
            <a:r>
              <a:rPr lang="ru-RU" sz="1800" dirty="0"/>
              <a:t> 81 до 90 </a:t>
            </a:r>
            <a:r>
              <a:rPr lang="ru-RU" sz="1800" dirty="0" err="1"/>
              <a:t>використовуємо</a:t>
            </a:r>
            <a:r>
              <a:rPr lang="ru-RU" sz="1800" dirty="0"/>
              <a:t> записи </a:t>
            </a:r>
            <a:r>
              <a:rPr lang="ru-RU" sz="1800" b="1" dirty="0"/>
              <a:t>40 + 𝑘 + </a:t>
            </a:r>
            <a:r>
              <a:rPr lang="ru-RU" sz="1800" b="1" dirty="0" err="1"/>
              <a:t>парол</a:t>
            </a:r>
            <a:r>
              <a:rPr lang="ru-RU" sz="1800" dirty="0"/>
              <a:t>, </a:t>
            </a:r>
            <a:r>
              <a:rPr lang="ru-RU" sz="1800" b="1" dirty="0"/>
              <a:t>60 + 𝑘 + </a:t>
            </a:r>
            <a:r>
              <a:rPr lang="ru-RU" sz="1800" b="1" dirty="0" err="1"/>
              <a:t>парол</a:t>
            </a:r>
            <a:r>
              <a:rPr lang="ru-RU" sz="1800" b="1" dirty="0"/>
              <a:t> </a:t>
            </a:r>
            <a:r>
              <a:rPr lang="ru-RU" sz="1800" dirty="0"/>
              <a:t>і </a:t>
            </a:r>
            <a:r>
              <a:rPr lang="ru-RU" sz="1800" b="1" dirty="0"/>
              <a:t>80 + 𝑘 + </a:t>
            </a:r>
            <a:r>
              <a:rPr lang="ru-RU" sz="1800" b="1" dirty="0" err="1"/>
              <a:t>парол</a:t>
            </a:r>
            <a:r>
              <a:rPr lang="ru-RU" sz="1800" b="1" dirty="0"/>
              <a:t> </a:t>
            </a:r>
            <a:r>
              <a:rPr lang="ru-RU" sz="1800" dirty="0" err="1"/>
              <a:t>відповідно</a:t>
            </a:r>
            <a:r>
              <a:rPr lang="ru-RU" sz="1800" dirty="0"/>
              <a:t>.</a:t>
            </a:r>
            <a:endParaRPr lang="uk-UA" sz="1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5" t="41050" r="29722" b="38116"/>
          <a:stretch/>
        </p:blipFill>
        <p:spPr bwMode="auto">
          <a:xfrm>
            <a:off x="611560" y="2240012"/>
            <a:ext cx="8208912" cy="2007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2136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9" t="8958" r="23865" b="47708"/>
          <a:stretch/>
        </p:blipFill>
        <p:spPr bwMode="auto">
          <a:xfrm>
            <a:off x="539552" y="339502"/>
            <a:ext cx="8244916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8911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86" t="12917" r="22935" b="37135"/>
          <a:stretch/>
        </p:blipFill>
        <p:spPr bwMode="auto">
          <a:xfrm>
            <a:off x="323528" y="195486"/>
            <a:ext cx="8565750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5225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06" t="21667" r="23280" b="21875"/>
          <a:stretch/>
        </p:blipFill>
        <p:spPr bwMode="auto">
          <a:xfrm>
            <a:off x="691480" y="0"/>
            <a:ext cx="8435360" cy="4948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4183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23478"/>
            <a:ext cx="849694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prstClr val="white"/>
                </a:solidFill>
              </a:rPr>
              <a:t>Як видно, </a:t>
            </a:r>
            <a:r>
              <a:rPr lang="ru-RU" sz="1400" dirty="0" err="1">
                <a:solidFill>
                  <a:prstClr val="white"/>
                </a:solidFill>
              </a:rPr>
              <a:t>вс</a:t>
            </a:r>
            <a:r>
              <a:rPr lang="en-AU" sz="1400" dirty="0">
                <a:solidFill>
                  <a:prstClr val="white"/>
                </a:solidFill>
              </a:rPr>
              <a:t>i 36 </a:t>
            </a:r>
            <a:r>
              <a:rPr lang="ru-RU" sz="1400" dirty="0" err="1">
                <a:solidFill>
                  <a:prstClr val="white"/>
                </a:solidFill>
              </a:rPr>
              <a:t>речень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мають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однакову</a:t>
            </a:r>
            <a:r>
              <a:rPr lang="ru-RU" sz="1400" dirty="0">
                <a:solidFill>
                  <a:prstClr val="white"/>
                </a:solidFill>
              </a:rPr>
              <a:t> структуру: </a:t>
            </a:r>
            <a:r>
              <a:rPr lang="ru-RU" sz="1400" dirty="0" err="1">
                <a:solidFill>
                  <a:prstClr val="white"/>
                </a:solidFill>
              </a:rPr>
              <a:t>спершу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йдуть</a:t>
            </a:r>
            <a:r>
              <a:rPr lang="ru-RU" sz="1400" dirty="0">
                <a:solidFill>
                  <a:prstClr val="white"/>
                </a:solidFill>
              </a:rPr>
              <a:t> два слова з </a:t>
            </a:r>
            <a:r>
              <a:rPr lang="ru-RU" sz="1400" dirty="0" err="1">
                <a:solidFill>
                  <a:prstClr val="white"/>
                </a:solidFill>
              </a:rPr>
              <a:t>великої</a:t>
            </a:r>
            <a:r>
              <a:rPr lang="ru-RU" sz="1400" dirty="0">
                <a:solidFill>
                  <a:prstClr val="white"/>
                </a:solidFill>
              </a:rPr>
              <a:t> л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 err="1">
                <a:solidFill>
                  <a:prstClr val="white"/>
                </a:solidFill>
              </a:rPr>
              <a:t>тери</a:t>
            </a:r>
            <a:r>
              <a:rPr lang="ru-RU" sz="1400" dirty="0">
                <a:solidFill>
                  <a:prstClr val="white"/>
                </a:solidFill>
              </a:rPr>
              <a:t>, пот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>
                <a:solidFill>
                  <a:prstClr val="white"/>
                </a:solidFill>
              </a:rPr>
              <a:t>м ’</a:t>
            </a:r>
            <a:r>
              <a:rPr lang="en-AU" sz="1400" dirty="0">
                <a:solidFill>
                  <a:prstClr val="white"/>
                </a:solidFill>
              </a:rPr>
              <a:t>yn1, </a:t>
            </a:r>
            <a:r>
              <a:rPr lang="ru-RU" sz="1400" dirty="0">
                <a:solidFill>
                  <a:prstClr val="white"/>
                </a:solidFill>
              </a:rPr>
              <a:t>дал</a:t>
            </a:r>
            <a:r>
              <a:rPr lang="en-AU" sz="1400" dirty="0">
                <a:solidFill>
                  <a:prstClr val="white"/>
                </a:solidFill>
              </a:rPr>
              <a:t>i </a:t>
            </a:r>
            <a:r>
              <a:rPr lang="ru-RU" sz="1400" dirty="0" err="1">
                <a:solidFill>
                  <a:prstClr val="white"/>
                </a:solidFill>
              </a:rPr>
              <a:t>ще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якесь</a:t>
            </a:r>
            <a:r>
              <a:rPr lang="ru-RU" sz="1400" dirty="0">
                <a:solidFill>
                  <a:prstClr val="white"/>
                </a:solidFill>
              </a:rPr>
              <a:t> слово, а </a:t>
            </a:r>
            <a:r>
              <a:rPr lang="ru-RU" sz="1400" dirty="0" err="1">
                <a:solidFill>
                  <a:prstClr val="white"/>
                </a:solidFill>
              </a:rPr>
              <a:t>наприк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 err="1">
                <a:solidFill>
                  <a:prstClr val="white"/>
                </a:solidFill>
              </a:rPr>
              <a:t>нц</a:t>
            </a:r>
            <a:r>
              <a:rPr lang="en-AU" sz="1400" dirty="0">
                <a:solidFill>
                  <a:prstClr val="white"/>
                </a:solidFill>
              </a:rPr>
              <a:t>i  -  ngu2 . </a:t>
            </a:r>
            <a:r>
              <a:rPr lang="ru-RU" sz="1400" dirty="0" err="1">
                <a:solidFill>
                  <a:prstClr val="white"/>
                </a:solidFill>
              </a:rPr>
              <a:t>Оск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 err="1">
                <a:solidFill>
                  <a:prstClr val="white"/>
                </a:solidFill>
              </a:rPr>
              <a:t>льки</a:t>
            </a:r>
            <a:r>
              <a:rPr lang="ru-RU" sz="1400" dirty="0">
                <a:solidFill>
                  <a:prstClr val="white"/>
                </a:solidFill>
              </a:rPr>
              <a:t> слова ’</a:t>
            </a:r>
            <a:r>
              <a:rPr lang="en-AU" sz="1400" dirty="0">
                <a:solidFill>
                  <a:prstClr val="white"/>
                </a:solidFill>
              </a:rPr>
              <a:t>yn1 </a:t>
            </a:r>
            <a:r>
              <a:rPr lang="ru-RU" sz="1400" dirty="0">
                <a:solidFill>
                  <a:prstClr val="white"/>
                </a:solidFill>
              </a:rPr>
              <a:t>та </a:t>
            </a:r>
            <a:r>
              <a:rPr lang="en-AU" sz="1400" dirty="0">
                <a:solidFill>
                  <a:prstClr val="white"/>
                </a:solidFill>
              </a:rPr>
              <a:t>ngu2 </a:t>
            </a:r>
            <a:r>
              <a:rPr lang="ru-RU" sz="1400" dirty="0">
                <a:solidFill>
                  <a:prstClr val="white"/>
                </a:solidFill>
              </a:rPr>
              <a:t>є</a:t>
            </a:r>
            <a:r>
              <a:rPr lang="en-US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завжди</a:t>
            </a:r>
            <a:r>
              <a:rPr lang="ru-RU" sz="1400" dirty="0">
                <a:solidFill>
                  <a:prstClr val="white"/>
                </a:solidFill>
              </a:rPr>
              <a:t>, вони не </a:t>
            </a:r>
            <a:r>
              <a:rPr lang="ru-RU" sz="1400" dirty="0" err="1">
                <a:solidFill>
                  <a:prstClr val="white"/>
                </a:solidFill>
              </a:rPr>
              <a:t>стосуються</a:t>
            </a:r>
            <a:r>
              <a:rPr lang="en-US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конкретних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>
                <a:solidFill>
                  <a:prstClr val="white"/>
                </a:solidFill>
              </a:rPr>
              <a:t>мен </a:t>
            </a:r>
            <a:r>
              <a:rPr lang="ru-RU" sz="1400" dirty="0" err="1">
                <a:solidFill>
                  <a:prstClr val="white"/>
                </a:solidFill>
              </a:rPr>
              <a:t>чи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родинних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зв’язк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>
                <a:solidFill>
                  <a:prstClr val="white"/>
                </a:solidFill>
              </a:rPr>
              <a:t>в, а, очевидно, </a:t>
            </a:r>
            <a:r>
              <a:rPr lang="ru-RU" sz="1400" dirty="0" err="1">
                <a:solidFill>
                  <a:prstClr val="white"/>
                </a:solidFill>
              </a:rPr>
              <a:t>несуть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певну</a:t>
            </a:r>
            <a:r>
              <a:rPr lang="en-US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граматичну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функц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>
                <a:solidFill>
                  <a:prstClr val="white"/>
                </a:solidFill>
              </a:rPr>
              <a:t>ю</a:t>
            </a:r>
            <a:endParaRPr lang="uk-UA" sz="1400" dirty="0">
              <a:solidFill>
                <a:prstClr val="white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499992" y="771550"/>
            <a:ext cx="576064" cy="2520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720" y="1034264"/>
            <a:ext cx="856895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dirty="0">
                <a:solidFill>
                  <a:prstClr val="white"/>
                </a:solidFill>
              </a:rPr>
              <a:t>П</a:t>
            </a:r>
            <a:r>
              <a:rPr lang="ru-RU" sz="1400" dirty="0" err="1">
                <a:solidFill>
                  <a:prstClr val="white"/>
                </a:solidFill>
              </a:rPr>
              <a:t>ершi</a:t>
            </a:r>
            <a:r>
              <a:rPr lang="ru-RU" sz="1400" dirty="0">
                <a:solidFill>
                  <a:prstClr val="white"/>
                </a:solidFill>
              </a:rPr>
              <a:t> два </a:t>
            </a:r>
            <a:r>
              <a:rPr lang="ru-RU" sz="1400" dirty="0" err="1">
                <a:solidFill>
                  <a:prstClr val="white"/>
                </a:solidFill>
              </a:rPr>
              <a:t>мiсця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займають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iмена</a:t>
            </a:r>
            <a:r>
              <a:rPr lang="ru-RU" sz="1400" dirty="0">
                <a:solidFill>
                  <a:prstClr val="white"/>
                </a:solidFill>
              </a:rPr>
              <a:t> людей, </a:t>
            </a:r>
            <a:r>
              <a:rPr lang="ru-RU" sz="1400" dirty="0" err="1">
                <a:solidFill>
                  <a:prstClr val="white"/>
                </a:solidFill>
              </a:rPr>
              <a:t>яких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стосується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твердження</a:t>
            </a:r>
            <a:r>
              <a:rPr lang="ru-RU" sz="1400" dirty="0">
                <a:solidFill>
                  <a:prstClr val="white"/>
                </a:solidFill>
              </a:rPr>
              <a:t>. На четвертому ж </a:t>
            </a:r>
            <a:r>
              <a:rPr lang="ru-RU" sz="1400" dirty="0" err="1">
                <a:solidFill>
                  <a:prstClr val="white"/>
                </a:solidFill>
              </a:rPr>
              <a:t>мiсцi</a:t>
            </a:r>
            <a:r>
              <a:rPr lang="ru-RU" sz="1400" dirty="0">
                <a:solidFill>
                  <a:prstClr val="white"/>
                </a:solidFill>
              </a:rPr>
              <a:t> повинно </a:t>
            </a:r>
            <a:r>
              <a:rPr lang="ru-RU" sz="1400" dirty="0" err="1">
                <a:solidFill>
                  <a:prstClr val="white"/>
                </a:solidFill>
              </a:rPr>
              <a:t>стояти</a:t>
            </a:r>
            <a:r>
              <a:rPr lang="ru-RU" sz="1400" dirty="0">
                <a:solidFill>
                  <a:prstClr val="white"/>
                </a:solidFill>
              </a:rPr>
              <a:t> слово, </a:t>
            </a:r>
            <a:r>
              <a:rPr lang="ru-RU" sz="1400" dirty="0" err="1">
                <a:solidFill>
                  <a:prstClr val="white"/>
                </a:solidFill>
              </a:rPr>
              <a:t>що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виражає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родиннi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стосунки</a:t>
            </a:r>
            <a:r>
              <a:rPr lang="en-US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мiж</a:t>
            </a:r>
            <a:r>
              <a:rPr lang="ru-RU" sz="1400" dirty="0">
                <a:solidFill>
                  <a:prstClr val="white"/>
                </a:solidFill>
              </a:rPr>
              <a:t> ними (на </a:t>
            </a:r>
            <a:r>
              <a:rPr lang="ru-RU" sz="1400" dirty="0" err="1">
                <a:solidFill>
                  <a:prstClr val="white"/>
                </a:solidFill>
              </a:rPr>
              <a:t>кшталт</a:t>
            </a:r>
            <a:r>
              <a:rPr lang="ru-RU" sz="1400" dirty="0">
                <a:solidFill>
                  <a:prstClr val="white"/>
                </a:solidFill>
              </a:rPr>
              <a:t> «</a:t>
            </a:r>
            <a:r>
              <a:rPr lang="ru-RU" sz="1400" dirty="0" err="1">
                <a:solidFill>
                  <a:prstClr val="white"/>
                </a:solidFill>
              </a:rPr>
              <a:t>батько</a:t>
            </a:r>
            <a:r>
              <a:rPr lang="ru-RU" sz="1400" dirty="0">
                <a:solidFill>
                  <a:prstClr val="white"/>
                </a:solidFill>
              </a:rPr>
              <a:t>», «сестра» </a:t>
            </a:r>
            <a:r>
              <a:rPr lang="ru-RU" sz="1400" dirty="0" err="1">
                <a:solidFill>
                  <a:prstClr val="white"/>
                </a:solidFill>
              </a:rPr>
              <a:t>абощо</a:t>
            </a:r>
            <a:r>
              <a:rPr lang="ru-RU" sz="1400" dirty="0">
                <a:solidFill>
                  <a:prstClr val="white"/>
                </a:solidFill>
              </a:rPr>
              <a:t>). </a:t>
            </a:r>
            <a:endParaRPr lang="uk-UA" sz="1400" dirty="0">
              <a:solidFill>
                <a:prstClr val="white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499992" y="1682336"/>
            <a:ext cx="576064" cy="2520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934364"/>
            <a:ext cx="8568952" cy="4933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>
                <a:solidFill>
                  <a:prstClr val="white"/>
                </a:solidFill>
              </a:rPr>
              <a:t>Отже</a:t>
            </a:r>
            <a:r>
              <a:rPr lang="ru-RU" sz="1400" dirty="0">
                <a:solidFill>
                  <a:prstClr val="white"/>
                </a:solidFill>
              </a:rPr>
              <a:t>, </a:t>
            </a:r>
            <a:r>
              <a:rPr lang="ru-RU" sz="1400" dirty="0" err="1">
                <a:solidFill>
                  <a:prstClr val="white"/>
                </a:solidFill>
              </a:rPr>
              <a:t>кожне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твердження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має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вигляд</a:t>
            </a:r>
            <a:r>
              <a:rPr lang="ru-RU" sz="1400" dirty="0">
                <a:solidFill>
                  <a:prstClr val="white"/>
                </a:solidFill>
              </a:rPr>
              <a:t> «</a:t>
            </a:r>
            <a:r>
              <a:rPr lang="en-AU" sz="1400" dirty="0">
                <a:solidFill>
                  <a:prstClr val="white"/>
                </a:solidFill>
              </a:rPr>
              <a:t>A B</a:t>
            </a:r>
            <a:r>
              <a:rPr lang="uk-UA" sz="1400" dirty="0">
                <a:solidFill>
                  <a:prstClr val="white"/>
                </a:solidFill>
              </a:rPr>
              <a:t> </a:t>
            </a:r>
            <a:r>
              <a:rPr lang="en-AU" sz="1400" dirty="0">
                <a:solidFill>
                  <a:prstClr val="white"/>
                </a:solidFill>
              </a:rPr>
              <a:t>’yn1</a:t>
            </a:r>
            <a:r>
              <a:rPr lang="uk-UA" sz="1400" dirty="0">
                <a:solidFill>
                  <a:prstClr val="white"/>
                </a:solidFill>
              </a:rPr>
              <a:t> С</a:t>
            </a:r>
            <a:r>
              <a:rPr lang="en-AU" sz="1400" dirty="0">
                <a:solidFill>
                  <a:prstClr val="white"/>
                </a:solidFill>
              </a:rPr>
              <a:t> ngu2», </a:t>
            </a:r>
            <a:r>
              <a:rPr lang="ru-RU" sz="1400" dirty="0">
                <a:solidFill>
                  <a:prstClr val="white"/>
                </a:solidFill>
              </a:rPr>
              <a:t>де </a:t>
            </a:r>
            <a:r>
              <a:rPr lang="en-AU" sz="1400" dirty="0">
                <a:solidFill>
                  <a:prstClr val="white"/>
                </a:solidFill>
              </a:rPr>
              <a:t>A i B </a:t>
            </a:r>
            <a:r>
              <a:rPr lang="uk-UA" sz="1400" dirty="0">
                <a:solidFill>
                  <a:prstClr val="white"/>
                </a:solidFill>
              </a:rPr>
              <a:t>– </a:t>
            </a:r>
            <a:r>
              <a:rPr lang="en-AU" sz="1400" dirty="0">
                <a:solidFill>
                  <a:prstClr val="white"/>
                </a:solidFill>
              </a:rPr>
              <a:t> i</a:t>
            </a:r>
            <a:r>
              <a:rPr lang="ru-RU" sz="1400" dirty="0">
                <a:solidFill>
                  <a:prstClr val="white"/>
                </a:solidFill>
              </a:rPr>
              <a:t>мена, а </a:t>
            </a:r>
            <a:r>
              <a:rPr lang="uk-UA" sz="1400" dirty="0">
                <a:solidFill>
                  <a:prstClr val="white"/>
                </a:solidFill>
              </a:rPr>
              <a:t>С</a:t>
            </a:r>
            <a:r>
              <a:rPr lang="en-AU" sz="1400" dirty="0">
                <a:solidFill>
                  <a:prstClr val="white"/>
                </a:solidFill>
              </a:rPr>
              <a:t> </a:t>
            </a:r>
            <a:r>
              <a:rPr lang="uk-UA" sz="1400" dirty="0">
                <a:solidFill>
                  <a:prstClr val="white"/>
                </a:solidFill>
              </a:rPr>
              <a:t>–</a:t>
            </a:r>
            <a:r>
              <a:rPr lang="en-A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родинний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зв’язок</a:t>
            </a:r>
            <a:r>
              <a:rPr lang="ru-RU" sz="1400" dirty="0">
                <a:solidFill>
                  <a:prstClr val="white"/>
                </a:solidFill>
              </a:rPr>
              <a:t>.</a:t>
            </a:r>
            <a:endParaRPr lang="uk-UA" sz="1400" dirty="0">
              <a:solidFill>
                <a:prstClr val="white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494272" y="2456422"/>
            <a:ext cx="576064" cy="2520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2732811"/>
            <a:ext cx="8568952" cy="3240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>
                <a:solidFill>
                  <a:prstClr val="white"/>
                </a:solidFill>
              </a:rPr>
              <a:t>Випишемо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вс</a:t>
            </a:r>
            <a:r>
              <a:rPr lang="en-AU" sz="1400" dirty="0">
                <a:solidFill>
                  <a:prstClr val="white"/>
                </a:solidFill>
              </a:rPr>
              <a:t>i </a:t>
            </a:r>
            <a:r>
              <a:rPr lang="ru-RU" sz="1400" dirty="0" err="1">
                <a:solidFill>
                  <a:prstClr val="white"/>
                </a:solidFill>
              </a:rPr>
              <a:t>наявн</a:t>
            </a:r>
            <a:r>
              <a:rPr lang="en-AU" sz="1400" dirty="0">
                <a:solidFill>
                  <a:prstClr val="white"/>
                </a:solidFill>
              </a:rPr>
              <a:t>i </a:t>
            </a:r>
            <a:r>
              <a:rPr lang="en-AU" sz="1400" dirty="0" err="1">
                <a:solidFill>
                  <a:prstClr val="white"/>
                </a:solidFill>
              </a:rPr>
              <a:t>i</a:t>
            </a:r>
            <a:r>
              <a:rPr lang="ru-RU" sz="1400" dirty="0">
                <a:solidFill>
                  <a:prstClr val="white"/>
                </a:solidFill>
              </a:rPr>
              <a:t>мена, </a:t>
            </a:r>
            <a:r>
              <a:rPr lang="ru-RU" sz="1400" dirty="0" err="1">
                <a:solidFill>
                  <a:prstClr val="white"/>
                </a:solidFill>
              </a:rPr>
              <a:t>яких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дванадцять</a:t>
            </a:r>
            <a:endParaRPr lang="uk-UA" sz="1400" dirty="0">
              <a:solidFill>
                <a:prstClr val="white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4515645" y="3056847"/>
            <a:ext cx="576064" cy="2520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81903" y="3322278"/>
            <a:ext cx="8568952" cy="2731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випишемо</a:t>
            </a:r>
            <a:r>
              <a:rPr lang="ru-R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всi</a:t>
            </a:r>
            <a:r>
              <a:rPr lang="ru-R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слова, </a:t>
            </a:r>
            <a:r>
              <a:rPr lang="ru-RU" sz="14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позначають</a:t>
            </a:r>
            <a:r>
              <a:rPr lang="ru-R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родиннi</a:t>
            </a:r>
            <a:r>
              <a:rPr lang="ru-R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стосунки</a:t>
            </a:r>
            <a:endParaRPr lang="uk-UA" sz="14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46" t="35303" r="28594" b="50849"/>
          <a:stretch/>
        </p:blipFill>
        <p:spPr bwMode="auto">
          <a:xfrm>
            <a:off x="1604684" y="3595452"/>
            <a:ext cx="6175024" cy="101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6" t="54417" r="33081" b="41646"/>
          <a:stretch/>
        </p:blipFill>
        <p:spPr bwMode="auto">
          <a:xfrm>
            <a:off x="2144889" y="4731990"/>
            <a:ext cx="4628444" cy="288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9331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5" t="31636" r="28334" b="60427"/>
          <a:stretch/>
        </p:blipFill>
        <p:spPr bwMode="auto">
          <a:xfrm>
            <a:off x="1783686" y="1275606"/>
            <a:ext cx="6062134" cy="580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19" y="123478"/>
            <a:ext cx="8799335" cy="9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>
                <a:solidFill>
                  <a:prstClr val="white"/>
                </a:solidFill>
              </a:rPr>
              <a:t>Якщо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подивитися</a:t>
            </a:r>
            <a:r>
              <a:rPr lang="ru-RU" sz="1400" dirty="0">
                <a:solidFill>
                  <a:prstClr val="white"/>
                </a:solidFill>
              </a:rPr>
              <a:t>, </a:t>
            </a:r>
            <a:r>
              <a:rPr lang="ru-RU" sz="1400" dirty="0" err="1">
                <a:solidFill>
                  <a:prstClr val="white"/>
                </a:solidFill>
              </a:rPr>
              <a:t>наприклад</a:t>
            </a:r>
            <a:r>
              <a:rPr lang="ru-RU" sz="1400" dirty="0">
                <a:solidFill>
                  <a:prstClr val="white"/>
                </a:solidFill>
              </a:rPr>
              <a:t>, на </a:t>
            </a:r>
            <a:r>
              <a:rPr lang="ru-RU" sz="1400" dirty="0" err="1">
                <a:solidFill>
                  <a:prstClr val="white"/>
                </a:solidFill>
              </a:rPr>
              <a:t>твердження</a:t>
            </a:r>
            <a:r>
              <a:rPr lang="ru-RU" sz="1400" dirty="0">
                <a:solidFill>
                  <a:prstClr val="white"/>
                </a:solidFill>
              </a:rPr>
              <a:t> 8 та 9 </a:t>
            </a:r>
            <a:r>
              <a:rPr lang="ru-RU" sz="1400" dirty="0" err="1">
                <a:solidFill>
                  <a:prstClr val="white"/>
                </a:solidFill>
              </a:rPr>
              <a:t>або</a:t>
            </a:r>
            <a:r>
              <a:rPr lang="ru-RU" sz="1400" dirty="0">
                <a:solidFill>
                  <a:prstClr val="white"/>
                </a:solidFill>
              </a:rPr>
              <a:t> 5 та 34, </a:t>
            </a:r>
            <a:r>
              <a:rPr lang="ru-RU" sz="1400" dirty="0" err="1">
                <a:solidFill>
                  <a:prstClr val="white"/>
                </a:solidFill>
              </a:rPr>
              <a:t>можна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побачити</a:t>
            </a:r>
            <a:r>
              <a:rPr lang="ru-RU" sz="1400" dirty="0">
                <a:solidFill>
                  <a:prstClr val="white"/>
                </a:solidFill>
              </a:rPr>
              <a:t>, </a:t>
            </a:r>
            <a:r>
              <a:rPr lang="ru-RU" sz="1400" dirty="0" err="1">
                <a:solidFill>
                  <a:prstClr val="white"/>
                </a:solidFill>
              </a:rPr>
              <a:t>що</a:t>
            </a:r>
            <a:r>
              <a:rPr lang="ru-RU" sz="1400" dirty="0">
                <a:solidFill>
                  <a:prstClr val="white"/>
                </a:solidFill>
              </a:rPr>
              <a:t> ´</a:t>
            </a:r>
            <a:r>
              <a:rPr lang="en-AU" sz="1400" dirty="0">
                <a:solidFill>
                  <a:prstClr val="white"/>
                </a:solidFill>
              </a:rPr>
              <a:t>zwej1</a:t>
            </a:r>
            <a:r>
              <a:rPr lang="uk-UA" sz="1400" dirty="0">
                <a:solidFill>
                  <a:prstClr val="white"/>
                </a:solidFill>
              </a:rPr>
              <a:t>  </a:t>
            </a:r>
            <a:r>
              <a:rPr lang="ru-RU" sz="1400" dirty="0" err="1">
                <a:solidFill>
                  <a:prstClr val="white"/>
                </a:solidFill>
              </a:rPr>
              <a:t>буває</a:t>
            </a:r>
            <a:r>
              <a:rPr lang="ru-RU" sz="1400" dirty="0">
                <a:solidFill>
                  <a:prstClr val="white"/>
                </a:solidFill>
              </a:rPr>
              <a:t> оборотною </a:t>
            </a:r>
            <a:r>
              <a:rPr lang="ru-RU" sz="1400" dirty="0" err="1">
                <a:solidFill>
                  <a:prstClr val="white"/>
                </a:solidFill>
              </a:rPr>
              <a:t>ознакою</a:t>
            </a:r>
            <a:r>
              <a:rPr lang="ru-RU" sz="1400" dirty="0">
                <a:solidFill>
                  <a:prstClr val="white"/>
                </a:solidFill>
              </a:rPr>
              <a:t> (</a:t>
            </a:r>
            <a:r>
              <a:rPr lang="ru-RU" sz="1400" dirty="0" err="1">
                <a:solidFill>
                  <a:prstClr val="white"/>
                </a:solidFill>
              </a:rPr>
              <a:t>тобто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en-AU" sz="1400" dirty="0">
                <a:solidFill>
                  <a:prstClr val="white"/>
                </a:solidFill>
              </a:rPr>
              <a:t>A </a:t>
            </a:r>
            <a:r>
              <a:rPr lang="uk-UA" sz="1400" dirty="0">
                <a:solidFill>
                  <a:prstClr val="white"/>
                </a:solidFill>
              </a:rPr>
              <a:t>– </a:t>
            </a:r>
            <a:r>
              <a:rPr lang="en-AU" sz="1400" dirty="0">
                <a:solidFill>
                  <a:prstClr val="white"/>
                </a:solidFill>
              </a:rPr>
              <a:t> ´zwej1 B, </a:t>
            </a:r>
            <a:r>
              <a:rPr lang="ru-RU" sz="1400" dirty="0">
                <a:solidFill>
                  <a:prstClr val="white"/>
                </a:solidFill>
              </a:rPr>
              <a:t>а </a:t>
            </a:r>
            <a:r>
              <a:rPr lang="en-AU" sz="1400" dirty="0">
                <a:solidFill>
                  <a:prstClr val="white"/>
                </a:solidFill>
              </a:rPr>
              <a:t>B </a:t>
            </a:r>
            <a:r>
              <a:rPr lang="uk-UA" sz="1400" dirty="0">
                <a:solidFill>
                  <a:prstClr val="white"/>
                </a:solidFill>
              </a:rPr>
              <a:t>– </a:t>
            </a:r>
            <a:r>
              <a:rPr lang="en-AU" sz="1400" dirty="0">
                <a:solidFill>
                  <a:prstClr val="white"/>
                </a:solidFill>
              </a:rPr>
              <a:t> ´zwej1 A). </a:t>
            </a:r>
            <a:r>
              <a:rPr lang="ru-RU" sz="1400" dirty="0" err="1">
                <a:solidFill>
                  <a:prstClr val="white"/>
                </a:solidFill>
              </a:rPr>
              <a:t>Це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означає</a:t>
            </a:r>
            <a:r>
              <a:rPr lang="ru-RU" sz="1400" dirty="0">
                <a:solidFill>
                  <a:prstClr val="white"/>
                </a:solidFill>
              </a:rPr>
              <a:t>, </a:t>
            </a:r>
            <a:r>
              <a:rPr lang="ru-RU" sz="1400" dirty="0" err="1">
                <a:solidFill>
                  <a:prstClr val="white"/>
                </a:solidFill>
              </a:rPr>
              <a:t>що</a:t>
            </a:r>
            <a:r>
              <a:rPr lang="ru-RU" sz="1400" dirty="0">
                <a:solidFill>
                  <a:prstClr val="white"/>
                </a:solidFill>
              </a:rPr>
              <a:t> ´</a:t>
            </a:r>
            <a:r>
              <a:rPr lang="en-AU" sz="1400" dirty="0">
                <a:solidFill>
                  <a:prstClr val="white"/>
                </a:solidFill>
              </a:rPr>
              <a:t>zwej1 </a:t>
            </a:r>
            <a:r>
              <a:rPr lang="ru-RU" sz="1400" dirty="0" err="1">
                <a:solidFill>
                  <a:prstClr val="white"/>
                </a:solidFill>
              </a:rPr>
              <a:t>пов’язує</a:t>
            </a:r>
            <a:r>
              <a:rPr lang="ru-RU" sz="1400" dirty="0">
                <a:solidFill>
                  <a:prstClr val="white"/>
                </a:solidFill>
              </a:rPr>
              <a:t> родич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>
                <a:solidFill>
                  <a:prstClr val="white"/>
                </a:solidFill>
              </a:rPr>
              <a:t>в одного й того самого </a:t>
            </a:r>
            <a:r>
              <a:rPr lang="ru-RU" sz="1400" dirty="0" err="1">
                <a:solidFill>
                  <a:prstClr val="white"/>
                </a:solidFill>
              </a:rPr>
              <a:t>покол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 err="1">
                <a:solidFill>
                  <a:prstClr val="white"/>
                </a:solidFill>
              </a:rPr>
              <a:t>ння</a:t>
            </a:r>
            <a:r>
              <a:rPr lang="ru-RU" sz="1400" dirty="0">
                <a:solidFill>
                  <a:prstClr val="white"/>
                </a:solidFill>
              </a:rPr>
              <a:t>. </a:t>
            </a:r>
            <a:r>
              <a:rPr lang="ru-RU" sz="1400" dirty="0" err="1">
                <a:solidFill>
                  <a:prstClr val="white"/>
                </a:solidFill>
              </a:rPr>
              <a:t>Тепер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>
                <a:solidFill>
                  <a:prstClr val="white"/>
                </a:solidFill>
              </a:rPr>
              <a:t>з </a:t>
            </a:r>
            <a:r>
              <a:rPr lang="ru-RU" sz="1400" dirty="0" err="1">
                <a:solidFill>
                  <a:prstClr val="white"/>
                </a:solidFill>
              </a:rPr>
              <a:t>тверджень</a:t>
            </a:r>
            <a:r>
              <a:rPr lang="ru-RU" sz="1400" dirty="0">
                <a:solidFill>
                  <a:prstClr val="white"/>
                </a:solidFill>
              </a:rPr>
              <a:t>, як</a:t>
            </a:r>
            <a:r>
              <a:rPr lang="en-AU" sz="1400" dirty="0">
                <a:solidFill>
                  <a:prstClr val="white"/>
                </a:solidFill>
              </a:rPr>
              <a:t>i </a:t>
            </a:r>
            <a:r>
              <a:rPr lang="ru-RU" sz="1400" dirty="0">
                <a:solidFill>
                  <a:prstClr val="white"/>
                </a:solidFill>
              </a:rPr>
              <a:t>м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 err="1">
                <a:solidFill>
                  <a:prstClr val="white"/>
                </a:solidFill>
              </a:rPr>
              <a:t>стять</a:t>
            </a:r>
            <a:r>
              <a:rPr lang="ru-RU" sz="1400" dirty="0">
                <a:solidFill>
                  <a:prstClr val="white"/>
                </a:solidFill>
              </a:rPr>
              <a:t> слово ´</a:t>
            </a:r>
            <a:r>
              <a:rPr lang="en-AU" sz="1400" dirty="0">
                <a:solidFill>
                  <a:prstClr val="white"/>
                </a:solidFill>
              </a:rPr>
              <a:t>zwej1</a:t>
            </a:r>
            <a:r>
              <a:rPr lang="uk-UA" sz="1400" dirty="0">
                <a:solidFill>
                  <a:prstClr val="white"/>
                </a:solidFill>
              </a:rPr>
              <a:t> </a:t>
            </a:r>
            <a:r>
              <a:rPr lang="en-A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виводимо</a:t>
            </a:r>
            <a:r>
              <a:rPr lang="ru-RU" sz="1400" dirty="0">
                <a:solidFill>
                  <a:prstClr val="white"/>
                </a:solidFill>
              </a:rPr>
              <a:t>, </a:t>
            </a:r>
            <a:r>
              <a:rPr lang="ru-RU" sz="1400" dirty="0" err="1">
                <a:solidFill>
                  <a:prstClr val="white"/>
                </a:solidFill>
              </a:rPr>
              <a:t>що</a:t>
            </a:r>
            <a:r>
              <a:rPr lang="ru-RU" sz="1400" dirty="0">
                <a:solidFill>
                  <a:prstClr val="white"/>
                </a:solidFill>
              </a:rPr>
              <a:t> до одного </a:t>
            </a:r>
            <a:r>
              <a:rPr lang="ru-RU" sz="1400" dirty="0" err="1">
                <a:solidFill>
                  <a:prstClr val="white"/>
                </a:solidFill>
              </a:rPr>
              <a:t>покол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 err="1">
                <a:solidFill>
                  <a:prstClr val="white"/>
                </a:solidFill>
              </a:rPr>
              <a:t>ння</a:t>
            </a:r>
            <a:r>
              <a:rPr lang="ru-RU" sz="1400" dirty="0">
                <a:solidFill>
                  <a:prstClr val="white"/>
                </a:solidFill>
              </a:rPr>
              <a:t> належать так</a:t>
            </a:r>
            <a:r>
              <a:rPr lang="en-AU" sz="1400" dirty="0">
                <a:solidFill>
                  <a:prstClr val="white"/>
                </a:solidFill>
              </a:rPr>
              <a:t>i </a:t>
            </a:r>
            <a:r>
              <a:rPr lang="ru-RU" sz="1400" dirty="0">
                <a:solidFill>
                  <a:prstClr val="white"/>
                </a:solidFill>
              </a:rPr>
              <a:t>особи: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4533024" y="1093032"/>
            <a:ext cx="576064" cy="2520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solidFill>
                  <a:prstClr val="white"/>
                </a:solidFill>
              </a:rPr>
              <a:t>        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19" y="1778327"/>
            <a:ext cx="8887451" cy="6532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>
                <a:solidFill>
                  <a:prstClr val="white"/>
                </a:solidFill>
              </a:rPr>
              <a:t>Оск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 err="1">
                <a:solidFill>
                  <a:prstClr val="white"/>
                </a:solidFill>
              </a:rPr>
              <a:t>льки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їх</a:t>
            </a:r>
            <a:r>
              <a:rPr lang="ru-RU" sz="1400" dirty="0">
                <a:solidFill>
                  <a:prstClr val="white"/>
                </a:solidFill>
              </a:rPr>
              <a:t> в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>
                <a:solidFill>
                  <a:prstClr val="white"/>
                </a:solidFill>
              </a:rPr>
              <a:t>с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>
                <a:solidFill>
                  <a:prstClr val="white"/>
                </a:solidFill>
              </a:rPr>
              <a:t>м, вони є </a:t>
            </a:r>
            <a:r>
              <a:rPr lang="ru-RU" sz="1400" dirty="0" err="1">
                <a:solidFill>
                  <a:prstClr val="white"/>
                </a:solidFill>
              </a:rPr>
              <a:t>представниками</a:t>
            </a:r>
            <a:r>
              <a:rPr lang="ru-RU" sz="1400" dirty="0">
                <a:solidFill>
                  <a:prstClr val="white"/>
                </a:solidFill>
              </a:rPr>
              <a:t> другого </a:t>
            </a:r>
            <a:r>
              <a:rPr lang="ru-RU" sz="1400" dirty="0" err="1">
                <a:solidFill>
                  <a:prstClr val="white"/>
                </a:solidFill>
              </a:rPr>
              <a:t>покол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 err="1">
                <a:solidFill>
                  <a:prstClr val="white"/>
                </a:solidFill>
              </a:rPr>
              <a:t>ння</a:t>
            </a:r>
            <a:r>
              <a:rPr lang="ru-RU" sz="1400" dirty="0">
                <a:solidFill>
                  <a:prstClr val="white"/>
                </a:solidFill>
              </a:rPr>
              <a:t>, а </a:t>
            </a:r>
            <a:r>
              <a:rPr lang="en-AU" sz="1400" b="1" dirty="0">
                <a:solidFill>
                  <a:prstClr val="white"/>
                </a:solidFill>
              </a:rPr>
              <a:t>Lhie2nyn2</a:t>
            </a:r>
            <a:r>
              <a:rPr lang="uk-UA" sz="1400" b="1" dirty="0">
                <a:solidFill>
                  <a:prstClr val="white"/>
                </a:solidFill>
              </a:rPr>
              <a:t> </a:t>
            </a:r>
            <a:r>
              <a:rPr lang="en-AU" sz="1400" b="1" dirty="0">
                <a:solidFill>
                  <a:prstClr val="white"/>
                </a:solidFill>
              </a:rPr>
              <a:t>, Mbe2phon1,</a:t>
            </a:r>
          </a:p>
          <a:p>
            <a:pPr algn="ctr"/>
            <a:r>
              <a:rPr lang="en-AU" sz="1400" b="1" dirty="0">
                <a:solidFill>
                  <a:prstClr val="white"/>
                </a:solidFill>
              </a:rPr>
              <a:t>Ngon2ngwe1</a:t>
            </a:r>
            <a:r>
              <a:rPr lang="uk-UA" sz="1400" b="1" dirty="0">
                <a:solidFill>
                  <a:prstClr val="white"/>
                </a:solidFill>
              </a:rPr>
              <a:t> </a:t>
            </a:r>
            <a:r>
              <a:rPr lang="en-AU" sz="1400" b="1" dirty="0">
                <a:solidFill>
                  <a:prstClr val="white"/>
                </a:solidFill>
              </a:rPr>
              <a:t>i Ngwi1mbyn2</a:t>
            </a:r>
            <a:r>
              <a:rPr lang="uk-UA" sz="1400" dirty="0">
                <a:solidFill>
                  <a:prstClr val="white"/>
                </a:solidFill>
              </a:rPr>
              <a:t> </a:t>
            </a:r>
            <a:r>
              <a:rPr lang="en-AU" sz="1400" dirty="0">
                <a:solidFill>
                  <a:prstClr val="white"/>
                </a:solidFill>
              </a:rPr>
              <a:t>, </a:t>
            </a:r>
            <a:r>
              <a:rPr lang="ru-RU" sz="1400" dirty="0">
                <a:solidFill>
                  <a:prstClr val="white"/>
                </a:solidFill>
              </a:rPr>
              <a:t>в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 err="1">
                <a:solidFill>
                  <a:prstClr val="white"/>
                </a:solidFill>
              </a:rPr>
              <a:t>дпов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>
                <a:solidFill>
                  <a:prstClr val="white"/>
                </a:solidFill>
              </a:rPr>
              <a:t>дно, належать до </a:t>
            </a:r>
            <a:r>
              <a:rPr lang="ru-RU" sz="1400" dirty="0" err="1">
                <a:solidFill>
                  <a:prstClr val="white"/>
                </a:solidFill>
              </a:rPr>
              <a:t>першого</a:t>
            </a:r>
            <a:r>
              <a:rPr lang="ru-RU" sz="1400" dirty="0">
                <a:solidFill>
                  <a:prstClr val="white"/>
                </a:solidFill>
              </a:rPr>
              <a:t>. </a:t>
            </a:r>
            <a:endParaRPr lang="uk-UA" sz="1400" dirty="0">
              <a:solidFill>
                <a:prstClr val="white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628938" y="2419311"/>
            <a:ext cx="576064" cy="2520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solidFill>
                  <a:prstClr val="white"/>
                </a:solidFill>
              </a:rPr>
              <a:t>                    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1519" y="2732811"/>
            <a:ext cx="8784977" cy="9190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dirty="0">
                <a:solidFill>
                  <a:prstClr val="white"/>
                </a:solidFill>
              </a:rPr>
              <a:t>Т</a:t>
            </a:r>
            <a:r>
              <a:rPr lang="ru-RU" sz="1400" dirty="0" err="1">
                <a:solidFill>
                  <a:prstClr val="white"/>
                </a:solidFill>
              </a:rPr>
              <a:t>вердження</a:t>
            </a:r>
            <a:r>
              <a:rPr lang="ru-RU" sz="1400" dirty="0">
                <a:solidFill>
                  <a:prstClr val="white"/>
                </a:solidFill>
              </a:rPr>
              <a:t> 2, 16, 24 </a:t>
            </a:r>
            <a:r>
              <a:rPr lang="en-AU" sz="1400" dirty="0">
                <a:solidFill>
                  <a:prstClr val="white"/>
                </a:solidFill>
              </a:rPr>
              <a:t>i 27</a:t>
            </a:r>
            <a:r>
              <a:rPr lang="uk-UA" sz="1400" dirty="0">
                <a:solidFill>
                  <a:prstClr val="white"/>
                </a:solidFill>
              </a:rPr>
              <a:t> (</a:t>
            </a:r>
            <a:r>
              <a:rPr lang="uk-UA" sz="1400" dirty="0" err="1">
                <a:solidFill>
                  <a:prstClr val="white"/>
                </a:solidFill>
              </a:rPr>
              <a:t>стосутки</a:t>
            </a:r>
            <a:r>
              <a:rPr lang="uk-UA" sz="1400" dirty="0">
                <a:solidFill>
                  <a:prstClr val="white"/>
                </a:solidFill>
              </a:rPr>
              <a:t> між представниками старшого покоління) </a:t>
            </a:r>
            <a:r>
              <a:rPr lang="en-A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використовують</a:t>
            </a:r>
            <a:r>
              <a:rPr lang="ru-RU" sz="1400" dirty="0">
                <a:solidFill>
                  <a:prstClr val="white"/>
                </a:solidFill>
              </a:rPr>
              <a:t> ц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>
                <a:solidFill>
                  <a:prstClr val="white"/>
                </a:solidFill>
              </a:rPr>
              <a:t>лих три слова: </a:t>
            </a:r>
            <a:r>
              <a:rPr lang="en-AU" sz="1400" dirty="0">
                <a:solidFill>
                  <a:prstClr val="white"/>
                </a:solidFill>
              </a:rPr>
              <a:t>lio2, kaj1</a:t>
            </a:r>
            <a:r>
              <a:rPr lang="uk-UA" sz="1400" dirty="0">
                <a:solidFill>
                  <a:prstClr val="white"/>
                </a:solidFill>
              </a:rPr>
              <a:t> </a:t>
            </a:r>
            <a:r>
              <a:rPr lang="en-AU" sz="1400" dirty="0">
                <a:solidFill>
                  <a:prstClr val="white"/>
                </a:solidFill>
              </a:rPr>
              <a:t>i mu1.</a:t>
            </a:r>
            <a:endParaRPr lang="uk-UA" sz="1400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0604" y="3890467"/>
            <a:ext cx="8743884" cy="849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sz="14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твердження</a:t>
            </a:r>
            <a:r>
              <a:rPr lang="ru-R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ru-RU" sz="14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бачимо</a:t>
            </a:r>
            <a:r>
              <a:rPr lang="ru-R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AU" sz="1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Lhie2nyn2</a:t>
            </a:r>
            <a:r>
              <a:rPr lang="uk-UA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en-AU" sz="1400" b="1" dirty="0">
                <a:solidFill>
                  <a:prstClr val="white"/>
                </a:solidFill>
              </a:rPr>
              <a:t>Ngwi1mbyn2</a:t>
            </a:r>
            <a:r>
              <a:rPr lang="uk-UA" sz="1400" b="1" dirty="0">
                <a:solidFill>
                  <a:prstClr val="white"/>
                </a:solidFill>
              </a:rPr>
              <a:t> </a:t>
            </a:r>
            <a:r>
              <a:rPr lang="uk-UA" sz="1400" dirty="0">
                <a:solidFill>
                  <a:prstClr val="white"/>
                </a:solidFill>
              </a:rPr>
              <a:t>мають стосунки</a:t>
            </a:r>
            <a:r>
              <a:rPr lang="uk-UA" sz="1400" b="1" dirty="0">
                <a:solidFill>
                  <a:prstClr val="white"/>
                </a:solidFill>
              </a:rPr>
              <a:t> </a:t>
            </a:r>
            <a:r>
              <a:rPr lang="en-US" sz="1400" b="1" dirty="0" err="1">
                <a:solidFill>
                  <a:prstClr val="white"/>
                </a:solidFill>
              </a:rPr>
              <a:t>lio</a:t>
            </a:r>
            <a:r>
              <a:rPr lang="uk-UA" sz="1400" b="1" dirty="0">
                <a:solidFill>
                  <a:prstClr val="white"/>
                </a:solidFill>
              </a:rPr>
              <a:t>2, </a:t>
            </a:r>
            <a:r>
              <a:rPr lang="en-US" sz="1400" b="1" dirty="0">
                <a:solidFill>
                  <a:prstClr val="white"/>
                </a:solidFill>
              </a:rPr>
              <a:t> </a:t>
            </a:r>
            <a:r>
              <a:rPr lang="ru-R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  </a:t>
            </a:r>
            <a:r>
              <a:rPr lang="ru-RU" sz="14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тверджень</a:t>
            </a:r>
            <a:r>
              <a:rPr lang="ru-R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24 та 27 </a:t>
            </a:r>
            <a:r>
              <a:rPr lang="ru-RU" sz="14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бачимо</a:t>
            </a:r>
            <a:r>
              <a:rPr lang="ru-R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AU" sz="1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Mbe2phon1</a:t>
            </a:r>
            <a:r>
              <a:rPr lang="en-A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en-AU" sz="1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Ngon2ngwe1</a:t>
            </a:r>
            <a:r>
              <a:rPr lang="en-A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A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дносяться</a:t>
            </a:r>
            <a:r>
              <a:rPr lang="ru-R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en-AU" sz="1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Lhie2nyn2</a:t>
            </a:r>
            <a:r>
              <a:rPr lang="en-A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як </a:t>
            </a:r>
            <a:r>
              <a:rPr lang="en-US" sz="1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mu1</a:t>
            </a:r>
            <a:r>
              <a:rPr lang="uk-UA" sz="1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тобто</a:t>
            </a:r>
            <a:r>
              <a:rPr lang="en-US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однаково</a:t>
            </a:r>
            <a:r>
              <a:rPr lang="uk-UA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A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Lhie2nyn2</a:t>
            </a:r>
            <a:r>
              <a:rPr lang="uk-UA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(чоловік за умовою) має одного брата та двох сестер. Отже, </a:t>
            </a:r>
            <a:r>
              <a:rPr lang="en-US" sz="1400" b="1" dirty="0" err="1">
                <a:solidFill>
                  <a:prstClr val="white"/>
                </a:solidFill>
              </a:rPr>
              <a:t>lio</a:t>
            </a:r>
            <a:r>
              <a:rPr lang="uk-UA" sz="1400" b="1" dirty="0">
                <a:solidFill>
                  <a:prstClr val="white"/>
                </a:solidFill>
              </a:rPr>
              <a:t>2 – брат, </a:t>
            </a:r>
            <a:r>
              <a:rPr lang="en-US" sz="1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mu1</a:t>
            </a:r>
            <a:r>
              <a:rPr lang="uk-UA" sz="1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– сестра.</a:t>
            </a:r>
            <a:r>
              <a:rPr lang="uk-UA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З твердження 16, що родинний зв’язок між сестрами називається  </a:t>
            </a:r>
            <a:r>
              <a:rPr lang="en-AU" sz="1400" b="1" dirty="0">
                <a:solidFill>
                  <a:prstClr val="white"/>
                </a:solidFill>
              </a:rPr>
              <a:t>kaj1</a:t>
            </a:r>
            <a:r>
              <a:rPr lang="uk-UA" sz="1400" b="1" dirty="0">
                <a:solidFill>
                  <a:prstClr val="white"/>
                </a:solidFill>
              </a:rPr>
              <a:t>.</a:t>
            </a:r>
            <a:endParaRPr lang="uk-UA" sz="14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4526721" y="3638439"/>
            <a:ext cx="576064" cy="2520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solidFill>
                  <a:prstClr val="white"/>
                </a:solidFill>
              </a:rPr>
              <a:t>          </a:t>
            </a:r>
          </a:p>
        </p:txBody>
      </p:sp>
    </p:spTree>
    <p:extLst>
      <p:ext uri="{BB962C8B-B14F-4D97-AF65-F5344CB8AC3E}">
        <p14:creationId xmlns:p14="http://schemas.microsoft.com/office/powerpoint/2010/main" val="207908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0" grpId="0" animBg="1"/>
      <p:bldP spid="12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63" t="47222" r="27813" b="39198"/>
          <a:stretch/>
        </p:blipFill>
        <p:spPr bwMode="auto">
          <a:xfrm>
            <a:off x="539552" y="195448"/>
            <a:ext cx="7762139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119345" y="1707654"/>
            <a:ext cx="8887451" cy="2301158"/>
            <a:chOff x="163401" y="123478"/>
            <a:chExt cx="8887451" cy="2301158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07458" y="1537378"/>
              <a:ext cx="8799335" cy="63522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err="1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Враховуючи</a:t>
              </a:r>
              <a:r>
                <a:rPr lang="ru-RU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ru-RU" sz="1400" dirty="0" err="1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що</a:t>
              </a:r>
              <a:r>
                <a:rPr lang="ru-RU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 слово </a:t>
              </a:r>
              <a:r>
                <a:rPr lang="ru-RU" sz="1400" dirty="0">
                  <a:solidFill>
                    <a:prstClr val="white"/>
                  </a:solidFill>
                </a:rPr>
                <a:t>’</a:t>
              </a:r>
              <a:r>
                <a:rPr lang="en-AU" sz="1400" b="1" dirty="0">
                  <a:solidFill>
                    <a:prstClr val="white"/>
                  </a:solidFill>
                </a:rPr>
                <a:t>iə1</a:t>
              </a:r>
              <a:r>
                <a:rPr lang="en-AU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400" dirty="0" err="1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вжито</a:t>
              </a:r>
              <a:r>
                <a:rPr lang="ru-RU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 в</a:t>
              </a:r>
              <a:r>
                <a:rPr lang="en-AU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ru-RU" sz="1400" dirty="0" err="1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дразу</a:t>
              </a:r>
              <a:r>
                <a:rPr lang="ru-RU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 для </a:t>
              </a:r>
              <a:r>
                <a:rPr lang="ru-RU" sz="1400" dirty="0" err="1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чотирьох</a:t>
              </a:r>
              <a:r>
                <a:rPr lang="ru-RU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 людей, а </a:t>
              </a:r>
              <a:r>
                <a:rPr lang="en-AU" sz="1400" b="1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wiej2 </a:t>
              </a:r>
              <a:r>
                <a:rPr lang="ru-RU" sz="1400" dirty="0" err="1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має</a:t>
              </a:r>
              <a:r>
                <a:rPr lang="ru-RU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 не перший тон</a:t>
              </a:r>
              <a:r>
                <a:rPr lang="en-US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 (</a:t>
              </a:r>
              <a:r>
                <a:rPr lang="uk-UA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за умовою слова батько та мати – першого тону)</a:t>
              </a:r>
              <a:r>
                <a:rPr lang="ru-RU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, «</a:t>
              </a:r>
              <a:r>
                <a:rPr lang="ru-RU" sz="1400" dirty="0" err="1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батьком</a:t>
              </a:r>
              <a:r>
                <a:rPr lang="ru-RU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» </a:t>
              </a:r>
              <a:r>
                <a:rPr lang="ru-RU" sz="1400" dirty="0" err="1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може</a:t>
              </a:r>
              <a:r>
                <a:rPr lang="ru-RU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 бути </a:t>
              </a:r>
              <a:r>
                <a:rPr lang="ru-RU" sz="1400" dirty="0" err="1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лише</a:t>
              </a:r>
              <a:r>
                <a:rPr lang="ru-RU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AU" sz="1400" b="1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wia1</a:t>
              </a:r>
              <a:r>
                <a:rPr lang="en-AU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. </a:t>
              </a:r>
              <a:r>
                <a:rPr lang="ru-RU" sz="1400" dirty="0" err="1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Тод</a:t>
              </a:r>
              <a:r>
                <a:rPr lang="en-AU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i </a:t>
              </a:r>
              <a:r>
                <a:rPr lang="ru-RU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д</a:t>
              </a:r>
              <a:r>
                <a:rPr lang="en-AU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ru-RU" sz="1400" dirty="0" err="1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тьми</a:t>
              </a:r>
              <a:r>
                <a:rPr lang="ru-RU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400" b="1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L</a:t>
              </a:r>
              <a:r>
                <a:rPr lang="en-AU" sz="1400" b="1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hie2nyn2</a:t>
              </a:r>
              <a:r>
                <a:rPr lang="uk-UA" sz="1400" b="1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є </a:t>
              </a:r>
              <a:r>
                <a:rPr lang="en-AU" sz="1400" b="1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Syn1mei1</a:t>
              </a:r>
              <a:r>
                <a:rPr lang="uk-UA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AU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i </a:t>
              </a:r>
              <a:r>
                <a:rPr lang="en-AU" sz="1400" b="1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Wa2nie1</a:t>
              </a:r>
              <a:r>
                <a:rPr lang="uk-UA" sz="1400" b="1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uk-UA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(10 та 19 твердження)</a:t>
              </a:r>
              <a:r>
                <a:rPr lang="en-AU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  <a:r>
                <a:rPr lang="ru-RU" sz="14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1400" dirty="0">
                <a:solidFill>
                  <a:prstClr val="white"/>
                </a:solidFill>
              </a:endParaRPr>
            </a:p>
          </p:txBody>
        </p:sp>
        <p:sp>
          <p:nvSpPr>
            <p:cNvPr id="7" name="Стрелка вниз 6"/>
            <p:cNvSpPr/>
            <p:nvPr/>
          </p:nvSpPr>
          <p:spPr>
            <a:xfrm>
              <a:off x="4499992" y="1285351"/>
              <a:ext cx="576064" cy="25202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>
                  <a:solidFill>
                    <a:prstClr val="white"/>
                  </a:solidFill>
                </a:rPr>
                <a:t>          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63401" y="123478"/>
              <a:ext cx="8887451" cy="11521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err="1">
                  <a:solidFill>
                    <a:prstClr val="white"/>
                  </a:solidFill>
                </a:rPr>
                <a:t>Також</a:t>
              </a:r>
              <a:r>
                <a:rPr lang="ru-RU" sz="1400" dirty="0">
                  <a:solidFill>
                    <a:prstClr val="white"/>
                  </a:solidFill>
                </a:rPr>
                <a:t> в</a:t>
              </a:r>
              <a:r>
                <a:rPr lang="en-AU" sz="1400" dirty="0">
                  <a:solidFill>
                    <a:prstClr val="white"/>
                  </a:solidFill>
                </a:rPr>
                <a:t>i</a:t>
              </a:r>
              <a:r>
                <a:rPr lang="ru-RU" sz="1400" dirty="0" err="1">
                  <a:solidFill>
                    <a:prstClr val="white"/>
                  </a:solidFill>
                </a:rPr>
                <a:t>дзначимо</a:t>
              </a:r>
              <a:r>
                <a:rPr lang="ru-RU" sz="1400" dirty="0">
                  <a:solidFill>
                    <a:prstClr val="white"/>
                  </a:solidFill>
                </a:rPr>
                <a:t>, </a:t>
              </a:r>
              <a:r>
                <a:rPr lang="ru-RU" sz="1400" dirty="0" err="1">
                  <a:solidFill>
                    <a:prstClr val="white"/>
                  </a:solidFill>
                </a:rPr>
                <a:t>що</a:t>
              </a:r>
              <a:r>
                <a:rPr lang="ru-RU" sz="1400" dirty="0">
                  <a:solidFill>
                    <a:prstClr val="white"/>
                  </a:solidFill>
                </a:rPr>
                <a:t> для </a:t>
              </a:r>
              <a:r>
                <a:rPr lang="en-AU" sz="1400" b="1" dirty="0">
                  <a:solidFill>
                    <a:prstClr val="white"/>
                  </a:solidFill>
                </a:rPr>
                <a:t>Lhie2nyn2</a:t>
              </a:r>
              <a:r>
                <a:rPr lang="en-AU" sz="1400" dirty="0">
                  <a:solidFill>
                    <a:prstClr val="white"/>
                  </a:solidFill>
                </a:rPr>
                <a:t> </a:t>
              </a:r>
              <a:r>
                <a:rPr lang="ru-RU" sz="1400" dirty="0" err="1">
                  <a:solidFill>
                    <a:prstClr val="white"/>
                  </a:solidFill>
                </a:rPr>
                <a:t>наявн</a:t>
              </a:r>
              <a:r>
                <a:rPr lang="en-AU" sz="1400" dirty="0">
                  <a:solidFill>
                    <a:prstClr val="white"/>
                  </a:solidFill>
                </a:rPr>
                <a:t>i </a:t>
              </a:r>
              <a:r>
                <a:rPr lang="ru-RU" sz="1400" dirty="0" err="1">
                  <a:solidFill>
                    <a:prstClr val="white"/>
                  </a:solidFill>
                </a:rPr>
                <a:t>твердження</a:t>
              </a:r>
              <a:r>
                <a:rPr lang="ru-RU" sz="1400" dirty="0">
                  <a:solidFill>
                    <a:prstClr val="white"/>
                  </a:solidFill>
                </a:rPr>
                <a:t> </a:t>
              </a:r>
              <a:r>
                <a:rPr lang="ru-RU" sz="1400" dirty="0" err="1">
                  <a:solidFill>
                    <a:prstClr val="white"/>
                  </a:solidFill>
                </a:rPr>
                <a:t>щодо</a:t>
              </a:r>
              <a:r>
                <a:rPr lang="ru-RU" sz="1400" dirty="0">
                  <a:solidFill>
                    <a:prstClr val="white"/>
                  </a:solidFill>
                </a:rPr>
                <a:t> кожного з </a:t>
              </a:r>
              <a:r>
                <a:rPr lang="ru-RU" sz="1400" dirty="0" err="1">
                  <a:solidFill>
                    <a:prstClr val="white"/>
                  </a:solidFill>
                </a:rPr>
                <a:t>представник</a:t>
              </a:r>
              <a:r>
                <a:rPr lang="en-AU" sz="1400" dirty="0">
                  <a:solidFill>
                    <a:prstClr val="white"/>
                  </a:solidFill>
                </a:rPr>
                <a:t>i</a:t>
              </a:r>
              <a:r>
                <a:rPr lang="ru-RU" sz="1400" dirty="0">
                  <a:solidFill>
                    <a:prstClr val="white"/>
                  </a:solidFill>
                </a:rPr>
                <a:t>в</a:t>
              </a:r>
            </a:p>
            <a:p>
              <a:pPr algn="ctr"/>
              <a:r>
                <a:rPr lang="ru-RU" sz="1400" dirty="0">
                  <a:solidFill>
                    <a:prstClr val="white"/>
                  </a:solidFill>
                </a:rPr>
                <a:t>другого </a:t>
              </a:r>
              <a:r>
                <a:rPr lang="ru-RU" sz="1400" dirty="0" err="1">
                  <a:solidFill>
                    <a:prstClr val="white"/>
                  </a:solidFill>
                </a:rPr>
                <a:t>покол</a:t>
              </a:r>
              <a:r>
                <a:rPr lang="en-AU" sz="1400" dirty="0">
                  <a:solidFill>
                    <a:prstClr val="white"/>
                  </a:solidFill>
                </a:rPr>
                <a:t>i</a:t>
              </a:r>
              <a:r>
                <a:rPr lang="ru-RU" sz="1400" dirty="0" err="1">
                  <a:solidFill>
                    <a:prstClr val="white"/>
                  </a:solidFill>
                </a:rPr>
                <a:t>ння</a:t>
              </a:r>
              <a:r>
                <a:rPr lang="ru-RU" sz="1400" dirty="0">
                  <a:solidFill>
                    <a:prstClr val="white"/>
                  </a:solidFill>
                </a:rPr>
                <a:t> (10, 11, 14, 19, 26, 29, 30, 32). Для </a:t>
              </a:r>
              <a:r>
                <a:rPr lang="ru-RU" sz="1400" dirty="0" err="1">
                  <a:solidFill>
                    <a:prstClr val="white"/>
                  </a:solidFill>
                </a:rPr>
                <a:t>чотирьох</a:t>
              </a:r>
              <a:r>
                <a:rPr lang="ru-RU" sz="1400" dirty="0">
                  <a:solidFill>
                    <a:prstClr val="white"/>
                  </a:solidFill>
                </a:rPr>
                <a:t> людей в</a:t>
              </a:r>
              <a:r>
                <a:rPr lang="en-AU" sz="1400" dirty="0">
                  <a:solidFill>
                    <a:prstClr val="white"/>
                  </a:solidFill>
                </a:rPr>
                <a:t>i</a:t>
              </a:r>
              <a:r>
                <a:rPr lang="ru-RU" sz="1400" dirty="0" err="1">
                  <a:solidFill>
                    <a:prstClr val="white"/>
                  </a:solidFill>
                </a:rPr>
                <a:t>дпов</a:t>
              </a:r>
              <a:r>
                <a:rPr lang="en-AU" sz="1400" dirty="0">
                  <a:solidFill>
                    <a:prstClr val="white"/>
                  </a:solidFill>
                </a:rPr>
                <a:t>i</a:t>
              </a:r>
              <a:r>
                <a:rPr lang="ru-RU" sz="1400" dirty="0" err="1">
                  <a:solidFill>
                    <a:prstClr val="white"/>
                  </a:solidFill>
                </a:rPr>
                <a:t>дний</a:t>
              </a:r>
              <a:r>
                <a:rPr lang="ru-RU" sz="1400" dirty="0">
                  <a:solidFill>
                    <a:prstClr val="white"/>
                  </a:solidFill>
                </a:rPr>
                <a:t> </a:t>
              </a:r>
              <a:r>
                <a:rPr lang="ru-RU" sz="1400" dirty="0" err="1">
                  <a:solidFill>
                    <a:prstClr val="white"/>
                  </a:solidFill>
                </a:rPr>
                <a:t>зв’язок</a:t>
              </a:r>
              <a:r>
                <a:rPr lang="ru-RU" sz="1400" dirty="0">
                  <a:solidFill>
                    <a:prstClr val="white"/>
                  </a:solidFill>
                </a:rPr>
                <a:t> – ’</a:t>
              </a:r>
              <a:r>
                <a:rPr lang="en-AU" sz="1400" b="1" dirty="0">
                  <a:solidFill>
                    <a:prstClr val="white"/>
                  </a:solidFill>
                </a:rPr>
                <a:t>iə1</a:t>
              </a:r>
              <a:r>
                <a:rPr lang="en-AU" sz="1400" dirty="0">
                  <a:solidFill>
                    <a:prstClr val="white"/>
                  </a:solidFill>
                </a:rPr>
                <a:t>, </a:t>
              </a:r>
              <a:r>
                <a:rPr lang="ru-RU" sz="1400" dirty="0">
                  <a:solidFill>
                    <a:prstClr val="white"/>
                  </a:solidFill>
                </a:rPr>
                <a:t>для </a:t>
              </a:r>
              <a:r>
                <a:rPr lang="ru-RU" sz="1400" dirty="0" err="1">
                  <a:solidFill>
                    <a:prstClr val="white"/>
                  </a:solidFill>
                </a:rPr>
                <a:t>двох</a:t>
              </a:r>
              <a:r>
                <a:rPr lang="ru-RU" sz="1400" dirty="0">
                  <a:solidFill>
                    <a:prstClr val="white"/>
                  </a:solidFill>
                </a:rPr>
                <a:t> </a:t>
              </a:r>
              <a:r>
                <a:rPr lang="en-AU" sz="1400" b="1" dirty="0">
                  <a:solidFill>
                    <a:prstClr val="white"/>
                  </a:solidFill>
                </a:rPr>
                <a:t>wia1</a:t>
              </a:r>
              <a:r>
                <a:rPr lang="en-AU" sz="1400" dirty="0">
                  <a:solidFill>
                    <a:prstClr val="white"/>
                  </a:solidFill>
                </a:rPr>
                <a:t> </a:t>
              </a:r>
              <a:r>
                <a:rPr lang="ru-RU" sz="1400" dirty="0">
                  <a:solidFill>
                    <a:prstClr val="white"/>
                  </a:solidFill>
                </a:rPr>
                <a:t>та </a:t>
              </a:r>
              <a:r>
                <a:rPr lang="ru-RU" sz="1400" dirty="0" err="1">
                  <a:solidFill>
                    <a:prstClr val="white"/>
                  </a:solidFill>
                </a:rPr>
                <a:t>ще</a:t>
              </a:r>
              <a:r>
                <a:rPr lang="ru-RU" sz="1400" dirty="0">
                  <a:solidFill>
                    <a:prstClr val="white"/>
                  </a:solidFill>
                </a:rPr>
                <a:t> для </a:t>
              </a:r>
              <a:r>
                <a:rPr lang="ru-RU" sz="1400" dirty="0" err="1">
                  <a:solidFill>
                    <a:prstClr val="white"/>
                  </a:solidFill>
                </a:rPr>
                <a:t>двох</a:t>
              </a:r>
              <a:r>
                <a:rPr lang="ru-RU" sz="1400" dirty="0">
                  <a:solidFill>
                    <a:prstClr val="white"/>
                  </a:solidFill>
                </a:rPr>
                <a:t> –  </a:t>
              </a:r>
              <a:r>
                <a:rPr lang="en-AU" sz="1400" b="1" dirty="0">
                  <a:solidFill>
                    <a:prstClr val="white"/>
                  </a:solidFill>
                </a:rPr>
                <a:t>wiej2. </a:t>
              </a:r>
              <a:r>
                <a:rPr lang="ru-RU" sz="1400" dirty="0">
                  <a:solidFill>
                    <a:prstClr val="white"/>
                  </a:solidFill>
                </a:rPr>
                <a:t>При </a:t>
              </a:r>
              <a:r>
                <a:rPr lang="ru-RU" sz="1400" dirty="0" err="1">
                  <a:solidFill>
                    <a:prstClr val="white"/>
                  </a:solidFill>
                </a:rPr>
                <a:t>цьому</a:t>
              </a:r>
              <a:r>
                <a:rPr lang="ru-RU" sz="1400" dirty="0">
                  <a:solidFill>
                    <a:prstClr val="white"/>
                  </a:solidFill>
                </a:rPr>
                <a:t> слова ’</a:t>
              </a:r>
              <a:r>
                <a:rPr lang="en-AU" sz="1400" b="1" dirty="0">
                  <a:solidFill>
                    <a:prstClr val="white"/>
                  </a:solidFill>
                </a:rPr>
                <a:t>iə1</a:t>
              </a:r>
              <a:r>
                <a:rPr lang="en-AU" sz="1400" dirty="0">
                  <a:solidFill>
                    <a:prstClr val="white"/>
                  </a:solidFill>
                </a:rPr>
                <a:t>, </a:t>
              </a:r>
              <a:r>
                <a:rPr lang="en-AU" sz="1400" b="1" dirty="0">
                  <a:solidFill>
                    <a:prstClr val="white"/>
                  </a:solidFill>
                </a:rPr>
                <a:t>wia1 </a:t>
              </a:r>
              <a:r>
                <a:rPr lang="ru-RU" sz="1400" b="1" dirty="0">
                  <a:solidFill>
                    <a:prstClr val="white"/>
                  </a:solidFill>
                </a:rPr>
                <a:t>та </a:t>
              </a:r>
              <a:r>
                <a:rPr lang="en-AU" sz="1400" b="1" dirty="0">
                  <a:solidFill>
                    <a:prstClr val="white"/>
                  </a:solidFill>
                </a:rPr>
                <a:t>wiej2 </a:t>
              </a:r>
              <a:r>
                <a:rPr lang="ru-RU" sz="1400" dirty="0" err="1">
                  <a:solidFill>
                    <a:prstClr val="white"/>
                  </a:solidFill>
                </a:rPr>
                <a:t>означають</a:t>
              </a:r>
              <a:endParaRPr lang="ru-RU" sz="1400" dirty="0">
                <a:solidFill>
                  <a:prstClr val="white"/>
                </a:solidFill>
              </a:endParaRPr>
            </a:p>
            <a:p>
              <a:pPr algn="ctr"/>
              <a:r>
                <a:rPr lang="ru-RU" sz="1400" dirty="0" err="1">
                  <a:solidFill>
                    <a:prstClr val="white"/>
                  </a:solidFill>
                </a:rPr>
                <a:t>певн</a:t>
              </a:r>
              <a:r>
                <a:rPr lang="en-AU" sz="1400" dirty="0">
                  <a:solidFill>
                    <a:prstClr val="white"/>
                  </a:solidFill>
                </a:rPr>
                <a:t>i </a:t>
              </a:r>
              <a:r>
                <a:rPr lang="ru-RU" sz="1400" dirty="0">
                  <a:solidFill>
                    <a:prstClr val="white"/>
                  </a:solidFill>
                </a:rPr>
                <a:t>р</a:t>
              </a:r>
              <a:r>
                <a:rPr lang="en-AU" sz="1400" dirty="0">
                  <a:solidFill>
                    <a:prstClr val="white"/>
                  </a:solidFill>
                </a:rPr>
                <a:t>i</a:t>
              </a:r>
              <a:r>
                <a:rPr lang="ru-RU" sz="1400" dirty="0" err="1">
                  <a:solidFill>
                    <a:prstClr val="white"/>
                  </a:solidFill>
                </a:rPr>
                <a:t>зновиди</a:t>
              </a:r>
              <a:r>
                <a:rPr lang="ru-RU" sz="1400" dirty="0">
                  <a:solidFill>
                    <a:prstClr val="white"/>
                  </a:solidFill>
                </a:rPr>
                <a:t> понять батька й дядька</a:t>
              </a:r>
              <a:endParaRPr lang="uk-UA" sz="1400" dirty="0">
                <a:solidFill>
                  <a:prstClr val="white"/>
                </a:solidFill>
              </a:endParaRPr>
            </a:p>
          </p:txBody>
        </p:sp>
        <p:sp>
          <p:nvSpPr>
            <p:cNvPr id="9" name="Стрелка вниз 8"/>
            <p:cNvSpPr/>
            <p:nvPr/>
          </p:nvSpPr>
          <p:spPr>
            <a:xfrm>
              <a:off x="4499992" y="2172608"/>
              <a:ext cx="576064" cy="25202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>
                  <a:solidFill>
                    <a:prstClr val="white"/>
                  </a:solidFill>
                </a:rPr>
                <a:t>                      </a:t>
              </a: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189713" y="4008812"/>
            <a:ext cx="8799335" cy="8255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prstClr val="white"/>
                </a:solidFill>
              </a:rPr>
              <a:t>А </a:t>
            </a:r>
            <a:r>
              <a:rPr lang="ru-RU" sz="1400" dirty="0" err="1">
                <a:solidFill>
                  <a:prstClr val="white"/>
                </a:solidFill>
              </a:rPr>
              <a:t>єдиним</a:t>
            </a:r>
            <a:r>
              <a:rPr lang="ru-RU" sz="1400" dirty="0">
                <a:solidFill>
                  <a:prstClr val="white"/>
                </a:solidFill>
              </a:rPr>
              <a:t> фактором, </a:t>
            </a:r>
            <a:r>
              <a:rPr lang="ru-RU" sz="1400" dirty="0" err="1">
                <a:solidFill>
                  <a:prstClr val="white"/>
                </a:solidFill>
              </a:rPr>
              <a:t>що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розд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 err="1">
                <a:solidFill>
                  <a:prstClr val="white"/>
                </a:solidFill>
              </a:rPr>
              <a:t>ляв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би</a:t>
            </a:r>
            <a:r>
              <a:rPr lang="ru-RU" sz="1400" dirty="0">
                <a:solidFill>
                  <a:prstClr val="white"/>
                </a:solidFill>
              </a:rPr>
              <a:t> ш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 err="1">
                <a:solidFill>
                  <a:prstClr val="white"/>
                </a:solidFill>
              </a:rPr>
              <a:t>стьох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плем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 err="1">
                <a:solidFill>
                  <a:prstClr val="white"/>
                </a:solidFill>
              </a:rPr>
              <a:t>нник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>
                <a:solidFill>
                  <a:prstClr val="white"/>
                </a:solidFill>
              </a:rPr>
              <a:t>в </a:t>
            </a:r>
            <a:r>
              <a:rPr lang="en-AU" sz="1400" b="1" dirty="0">
                <a:solidFill>
                  <a:prstClr val="white"/>
                </a:solidFill>
              </a:rPr>
              <a:t>Lhie2nyn2</a:t>
            </a:r>
            <a:r>
              <a:rPr lang="en-AU" sz="1400" dirty="0">
                <a:solidFill>
                  <a:prstClr val="white"/>
                </a:solidFill>
              </a:rPr>
              <a:t> </a:t>
            </a:r>
            <a:r>
              <a:rPr lang="ru-RU" sz="1400" dirty="0">
                <a:solidFill>
                  <a:prstClr val="white"/>
                </a:solidFill>
              </a:rPr>
              <a:t>на </a:t>
            </a:r>
            <a:r>
              <a:rPr lang="ru-RU" sz="1400" dirty="0" err="1">
                <a:solidFill>
                  <a:prstClr val="white"/>
                </a:solidFill>
              </a:rPr>
              <a:t>групи</a:t>
            </a:r>
            <a:r>
              <a:rPr lang="ru-RU" sz="1400" dirty="0">
                <a:solidFill>
                  <a:prstClr val="white"/>
                </a:solidFill>
              </a:rPr>
              <a:t> з </a:t>
            </a:r>
            <a:r>
              <a:rPr lang="ru-RU" sz="1400" dirty="0" err="1">
                <a:solidFill>
                  <a:prstClr val="white"/>
                </a:solidFill>
              </a:rPr>
              <a:t>чотирьох</a:t>
            </a:r>
            <a:r>
              <a:rPr lang="ru-RU" sz="1400" dirty="0">
                <a:solidFill>
                  <a:prstClr val="white"/>
                </a:solidFill>
              </a:rPr>
              <a:t> (</a:t>
            </a:r>
            <a:r>
              <a:rPr lang="ru-RU" sz="1400" b="1" dirty="0">
                <a:solidFill>
                  <a:prstClr val="white"/>
                </a:solidFill>
              </a:rPr>
              <a:t>’</a:t>
            </a:r>
            <a:r>
              <a:rPr lang="en-AU" sz="1400" b="1" dirty="0">
                <a:solidFill>
                  <a:prstClr val="white"/>
                </a:solidFill>
              </a:rPr>
              <a:t>iə1</a:t>
            </a:r>
            <a:r>
              <a:rPr lang="en-AU" sz="1400" dirty="0">
                <a:solidFill>
                  <a:prstClr val="white"/>
                </a:solidFill>
              </a:rPr>
              <a:t>)</a:t>
            </a:r>
          </a:p>
          <a:p>
            <a:pPr algn="ctr"/>
            <a:r>
              <a:rPr lang="ru-RU" sz="1400" dirty="0">
                <a:solidFill>
                  <a:prstClr val="white"/>
                </a:solidFill>
              </a:rPr>
              <a:t>та </a:t>
            </a:r>
            <a:r>
              <a:rPr lang="ru-RU" sz="1400" dirty="0" err="1">
                <a:solidFill>
                  <a:prstClr val="white"/>
                </a:solidFill>
              </a:rPr>
              <a:t>двох</a:t>
            </a:r>
            <a:r>
              <a:rPr lang="ru-RU" sz="1400" dirty="0">
                <a:solidFill>
                  <a:prstClr val="white"/>
                </a:solidFill>
              </a:rPr>
              <a:t> (</a:t>
            </a:r>
            <a:r>
              <a:rPr lang="en-AU" sz="1400" b="1" dirty="0">
                <a:solidFill>
                  <a:prstClr val="white"/>
                </a:solidFill>
              </a:rPr>
              <a:t>wiej2</a:t>
            </a:r>
            <a:r>
              <a:rPr lang="en-AU" sz="1400" dirty="0">
                <a:solidFill>
                  <a:prstClr val="white"/>
                </a:solidFill>
              </a:rPr>
              <a:t>), </a:t>
            </a:r>
            <a:r>
              <a:rPr lang="ru-RU" sz="1400" dirty="0">
                <a:solidFill>
                  <a:prstClr val="white"/>
                </a:solidFill>
              </a:rPr>
              <a:t>є те, </a:t>
            </a:r>
            <a:r>
              <a:rPr lang="ru-RU" sz="1400" dirty="0" err="1">
                <a:solidFill>
                  <a:prstClr val="white"/>
                </a:solidFill>
              </a:rPr>
              <a:t>чи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дитиною</a:t>
            </a:r>
            <a:r>
              <a:rPr lang="ru-RU" sz="1400" dirty="0">
                <a:solidFill>
                  <a:prstClr val="white"/>
                </a:solidFill>
              </a:rPr>
              <a:t> брата, </a:t>
            </a:r>
            <a:r>
              <a:rPr lang="ru-RU" sz="1400" dirty="0" err="1">
                <a:solidFill>
                  <a:prstClr val="white"/>
                </a:solidFill>
              </a:rPr>
              <a:t>чи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дитиною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сестри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en-AU" sz="1400" dirty="0">
                <a:solidFill>
                  <a:prstClr val="white"/>
                </a:solidFill>
              </a:rPr>
              <a:t>Lhie2nyn2</a:t>
            </a:r>
            <a:r>
              <a:rPr lang="uk-UA" sz="1400" dirty="0">
                <a:solidFill>
                  <a:prstClr val="white"/>
                </a:solidFill>
              </a:rPr>
              <a:t> </a:t>
            </a:r>
            <a:r>
              <a:rPr lang="ru-RU" sz="1400" dirty="0">
                <a:solidFill>
                  <a:prstClr val="white"/>
                </a:solidFill>
              </a:rPr>
              <a:t>є в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 err="1">
                <a:solidFill>
                  <a:prstClr val="white"/>
                </a:solidFill>
              </a:rPr>
              <a:t>дпов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 err="1">
                <a:solidFill>
                  <a:prstClr val="white"/>
                </a:solidFill>
              </a:rPr>
              <a:t>дний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плем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 err="1">
                <a:solidFill>
                  <a:prstClr val="white"/>
                </a:solidFill>
              </a:rPr>
              <a:t>нник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або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плем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 err="1">
                <a:solidFill>
                  <a:prstClr val="white"/>
                </a:solidFill>
              </a:rPr>
              <a:t>нниця</a:t>
            </a:r>
            <a:r>
              <a:rPr lang="ru-RU" sz="1400" dirty="0">
                <a:solidFill>
                  <a:prstClr val="white"/>
                </a:solidFill>
              </a:rPr>
              <a:t>. </a:t>
            </a:r>
            <a:r>
              <a:rPr lang="ru-RU" sz="1400" dirty="0" err="1">
                <a:solidFill>
                  <a:prstClr val="white"/>
                </a:solidFill>
              </a:rPr>
              <a:t>Зокрема</a:t>
            </a:r>
            <a:r>
              <a:rPr lang="ru-RU" sz="1400" dirty="0">
                <a:solidFill>
                  <a:prstClr val="white"/>
                </a:solidFill>
              </a:rPr>
              <a:t>, </a:t>
            </a:r>
            <a:r>
              <a:rPr lang="ru-RU" sz="1400" dirty="0" err="1">
                <a:solidFill>
                  <a:prstClr val="white"/>
                </a:solidFill>
              </a:rPr>
              <a:t>маємо</a:t>
            </a:r>
            <a:r>
              <a:rPr lang="ru-RU" sz="1400" dirty="0">
                <a:solidFill>
                  <a:prstClr val="white"/>
                </a:solidFill>
              </a:rPr>
              <a:t>, </a:t>
            </a:r>
            <a:r>
              <a:rPr lang="ru-RU" sz="1400" dirty="0" err="1">
                <a:solidFill>
                  <a:prstClr val="white"/>
                </a:solidFill>
              </a:rPr>
              <a:t>що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en-AU" sz="1400" b="1" dirty="0">
                <a:solidFill>
                  <a:prstClr val="white"/>
                </a:solidFill>
              </a:rPr>
              <a:t>Kei1´zey2 </a:t>
            </a:r>
            <a:r>
              <a:rPr lang="ru-RU" sz="1400" b="1" dirty="0">
                <a:solidFill>
                  <a:prstClr val="white"/>
                </a:solidFill>
              </a:rPr>
              <a:t>та </a:t>
            </a:r>
            <a:r>
              <a:rPr lang="en-AU" sz="1400" b="1" dirty="0">
                <a:solidFill>
                  <a:prstClr val="white"/>
                </a:solidFill>
              </a:rPr>
              <a:t>Sei1na1</a:t>
            </a:r>
            <a:r>
              <a:rPr lang="ru-RU" sz="1400" dirty="0">
                <a:solidFill>
                  <a:prstClr val="white"/>
                </a:solidFill>
              </a:rPr>
              <a:t>є д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 err="1">
                <a:solidFill>
                  <a:prstClr val="white"/>
                </a:solidFill>
              </a:rPr>
              <a:t>тьми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en-AU" sz="1400" b="1" dirty="0">
                <a:solidFill>
                  <a:prstClr val="white"/>
                </a:solidFill>
              </a:rPr>
              <a:t>Ngwi1mbyn2 </a:t>
            </a:r>
            <a:r>
              <a:rPr lang="uk-UA" sz="1400" b="1" dirty="0">
                <a:solidFill>
                  <a:prstClr val="white"/>
                </a:solidFill>
              </a:rPr>
              <a:t> </a:t>
            </a:r>
            <a:r>
              <a:rPr lang="uk-UA" sz="1400" dirty="0">
                <a:solidFill>
                  <a:prstClr val="white"/>
                </a:solidFill>
              </a:rPr>
              <a:t>- </a:t>
            </a:r>
            <a:r>
              <a:rPr lang="en-AU" sz="1400" dirty="0">
                <a:solidFill>
                  <a:prstClr val="white"/>
                </a:solidFill>
              </a:rPr>
              <a:t> </a:t>
            </a:r>
            <a:r>
              <a:rPr lang="ru-RU" sz="1400" dirty="0">
                <a:solidFill>
                  <a:prstClr val="white"/>
                </a:solidFill>
              </a:rPr>
              <a:t>брата </a:t>
            </a:r>
            <a:r>
              <a:rPr lang="en-AU" sz="1400" b="1" dirty="0">
                <a:solidFill>
                  <a:prstClr val="white"/>
                </a:solidFill>
              </a:rPr>
              <a:t>Lhie2nyn2.</a:t>
            </a:r>
            <a:endParaRPr lang="ru-RU" sz="14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892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26084" y="195486"/>
            <a:ext cx="8917916" cy="9190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dirty="0" err="1">
                <a:solidFill>
                  <a:prstClr val="white"/>
                </a:solidFill>
              </a:rPr>
              <a:t>Оск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uk-UA" sz="1400" dirty="0" err="1">
                <a:solidFill>
                  <a:prstClr val="white"/>
                </a:solidFill>
              </a:rPr>
              <a:t>льки</a:t>
            </a:r>
            <a:r>
              <a:rPr lang="uk-UA" sz="1400" dirty="0">
                <a:solidFill>
                  <a:prstClr val="white"/>
                </a:solidFill>
              </a:rPr>
              <a:t> </a:t>
            </a:r>
            <a:r>
              <a:rPr lang="en-AU" sz="1400" b="1" dirty="0">
                <a:solidFill>
                  <a:prstClr val="white"/>
                </a:solidFill>
              </a:rPr>
              <a:t>Ldiu2´se1 i Sie1tsie1 </a:t>
            </a:r>
            <a:r>
              <a:rPr lang="uk-UA" sz="1400" dirty="0">
                <a:solidFill>
                  <a:prstClr val="white"/>
                </a:solidFill>
              </a:rPr>
              <a:t>однаково в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uk-UA" sz="1400" dirty="0" err="1">
                <a:solidFill>
                  <a:prstClr val="white"/>
                </a:solidFill>
              </a:rPr>
              <a:t>дносяться</a:t>
            </a:r>
            <a:r>
              <a:rPr lang="uk-UA" sz="1400" dirty="0">
                <a:solidFill>
                  <a:prstClr val="white"/>
                </a:solidFill>
              </a:rPr>
              <a:t> до </a:t>
            </a:r>
            <a:r>
              <a:rPr lang="en-AU" sz="1400" b="1" dirty="0">
                <a:solidFill>
                  <a:prstClr val="white"/>
                </a:solidFill>
              </a:rPr>
              <a:t>Mbe2phon1</a:t>
            </a:r>
            <a:r>
              <a:rPr lang="en-AU" sz="1400" dirty="0">
                <a:solidFill>
                  <a:prstClr val="white"/>
                </a:solidFill>
              </a:rPr>
              <a:t>(</a:t>
            </a:r>
            <a:r>
              <a:rPr lang="uk-UA" sz="1400" dirty="0">
                <a:solidFill>
                  <a:prstClr val="white"/>
                </a:solidFill>
              </a:rPr>
              <a:t>твердження 25, 35) (</a:t>
            </a:r>
            <a:r>
              <a:rPr lang="en-US" sz="1400" b="1" dirty="0">
                <a:solidFill>
                  <a:prstClr val="white"/>
                </a:solidFill>
              </a:rPr>
              <a:t>ma</a:t>
            </a:r>
            <a:r>
              <a:rPr lang="uk-UA" sz="1400" b="1" dirty="0">
                <a:solidFill>
                  <a:prstClr val="white"/>
                </a:solidFill>
              </a:rPr>
              <a:t>1</a:t>
            </a:r>
            <a:r>
              <a:rPr lang="uk-UA" sz="1400" dirty="0">
                <a:solidFill>
                  <a:prstClr val="white"/>
                </a:solidFill>
              </a:rPr>
              <a:t>), вони брат </a:t>
            </a:r>
            <a:r>
              <a:rPr lang="en-AU" sz="1400" dirty="0">
                <a:solidFill>
                  <a:prstClr val="white"/>
                </a:solidFill>
              </a:rPr>
              <a:t>i </a:t>
            </a:r>
            <a:r>
              <a:rPr lang="uk-UA" sz="1400" dirty="0">
                <a:solidFill>
                  <a:prstClr val="white"/>
                </a:solidFill>
              </a:rPr>
              <a:t>сестра. При цьому, з твердження 23 </a:t>
            </a:r>
            <a:r>
              <a:rPr lang="en-US" sz="1400" dirty="0">
                <a:solidFill>
                  <a:prstClr val="white"/>
                </a:solidFill>
              </a:rPr>
              <a:t>(</a:t>
            </a:r>
            <a:r>
              <a:rPr lang="en-AU" sz="1400" b="1" dirty="0">
                <a:solidFill>
                  <a:prstClr val="white"/>
                </a:solidFill>
              </a:rPr>
              <a:t>Ldiu2´se1 </a:t>
            </a:r>
            <a:r>
              <a:rPr lang="uk-UA" sz="1400" dirty="0">
                <a:solidFill>
                  <a:prstClr val="white"/>
                </a:solidFill>
              </a:rPr>
              <a:t>по відношенню до іншої сестри є</a:t>
            </a:r>
            <a:r>
              <a:rPr lang="uk-UA" sz="1400" b="1" dirty="0">
                <a:solidFill>
                  <a:prstClr val="white"/>
                </a:solidFill>
              </a:rPr>
              <a:t> </a:t>
            </a:r>
            <a:r>
              <a:rPr lang="en-US" sz="1400" b="1" dirty="0">
                <a:solidFill>
                  <a:prstClr val="white"/>
                </a:solidFill>
              </a:rPr>
              <a:t>la2) </a:t>
            </a:r>
            <a:r>
              <a:rPr lang="en-AU" sz="1400" dirty="0">
                <a:solidFill>
                  <a:prstClr val="white"/>
                </a:solidFill>
              </a:rPr>
              <a:t>i </a:t>
            </a:r>
            <a:r>
              <a:rPr lang="uk-UA" sz="1400" dirty="0">
                <a:solidFill>
                  <a:prstClr val="white"/>
                </a:solidFill>
              </a:rPr>
              <a:t>того, що переклад «</a:t>
            </a:r>
            <a:r>
              <a:rPr lang="uk-UA" sz="1400" dirty="0" err="1">
                <a:solidFill>
                  <a:prstClr val="white"/>
                </a:solidFill>
              </a:rPr>
              <a:t>матер</a:t>
            </a:r>
            <a:r>
              <a:rPr lang="en-AU" sz="1400" dirty="0">
                <a:solidFill>
                  <a:prstClr val="white"/>
                </a:solidFill>
              </a:rPr>
              <a:t>i» </a:t>
            </a:r>
            <a:r>
              <a:rPr lang="uk-UA" sz="1400" dirty="0">
                <a:solidFill>
                  <a:prstClr val="white"/>
                </a:solidFill>
              </a:rPr>
              <a:t>повинен мати перший тон, випливає, що це д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uk-UA" sz="1400" dirty="0">
                <a:solidFill>
                  <a:prstClr val="white"/>
                </a:solidFill>
              </a:rPr>
              <a:t>ти </a:t>
            </a:r>
            <a:r>
              <a:rPr lang="en-AU" sz="1400" b="1" dirty="0">
                <a:solidFill>
                  <a:prstClr val="white"/>
                </a:solidFill>
              </a:rPr>
              <a:t>Mbe2phon1 </a:t>
            </a:r>
            <a:r>
              <a:rPr lang="en-AU" sz="1400" dirty="0">
                <a:solidFill>
                  <a:prstClr val="white"/>
                </a:solidFill>
              </a:rPr>
              <a:t>. </a:t>
            </a:r>
            <a:r>
              <a:rPr lang="uk-UA" sz="1400" dirty="0">
                <a:solidFill>
                  <a:prstClr val="white"/>
                </a:solidFill>
              </a:rPr>
              <a:t>В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uk-UA" sz="1400" dirty="0" err="1">
                <a:solidFill>
                  <a:prstClr val="white"/>
                </a:solidFill>
              </a:rPr>
              <a:t>дпов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uk-UA" sz="1400" dirty="0">
                <a:solidFill>
                  <a:prstClr val="white"/>
                </a:solidFill>
              </a:rPr>
              <a:t>дно, </a:t>
            </a:r>
            <a:r>
              <a:rPr lang="en-AU" sz="1400" b="1" dirty="0">
                <a:solidFill>
                  <a:prstClr val="white"/>
                </a:solidFill>
              </a:rPr>
              <a:t>San ´ 1nia1 i Nie2tse</a:t>
            </a:r>
            <a:r>
              <a:rPr lang="en-AU" sz="1400" dirty="0">
                <a:solidFill>
                  <a:prstClr val="white"/>
                </a:solidFill>
              </a:rPr>
              <a:t>1 </a:t>
            </a:r>
            <a:r>
              <a:rPr lang="uk-UA" sz="1400" dirty="0">
                <a:solidFill>
                  <a:prstClr val="white"/>
                </a:solidFill>
              </a:rPr>
              <a:t>є д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uk-UA" sz="1400" dirty="0">
                <a:solidFill>
                  <a:prstClr val="white"/>
                </a:solidFill>
              </a:rPr>
              <a:t>тьми </a:t>
            </a:r>
            <a:r>
              <a:rPr lang="en-AU" sz="1400" b="1" dirty="0">
                <a:solidFill>
                  <a:prstClr val="white"/>
                </a:solidFill>
              </a:rPr>
              <a:t>Ngon2ngwe1.</a:t>
            </a:r>
            <a:endParaRPr lang="uk-UA" sz="1400" b="1" dirty="0">
              <a:solidFill>
                <a:prstClr val="white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414"/>
          <a:stretch/>
        </p:blipFill>
        <p:spPr bwMode="auto">
          <a:xfrm>
            <a:off x="368033" y="1114545"/>
            <a:ext cx="7761287" cy="1072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2084067"/>
            <a:ext cx="12961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400" b="1" dirty="0">
                <a:latin typeface="Times New Roman" pitchFamily="18" charset="0"/>
                <a:cs typeface="Times New Roman" pitchFamily="18" charset="0"/>
              </a:rPr>
              <a:t>Syn1mei1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AU" sz="1400" b="1" dirty="0">
                <a:latin typeface="Times New Roman" pitchFamily="18" charset="0"/>
                <a:cs typeface="Times New Roman" pitchFamily="18" charset="0"/>
              </a:rPr>
              <a:t>Wa2nie1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uk-UA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2186989"/>
            <a:ext cx="10630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400" b="1" dirty="0">
                <a:latin typeface="Times New Roman" pitchFamily="18" charset="0"/>
                <a:cs typeface="Times New Roman" pitchFamily="18" charset="0"/>
              </a:rPr>
              <a:t>Kei1´zey2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AU" sz="1400" b="1" dirty="0">
                <a:latin typeface="Times New Roman" pitchFamily="18" charset="0"/>
                <a:cs typeface="Times New Roman" pitchFamily="18" charset="0"/>
              </a:rPr>
              <a:t>Sei1na1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65570" y="2090978"/>
            <a:ext cx="22062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San´1nia1 </a:t>
            </a:r>
            <a:endParaRPr lang="uk-UA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Nie2tse1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245114" y="2090978"/>
            <a:ext cx="22062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Ldiu2´se1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pl-PL" sz="1400" b="1" dirty="0">
                <a:latin typeface="Times New Roman" pitchFamily="18" charset="0"/>
                <a:cs typeface="Times New Roman" pitchFamily="18" charset="0"/>
              </a:rPr>
              <a:t>Sie1tsie1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6124" y="2705683"/>
            <a:ext cx="891791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>
                <a:solidFill>
                  <a:prstClr val="white"/>
                </a:solidFill>
              </a:rPr>
              <a:t>з </a:t>
            </a:r>
            <a:r>
              <a:rPr lang="ru-RU" sz="1400" dirty="0" err="1">
                <a:solidFill>
                  <a:prstClr val="white"/>
                </a:solidFill>
              </a:rPr>
              <a:t>твердження</a:t>
            </a:r>
            <a:r>
              <a:rPr lang="ru-RU" sz="1400" dirty="0">
                <a:solidFill>
                  <a:prstClr val="white"/>
                </a:solidFill>
              </a:rPr>
              <a:t> 18 </a:t>
            </a:r>
            <a:r>
              <a:rPr lang="ru-RU" sz="1400" dirty="0" err="1">
                <a:solidFill>
                  <a:prstClr val="white"/>
                </a:solidFill>
              </a:rPr>
              <a:t>тепер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робимо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висновок</a:t>
            </a:r>
            <a:r>
              <a:rPr lang="ru-RU" sz="1400" dirty="0">
                <a:solidFill>
                  <a:prstClr val="white"/>
                </a:solidFill>
              </a:rPr>
              <a:t>, </a:t>
            </a:r>
            <a:r>
              <a:rPr lang="ru-RU" sz="1400" dirty="0" err="1">
                <a:solidFill>
                  <a:prstClr val="white"/>
                </a:solidFill>
              </a:rPr>
              <a:t>що</a:t>
            </a:r>
            <a:r>
              <a:rPr lang="ru-RU" sz="1400" dirty="0">
                <a:solidFill>
                  <a:prstClr val="white"/>
                </a:solidFill>
              </a:rPr>
              <a:t> слово </a:t>
            </a:r>
            <a:r>
              <a:rPr lang="en-AU" sz="1400" b="1" dirty="0" err="1">
                <a:solidFill>
                  <a:prstClr val="white"/>
                </a:solidFill>
              </a:rPr>
              <a:t>ndon</a:t>
            </a:r>
            <a:r>
              <a:rPr lang="uk-UA" sz="1400" b="1" dirty="0">
                <a:solidFill>
                  <a:prstClr val="white"/>
                </a:solidFill>
              </a:rPr>
              <a:t> </a:t>
            </a:r>
            <a:r>
              <a:rPr lang="en-AU" sz="1400" b="1" dirty="0">
                <a:solidFill>
                  <a:prstClr val="white"/>
                </a:solidFill>
              </a:rPr>
              <a:t>1</a:t>
            </a:r>
            <a:r>
              <a:rPr lang="en-AU" sz="1400" dirty="0">
                <a:solidFill>
                  <a:prstClr val="white"/>
                </a:solidFill>
              </a:rPr>
              <a:t>, </a:t>
            </a:r>
            <a:r>
              <a:rPr lang="ru-RU" sz="1400" dirty="0">
                <a:solidFill>
                  <a:prstClr val="white"/>
                </a:solidFill>
              </a:rPr>
              <a:t>як </a:t>
            </a:r>
            <a:r>
              <a:rPr lang="en-AU" sz="1400" dirty="0">
                <a:solidFill>
                  <a:prstClr val="white"/>
                </a:solidFill>
              </a:rPr>
              <a:t>i </a:t>
            </a:r>
            <a:r>
              <a:rPr lang="ru-RU" sz="1400" dirty="0" err="1">
                <a:solidFill>
                  <a:prstClr val="white"/>
                </a:solidFill>
              </a:rPr>
              <a:t>знайден</a:t>
            </a:r>
            <a:r>
              <a:rPr lang="en-AU" sz="1400" dirty="0">
                <a:solidFill>
                  <a:prstClr val="white"/>
                </a:solidFill>
              </a:rPr>
              <a:t>i </a:t>
            </a:r>
            <a:r>
              <a:rPr lang="ru-RU" sz="1400" dirty="0" err="1">
                <a:solidFill>
                  <a:prstClr val="white"/>
                </a:solidFill>
              </a:rPr>
              <a:t>вище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en-AU" sz="1400" b="1" dirty="0">
                <a:solidFill>
                  <a:prstClr val="white"/>
                </a:solidFill>
              </a:rPr>
              <a:t>lio2, kaj1 </a:t>
            </a:r>
            <a:r>
              <a:rPr lang="ru-RU" sz="1400" b="1" dirty="0">
                <a:solidFill>
                  <a:prstClr val="white"/>
                </a:solidFill>
              </a:rPr>
              <a:t>та  </a:t>
            </a:r>
            <a:r>
              <a:rPr lang="en-AU" sz="1400" b="1" dirty="0">
                <a:solidFill>
                  <a:prstClr val="white"/>
                </a:solidFill>
              </a:rPr>
              <a:t>mu1</a:t>
            </a:r>
            <a:r>
              <a:rPr lang="en-AU" sz="1400" dirty="0">
                <a:solidFill>
                  <a:prstClr val="white"/>
                </a:solidFill>
              </a:rPr>
              <a:t>, </a:t>
            </a:r>
            <a:r>
              <a:rPr lang="ru-RU" sz="1400" dirty="0" err="1">
                <a:solidFill>
                  <a:prstClr val="white"/>
                </a:solidFill>
              </a:rPr>
              <a:t>вживається</a:t>
            </a:r>
            <a:r>
              <a:rPr lang="ru-RU" sz="1400" dirty="0">
                <a:solidFill>
                  <a:prstClr val="white"/>
                </a:solidFill>
              </a:rPr>
              <a:t> на </a:t>
            </a:r>
            <a:r>
              <a:rPr lang="ru-RU" sz="1400" dirty="0" err="1">
                <a:solidFill>
                  <a:prstClr val="white"/>
                </a:solidFill>
              </a:rPr>
              <a:t>позначення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err="1">
                <a:solidFill>
                  <a:prstClr val="white"/>
                </a:solidFill>
              </a:rPr>
              <a:t>стосунк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>
                <a:solidFill>
                  <a:prstClr val="white"/>
                </a:solidFill>
              </a:rPr>
              <a:t>в м</a:t>
            </a:r>
            <a:r>
              <a:rPr lang="en-AU" sz="1400" dirty="0">
                <a:solidFill>
                  <a:prstClr val="white"/>
                </a:solidFill>
              </a:rPr>
              <a:t>i</a:t>
            </a:r>
            <a:r>
              <a:rPr lang="ru-RU" sz="1400" dirty="0">
                <a:solidFill>
                  <a:prstClr val="white"/>
                </a:solidFill>
              </a:rPr>
              <a:t>ж </a:t>
            </a:r>
            <a:r>
              <a:rPr lang="ru-RU" sz="1400" dirty="0" err="1">
                <a:solidFill>
                  <a:prstClr val="white"/>
                </a:solidFill>
              </a:rPr>
              <a:t>братами</a:t>
            </a:r>
            <a:r>
              <a:rPr lang="ru-RU" sz="1400" dirty="0">
                <a:solidFill>
                  <a:prstClr val="white"/>
                </a:solidFill>
              </a:rPr>
              <a:t> й сестрами. </a:t>
            </a:r>
            <a:endParaRPr lang="uk-UA" sz="1400" dirty="0">
              <a:solidFill>
                <a:prstClr val="white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2" t="49429" r="65122" b="29688"/>
          <a:stretch/>
        </p:blipFill>
        <p:spPr bwMode="auto">
          <a:xfrm>
            <a:off x="507727" y="3353753"/>
            <a:ext cx="1503809" cy="1666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39" r="39127"/>
          <a:stretch/>
        </p:blipFill>
        <p:spPr bwMode="auto">
          <a:xfrm>
            <a:off x="4610967" y="3405188"/>
            <a:ext cx="1456267" cy="166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5868144" y="3507854"/>
            <a:ext cx="199090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Прямоугольник 19"/>
          <p:cNvSpPr/>
          <p:nvPr/>
        </p:nvSpPr>
        <p:spPr>
          <a:xfrm>
            <a:off x="4936666" y="3939902"/>
            <a:ext cx="715453" cy="246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Прямоугольник 20"/>
          <p:cNvSpPr/>
          <p:nvPr/>
        </p:nvSpPr>
        <p:spPr>
          <a:xfrm>
            <a:off x="5747520" y="4186885"/>
            <a:ext cx="319714" cy="1829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Прямоугольник 21"/>
          <p:cNvSpPr/>
          <p:nvPr/>
        </p:nvSpPr>
        <p:spPr>
          <a:xfrm>
            <a:off x="5747520" y="4443026"/>
            <a:ext cx="380026" cy="1829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6067234" y="4443026"/>
            <a:ext cx="198336" cy="182955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6370547" y="4443025"/>
            <a:ext cx="198336" cy="18295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6076202" y="4173925"/>
            <a:ext cx="198336" cy="182955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Овал 18"/>
          <p:cNvSpPr/>
          <p:nvPr/>
        </p:nvSpPr>
        <p:spPr>
          <a:xfrm>
            <a:off x="6352149" y="4186886"/>
            <a:ext cx="198336" cy="1829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8" name="Овал 27"/>
          <p:cNvSpPr/>
          <p:nvPr/>
        </p:nvSpPr>
        <p:spPr>
          <a:xfrm>
            <a:off x="6085799" y="3468914"/>
            <a:ext cx="198336" cy="18295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9" name="Овал 28"/>
          <p:cNvSpPr/>
          <p:nvPr/>
        </p:nvSpPr>
        <p:spPr>
          <a:xfrm>
            <a:off x="6345040" y="3468914"/>
            <a:ext cx="198336" cy="1829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23" name="Группа 22"/>
          <p:cNvGrpSpPr/>
          <p:nvPr/>
        </p:nvGrpSpPr>
        <p:grpSpPr>
          <a:xfrm>
            <a:off x="6085799" y="3756946"/>
            <a:ext cx="457577" cy="182956"/>
            <a:chOff x="6085799" y="3756946"/>
            <a:chExt cx="457577" cy="182956"/>
          </a:xfrm>
        </p:grpSpPr>
        <p:sp>
          <p:nvSpPr>
            <p:cNvPr id="30" name="Овал 29"/>
            <p:cNvSpPr/>
            <p:nvPr/>
          </p:nvSpPr>
          <p:spPr>
            <a:xfrm>
              <a:off x="6085799" y="3756946"/>
              <a:ext cx="198336" cy="182956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1" name="Равнобедренный треугольник 30"/>
            <p:cNvSpPr/>
            <p:nvPr/>
          </p:nvSpPr>
          <p:spPr>
            <a:xfrm>
              <a:off x="6345040" y="3756947"/>
              <a:ext cx="198336" cy="182955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32" name="Овал 31"/>
          <p:cNvSpPr/>
          <p:nvPr/>
        </p:nvSpPr>
        <p:spPr>
          <a:xfrm>
            <a:off x="6165058" y="4731990"/>
            <a:ext cx="198336" cy="1829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3" name="Равнобедренный треугольник 32"/>
          <p:cNvSpPr/>
          <p:nvPr/>
        </p:nvSpPr>
        <p:spPr>
          <a:xfrm>
            <a:off x="6438281" y="4731990"/>
            <a:ext cx="198336" cy="182955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4" name="Равнобедренный треугольник 33"/>
          <p:cNvSpPr/>
          <p:nvPr/>
        </p:nvSpPr>
        <p:spPr>
          <a:xfrm>
            <a:off x="6732240" y="4731989"/>
            <a:ext cx="198336" cy="182955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5" name="Овал 34"/>
          <p:cNvSpPr/>
          <p:nvPr/>
        </p:nvSpPr>
        <p:spPr>
          <a:xfrm>
            <a:off x="6988933" y="4731863"/>
            <a:ext cx="198336" cy="1829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6" name="Прямоугольник 35"/>
          <p:cNvSpPr/>
          <p:nvPr/>
        </p:nvSpPr>
        <p:spPr>
          <a:xfrm>
            <a:off x="1689205" y="3939902"/>
            <a:ext cx="310923" cy="2327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7" name="Прямоугольник 36"/>
          <p:cNvSpPr/>
          <p:nvPr/>
        </p:nvSpPr>
        <p:spPr>
          <a:xfrm>
            <a:off x="1752242" y="4237038"/>
            <a:ext cx="310923" cy="172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8" name="Прямоугольник 37"/>
          <p:cNvSpPr/>
          <p:nvPr/>
        </p:nvSpPr>
        <p:spPr>
          <a:xfrm>
            <a:off x="1752242" y="4375210"/>
            <a:ext cx="310923" cy="2327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9" name="Прямоугольник 38"/>
          <p:cNvSpPr/>
          <p:nvPr/>
        </p:nvSpPr>
        <p:spPr>
          <a:xfrm>
            <a:off x="1959619" y="4423376"/>
            <a:ext cx="1604269" cy="2222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>
                <a:solidFill>
                  <a:schemeClr val="tx1"/>
                </a:solidFill>
              </a:rPr>
              <a:t>для дітей сестри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2011536" y="4692695"/>
            <a:ext cx="1500437" cy="2222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>
                <a:solidFill>
                  <a:schemeClr val="tx1"/>
                </a:solidFill>
              </a:rPr>
              <a:t>для дітей брата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1959619" y="3927214"/>
            <a:ext cx="1604269" cy="2222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>
                <a:solidFill>
                  <a:schemeClr val="tx1"/>
                </a:solidFill>
              </a:rPr>
              <a:t>для дітей сестри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1959618" y="4173925"/>
            <a:ext cx="1604269" cy="2222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>
                <a:solidFill>
                  <a:schemeClr val="tx1"/>
                </a:solidFill>
              </a:rPr>
              <a:t>для дітей брата</a:t>
            </a:r>
          </a:p>
        </p:txBody>
      </p:sp>
    </p:spTree>
    <p:extLst>
      <p:ext uri="{BB962C8B-B14F-4D97-AF65-F5344CB8AC3E}">
        <p14:creationId xmlns:p14="http://schemas.microsoft.com/office/powerpoint/2010/main" val="299596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23478"/>
            <a:ext cx="1785392" cy="50405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uk-UA" dirty="0"/>
              <a:t>Завдання 1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2" t="9105" r="24429" b="72523"/>
          <a:stretch/>
        </p:blipFill>
        <p:spPr bwMode="auto">
          <a:xfrm>
            <a:off x="827584" y="555526"/>
            <a:ext cx="7560840" cy="1478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611560" y="2033534"/>
            <a:ext cx="3096344" cy="161833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uk-UA" dirty="0"/>
              <a:t>Завдання 2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2079765" y="2889005"/>
            <a:ext cx="457577" cy="182956"/>
            <a:chOff x="6085799" y="3756946"/>
            <a:chExt cx="457577" cy="182956"/>
          </a:xfrm>
        </p:grpSpPr>
        <p:sp>
          <p:nvSpPr>
            <p:cNvPr id="7" name="Овал 6"/>
            <p:cNvSpPr/>
            <p:nvPr/>
          </p:nvSpPr>
          <p:spPr>
            <a:xfrm>
              <a:off x="6085799" y="3756946"/>
              <a:ext cx="198336" cy="182956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>
              <a:off x="6345040" y="3756947"/>
              <a:ext cx="198336" cy="182955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982177" y="3369408"/>
            <a:ext cx="713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ndon1</a:t>
            </a:r>
            <a:endParaRPr lang="uk-UA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5369" y="247748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dirty="0"/>
              <a:t>Nie2tse1 </a:t>
            </a:r>
            <a:r>
              <a:rPr lang="uk-UA" dirty="0"/>
              <a:t>ж</a:t>
            </a:r>
            <a:r>
              <a:rPr lang="en-AU" dirty="0"/>
              <a:t>i</a:t>
            </a:r>
            <a:r>
              <a:rPr lang="uk-UA" dirty="0" err="1"/>
              <a:t>нка</a:t>
            </a:r>
            <a:r>
              <a:rPr lang="uk-UA" dirty="0"/>
              <a:t>, а </a:t>
            </a:r>
            <a:r>
              <a:rPr lang="en-AU" dirty="0"/>
              <a:t>Sie1tsie1 </a:t>
            </a:r>
            <a:r>
              <a:rPr lang="uk-UA" dirty="0" err="1"/>
              <a:t>чолов</a:t>
            </a:r>
            <a:r>
              <a:rPr lang="en-AU" dirty="0"/>
              <a:t>i</a:t>
            </a:r>
            <a:r>
              <a:rPr lang="uk-UA" dirty="0"/>
              <a:t>к,</a:t>
            </a:r>
          </a:p>
        </p:txBody>
      </p:sp>
    </p:spTree>
    <p:extLst>
      <p:ext uri="{BB962C8B-B14F-4D97-AF65-F5344CB8AC3E}">
        <p14:creationId xmlns:p14="http://schemas.microsoft.com/office/powerpoint/2010/main" val="19206692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2226</TotalTime>
  <Words>952</Words>
  <Application>Microsoft Office PowerPoint</Application>
  <PresentationFormat>On-screen Show (16:9)</PresentationFormat>
  <Paragraphs>72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Calibri</vt:lpstr>
      <vt:lpstr>Cambria</vt:lpstr>
      <vt:lpstr>Franklin Gothic Book</vt:lpstr>
      <vt:lpstr>Perpetua</vt:lpstr>
      <vt:lpstr>Times New Roman</vt:lpstr>
      <vt:lpstr>Wingdings 2</vt:lpstr>
      <vt:lpstr>Справедливость</vt:lpstr>
      <vt:lpstr>Прикладна лінгвістика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Anna Skorofatova</cp:lastModifiedBy>
  <cp:revision>554</cp:revision>
  <dcterms:created xsi:type="dcterms:W3CDTF">2022-01-30T18:39:06Z</dcterms:created>
  <dcterms:modified xsi:type="dcterms:W3CDTF">2024-06-17T11:48:01Z</dcterms:modified>
</cp:coreProperties>
</file>