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4"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8/2/2024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8/2/2024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8/2/2024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8/2/2024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8/2/2024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8/2/2024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8/2/2024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8/2/2024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8/2/2024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8/2/2024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8/2/2024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8/2/2024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8/2/2024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8/2/2024</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mailto:fiot3bondarenko@gmail.com"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51012" y="1300785"/>
            <a:ext cx="9892348" cy="1599169"/>
          </a:xfrm>
        </p:spPr>
        <p:txBody>
          <a:bodyPr/>
          <a:lstStyle/>
          <a:p>
            <a:r>
              <a:rPr lang="en-US" dirty="0"/>
              <a:t>The language of ESP: lexis and vocabulary</a:t>
            </a:r>
          </a:p>
        </p:txBody>
      </p:sp>
      <p:sp>
        <p:nvSpPr>
          <p:cNvPr id="3" name="Подзаголовок 2"/>
          <p:cNvSpPr>
            <a:spLocks noGrp="1"/>
          </p:cNvSpPr>
          <p:nvPr>
            <p:ph type="subTitle" idx="1"/>
          </p:nvPr>
        </p:nvSpPr>
        <p:spPr>
          <a:xfrm>
            <a:off x="1751012" y="3448595"/>
            <a:ext cx="9587548" cy="1123405"/>
          </a:xfrm>
        </p:spPr>
        <p:txBody>
          <a:bodyPr>
            <a:normAutofit fontScale="77500" lnSpcReduction="20000"/>
          </a:bodyPr>
          <a:lstStyle/>
          <a:p>
            <a:r>
              <a:rPr lang="en-US" dirty="0" err="1" smtClean="0">
                <a:solidFill>
                  <a:schemeClr val="tx1"/>
                </a:solidFill>
                <a:effectLst>
                  <a:outerShdw blurRad="38100" dist="38100" dir="2700000" algn="tl">
                    <a:srgbClr val="000000">
                      <a:alpha val="43137"/>
                    </a:srgbClr>
                  </a:outerShdw>
                </a:effectLst>
              </a:rPr>
              <a:t>Bondarenko</a:t>
            </a:r>
            <a:r>
              <a:rPr lang="en-US" dirty="0" smtClean="0">
                <a:solidFill>
                  <a:schemeClr val="tx1"/>
                </a:solidFill>
                <a:effectLst>
                  <a:outerShdw blurRad="38100" dist="38100" dir="2700000" algn="tl">
                    <a:srgbClr val="000000">
                      <a:alpha val="43137"/>
                    </a:srgbClr>
                  </a:outerShdw>
                </a:effectLst>
              </a:rPr>
              <a:t> </a:t>
            </a:r>
            <a:r>
              <a:rPr lang="en-US" smtClean="0">
                <a:solidFill>
                  <a:schemeClr val="tx1"/>
                </a:solidFill>
                <a:effectLst>
                  <a:outerShdw blurRad="38100" dist="38100" dir="2700000" algn="tl">
                    <a:srgbClr val="000000">
                      <a:alpha val="43137"/>
                    </a:srgbClr>
                  </a:outerShdw>
                </a:effectLst>
              </a:rPr>
              <a:t>oleksandra</a:t>
            </a:r>
          </a:p>
          <a:p>
            <a:r>
              <a:rPr lang="en-US" dirty="0" smtClean="0">
                <a:solidFill>
                  <a:schemeClr val="tx1"/>
                </a:solidFill>
                <a:effectLst>
                  <a:outerShdw blurRad="38100" dist="38100" dir="2700000" algn="tl">
                    <a:srgbClr val="000000">
                      <a:alpha val="43137"/>
                    </a:srgbClr>
                  </a:outerShdw>
                </a:effectLst>
              </a:rPr>
              <a:t>Teacher</a:t>
            </a:r>
            <a:r>
              <a:rPr lang="en-US" dirty="0">
                <a:solidFill>
                  <a:schemeClr val="tx1"/>
                </a:solidFill>
                <a:effectLst>
                  <a:outerShdw blurRad="38100" dist="38100" dir="2700000" algn="tl">
                    <a:srgbClr val="000000">
                      <a:alpha val="43137"/>
                    </a:srgbClr>
                  </a:outerShdw>
                </a:effectLst>
              </a:rPr>
              <a:t>, Department of English language for Humanities #3, linguistics faculty, National Technical University of Ukraine “Igor Sikorsky Kyiv Polytechnic Institute”, Kyiv, Ukraine</a:t>
            </a:r>
          </a:p>
        </p:txBody>
      </p:sp>
    </p:spTree>
    <p:extLst>
      <p:ext uri="{BB962C8B-B14F-4D97-AF65-F5344CB8AC3E}">
        <p14:creationId xmlns:p14="http://schemas.microsoft.com/office/powerpoint/2010/main" val="515937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166949" y="1027611"/>
            <a:ext cx="10089868" cy="5007430"/>
          </a:xfrm>
        </p:spPr>
        <p:txBody>
          <a:bodyPr>
            <a:normAutofit/>
          </a:bodyPr>
          <a:lstStyle/>
          <a:p>
            <a:endParaRPr lang="en-US" dirty="0"/>
          </a:p>
          <a:p>
            <a:endParaRPr lang="en-US" dirty="0"/>
          </a:p>
          <a:p>
            <a:r>
              <a:rPr lang="en-US" sz="4800" b="1" u="sng" dirty="0" smtClean="0">
                <a:solidFill>
                  <a:schemeClr val="tx1"/>
                </a:solidFill>
                <a:effectLst>
                  <a:outerShdw blurRad="38100" dist="38100" dir="2700000" algn="tl">
                    <a:srgbClr val="000000">
                      <a:alpha val="43137"/>
                    </a:srgbClr>
                  </a:outerShdw>
                </a:effectLst>
              </a:rPr>
              <a:t>Types of the vocabulary:</a:t>
            </a:r>
          </a:p>
          <a:p>
            <a:pPr marL="457200" indent="-457200" algn="l">
              <a:buFont typeface="Arial" panose="020B0604020202020204" pitchFamily="34" charset="0"/>
              <a:buChar char="•"/>
            </a:pPr>
            <a:r>
              <a:rPr lang="en-US" sz="4800" dirty="0" smtClean="0">
                <a:solidFill>
                  <a:schemeClr val="tx1"/>
                </a:solidFill>
                <a:effectLst>
                  <a:outerShdw blurRad="38100" dist="38100" dir="2700000" algn="tl">
                    <a:srgbClr val="000000">
                      <a:alpha val="43137"/>
                    </a:srgbClr>
                  </a:outerShdw>
                </a:effectLst>
              </a:rPr>
              <a:t>Technical;</a:t>
            </a:r>
          </a:p>
          <a:p>
            <a:pPr marL="457200" indent="-457200" algn="l">
              <a:buFont typeface="Arial" panose="020B0604020202020204" pitchFamily="34" charset="0"/>
              <a:buChar char="•"/>
            </a:pPr>
            <a:r>
              <a:rPr lang="en-US" sz="4800" dirty="0" smtClean="0">
                <a:solidFill>
                  <a:schemeClr val="tx1"/>
                </a:solidFill>
                <a:effectLst>
                  <a:outerShdw blurRad="38100" dist="38100" dir="2700000" algn="tl">
                    <a:srgbClr val="000000">
                      <a:alpha val="43137"/>
                    </a:srgbClr>
                  </a:outerShdw>
                </a:effectLst>
              </a:rPr>
              <a:t>Semi-technical/sub-technical;</a:t>
            </a:r>
          </a:p>
          <a:p>
            <a:pPr marL="457200" indent="-457200" algn="l">
              <a:buFont typeface="Arial" panose="020B0604020202020204" pitchFamily="34" charset="0"/>
              <a:buChar char="•"/>
            </a:pPr>
            <a:r>
              <a:rPr lang="en-US" sz="4800" dirty="0" smtClean="0">
                <a:solidFill>
                  <a:schemeClr val="tx1"/>
                </a:solidFill>
                <a:effectLst>
                  <a:outerShdw blurRad="38100" dist="38100" dir="2700000" algn="tl">
                    <a:srgbClr val="000000">
                      <a:alpha val="43137"/>
                    </a:srgbClr>
                  </a:outerShdw>
                </a:effectLst>
              </a:rPr>
              <a:t>Core business.</a:t>
            </a:r>
          </a:p>
        </p:txBody>
      </p:sp>
    </p:spTree>
    <p:extLst>
      <p:ext uri="{BB962C8B-B14F-4D97-AF65-F5344CB8AC3E}">
        <p14:creationId xmlns:p14="http://schemas.microsoft.com/office/powerpoint/2010/main" val="2372911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4" y="828564"/>
            <a:ext cx="9971940" cy="704146"/>
          </a:xfrm>
        </p:spPr>
        <p:txBody>
          <a:bodyPr/>
          <a:lstStyle/>
          <a:p>
            <a:r>
              <a:rPr lang="en-US" b="1" dirty="0" smtClean="0">
                <a:effectLst>
                  <a:outerShdw blurRad="38100" dist="38100" dir="2700000" algn="tl">
                    <a:srgbClr val="000000">
                      <a:alpha val="43137"/>
                    </a:srgbClr>
                  </a:outerShdw>
                </a:effectLst>
              </a:rPr>
              <a:t>Teaching of technical vocabulary</a:t>
            </a:r>
            <a:endParaRPr lang="en-US" b="1" dirty="0">
              <a:effectLst>
                <a:outerShdw blurRad="38100" dist="38100" dir="2700000" algn="tl">
                  <a:srgbClr val="000000">
                    <a:alpha val="43137"/>
                  </a:srgbClr>
                </a:outerShdw>
              </a:effectLst>
            </a:endParaRPr>
          </a:p>
        </p:txBody>
      </p:sp>
      <p:sp>
        <p:nvSpPr>
          <p:cNvPr id="3" name="Текст 2"/>
          <p:cNvSpPr>
            <a:spLocks noGrp="1"/>
          </p:cNvSpPr>
          <p:nvPr>
            <p:ph type="body" idx="1"/>
          </p:nvPr>
        </p:nvSpPr>
        <p:spPr>
          <a:xfrm>
            <a:off x="913773" y="1863634"/>
            <a:ext cx="10416077" cy="3622765"/>
          </a:xfrm>
        </p:spPr>
        <p:txBody>
          <a:bodyPr>
            <a:normAutofit/>
          </a:bodyPr>
          <a:lstStyle/>
          <a:p>
            <a:pPr marL="342900" indent="-342900" algn="l">
              <a:buFont typeface="Arial" panose="020B0604020202020204" pitchFamily="34" charset="0"/>
              <a:buChar char="•"/>
            </a:pPr>
            <a:r>
              <a:rPr lang="en-US" sz="2800" dirty="0" smtClean="0">
                <a:solidFill>
                  <a:schemeClr val="tx1"/>
                </a:solidFill>
                <a:effectLst>
                  <a:outerShdw blurRad="38100" dist="38100" dir="2700000" algn="tl">
                    <a:srgbClr val="000000">
                      <a:alpha val="43137"/>
                    </a:srgbClr>
                  </a:outerShdw>
                </a:effectLst>
              </a:rPr>
              <a:t>ESP exercises often contain technical vocabulary that acts as the carrier content, not the real content. In order for students to be able to do the exercises, the need to understand first the technical vocabulary.</a:t>
            </a:r>
          </a:p>
          <a:p>
            <a:pPr marL="342900" indent="-342900" algn="l">
              <a:buFont typeface="Arial" panose="020B0604020202020204" pitchFamily="34" charset="0"/>
              <a:buChar char="•"/>
            </a:pPr>
            <a:r>
              <a:rPr lang="en-US" sz="2800" dirty="0" smtClean="0">
                <a:solidFill>
                  <a:schemeClr val="tx1"/>
                </a:solidFill>
                <a:effectLst>
                  <a:outerShdw blurRad="38100" dist="38100" dir="2700000" algn="tl">
                    <a:srgbClr val="000000">
                      <a:alpha val="43137"/>
                    </a:srgbClr>
                  </a:outerShdw>
                </a:effectLst>
              </a:rPr>
              <a:t>Adopt a questioning role especially if the subject specialist is not present.</a:t>
            </a:r>
            <a:endParaRPr lang="en-US" sz="28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32558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8570" y="949234"/>
            <a:ext cx="10032275" cy="1576252"/>
          </a:xfrm>
        </p:spPr>
        <p:txBody>
          <a:bodyPr>
            <a:normAutofit/>
          </a:bodyPr>
          <a:lstStyle/>
          <a:p>
            <a:r>
              <a:rPr lang="en-US" sz="4800" b="1" dirty="0" smtClean="0">
                <a:effectLst>
                  <a:outerShdw blurRad="38100" dist="38100" dir="2700000" algn="tl">
                    <a:srgbClr val="000000">
                      <a:alpha val="43137"/>
                    </a:srgbClr>
                  </a:outerShdw>
                </a:effectLst>
              </a:rPr>
              <a:t>Semi-technical and core business vocabulary</a:t>
            </a:r>
            <a:endParaRPr lang="en-US" sz="4800" b="1" dirty="0">
              <a:effectLst>
                <a:outerShdw blurRad="38100" dist="38100" dir="2700000" algn="tl">
                  <a:srgbClr val="000000">
                    <a:alpha val="43137"/>
                  </a:srgbClr>
                </a:outerShdw>
              </a:effectLst>
            </a:endParaRPr>
          </a:p>
        </p:txBody>
      </p:sp>
      <p:sp>
        <p:nvSpPr>
          <p:cNvPr id="3" name="Текст 2"/>
          <p:cNvSpPr>
            <a:spLocks noGrp="1"/>
          </p:cNvSpPr>
          <p:nvPr>
            <p:ph type="body" idx="1"/>
          </p:nvPr>
        </p:nvSpPr>
        <p:spPr>
          <a:xfrm>
            <a:off x="913774" y="2821577"/>
            <a:ext cx="10351752" cy="2238103"/>
          </a:xfrm>
        </p:spPr>
        <p:txBody>
          <a:bodyPr>
            <a:normAutofit/>
          </a:bodyPr>
          <a:lstStyle/>
          <a:p>
            <a:r>
              <a:rPr lang="en-US" sz="4800" dirty="0" smtClean="0">
                <a:solidFill>
                  <a:schemeClr val="tx1"/>
                </a:solidFill>
                <a:effectLst>
                  <a:outerShdw blurRad="38100" dist="38100" dir="2700000" algn="tl">
                    <a:srgbClr val="000000">
                      <a:alpha val="43137"/>
                    </a:srgbClr>
                  </a:outerShdw>
                </a:effectLst>
              </a:rPr>
              <a:t>There is no satisfactory definition of the concept.</a:t>
            </a:r>
            <a:endParaRPr lang="en-US" sz="48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49777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4" y="828563"/>
            <a:ext cx="10351752" cy="1635963"/>
          </a:xfrm>
        </p:spPr>
        <p:txBody>
          <a:bodyPr>
            <a:normAutofit/>
          </a:bodyPr>
          <a:lstStyle/>
          <a:p>
            <a:r>
              <a:rPr lang="en-US" sz="5400" b="1" dirty="0" smtClean="0">
                <a:effectLst>
                  <a:outerShdw blurRad="38100" dist="38100" dir="2700000" algn="tl">
                    <a:srgbClr val="000000">
                      <a:alpha val="43137"/>
                    </a:srgbClr>
                  </a:outerShdw>
                </a:effectLst>
              </a:rPr>
              <a:t>The teaching of the vocabulary in ESP</a:t>
            </a:r>
            <a:endParaRPr lang="en-US" sz="5400" b="1" dirty="0">
              <a:effectLst>
                <a:outerShdw blurRad="38100" dist="38100" dir="2700000" algn="tl">
                  <a:srgbClr val="000000">
                    <a:alpha val="43137"/>
                  </a:srgbClr>
                </a:outerShdw>
              </a:effectLst>
            </a:endParaRPr>
          </a:p>
        </p:txBody>
      </p:sp>
      <p:sp>
        <p:nvSpPr>
          <p:cNvPr id="3" name="Текст 2"/>
          <p:cNvSpPr>
            <a:spLocks noGrp="1"/>
          </p:cNvSpPr>
          <p:nvPr>
            <p:ph type="body" idx="1"/>
          </p:nvPr>
        </p:nvSpPr>
        <p:spPr>
          <a:xfrm>
            <a:off x="913774" y="2673531"/>
            <a:ext cx="10351752" cy="2352109"/>
          </a:xfrm>
        </p:spPr>
        <p:txBody>
          <a:bodyPr>
            <a:normAutofit/>
          </a:bodyPr>
          <a:lstStyle/>
          <a:p>
            <a:pPr marL="342900" indent="-342900">
              <a:buFont typeface="Arial" panose="020B0604020202020204" pitchFamily="34" charset="0"/>
              <a:buChar char="•"/>
            </a:pPr>
            <a:r>
              <a:rPr lang="en-US" sz="3200" dirty="0" smtClean="0">
                <a:solidFill>
                  <a:schemeClr val="tx1"/>
                </a:solidFill>
                <a:effectLst>
                  <a:outerShdw blurRad="38100" dist="38100" dir="2700000" algn="tl">
                    <a:srgbClr val="000000">
                      <a:alpha val="43137"/>
                    </a:srgbClr>
                  </a:outerShdw>
                </a:effectLst>
              </a:rPr>
              <a:t>Follow general principles in EGP;</a:t>
            </a:r>
          </a:p>
          <a:p>
            <a:pPr marL="342900" indent="-342900">
              <a:buFont typeface="Arial" panose="020B0604020202020204" pitchFamily="34" charset="0"/>
              <a:buChar char="•"/>
            </a:pPr>
            <a:r>
              <a:rPr lang="en-US" sz="3200" dirty="0" smtClean="0">
                <a:solidFill>
                  <a:schemeClr val="tx1"/>
                </a:solidFill>
                <a:effectLst>
                  <a:outerShdw blurRad="38100" dist="38100" dir="2700000" algn="tl">
                    <a:srgbClr val="000000">
                      <a:alpha val="43137"/>
                    </a:srgbClr>
                  </a:outerShdw>
                </a:effectLst>
              </a:rPr>
              <a:t>Each technique involves cognitive processing, not mechanical learning of lists.</a:t>
            </a:r>
            <a:endParaRPr lang="en-US" sz="32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48964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4" y="828564"/>
            <a:ext cx="10351752" cy="1557586"/>
          </a:xfrm>
        </p:spPr>
        <p:txBody>
          <a:bodyPr/>
          <a:lstStyle/>
          <a:p>
            <a:r>
              <a:rPr lang="en-US" b="1" dirty="0" smtClean="0">
                <a:effectLst>
                  <a:outerShdw blurRad="38100" dist="38100" dir="2700000" algn="tl">
                    <a:srgbClr val="000000">
                      <a:alpha val="43137"/>
                    </a:srgbClr>
                  </a:outerShdw>
                </a:effectLst>
              </a:rPr>
              <a:t>How is technical English (TE) different from general English (GE)?</a:t>
            </a:r>
            <a:endParaRPr lang="en-US" b="1" dirty="0">
              <a:effectLst>
                <a:outerShdw blurRad="38100" dist="38100" dir="2700000" algn="tl">
                  <a:srgbClr val="000000">
                    <a:alpha val="43137"/>
                  </a:srgbClr>
                </a:outerShdw>
              </a:effectLst>
            </a:endParaRPr>
          </a:p>
        </p:txBody>
      </p:sp>
      <p:sp>
        <p:nvSpPr>
          <p:cNvPr id="3" name="Текст 2"/>
          <p:cNvSpPr>
            <a:spLocks noGrp="1"/>
          </p:cNvSpPr>
          <p:nvPr>
            <p:ph type="body" idx="1"/>
          </p:nvPr>
        </p:nvSpPr>
        <p:spPr>
          <a:xfrm>
            <a:off x="913773" y="2778035"/>
            <a:ext cx="10433495" cy="2394856"/>
          </a:xfrm>
        </p:spPr>
        <p:txBody>
          <a:bodyPr>
            <a:noAutofit/>
          </a:bodyPr>
          <a:lstStyle/>
          <a:p>
            <a:r>
              <a:rPr lang="en-US" sz="3200" dirty="0" smtClean="0">
                <a:solidFill>
                  <a:schemeClr val="tx1"/>
                </a:solidFill>
                <a:effectLst>
                  <a:outerShdw blurRad="38100" dist="38100" dir="2700000" algn="tl">
                    <a:srgbClr val="000000">
                      <a:alpha val="43137"/>
                    </a:srgbClr>
                  </a:outerShdw>
                </a:effectLst>
              </a:rPr>
              <a:t>In many ways TE is easier than GE. The structure is much more clearly defined.  There are no compound sentences and there are very few complex sentences (e.g. sentences with dependent clause).</a:t>
            </a:r>
            <a:endParaRPr lang="en-US" sz="32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2937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05988" y="1123405"/>
            <a:ext cx="10032275" cy="1567543"/>
          </a:xfrm>
        </p:spPr>
        <p:txBody>
          <a:bodyPr>
            <a:normAutofit/>
          </a:bodyPr>
          <a:lstStyle/>
          <a:p>
            <a:r>
              <a:rPr lang="en-US" b="1" dirty="0" smtClean="0">
                <a:effectLst>
                  <a:outerShdw blurRad="38100" dist="38100" dir="2700000" algn="tl">
                    <a:srgbClr val="000000">
                      <a:alpha val="43137"/>
                    </a:srgbClr>
                  </a:outerShdw>
                </a:effectLst>
              </a:rPr>
              <a:t>IF you have any questions, do not hesitate to contact me:</a:t>
            </a:r>
            <a:endParaRPr lang="en-US" b="1" dirty="0">
              <a:effectLst>
                <a:outerShdw blurRad="38100" dist="38100" dir="2700000" algn="tl">
                  <a:srgbClr val="000000">
                    <a:alpha val="43137"/>
                  </a:srgbClr>
                </a:outerShdw>
              </a:effectLst>
            </a:endParaRPr>
          </a:p>
        </p:txBody>
      </p:sp>
      <p:sp>
        <p:nvSpPr>
          <p:cNvPr id="3" name="Текст 2"/>
          <p:cNvSpPr>
            <a:spLocks noGrp="1"/>
          </p:cNvSpPr>
          <p:nvPr>
            <p:ph type="body" idx="1"/>
          </p:nvPr>
        </p:nvSpPr>
        <p:spPr>
          <a:xfrm>
            <a:off x="913774" y="3378927"/>
            <a:ext cx="10351752" cy="1646714"/>
          </a:xfrm>
        </p:spPr>
        <p:txBody>
          <a:bodyPr>
            <a:noAutofit/>
          </a:bodyPr>
          <a:lstStyle/>
          <a:p>
            <a:r>
              <a:rPr lang="en-US" sz="3600" dirty="0" smtClean="0">
                <a:solidFill>
                  <a:schemeClr val="tx1"/>
                </a:solidFill>
              </a:rPr>
              <a:t>E-mail: </a:t>
            </a:r>
            <a:r>
              <a:rPr lang="en-US" sz="3600" dirty="0" smtClean="0">
                <a:solidFill>
                  <a:schemeClr val="tx1"/>
                </a:solidFill>
                <a:hlinkClick r:id="rId2"/>
              </a:rPr>
              <a:t>fiot3bondarenko@gmail.com</a:t>
            </a:r>
            <a:endParaRPr lang="en-US" sz="3600" dirty="0" smtClean="0">
              <a:solidFill>
                <a:schemeClr val="tx1"/>
              </a:solidFill>
            </a:endParaRPr>
          </a:p>
          <a:p>
            <a:r>
              <a:rPr lang="en-US" sz="3600" dirty="0" smtClean="0">
                <a:solidFill>
                  <a:schemeClr val="tx1"/>
                </a:solidFill>
              </a:rPr>
              <a:t>Viber, telegram, WhatsApp: +380679914764</a:t>
            </a:r>
            <a:endParaRPr lang="en-US" sz="3600" dirty="0">
              <a:solidFill>
                <a:schemeClr val="tx1"/>
              </a:solidFill>
            </a:endParaRPr>
          </a:p>
        </p:txBody>
      </p:sp>
    </p:spTree>
    <p:extLst>
      <p:ext uri="{BB962C8B-B14F-4D97-AF65-F5344CB8AC3E}">
        <p14:creationId xmlns:p14="http://schemas.microsoft.com/office/powerpoint/2010/main" val="3444513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481943" y="1193074"/>
            <a:ext cx="6200504" cy="4126153"/>
          </a:xfrm>
        </p:spPr>
      </p:pic>
    </p:spTree>
    <p:extLst>
      <p:ext uri="{BB962C8B-B14F-4D97-AF65-F5344CB8AC3E}">
        <p14:creationId xmlns:p14="http://schemas.microsoft.com/office/powerpoint/2010/main" val="3900100871"/>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TM04033925[[fn=Капля]]</Template>
  <TotalTime>43</TotalTime>
  <Words>221</Words>
  <Application>Microsoft Office PowerPoint</Application>
  <PresentationFormat>Широкоэкранный</PresentationFormat>
  <Paragraphs>22</Paragraphs>
  <Slides>8</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8</vt:i4>
      </vt:variant>
    </vt:vector>
  </HeadingPairs>
  <TitlesOfParts>
    <vt:vector size="11" baseType="lpstr">
      <vt:lpstr>Arial</vt:lpstr>
      <vt:lpstr>Tw Cen MT</vt:lpstr>
      <vt:lpstr>Капля</vt:lpstr>
      <vt:lpstr>The language of ESP: lexis and vocabulary</vt:lpstr>
      <vt:lpstr>Презентация PowerPoint</vt:lpstr>
      <vt:lpstr>Teaching of technical vocabulary</vt:lpstr>
      <vt:lpstr>Semi-technical and core business vocabulary</vt:lpstr>
      <vt:lpstr>The teaching of the vocabulary in ESP</vt:lpstr>
      <vt:lpstr>How is technical English (TE) different from general English (GE)?</vt:lpstr>
      <vt:lpstr>IF you have any questions, do not hesitate to contact me:</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language of ESP: lexis and vocabulary</dc:title>
  <dc:creator>ESPTEACHER</dc:creator>
  <cp:lastModifiedBy>ESPTEACHER</cp:lastModifiedBy>
  <cp:revision>9</cp:revision>
  <dcterms:created xsi:type="dcterms:W3CDTF">2024-06-25T19:29:47Z</dcterms:created>
  <dcterms:modified xsi:type="dcterms:W3CDTF">2024-08-02T17:38:50Z</dcterms:modified>
</cp:coreProperties>
</file>