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64" r:id="rId3"/>
    <p:sldId id="257" r:id="rId4"/>
    <p:sldId id="259" r:id="rId5"/>
    <p:sldId id="260" r:id="rId6"/>
    <p:sldId id="258" r:id="rId7"/>
    <p:sldId id="261" r:id="rId8"/>
    <p:sldId id="262" r:id="rId9"/>
    <p:sldId id="263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AE9112D-4C61-4BF1-8C36-5547A7B14536}" type="doc">
      <dgm:prSet loTypeId="urn:microsoft.com/office/officeart/2005/8/layout/vList2" loCatId="list" qsTypeId="urn:microsoft.com/office/officeart/2005/8/quickstyle/simple3" qsCatId="simple" csTypeId="urn:microsoft.com/office/officeart/2005/8/colors/accent6_5" csCatId="accent6" phldr="1"/>
      <dgm:spPr/>
      <dgm:t>
        <a:bodyPr/>
        <a:lstStyle/>
        <a:p>
          <a:endParaRPr lang="ru-UA"/>
        </a:p>
      </dgm:t>
    </dgm:pt>
    <dgm:pt modelId="{0AD9BC33-D4E7-4B4C-951F-98067B7D73DF}">
      <dgm:prSet/>
      <dgm:spPr/>
      <dgm:t>
        <a:bodyPr/>
        <a:lstStyle/>
        <a:p>
          <a:r>
            <a:rPr lang="en-US" b="0" i="0" dirty="0"/>
            <a:t>Use </a:t>
          </a:r>
          <a:r>
            <a:rPr lang="en-US" b="1" i="0" u="sng" dirty="0"/>
            <a:t>the other</a:t>
          </a:r>
          <a:r>
            <a:rPr lang="en-US" b="0" i="0" u="sng" dirty="0"/>
            <a:t> </a:t>
          </a:r>
          <a:r>
            <a:rPr lang="en-US" b="1" i="0" u="sng" dirty="0"/>
            <a:t>+ singular noun </a:t>
          </a:r>
          <a:r>
            <a:rPr lang="en-US" b="0" i="0" dirty="0"/>
            <a:t>to mean ‘the second of two things or people, or the opposite of a set of two</a:t>
          </a:r>
          <a:endParaRPr lang="ru-UA" dirty="0"/>
        </a:p>
      </dgm:t>
    </dgm:pt>
    <dgm:pt modelId="{2C878897-37AE-4EE1-990D-56A5441150D8}" type="parTrans" cxnId="{5CAF69CF-B812-4E2D-8E8E-743B1A47C892}">
      <dgm:prSet/>
      <dgm:spPr/>
      <dgm:t>
        <a:bodyPr/>
        <a:lstStyle/>
        <a:p>
          <a:endParaRPr lang="ru-UA"/>
        </a:p>
      </dgm:t>
    </dgm:pt>
    <dgm:pt modelId="{E7881D7E-EEB9-4369-B4F3-4717D6812D68}" type="sibTrans" cxnId="{5CAF69CF-B812-4E2D-8E8E-743B1A47C892}">
      <dgm:prSet/>
      <dgm:spPr/>
      <dgm:t>
        <a:bodyPr/>
        <a:lstStyle/>
        <a:p>
          <a:endParaRPr lang="ru-UA"/>
        </a:p>
      </dgm:t>
    </dgm:pt>
    <dgm:pt modelId="{D5E09D8E-FF9C-43B7-942C-483620AFFE2C}" type="pres">
      <dgm:prSet presAssocID="{AAE9112D-4C61-4BF1-8C36-5547A7B14536}" presName="linear" presStyleCnt="0">
        <dgm:presLayoutVars>
          <dgm:animLvl val="lvl"/>
          <dgm:resizeHandles val="exact"/>
        </dgm:presLayoutVars>
      </dgm:prSet>
      <dgm:spPr/>
    </dgm:pt>
    <dgm:pt modelId="{74327C92-3740-4A4F-AFD4-4B50A076DC82}" type="pres">
      <dgm:prSet presAssocID="{0AD9BC33-D4E7-4B4C-951F-98067B7D73DF}" presName="parentText" presStyleLbl="node1" presStyleIdx="0" presStyleCnt="1" custScaleY="101773">
        <dgm:presLayoutVars>
          <dgm:chMax val="0"/>
          <dgm:bulletEnabled val="1"/>
        </dgm:presLayoutVars>
      </dgm:prSet>
      <dgm:spPr/>
    </dgm:pt>
  </dgm:ptLst>
  <dgm:cxnLst>
    <dgm:cxn modelId="{99B5B036-FC4D-4819-B480-093C8BB0AD59}" type="presOf" srcId="{0AD9BC33-D4E7-4B4C-951F-98067B7D73DF}" destId="{74327C92-3740-4A4F-AFD4-4B50A076DC82}" srcOrd="0" destOrd="0" presId="urn:microsoft.com/office/officeart/2005/8/layout/vList2"/>
    <dgm:cxn modelId="{5CAF69CF-B812-4E2D-8E8E-743B1A47C892}" srcId="{AAE9112D-4C61-4BF1-8C36-5547A7B14536}" destId="{0AD9BC33-D4E7-4B4C-951F-98067B7D73DF}" srcOrd="0" destOrd="0" parTransId="{2C878897-37AE-4EE1-990D-56A5441150D8}" sibTransId="{E7881D7E-EEB9-4369-B4F3-4717D6812D68}"/>
    <dgm:cxn modelId="{BD5FECD1-0067-425E-939C-15C51C4072B1}" type="presOf" srcId="{AAE9112D-4C61-4BF1-8C36-5547A7B14536}" destId="{D5E09D8E-FF9C-43B7-942C-483620AFFE2C}" srcOrd="0" destOrd="0" presId="urn:microsoft.com/office/officeart/2005/8/layout/vList2"/>
    <dgm:cxn modelId="{FB853DA3-C815-4200-9D9B-519D2D9AAB7D}" type="presParOf" srcId="{D5E09D8E-FF9C-43B7-942C-483620AFFE2C}" destId="{74327C92-3740-4A4F-AFD4-4B50A076DC8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B92FB8D-9AFE-421F-8894-DFF713AAC2E9}" type="doc">
      <dgm:prSet loTypeId="urn:microsoft.com/office/officeart/2005/8/layout/vList2" loCatId="list" qsTypeId="urn:microsoft.com/office/officeart/2005/8/quickstyle/simple3" qsCatId="simple" csTypeId="urn:microsoft.com/office/officeart/2005/8/colors/accent6_5" csCatId="accent6"/>
      <dgm:spPr/>
      <dgm:t>
        <a:bodyPr/>
        <a:lstStyle/>
        <a:p>
          <a:endParaRPr lang="ru-UA"/>
        </a:p>
      </dgm:t>
    </dgm:pt>
    <dgm:pt modelId="{A6496A49-6793-42E2-A025-E4CB6448A314}">
      <dgm:prSet/>
      <dgm:spPr/>
      <dgm:t>
        <a:bodyPr/>
        <a:lstStyle/>
        <a:p>
          <a:r>
            <a:rPr lang="en-US" dirty="0"/>
            <a:t>Use </a:t>
          </a:r>
          <a:r>
            <a:rPr lang="en-US" b="1" u="sng" dirty="0"/>
            <a:t>the other + plural </a:t>
          </a:r>
          <a:r>
            <a:rPr lang="en-US" dirty="0"/>
            <a:t>noun to mean ‘the remaining people or things in a group or set’.</a:t>
          </a:r>
          <a:endParaRPr lang="ru-UA" dirty="0"/>
        </a:p>
      </dgm:t>
    </dgm:pt>
    <dgm:pt modelId="{8B6BD65E-83DE-430C-8330-F0DA01D4B4B8}" type="parTrans" cxnId="{FDB1D16D-A8F9-490D-8329-719B6D222344}">
      <dgm:prSet/>
      <dgm:spPr/>
      <dgm:t>
        <a:bodyPr/>
        <a:lstStyle/>
        <a:p>
          <a:endParaRPr lang="ru-UA"/>
        </a:p>
      </dgm:t>
    </dgm:pt>
    <dgm:pt modelId="{C206B8E0-F741-4BA9-87E1-645E5ACEAD2D}" type="sibTrans" cxnId="{FDB1D16D-A8F9-490D-8329-719B6D222344}">
      <dgm:prSet/>
      <dgm:spPr/>
      <dgm:t>
        <a:bodyPr/>
        <a:lstStyle/>
        <a:p>
          <a:endParaRPr lang="ru-UA"/>
        </a:p>
      </dgm:t>
    </dgm:pt>
    <dgm:pt modelId="{B5361E15-D9C6-45F9-89C2-E208E405A375}" type="pres">
      <dgm:prSet presAssocID="{3B92FB8D-9AFE-421F-8894-DFF713AAC2E9}" presName="linear" presStyleCnt="0">
        <dgm:presLayoutVars>
          <dgm:animLvl val="lvl"/>
          <dgm:resizeHandles val="exact"/>
        </dgm:presLayoutVars>
      </dgm:prSet>
      <dgm:spPr/>
    </dgm:pt>
    <dgm:pt modelId="{02F52498-E127-4387-94EE-5A0D520AAD2E}" type="pres">
      <dgm:prSet presAssocID="{A6496A49-6793-42E2-A025-E4CB6448A314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1CC82C36-FD3A-42AD-AD4F-04E47DE33628}" type="presOf" srcId="{A6496A49-6793-42E2-A025-E4CB6448A314}" destId="{02F52498-E127-4387-94EE-5A0D520AAD2E}" srcOrd="0" destOrd="0" presId="urn:microsoft.com/office/officeart/2005/8/layout/vList2"/>
    <dgm:cxn modelId="{FDB1D16D-A8F9-490D-8329-719B6D222344}" srcId="{3B92FB8D-9AFE-421F-8894-DFF713AAC2E9}" destId="{A6496A49-6793-42E2-A025-E4CB6448A314}" srcOrd="0" destOrd="0" parTransId="{8B6BD65E-83DE-430C-8330-F0DA01D4B4B8}" sibTransId="{C206B8E0-F741-4BA9-87E1-645E5ACEAD2D}"/>
    <dgm:cxn modelId="{DDB83D94-DAF2-4D68-B10A-610BE7260630}" type="presOf" srcId="{3B92FB8D-9AFE-421F-8894-DFF713AAC2E9}" destId="{B5361E15-D9C6-45F9-89C2-E208E405A375}" srcOrd="0" destOrd="0" presId="urn:microsoft.com/office/officeart/2005/8/layout/vList2"/>
    <dgm:cxn modelId="{63CE6CCE-62D8-4CDE-9CBC-4C395C7516C2}" type="presParOf" srcId="{B5361E15-D9C6-45F9-89C2-E208E405A375}" destId="{02F52498-E127-4387-94EE-5A0D520AAD2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54A5B8A-6D7C-49E0-A0F2-0946E7F607A3}" type="doc">
      <dgm:prSet loTypeId="urn:microsoft.com/office/officeart/2005/8/layout/vList2" loCatId="list" qsTypeId="urn:microsoft.com/office/officeart/2005/8/quickstyle/simple3" qsCatId="simple" csTypeId="urn:microsoft.com/office/officeart/2005/8/colors/accent6_3" csCatId="accent6" phldr="1"/>
      <dgm:spPr/>
      <dgm:t>
        <a:bodyPr/>
        <a:lstStyle/>
        <a:p>
          <a:endParaRPr lang="ru-UA"/>
        </a:p>
      </dgm:t>
    </dgm:pt>
    <dgm:pt modelId="{B247EF67-8EED-4131-839C-06ADE1475CBC}">
      <dgm:prSet/>
      <dgm:spPr/>
      <dgm:t>
        <a:bodyPr/>
        <a:lstStyle/>
        <a:p>
          <a:r>
            <a:rPr lang="en-US" b="1" dirty="0"/>
            <a:t>Other</a:t>
          </a:r>
          <a:r>
            <a:rPr lang="en-US" dirty="0"/>
            <a:t> meaning:</a:t>
          </a:r>
        </a:p>
        <a:p>
          <a:r>
            <a:rPr lang="en-US" dirty="0"/>
            <a:t>- different/alternative;  </a:t>
          </a:r>
        </a:p>
        <a:p>
          <a:r>
            <a:rPr lang="en-US" dirty="0"/>
            <a:t>- in addition to the ones already mentioned</a:t>
          </a:r>
          <a:endParaRPr lang="ru-UA" dirty="0"/>
        </a:p>
      </dgm:t>
    </dgm:pt>
    <dgm:pt modelId="{331DE0AB-9D1D-4E54-8409-0BFC5C4303C3}" type="parTrans" cxnId="{B191FFDA-627B-43D8-BB09-6F7A8527E006}">
      <dgm:prSet/>
      <dgm:spPr/>
      <dgm:t>
        <a:bodyPr/>
        <a:lstStyle/>
        <a:p>
          <a:endParaRPr lang="ru-UA"/>
        </a:p>
      </dgm:t>
    </dgm:pt>
    <dgm:pt modelId="{4C0A91A7-5033-4907-A858-D473D7C0A524}" type="sibTrans" cxnId="{B191FFDA-627B-43D8-BB09-6F7A8527E006}">
      <dgm:prSet/>
      <dgm:spPr/>
      <dgm:t>
        <a:bodyPr/>
        <a:lstStyle/>
        <a:p>
          <a:endParaRPr lang="ru-UA"/>
        </a:p>
      </dgm:t>
    </dgm:pt>
    <dgm:pt modelId="{DEAAC53C-7D49-4147-AA0E-6536094B48A0}" type="pres">
      <dgm:prSet presAssocID="{354A5B8A-6D7C-49E0-A0F2-0946E7F607A3}" presName="linear" presStyleCnt="0">
        <dgm:presLayoutVars>
          <dgm:animLvl val="lvl"/>
          <dgm:resizeHandles val="exact"/>
        </dgm:presLayoutVars>
      </dgm:prSet>
      <dgm:spPr/>
    </dgm:pt>
    <dgm:pt modelId="{CD674949-773D-4907-85A0-DCD962229A04}" type="pres">
      <dgm:prSet presAssocID="{B247EF67-8EED-4131-839C-06ADE1475CBC}" presName="parentText" presStyleLbl="node1" presStyleIdx="0" presStyleCnt="1" custScaleY="134965">
        <dgm:presLayoutVars>
          <dgm:chMax val="0"/>
          <dgm:bulletEnabled val="1"/>
        </dgm:presLayoutVars>
      </dgm:prSet>
      <dgm:spPr/>
    </dgm:pt>
  </dgm:ptLst>
  <dgm:cxnLst>
    <dgm:cxn modelId="{1A93726B-B451-4A21-8165-D18C7574CADE}" type="presOf" srcId="{B247EF67-8EED-4131-839C-06ADE1475CBC}" destId="{CD674949-773D-4907-85A0-DCD962229A04}" srcOrd="0" destOrd="0" presId="urn:microsoft.com/office/officeart/2005/8/layout/vList2"/>
    <dgm:cxn modelId="{7CC0E0B0-06E9-46BE-9B31-E3D7FA1C96DD}" type="presOf" srcId="{354A5B8A-6D7C-49E0-A0F2-0946E7F607A3}" destId="{DEAAC53C-7D49-4147-AA0E-6536094B48A0}" srcOrd="0" destOrd="0" presId="urn:microsoft.com/office/officeart/2005/8/layout/vList2"/>
    <dgm:cxn modelId="{B191FFDA-627B-43D8-BB09-6F7A8527E006}" srcId="{354A5B8A-6D7C-49E0-A0F2-0946E7F607A3}" destId="{B247EF67-8EED-4131-839C-06ADE1475CBC}" srcOrd="0" destOrd="0" parTransId="{331DE0AB-9D1D-4E54-8409-0BFC5C4303C3}" sibTransId="{4C0A91A7-5033-4907-A858-D473D7C0A524}"/>
    <dgm:cxn modelId="{77B2FEF4-82AD-4470-9D7A-90814F10C654}" type="presParOf" srcId="{DEAAC53C-7D49-4147-AA0E-6536094B48A0}" destId="{CD674949-773D-4907-85A0-DCD962229A04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730C5CC-1D67-44CB-94BC-DE64DAA9C2ED}" type="doc">
      <dgm:prSet loTypeId="urn:microsoft.com/office/officeart/2005/8/layout/vList2" loCatId="list" qsTypeId="urn:microsoft.com/office/officeart/2005/8/quickstyle/simple3" qsCatId="simple" csTypeId="urn:microsoft.com/office/officeart/2005/8/colors/accent0_3" csCatId="mainScheme" phldr="1"/>
      <dgm:spPr/>
      <dgm:t>
        <a:bodyPr/>
        <a:lstStyle/>
        <a:p>
          <a:endParaRPr lang="ru-UA"/>
        </a:p>
      </dgm:t>
    </dgm:pt>
    <dgm:pt modelId="{EDBBBB19-1D04-4F90-97BA-C0C71B2A3BE1}">
      <dgm:prSet/>
      <dgm:spPr/>
      <dgm:t>
        <a:bodyPr/>
        <a:lstStyle/>
        <a:p>
          <a:r>
            <a:rPr lang="en-US" dirty="0"/>
            <a:t>When we use </a:t>
          </a:r>
          <a:r>
            <a:rPr lang="en-US" b="1" dirty="0"/>
            <a:t>‘an’ </a:t>
          </a:r>
          <a:r>
            <a:rPr lang="en-US" dirty="0"/>
            <a:t>before </a:t>
          </a:r>
          <a:r>
            <a:rPr lang="en-US" b="1" dirty="0"/>
            <a:t>‘other’, </a:t>
          </a:r>
          <a:r>
            <a:rPr lang="en-US" dirty="0"/>
            <a:t>we write it as one word: </a:t>
          </a:r>
          <a:r>
            <a:rPr lang="en-US" b="1" dirty="0"/>
            <a:t>another</a:t>
          </a:r>
          <a:r>
            <a:rPr lang="en-US" dirty="0"/>
            <a:t>. It means 'additional' or 'one more’. We use another with singular nouns</a:t>
          </a:r>
          <a:endParaRPr lang="ru-UA" dirty="0"/>
        </a:p>
      </dgm:t>
    </dgm:pt>
    <dgm:pt modelId="{09FD1D11-A268-473B-B322-3EE2EBCF4245}" type="parTrans" cxnId="{9D968AB1-838C-4DA4-B96B-6C590AEF8CFB}">
      <dgm:prSet/>
      <dgm:spPr/>
      <dgm:t>
        <a:bodyPr/>
        <a:lstStyle/>
        <a:p>
          <a:endParaRPr lang="ru-UA"/>
        </a:p>
      </dgm:t>
    </dgm:pt>
    <dgm:pt modelId="{0CE3C041-15D8-42F0-86D0-D7AC2C0A5F32}" type="sibTrans" cxnId="{9D968AB1-838C-4DA4-B96B-6C590AEF8CFB}">
      <dgm:prSet/>
      <dgm:spPr/>
      <dgm:t>
        <a:bodyPr/>
        <a:lstStyle/>
        <a:p>
          <a:endParaRPr lang="ru-UA"/>
        </a:p>
      </dgm:t>
    </dgm:pt>
    <dgm:pt modelId="{829BBF54-E931-4C63-95C4-E39BF3D197B0}" type="pres">
      <dgm:prSet presAssocID="{5730C5CC-1D67-44CB-94BC-DE64DAA9C2ED}" presName="linear" presStyleCnt="0">
        <dgm:presLayoutVars>
          <dgm:animLvl val="lvl"/>
          <dgm:resizeHandles val="exact"/>
        </dgm:presLayoutVars>
      </dgm:prSet>
      <dgm:spPr/>
    </dgm:pt>
    <dgm:pt modelId="{12802BD6-EE62-4E58-A1C0-75E33B0DDDA7}" type="pres">
      <dgm:prSet presAssocID="{EDBBBB19-1D04-4F90-97BA-C0C71B2A3BE1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9D968AB1-838C-4DA4-B96B-6C590AEF8CFB}" srcId="{5730C5CC-1D67-44CB-94BC-DE64DAA9C2ED}" destId="{EDBBBB19-1D04-4F90-97BA-C0C71B2A3BE1}" srcOrd="0" destOrd="0" parTransId="{09FD1D11-A268-473B-B322-3EE2EBCF4245}" sibTransId="{0CE3C041-15D8-42F0-86D0-D7AC2C0A5F32}"/>
    <dgm:cxn modelId="{8E30E2B5-4569-4F8D-BB2D-AC553867AEED}" type="presOf" srcId="{5730C5CC-1D67-44CB-94BC-DE64DAA9C2ED}" destId="{829BBF54-E931-4C63-95C4-E39BF3D197B0}" srcOrd="0" destOrd="0" presId="urn:microsoft.com/office/officeart/2005/8/layout/vList2"/>
    <dgm:cxn modelId="{D5BBADBF-8013-4B96-8761-9BF1A99B3C1F}" type="presOf" srcId="{EDBBBB19-1D04-4F90-97BA-C0C71B2A3BE1}" destId="{12802BD6-EE62-4E58-A1C0-75E33B0DDDA7}" srcOrd="0" destOrd="0" presId="urn:microsoft.com/office/officeart/2005/8/layout/vList2"/>
    <dgm:cxn modelId="{52C10907-DDF8-437A-8A6B-FB72FA85CFF5}" type="presParOf" srcId="{829BBF54-E931-4C63-95C4-E39BF3D197B0}" destId="{12802BD6-EE62-4E58-A1C0-75E33B0DDDA7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327C92-3740-4A4F-AFD4-4B50A076DC82}">
      <dsp:nvSpPr>
        <dsp:cNvPr id="0" name=""/>
        <dsp:cNvSpPr/>
      </dsp:nvSpPr>
      <dsp:spPr>
        <a:xfrm>
          <a:off x="0" y="12605"/>
          <a:ext cx="5444749" cy="2251697"/>
        </a:xfrm>
        <a:prstGeom prst="roundRect">
          <a:avLst/>
        </a:prstGeom>
        <a:gradFill rotWithShape="0">
          <a:gsLst>
            <a:gs pos="0">
              <a:schemeClr val="accent6">
                <a:alpha val="90000"/>
                <a:hueOff val="0"/>
                <a:satOff val="0"/>
                <a:lumOff val="0"/>
                <a:alphaOff val="0"/>
                <a:tint val="65000"/>
                <a:shade val="92000"/>
                <a:satMod val="130000"/>
              </a:schemeClr>
            </a:gs>
            <a:gs pos="45000">
              <a:schemeClr val="accent6">
                <a:alpha val="90000"/>
                <a:hueOff val="0"/>
                <a:satOff val="0"/>
                <a:lumOff val="0"/>
                <a:alphaOff val="0"/>
                <a:tint val="60000"/>
                <a:shade val="99000"/>
                <a:satMod val="120000"/>
              </a:schemeClr>
            </a:gs>
            <a:gs pos="100000">
              <a:schemeClr val="accent6">
                <a:alpha val="90000"/>
                <a:hueOff val="0"/>
                <a:satOff val="0"/>
                <a:lumOff val="0"/>
                <a:alphaOff val="0"/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b="0" i="0" kern="1200" dirty="0"/>
            <a:t>Use </a:t>
          </a:r>
          <a:r>
            <a:rPr lang="en-US" sz="3100" b="1" i="0" u="sng" kern="1200" dirty="0"/>
            <a:t>the other</a:t>
          </a:r>
          <a:r>
            <a:rPr lang="en-US" sz="3100" b="0" i="0" u="sng" kern="1200" dirty="0"/>
            <a:t> </a:t>
          </a:r>
          <a:r>
            <a:rPr lang="en-US" sz="3100" b="1" i="0" u="sng" kern="1200" dirty="0"/>
            <a:t>+ singular noun </a:t>
          </a:r>
          <a:r>
            <a:rPr lang="en-US" sz="3100" b="0" i="0" kern="1200" dirty="0"/>
            <a:t>to mean ‘the second of two things or people, or the opposite of a set of two</a:t>
          </a:r>
          <a:endParaRPr lang="ru-UA" sz="3100" kern="1200" dirty="0"/>
        </a:p>
      </dsp:txBody>
      <dsp:txXfrm>
        <a:off x="109919" y="122524"/>
        <a:ext cx="5224911" cy="203185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F52498-E127-4387-94EE-5A0D520AAD2E}">
      <dsp:nvSpPr>
        <dsp:cNvPr id="0" name=""/>
        <dsp:cNvSpPr/>
      </dsp:nvSpPr>
      <dsp:spPr>
        <a:xfrm>
          <a:off x="0" y="186798"/>
          <a:ext cx="4486184" cy="4221360"/>
        </a:xfrm>
        <a:prstGeom prst="roundRect">
          <a:avLst/>
        </a:prstGeom>
        <a:gradFill rotWithShape="0">
          <a:gsLst>
            <a:gs pos="0">
              <a:schemeClr val="accent6">
                <a:alpha val="90000"/>
                <a:hueOff val="0"/>
                <a:satOff val="0"/>
                <a:lumOff val="0"/>
                <a:alphaOff val="0"/>
                <a:tint val="65000"/>
                <a:shade val="92000"/>
                <a:satMod val="130000"/>
              </a:schemeClr>
            </a:gs>
            <a:gs pos="45000">
              <a:schemeClr val="accent6">
                <a:alpha val="90000"/>
                <a:hueOff val="0"/>
                <a:satOff val="0"/>
                <a:lumOff val="0"/>
                <a:alphaOff val="0"/>
                <a:tint val="60000"/>
                <a:shade val="99000"/>
                <a:satMod val="120000"/>
              </a:schemeClr>
            </a:gs>
            <a:gs pos="100000">
              <a:schemeClr val="accent6">
                <a:alpha val="90000"/>
                <a:hueOff val="0"/>
                <a:satOff val="0"/>
                <a:lumOff val="0"/>
                <a:alphaOff val="0"/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marL="0" lvl="0" indent="0" algn="l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100" kern="1200" dirty="0"/>
            <a:t>Use </a:t>
          </a:r>
          <a:r>
            <a:rPr lang="en-US" sz="4100" b="1" u="sng" kern="1200" dirty="0"/>
            <a:t>the other + plural </a:t>
          </a:r>
          <a:r>
            <a:rPr lang="en-US" sz="4100" kern="1200" dirty="0"/>
            <a:t>noun to mean ‘the remaining people or things in a group or set’.</a:t>
          </a:r>
          <a:endParaRPr lang="ru-UA" sz="4100" kern="1200" dirty="0"/>
        </a:p>
      </dsp:txBody>
      <dsp:txXfrm>
        <a:off x="206070" y="392868"/>
        <a:ext cx="4074044" cy="380922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674949-773D-4907-85A0-DCD962229A04}">
      <dsp:nvSpPr>
        <dsp:cNvPr id="0" name=""/>
        <dsp:cNvSpPr/>
      </dsp:nvSpPr>
      <dsp:spPr>
        <a:xfrm>
          <a:off x="0" y="57637"/>
          <a:ext cx="4615569" cy="1740157"/>
        </a:xfrm>
        <a:prstGeom prst="roundRect">
          <a:avLst/>
        </a:prstGeom>
        <a:gradFill rotWithShape="0">
          <a:gsLst>
            <a:gs pos="0">
              <a:schemeClr val="accent6">
                <a:shade val="80000"/>
                <a:hueOff val="0"/>
                <a:satOff val="0"/>
                <a:lumOff val="0"/>
                <a:alphaOff val="0"/>
                <a:tint val="65000"/>
                <a:shade val="92000"/>
                <a:satMod val="130000"/>
              </a:schemeClr>
            </a:gs>
            <a:gs pos="45000">
              <a:schemeClr val="accent6">
                <a:shade val="80000"/>
                <a:hueOff val="0"/>
                <a:satOff val="0"/>
                <a:lumOff val="0"/>
                <a:alphaOff val="0"/>
                <a:tint val="60000"/>
                <a:shade val="99000"/>
                <a:satMod val="120000"/>
              </a:schemeClr>
            </a:gs>
            <a:gs pos="100000">
              <a:schemeClr val="accent6">
                <a:shade val="80000"/>
                <a:hueOff val="0"/>
                <a:satOff val="0"/>
                <a:lumOff val="0"/>
                <a:alphaOff val="0"/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b="1" kern="1200" dirty="0"/>
            <a:t>Other</a:t>
          </a:r>
          <a:r>
            <a:rPr lang="en-US" sz="1900" kern="1200" dirty="0"/>
            <a:t> meaning:</a:t>
          </a:r>
        </a:p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- different/alternative;  </a:t>
          </a:r>
        </a:p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- in addition to the ones already mentioned</a:t>
          </a:r>
          <a:endParaRPr lang="ru-UA" sz="1900" kern="1200" dirty="0"/>
        </a:p>
      </dsp:txBody>
      <dsp:txXfrm>
        <a:off x="84947" y="142584"/>
        <a:ext cx="4445675" cy="157026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802BD6-EE62-4E58-A1C0-75E33B0DDDA7}">
      <dsp:nvSpPr>
        <dsp:cNvPr id="0" name=""/>
        <dsp:cNvSpPr/>
      </dsp:nvSpPr>
      <dsp:spPr>
        <a:xfrm>
          <a:off x="0" y="171050"/>
          <a:ext cx="7138468" cy="1484730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65000"/>
                <a:shade val="92000"/>
                <a:satMod val="130000"/>
              </a:schemeClr>
            </a:gs>
            <a:gs pos="45000">
              <a:schemeClr val="dk2">
                <a:hueOff val="0"/>
                <a:satOff val="0"/>
                <a:lumOff val="0"/>
                <a:alphaOff val="0"/>
                <a:tint val="60000"/>
                <a:shade val="99000"/>
                <a:satMod val="12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When we use </a:t>
          </a:r>
          <a:r>
            <a:rPr lang="en-US" sz="2700" b="1" kern="1200" dirty="0"/>
            <a:t>‘an’ </a:t>
          </a:r>
          <a:r>
            <a:rPr lang="en-US" sz="2700" kern="1200" dirty="0"/>
            <a:t>before </a:t>
          </a:r>
          <a:r>
            <a:rPr lang="en-US" sz="2700" b="1" kern="1200" dirty="0"/>
            <a:t>‘other’, </a:t>
          </a:r>
          <a:r>
            <a:rPr lang="en-US" sz="2700" kern="1200" dirty="0"/>
            <a:t>we write it as one word: </a:t>
          </a:r>
          <a:r>
            <a:rPr lang="en-US" sz="2700" b="1" kern="1200" dirty="0"/>
            <a:t>another</a:t>
          </a:r>
          <a:r>
            <a:rPr lang="en-US" sz="2700" kern="1200" dirty="0"/>
            <a:t>. It means 'additional' or 'one more’. We use another with singular nouns</a:t>
          </a:r>
          <a:endParaRPr lang="ru-UA" sz="2700" kern="1200" dirty="0"/>
        </a:p>
      </dsp:txBody>
      <dsp:txXfrm>
        <a:off x="72479" y="243529"/>
        <a:ext cx="6993510" cy="133977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8FB60-8ABB-486B-9661-89A86979A9F4}" type="datetimeFigureOut">
              <a:rPr lang="ru-UA" smtClean="0"/>
              <a:t>18.06.2024</a:t>
            </a:fld>
            <a:endParaRPr lang="ru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2DB92-6FF4-416C-9F57-0877B690E874}" type="slidenum">
              <a:rPr lang="ru-UA" smtClean="0"/>
              <a:t>‹#›</a:t>
            </a:fld>
            <a:endParaRPr lang="ru-UA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26753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8FB60-8ABB-486B-9661-89A86979A9F4}" type="datetimeFigureOut">
              <a:rPr lang="ru-UA" smtClean="0"/>
              <a:t>18.06.2024</a:t>
            </a:fld>
            <a:endParaRPr lang="ru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2DB92-6FF4-416C-9F57-0877B690E874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25310272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8FB60-8ABB-486B-9661-89A86979A9F4}" type="datetimeFigureOut">
              <a:rPr lang="ru-UA" smtClean="0"/>
              <a:t>18.06.2024</a:t>
            </a:fld>
            <a:endParaRPr lang="ru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2DB92-6FF4-416C-9F57-0877B690E874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3584463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8FB60-8ABB-486B-9661-89A86979A9F4}" type="datetimeFigureOut">
              <a:rPr lang="ru-UA" smtClean="0"/>
              <a:t>18.06.2024</a:t>
            </a:fld>
            <a:endParaRPr lang="ru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2DB92-6FF4-416C-9F57-0877B690E874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13668083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8FB60-8ABB-486B-9661-89A86979A9F4}" type="datetimeFigureOut">
              <a:rPr lang="ru-UA" smtClean="0"/>
              <a:t>18.06.2024</a:t>
            </a:fld>
            <a:endParaRPr lang="ru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2DB92-6FF4-416C-9F57-0877B690E874}" type="slidenum">
              <a:rPr lang="ru-UA" smtClean="0"/>
              <a:t>‹#›</a:t>
            </a:fld>
            <a:endParaRPr lang="ru-UA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20758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8FB60-8ABB-486B-9661-89A86979A9F4}" type="datetimeFigureOut">
              <a:rPr lang="ru-UA" smtClean="0"/>
              <a:t>18.06.2024</a:t>
            </a:fld>
            <a:endParaRPr lang="ru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2DB92-6FF4-416C-9F57-0877B690E874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467840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8FB60-8ABB-486B-9661-89A86979A9F4}" type="datetimeFigureOut">
              <a:rPr lang="ru-UA" smtClean="0"/>
              <a:t>18.06.2024</a:t>
            </a:fld>
            <a:endParaRPr lang="ru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2DB92-6FF4-416C-9F57-0877B690E874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37292631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8FB60-8ABB-486B-9661-89A86979A9F4}" type="datetimeFigureOut">
              <a:rPr lang="ru-UA" smtClean="0"/>
              <a:t>18.06.2024</a:t>
            </a:fld>
            <a:endParaRPr lang="ru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2DB92-6FF4-416C-9F57-0877B690E874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19445748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8FB60-8ABB-486B-9661-89A86979A9F4}" type="datetimeFigureOut">
              <a:rPr lang="ru-UA" smtClean="0"/>
              <a:t>18.06.2024</a:t>
            </a:fld>
            <a:endParaRPr lang="ru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2DB92-6FF4-416C-9F57-0877B690E874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29115985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9278FB60-8ABB-486B-9661-89A86979A9F4}" type="datetimeFigureOut">
              <a:rPr lang="ru-UA" smtClean="0"/>
              <a:t>18.06.2024</a:t>
            </a:fld>
            <a:endParaRPr lang="ru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FE2DB92-6FF4-416C-9F57-0877B690E874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125176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8FB60-8ABB-486B-9661-89A86979A9F4}" type="datetimeFigureOut">
              <a:rPr lang="ru-UA" smtClean="0"/>
              <a:t>18.06.2024</a:t>
            </a:fld>
            <a:endParaRPr lang="ru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2DB92-6FF4-416C-9F57-0877B690E874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18047004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278FB60-8ABB-486B-9661-89A86979A9F4}" type="datetimeFigureOut">
              <a:rPr lang="ru-UA" smtClean="0"/>
              <a:t>18.06.2024</a:t>
            </a:fld>
            <a:endParaRPr lang="ru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8FE2DB92-6FF4-416C-9F57-0877B690E874}" type="slidenum">
              <a:rPr lang="ru-UA" smtClean="0"/>
              <a:t>‹#›</a:t>
            </a:fld>
            <a:endParaRPr lang="ru-UA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2734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5.png"/><Relationship Id="rId7" Type="http://schemas.openxmlformats.org/officeDocument/2006/relationships/diagramColors" Target="../diagrams/colors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10" Type="http://schemas.openxmlformats.org/officeDocument/2006/relationships/image" Target="../media/image7.png"/><Relationship Id="rId4" Type="http://schemas.openxmlformats.org/officeDocument/2006/relationships/diagramData" Target="../diagrams/data1.xml"/><Relationship Id="rId9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10.png"/><Relationship Id="rId7" Type="http://schemas.openxmlformats.org/officeDocument/2006/relationships/diagramColors" Target="../diagrams/colors3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Relationship Id="rId9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28E2289-EB3C-449A-EE47-7343C8DAD5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2914" y="1633027"/>
            <a:ext cx="6077798" cy="268642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526331B-D4F4-B4FD-3D43-119327B0FF1E}"/>
              </a:ext>
            </a:extLst>
          </p:cNvPr>
          <p:cNvSpPr txBox="1"/>
          <p:nvPr/>
        </p:nvSpPr>
        <p:spPr>
          <a:xfrm>
            <a:off x="7332956" y="5078028"/>
            <a:ext cx="36282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/>
              <a:t>Автор: Гаєва Поліна Олександрівна</a:t>
            </a:r>
          </a:p>
          <a:p>
            <a:r>
              <a:rPr lang="uk-UA" dirty="0"/>
              <a:t>Рік: 2024</a:t>
            </a:r>
            <a:endParaRPr lang="ru-UA" dirty="0"/>
          </a:p>
        </p:txBody>
      </p:sp>
    </p:spTree>
    <p:extLst>
      <p:ext uri="{BB962C8B-B14F-4D97-AF65-F5344CB8AC3E}">
        <p14:creationId xmlns:p14="http://schemas.microsoft.com/office/powerpoint/2010/main" val="124691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E3E0D83-36EC-3DE8-19D9-855FF7FD0E7F}"/>
              </a:ext>
            </a:extLst>
          </p:cNvPr>
          <p:cNvSpPr txBox="1"/>
          <p:nvPr/>
        </p:nvSpPr>
        <p:spPr>
          <a:xfrm>
            <a:off x="870012" y="1136341"/>
            <a:ext cx="9694415" cy="4401205"/>
          </a:xfrm>
          <a:prstGeom prst="rect">
            <a:avLst/>
          </a:prstGeom>
          <a:noFill/>
        </p:spPr>
        <p:txBody>
          <a:bodyPr vert="horz" wrap="square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800" dirty="0">
                <a:latin typeface="Californian FB" panose="0207040306080B030204" pitchFamily="18" charset="0"/>
              </a:rPr>
              <a:t>The other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800" dirty="0">
                <a:latin typeface="Californian FB" panose="0207040306080B030204" pitchFamily="18" charset="0"/>
              </a:rPr>
              <a:t>The others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800" dirty="0">
                <a:latin typeface="Californian FB" panose="0207040306080B030204" pitchFamily="18" charset="0"/>
              </a:rPr>
              <a:t>Other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800" dirty="0">
                <a:latin typeface="Californian FB" panose="0207040306080B030204" pitchFamily="18" charset="0"/>
              </a:rPr>
              <a:t>Others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800" dirty="0">
                <a:latin typeface="Californian FB" panose="0207040306080B030204" pitchFamily="18" charset="0"/>
              </a:rPr>
              <a:t>Another</a:t>
            </a:r>
          </a:p>
          <a:p>
            <a:endParaRPr lang="ru-UA" sz="40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D13DDA3-FF92-D86C-8EB0-B560B8B055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21578" y="976542"/>
            <a:ext cx="4942849" cy="3888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84863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D58007F-ADB6-6630-A6F3-4104A004A9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402" y="3973665"/>
            <a:ext cx="2583905" cy="21717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870D173-93ED-7B80-08F4-3570C60070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96951" y="1007610"/>
            <a:ext cx="1405364" cy="211503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10E0350-AC59-28C0-1A16-591522737364}"/>
              </a:ext>
            </a:extLst>
          </p:cNvPr>
          <p:cNvSpPr txBox="1"/>
          <p:nvPr/>
        </p:nvSpPr>
        <p:spPr>
          <a:xfrm>
            <a:off x="1438538" y="3601545"/>
            <a:ext cx="3221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/>
              <a:t>THE OTHER </a:t>
            </a:r>
            <a:r>
              <a:rPr lang="en-US" b="1" dirty="0"/>
              <a:t>BANK OF THE RIVER</a:t>
            </a:r>
            <a:endParaRPr lang="ru-UA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79282CA-37A1-D87B-787E-E787B976CA23}"/>
              </a:ext>
            </a:extLst>
          </p:cNvPr>
          <p:cNvSpPr txBox="1"/>
          <p:nvPr/>
        </p:nvSpPr>
        <p:spPr>
          <a:xfrm>
            <a:off x="346034" y="4500632"/>
            <a:ext cx="11971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ONE</a:t>
            </a:r>
            <a:r>
              <a:rPr lang="en-US" dirty="0"/>
              <a:t> </a:t>
            </a:r>
            <a:r>
              <a:rPr lang="en-US" b="1" dirty="0"/>
              <a:t>BANK</a:t>
            </a:r>
            <a:endParaRPr lang="ru-UA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F8C241C-5DEC-3825-2D78-68C1EF36BC72}"/>
              </a:ext>
            </a:extLst>
          </p:cNvPr>
          <p:cNvSpPr txBox="1"/>
          <p:nvPr/>
        </p:nvSpPr>
        <p:spPr>
          <a:xfrm>
            <a:off x="7777465" y="959964"/>
            <a:ext cx="2026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ON THE ONE HAND</a:t>
            </a:r>
            <a:endParaRPr lang="ru-UA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308AB45-6E7D-AECF-CF82-61123A0DCBCB}"/>
              </a:ext>
            </a:extLst>
          </p:cNvPr>
          <p:cNvSpPr txBox="1"/>
          <p:nvPr/>
        </p:nvSpPr>
        <p:spPr>
          <a:xfrm>
            <a:off x="9599526" y="775298"/>
            <a:ext cx="22586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ON </a:t>
            </a:r>
            <a:r>
              <a:rPr lang="en-US" b="1" u="sng" dirty="0"/>
              <a:t>THE OTHER </a:t>
            </a:r>
            <a:r>
              <a:rPr lang="en-US" b="1" dirty="0"/>
              <a:t>HAND</a:t>
            </a:r>
            <a:endParaRPr lang="ru-UA" b="1" dirty="0"/>
          </a:p>
        </p:txBody>
      </p:sp>
      <p:graphicFrame>
        <p:nvGraphicFramePr>
          <p:cNvPr id="9" name="Diagram 8">
            <a:extLst>
              <a:ext uri="{FF2B5EF4-FFF2-40B4-BE49-F238E27FC236}">
                <a16:creationId xmlns:a16="http://schemas.microsoft.com/office/drawing/2014/main" id="{2CBCE25A-0739-AF3B-FEE7-94A4B2A8074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86353212"/>
              </p:ext>
            </p:extLst>
          </p:nvPr>
        </p:nvGraphicFramePr>
        <p:xfrm>
          <a:off x="651251" y="421354"/>
          <a:ext cx="5444749" cy="22769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8A5CA186-68B5-416A-4876-F60EE49F97B8}"/>
              </a:ext>
            </a:extLst>
          </p:cNvPr>
          <p:cNvSpPr txBox="1"/>
          <p:nvPr/>
        </p:nvSpPr>
        <p:spPr>
          <a:xfrm>
            <a:off x="5688469" y="5091945"/>
            <a:ext cx="4937716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This computer here is new. </a:t>
            </a:r>
            <a:r>
              <a:rPr lang="en-US" b="1" u="sng" dirty="0"/>
              <a:t>The other </a:t>
            </a:r>
            <a:r>
              <a:rPr lang="en-US" b="1" dirty="0"/>
              <a:t>computer </a:t>
            </a:r>
            <a:r>
              <a:rPr lang="en-US" dirty="0"/>
              <a:t>is about five years old.</a:t>
            </a:r>
          </a:p>
          <a:p>
            <a:r>
              <a:rPr lang="en-US" dirty="0"/>
              <a:t>We could also say </a:t>
            </a:r>
            <a:r>
              <a:rPr lang="en-US" b="1" dirty="0"/>
              <a:t>the</a:t>
            </a:r>
            <a:r>
              <a:rPr lang="en-US" dirty="0"/>
              <a:t> </a:t>
            </a:r>
            <a:r>
              <a:rPr lang="en-US" b="1" dirty="0"/>
              <a:t>other one </a:t>
            </a:r>
            <a:r>
              <a:rPr lang="en-US" dirty="0"/>
              <a:t>instead of </a:t>
            </a:r>
            <a:r>
              <a:rPr lang="en-US" i="1" dirty="0"/>
              <a:t>the other computer.</a:t>
            </a:r>
          </a:p>
          <a:p>
            <a:endParaRPr lang="en-US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12C5B01D-0666-66C1-8770-79C9A985D3F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777465" y="3325807"/>
            <a:ext cx="2400635" cy="178142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200F8351-16F6-3337-7A49-C9BAC115A42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88469" y="3313879"/>
            <a:ext cx="2124898" cy="1729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48071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4D02FAC-0BB4-47B0-7948-EE38BBCE0B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5061" y="2725445"/>
            <a:ext cx="4397897" cy="237921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76F27E6-1423-6F68-3B2D-03BB59D8A093}"/>
              </a:ext>
            </a:extLst>
          </p:cNvPr>
          <p:cNvSpPr txBox="1"/>
          <p:nvPr/>
        </p:nvSpPr>
        <p:spPr>
          <a:xfrm>
            <a:off x="765061" y="1155785"/>
            <a:ext cx="505099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THERE ARE 10 STUDENTS IN MY CLASS.</a:t>
            </a:r>
          </a:p>
          <a:p>
            <a:r>
              <a:rPr lang="en-US" sz="2400" dirty="0"/>
              <a:t>7 STUDENTS ARE HERE.</a:t>
            </a:r>
          </a:p>
          <a:p>
            <a:r>
              <a:rPr lang="en-US" sz="2400" dirty="0"/>
              <a:t>WHERE ARE </a:t>
            </a:r>
            <a:r>
              <a:rPr lang="en-US" sz="2400" b="1" dirty="0"/>
              <a:t>THE OTHER </a:t>
            </a:r>
            <a:r>
              <a:rPr lang="en-US" sz="2400" dirty="0"/>
              <a:t>STUDENTS? </a:t>
            </a:r>
          </a:p>
          <a:p>
            <a:r>
              <a:rPr lang="en-US" sz="2400" dirty="0"/>
              <a:t>WHERE ARE </a:t>
            </a:r>
            <a:r>
              <a:rPr lang="en-US" sz="2400" b="1" dirty="0"/>
              <a:t>THE OTHERS?</a:t>
            </a:r>
            <a:endParaRPr lang="ru-UA" sz="2400" b="1" dirty="0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BAEDEFBA-0C9E-43EF-AE9A-8282D419152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21068394"/>
              </p:ext>
            </p:extLst>
          </p:nvPr>
        </p:nvGraphicFramePr>
        <p:xfrm>
          <a:off x="6095999" y="509704"/>
          <a:ext cx="4486184" cy="45949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1877121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1DE2EB4-B350-0B16-514D-79D73221AC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7460" y="3428999"/>
            <a:ext cx="2457793" cy="237813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E96A20D-1925-BACC-1172-D562F7A76B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77604" y="3428999"/>
            <a:ext cx="3258106" cy="237813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CE89B3C-DEB4-C61B-D964-A8380217369B}"/>
              </a:ext>
            </a:extLst>
          </p:cNvPr>
          <p:cNvSpPr txBox="1"/>
          <p:nvPr/>
        </p:nvSpPr>
        <p:spPr>
          <a:xfrm>
            <a:off x="891253" y="2527894"/>
            <a:ext cx="688983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SOME PEOPLE LIKE COFFEE, </a:t>
            </a:r>
            <a:r>
              <a:rPr lang="en-US" sz="2400" b="1" dirty="0"/>
              <a:t>OTHER PEOPLE </a:t>
            </a:r>
            <a:r>
              <a:rPr lang="en-US" sz="2400" dirty="0"/>
              <a:t>LIKE TEA. </a:t>
            </a:r>
          </a:p>
          <a:p>
            <a:r>
              <a:rPr lang="en-US" sz="2400" b="1" dirty="0"/>
              <a:t>                                                   OTHERS</a:t>
            </a:r>
            <a:r>
              <a:rPr lang="en-US" sz="2400" dirty="0"/>
              <a:t> LIKE TEA. </a:t>
            </a:r>
            <a:endParaRPr lang="ru-UA" sz="2400" dirty="0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2C42B2A8-8261-4722-7C1D-119335B8DE2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9662286"/>
              </p:ext>
            </p:extLst>
          </p:nvPr>
        </p:nvGraphicFramePr>
        <p:xfrm>
          <a:off x="1669820" y="390617"/>
          <a:ext cx="4615569" cy="18554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2" name="Picture 1">
            <a:extLst>
              <a:ext uri="{FF2B5EF4-FFF2-40B4-BE49-F238E27FC236}">
                <a16:creationId xmlns:a16="http://schemas.microsoft.com/office/drawing/2014/main" id="{AA126E03-BAB5-E0C2-7D0E-B48CFE15DBF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666749" y="1646655"/>
            <a:ext cx="2809690" cy="259347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388E9B9-52AC-15AD-1056-B1C9B527915F}"/>
              </a:ext>
            </a:extLst>
          </p:cNvPr>
          <p:cNvSpPr txBox="1"/>
          <p:nvPr/>
        </p:nvSpPr>
        <p:spPr>
          <a:xfrm>
            <a:off x="8553607" y="723325"/>
            <a:ext cx="39371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THESE SHOES ARE TOO SMALL. </a:t>
            </a:r>
          </a:p>
          <a:p>
            <a:r>
              <a:rPr lang="en-US" dirty="0"/>
              <a:t>DO YOU HAVE ANY </a:t>
            </a:r>
            <a:r>
              <a:rPr lang="en-US" b="1" dirty="0"/>
              <a:t>OTHER</a:t>
            </a:r>
            <a:r>
              <a:rPr lang="en-US" dirty="0"/>
              <a:t> SHOES?</a:t>
            </a:r>
          </a:p>
          <a:p>
            <a:r>
              <a:rPr lang="en-US" dirty="0"/>
              <a:t>DO YOU HAVE ANY </a:t>
            </a:r>
            <a:r>
              <a:rPr lang="en-US" b="1" dirty="0"/>
              <a:t>OTHERS</a:t>
            </a:r>
            <a:r>
              <a:rPr lang="en-US" dirty="0"/>
              <a:t>?</a:t>
            </a:r>
            <a:endParaRPr lang="ru-UA" dirty="0"/>
          </a:p>
        </p:txBody>
      </p:sp>
    </p:spTree>
    <p:extLst>
      <p:ext uri="{BB962C8B-B14F-4D97-AF65-F5344CB8AC3E}">
        <p14:creationId xmlns:p14="http://schemas.microsoft.com/office/powerpoint/2010/main" val="18645603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64CDE1C-453A-8C93-B5FE-C8223D39EF9A}"/>
              </a:ext>
            </a:extLst>
          </p:cNvPr>
          <p:cNvSpPr txBox="1"/>
          <p:nvPr/>
        </p:nvSpPr>
        <p:spPr>
          <a:xfrm>
            <a:off x="1926455" y="5211193"/>
            <a:ext cx="10935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ONE CUP </a:t>
            </a:r>
            <a:endParaRPr lang="ru-UA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5CD3C54-09BB-80E2-B851-6C0292A2CF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6912" y="2664144"/>
            <a:ext cx="2957087" cy="242276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33BAFFE-AD43-8069-983D-73EF114DAB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8229" y="2664144"/>
            <a:ext cx="2957087" cy="242276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873425A-D46B-D066-62BE-D277A2451F3B}"/>
              </a:ext>
            </a:extLst>
          </p:cNvPr>
          <p:cNvSpPr txBox="1"/>
          <p:nvPr/>
        </p:nvSpPr>
        <p:spPr>
          <a:xfrm>
            <a:off x="5672831" y="5246704"/>
            <a:ext cx="16019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ANOTHER CUP </a:t>
            </a:r>
            <a:endParaRPr lang="ru-UA" dirty="0"/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A6CAC857-3768-BBBE-696D-A66D24D9B54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62534045"/>
              </p:ext>
            </p:extLst>
          </p:nvPr>
        </p:nvGraphicFramePr>
        <p:xfrm>
          <a:off x="736848" y="408373"/>
          <a:ext cx="7138468" cy="18268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109940C1-FA2A-5632-0DE0-4285E4EBA25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690562" y="499222"/>
            <a:ext cx="2410161" cy="143847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F0F3380-397D-6707-847B-55E1E371A721}"/>
              </a:ext>
            </a:extLst>
          </p:cNvPr>
          <p:cNvSpPr txBox="1"/>
          <p:nvPr/>
        </p:nvSpPr>
        <p:spPr>
          <a:xfrm>
            <a:off x="8389397" y="2235203"/>
            <a:ext cx="34512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I’D LIKE TO HAVE </a:t>
            </a:r>
            <a:r>
              <a:rPr lang="en-US" b="1" dirty="0"/>
              <a:t>ANOTHER</a:t>
            </a:r>
            <a:r>
              <a:rPr lang="en-US" b="1" u="sng" dirty="0"/>
              <a:t> </a:t>
            </a:r>
            <a:r>
              <a:rPr lang="en-US" u="sng" dirty="0"/>
              <a:t>3 </a:t>
            </a:r>
            <a:r>
              <a:rPr lang="en-US" dirty="0"/>
              <a:t>CUPS</a:t>
            </a:r>
            <a:endParaRPr lang="ru-UA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A68A9C3-03A4-262B-6279-438A2FA66A8F}"/>
              </a:ext>
            </a:extLst>
          </p:cNvPr>
          <p:cNvSpPr txBox="1"/>
          <p:nvPr/>
        </p:nvSpPr>
        <p:spPr>
          <a:xfrm>
            <a:off x="2424656" y="2302695"/>
            <a:ext cx="38629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CAN I HAVE </a:t>
            </a:r>
            <a:r>
              <a:rPr lang="en-US" b="1" dirty="0"/>
              <a:t>ANOTHER </a:t>
            </a:r>
            <a:r>
              <a:rPr lang="en-US" dirty="0"/>
              <a:t>CUP OF COFFEE?</a:t>
            </a:r>
            <a:endParaRPr lang="ru-UA" dirty="0"/>
          </a:p>
        </p:txBody>
      </p:sp>
    </p:spTree>
    <p:extLst>
      <p:ext uri="{BB962C8B-B14F-4D97-AF65-F5344CB8AC3E}">
        <p14:creationId xmlns:p14="http://schemas.microsoft.com/office/powerpoint/2010/main" val="18992742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2C0E0EC-C1C9-DC34-65AD-9D3A427E34C0}"/>
              </a:ext>
            </a:extLst>
          </p:cNvPr>
          <p:cNvSpPr txBox="1"/>
          <p:nvPr/>
        </p:nvSpPr>
        <p:spPr>
          <a:xfrm>
            <a:off x="507741" y="612844"/>
            <a:ext cx="10298097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1. I have been to New Zealand, Australia and many ____________ countries.</a:t>
            </a:r>
          </a:p>
          <a:p>
            <a:r>
              <a:rPr lang="en-US" dirty="0"/>
              <a:t>a)</a:t>
            </a:r>
            <a:r>
              <a:rPr lang="uk-UA" dirty="0"/>
              <a:t> </a:t>
            </a:r>
            <a:r>
              <a:rPr lang="en-US" dirty="0"/>
              <a:t>other</a:t>
            </a:r>
          </a:p>
          <a:p>
            <a:r>
              <a:rPr lang="en-US" dirty="0"/>
              <a:t>b) another</a:t>
            </a:r>
          </a:p>
          <a:p>
            <a:r>
              <a:rPr lang="en-US" dirty="0"/>
              <a:t>c) others</a:t>
            </a:r>
          </a:p>
          <a:p>
            <a:r>
              <a:rPr lang="en-US" b="1" dirty="0"/>
              <a:t>2. I'd like _________beer, please.</a:t>
            </a:r>
          </a:p>
          <a:p>
            <a:r>
              <a:rPr lang="en-US" dirty="0"/>
              <a:t>a) other</a:t>
            </a:r>
          </a:p>
          <a:p>
            <a:r>
              <a:rPr lang="en-US" dirty="0"/>
              <a:t>b) others</a:t>
            </a:r>
          </a:p>
          <a:p>
            <a:r>
              <a:rPr lang="en-US" dirty="0"/>
              <a:t>c) another</a:t>
            </a:r>
          </a:p>
          <a:p>
            <a:r>
              <a:rPr lang="en-US" b="1" dirty="0"/>
              <a:t>3. Where is ___________ shoe? There is only this one in the shoe rack.</a:t>
            </a:r>
          </a:p>
          <a:p>
            <a:r>
              <a:rPr lang="en-US" dirty="0"/>
              <a:t>a) other</a:t>
            </a:r>
          </a:p>
          <a:p>
            <a:r>
              <a:rPr lang="en-US" dirty="0"/>
              <a:t>b) the other </a:t>
            </a:r>
          </a:p>
          <a:p>
            <a:r>
              <a:rPr lang="en-US" dirty="0"/>
              <a:t>c) another</a:t>
            </a:r>
          </a:p>
          <a:p>
            <a:r>
              <a:rPr lang="en-US" b="1" dirty="0"/>
              <a:t>4. I think you should see _________ people.</a:t>
            </a:r>
          </a:p>
          <a:p>
            <a:pPr marL="342900" indent="-342900">
              <a:buAutoNum type="alphaLcParenR"/>
            </a:pPr>
            <a:r>
              <a:rPr lang="en-US" dirty="0"/>
              <a:t>another</a:t>
            </a:r>
          </a:p>
          <a:p>
            <a:pPr marL="342900" indent="-342900">
              <a:buAutoNum type="alphaLcParenR"/>
            </a:pPr>
            <a:r>
              <a:rPr lang="en-US" dirty="0"/>
              <a:t>others</a:t>
            </a:r>
          </a:p>
          <a:p>
            <a:pPr marL="342900" indent="-342900">
              <a:buAutoNum type="alphaLcParenR"/>
            </a:pPr>
            <a:r>
              <a:rPr lang="en-US" dirty="0"/>
              <a:t>other</a:t>
            </a:r>
          </a:p>
          <a:p>
            <a:r>
              <a:rPr lang="en-US" b="1" dirty="0"/>
              <a:t>5. I've talked to Josh and Sarah, but I haven't talked to __________ students yet</a:t>
            </a:r>
            <a:r>
              <a:rPr lang="en-US" dirty="0"/>
              <a:t>.</a:t>
            </a:r>
          </a:p>
          <a:p>
            <a:pPr marL="342900" indent="-342900">
              <a:buAutoNum type="alphaLcParenR"/>
            </a:pPr>
            <a:r>
              <a:rPr lang="en-US" dirty="0"/>
              <a:t>other</a:t>
            </a:r>
          </a:p>
          <a:p>
            <a:pPr marL="342900" indent="-342900">
              <a:buAutoNum type="alphaLcParenR"/>
            </a:pPr>
            <a:r>
              <a:rPr lang="en-US" dirty="0"/>
              <a:t>others</a:t>
            </a:r>
          </a:p>
          <a:p>
            <a:pPr marL="342900" indent="-342900">
              <a:buAutoNum type="alphaLcParenR"/>
            </a:pPr>
            <a:r>
              <a:rPr lang="en-US" dirty="0"/>
              <a:t>the other </a:t>
            </a:r>
            <a:endParaRPr lang="ru-UA" dirty="0"/>
          </a:p>
        </p:txBody>
      </p:sp>
    </p:spTree>
    <p:extLst>
      <p:ext uri="{BB962C8B-B14F-4D97-AF65-F5344CB8AC3E}">
        <p14:creationId xmlns:p14="http://schemas.microsoft.com/office/powerpoint/2010/main" val="1157180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0D03DB3-3D71-6F26-16EC-48E3CF6E472A}"/>
              </a:ext>
            </a:extLst>
          </p:cNvPr>
          <p:cNvSpPr txBox="1"/>
          <p:nvPr/>
        </p:nvSpPr>
        <p:spPr>
          <a:xfrm>
            <a:off x="192504" y="758040"/>
            <a:ext cx="11470105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6. He has two brothers. One is tall and handsome and ___________ is short and unattractive.</a:t>
            </a:r>
          </a:p>
          <a:p>
            <a:pPr marL="342900" indent="-342900">
              <a:buAutoNum type="alphaLcParenR"/>
            </a:pPr>
            <a:r>
              <a:rPr lang="en-US" dirty="0"/>
              <a:t>another</a:t>
            </a:r>
          </a:p>
          <a:p>
            <a:pPr marL="342900" indent="-342900">
              <a:buAutoNum type="alphaLcParenR"/>
            </a:pPr>
            <a:r>
              <a:rPr lang="en-US" dirty="0"/>
              <a:t>other</a:t>
            </a:r>
          </a:p>
          <a:p>
            <a:pPr marL="342900" indent="-342900">
              <a:buAutoNum type="alphaLcParenR"/>
            </a:pPr>
            <a:r>
              <a:rPr lang="en-US" dirty="0"/>
              <a:t>the other</a:t>
            </a:r>
          </a:p>
          <a:p>
            <a:r>
              <a:rPr lang="en-US" b="1" dirty="0"/>
              <a:t>7. Ask me ____________ question if you want. I know all the answers.</a:t>
            </a:r>
          </a:p>
          <a:p>
            <a:pPr marL="342900" indent="-342900">
              <a:buAutoNum type="alphaLcParenR"/>
            </a:pPr>
            <a:r>
              <a:rPr lang="en-US" dirty="0"/>
              <a:t>another</a:t>
            </a:r>
          </a:p>
          <a:p>
            <a:pPr marL="342900" indent="-342900">
              <a:buAutoNum type="alphaLcParenR"/>
            </a:pPr>
            <a:r>
              <a:rPr lang="en-US" dirty="0"/>
              <a:t>other</a:t>
            </a:r>
          </a:p>
          <a:p>
            <a:pPr marL="342900" indent="-342900">
              <a:buAutoNum type="alphaLcParenR"/>
            </a:pPr>
            <a:r>
              <a:rPr lang="en-US" dirty="0"/>
              <a:t>others</a:t>
            </a:r>
          </a:p>
          <a:p>
            <a:r>
              <a:rPr lang="en-US" b="1" dirty="0"/>
              <a:t>8. Forget about this now. We have _____________ problems.</a:t>
            </a:r>
          </a:p>
          <a:p>
            <a:pPr marL="342900" indent="-342900">
              <a:buAutoNum type="alphaLcParenR"/>
            </a:pPr>
            <a:r>
              <a:rPr lang="en-US" dirty="0"/>
              <a:t>others</a:t>
            </a:r>
          </a:p>
          <a:p>
            <a:pPr marL="342900" indent="-342900">
              <a:buAutoNum type="alphaLcParenR"/>
            </a:pPr>
            <a:r>
              <a:rPr lang="en-US" dirty="0"/>
              <a:t>other</a:t>
            </a:r>
          </a:p>
          <a:p>
            <a:pPr marL="342900" indent="-342900">
              <a:buAutoNum type="alphaLcParenR"/>
            </a:pPr>
            <a:r>
              <a:rPr lang="en-US" dirty="0"/>
              <a:t>another</a:t>
            </a:r>
          </a:p>
          <a:p>
            <a:r>
              <a:rPr lang="en-US" b="1" dirty="0"/>
              <a:t>9. Only two computers work, all the _____________ don’t.</a:t>
            </a:r>
          </a:p>
          <a:p>
            <a:pPr marL="342900" indent="-342900">
              <a:buAutoNum type="alphaLcParenR"/>
            </a:pPr>
            <a:r>
              <a:rPr lang="en-US" dirty="0"/>
              <a:t>another</a:t>
            </a:r>
          </a:p>
          <a:p>
            <a:pPr marL="342900" indent="-342900">
              <a:buAutoNum type="alphaLcParenR"/>
            </a:pPr>
            <a:r>
              <a:rPr lang="en-US" dirty="0"/>
              <a:t>other</a:t>
            </a:r>
          </a:p>
          <a:p>
            <a:pPr marL="342900" indent="-342900">
              <a:buAutoNum type="alphaLcParenR"/>
            </a:pPr>
            <a:r>
              <a:rPr lang="en-US" dirty="0"/>
              <a:t>others</a:t>
            </a:r>
          </a:p>
          <a:p>
            <a:r>
              <a:rPr lang="en-US" b="1" dirty="0"/>
              <a:t>10. Some people voted 'yes', some people voted 'no', and _____________ didn't vote.</a:t>
            </a:r>
          </a:p>
          <a:p>
            <a:pPr marL="342900" indent="-342900">
              <a:buAutoNum type="alphaLcParenR"/>
            </a:pPr>
            <a:r>
              <a:rPr lang="en-US" dirty="0"/>
              <a:t>others</a:t>
            </a:r>
          </a:p>
          <a:p>
            <a:pPr marL="342900" indent="-342900">
              <a:buAutoNum type="alphaLcParenR"/>
            </a:pPr>
            <a:r>
              <a:rPr lang="en-US" dirty="0"/>
              <a:t>other</a:t>
            </a:r>
          </a:p>
          <a:p>
            <a:pPr marL="342900" indent="-342900">
              <a:buAutoNum type="alphaLcParenR"/>
            </a:pPr>
            <a:r>
              <a:rPr lang="en-US" dirty="0"/>
              <a:t>another</a:t>
            </a:r>
            <a:endParaRPr lang="ru-UA" dirty="0"/>
          </a:p>
        </p:txBody>
      </p:sp>
    </p:spTree>
    <p:extLst>
      <p:ext uri="{BB962C8B-B14F-4D97-AF65-F5344CB8AC3E}">
        <p14:creationId xmlns:p14="http://schemas.microsoft.com/office/powerpoint/2010/main" val="14087920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D43367D-3AD4-C759-A5DF-A2E2C3B0404F}"/>
              </a:ext>
            </a:extLst>
          </p:cNvPr>
          <p:cNvSpPr txBox="1"/>
          <p:nvPr/>
        </p:nvSpPr>
        <p:spPr>
          <a:xfrm>
            <a:off x="497306" y="635078"/>
            <a:ext cx="10748210" cy="59093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11. I need ______ pen, this one doesn't work.</a:t>
            </a:r>
          </a:p>
          <a:p>
            <a:r>
              <a:rPr lang="en-US" dirty="0"/>
              <a:t>a. another</a:t>
            </a:r>
          </a:p>
          <a:p>
            <a:r>
              <a:rPr lang="en-US" dirty="0"/>
              <a:t>b. other</a:t>
            </a:r>
          </a:p>
          <a:p>
            <a:r>
              <a:rPr lang="en-US" dirty="0"/>
              <a:t>c. others</a:t>
            </a:r>
          </a:p>
          <a:p>
            <a:r>
              <a:rPr lang="en-US" b="1" dirty="0"/>
              <a:t>12. I like this bed; ______ is cheap but uncomfortable. </a:t>
            </a:r>
            <a:r>
              <a:rPr lang="en-US" b="1" i="1" u="sng" dirty="0"/>
              <a:t>Choose TWO correct options</a:t>
            </a:r>
          </a:p>
          <a:p>
            <a:r>
              <a:rPr lang="en-US" dirty="0"/>
              <a:t>a. other</a:t>
            </a:r>
          </a:p>
          <a:p>
            <a:r>
              <a:rPr lang="en-US" dirty="0"/>
              <a:t>b. the other bed</a:t>
            </a:r>
          </a:p>
          <a:p>
            <a:r>
              <a:rPr lang="en-US" dirty="0"/>
              <a:t>c. the other one</a:t>
            </a:r>
          </a:p>
          <a:p>
            <a:r>
              <a:rPr lang="en-US" b="1" dirty="0"/>
              <a:t>13. Thanks, these are some of the books I lent you, but where are ______ ones?</a:t>
            </a:r>
          </a:p>
          <a:p>
            <a:r>
              <a:rPr lang="en-US" dirty="0"/>
              <a:t>a. the other</a:t>
            </a:r>
          </a:p>
          <a:p>
            <a:r>
              <a:rPr lang="en-US" dirty="0"/>
              <a:t>b. the others</a:t>
            </a:r>
          </a:p>
          <a:p>
            <a:r>
              <a:rPr lang="en-US" dirty="0"/>
              <a:t>c. another</a:t>
            </a:r>
          </a:p>
          <a:p>
            <a:r>
              <a:rPr lang="en-US" b="1" dirty="0"/>
              <a:t>14. I don't like this jacket. Let me see ______.</a:t>
            </a:r>
          </a:p>
          <a:p>
            <a:r>
              <a:rPr lang="en-US" dirty="0"/>
              <a:t>a. other</a:t>
            </a:r>
          </a:p>
          <a:p>
            <a:r>
              <a:rPr lang="en-US" dirty="0"/>
              <a:t>b. the other one</a:t>
            </a:r>
          </a:p>
          <a:p>
            <a:r>
              <a:rPr lang="en-US" dirty="0"/>
              <a:t>c. anothers</a:t>
            </a:r>
          </a:p>
          <a:p>
            <a:r>
              <a:rPr lang="en-US" b="1" dirty="0"/>
              <a:t>15. The police caught two of the four prisoners who escaped and they are looking for ______.</a:t>
            </a:r>
          </a:p>
          <a:p>
            <a:r>
              <a:rPr lang="en-US" dirty="0"/>
              <a:t>a. other</a:t>
            </a:r>
          </a:p>
          <a:p>
            <a:r>
              <a:rPr lang="en-US" dirty="0"/>
              <a:t>b. others</a:t>
            </a:r>
          </a:p>
          <a:p>
            <a:r>
              <a:rPr lang="en-US" dirty="0"/>
              <a:t>c. the others</a:t>
            </a:r>
          </a:p>
          <a:p>
            <a:endParaRPr lang="ru-UA" dirty="0"/>
          </a:p>
        </p:txBody>
      </p:sp>
    </p:spTree>
    <p:extLst>
      <p:ext uri="{BB962C8B-B14F-4D97-AF65-F5344CB8AC3E}">
        <p14:creationId xmlns:p14="http://schemas.microsoft.com/office/powerpoint/2010/main" val="3046801497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348</TotalTime>
  <Words>559</Words>
  <Application>Microsoft Office PowerPoint</Application>
  <PresentationFormat>Widescreen</PresentationFormat>
  <Paragraphs>92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Californian FB</vt:lpstr>
      <vt:lpstr>Retrospect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Polina</dc:creator>
  <cp:lastModifiedBy>Vlad Gaevoi</cp:lastModifiedBy>
  <cp:revision>17</cp:revision>
  <dcterms:created xsi:type="dcterms:W3CDTF">2023-10-06T18:25:15Z</dcterms:created>
  <dcterms:modified xsi:type="dcterms:W3CDTF">2024-06-18T15:32:30Z</dcterms:modified>
</cp:coreProperties>
</file>