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9" r:id="rId3"/>
    <p:sldId id="299" r:id="rId4"/>
    <p:sldId id="262" r:id="rId5"/>
    <p:sldId id="260" r:id="rId6"/>
    <p:sldId id="261" r:id="rId7"/>
    <p:sldId id="297" r:id="rId8"/>
    <p:sldId id="298" r:id="rId9"/>
    <p:sldId id="288" r:id="rId10"/>
    <p:sldId id="296" r:id="rId11"/>
    <p:sldId id="280" r:id="rId12"/>
    <p:sldId id="284" r:id="rId13"/>
    <p:sldId id="282" r:id="rId14"/>
    <p:sldId id="281" r:id="rId15"/>
    <p:sldId id="283" r:id="rId16"/>
    <p:sldId id="285" r:id="rId17"/>
    <p:sldId id="287" r:id="rId18"/>
    <p:sldId id="286" r:id="rId19"/>
    <p:sldId id="301" r:id="rId20"/>
    <p:sldId id="263" r:id="rId21"/>
    <p:sldId id="264" r:id="rId22"/>
    <p:sldId id="265" r:id="rId23"/>
    <p:sldId id="266" r:id="rId24"/>
    <p:sldId id="276" r:id="rId25"/>
    <p:sldId id="278" r:id="rId26"/>
    <p:sldId id="275" r:id="rId27"/>
    <p:sldId id="267" r:id="rId28"/>
    <p:sldId id="268" r:id="rId29"/>
    <p:sldId id="292" r:id="rId30"/>
    <p:sldId id="277" r:id="rId31"/>
    <p:sldId id="274" r:id="rId32"/>
    <p:sldId id="279" r:id="rId33"/>
    <p:sldId id="290" r:id="rId34"/>
    <p:sldId id="270" r:id="rId35"/>
    <p:sldId id="271" r:id="rId36"/>
    <p:sldId id="272" r:id="rId37"/>
    <p:sldId id="273" r:id="rId38"/>
    <p:sldId id="289" r:id="rId39"/>
    <p:sldId id="300" r:id="rId40"/>
    <p:sldId id="269" r:id="rId41"/>
    <p:sldId id="302" r:id="rId42"/>
    <p:sldId id="303" r:id="rId43"/>
    <p:sldId id="293" r:id="rId44"/>
    <p:sldId id="294" r:id="rId45"/>
    <p:sldId id="295" r:id="rId46"/>
    <p:sldId id="304" r:id="rId4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3" d="100"/>
          <a:sy n="93" d="100"/>
        </p:scale>
        <p:origin x="66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AABD0-D41C-4565-B9F9-CF41D4156EDF}" type="datetimeFigureOut">
              <a:rPr lang="uk-UA" smtClean="0"/>
              <a:t>18.11.2020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40174-D4B5-4921-B69F-65B33C03F0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759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3374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55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033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1169100" y="721350"/>
            <a:ext cx="7441500" cy="4022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02275" y="1230881"/>
            <a:ext cx="5573700" cy="302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342900" lvl="0" indent="-352425" rtl="0">
              <a:spcBef>
                <a:spcPts val="450"/>
              </a:spcBef>
              <a:spcAft>
                <a:spcPts val="0"/>
              </a:spcAft>
              <a:buSzPts val="3800"/>
              <a:buFont typeface="Georgia"/>
              <a:buChar char="□"/>
              <a:defRPr sz="2850" i="1">
                <a:latin typeface="Georgia"/>
                <a:ea typeface="Georgia"/>
                <a:cs typeface="Georgia"/>
                <a:sym typeface="Georgia"/>
              </a:defRPr>
            </a:lvl1pPr>
            <a:lvl2pPr marL="685800" lvl="1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■"/>
              <a:defRPr sz="2850" i="1">
                <a:latin typeface="Georgia"/>
                <a:ea typeface="Georgia"/>
                <a:cs typeface="Georgia"/>
                <a:sym typeface="Georgia"/>
              </a:defRPr>
            </a:lvl2pPr>
            <a:lvl3pPr marL="1028700" lvl="2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▣"/>
              <a:defRPr sz="2850" i="1">
                <a:latin typeface="Georgia"/>
                <a:ea typeface="Georgia"/>
                <a:cs typeface="Georgia"/>
                <a:sym typeface="Georgia"/>
              </a:defRPr>
            </a:lvl3pPr>
            <a:lvl4pPr marL="1371600" lvl="3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●"/>
              <a:defRPr sz="2850" i="1">
                <a:latin typeface="Georgia"/>
                <a:ea typeface="Georgia"/>
                <a:cs typeface="Georgia"/>
                <a:sym typeface="Georgia"/>
              </a:defRPr>
            </a:lvl4pPr>
            <a:lvl5pPr marL="1714500" lvl="4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○"/>
              <a:defRPr sz="2850" i="1">
                <a:latin typeface="Georgia"/>
                <a:ea typeface="Georgia"/>
                <a:cs typeface="Georgia"/>
                <a:sym typeface="Georgia"/>
              </a:defRPr>
            </a:lvl5pPr>
            <a:lvl6pPr marL="2057400" lvl="5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■"/>
              <a:defRPr sz="2850" i="1">
                <a:latin typeface="Georgia"/>
                <a:ea typeface="Georgia"/>
                <a:cs typeface="Georgia"/>
                <a:sym typeface="Georgia"/>
              </a:defRPr>
            </a:lvl6pPr>
            <a:lvl7pPr marL="2400300" lvl="6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●"/>
              <a:defRPr sz="2850" i="1">
                <a:latin typeface="Georgia"/>
                <a:ea typeface="Georgia"/>
                <a:cs typeface="Georgia"/>
                <a:sym typeface="Georgia"/>
              </a:defRPr>
            </a:lvl7pPr>
            <a:lvl8pPr marL="2743200" lvl="7" indent="-352425" rtl="0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○"/>
              <a:defRPr sz="2850" i="1">
                <a:latin typeface="Georgia"/>
                <a:ea typeface="Georgia"/>
                <a:cs typeface="Georgia"/>
                <a:sym typeface="Georgia"/>
              </a:defRPr>
            </a:lvl8pPr>
            <a:lvl9pPr marL="3086100" lvl="8" indent="-352425">
              <a:spcBef>
                <a:spcPts val="0"/>
              </a:spcBef>
              <a:spcAft>
                <a:spcPts val="0"/>
              </a:spcAft>
              <a:buSzPts val="3800"/>
              <a:buFont typeface="Georgia"/>
              <a:buChar char="■"/>
              <a:defRPr sz="2850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208375" y="434499"/>
            <a:ext cx="1957200" cy="65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 b="1">
                <a:solidFill>
                  <a:srgbClr val="FF0000"/>
                </a:solidFill>
              </a:rPr>
              <a:t>“</a:t>
            </a:r>
            <a:endParaRPr sz="7500" b="1">
              <a:solidFill>
                <a:srgbClr val="FF0000"/>
              </a:solidFill>
            </a:endParaRPr>
          </a:p>
        </p:txBody>
      </p:sp>
      <p:sp>
        <p:nvSpPr>
          <p:cNvPr id="21" name="Google Shape;21;p4"/>
          <p:cNvSpPr/>
          <p:nvPr/>
        </p:nvSpPr>
        <p:spPr>
          <a:xfrm>
            <a:off x="539122" y="404342"/>
            <a:ext cx="1295700" cy="97177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533409" y="4546464"/>
            <a:ext cx="548700" cy="393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l"/>
            <a:fld id="{00000000-1234-1234-1234-123412341234}" type="slidenum">
              <a:rPr lang="en" smtClean="0"/>
              <a:pPr algn="l"/>
              <a:t>‹№›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315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7216"/>
            <a:ext cx="91440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80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61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85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10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28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00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5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216"/>
            <a:ext cx="69482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C5CDB-1AEF-4522-8EAF-CE1F4E5D863E}" type="datetimeFigureOut">
              <a:rPr lang="ko-KR" altLang="en-US" smtClean="0"/>
              <a:t>2020-11-18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0A39C-9AA3-4A83-82D7-24ADE085033F}" type="slidenum">
              <a:rPr lang="ko-KR" altLang="en-US" smtClean="0"/>
              <a:t>‹№›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ebook.com/photo.php?fbid=2784362531634274&amp;set=pcb.2784362704967590&amp;type=3&amp;theater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LibraryUCU/photos/gm.567336257059131/2147324455301804/?type=3&amp;theater" TargetMode="Externa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tmisto.com/paint/pencil_art/20287-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osvita.diia.gov.ua/hubs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osvita.diia.gov.ua/digigram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uspilne.media/20654-svitovi-intelektuali-pro-naslidki-pandemii-koronavirusu-dla-ludstva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8473" y="3969616"/>
            <a:ext cx="4139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uk-UA" altLang="ko-KR" sz="2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Оксана Бруй</a:t>
            </a:r>
            <a:r>
              <a:rPr kumimoji="0" lang="en-US" altLang="ko-KR" sz="2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kumimoji="0" lang="en-US" altLang="ko-KR" sz="2000" i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5536" y="278777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altLang="ko-KR" sz="3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Українська бібліотечна асоціація:</a:t>
            </a:r>
          </a:p>
          <a:p>
            <a:r>
              <a:rPr lang="uk-UA" altLang="ko-KR" sz="2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як </a:t>
            </a:r>
            <a:r>
              <a:rPr lang="uk-UA" altLang="ko-KR" sz="2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гнучко</a:t>
            </a:r>
            <a:r>
              <a:rPr lang="uk-UA" altLang="ko-KR" sz="2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реагувати на стратегічні виклики</a:t>
            </a:r>
            <a:endParaRPr lang="en-US" altLang="ko-KR" sz="2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5364087" y="4515966"/>
            <a:ext cx="3753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 листопада 2020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72" y="165986"/>
            <a:ext cx="828187" cy="82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8" y="1"/>
            <a:ext cx="8881637" cy="994172"/>
          </a:xfrm>
        </p:spPr>
        <p:txBody>
          <a:bodyPr>
            <a:normAutofit/>
          </a:bodyPr>
          <a:lstStyle/>
          <a:p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Стратегія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Української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бібліотечної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асоціації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на 2019-2021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4859" y="1059581"/>
            <a:ext cx="5425253" cy="32106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Візія </a:t>
            </a:r>
          </a:p>
          <a:p>
            <a:pPr marL="0" indent="0" algn="just">
              <a:buNone/>
            </a:pP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Українська бібліотечна асоціація – відкрита </a:t>
            </a:r>
            <a:r>
              <a:rPr lang="uk-UA" sz="1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спільнота </a:t>
            </a: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професіоналів, об’єднаних задля </a:t>
            </a: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uk-UA" sz="1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 </a:t>
            </a: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бібліотечної справи </a:t>
            </a:r>
          </a:p>
          <a:p>
            <a:pPr marL="0" indent="0">
              <a:buNone/>
            </a:pPr>
            <a:r>
              <a:rPr lang="uk-UA" sz="67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uk-UA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Місія</a:t>
            </a:r>
            <a:r>
              <a:rPr lang="uk-UA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УБА пропонує активним </a:t>
            </a:r>
            <a:r>
              <a:rPr lang="uk-UA" sz="1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бібліотекарям</a:t>
            </a: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готовим до змін, інноваційну платформу для розвитку </a:t>
            </a:r>
            <a:r>
              <a:rPr lang="uk-UA" sz="1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професійного </a:t>
            </a:r>
            <a:r>
              <a:rPr lang="uk-UA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потенціалу</a:t>
            </a:r>
            <a:endParaRPr lang="ru-RU" sz="1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8386763" y="2826293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47814"/>
            <a:ext cx="2552009" cy="1914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140" y="997027"/>
            <a:ext cx="2893339" cy="407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54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8" y="1"/>
            <a:ext cx="8989141" cy="9941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УБА для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безперервної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бібліотечної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освіти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4060" y="994173"/>
            <a:ext cx="8813574" cy="331334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Секція з </a:t>
            </a:r>
            <a:r>
              <a:rPr lang="uk-UA" sz="19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бібліотечно</a:t>
            </a: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-інформаційної освіти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Головний та регіональні тренінгові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центри</a:t>
            </a:r>
          </a:p>
          <a:p>
            <a:pPr marL="0" indent="0">
              <a:buNone/>
            </a:pP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Щорічна школа: </a:t>
            </a: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молодих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бібліотекарів – лютий 2020 </a:t>
            </a: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Щорічна міжнародна конференція з освіти у Славському –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лютий</a:t>
            </a:r>
          </a:p>
          <a:p>
            <a:pPr marL="0" indent="0">
              <a:buNone/>
            </a:pPr>
            <a:endParaRPr lang="uk-UA" sz="19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Щорічний </a:t>
            </a: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міжнародний форум молодих бібліотекарів –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квітень – перенесено на 2021 р.  </a:t>
            </a: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Щорічний міжнародний Львівський бібліотечний форум –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вересень – онлайн формат  </a:t>
            </a: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Щорічна конференція Української бібліотечної асоціації – листопад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онлайн формат </a:t>
            </a: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Семінари з </a:t>
            </a:r>
            <a:r>
              <a:rPr lang="en-US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Goethe-</a:t>
            </a:r>
            <a:r>
              <a:rPr lang="en-US" sz="195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Institut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19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онлайн формат</a:t>
            </a:r>
            <a:endParaRPr lang="uk-UA" sz="19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9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  <a:p>
            <a:pPr marL="0" indent="0">
              <a:buNone/>
            </a:pPr>
            <a:r>
              <a:rPr lang="uk-UA" sz="1950" dirty="0">
                <a:solidFill>
                  <a:srgbClr val="C00000"/>
                </a:solidFill>
              </a:rPr>
              <a:t>	</a:t>
            </a: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6" name="Рисунок 6" descr="Keep-Educating-Yoursel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60" y="3383336"/>
            <a:ext cx="3518243" cy="175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3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9" y="0"/>
            <a:ext cx="8989141" cy="127560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VII </a:t>
            </a:r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Зимова школа молодих бібліотекарів УБА 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«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 skills </a:t>
            </a:r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бібліотечного лідера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» </a:t>
            </a:r>
            <a:endParaRPr lang="uk-UA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8" name="Місце для вмісту 2"/>
          <p:cNvSpPr>
            <a:spLocks noGrp="1"/>
          </p:cNvSpPr>
          <p:nvPr>
            <p:ph idx="1"/>
          </p:nvPr>
        </p:nvSpPr>
        <p:spPr>
          <a:xfrm>
            <a:off x="154858" y="1275605"/>
            <a:ext cx="4561158" cy="1080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10-13 лютого 2020 р</a:t>
            </a:r>
            <a:r>
              <a:rPr lang="uk-UA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 Бабин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Івано-Франківська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обл.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737" y="1140500"/>
            <a:ext cx="4005064" cy="30037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58" y="2405459"/>
            <a:ext cx="4623311" cy="248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70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9" y="1"/>
            <a:ext cx="8593605" cy="99417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Х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Ювілейна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міжнародна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конференція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«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Сучасна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бібліотечно-інформаційна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безперервна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освіта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орієнтири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співтворення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»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8" name="Місце для вмісту 2"/>
          <p:cNvSpPr>
            <a:spLocks noGrp="1"/>
          </p:cNvSpPr>
          <p:nvPr>
            <p:ph idx="1"/>
          </p:nvPr>
        </p:nvSpPr>
        <p:spPr>
          <a:xfrm>
            <a:off x="156617" y="992837"/>
            <a:ext cx="7014448" cy="1080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25–28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лютого 2020 р.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смт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Славське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0" y="1615049"/>
            <a:ext cx="5849795" cy="328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93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9" y="1"/>
            <a:ext cx="8922774" cy="9941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Міжнародний Львівський бібліотечний форум </a:t>
            </a:r>
            <a:b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</a:t>
            </a:r>
            <a:r>
              <a:rPr lang="uk-UA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Бібліотекарі</a:t>
            </a:r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хто ми є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?» - онлайн 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13" name="Місце для вмісту 2"/>
          <p:cNvSpPr>
            <a:spLocks noGrp="1"/>
          </p:cNvSpPr>
          <p:nvPr>
            <p:ph idx="1"/>
          </p:nvPr>
        </p:nvSpPr>
        <p:spPr>
          <a:xfrm>
            <a:off x="156617" y="992837"/>
            <a:ext cx="7014448" cy="1080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15–20 </a:t>
            </a:r>
            <a:r>
              <a:rPr lang="ru-RU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вересня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заходів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учасників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59097"/>
            <a:ext cx="4644008" cy="26109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583" y="89609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55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40" y="1"/>
            <a:ext cx="8051160" cy="994172"/>
          </a:xfrm>
        </p:spPr>
        <p:txBody>
          <a:bodyPr>
            <a:normAutofit/>
          </a:bodyPr>
          <a:lstStyle/>
          <a:p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Онлайнове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мережування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молодих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бібліотекарів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26" y="1635646"/>
            <a:ext cx="6937840" cy="3243064"/>
          </a:xfrm>
          <a:prstGeom prst="rect">
            <a:avLst/>
          </a:prstGeom>
        </p:spPr>
      </p:pic>
      <p:sp>
        <p:nvSpPr>
          <p:cNvPr id="13" name="Місце для вмісту 2"/>
          <p:cNvSpPr>
            <a:spLocks noGrp="1"/>
          </p:cNvSpPr>
          <p:nvPr>
            <p:ph idx="1"/>
          </p:nvPr>
        </p:nvSpPr>
        <p:spPr>
          <a:xfrm>
            <a:off x="149840" y="770134"/>
            <a:ext cx="7014448" cy="1080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</a:t>
            </a:r>
            <a:r>
              <a:rPr lang="ru-RU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жовтня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 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Словенія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Литва,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Польща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Білорусь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389013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16"/>
            <a:ext cx="8892480" cy="85725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Тренінги та </a:t>
            </a:r>
            <a:r>
              <a:rPr lang="uk-UA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вебінари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Goethe-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Institut</a:t>
            </a:r>
            <a:endParaRPr lang="uk-UA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84466"/>
            <a:ext cx="8579296" cy="37101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Універсальні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навички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бібліотечного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фахівця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21.02.2020 р.</a:t>
            </a:r>
            <a:endParaRPr lang="uk-UA" sz="1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Підліткове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читання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щоб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перше не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було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останнім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12.03.2020 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Навички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стресостійкості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бібліотекарів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09.04.2020 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конфліктами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бібліотеках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30.04.2020 р.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Відкриття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 час пандемії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19: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досвід Мюнхенської міської бібліотеки, </a:t>
            </a: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Німеччина, </a:t>
            </a:r>
            <a:r>
              <a:rPr lang="uk-UA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17.06.2020 р</a:t>
            </a:r>
            <a:r>
              <a:rPr lang="uk-UA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17898"/>
            <a:ext cx="3240360" cy="1926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541" y="2859782"/>
            <a:ext cx="3010966" cy="220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3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16"/>
            <a:ext cx="8892480" cy="857250"/>
          </a:xfrm>
        </p:spPr>
        <p:txBody>
          <a:bodyPr>
            <a:normAutofit/>
          </a:bodyPr>
          <a:lstStyle/>
          <a:p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Німецько-український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науково-практичний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онлайновий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семінар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«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Зелені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» 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60" y="2139702"/>
            <a:ext cx="3916901" cy="2782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275606"/>
            <a:ext cx="4313168" cy="2433637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251520" y="939679"/>
            <a:ext cx="4136484" cy="1144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21-22 </a:t>
            </a:r>
            <a:r>
              <a:rPr lang="ru-RU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червня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041885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"/>
            <a:ext cx="8826113" cy="994172"/>
          </a:xfrm>
        </p:spPr>
        <p:txBody>
          <a:bodyPr>
            <a:normAutofit/>
          </a:bodyPr>
          <a:lstStyle/>
          <a:p>
            <a:r>
              <a:rPr lang="ru-RU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Участь у </a:t>
            </a:r>
            <a:r>
              <a:rPr lang="ru-RU" sz="2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міжнародних</a:t>
            </a:r>
            <a:r>
              <a:rPr lang="ru-RU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заходах </a:t>
            </a:r>
            <a:r>
              <a:rPr lang="ru-RU" sz="2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закордоном</a:t>
            </a:r>
            <a:r>
              <a:rPr lang="ru-RU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5713" y="994174"/>
            <a:ext cx="8721487" cy="364339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Міжнародна конференція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Occupy Library 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Румунія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Бібліотека у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формуванні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громадянської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ідентичності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Тетяна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Гранчак</a:t>
            </a:r>
            <a:endParaRPr lang="uk-UA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8500601" y="3467848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sp>
        <p:nvSpPr>
          <p:cNvPr id="8" name="Прямокутник 7"/>
          <p:cNvSpPr/>
          <p:nvPr/>
        </p:nvSpPr>
        <p:spPr>
          <a:xfrm>
            <a:off x="1576155" y="3806072"/>
            <a:ext cx="729617" cy="336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12" y="1926635"/>
            <a:ext cx="8721487" cy="308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63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739636" cy="994172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</a:t>
            </a:r>
            <a:r>
              <a:rPr lang="uk-UA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є</a:t>
            </a:r>
            <a:r>
              <a:rPr lang="uk-UA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кти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2" y="1101182"/>
            <a:ext cx="6935707" cy="3901335"/>
          </a:xfrm>
        </p:spPr>
      </p:pic>
    </p:spTree>
    <p:extLst>
      <p:ext uri="{BB962C8B-B14F-4D97-AF65-F5344CB8AC3E}">
        <p14:creationId xmlns:p14="http://schemas.microsoft.com/office/powerpoint/2010/main" val="1934357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7895918" cy="994172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bg1">
                    <a:lumMod val="50000"/>
                  </a:schemeClr>
                </a:solidFill>
              </a:rPr>
              <a:t>Українська бібліотечна асоціація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72" y="165986"/>
            <a:ext cx="828187" cy="828187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147484" y="994173"/>
            <a:ext cx="8798975" cy="497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" name="Пряма зі стрілкою 5"/>
          <p:cNvCxnSpPr>
            <a:stCxn id="4" idx="1"/>
          </p:cNvCxnSpPr>
          <p:nvPr/>
        </p:nvCxnSpPr>
        <p:spPr>
          <a:xfrm flipV="1">
            <a:off x="147484" y="1238022"/>
            <a:ext cx="8996516" cy="487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вузол 7"/>
          <p:cNvSpPr/>
          <p:nvPr/>
        </p:nvSpPr>
        <p:spPr>
          <a:xfrm>
            <a:off x="87407" y="1131590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2" name="Блок-схема: вузол 11"/>
          <p:cNvSpPr/>
          <p:nvPr/>
        </p:nvSpPr>
        <p:spPr>
          <a:xfrm>
            <a:off x="1800746" y="1140505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3" name="Блок-схема: вузол 12"/>
          <p:cNvSpPr/>
          <p:nvPr/>
        </p:nvSpPr>
        <p:spPr>
          <a:xfrm>
            <a:off x="8654102" y="1130010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4" name="Блок-схема: вузол 13"/>
          <p:cNvSpPr/>
          <p:nvPr/>
        </p:nvSpPr>
        <p:spPr>
          <a:xfrm>
            <a:off x="6940763" y="1154803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5" name="Блок-схема: вузол 14"/>
          <p:cNvSpPr/>
          <p:nvPr/>
        </p:nvSpPr>
        <p:spPr>
          <a:xfrm>
            <a:off x="5227424" y="1151242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6" name="Блок-схема: вузол 15"/>
          <p:cNvSpPr/>
          <p:nvPr/>
        </p:nvSpPr>
        <p:spPr>
          <a:xfrm>
            <a:off x="3514085" y="1140505"/>
            <a:ext cx="236122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8" name="Прямокутник 17"/>
          <p:cNvSpPr/>
          <p:nvPr/>
        </p:nvSpPr>
        <p:spPr>
          <a:xfrm>
            <a:off x="0" y="1367266"/>
            <a:ext cx="827584" cy="261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1995</a:t>
            </a:r>
            <a:endParaRPr lang="uk-U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кутник 18"/>
          <p:cNvSpPr/>
          <p:nvPr/>
        </p:nvSpPr>
        <p:spPr>
          <a:xfrm>
            <a:off x="8184603" y="1429253"/>
            <a:ext cx="827584" cy="261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uk-U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Місце для вмісту 19"/>
          <p:cNvSpPr>
            <a:spLocks noGrp="1"/>
          </p:cNvSpPr>
          <p:nvPr>
            <p:ph idx="1"/>
          </p:nvPr>
        </p:nvSpPr>
        <p:spPr>
          <a:xfrm>
            <a:off x="4075781" y="1973077"/>
            <a:ext cx="5076055" cy="316325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Українська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бібліотечна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асоціація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</a:p>
          <a:p>
            <a:pPr marL="0" indent="0">
              <a:buNone/>
            </a:pP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Однодумці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Творення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Спілкування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Можливості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Події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     Ірина Шевченко</a:t>
            </a: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Українська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бібліотечна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асоціація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</a:p>
          <a:p>
            <a:pPr marL="0" indent="0"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байдужа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Впливова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Експертна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– Молода – Жива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0" indent="0"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" y="1984206"/>
            <a:ext cx="4017282" cy="30129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583730"/>
            <a:ext cx="2512779" cy="141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78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7970788" cy="843557"/>
          </a:xfrm>
        </p:spPr>
        <p:txBody>
          <a:bodyPr>
            <a:noAutofit/>
          </a:bodyPr>
          <a:lstStyle/>
          <a:p>
            <a:r>
              <a:rPr lang="uk-UA" sz="2400" b="0" dirty="0" smtClean="0">
                <a:solidFill>
                  <a:schemeClr val="bg1">
                    <a:lumMod val="50000"/>
                  </a:schemeClr>
                </a:solidFill>
              </a:rPr>
              <a:t>Чотири простори </a:t>
            </a:r>
            <a:r>
              <a:rPr lang="uk-UA" sz="2400" b="0" dirty="0" smtClean="0">
                <a:solidFill>
                  <a:schemeClr val="bg1">
                    <a:lumMod val="50000"/>
                  </a:schemeClr>
                </a:solidFill>
              </a:rPr>
              <a:t>бібліотеки:</a:t>
            </a:r>
            <a:r>
              <a:rPr lang="uk-UA" sz="2400" b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2400" b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2400" b="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uk-UA" sz="2400" b="0" dirty="0" smtClean="0">
                <a:solidFill>
                  <a:schemeClr val="bg1">
                    <a:lumMod val="50000"/>
                  </a:schemeClr>
                </a:solidFill>
              </a:rPr>
              <a:t>		інноваційна модель діяльності</a:t>
            </a:r>
            <a:endParaRPr lang="uk-UA" sz="24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643382" y="1419622"/>
            <a:ext cx="5500618" cy="3525222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Український культурний фонд</a:t>
            </a:r>
          </a:p>
          <a:p>
            <a:pPr marL="0" indent="0">
              <a:buNone/>
            </a:pPr>
            <a:endParaRPr lang="uk-UA" sz="8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Українська</a:t>
            </a: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бібліотечна</a:t>
            </a: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асоціація</a:t>
            </a:r>
            <a:endParaRPr lang="ru-RU" sz="8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за </a:t>
            </a: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сприяння</a:t>
            </a: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Національної</a:t>
            </a: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бібліотеки</a:t>
            </a:r>
            <a:r>
              <a:rPr lang="ru-RU" sz="8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України</a:t>
            </a:r>
            <a:r>
              <a:rPr lang="ru-RU" sz="8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8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імені</a:t>
            </a:r>
            <a:r>
              <a:rPr lang="ru-RU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Ярослава  Мудрого</a:t>
            </a:r>
          </a:p>
          <a:p>
            <a:pPr marL="0" indent="0">
              <a:buNone/>
            </a:pPr>
            <a:endParaRPr lang="ru-RU" sz="50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r>
              <a:rPr lang="ru-RU" sz="72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Партнери</a:t>
            </a:r>
            <a:endParaRPr lang="uk-UA" sz="72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Міністерство культури та інформаційної          політики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Фундація Дарини Жолдак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Асоціація об</a:t>
            </a:r>
            <a:r>
              <a:rPr lang="en-US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’</a:t>
            </a:r>
            <a:r>
              <a:rPr lang="uk-UA" sz="72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єднаних</a:t>
            </a: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територіальних громад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73" y="1419622"/>
            <a:ext cx="3461010" cy="3525222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131916" y="908502"/>
            <a:ext cx="1937809" cy="3693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Навчання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кутник 11"/>
          <p:cNvSpPr/>
          <p:nvPr/>
        </p:nvSpPr>
        <p:spPr>
          <a:xfrm>
            <a:off x="2179710" y="924915"/>
            <a:ext cx="2085370" cy="3693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Натхнення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кутник 12"/>
          <p:cNvSpPr/>
          <p:nvPr/>
        </p:nvSpPr>
        <p:spPr>
          <a:xfrm>
            <a:off x="4375064" y="924917"/>
            <a:ext cx="2141151" cy="3693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Зустрічі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6626199" y="946934"/>
            <a:ext cx="2122265" cy="3693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Події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758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7970788" cy="843557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Чотири простори 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бібліотеки: 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2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		інноваційна модель діяльності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4843" y="1180954"/>
            <a:ext cx="8049330" cy="72008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Чотири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простори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модель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діяльності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практичний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посібник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sp>
        <p:nvSpPr>
          <p:cNvPr id="8" name="Прямокутник 7"/>
          <p:cNvSpPr/>
          <p:nvPr/>
        </p:nvSpPr>
        <p:spPr>
          <a:xfrm>
            <a:off x="164843" y="811643"/>
            <a:ext cx="1937809" cy="3693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Навчання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кутник 11"/>
          <p:cNvSpPr/>
          <p:nvPr/>
        </p:nvSpPr>
        <p:spPr>
          <a:xfrm>
            <a:off x="2203133" y="811642"/>
            <a:ext cx="1933306" cy="3693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Натхнення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кутник 12"/>
          <p:cNvSpPr/>
          <p:nvPr/>
        </p:nvSpPr>
        <p:spPr>
          <a:xfrm>
            <a:off x="4222165" y="811642"/>
            <a:ext cx="1969923" cy="3693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Зустрічі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6299564" y="817880"/>
            <a:ext cx="2180004" cy="3693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Події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43" y="2139702"/>
            <a:ext cx="1889340" cy="24420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848" y="2093728"/>
            <a:ext cx="1933306" cy="24726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819" y="2102264"/>
            <a:ext cx="1920079" cy="24726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563" y="2087815"/>
            <a:ext cx="1914610" cy="247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94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7970788" cy="843557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Чотири простори 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бібліотеки: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2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		інноваційна модель діяльності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4842" y="1047030"/>
            <a:ext cx="8871653" cy="17407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Онлайн-форум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«Модель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сучасної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для ОТГ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»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,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20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жовтня</a:t>
            </a: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50 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команд – керівник ОТГ і бібліотекар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 algn="r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</a:t>
            </a:r>
            <a:endParaRPr lang="ru-RU" sz="2000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18" y="2604442"/>
            <a:ext cx="4229765" cy="23827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35" y="1750086"/>
            <a:ext cx="4007924" cy="225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289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«Твори культуру: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бібліотечні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інноваційні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послуги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499992" y="1047030"/>
            <a:ext cx="4644008" cy="390098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Європейський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Союз за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програмою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Дім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Європи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Партнери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Публічні бібліотеки м. </a:t>
            </a:r>
            <a:r>
              <a:rPr lang="uk-UA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Орхус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(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Данія)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Білоруська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бібліотечна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асоціація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Міжнародна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асоціація Культура і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</a:t>
            </a:r>
          </a:p>
          <a:p>
            <a:pPr marL="0" indent="0">
              <a:buNone/>
            </a:pP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Креативність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ru-RU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Читомо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- портал про культуру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читання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і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мистецтво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книговидання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</a:t>
            </a:r>
            <a:endParaRPr lang="ru-RU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2651"/>
            <a:ext cx="4176464" cy="30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06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«Твори культуру: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бібліотечні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інноваційні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послуги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843558"/>
            <a:ext cx="8996516" cy="410445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Методологія «Дизайн-мислення для бібліотек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endParaRPr lang="ru-RU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Учасники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26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бібліотек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+ 5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бібліотек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Білорусі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ББА</a:t>
            </a:r>
            <a:endParaRPr lang="ru-RU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цикли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онлайнових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тренінгів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uk-UA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червень-липень 2020 р.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68806"/>
            <a:ext cx="4032448" cy="2479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917" y="2468807"/>
            <a:ext cx="4407480" cy="247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16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«Твори культуру: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бібліотечні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інноваційні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послуги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843558"/>
            <a:ext cx="8996516" cy="410445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Інноваційні бібліотечні послуги </a:t>
            </a:r>
            <a:endParaRPr lang="ru-RU" sz="1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4" y="1835646"/>
            <a:ext cx="8021883" cy="327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54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Спроможні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сприяють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досягненню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Цілей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сталого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розвитку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ООН до 2030 року»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785376" y="1047030"/>
            <a:ext cx="5251120" cy="390098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Програма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ООН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із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відновлення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та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роз-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будови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миру за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фінансової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підтримки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урядів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Данії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Швеції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Швейцарії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Учасники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10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бібліотек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Партнери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Луганське обласне відділення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УБА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Донецьке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обласне відділення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УБА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Департамент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культури і туризму Запорізької міської ради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87" y="1905563"/>
            <a:ext cx="3649588" cy="305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33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Спроможні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сприяють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досягненню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Цілей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сталого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розвитку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ООН до 2030 року»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1047030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Тренінги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Запоріжжя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Дніпро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28791"/>
            <a:ext cx="3532221" cy="21834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17" y="1453898"/>
            <a:ext cx="4067944" cy="22882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721130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87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Спроможні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сприяють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досягненню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Цілей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сталого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розвитку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ООН до 2030 року»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1047030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у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досягненні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Цілей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сталого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розвитку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онлайновий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курс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845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слухачів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, 300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сертифікованих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7765"/>
            <a:ext cx="6930140" cy="315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27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Публічні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хаби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активних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громадян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365149" y="1687114"/>
            <a:ext cx="4383316" cy="239680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Румунії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Республіки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Молдова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Луганська обласна універсальна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наукова бібліотека 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(партнер - ГО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«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Inventors») </a:t>
            </a:r>
            <a:endParaRPr lang="uk-UA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Центральна 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міська бібліотека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ім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Лесі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Українки м. Львова               (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Молодіжне 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об'єднання </a:t>
            </a:r>
            <a:r>
              <a:rPr lang="uk-UA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«</a:t>
            </a:r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Граніт»)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4" y="2211710"/>
            <a:ext cx="4217665" cy="2811777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147484" y="843558"/>
            <a:ext cx="8889012" cy="8435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Foundation (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Румунія) за підтримки 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Sea Trust of Regional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 (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Чорноморський траст регіонального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співробітництва)</a:t>
            </a:r>
            <a:endParaRPr lang="uk-UA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7895918" cy="994172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bg1">
                    <a:lumMod val="50000"/>
                  </a:schemeClr>
                </a:solidFill>
              </a:rPr>
              <a:t>Українська бібліотечна асоціація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139951" y="1988345"/>
            <a:ext cx="4780003" cy="231916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членів – 4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офіційних партнерів – 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79  </a:t>
            </a: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регіональних відділень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14 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72" y="165986"/>
            <a:ext cx="828187" cy="828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4" y="1988345"/>
            <a:ext cx="3915279" cy="2936459"/>
          </a:xfrm>
          <a:prstGeom prst="rect">
            <a:avLst/>
          </a:prstGeom>
        </p:spPr>
      </p:pic>
      <p:sp>
        <p:nvSpPr>
          <p:cNvPr id="11" name="Прямокутник 10"/>
          <p:cNvSpPr/>
          <p:nvPr/>
        </p:nvSpPr>
        <p:spPr>
          <a:xfrm>
            <a:off x="87406" y="4924804"/>
            <a:ext cx="8832548" cy="218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dirty="0">
                <a:hlinkClick r:id="rId4"/>
              </a:rPr>
              <a:t>https://www.facebook.com/photo.php?fbid=2784362531634274&amp;set=pcb.2784362704967590&amp;type=3&amp;theater</a:t>
            </a:r>
            <a:endParaRPr lang="uk-UA" sz="9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147484" y="994173"/>
            <a:ext cx="8798975" cy="497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кутник 18"/>
          <p:cNvSpPr/>
          <p:nvPr/>
        </p:nvSpPr>
        <p:spPr>
          <a:xfrm>
            <a:off x="4211960" y="1275606"/>
            <a:ext cx="1224136" cy="50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uk-U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504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817004" cy="84355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Розвиток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переміщених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університетів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як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      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центрів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підтримки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освітнього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наукового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процесів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427984" y="915566"/>
            <a:ext cx="4716016" cy="390098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Партнери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Науково-технічна бібліотека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ім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 Г. І. Денисенка Національного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технічного університету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України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«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Київський політехнічний інститут 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імені 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Ігоря Сікорського»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Наукова бібліотека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ім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 М. Максимовича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Київського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національного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університету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ім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 Тараса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Шевченка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55" y="2643758"/>
            <a:ext cx="4397435" cy="2304256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147484" y="1203598"/>
            <a:ext cx="413648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Посольство США в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Україні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Учасники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11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переміщених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університетів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8031427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20" y="0"/>
            <a:ext cx="9013576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Розвиток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переміщених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університетів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як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центрів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підтримки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освітнього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наукового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процесів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1131590"/>
            <a:ext cx="8889012" cy="238881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інформаційної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підтримки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досліджень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Тренінг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Університетська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бібліотека в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системі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наукових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комунікацій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-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18-21 лютого 2020 р.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43758"/>
            <a:ext cx="3493693" cy="23353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665" y="2315265"/>
            <a:ext cx="38884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70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20" y="0"/>
            <a:ext cx="9013576" cy="8435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Розвиток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бібліотек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переміщених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університетів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як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центрів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підтримки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освітнього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наукового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процесів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»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1131590"/>
            <a:ext cx="3848452" cy="238881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Впровадження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АБІС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Koha</a:t>
            </a:r>
            <a:r>
              <a:rPr lang="uk-UA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Компанія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BiblioCenter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б</a:t>
            </a:r>
            <a:r>
              <a:rPr lang="uk-UA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ібліотек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переміщених   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університетів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3845156" y="3520406"/>
            <a:ext cx="5204727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Онлайнові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тренінги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«АБІС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Koha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електронного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каталогу»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              </a:t>
            </a:r>
            <a:r>
              <a:rPr lang="ru-RU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липень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р. </a:t>
            </a:r>
          </a:p>
          <a:p>
            <a:pPr algn="ctr"/>
            <a:endParaRPr lang="uk-UA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14981"/>
            <a:ext cx="2997561" cy="24122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47" y="763740"/>
            <a:ext cx="4125825" cy="275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911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71" y="1"/>
            <a:ext cx="8140583" cy="994172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Адвокація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70" y="777219"/>
            <a:ext cx="5468666" cy="3877373"/>
          </a:xfrm>
        </p:spPr>
      </p:pic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327470" y="4527754"/>
            <a:ext cx="8630331" cy="505997"/>
          </a:xfrm>
          <a:prstGeom prst="rect">
            <a:avLst/>
          </a:prstGeom>
        </p:spPr>
        <p:txBody>
          <a:bodyPr vert="horz" lIns="68580" tIns="34290" rIns="68580" bIns="3429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uk-UA" sz="5400" dirty="0">
              <a:hlinkClick r:id="rId3"/>
            </a:endParaRPr>
          </a:p>
          <a:p>
            <a:pPr marL="0" indent="0">
              <a:buNone/>
            </a:pPr>
            <a:r>
              <a:rPr lang="en-US" sz="5400" dirty="0">
                <a:hlinkClick r:id="rId4"/>
              </a:rPr>
              <a:t>https://artmisto.com/paint/pencil_art/20287-.html</a:t>
            </a:r>
            <a:r>
              <a:rPr lang="ru-RU" sz="5400" dirty="0"/>
              <a:t> </a:t>
            </a:r>
            <a:endParaRPr lang="en-US" sz="1800" b="1" dirty="0"/>
          </a:p>
          <a:p>
            <a:pPr marL="0" indent="0">
              <a:buNone/>
            </a:pPr>
            <a:endParaRPr lang="uk-UA" sz="2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endParaRPr lang="en-US" sz="2100" dirty="0"/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uk-UA" sz="2100" dirty="0"/>
          </a:p>
        </p:txBody>
      </p:sp>
    </p:spTree>
    <p:extLst>
      <p:ext uri="{BB962C8B-B14F-4D97-AF65-F5344CB8AC3E}">
        <p14:creationId xmlns:p14="http://schemas.microsoft.com/office/powerpoint/2010/main" val="28786030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Співпраця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з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Міністерством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цифрової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трансформації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1047030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Меморандум про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співпрацю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ru-RU" sz="2000" dirty="0" smtClean="0">
                <a:solidFill>
                  <a:srgbClr val="C00000"/>
                </a:solidFill>
              </a:rPr>
              <a:t>11 </a:t>
            </a:r>
            <a:r>
              <a:rPr lang="ru-RU" sz="2000" dirty="0" err="1" smtClean="0">
                <a:solidFill>
                  <a:srgbClr val="C00000"/>
                </a:solidFill>
              </a:rPr>
              <a:t>січня</a:t>
            </a:r>
            <a:r>
              <a:rPr lang="ru-RU" sz="2000" dirty="0" smtClean="0">
                <a:solidFill>
                  <a:srgbClr val="C00000"/>
                </a:solidFill>
              </a:rPr>
              <a:t> 2020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Проєкт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«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Дія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Цифрова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освіта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»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Бібліотеки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хаби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50000"/>
                  </a:schemeClr>
                </a:solidFill>
              </a:rPr>
              <a:t>цифрової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освіти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потенц</a:t>
            </a:r>
            <a:r>
              <a:rPr lang="uk-UA" sz="2000" dirty="0" err="1" smtClean="0">
                <a:solidFill>
                  <a:schemeClr val="bg1">
                    <a:lumMod val="50000"/>
                  </a:schemeClr>
                </a:solidFill>
              </a:rPr>
              <a:t>ійно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</a:rPr>
              <a:t> – 6 000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</a:rPr>
              <a:t>Мережа </a:t>
            </a:r>
            <a:r>
              <a:rPr lang="uk-UA" sz="2000" dirty="0" err="1" smtClean="0">
                <a:solidFill>
                  <a:schemeClr val="bg1">
                    <a:lumMod val="50000"/>
                  </a:schemeClr>
                </a:solidFill>
              </a:rPr>
              <a:t>хабів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https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://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osvita.diia.gov.ua/hubs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</a:rPr>
              <a:t> - бібліотеки </a:t>
            </a:r>
            <a:r>
              <a:rPr lang="uk-UA" sz="2000" dirty="0">
                <a:solidFill>
                  <a:schemeClr val="bg1">
                    <a:lumMod val="50000"/>
                  </a:schemeClr>
                </a:solidFill>
              </a:rPr>
              <a:t>~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2 000  </a:t>
            </a:r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9" y="2587585"/>
            <a:ext cx="5652749" cy="238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564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Співпраця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з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Міністерством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цифрової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трансформації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27494" y="843558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Меморандум про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співпрацю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</a:t>
            </a:r>
            <a:r>
              <a:rPr lang="ru-RU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травня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Міністерство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цифрової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трансформації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Комітет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Верховної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Ради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питань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цифрової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трансформації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Інтернет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Асоціація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ВГО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Українська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бібліотечна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асоціація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82105"/>
            <a:ext cx="4032448" cy="2651473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4572000" y="2571750"/>
            <a:ext cx="4248472" cy="2304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Бібліотеки –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хаби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цифрової освіти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ютеризація</a:t>
            </a:r>
            <a:endParaRPr lang="uk-UA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Підключення до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інтернету</a:t>
            </a:r>
            <a:endParaRPr lang="uk-UA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425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Співпраця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з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Міністерством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цифрової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трансформації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843558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тис.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омп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ютерів</a:t>
            </a:r>
            <a:r>
              <a:rPr lang="uk-UA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сільські бібліотеки та бібліотеки ОТГ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 </a:t>
            </a:r>
            <a:r>
              <a:rPr lang="uk-UA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 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Favorit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08" y="1826320"/>
            <a:ext cx="4616324" cy="3075626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4860032" y="1995686"/>
            <a:ext cx="3960440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buFont typeface="Wingdings" panose="05000000000000000000" pitchFamily="2" charset="2"/>
              <a:buChar char="ü"/>
            </a:pP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Херсонська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Одеська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Миколаївська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Львіська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область 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Київська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Запорізька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Закарпатська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область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Вінницька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область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66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84" y="1"/>
            <a:ext cx="8168932" cy="84355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Співпраця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з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Міністерством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цифрової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трансформації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7484" y="843558"/>
            <a:ext cx="8889012" cy="26768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Дія. Цифрова освіта – </a:t>
            </a:r>
            <a:r>
              <a:rPr lang="uk-UA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Цифрограм</a:t>
            </a: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osvita.diia.gov.ua/digigram</a:t>
            </a:r>
            <a:endParaRPr lang="uk-UA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 сертифікований тест на цифрову грамотність  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uk-UA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84" y="2427734"/>
            <a:ext cx="6012160" cy="250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345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16"/>
            <a:ext cx="8640960" cy="85725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Меморандум про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співпрацю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 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Українською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Асоціацією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зовнішньої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політики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5436096" y="1726143"/>
            <a:ext cx="362505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лютого 2020 р.</a:t>
            </a:r>
          </a:p>
          <a:p>
            <a:pPr marL="0" indent="0">
              <a:buFont typeface="Arial" pitchFamily="34" charset="0"/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Font typeface="Arial" pitchFamily="34" charset="0"/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  <a:p>
            <a:pPr marL="0" indent="0">
              <a:buFont typeface="Arial" pitchFamily="34" charset="0"/>
              <a:buNone/>
            </a:pPr>
            <a:endParaRPr lang="uk-UA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49" y="1427272"/>
            <a:ext cx="4630483" cy="343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425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16"/>
            <a:ext cx="8640960" cy="85725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Меморандум про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співпрацю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щодо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промоції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здорового способу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життя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та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свідомого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ставлення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до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здоров’я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Місце для вмісту 2"/>
          <p:cNvSpPr>
            <a:spLocks noGrp="1"/>
          </p:cNvSpPr>
          <p:nvPr>
            <p:ph idx="1"/>
          </p:nvPr>
        </p:nvSpPr>
        <p:spPr>
          <a:xfrm>
            <a:off x="3779912" y="1203598"/>
            <a:ext cx="5256584" cy="347931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ВГО Українська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бібліотечна </a:t>
            </a: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асоціація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громадського здоров’я </a:t>
            </a: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Міністерства  охорони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здоров’я </a:t>
            </a: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Благодійний </a:t>
            </a:r>
            <a:r>
              <a:rPr lang="uk-UA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«Бібліотечна країна»</a:t>
            </a:r>
            <a:endParaRPr lang="uk-UA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Координатор </a:t>
            </a:r>
            <a:endParaRPr lang="uk-UA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Національна наукова медична бібліотека    України</a:t>
            </a:r>
            <a:endParaRPr lang="uk-UA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355" y="2606416"/>
            <a:ext cx="3986580" cy="2358727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139171" y="1203598"/>
            <a:ext cx="362505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Серпень 2020 р.</a:t>
            </a:r>
          </a:p>
          <a:p>
            <a:pPr marL="0" indent="0">
              <a:buFont typeface="Arial" pitchFamily="34" charset="0"/>
              <a:buNone/>
            </a:pPr>
            <a:r>
              <a:rPr lang="uk-UA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Font typeface="Arial" pitchFamily="34" charset="0"/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uk-U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  <a:p>
            <a:pPr marL="0" indent="0">
              <a:buFont typeface="Arial" pitchFamily="34" charset="0"/>
              <a:buNone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29930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62" y="1"/>
            <a:ext cx="7895918" cy="99417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Український </a:t>
            </a:r>
            <a:r>
              <a:rPr lang="uk-UA" sz="2400" dirty="0">
                <a:solidFill>
                  <a:schemeClr val="bg1">
                    <a:lumMod val="50000"/>
                  </a:schemeClr>
                </a:solidFill>
              </a:rPr>
              <a:t>контекст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718598" y="915566"/>
            <a:ext cx="5388491" cy="345638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Війна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rgbClr val="C00000"/>
                </a:solidFill>
              </a:rPr>
              <a:t>Пандемія – карантин </a:t>
            </a:r>
            <a:endParaRPr lang="uk-UA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Економічна нестабільність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Зміна </a:t>
            </a:r>
            <a:r>
              <a:rPr lang="uk-U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тих, хто приймає </a:t>
            </a:r>
            <a:r>
              <a:rPr lang="uk-UA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рішення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Увага і «увага» з боку влади та суспільства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Відставання галузі</a:t>
            </a:r>
            <a:endParaRPr lang="uk-UA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Активізація і творення «інших» бібліотек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</a:t>
            </a:r>
            <a:r>
              <a:rPr lang="uk-UA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тратегія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розвитку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бібліотечної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справи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на </a:t>
            </a:r>
            <a:r>
              <a:rPr lang="ru-RU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період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до 2025 року</a:t>
            </a:r>
            <a:endParaRPr lang="uk-UA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rgbClr val="C00000"/>
                </a:solidFill>
              </a:rPr>
              <a:t>Стратегія розвитку читання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2" y="2211710"/>
            <a:ext cx="3612776" cy="270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2051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16"/>
            <a:ext cx="8507288" cy="85725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Робочі групи центральних органів влади</a:t>
            </a:r>
            <a:endParaRPr lang="uk-UA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22258" y="1200151"/>
            <a:ext cx="4538174" cy="33944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Робоча група з розробки </a:t>
            </a:r>
            <a:r>
              <a:rPr lang="uk-UA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проєкту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змін до Закону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 «Про        бібліотеки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бібліотечну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справу»,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</a:t>
            </a:r>
          </a:p>
          <a:p>
            <a:pPr marL="0" indent="0">
              <a:buNone/>
            </a:pPr>
            <a:endParaRPr lang="uk-UA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обоча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розробки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проєкту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Стратегії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читання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2021–2025 роки, МКІП</a:t>
            </a:r>
            <a:endParaRPr lang="uk-UA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74" y="2211710"/>
            <a:ext cx="3456384" cy="259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345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814218" cy="994172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Інституційний розвиток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2" y="1166555"/>
            <a:ext cx="6619057" cy="3728735"/>
          </a:xfrm>
        </p:spPr>
      </p:pic>
    </p:spTree>
    <p:extLst>
      <p:ext uri="{BB962C8B-B14F-4D97-AF65-F5344CB8AC3E}">
        <p14:creationId xmlns:p14="http://schemas.microsoft.com/office/powerpoint/2010/main" val="36517138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814218" cy="994172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Спроможні регіональні </a:t>
            </a:r>
            <a:r>
              <a:rPr lang="uk-UA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відділення – критерії 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7" y="740073"/>
            <a:ext cx="5043134" cy="3691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Ефективність 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менеджменту 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Членство 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(кількість, </a:t>
            </a:r>
            <a:r>
              <a:rPr lang="uk-UA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включеність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Адвокаційна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діяльність та комунікація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Проєктна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діяльність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11" y="3516459"/>
            <a:ext cx="3011767" cy="1502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753675"/>
            <a:ext cx="2201959" cy="11700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036" y="1747848"/>
            <a:ext cx="2992837" cy="14599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2506" y="2669899"/>
            <a:ext cx="2706861" cy="17091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2057" y="2725369"/>
            <a:ext cx="3178026" cy="14200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197" y="3590956"/>
            <a:ext cx="2692890" cy="157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724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814218" cy="994172"/>
          </a:xfrm>
        </p:spPr>
        <p:txBody>
          <a:bodyPr>
            <a:normAutofit/>
          </a:bodyPr>
          <a:lstStyle/>
          <a:p>
            <a:r>
              <a:rPr lang="uk-UA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Вибори в регіональних відділеннях</a:t>
            </a:r>
            <a:endParaRPr lang="ru-RU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53" y="1059582"/>
            <a:ext cx="8141897" cy="35731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Миколаївське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регіональне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відділення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Надія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Богза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Луганське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обласне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відділення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Інна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Риб’янцева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61081" y="161745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34133"/>
            <a:ext cx="3458546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52" y="1995686"/>
            <a:ext cx="3242497" cy="29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5569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814218" cy="994172"/>
          </a:xfrm>
        </p:spPr>
        <p:txBody>
          <a:bodyPr>
            <a:normAutofit/>
          </a:bodyPr>
          <a:lstStyle/>
          <a:p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Наші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партнери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&amp;&amp;&amp;&amp;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992" y="2573895"/>
            <a:ext cx="4048008" cy="2569605"/>
          </a:xfrm>
        </p:spPr>
      </p:pic>
      <p:sp>
        <p:nvSpPr>
          <p:cNvPr id="7" name="Прямоугольник 6"/>
          <p:cNvSpPr/>
          <p:nvPr/>
        </p:nvSpPr>
        <p:spPr>
          <a:xfrm>
            <a:off x="8461081" y="161745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24853" y="882488"/>
            <a:ext cx="8290498" cy="375023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ЗВО та </a:t>
            </a:r>
            <a:r>
              <a:rPr lang="ru-RU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</a:t>
            </a:r>
            <a:r>
              <a:rPr lang="ru-RU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ібліотеки</a:t>
            </a: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університетів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</a:t>
            </a: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23</a:t>
            </a: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Міські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публічні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13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ОУНБ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обласні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для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юнацтва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обласні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для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дітей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13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Районні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селищні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Видавництва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і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книготорговельні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організації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Громадські</a:t>
            </a: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та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благодійні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організації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Національні</a:t>
            </a:r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Спеціальні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Бізнес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підприємці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4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986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1"/>
            <a:ext cx="8814218" cy="994172"/>
          </a:xfrm>
        </p:spPr>
        <p:txBody>
          <a:bodyPr>
            <a:normAutofit/>
          </a:bodyPr>
          <a:lstStyle/>
          <a:p>
            <a:r>
              <a:rPr lang="uk-UA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Девіз </a:t>
            </a:r>
            <a:r>
              <a:rPr lang="uk-UA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Української бібліотечної </a:t>
            </a:r>
            <a:r>
              <a:rPr lang="uk-UA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асоціації - </a:t>
            </a:r>
            <a:r>
              <a:rPr lang="uk-UA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lang="ru-RU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5931" y="3872486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" y="1003517"/>
            <a:ext cx="9077498" cy="2080260"/>
          </a:xfrm>
        </p:spPr>
      </p:pic>
      <p:sp>
        <p:nvSpPr>
          <p:cNvPr id="7" name="Прямоугольник 6"/>
          <p:cNvSpPr/>
          <p:nvPr/>
        </p:nvSpPr>
        <p:spPr>
          <a:xfrm>
            <a:off x="8461081" y="161745"/>
            <a:ext cx="618344" cy="558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1911" y="2959558"/>
            <a:ext cx="8814218" cy="1916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uk-UA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Девіз Української бібліотечної </a:t>
            </a:r>
            <a:r>
              <a:rPr lang="uk-UA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асоціації - </a:t>
            </a:r>
            <a:r>
              <a:rPr lang="uk-UA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2021</a:t>
            </a:r>
          </a:p>
          <a:p>
            <a:r>
              <a:rPr lang="uk-UA" sz="2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Конкурс: </a:t>
            </a:r>
            <a:r>
              <a:rPr lang="uk-UA" sz="2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 </a:t>
            </a:r>
            <a:r>
              <a:rPr lang="uk-UA" sz="2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листопада-20 </a:t>
            </a:r>
            <a:r>
              <a:rPr lang="uk-UA" sz="2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грудня </a:t>
            </a:r>
            <a:r>
              <a:rPr lang="uk-UA" sz="2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2020 р. </a:t>
            </a:r>
            <a:endParaRPr lang="ru-RU" sz="27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751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body" idx="1"/>
          </p:nvPr>
        </p:nvSpPr>
        <p:spPr>
          <a:xfrm>
            <a:off x="2944706" y="763572"/>
            <a:ext cx="5875766" cy="2962373"/>
          </a:xfrm>
          <a:prstGeom prst="rect">
            <a:avLst/>
          </a:prstGeom>
        </p:spPr>
        <p:txBody>
          <a:bodyPr spcFirstLastPara="1" vert="horz" wrap="square" lIns="68569" tIns="68569" rIns="68569" bIns="68569" rtlCol="0" anchor="t" anchorCtr="0">
            <a:noAutofit/>
          </a:bodyPr>
          <a:lstStyle/>
          <a:p>
            <a:pPr marL="0" indent="0">
              <a:buNone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Не </a:t>
            </a:r>
            <a:r>
              <a:rPr lang="uk-UA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робіть із виклику проблему, використайте його як вікно можливостей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  <a:endParaRPr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Google Shape;87;p15"/>
          <p:cNvSpPr txBox="1">
            <a:spLocks noGrp="1"/>
          </p:cNvSpPr>
          <p:nvPr>
            <p:ph type="sldNum" idx="12"/>
          </p:nvPr>
        </p:nvSpPr>
        <p:spPr>
          <a:xfrm>
            <a:off x="1543057" y="4546464"/>
            <a:ext cx="411525" cy="393750"/>
          </a:xfrm>
          <a:prstGeom prst="rect">
            <a:avLst/>
          </a:prstGeom>
        </p:spPr>
        <p:txBody>
          <a:bodyPr spcFirstLastPara="1" vert="horz" wrap="square" lIns="68569" tIns="68569" rIns="68569" bIns="68569" rtlCol="0" anchor="t" anchorCtr="0">
            <a:noAutofit/>
          </a:bodyPr>
          <a:lstStyle/>
          <a:p>
            <a:pPr algn="l"/>
            <a:fld id="{00000000-1234-1234-1234-123412341234}" type="slidenum">
              <a:rPr lang="en"/>
              <a:pPr algn="l"/>
              <a:t>46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2025968" y="4303395"/>
            <a:ext cx="5520690" cy="37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7" y="1915998"/>
            <a:ext cx="4505445" cy="297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0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16"/>
            <a:ext cx="8686800" cy="85725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2020 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рік – рік викликів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" y="909292"/>
            <a:ext cx="8100899" cy="3240360"/>
          </a:xfrm>
        </p:spPr>
      </p:pic>
      <p:sp>
        <p:nvSpPr>
          <p:cNvPr id="5" name="Прямокутник 4"/>
          <p:cNvSpPr/>
          <p:nvPr/>
        </p:nvSpPr>
        <p:spPr>
          <a:xfrm>
            <a:off x="384326" y="4299942"/>
            <a:ext cx="8832548" cy="218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dirty="0">
                <a:hlinkClick r:id="rId3"/>
              </a:rPr>
              <a:t>https://suspilne.media/20654-svitovi-intelektuali-pro-naslidki-pandemii-koronavirusu-dla-ludstva</a:t>
            </a:r>
            <a:r>
              <a:rPr lang="en-US" sz="900" dirty="0" smtClean="0">
                <a:hlinkClick r:id="rId3"/>
              </a:rPr>
              <a:t>/</a:t>
            </a:r>
            <a:r>
              <a:rPr lang="uk-UA" sz="900" dirty="0" smtClean="0"/>
              <a:t> </a:t>
            </a:r>
            <a:endParaRPr lang="uk-UA" sz="900" dirty="0"/>
          </a:p>
        </p:txBody>
      </p:sp>
    </p:spTree>
    <p:extLst>
      <p:ext uri="{BB962C8B-B14F-4D97-AF65-F5344CB8AC3E}">
        <p14:creationId xmlns:p14="http://schemas.microsoft.com/office/powerpoint/2010/main" val="239835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8" y="1"/>
            <a:ext cx="8881637" cy="994172"/>
          </a:xfrm>
        </p:spPr>
        <p:txBody>
          <a:bodyPr>
            <a:normAutofit/>
          </a:bodyPr>
          <a:lstStyle/>
          <a:p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Звернення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Української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бібліотечної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</a:rPr>
              <a:t>асоціації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щодо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COVID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19  (17.03.2020)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4859" y="1068149"/>
            <a:ext cx="7886700" cy="320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75" dirty="0">
                <a:solidFill>
                  <a:srgbClr val="C00000"/>
                </a:solidFill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8386763" y="2826293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68149"/>
            <a:ext cx="3111566" cy="4020739"/>
          </a:xfrm>
          <a:prstGeom prst="rect">
            <a:avLst/>
          </a:prstGeom>
        </p:spPr>
      </p:pic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3459747" y="1131590"/>
            <a:ext cx="5684253" cy="3547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8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Листи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Прем</a:t>
            </a:r>
            <a:r>
              <a:rPr lang="en-US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’</a:t>
            </a:r>
            <a:r>
              <a:rPr lang="uk-UA" sz="72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єрміністру</a:t>
            </a:r>
            <a:endParaRPr lang="uk-UA" sz="7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Міністру охорони </a:t>
            </a:r>
            <a:r>
              <a:rPr lang="uk-UA" sz="72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здоров</a:t>
            </a:r>
            <a:r>
              <a:rPr lang="en-US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’</a:t>
            </a: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я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Головному державному санітарному лікарю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uk-UA" sz="7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Міністру культури та інформаційної політики</a:t>
            </a:r>
          </a:p>
          <a:p>
            <a:pPr marL="0" indent="0" algn="just">
              <a:buNone/>
            </a:pPr>
            <a:endParaRPr lang="uk-UA" sz="9600" dirty="0" smtClean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 algn="just">
              <a:buNone/>
            </a:pPr>
            <a:r>
              <a:rPr lang="uk-UA" sz="9600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«…бібліотеки мають залишитися        безпечним </a:t>
            </a:r>
            <a:r>
              <a:rPr lang="uk-UA" sz="9600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місцем  і для користувачів, і для бібліотекарів, і </a:t>
            </a:r>
            <a:r>
              <a:rPr lang="uk-UA" sz="9600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для матеріальних </a:t>
            </a:r>
            <a:r>
              <a:rPr lang="uk-UA" sz="9600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цінностей, які зберігає </a:t>
            </a:r>
            <a:r>
              <a:rPr lang="uk-UA" sz="9600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бібліотека…»</a:t>
            </a:r>
          </a:p>
          <a:p>
            <a:pPr marL="0" indent="0">
              <a:buFont typeface="Arial" pitchFamily="34" charset="0"/>
              <a:buNone/>
            </a:pP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7025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8" y="1"/>
            <a:ext cx="8881637" cy="994172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Інформування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бібліотечної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спільноти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щодо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роботи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в     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умовах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пандемії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4858" y="1068149"/>
            <a:ext cx="4489150" cy="32021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Безпека бібліотек, читачів і співробітників </a:t>
            </a:r>
            <a:r>
              <a:rPr lang="uk-UA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під час </a:t>
            </a:r>
            <a:r>
              <a:rPr lang="uk-UA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і після пандемії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COVID-19)</a:t>
            </a:r>
            <a:r>
              <a:rPr lang="uk-UA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8386763" y="2826293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58" y="1704714"/>
            <a:ext cx="3048990" cy="3216266"/>
          </a:xfrm>
          <a:prstGeom prst="rect">
            <a:avLst/>
          </a:prstGeom>
        </p:spPr>
      </p:pic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4716017" y="1014358"/>
            <a:ext cx="4320478" cy="320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Вихід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бібліотек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з карантину: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</a:t>
            </a:r>
            <a:r>
              <a:rPr lang="ru-RU" sz="1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рекомендації</a:t>
            </a:r>
            <a:r>
              <a:rPr lang="uk-UA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512" y="1709169"/>
            <a:ext cx="4225851" cy="300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40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58" y="1"/>
            <a:ext cx="8881637" cy="994172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Інформування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бібліотечної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спільноти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</a:rPr>
              <a:t>щодо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uk-UA" sz="2400" dirty="0" smtClean="0">
                <a:solidFill>
                  <a:schemeClr val="bg1">
                    <a:lumMod val="50000"/>
                  </a:schemeClr>
                </a:solidFill>
              </a:rPr>
              <a:t>роботи         в умовах пандемії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386763" y="2826293"/>
            <a:ext cx="457200" cy="6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35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94173"/>
            <a:ext cx="5373977" cy="38678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807" y="1108170"/>
            <a:ext cx="2828925" cy="2028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0191" y="3164518"/>
            <a:ext cx="195262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02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16"/>
            <a:ext cx="8784976" cy="85725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Онлайнова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конференція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«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Бібліотеки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в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умовах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пандемії</a:t>
            </a: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COVID-19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» 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203598"/>
            <a:ext cx="5045280" cy="347931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</a:rPr>
              <a:t>19 </a:t>
            </a:r>
            <a:r>
              <a:rPr lang="ru-RU" sz="2000" dirty="0" err="1">
                <a:solidFill>
                  <a:srgbClr val="C00000"/>
                </a:solidFill>
              </a:rPr>
              <a:t>травня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2020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 – Український інститут книги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1 300 учасників </a:t>
            </a:r>
            <a:endParaRPr lang="uk-UA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634" y="1995686"/>
            <a:ext cx="4491862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63" y="2627891"/>
            <a:ext cx="4359962" cy="241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56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1305</Words>
  <Application>Microsoft Office PowerPoint</Application>
  <PresentationFormat>Екран (16:9)</PresentationFormat>
  <Paragraphs>472</Paragraphs>
  <Slides>46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46</vt:i4>
      </vt:variant>
    </vt:vector>
  </HeadingPairs>
  <TitlesOfParts>
    <vt:vector size="52" baseType="lpstr">
      <vt:lpstr>맑은 고딕</vt:lpstr>
      <vt:lpstr>Arial</vt:lpstr>
      <vt:lpstr>Calibri</vt:lpstr>
      <vt:lpstr>Georgia</vt:lpstr>
      <vt:lpstr>Wingdings</vt:lpstr>
      <vt:lpstr>Office Theme</vt:lpstr>
      <vt:lpstr>Презентація PowerPoint</vt:lpstr>
      <vt:lpstr>Українська бібліотечна асоціація</vt:lpstr>
      <vt:lpstr>Українська бібліотечна асоціація</vt:lpstr>
      <vt:lpstr>Український контекст</vt:lpstr>
      <vt:lpstr>2020 рік – рік викликів</vt:lpstr>
      <vt:lpstr>Звернення Української бібліотечної асоціації  щодо COVID 19  (17.03.2020)</vt:lpstr>
      <vt:lpstr>Інформування бібліотечної спільноти щодо роботи в      умовах пандемії</vt:lpstr>
      <vt:lpstr>Інформування бібліотечної спільноти щодо роботи         в умовах пандемії</vt:lpstr>
      <vt:lpstr>Онлайнова конференція    «Бібліотеки в умовах пандемії COVID-19» </vt:lpstr>
      <vt:lpstr>Стратегія Української бібліотечної асоціації на 2019-2021</vt:lpstr>
      <vt:lpstr>УБА для безперервної бібліотечної освіти</vt:lpstr>
      <vt:lpstr>VII Зимова школа молодих бібліотекарів УБА      «Soft skills бібліотечного лідера» </vt:lpstr>
      <vt:lpstr>Х Ювілейна міжнародна конференція «Сучасна бібліотечно-інформаційна безперервна освіта: орієнтири співтворення»</vt:lpstr>
      <vt:lpstr>XІ Міжнародний Львівський бібліотечний форум  «Бібліотекарі: хто ми є?» - онлайн </vt:lpstr>
      <vt:lpstr>Онлайнове мережування молодих бібліотекарів </vt:lpstr>
      <vt:lpstr>Тренінги та вебінари з Goethe-Institut</vt:lpstr>
      <vt:lpstr>Німецько-український науково-практичний онлайновий семінар «Зелені бібліотеки» </vt:lpstr>
      <vt:lpstr>Участь у міжнародних заходах закордоном </vt:lpstr>
      <vt:lpstr>Проєкти</vt:lpstr>
      <vt:lpstr>Чотири простори бібліотеки:    інноваційна модель діяльності</vt:lpstr>
      <vt:lpstr>Чотири простори бібліотеки:     інноваційна модель діяльності</vt:lpstr>
      <vt:lpstr>Чотири простори бібліотеки:    інноваційна модель діяльності</vt:lpstr>
      <vt:lpstr>«Твори культуру: бібліотечні інноваційні послуги»</vt:lpstr>
      <vt:lpstr>«Твори культуру: бібліотечні інноваційні послуги»</vt:lpstr>
      <vt:lpstr>«Твори культуру: бібліотечні інноваційні послуги»</vt:lpstr>
      <vt:lpstr>«Спроможні бібліотеки сприяють досягненню Цілей сталого розвитку ООН до 2030 року»</vt:lpstr>
      <vt:lpstr>«Спроможні бібліотеки сприяють досягненню Цілей сталого розвитку ООН до 2030 року»</vt:lpstr>
      <vt:lpstr>«Спроможні бібліотеки сприяють досягненню Цілей сталого розвитку ООН до 2030 року»</vt:lpstr>
      <vt:lpstr>«Публічні бібліотеки - хаби активних громадян»</vt:lpstr>
      <vt:lpstr>«Розвиток бібліотек переміщених університетів як          центрів підтримки освітнього та наукового процесів»</vt:lpstr>
      <vt:lpstr>«Розвиток бібліотек переміщених університетів як  центрів підтримки освітнього та наукового процесів»</vt:lpstr>
      <vt:lpstr>«Розвиток бібліотек переміщених університетів як  центрів підтримки освітнього та наукового процесів»</vt:lpstr>
      <vt:lpstr>Адвокація</vt:lpstr>
      <vt:lpstr>Співпраця з Міністерством цифрової трансформації</vt:lpstr>
      <vt:lpstr>Співпраця з Міністерством цифрової трансформації</vt:lpstr>
      <vt:lpstr>Співпраця з Міністерством цифрової трансформації</vt:lpstr>
      <vt:lpstr>Співпраця з Міністерством цифрової трансформації</vt:lpstr>
      <vt:lpstr>Меморандум про співпрацю з   Українською Асоціацією зовнішньої політики</vt:lpstr>
      <vt:lpstr>Меморандум про співпрацю щодо промоції здорового способу життя та свідомого ставлення до здоров’я</vt:lpstr>
      <vt:lpstr>Робочі групи центральних органів влади</vt:lpstr>
      <vt:lpstr>Інституційний розвиток</vt:lpstr>
      <vt:lpstr>Спроможні регіональні відділення – критерії </vt:lpstr>
      <vt:lpstr>Вибори в регіональних відділеннях</vt:lpstr>
      <vt:lpstr>Наші партнери &amp;&amp;&amp;&amp;</vt:lpstr>
      <vt:lpstr>Девіз Української бібліотечної асоціації - 2020</vt:lpstr>
      <vt:lpstr>Презентація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biblioteka2</cp:lastModifiedBy>
  <cp:revision>106</cp:revision>
  <dcterms:created xsi:type="dcterms:W3CDTF">2014-04-01T16:27:38Z</dcterms:created>
  <dcterms:modified xsi:type="dcterms:W3CDTF">2020-11-18T19:47:16Z</dcterms:modified>
</cp:coreProperties>
</file>