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918" autoAdjust="0"/>
  </p:normalViewPr>
  <p:slideViewPr>
    <p:cSldViewPr snapToGrid="0">
      <p:cViewPr varScale="1">
        <p:scale>
          <a:sx n="96" d="100"/>
          <a:sy n="96" d="100"/>
        </p:scale>
        <p:origin x="1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035" y="500332"/>
            <a:ext cx="8729932" cy="251891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особистісного потенціалу учнівської молоді в школах </a:t>
            </a:r>
            <a:r>
              <a:rPr lang="uk-UA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післябазової</a:t>
            </a:r>
            <a:r>
              <a:rPr lang="uk-UA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середньої освіти в </a:t>
            </a:r>
            <a:r>
              <a:rPr lang="uk-UA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данії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124" y="3407434"/>
            <a:ext cx="6236899" cy="180292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Аспірантка Інституту проблем виховання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НАПН України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Олександра БОНДАРЕНКО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715" y="4281023"/>
            <a:ext cx="2941607" cy="22428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5433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654" y="1566739"/>
            <a:ext cx="5883215" cy="3812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059" y="503847"/>
            <a:ext cx="2609444" cy="2551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66036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2" r="17612"/>
          <a:stretch>
            <a:fillRect/>
          </a:stretch>
        </p:blipFill>
        <p:spPr>
          <a:xfrm>
            <a:off x="422767" y="1190446"/>
            <a:ext cx="3786907" cy="45892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84431" y="1813169"/>
            <a:ext cx="5877169" cy="3837353"/>
          </a:xfrm>
        </p:spPr>
        <p:txBody>
          <a:bodyPr>
            <a:normAutofit fontScale="77500" lnSpcReduction="20000"/>
          </a:bodyPr>
          <a:lstStyle/>
          <a:p>
            <a:pPr algn="ctr"/>
            <a:endParaRPr lang="uk-UA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 особистості </a:t>
            </a: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 внутрішню фізичну та духовну енергію людини, її діяльну природу, спрямованість на самовираження та самореалізацію.</a:t>
            </a:r>
          </a:p>
          <a:p>
            <a:pPr algn="just"/>
            <a:r>
              <a:rPr lang="uk-UA" sz="3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Особистісний потенціал підростаючого покоління</a:t>
            </a: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</a:t>
            </a: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приховані можливості. Те, що допомагає рости, розвиватися і досягати успіху. </a:t>
            </a:r>
            <a:endParaRPr lang="ru-RU" sz="3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 </a:t>
            </a: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як примножувати свої ресурси, так і зводити нанівець.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125045"/>
            <a:ext cx="2010416" cy="1966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658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12308" y="2797909"/>
            <a:ext cx="6478954" cy="3055814"/>
          </a:xfrm>
        </p:spPr>
        <p:txBody>
          <a:bodyPr>
            <a:normAutofit/>
          </a:bodyPr>
          <a:lstStyle/>
          <a:p>
            <a:pPr algn="just"/>
            <a:r>
              <a:rPr lang="uk-UA" sz="2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СЛІД РОЗГЛЯДАТИ У ВЗАЄМОЗВ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ЯЗКУ З ДІЯЛЬНІСТЮ ТА ТРАКТУВАТИ НЕ ЯК СТАН ТИМЧАСОВО НЕВИКОРИСТАНИХ РЕСУРСІВ, А ЯК ЗРОСТАЮЧА ГОТОВНІСТЬ ДО ВИРІШЕННЯ ВСЕ СКЛАДНІШИХ ЗАВДАНЬ.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3634154" y="454818"/>
            <a:ext cx="5736492" cy="21867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Трактування ключового слова 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«потен</a:t>
            </a:r>
            <a:r>
              <a:rPr lang="uk-UA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ціал</a:t>
            </a:r>
            <a:r>
              <a:rPr lang="uk-UA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понятті </a:t>
            </a:r>
            <a:r>
              <a:rPr lang="uk-UA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«особистісний потенціал» </a:t>
            </a:r>
            <a:r>
              <a:rPr lang="uk-U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 на його розгляді як джерела та міри можливостей і ресурсів особистості, що використовується задля досягнення певної мети.</a:t>
            </a:r>
            <a:endParaRPr lang="ru-RU" sz="2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0" r="30340"/>
          <a:stretch>
            <a:fillRect/>
          </a:stretch>
        </p:blipFill>
        <p:spPr>
          <a:xfrm>
            <a:off x="206252" y="695569"/>
            <a:ext cx="3360237" cy="529883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107" y="363506"/>
            <a:ext cx="2329402" cy="2278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24854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94" y="231528"/>
            <a:ext cx="3968783" cy="624742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656" y="405517"/>
            <a:ext cx="5022099" cy="1837498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Особистісний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 є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динамічною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інтегрованою якістю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людини, яка характеризує міру її можливостей та ресурси для ефективної життєдіяльності, визначає її готовність та здатність до самореалізації та самовдосконалення.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488" y="497502"/>
            <a:ext cx="2378440" cy="2326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Vertical Scroll 7"/>
          <p:cNvSpPr/>
          <p:nvPr/>
        </p:nvSpPr>
        <p:spPr>
          <a:xfrm>
            <a:off x="4412974" y="3077154"/>
            <a:ext cx="5117513" cy="3401799"/>
          </a:xfrm>
          <a:prstGeom prst="verticalScrol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Окреслюють такі види людського потенціалу: 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гносеологічний, аксіологічний, творчий, комунікативний, професійний та духовний.</a:t>
            </a:r>
          </a:p>
          <a:p>
            <a:pPr algn="ctr"/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12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856" y="3071004"/>
            <a:ext cx="8187755" cy="2923396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 всебічного розвитку людини як особистості та найвищої цінності суспільства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5" b="13545"/>
          <a:stretch>
            <a:fillRect/>
          </a:stretch>
        </p:blipFill>
        <p:spPr>
          <a:xfrm>
            <a:off x="280581" y="193836"/>
            <a:ext cx="8746189" cy="2518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728" y="395874"/>
            <a:ext cx="2162175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6741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0558" y="439948"/>
            <a:ext cx="6556075" cy="7246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Данські </a:t>
            </a:r>
            <a:r>
              <a:rPr lang="en-US" sz="4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efterskole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539" y="1587259"/>
            <a:ext cx="6866627" cy="3522455"/>
          </a:xfrm>
        </p:spPr>
        <p:txBody>
          <a:bodyPr>
            <a:normAutofit/>
          </a:bodyPr>
          <a:lstStyle/>
          <a:p>
            <a:pPr algn="just"/>
            <a:r>
              <a:rPr lang="en-US" sz="2200" b="1" u="sng" dirty="0" err="1" smtClean="0"/>
              <a:t>Efterskole</a:t>
            </a:r>
            <a:r>
              <a:rPr lang="en-US" sz="2200" b="1" dirty="0" smtClean="0"/>
              <a:t> – </a:t>
            </a:r>
            <a:r>
              <a:rPr lang="uk-UA" sz="2200" b="1" dirty="0" smtClean="0"/>
              <a:t>це школа </a:t>
            </a:r>
            <a:r>
              <a:rPr lang="uk-UA" sz="2200" b="1" dirty="0" err="1" smtClean="0"/>
              <a:t>післябазової</a:t>
            </a:r>
            <a:r>
              <a:rPr lang="uk-UA" sz="2200" b="1" dirty="0" smtClean="0"/>
              <a:t> середньої освіти для молодих людей віком від 14 до 18,які завершили </a:t>
            </a:r>
            <a:r>
              <a:rPr lang="uk-UA" sz="2200" b="1" dirty="0" err="1" smtClean="0"/>
              <a:t>обов</a:t>
            </a:r>
            <a:r>
              <a:rPr lang="en-US" sz="2200" b="1" dirty="0" smtClean="0"/>
              <a:t>’</a:t>
            </a:r>
            <a:r>
              <a:rPr lang="uk-UA" sz="2200" b="1" dirty="0" err="1" smtClean="0"/>
              <a:t>язковий</a:t>
            </a:r>
            <a:r>
              <a:rPr lang="uk-UA" sz="2200" b="1" dirty="0" smtClean="0"/>
              <a:t> </a:t>
            </a:r>
            <a:r>
              <a:rPr lang="uk-UA" sz="2200" b="1" dirty="0" err="1" smtClean="0"/>
              <a:t>дев</a:t>
            </a:r>
            <a:r>
              <a:rPr lang="en-US" sz="2200" b="1" dirty="0" smtClean="0"/>
              <a:t>’</a:t>
            </a:r>
            <a:r>
              <a:rPr lang="uk-UA" sz="2200" b="1" dirty="0" err="1" smtClean="0"/>
              <a:t>ятирічний</a:t>
            </a:r>
            <a:r>
              <a:rPr lang="uk-UA" sz="2200" b="1" dirty="0" smtClean="0"/>
              <a:t> етап навчання і ще не визначилися з </a:t>
            </a:r>
            <a:r>
              <a:rPr lang="uk-UA" sz="2200" b="1" dirty="0" err="1" smtClean="0"/>
              <a:t>траекторією</a:t>
            </a:r>
            <a:r>
              <a:rPr lang="uk-UA" sz="2200" b="1" dirty="0" smtClean="0"/>
              <a:t> подальшого життєвого шляху, чи продовжувати навчання у гімназії з метою вступу до закладу вищої освіти чи долучитися до </a:t>
            </a:r>
            <a:r>
              <a:rPr lang="uk-UA" sz="2200" b="1" dirty="0" err="1" smtClean="0"/>
              <a:t>професійно</a:t>
            </a:r>
            <a:r>
              <a:rPr lang="uk-UA" sz="2200" b="1" dirty="0" smtClean="0"/>
              <a:t> – орієнтованої освітньої програми задля здобуття </a:t>
            </a:r>
            <a:r>
              <a:rPr lang="uk-UA" sz="2200" b="1" dirty="0" err="1" smtClean="0"/>
              <a:t>професійно</a:t>
            </a:r>
            <a:r>
              <a:rPr lang="uk-UA" sz="2200" b="1" dirty="0"/>
              <a:t> </a:t>
            </a:r>
            <a:r>
              <a:rPr lang="uk-UA" sz="2200" b="1" dirty="0" smtClean="0"/>
              <a:t>– технічної освіти у певній галузі.  </a:t>
            </a:r>
            <a:r>
              <a:rPr lang="en-US" sz="2200" b="1" dirty="0" smtClean="0"/>
              <a:t> </a:t>
            </a:r>
            <a:endParaRPr lang="ru-RU" sz="2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693" y="4052438"/>
            <a:ext cx="2847363" cy="2394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9031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058" y="3071003"/>
            <a:ext cx="8824822" cy="3252159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efterskole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відрізняються за предметними профілями (мистецький, гуманітарний тощо) та цільовими групами учнів з певними  соціальними потребами.</a:t>
            </a:r>
            <a:b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 процес ґрунтується на педагогічних теоріях видатних данських освітян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СТОЛІТТЯ </a:t>
            </a:r>
            <a:r>
              <a:rPr lang="uk-UA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Кольда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Грюндвіга.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07" y="386235"/>
            <a:ext cx="4468483" cy="24330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20" y="418583"/>
            <a:ext cx="4313208" cy="23683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723" y="5186932"/>
            <a:ext cx="1589370" cy="1554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0489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23" y="1969477"/>
            <a:ext cx="8530640" cy="3735754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«альтернативна педагогіка», «альтернативна освіта», «альтеративна школа»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123" y="370985"/>
            <a:ext cx="2524369" cy="2468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187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4" r="21774"/>
          <a:stretch>
            <a:fillRect/>
          </a:stretch>
        </p:blipFill>
        <p:spPr>
          <a:xfrm>
            <a:off x="259896" y="1242130"/>
            <a:ext cx="3280974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51385" y="1242130"/>
            <a:ext cx="5947507" cy="430679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особистісного потенціалу в педагогічному аспекті слугують філософія та психологія.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927" y="285017"/>
            <a:ext cx="2162175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097870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242</TotalTime>
  <Words>302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Slice</vt:lpstr>
      <vt:lpstr>Розвиток особистісного потенціалу учнівської молоді в школах післябазової середньої освіти в данії</vt:lpstr>
      <vt:lpstr>PowerPoint Presentation</vt:lpstr>
      <vt:lpstr>ПОТЕНЦІАЛ СЛІД РОЗГЛЯДАТИ У ВЗАЄМОЗВ’ЯЗКУ З ДІЯЛЬНІСТЮ ТА ТРАКТУВАТИ НЕ ЯК СТАН ТИМЧАСОВО НЕВИКОРИСТАНИХ РЕСУРСІВ, А ЯК ЗРОСТАЮЧА ГОТОВНІСТЬ ДО ВИРІШЕННЯ ВСЕ СКЛАДНІШИХ ЗАВДАНЬ.</vt:lpstr>
      <vt:lpstr>PowerPoint Presentation</vt:lpstr>
      <vt:lpstr>Необхідність всебічного розвитку людини як особистості та найвищої цінності суспільства</vt:lpstr>
      <vt:lpstr>Данські efterskole</vt:lpstr>
      <vt:lpstr>Сьогодні efterskole відрізняються за предметними профілями (мистецький, гуманітарний тощо) та цільовими групами учнів з певними  соціальними потребами.  Освітній процес ґрунтується на педагогічних теоріях видатних данських освітян XIX СТОЛІТТЯ Кольда та Грюндвіга.</vt:lpstr>
      <vt:lpstr>«альтернативна педагогіка», «альтернативна освіта», «альтеративна школа»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Розвиток особистісного потенціалу учнівської молоді в школах післябазової середньої освіти в данії</dc:title>
  <dc:creator>Alexandra</dc:creator>
  <cp:lastModifiedBy>Alexandra</cp:lastModifiedBy>
  <cp:revision>43</cp:revision>
  <dcterms:created xsi:type="dcterms:W3CDTF">2022-05-17T14:06:17Z</dcterms:created>
  <dcterms:modified xsi:type="dcterms:W3CDTF">2023-04-27T05:44:51Z</dcterms:modified>
</cp:coreProperties>
</file>