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76" r:id="rId4"/>
    <p:sldId id="258" r:id="rId5"/>
    <p:sldId id="259" r:id="rId6"/>
    <p:sldId id="278" r:id="rId7"/>
    <p:sldId id="277" r:id="rId8"/>
    <p:sldId id="260" r:id="rId9"/>
    <p:sldId id="261" r:id="rId10"/>
    <p:sldId id="262" r:id="rId11"/>
    <p:sldId id="279" r:id="rId12"/>
    <p:sldId id="280" r:id="rId13"/>
    <p:sldId id="281" r:id="rId14"/>
    <p:sldId id="282" r:id="rId15"/>
    <p:sldId id="283" r:id="rId16"/>
    <p:sldId id="284" r:id="rId17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04" autoAdjust="0"/>
    <p:restoredTop sz="94660"/>
  </p:normalViewPr>
  <p:slideViewPr>
    <p:cSldViewPr snapToGrid="0">
      <p:cViewPr varScale="1">
        <p:scale>
          <a:sx n="70" d="100"/>
          <a:sy n="70" d="100"/>
        </p:scale>
        <p:origin x="8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22B8C-AC9F-41E6-9A5E-1161490BDAD5}" type="datetimeFigureOut">
              <a:rPr lang="uk-UA" smtClean="0"/>
              <a:t>29.08.2021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C9E9-02D8-4B4A-AEC8-61353B3FF13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11043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22B8C-AC9F-41E6-9A5E-1161490BDAD5}" type="datetimeFigureOut">
              <a:rPr lang="uk-UA" smtClean="0"/>
              <a:t>29.08.2021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C9E9-02D8-4B4A-AEC8-61353B3FF13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89420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22B8C-AC9F-41E6-9A5E-1161490BDAD5}" type="datetimeFigureOut">
              <a:rPr lang="uk-UA" smtClean="0"/>
              <a:t>29.08.2021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C9E9-02D8-4B4A-AEC8-61353B3FF13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66859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22B8C-AC9F-41E6-9A5E-1161490BDAD5}" type="datetimeFigureOut">
              <a:rPr lang="uk-UA" smtClean="0"/>
              <a:t>29.08.2021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C9E9-02D8-4B4A-AEC8-61353B3FF13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48449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22B8C-AC9F-41E6-9A5E-1161490BDAD5}" type="datetimeFigureOut">
              <a:rPr lang="uk-UA" smtClean="0"/>
              <a:t>29.08.2021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C9E9-02D8-4B4A-AEC8-61353B3FF13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64558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22B8C-AC9F-41E6-9A5E-1161490BDAD5}" type="datetimeFigureOut">
              <a:rPr lang="uk-UA" smtClean="0"/>
              <a:t>29.08.2021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C9E9-02D8-4B4A-AEC8-61353B3FF13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02008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22B8C-AC9F-41E6-9A5E-1161490BDAD5}" type="datetimeFigureOut">
              <a:rPr lang="uk-UA" smtClean="0"/>
              <a:t>29.08.2021</a:t>
            </a:fld>
            <a:endParaRPr lang="uk-UA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C9E9-02D8-4B4A-AEC8-61353B3FF13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70473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22B8C-AC9F-41E6-9A5E-1161490BDAD5}" type="datetimeFigureOut">
              <a:rPr lang="uk-UA" smtClean="0"/>
              <a:t>29.08.2021</a:t>
            </a:fld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C9E9-02D8-4B4A-AEC8-61353B3FF13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64741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22B8C-AC9F-41E6-9A5E-1161490BDAD5}" type="datetimeFigureOut">
              <a:rPr lang="uk-UA" smtClean="0"/>
              <a:t>29.08.2021</a:t>
            </a:fld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C9E9-02D8-4B4A-AEC8-61353B3FF13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29907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22B8C-AC9F-41E6-9A5E-1161490BDAD5}" type="datetimeFigureOut">
              <a:rPr lang="uk-UA" smtClean="0"/>
              <a:t>29.08.2021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C9E9-02D8-4B4A-AEC8-61353B3FF13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35878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22B8C-AC9F-41E6-9A5E-1161490BDAD5}" type="datetimeFigureOut">
              <a:rPr lang="uk-UA" smtClean="0"/>
              <a:t>29.08.2021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C9E9-02D8-4B4A-AEC8-61353B3FF13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66746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22B8C-AC9F-41E6-9A5E-1161490BDAD5}" type="datetimeFigureOut">
              <a:rPr lang="uk-UA" smtClean="0"/>
              <a:t>29.08.2021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3C9E9-02D8-4B4A-AEC8-61353B3FF13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72276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72669" y="4053091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9875" algn="just"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Презентація лекції підготована</a:t>
            </a:r>
          </a:p>
          <a:p>
            <a:pPr indent="269875" algn="just"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доцентом кафедри економіки і підприємництва</a:t>
            </a:r>
          </a:p>
          <a:p>
            <a:pPr indent="269875" algn="just"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Андрусь Ольгою Іванівною</a:t>
            </a:r>
          </a:p>
          <a:p>
            <a:pPr indent="269875" algn="just"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Навчально-методичні матеріали затверджені на засіданні кафедри економіки і підприємництва, протокол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від 22.09.2020 р.</a:t>
            </a:r>
            <a:endParaRPr lang="uk-UA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5870" y="2236271"/>
            <a:ext cx="10972799" cy="87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uk-UA" sz="4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4</a:t>
            </a:r>
            <a:r>
              <a:rPr lang="uk-UA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Оборотні засоби підприємства. </a:t>
            </a:r>
            <a:endParaRPr lang="uk-UA" sz="4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450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54674" y="106159"/>
            <a:ext cx="11828059" cy="6290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uk-UA" sz="2200" b="1" i="1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Технічне переобладнання</a:t>
            </a:r>
            <a:r>
              <a:rPr lang="uk-UA" sz="2200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 - комплекс заходів підвищення техніко-економічного рівня окремих виробництв, цехів і дільниць шляхом впровадження передової техніки і технології, механізації й автоматизації виробництва, модернізації та заміни застарілого й фізично спрацьованого устаткування продуктивнішим, новим, а також із вдосконалення загальнозаводського господарства і допоміжних служб.</a:t>
            </a:r>
            <a:endParaRPr lang="uk-UA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uk-UA" sz="2200" b="1" i="1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Реконструкція </a:t>
            </a:r>
            <a:r>
              <a:rPr lang="uk-UA" sz="2200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– переобладнання цехів, об’єктів основного, підсобного і обслуговуючого господарства, як правило, без розширення будівель і споруд основного призначення для вдосконалення виробництва, підвищення його техніко-економічного рівня на основі досягнень НТП.</a:t>
            </a:r>
            <a:endParaRPr lang="uk-UA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uk-UA" sz="2200" b="1" i="1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Нове будівництво</a:t>
            </a:r>
            <a:r>
              <a:rPr lang="uk-UA" sz="2200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 основного, підсобного та обслуговуючого призначення новостворюваних підприємств, будівель, споруд, філій і окремих виробництв, які після введення в експлуатацію будуть знаходитися на самостійному балансі, яке здійснюється на нових площах із метою створення нової виробничої потужності.</a:t>
            </a:r>
            <a:endParaRPr lang="uk-UA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uk-UA" sz="2200" b="1" i="1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Розширення діючих підприємств</a:t>
            </a:r>
            <a:r>
              <a:rPr lang="uk-UA" sz="2200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 </a:t>
            </a:r>
            <a:r>
              <a:rPr lang="uk-UA" sz="2200" i="1" dirty="0">
                <a:latin typeface="Times New Roman" panose="02020603050405020304" pitchFamily="18" charset="0"/>
                <a:ea typeface="TimesNewRomanPS-ItalicMT"/>
                <a:cs typeface="Times New Roman" panose="02020603050405020304" pitchFamily="18" charset="0"/>
              </a:rPr>
              <a:t>– </a:t>
            </a:r>
            <a:r>
              <a:rPr lang="uk-UA" sz="2200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будівництво додаткових виробництв на діючому підприємстві або розширення існуючих окремих цехів та об’єктів основного, підсобного й обслуговуючого призначення на території діючих підприємств або на прилеглих площах.</a:t>
            </a:r>
            <a:endParaRPr lang="uk-UA" sz="2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4868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141025" y="139441"/>
                <a:ext cx="11828061" cy="38543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Задача </a:t>
                </a:r>
                <a:r>
                  <a:rPr lang="uk-UA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1. </a:t>
                </a: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Виробнича програма реалізації продукції хімічного підприємства становить 28 млн. грн. Середньомісячна сума оборотних засобів запланована у сумі 7 млн. грн. Внаслідок впровадження у виробничих цехах підприємства нових технологій тривалість одного обороту скоротилась на 10 днів. Обчислити планову і фактичну тривалість одного обороту, плановий і фактичний коефіцієнт оборотності та кількість вивільнених оборотних коштів внаслідок прискорення їх оборотності.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Розв’язок:</a:t>
                </a:r>
                <a:endParaRPr lang="uk-UA" sz="1400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1. Визначимо кількість оборотів оборотних засобів підприємства за </a:t>
                </a:r>
                <a:r>
                  <a:rPr lang="uk-UA" spc="4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рік, для виготовлення продукції обсягом </a:t>
                </a: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28 млн. грн.: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К</m:t>
                        </m:r>
                      </m:e>
                      <m:sub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обф</m:t>
                        </m:r>
                      </m:sub>
                    </m:sSub>
                    <m:r>
                      <a:rPr lang="ru-RU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ВП</m:t>
                        </m:r>
                      </m:num>
                      <m:den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ОЗ</m:t>
                        </m:r>
                      </m:den>
                    </m:f>
                    <m:r>
                      <a:rPr lang="ru-RU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</m:oMath>
                </a14:m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об) або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К</m:t>
                        </m:r>
                      </m:e>
                      <m:sub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обф</m:t>
                        </m:r>
                      </m:sub>
                    </m:sSub>
                    <m:r>
                      <a:rPr lang="ru-RU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28</m:t>
                        </m:r>
                      </m:num>
                      <m:den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  <m:r>
                      <a:rPr lang="ru-RU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=4(</m:t>
                    </m:r>
                  </m:oMath>
                </a14:m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об).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2. Обчислимо планову тривалість одного обороту оборотних коштів впродовж року: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Т</m:t>
                        </m:r>
                      </m:e>
                      <m:sub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обпл</m:t>
                        </m:r>
                      </m:sub>
                    </m:sSub>
                    <m:r>
                      <a:rPr lang="ru-RU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Ф</m:t>
                        </m:r>
                      </m:num>
                      <m:den>
                        <m:sSub>
                          <m:sSubPr>
                            <m:ctrlPr>
                              <a:rPr lang="uk-UA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К</m:t>
                            </m:r>
                          </m:e>
                          <m:sub>
                            <m:r>
                              <a:rPr lang="ru-RU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обпл</m:t>
                            </m:r>
                          </m:sub>
                        </m:sSub>
                      </m:den>
                    </m:f>
                    <m:r>
                      <a:rPr lang="ru-RU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(дні</m:t>
                    </m:r>
                  </m:oMath>
                </a14:m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uk-UA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або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/>
                        </m:ctrlPr>
                      </m:sSubPr>
                      <m:e>
                        <m:r>
                          <a:rPr lang="ru-RU" i="1"/>
                          <m:t>Т</m:t>
                        </m:r>
                      </m:e>
                      <m:sub>
                        <m:r>
                          <a:rPr lang="ru-RU" i="1"/>
                          <m:t>обпл</m:t>
                        </m:r>
                      </m:sub>
                    </m:sSub>
                    <m:r>
                      <a:rPr lang="ru-RU" i="1"/>
                      <m:t>=</m:t>
                    </m:r>
                    <m:f>
                      <m:fPr>
                        <m:ctrlPr>
                          <a:rPr lang="uk-UA" i="1"/>
                        </m:ctrlPr>
                      </m:fPr>
                      <m:num>
                        <m:r>
                          <a:rPr lang="ru-RU" i="1"/>
                          <m:t>360</m:t>
                        </m:r>
                      </m:num>
                      <m:den>
                        <m:r>
                          <a:rPr lang="ru-RU" i="1"/>
                          <m:t>4</m:t>
                        </m:r>
                      </m:den>
                    </m:f>
                    <m:r>
                      <a:rPr lang="ru-RU" i="1"/>
                      <m:t> днів</m:t>
                    </m:r>
                  </m:oMath>
                </a14:m>
                <a:r>
                  <a:rPr lang="uk-UA" dirty="0" smtClean="0"/>
                  <a:t>.</a:t>
                </a:r>
                <a:endParaRPr lang="uk-UA" dirty="0"/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25" y="139441"/>
                <a:ext cx="11828061" cy="3854388"/>
              </a:xfrm>
              <a:prstGeom prst="rect">
                <a:avLst/>
              </a:prstGeom>
              <a:blipFill rotWithShape="0">
                <a:blip r:embed="rId2"/>
                <a:stretch>
                  <a:fillRect l="-412" t="-949" r="-46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0" y="3815460"/>
                <a:ext cx="11969086" cy="27960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3. Обчислимо фактичну тривалість одного обороту оборотних коштів: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Т</a:t>
                </a:r>
                <a:r>
                  <a:rPr lang="uk-UA" sz="1050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обф</a:t>
                </a:r>
                <a:r>
                  <a:rPr lang="uk-UA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90 – 10 = 80 днів.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4.Визначається фактичний коефіцієнт оборотності :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К</m:t>
                        </m:r>
                      </m:e>
                      <m:sub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обф</m:t>
                        </m:r>
                      </m:sub>
                    </m:sSub>
                    <m:r>
                      <a:rPr lang="ru-RU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Ф</m:t>
                        </m:r>
                      </m:num>
                      <m:den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80</m:t>
                        </m:r>
                      </m:den>
                    </m:f>
                    <m:r>
                      <a:rPr lang="ru-RU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</m:oMath>
                </a14:m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об) </a:t>
                </a:r>
                <a:r>
                  <a:rPr lang="uk-UA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або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К</m:t>
                        </m:r>
                      </m:e>
                      <m:sub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об</m:t>
                        </m:r>
                      </m:sub>
                    </m:sSub>
                    <m:r>
                      <a:rPr lang="ru-RU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360</m:t>
                        </m:r>
                      </m:num>
                      <m:den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80</m:t>
                        </m:r>
                      </m:den>
                    </m:f>
                    <m:r>
                      <a:rPr lang="ru-RU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=4,5 </m:t>
                    </m:r>
                  </m:oMath>
                </a14:m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об.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5. Обчислимо фактичну кількість оборотних коштів: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ОК</m:t>
                        </m:r>
                      </m:e>
                      <m:sub>
                        <m: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ф</m:t>
                        </m:r>
                      </m:sub>
                    </m:sSub>
                    <m:r>
                      <a:rPr lang="ru-RU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ВП</m:t>
                        </m:r>
                      </m:num>
                      <m:den>
                        <m:sSub>
                          <m:sSubPr>
                            <m:ctrlPr>
                              <a:rPr lang="uk-UA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К</m:t>
                            </m:r>
                          </m:e>
                          <m:sub>
                            <m:r>
                              <a:rPr lang="ru-RU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обф</m:t>
                            </m:r>
                          </m:sub>
                        </m:sSub>
                      </m:den>
                    </m:f>
                    <m:r>
                      <a:rPr lang="ru-RU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</m:oMath>
                </a14:m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об) </a:t>
                </a:r>
                <a:r>
                  <a:rPr lang="uk-UA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або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ОК</m:t>
                        </m:r>
                      </m:e>
                      <m:sub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ф</m:t>
                        </m:r>
                      </m:sub>
                    </m:sSub>
                    <m:r>
                      <a:rPr lang="ru-RU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28</m:t>
                        </m:r>
                      </m:num>
                      <m:den>
                        <m:r>
                          <a:rPr lang="ru-RU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4,5</m:t>
                        </m:r>
                      </m:den>
                    </m:f>
                    <m:r>
                      <a:rPr lang="ru-RU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=6,22(млн.грн</m:t>
                    </m:r>
                  </m:oMath>
                </a14:m>
                <a:r>
                  <a:rPr lang="uk-UA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uk-UA" sz="1400" dirty="0" smtClean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6. Визначимо кількість вивільнених оборотних коштів: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Оз</a:t>
                </a:r>
                <a:r>
                  <a:rPr lang="uk-UA" i="1" baseline="-250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вив</a:t>
                </a:r>
                <a:r>
                  <a:rPr lang="uk-UA" i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uk-UA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uk-UA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Оз</a:t>
                </a:r>
                <a:r>
                  <a:rPr lang="uk-UA" i="1" baseline="-250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пл</a:t>
                </a:r>
                <a:r>
                  <a:rPr lang="uk-UA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– </a:t>
                </a:r>
                <a:r>
                  <a:rPr lang="uk-UA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Оз</a:t>
                </a:r>
                <a:r>
                  <a:rPr lang="uk-UA" i="1" baseline="-250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ф</a:t>
                </a:r>
                <a:r>
                  <a:rPr lang="uk-UA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(млн. грн</a:t>
                </a:r>
                <a:r>
                  <a:rPr lang="uk-UA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.) або: </a:t>
                </a:r>
                <a:r>
                  <a:rPr lang="uk-UA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</a:t>
                </a:r>
                <a:r>
                  <a:rPr lang="uk-UA" i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</a:t>
                </a:r>
                <a:r>
                  <a:rPr lang="uk-UA" i="1" baseline="-25000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вив</a:t>
                </a: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 7 – 6,22 = 0,78 (млн. грн.).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815460"/>
                <a:ext cx="11969086" cy="2796086"/>
              </a:xfrm>
              <a:prstGeom prst="rect">
                <a:avLst/>
              </a:prstGeom>
              <a:blipFill rotWithShape="0">
                <a:blip r:embed="rId3"/>
                <a:stretch>
                  <a:fillRect l="-408" t="-1307" b="-1743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5455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84" y="97768"/>
            <a:ext cx="11923594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 2.</a:t>
            </a:r>
            <a:r>
              <a:rPr lang="uk-UA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Випуск продукції за рік склав 100 </a:t>
            </a: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тис.од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собівартість виробу 150 грн, ціна виробу на 25% перевищує його собівартість. Середньорічний залишок оборотних коштів – 1000 </a:t>
            </a: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тривалість виробничого циклу виготовлення виробу – 7 днів, коефіцієнт наростання витрат у незавершеному виробництві 1.</a:t>
            </a:r>
            <a:endParaRPr lang="uk-U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Визначте норматив оборотних коштів у незавершеному виробництві, оборотність оборотних коштів підприємства.</a:t>
            </a:r>
            <a:endParaRPr lang="uk-U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Розв’язок:</a:t>
            </a:r>
            <a:endParaRPr lang="uk-U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Норматив оборотних коштів у незавершеному виробництві:</a:t>
            </a:r>
            <a:endParaRPr lang="uk-UA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Прямоугольник 7"/>
              <p:cNvSpPr/>
              <p:nvPr/>
            </p:nvSpPr>
            <p:spPr>
              <a:xfrm>
                <a:off x="3013880" y="2101393"/>
                <a:ext cx="6689677" cy="5720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Н</m:t>
                        </m:r>
                      </m:e>
                      <m:sub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нзв</m:t>
                        </m:r>
                      </m:sub>
                    </m:sSub>
                    <m:r>
                      <a:rPr lang="uk-UA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С</m:t>
                            </m:r>
                          </m:e>
                          <m:sub>
                            <m:r>
                              <a:rPr lang="uk-UA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річ</m:t>
                            </m:r>
                          </m:sub>
                        </m:sSub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uk-UA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Т</m:t>
                            </m:r>
                          </m:e>
                          <m:sub>
                            <m:r>
                              <a:rPr lang="uk-UA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ц</m:t>
                            </m:r>
                          </m:sub>
                        </m:sSub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uk-UA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К</m:t>
                            </m:r>
                          </m:e>
                          <m:sub>
                            <m:r>
                              <a:rPr lang="uk-UA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нар</m:t>
                            </m:r>
                          </m:sub>
                        </m:sSub>
                      </m:num>
                      <m:den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365</m:t>
                        </m:r>
                      </m:den>
                    </m:f>
                  </m:oMath>
                </a14:m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або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Н</m:t>
                        </m:r>
                      </m:e>
                      <m:sub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нзв</m:t>
                        </m:r>
                      </m:sub>
                    </m:sSub>
                    <m:r>
                      <a:rPr lang="uk-UA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150</m:t>
                        </m:r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×100000×7×1</m:t>
                        </m:r>
                      </m:num>
                      <m:den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365</m:t>
                        </m:r>
                      </m:den>
                    </m:f>
                    <m:r>
                      <a:rPr lang="uk-UA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=287671,23 грн.</m:t>
                    </m:r>
                  </m:oMath>
                </a14:m>
                <a:endParaRPr lang="uk-UA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3880" y="2101393"/>
                <a:ext cx="6689677" cy="572016"/>
              </a:xfrm>
              <a:prstGeom prst="rect">
                <a:avLst/>
              </a:prstGeom>
              <a:blipFill rotWithShape="0">
                <a:blip r:embed="rId2"/>
                <a:stretch>
                  <a:fillRect b="-212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Прямоугольник 8"/>
              <p:cNvSpPr/>
              <p:nvPr/>
            </p:nvSpPr>
            <p:spPr>
              <a:xfrm>
                <a:off x="111456" y="2673409"/>
                <a:ext cx="11912221" cy="18206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35560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Показники ефективності використання оборотних коштів: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35560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 коефіцієнт оборотності: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355600" algn="ct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14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К</m:t>
                        </m:r>
                      </m:e>
                      <m:sub>
                        <m:r>
                          <a:rPr lang="uk-UA" sz="14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об</m:t>
                        </m:r>
                      </m:sub>
                    </m:sSub>
                    <m:r>
                      <a:rPr lang="uk-UA" sz="14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14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ВП</m:t>
                        </m:r>
                      </m:num>
                      <m:den>
                        <m:sSub>
                          <m:sSubPr>
                            <m:ctrlPr>
                              <a:rPr lang="uk-UA" sz="14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14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Об</m:t>
                            </m:r>
                          </m:e>
                          <m:sub>
                            <m:r>
                              <a:rPr lang="uk-UA" sz="14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зал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або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14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К</m:t>
                        </m:r>
                      </m:e>
                      <m:sub>
                        <m:r>
                          <a:rPr lang="uk-UA" sz="14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об</m:t>
                        </m:r>
                      </m:sub>
                    </m:sSub>
                    <m:r>
                      <a:rPr lang="uk-UA" sz="14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14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150×1,25×100000</m:t>
                        </m:r>
                      </m:num>
                      <m:den>
                        <m:r>
                          <a:rPr lang="uk-UA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1000000</m:t>
                        </m:r>
                      </m:den>
                    </m:f>
                    <m:r>
                      <a:rPr lang="uk-UA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=18,75</m:t>
                    </m:r>
                  </m:oMath>
                </a14:m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оборотів;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35560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uk-UA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тривалість</a:t>
                </a:r>
                <a:r>
                  <a:rPr lang="uk-UA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одного </a:t>
                </a:r>
                <a:r>
                  <a:rPr lang="uk-UA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обороту: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355600" algn="ct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14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Т</m:t>
                        </m:r>
                      </m:e>
                      <m:sub>
                        <m:r>
                          <a:rPr lang="uk-UA" sz="14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об</m:t>
                        </m:r>
                      </m:sub>
                    </m:sSub>
                    <m:r>
                      <a:rPr lang="uk-UA" sz="14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14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365</m:t>
                        </m:r>
                      </m:num>
                      <m:den>
                        <m:sSub>
                          <m:sSubPr>
                            <m:ctrlPr>
                              <a:rPr lang="uk-UA" sz="14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14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К</m:t>
                            </m:r>
                          </m:e>
                          <m:sub>
                            <m:r>
                              <a:rPr lang="uk-UA" sz="14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об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або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14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Т</m:t>
                        </m:r>
                      </m:e>
                      <m:sub>
                        <m:r>
                          <a:rPr lang="uk-UA" sz="14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об</m:t>
                        </m:r>
                      </m:sub>
                    </m:sSub>
                    <m:r>
                      <a:rPr lang="uk-UA" sz="14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14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365</m:t>
                        </m:r>
                      </m:num>
                      <m:den>
                        <m:r>
                          <a:rPr lang="uk-UA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18,75</m:t>
                        </m:r>
                      </m:den>
                    </m:f>
                  </m:oMath>
                </a14:m>
                <a:r>
                  <a:rPr lang="uk-UA" sz="1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=19,2 </a:t>
                </a: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днів.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456" y="2673409"/>
                <a:ext cx="11912221" cy="1820691"/>
              </a:xfrm>
              <a:prstGeom prst="rect">
                <a:avLst/>
              </a:prstGeom>
              <a:blipFill rotWithShape="0">
                <a:blip r:embed="rId3"/>
                <a:stretch>
                  <a:fillRect t="-1007" b="-134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0432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113730" y="235481"/>
                <a:ext cx="11759821" cy="23082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Задача </a:t>
                </a:r>
                <a:r>
                  <a:rPr lang="uk-UA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3. </a:t>
                </a:r>
                <a:r>
                  <a:rPr lang="uk-UA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Чиста </a:t>
                </a: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вага полімерної деталі 10,0 кг, норма витрати полімеру 11,5 кг. Випускається 5000 виробів у рік. Постачання сировини здійснюється один раз у квартал. Транспортний запас складає 3 дні. Визначте </a:t>
                </a:r>
                <a:r>
                  <a:rPr lang="uk-UA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величину </a:t>
                </a: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виробничого запасу і коефіцієнт використання полімеру.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Розв’язок: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Денна потреба хімічного підприємства у полімері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Д=</m:t>
                      </m:r>
                      <m:f>
                        <m:fPr>
                          <m:ctrlPr>
                            <a:rPr lang="uk-UA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uk-UA" sz="14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11,5</m:t>
                          </m:r>
                          <m:r>
                            <a:rPr lang="uk-UA" sz="14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uk-UA" sz="14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5000</m:t>
                          </m:r>
                        </m:num>
                        <m:den>
                          <m:r>
                            <a:rPr lang="uk-UA" sz="14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365</m:t>
                          </m:r>
                        </m:den>
                      </m:f>
                      <m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=157,5 кг/день</m:t>
                      </m:r>
                    </m:oMath>
                  </m:oMathPara>
                </a14:m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 Поточний, страховий, транспортний та загальний запас підприємства у полімері складають</a:t>
                </a:r>
                <a:r>
                  <a:rPr lang="uk-UA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730" y="235481"/>
                <a:ext cx="11759821" cy="2308261"/>
              </a:xfrm>
              <a:prstGeom prst="rect">
                <a:avLst/>
              </a:prstGeom>
              <a:blipFill rotWithShape="0">
                <a:blip r:embed="rId2"/>
                <a:stretch>
                  <a:fillRect l="-467" t="-1587" r="-415" b="-264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113730" y="2571037"/>
                <a:ext cx="11759821" cy="33883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uk-UA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поточний запас:</a:t>
                </a:r>
                <a:endParaRPr lang="uk-UA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З</m:t>
                        </m:r>
                      </m:e>
                      <m:sub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пот</m:t>
                        </m:r>
                      </m:sub>
                    </m:sSub>
                    <m:r>
                      <a:rPr lang="uk-UA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=Д×</m:t>
                    </m:r>
                    <m:sSub>
                      <m:sSub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Т</m:t>
                        </m:r>
                      </m:e>
                      <m:sub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пост</m:t>
                        </m:r>
                      </m:sub>
                    </m:sSub>
                  </m:oMath>
                </a14:m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або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З</m:t>
                        </m:r>
                      </m:e>
                      <m:sub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пот</m:t>
                        </m:r>
                      </m:sub>
                    </m:sSub>
                    <m:r>
                      <a:rPr lang="uk-UA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=90×</m:t>
                    </m:r>
                    <m:sSub>
                      <m:sSub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157,5</m:t>
                        </m:r>
                      </m:e>
                      <m:sub/>
                    </m:sSub>
                    <m:r>
                      <a:rPr lang="uk-UA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=14,373 т</m:t>
                    </m:r>
                  </m:oMath>
                </a14:m>
                <a:endParaRPr lang="uk-UA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–страховий запас:</a:t>
                </a:r>
                <a:endParaRPr lang="uk-UA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З</m:t>
                        </m:r>
                      </m:e>
                      <m:sub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стр</m:t>
                        </m:r>
                      </m:sub>
                    </m:sSub>
                    <m:r>
                      <a:rPr lang="uk-UA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=Д×</m:t>
                    </m:r>
                    <m:sSub>
                      <m:sSub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Т</m:t>
                        </m:r>
                      </m:e>
                      <m:sub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зр.</m:t>
                        </m:r>
                        <m: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пост</m:t>
                        </m:r>
                      </m:sub>
                    </m:sSub>
                  </m:oMath>
                </a14:m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З</m:t>
                        </m:r>
                      </m:e>
                      <m:sub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стр</m:t>
                        </m:r>
                      </m:sub>
                    </m:sSub>
                    <m:r>
                      <a:rPr lang="uk-UA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=0,5×14,373=71,87т</m:t>
                    </m:r>
                  </m:oMath>
                </a14:m>
                <a:endParaRPr lang="uk-UA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 транспортний запас:</a:t>
                </a:r>
                <a:endParaRPr lang="uk-UA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uk-UA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З</m:t>
                          </m:r>
                        </m:e>
                        <m:sub>
                          <m:r>
                            <a:rPr lang="uk-UA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тр</m:t>
                          </m:r>
                        </m:sub>
                      </m:sSub>
                      <m:r>
                        <a:rPr lang="uk-UA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=3×</m:t>
                      </m:r>
                      <m:sSub>
                        <m:sSubPr>
                          <m:ctrlPr>
                            <a:rPr lang="uk-UA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uk-UA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157,5</m:t>
                          </m:r>
                        </m:e>
                        <m:sub/>
                      </m:sSub>
                      <m:r>
                        <a:rPr lang="uk-UA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=0,4791 т</m:t>
                      </m:r>
                    </m:oMath>
                  </m:oMathPara>
                </a14:m>
                <a:endParaRPr lang="uk-UA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 загальний запас</a:t>
                </a:r>
                <a:endParaRPr lang="uk-UA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uk-UA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З</m:t>
                          </m:r>
                        </m:e>
                        <m:sub>
                          <m:r>
                            <a:rPr lang="uk-UA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макс</m:t>
                          </m:r>
                        </m:sub>
                      </m:sSub>
                      <m:r>
                        <a:rPr lang="uk-UA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=14,373+</m:t>
                      </m:r>
                      <m:sSub>
                        <m:sSubPr>
                          <m:ctrlPr>
                            <a:rPr lang="uk-UA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uk-UA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7,187+0,4791=220,376т    </m:t>
                          </m:r>
                        </m:e>
                        <m:sub/>
                      </m:sSub>
                    </m:oMath>
                  </m:oMathPara>
                </a14:m>
                <a:endParaRPr lang="uk-UA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 Коефіцієнт використання полімеру на підприємстві:</a:t>
                </a:r>
                <a:endParaRPr lang="uk-UA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К</m:t>
                        </m:r>
                      </m:e>
                      <m:sub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об</m:t>
                        </m:r>
                      </m:sub>
                    </m:sSub>
                    <m:r>
                      <a:rPr lang="uk-UA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10,0</m:t>
                        </m:r>
                      </m:num>
                      <m:den>
                        <m:r>
                          <a:rPr lang="uk-UA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11,5</m:t>
                        </m:r>
                      </m:den>
                    </m:f>
                    <m:r>
                      <a:rPr lang="uk-UA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=0,87</m:t>
                    </m:r>
                  </m:oMath>
                </a14:m>
                <a:r>
                  <a:rPr lang="uk-UA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uk-UA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730" y="2571037"/>
                <a:ext cx="11759821" cy="3388300"/>
              </a:xfrm>
              <a:prstGeom prst="rect">
                <a:avLst/>
              </a:prstGeom>
              <a:blipFill rotWithShape="0">
                <a:blip r:embed="rId3"/>
                <a:stretch>
                  <a:fillRect l="-829" t="-143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406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616" y="263327"/>
            <a:ext cx="11705231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uk-UA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основі наведених у таблиці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даних визначити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норматив оборотних коштів хімічного підприємства, вкладених у виробничі запаси.</a:t>
            </a:r>
            <a:endParaRPr lang="uk-UA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653177"/>
              </p:ext>
            </p:extLst>
          </p:nvPr>
        </p:nvGraphicFramePr>
        <p:xfrm>
          <a:off x="195616" y="948386"/>
          <a:ext cx="11527811" cy="184188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347624"/>
                <a:gridCol w="1510990"/>
                <a:gridCol w="1811767"/>
                <a:gridCol w="1811767"/>
                <a:gridCol w="1210213"/>
                <a:gridCol w="1835450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Види виробничих запасів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Запаси (в днях)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Витрати сировини та матеріалів у ІІІ кв., тис.грн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Поточний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Підготовчий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запас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Транспортний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Страховий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Основні матеріали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900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Допоміжні матеріали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Паливо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uk-UA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195616" y="2790267"/>
                <a:ext cx="11705231" cy="39907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Розв’язок</a:t>
                </a:r>
                <a:r>
                  <a:rPr lang="uk-UA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uk-UA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uk-UA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Загальний запас по кожному виду виробничих запасів:</a:t>
                </a:r>
                <a:endParaRPr lang="uk-UA" sz="1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–основних матеріалів:</a:t>
                </a:r>
                <a:endParaRPr lang="uk-UA" sz="1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sz="16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</a:t>
                </a:r>
                <a:r>
                  <a:rPr lang="uk-UA" sz="1600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ом</a:t>
                </a:r>
                <a:r>
                  <a:rPr lang="uk-UA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20+1+10 = 35 днів;</a:t>
                </a:r>
                <a:endParaRPr lang="uk-UA" sz="1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–допоміжних матеріалів:</a:t>
                </a:r>
                <a:endParaRPr lang="uk-UA" sz="1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sz="16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</a:t>
                </a:r>
                <a:r>
                  <a:rPr lang="uk-UA" sz="1600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доп</a:t>
                </a:r>
                <a:r>
                  <a:rPr lang="uk-UA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40+4+20 = 64 дні;</a:t>
                </a:r>
                <a:endParaRPr lang="uk-UA" sz="1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 палива:</a:t>
                </a:r>
                <a:endParaRPr lang="uk-UA" sz="1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sz="16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</a:t>
                </a:r>
                <a:r>
                  <a:rPr lang="uk-UA" sz="1600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пал</a:t>
                </a:r>
                <a:r>
                  <a:rPr lang="uk-UA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30+5+14 = 50 днів;</a:t>
                </a:r>
                <a:endParaRPr lang="uk-UA" sz="1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uk-UA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 Середня норма запасів по підприємству </a:t>
                </a:r>
                <a:r>
                  <a:rPr lang="uk-UA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становить: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uk-UA" sz="1600" i="1"/>
                        </m:ctrlPr>
                      </m:sSubPr>
                      <m:e>
                        <m:r>
                          <a:rPr lang="uk-UA" sz="1600" i="1"/>
                          <m:t>Н</m:t>
                        </m:r>
                      </m:e>
                      <m:sub>
                        <m:r>
                          <a:rPr lang="uk-UA" sz="1600" i="1"/>
                          <m:t>сер</m:t>
                        </m:r>
                      </m:sub>
                    </m:sSub>
                    <m:r>
                      <a:rPr lang="uk-UA" sz="1600"/>
                      <m:t> =</m:t>
                    </m:r>
                    <m:f>
                      <m:fPr>
                        <m:ctrlPr>
                          <a:rPr lang="uk-UA" sz="1600" i="1"/>
                        </m:ctrlPr>
                      </m:fPr>
                      <m:num>
                        <m:r>
                          <a:rPr lang="uk-UA" sz="1600"/>
                          <m:t>900×35+400×64+700×50</m:t>
                        </m:r>
                        <m:r>
                          <a:rPr lang="uk-UA" sz="1600" i="1"/>
                          <m:t> </m:t>
                        </m:r>
                      </m:num>
                      <m:den>
                        <m:r>
                          <a:rPr lang="uk-UA" sz="1600"/>
                          <m:t>900+400+700</m:t>
                        </m:r>
                      </m:den>
                    </m:f>
                    <m:r>
                      <a:rPr lang="uk-UA" sz="1600" i="1"/>
                      <m:t>=46 днів</m:t>
                    </m:r>
                  </m:oMath>
                </a14:m>
                <a:r>
                  <a:rPr lang="uk-U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uk-U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Денна потреба в матеріальних ресурсах підприємства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uk-UA" sz="1600" i="1"/>
                      <m:t>Д</m:t>
                    </m:r>
                    <m:r>
                      <a:rPr lang="uk-UA" sz="1600"/>
                      <m:t> =</m:t>
                    </m:r>
                    <m:f>
                      <m:fPr>
                        <m:ctrlPr>
                          <a:rPr lang="uk-UA" sz="1600" i="1"/>
                        </m:ctrlPr>
                      </m:fPr>
                      <m:num>
                        <m:r>
                          <a:rPr lang="uk-UA" sz="1600"/>
                          <m:t>900+400+700</m:t>
                        </m:r>
                      </m:num>
                      <m:den>
                        <m:r>
                          <a:rPr lang="uk-UA" sz="1600"/>
                          <m:t>90</m:t>
                        </m:r>
                      </m:den>
                    </m:f>
                    <m:r>
                      <a:rPr lang="uk-UA" sz="1600" i="1"/>
                      <m:t>=23,2 тис. грн./ день</m:t>
                    </m:r>
                  </m:oMath>
                </a14:m>
                <a:r>
                  <a:rPr lang="uk-U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uk-U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Норматив виробничих запасів: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uk-UA" sz="1600" i="1"/>
                            <m:t>Н</m:t>
                          </m:r>
                        </m:e>
                        <m:sub>
                          <m:r>
                            <a:rPr lang="uk-UA" sz="1600" i="1"/>
                            <m:t>ВЗ</m:t>
                          </m:r>
                        </m:sub>
                      </m:sSub>
                      <m:r>
                        <a:rPr lang="uk-UA" sz="1600" i="1"/>
                        <m:t>=</m:t>
                      </m:r>
                      <m:sSub>
                        <m:sSubPr>
                          <m:ctrlPr>
                            <a:rPr lang="uk-UA" sz="1600" i="1"/>
                          </m:ctrlPr>
                        </m:sSubPr>
                        <m:e>
                          <m:r>
                            <a:rPr lang="uk-UA" sz="1600" i="1"/>
                            <m:t>Н</m:t>
                          </m:r>
                        </m:e>
                        <m:sub>
                          <m:r>
                            <a:rPr lang="uk-UA" sz="1600" i="1"/>
                            <m:t>сер</m:t>
                          </m:r>
                        </m:sub>
                      </m:sSub>
                      <m:r>
                        <a:rPr lang="uk-UA" sz="1600" i="1"/>
                        <m:t>×Д=46×23,1=1021,2 тис. грн.</m:t>
                      </m:r>
                    </m:oMath>
                  </m:oMathPara>
                </a14:m>
                <a:endParaRPr lang="uk-UA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16" y="2790267"/>
                <a:ext cx="11705231" cy="3990708"/>
              </a:xfrm>
              <a:prstGeom prst="rect">
                <a:avLst/>
              </a:prstGeom>
              <a:blipFill rotWithShape="0">
                <a:blip r:embed="rId2"/>
                <a:stretch>
                  <a:fillRect l="-417" t="-91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4760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799" y="788244"/>
            <a:ext cx="1165063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uk-UA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Задача </a:t>
            </a:r>
            <a:r>
              <a:rPr lang="uk-UA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Обчислити додатковий обсяг випуску продукції в плановому році, якщо середній розмір оборотних коштів зросте на 5 %, а число оборотів збільшиться на два. Виробнича програма базового року 30 тис. грн; середній обсяг оборотних коштів у базового року – 10 тис. грн.</a:t>
            </a:r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Розв'язок:</a:t>
            </a:r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Коефіцієнт оборотності в базового року:</a:t>
            </a:r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uk-UA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</a:t>
            </a:r>
            <a:r>
              <a:rPr lang="uk-UA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баз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 30 /10 = 3 обороти.</a:t>
            </a:r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Число оборотів оборотних коштів в планового року складе:</a:t>
            </a:r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uk-UA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</a:t>
            </a:r>
            <a:r>
              <a:rPr lang="uk-UA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</a:t>
            </a:r>
            <a:r>
              <a:rPr lang="uk-UA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 3 + 2 = 5 оборотів</a:t>
            </a:r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Середня величина оборотних коштів планового року зросте на 5 % та складе:</a:t>
            </a:r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</a:t>
            </a:r>
            <a:r>
              <a:rPr lang="uk-UA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= 10 * 1,05 = 10,5 тис. грн.</a:t>
            </a:r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Обсяг випуску продукції планового року визначимо як добуток коефіцієнта оборотності оборотних коштів та середнього обсягу оборотних коштів планового року:</a:t>
            </a:r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</a:t>
            </a:r>
            <a:r>
              <a:rPr lang="uk-UA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</a:t>
            </a:r>
            <a:r>
              <a:rPr lang="uk-UA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 5 * 10,5 = 52,5 тис. грн.</a:t>
            </a:r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Тоді додатковий обсяг випуску продукції планового року складе:</a:t>
            </a:r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 = 52,5 - 30 = 22,5 тис. грн.</a:t>
            </a:r>
            <a:endParaRPr lang="uk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5443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5923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721378" y="244768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uk-UA" alt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uk-UA" alt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1152" y="100872"/>
            <a:ext cx="11623344" cy="1709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1800" algn="just"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Поряд з основними й оборотними фондами (виробничими фондами) (таблиця 1), що обслуговують процес виробництва, економісти розрізняють </a:t>
            </a:r>
            <a:r>
              <a:rPr lang="uk-UA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фонди обігу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які обслуговують процес обігу (заготівлю предметів праці, збут готової продукції). Фонди обігу та оборотні фонди обертаються однаково (використовуються за один оборот), тому їх часто поєднують і в грошовому вираженні разом називають </a:t>
            </a:r>
            <a:r>
              <a:rPr lang="uk-UA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оборотними засобами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uk-UA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31800" algn="ctr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Таблиця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2 - </a:t>
            </a:r>
            <a:r>
              <a:rPr lang="uk-UA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Головні </a:t>
            </a:r>
            <a:r>
              <a:rPr lang="uk-UA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відмінності між основними фондами та оборотними засобами</a:t>
            </a:r>
            <a:endParaRPr lang="uk-UA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891555"/>
              </p:ext>
            </p:extLst>
          </p:nvPr>
        </p:nvGraphicFramePr>
        <p:xfrm>
          <a:off x="291152" y="1810571"/>
          <a:ext cx="11623344" cy="254273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3873662"/>
                <a:gridCol w="3874841"/>
                <a:gridCol w="387484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Основні критерії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Основні фонди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Оборотні засоби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Що включають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Засоби праці (технології, машини, будівлі, споруди)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Предмети праці (сировина, матеріали, напівфабрикати, комплектуючі, тощо)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Яким чином беруть участь у виробництві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Багатократно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Однократно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Яким чином витрачаються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Поступово зношується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Повністю споживається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Яким чином переносить власну вартість на вартість виробленої продукції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Поступово, частинами, в міру зношування, у вигляді амортизаційних відрахувань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Цілком і повністю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91152" y="4528025"/>
            <a:ext cx="11623344" cy="157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4500" algn="just">
              <a:lnSpc>
                <a:spcPct val="107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</a:t>
            </a:r>
            <a:r>
              <a:rPr lang="uk-UA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оборотних </a:t>
            </a:r>
            <a:r>
              <a:rPr lang="uk-UA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засобів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відносять предмети праці, які беруть участь у виробничому процесі однократно (сировину, матеріали, комплектуючі, робочу силу, тощо) та переносять всю свою вартість на готову продукцію протягом одного виробничого циклу.</a:t>
            </a:r>
            <a:endParaRPr lang="uk-UA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4500" algn="just">
              <a:lnSpc>
                <a:spcPct val="107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Таким чином, вартість оборотних фондів відшкодовується у вартості готового продукту повністю в кожному обороті капіталу і повністю повертається підприємству в грошовій формі у випадку успішної реалізації товарів. </a:t>
            </a:r>
            <a:endParaRPr lang="uk-UA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55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536811" y="573010"/>
                <a:ext cx="11432275" cy="44777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7051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sz="2200" b="1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Показники ефективності використання оборотних засобів:</a:t>
                </a:r>
                <a:endParaRPr lang="uk-UA" sz="2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7051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- коефіцієнт оборотності оборотних засобів (</a:t>
                </a:r>
                <a:r>
                  <a:rPr lang="uk-UA" sz="2200" dirty="0" err="1">
                    <a:effectLst/>
                    <a:latin typeface="Times New Roman" panose="02020603050405020304" pitchFamily="18" charset="0"/>
                    <a:ea typeface="TimesNewRomanPS-ItalicMT"/>
                    <a:cs typeface="Times New Roman" panose="02020603050405020304" pitchFamily="18" charset="0"/>
                  </a:rPr>
                  <a:t>К</a:t>
                </a:r>
                <a:r>
                  <a:rPr lang="uk-UA" sz="2200" baseline="-25000" dirty="0" err="1">
                    <a:effectLst/>
                    <a:latin typeface="Times New Roman" panose="02020603050405020304" pitchFamily="18" charset="0"/>
                    <a:ea typeface="TimesNewRomanPS-ItalicMT"/>
                    <a:cs typeface="Times New Roman" panose="02020603050405020304" pitchFamily="18" charset="0"/>
                  </a:rPr>
                  <a:t>об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):</a:t>
                </a:r>
                <a:endParaRPr lang="uk-UA" sz="2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70510" algn="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200" i="1">
                            <a:effectLst/>
                            <a:latin typeface="Cambria Math" panose="02040503050406030204" pitchFamily="18" charset="0"/>
                            <a:ea typeface="TimesNewRomanPS-ItalicMT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200" i="1">
                            <a:effectLst/>
                            <a:latin typeface="Cambria Math" panose="02040503050406030204" pitchFamily="18" charset="0"/>
                            <a:ea typeface="TimesNewRomanPS-ItalicMT"/>
                            <a:cs typeface="Times New Roman" panose="02020603050405020304" pitchFamily="18" charset="0"/>
                          </a:rPr>
                          <m:t>К</m:t>
                        </m:r>
                      </m:e>
                      <m:sub>
                        <m:r>
                          <a:rPr lang="uk-UA" sz="2200" i="1">
                            <a:effectLst/>
                            <a:latin typeface="Cambria Math" panose="02040503050406030204" pitchFamily="18" charset="0"/>
                            <a:ea typeface="TimesNewRomanPS-ItalicMT"/>
                            <a:cs typeface="Times New Roman" panose="02020603050405020304" pitchFamily="18" charset="0"/>
                          </a:rPr>
                          <m:t>об</m:t>
                        </m:r>
                      </m:sub>
                    </m:sSub>
                    <m:r>
                      <a:rPr lang="uk-UA" sz="2200" i="1">
                        <a:effectLst/>
                        <a:latin typeface="Cambria Math" panose="02040503050406030204" pitchFamily="18" charset="0"/>
                        <a:ea typeface="TimesNewRomanPS-ItalicMT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200" i="1">
                            <a:effectLst/>
                            <a:latin typeface="Cambria Math" panose="02040503050406030204" pitchFamily="18" charset="0"/>
                            <a:ea typeface="TimesNewRomanPS-ItalicMT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sz="2200" b="1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Q</m:t>
                            </m:r>
                          </m:e>
                          <m:sub>
                            <m:r>
                              <a:rPr lang="uk-UA" sz="2200" b="1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реал</m:t>
                            </m:r>
                          </m:sub>
                        </m:sSub>
                      </m:num>
                      <m:den>
                        <m:acc>
                          <m:accPr>
                            <m:chr m:val="̅"/>
                            <m:ctrlP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NewRomanPS-ItalicMT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uk-UA" sz="2200" i="1">
                                    <a:effectLst/>
                                    <a:latin typeface="Cambria Math" panose="02040503050406030204" pitchFamily="18" charset="0"/>
                                    <a:ea typeface="TimesNewRomanPS-ItalicMT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uk-UA" sz="2200" i="1">
                                    <a:effectLst/>
                                    <a:latin typeface="Cambria Math" panose="02040503050406030204" pitchFamily="18" charset="0"/>
                                    <a:ea typeface="TimesNewRomanPS-ItalicMT"/>
                                    <a:cs typeface="Times New Roman" panose="020206030504050203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uk-UA" sz="2200" i="1">
                                    <a:effectLst/>
                                    <a:latin typeface="Cambria Math" panose="02040503050406030204" pitchFamily="18" charset="0"/>
                                    <a:ea typeface="TimesNewRomanPS-ItalicMT"/>
                                    <a:cs typeface="Times New Roman" panose="02020603050405020304" pitchFamily="18" charset="0"/>
                                  </a:rPr>
                                  <m:t>Об</m:t>
                                </m:r>
                                <m:r>
                                  <a:rPr lang="uk-UA" sz="2200">
                                    <a:effectLst/>
                                    <a:latin typeface="Cambria Math" panose="02040503050406030204" pitchFamily="18" charset="0"/>
                                    <a:ea typeface="TimesNewRomanPS-ItalicMT"/>
                                    <a:cs typeface="Times New Roman" panose="02020603050405020304" pitchFamily="18" charset="0"/>
                                  </a:rPr>
                                  <m:t>З</m:t>
                                </m:r>
                              </m:sub>
                            </m:sSub>
                          </m:e>
                        </m:acc>
                      </m:den>
                    </m:f>
                  </m:oMath>
                </a14:m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PS-ItalicMT"/>
                    <a:cs typeface="Times New Roman" panose="02020603050405020304" pitchFamily="18" charset="0"/>
                  </a:rPr>
                  <a:t>				</a:t>
                </a:r>
                <a:r>
                  <a:rPr lang="uk-UA" sz="2200" dirty="0" smtClean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(4.1)</a:t>
                </a:r>
                <a:endParaRPr lang="uk-UA" sz="2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7051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PS-ItalicMT"/>
                    <a:cs typeface="Times New Roman" panose="02020603050405020304" pitchFamily="18" charset="0"/>
                  </a:rPr>
                  <a:t>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реал</m:t>
                        </m:r>
                      </m:sub>
                    </m:sSub>
                  </m:oMath>
                </a14:m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PS-ItalicMT"/>
                    <a:cs typeface="Times New Roman" panose="02020603050405020304" pitchFamily="18" charset="0"/>
                  </a:rPr>
                  <a:t> 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– річний обсяг реалізованої продукції за собівартістю, грн.</a:t>
                </a:r>
                <a:endParaRPr lang="uk-UA" sz="2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70510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uk-UA" sz="2200" i="1">
                            <a:effectLst/>
                            <a:latin typeface="Cambria Math" panose="02040503050406030204" pitchFamily="18" charset="0"/>
                            <a:ea typeface="TimesNewRomanPS-ItalicMT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NewRomanPS-ItalicMT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NewRomanPS-ItalicMT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NewRomanPS-ItalicMT"/>
                                <a:cs typeface="Times New Roman" panose="02020603050405020304" pitchFamily="18" charset="0"/>
                              </a:rPr>
                              <m:t>ОбЗ</m:t>
                            </m:r>
                          </m:sub>
                        </m:sSub>
                      </m:e>
                    </m:acc>
                  </m:oMath>
                </a14:m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, – середньорічна вартість залишку оборотних засобів, грн.</a:t>
                </a:r>
                <a:endParaRPr lang="uk-UA" sz="2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lnSpc>
                    <a:spcPct val="107000"/>
                  </a:lnSpc>
                  <a:spcAft>
                    <a:spcPts val="0"/>
                  </a:spcAft>
                  <a:buFont typeface="Times New Roman" panose="02020603050405020304" pitchFamily="18" charset="0"/>
                  <a:buChar char="-"/>
                </a:pP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коефіцієнт завантаження (</a:t>
                </a:r>
                <a:r>
                  <a:rPr lang="uk-UA" sz="2200" dirty="0" err="1">
                    <a:effectLst/>
                    <a:latin typeface="Times New Roman" panose="02020603050405020304" pitchFamily="18" charset="0"/>
                    <a:ea typeface="TimesNewRomanPS-ItalicMT"/>
                    <a:cs typeface="Times New Roman" panose="02020603050405020304" pitchFamily="18" charset="0"/>
                  </a:rPr>
                  <a:t>К</a:t>
                </a:r>
                <a:r>
                  <a:rPr lang="uk-UA" sz="2200" baseline="-25000" dirty="0" err="1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зав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):</a:t>
                </a:r>
              </a:p>
              <a:p>
                <a:pPr indent="270510" algn="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200" i="1">
                            <a:effectLst/>
                            <a:latin typeface="Cambria Math" panose="02040503050406030204" pitchFamily="18" charset="0"/>
                            <a:ea typeface="TimesNewRomanPS-ItalicMT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200" i="1">
                            <a:effectLst/>
                            <a:latin typeface="Cambria Math" panose="02040503050406030204" pitchFamily="18" charset="0"/>
                            <a:ea typeface="TimesNewRomanPS-ItalicMT"/>
                            <a:cs typeface="Times New Roman" panose="02020603050405020304" pitchFamily="18" charset="0"/>
                          </a:rPr>
                          <m:t>К</m:t>
                        </m:r>
                      </m:e>
                      <m:sub>
                        <m:r>
                          <a:rPr lang="uk-UA" sz="2200" i="1">
                            <a:effectLst/>
                            <a:latin typeface="Cambria Math" panose="02040503050406030204" pitchFamily="18" charset="0"/>
                            <a:ea typeface="TimesNewRomanPS-ItalicMT"/>
                            <a:cs typeface="Times New Roman" panose="02020603050405020304" pitchFamily="18" charset="0"/>
                          </a:rPr>
                          <m:t>зав</m:t>
                        </m:r>
                      </m:sub>
                    </m:sSub>
                    <m:r>
                      <a:rPr lang="uk-UA" sz="2200" i="1">
                        <a:effectLst/>
                        <a:latin typeface="Cambria Math" panose="02040503050406030204" pitchFamily="18" charset="0"/>
                        <a:ea typeface="TimesNewRomanPS-ItalicMT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200" i="1">
                            <a:effectLst/>
                            <a:latin typeface="Cambria Math" panose="02040503050406030204" pitchFamily="18" charset="0"/>
                            <a:ea typeface="TimesNewRomanPS-ItalicMT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acc>
                          <m:accPr>
                            <m:chr m:val="̅"/>
                            <m:ctrlP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NewRomanPS-ItalicMT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uk-UA" sz="2200" i="1">
                                    <a:effectLst/>
                                    <a:latin typeface="Cambria Math" panose="02040503050406030204" pitchFamily="18" charset="0"/>
                                    <a:ea typeface="TimesNewRomanPS-ItalicMT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effectLst/>
                                    <a:latin typeface="Cambria Math" panose="02040503050406030204" pitchFamily="18" charset="0"/>
                                    <a:ea typeface="TimesNewRomanPS-ItalicMT"/>
                                    <a:cs typeface="Times New Roman" panose="020206030504050203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uk-UA" sz="2200" i="1">
                                    <a:effectLst/>
                                    <a:latin typeface="Cambria Math" panose="02040503050406030204" pitchFamily="18" charset="0"/>
                                    <a:ea typeface="TimesNewRomanPS-ItalicMT"/>
                                    <a:cs typeface="Times New Roman" panose="02020603050405020304" pitchFamily="18" charset="0"/>
                                  </a:rPr>
                                  <m:t>ОбЗ</m:t>
                                </m:r>
                              </m:sub>
                            </m:sSub>
                          </m:e>
                        </m:acc>
                      </m:num>
                      <m:den>
                        <m:sSub>
                          <m:sSubPr>
                            <m:ctrlPr>
                              <a:rPr lang="uk-UA" sz="2200" b="1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Q</m:t>
                            </m:r>
                          </m:e>
                          <m:sub>
                            <m:r>
                              <a:rPr lang="uk-UA" sz="2200" b="1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реал</m:t>
                            </m:r>
                          </m:sub>
                        </m:sSub>
                      </m:den>
                    </m:f>
                    <m:r>
                      <a:rPr lang="uk-UA" sz="2200" i="1">
                        <a:effectLst/>
                        <a:latin typeface="Cambria Math" panose="02040503050406030204" pitchFamily="18" charset="0"/>
                        <a:ea typeface="TimesNewRomanPS-ItalicMT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200" i="1">
                            <a:effectLst/>
                            <a:latin typeface="Cambria Math" panose="02040503050406030204" pitchFamily="18" charset="0"/>
                            <a:ea typeface="TimesNewRomanPS-ItalicMT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200" i="1">
                            <a:effectLst/>
                            <a:latin typeface="Cambria Math" panose="02040503050406030204" pitchFamily="18" charset="0"/>
                            <a:ea typeface="TimesNewRomanPS-ItalicMT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NewRomanPS-ItalicMT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NewRomanPS-ItalicMT"/>
                                <a:cs typeface="Times New Roman" panose="02020603050405020304" pitchFamily="18" charset="0"/>
                              </a:rPr>
                              <m:t>К</m:t>
                            </m:r>
                          </m:e>
                          <m:sub>
                            <m: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NewRomanPS-ItalicMT"/>
                                <a:cs typeface="Times New Roman" panose="02020603050405020304" pitchFamily="18" charset="0"/>
                              </a:rPr>
                              <m:t>об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PS-ItalicMT"/>
                    <a:cs typeface="Times New Roman" panose="02020603050405020304" pitchFamily="18" charset="0"/>
                  </a:rPr>
                  <a:t>			</a:t>
                </a:r>
                <a:r>
                  <a:rPr lang="uk-UA" sz="2200" dirty="0" smtClean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(4.2)</a:t>
                </a:r>
                <a:endParaRPr lang="uk-UA" sz="2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7051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- тривалість обороту (</a:t>
                </a:r>
                <a:r>
                  <a:rPr lang="uk-UA" sz="2200" dirty="0" err="1">
                    <a:effectLst/>
                    <a:latin typeface="Times New Roman" panose="02020603050405020304" pitchFamily="18" charset="0"/>
                    <a:ea typeface="TimesNewRomanPS-ItalicMT"/>
                    <a:cs typeface="Times New Roman" panose="02020603050405020304" pitchFamily="18" charset="0"/>
                  </a:rPr>
                  <a:t>Т</a:t>
                </a:r>
                <a:r>
                  <a:rPr lang="uk-UA" sz="2200" baseline="-25000" dirty="0" err="1">
                    <a:effectLst/>
                    <a:latin typeface="Times New Roman" panose="02020603050405020304" pitchFamily="18" charset="0"/>
                    <a:ea typeface="TimesNewRomanPS-ItalicMT"/>
                    <a:cs typeface="Times New Roman" panose="02020603050405020304" pitchFamily="18" charset="0"/>
                  </a:rPr>
                  <a:t>об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):</a:t>
                </a:r>
                <a:endParaRPr lang="uk-UA" sz="2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70510" algn="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200" i="1">
                            <a:effectLst/>
                            <a:latin typeface="Cambria Math" panose="02040503050406030204" pitchFamily="18" charset="0"/>
                            <a:ea typeface="TimesNewRomanPSMT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200" i="1">
                            <a:effectLst/>
                            <a:latin typeface="Cambria Math" panose="02040503050406030204" pitchFamily="18" charset="0"/>
                            <a:ea typeface="TimesNewRomanPSMT"/>
                            <a:cs typeface="Times New Roman" panose="02020603050405020304" pitchFamily="18" charset="0"/>
                          </a:rPr>
                          <m:t>Т</m:t>
                        </m:r>
                      </m:e>
                      <m:sub>
                        <m:r>
                          <a:rPr lang="uk-UA" sz="2200" i="1">
                            <a:effectLst/>
                            <a:latin typeface="Cambria Math" panose="02040503050406030204" pitchFamily="18" charset="0"/>
                            <a:ea typeface="TimesNewRomanPSMT"/>
                            <a:cs typeface="Times New Roman" panose="02020603050405020304" pitchFamily="18" charset="0"/>
                          </a:rPr>
                          <m:t>об</m:t>
                        </m:r>
                      </m:sub>
                    </m:sSub>
                    <m:r>
                      <a:rPr lang="uk-UA" sz="2200" i="1">
                        <a:effectLst/>
                        <a:latin typeface="Cambria Math" panose="02040503050406030204" pitchFamily="18" charset="0"/>
                        <a:ea typeface="TimesNewRomanPSMT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200" i="1">
                            <a:effectLst/>
                            <a:latin typeface="Cambria Math" panose="02040503050406030204" pitchFamily="18" charset="0"/>
                            <a:ea typeface="TimesNewRomanPSMT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NewRomanPSMT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NewRomanPSMT"/>
                                <a:cs typeface="Times New Roman" panose="02020603050405020304" pitchFamily="18" charset="0"/>
                              </a:rPr>
                              <m:t>Д</m:t>
                            </m:r>
                          </m:e>
                          <m:sub>
                            <m: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NewRomanPSMT"/>
                                <a:cs typeface="Times New Roman" panose="02020603050405020304" pitchFamily="18" charset="0"/>
                              </a:rPr>
                              <m:t>к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NewRomanPSMT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NewRomanPSMT"/>
                                <a:cs typeface="Times New Roman" panose="02020603050405020304" pitchFamily="18" charset="0"/>
                              </a:rPr>
                              <m:t>К</m:t>
                            </m:r>
                          </m:e>
                          <m:sub>
                            <m: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TimesNewRomanPSMT"/>
                                <a:cs typeface="Times New Roman" panose="02020603050405020304" pitchFamily="18" charset="0"/>
                              </a:rPr>
                              <m:t>об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,				</a:t>
                </a:r>
                <a:r>
                  <a:rPr lang="uk-UA" sz="2200" dirty="0" smtClean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(4.3)</a:t>
                </a:r>
                <a:endParaRPr lang="uk-UA" sz="2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7051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де </a:t>
                </a:r>
                <a:r>
                  <a:rPr lang="uk-UA" sz="2200" dirty="0" err="1">
                    <a:effectLst/>
                    <a:latin typeface="Times New Roman" panose="02020603050405020304" pitchFamily="18" charset="0"/>
                    <a:ea typeface="TimesNewRomanPS-ItalicMT"/>
                    <a:cs typeface="Times New Roman" panose="02020603050405020304" pitchFamily="18" charset="0"/>
                  </a:rPr>
                  <a:t>Д</a:t>
                </a:r>
                <a:r>
                  <a:rPr lang="uk-UA" sz="2200" baseline="-25000" dirty="0" err="1">
                    <a:effectLst/>
                    <a:latin typeface="Times New Roman" panose="02020603050405020304" pitchFamily="18" charset="0"/>
                    <a:ea typeface="TimesNewRomanPS-ItalicMT"/>
                    <a:cs typeface="Times New Roman" panose="02020603050405020304" pitchFamily="18" charset="0"/>
                  </a:rPr>
                  <a:t>к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TimesNewRomanPSMT"/>
                    <a:cs typeface="Times New Roman" panose="02020603050405020304" pitchFamily="18" charset="0"/>
                  </a:rPr>
                  <a:t> - кількість календарних днів протягом року.</a:t>
                </a:r>
                <a:endParaRPr lang="uk-UA" sz="2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811" y="573010"/>
                <a:ext cx="11432275" cy="4477701"/>
              </a:xfrm>
              <a:prstGeom prst="rect">
                <a:avLst/>
              </a:prstGeom>
              <a:blipFill rotWithShape="0">
                <a:blip r:embed="rId2"/>
                <a:stretch>
                  <a:fillRect l="-587" t="-952" r="-693" b="-108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9717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98783" y="123245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100084" y="165248"/>
            <a:ext cx="11773468" cy="5901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marR="265430" indent="361950" algn="just">
              <a:lnSpc>
                <a:spcPct val="115000"/>
              </a:lnSpc>
              <a:spcAft>
                <a:spcPts val="0"/>
              </a:spcAft>
            </a:pP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Будь-який виробничий процес потребує найбільш оптимального використання оборотних засобів виробництва з метою ефективного</a:t>
            </a:r>
            <a:r>
              <a:rPr lang="uk-UA" sz="2200" spc="6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функціонування останніх. Тому необхідність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визначення належних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ви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трат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оборотних засобів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одиницю виготовлення готової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продукції у певний проміжок часу зумовила необхідність нормування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як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важливої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складової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організації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виробничого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процесу.</a:t>
            </a:r>
            <a:endParaRPr lang="uk-UA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6200" marR="277495" indent="361315" algn="just">
              <a:lnSpc>
                <a:spcPct val="115000"/>
              </a:lnSpc>
              <a:spcAft>
                <a:spcPts val="0"/>
              </a:spcAft>
            </a:pPr>
            <a:r>
              <a:rPr lang="uk-UA" sz="2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Нормування</a:t>
            </a:r>
            <a:r>
              <a:rPr lang="uk-UA" sz="2200" b="1" i="1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як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організації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управління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виробництвом полягає у визначенні необхідних витрат оборотних засобів у порівнянні з результатами виробництва. Метою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нормування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оборотних засобів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є їх економія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 одночасним збереженням або навіть підвищенням якості готової продукції, зростанням обсягів</a:t>
            </a:r>
            <a:r>
              <a:rPr lang="uk-UA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виробництва, доходів працівників на основі технологічних новацій, вдосконаленням організації праці та виробничих процесів.</a:t>
            </a:r>
            <a:endParaRPr lang="uk-UA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6200" marR="277495" indent="361315" algn="just">
              <a:lnSpc>
                <a:spcPct val="115000"/>
              </a:lnSpc>
              <a:spcAft>
                <a:spcPts val="0"/>
              </a:spcAft>
            </a:pP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Нормування безпосередньо</a:t>
            </a:r>
            <a:r>
              <a:rPr lang="uk-UA" sz="22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пов’язане</a:t>
            </a:r>
            <a:r>
              <a:rPr lang="uk-UA" sz="22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uk-UA" sz="22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проектуванням</a:t>
            </a:r>
            <a:r>
              <a:rPr lang="uk-UA" sz="22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технології</a:t>
            </a:r>
            <a:r>
              <a:rPr lang="uk-UA" sz="22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2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трудового</a:t>
            </a:r>
            <a:r>
              <a:rPr lang="uk-UA" sz="22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процесу,</a:t>
            </a:r>
            <a:r>
              <a:rPr lang="uk-UA" sz="22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є ключовим</a:t>
            </a:r>
            <a:r>
              <a:rPr lang="uk-UA" sz="22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елементом його організації</a:t>
            </a:r>
            <a:r>
              <a:rPr lang="uk-UA" sz="22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</a:t>
            </a:r>
            <a:r>
              <a:rPr lang="uk-UA" sz="22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оперативного</a:t>
            </a:r>
            <a:r>
              <a:rPr lang="uk-UA" sz="22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управління не тільки ефективністю використання оборотних засобів підприємства, алей інших задіяних ресурсів. Нормування</a:t>
            </a:r>
            <a:r>
              <a:rPr lang="uk-UA" sz="22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є обов’язковою</a:t>
            </a:r>
            <a:r>
              <a:rPr lang="uk-UA" sz="22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складовою</a:t>
            </a:r>
            <a:r>
              <a:rPr lang="uk-UA" sz="22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технологічної,</a:t>
            </a:r>
            <a:r>
              <a:rPr lang="uk-UA" sz="22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організаційної</a:t>
            </a:r>
            <a:r>
              <a:rPr lang="uk-UA" sz="2200" spc="6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підготовки</a:t>
            </a:r>
            <a:r>
              <a:rPr lang="uk-UA" sz="22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й</a:t>
            </a:r>
            <a:r>
              <a:rPr lang="uk-UA" sz="2200" spc="-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оперативного</a:t>
            </a:r>
            <a:r>
              <a:rPr lang="uk-UA" sz="22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управління</a:t>
            </a:r>
            <a:r>
              <a:rPr lang="uk-UA" sz="2200" spc="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виробництвом.</a:t>
            </a:r>
            <a:endParaRPr lang="uk-UA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69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63772" y="232012"/>
                <a:ext cx="11887199" cy="6363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100" dirty="0" smtClean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Визначимо ряд нормованих показників використання оборотних засобів підприємства:</a:t>
                </a:r>
                <a:endParaRPr lang="uk-UA" sz="2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100" b="1" i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Коефіцієнт оборотності </a:t>
                </a:r>
                <a:r>
                  <a:rPr lang="uk-UA" sz="2100" b="1" i="1" dirty="0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нормованих оборотних </a:t>
                </a:r>
                <a:r>
                  <a:rPr lang="uk-UA" sz="2100" b="1" i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засобів</a:t>
                </a:r>
                <a:r>
                  <a:rPr lang="uk-UA" sz="2100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</a:t>
                </a:r>
                <a:r>
                  <a:rPr lang="uk-UA" sz="2100" dirty="0" err="1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К</a:t>
                </a:r>
                <a:r>
                  <a:rPr lang="uk-UA" sz="2100" baseline="-25000" dirty="0" err="1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ОБн</a:t>
                </a:r>
                <a:r>
                  <a:rPr lang="uk-UA" sz="2100" dirty="0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:</a:t>
                </a:r>
                <a:endParaRPr lang="uk-UA" sz="2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1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1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К</m:t>
                        </m:r>
                      </m:e>
                      <m:sub>
                        <m:r>
                          <a:rPr lang="uk-UA" sz="21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ОБ</m:t>
                        </m:r>
                        <m:r>
                          <a:rPr lang="uk-UA" sz="2100" b="1" i="1" smtClean="0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н</m:t>
                        </m:r>
                      </m:sub>
                    </m:sSub>
                    <m:r>
                      <a:rPr lang="uk-UA" sz="2100" b="1" i="1">
                        <a:effectLst/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1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sz="2100" b="1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Q</m:t>
                            </m:r>
                          </m:e>
                          <m:sub>
                            <m:r>
                              <a:rPr lang="uk-UA" sz="2100" b="1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реал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uk-UA" sz="2100" b="1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a:rPr lang="uk-UA" sz="2100" b="1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НОЗ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2100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					</a:t>
                </a:r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(3.1)</a:t>
                </a:r>
                <a:endParaRPr lang="uk-UA" sz="2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де </a:t>
                </a:r>
                <a:r>
                  <a:rPr lang="uk-UA" sz="2100" dirty="0" err="1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Q</a:t>
                </a:r>
                <a:r>
                  <a:rPr lang="uk-UA" sz="2100" baseline="-25000" dirty="0" err="1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реал</a:t>
                </a:r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обсяг реалізованої продукції підприємства</a:t>
                </a:r>
                <a:r>
                  <a:rPr lang="uk-UA" sz="2100" dirty="0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; </a:t>
                </a:r>
                <a:r>
                  <a:rPr lang="en-US" sz="2100" dirty="0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S</a:t>
                </a:r>
                <a:r>
                  <a:rPr lang="uk-UA" sz="2100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НОЗ</a:t>
                </a:r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середньорічний залишок нормованих оборотних засобів</a:t>
                </a:r>
                <a:r>
                  <a:rPr lang="uk-UA" sz="2100" dirty="0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, який </a:t>
                </a:r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визначається за формулою (3.2</a:t>
                </a:r>
                <a:r>
                  <a:rPr lang="uk-UA" sz="2100" dirty="0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):</a:t>
                </a:r>
                <a:endParaRPr lang="uk-UA" sz="2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100" b="1" i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Середньорічний залишок нормованих оборотних засобів</a:t>
                </a:r>
                <a:r>
                  <a:rPr lang="uk-UA" sz="2100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</a:t>
                </a:r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S</a:t>
                </a:r>
                <a:r>
                  <a:rPr lang="uk-UA" sz="2100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НОЗ</a:t>
                </a:r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:</a:t>
                </a:r>
                <a:endParaRPr lang="uk-UA" sz="2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100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uk-UA" sz="2100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b>
                        <m:r>
                          <a:rPr lang="uk-UA" sz="2100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НОЗ</m:t>
                        </m:r>
                      </m:sub>
                    </m:sSub>
                    <m:r>
                      <a:rPr lang="uk-UA" sz="2100">
                        <a:effectLst/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100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sz="2100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a:rPr lang="uk-UA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КВ1</m:t>
                            </m:r>
                          </m:sub>
                        </m:sSub>
                        <m:r>
                          <a:rPr lang="uk-UA" sz="2100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uk-UA" sz="2100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a:rPr lang="uk-UA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КВ2</m:t>
                            </m:r>
                          </m:sub>
                        </m:sSub>
                        <m:r>
                          <a:rPr lang="uk-UA" sz="2100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uk-UA" sz="2100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a:rPr lang="uk-UA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КВ3</m:t>
                            </m:r>
                          </m:sub>
                        </m:sSub>
                        <m:r>
                          <a:rPr lang="uk-UA" sz="2100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uk-UA" sz="2100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a:rPr lang="uk-UA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КВ4</m:t>
                            </m:r>
                          </m:sub>
                        </m:sSub>
                      </m:num>
                      <m:den>
                        <m:r>
                          <a:rPr lang="uk-UA" sz="2100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				(3.2)</a:t>
                </a:r>
                <a:endParaRPr lang="uk-UA" sz="2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S</a:t>
                </a:r>
                <a:r>
                  <a:rPr lang="uk-UA" sz="2100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КВ</a:t>
                </a:r>
                <a:r>
                  <a:rPr lang="uk-UA" sz="2100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</a:t>
                </a:r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– середньоквартальний залишок нормованих оборотних засобів, який визначається за формулою (3.3</a:t>
                </a:r>
                <a:r>
                  <a:rPr lang="uk-UA" sz="2100" dirty="0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):</a:t>
                </a:r>
                <a:endParaRPr lang="uk-UA" sz="2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100" b="1" i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Середньоквартальний залишок нормованих оборотних засобів</a:t>
                </a:r>
                <a:r>
                  <a:rPr lang="uk-UA" sz="2100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</a:t>
                </a:r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S</a:t>
                </a:r>
                <a:r>
                  <a:rPr lang="uk-UA" sz="2100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КВ</a:t>
                </a:r>
                <a:r>
                  <a:rPr lang="uk-UA" sz="2100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:</a:t>
                </a:r>
                <a:endParaRPr lang="uk-UA" sz="2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100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uk-UA" sz="2100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b>
                        <m:r>
                          <a:rPr lang="uk-UA" sz="2100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КВ</m:t>
                        </m:r>
                      </m:sub>
                    </m:sSub>
                    <m:r>
                      <a:rPr lang="uk-UA" sz="2100">
                        <a:effectLst/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100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sz="2100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a:rPr lang="uk-UA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М1</m:t>
                            </m:r>
                          </m:sub>
                        </m:sSub>
                        <m:r>
                          <a:rPr lang="uk-UA" sz="2100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uk-UA" sz="2100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a:rPr lang="uk-UA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М2</m:t>
                            </m:r>
                          </m:sub>
                        </m:sSub>
                        <m:r>
                          <a:rPr lang="uk-UA" sz="2100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uk-UA" sz="2100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a:rPr lang="uk-UA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М3</m:t>
                            </m:r>
                          </m:sub>
                        </m:sSub>
                      </m:num>
                      <m:den>
                        <m:r>
                          <a:rPr lang="uk-UA" sz="2100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				(3.3)</a:t>
                </a:r>
                <a:endParaRPr lang="uk-UA" sz="2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S</a:t>
                </a:r>
                <a:r>
                  <a:rPr lang="uk-UA" sz="2100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М</a:t>
                </a:r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середньомісячний залишок нормованих оборотних засобів</a:t>
                </a:r>
                <a:r>
                  <a:rPr lang="uk-UA" sz="2100" dirty="0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, який </a:t>
                </a:r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визначається за формулою (3.4</a:t>
                </a:r>
                <a:r>
                  <a:rPr lang="uk-UA" sz="2100" dirty="0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):</a:t>
                </a:r>
                <a:endParaRPr lang="uk-UA" sz="2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100" b="1" i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Середньомісячний залишок нормованих оборотних засобів</a:t>
                </a:r>
                <a:r>
                  <a:rPr lang="uk-UA" sz="2100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</a:t>
                </a:r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– S</a:t>
                </a:r>
                <a:r>
                  <a:rPr lang="uk-UA" sz="2100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М</a:t>
                </a:r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:</a:t>
                </a:r>
                <a:endParaRPr lang="uk-UA" sz="2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100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uk-UA" sz="2100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S</m:t>
                        </m:r>
                      </m:e>
                      <m:sub>
                        <m:r>
                          <a:rPr lang="uk-UA" sz="2100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М</m:t>
                        </m:r>
                      </m:sub>
                    </m:sSub>
                    <m:r>
                      <a:rPr lang="uk-UA" sz="2100">
                        <a:effectLst/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100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sz="2100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a:rPr lang="uk-UA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ПМ</m:t>
                            </m:r>
                          </m:sub>
                        </m:sSub>
                        <m:r>
                          <a:rPr lang="uk-UA" sz="2100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uk-UA" sz="2100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a:rPr lang="uk-UA" sz="21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КМ</m:t>
                            </m:r>
                          </m:sub>
                        </m:sSub>
                      </m:num>
                      <m:den>
                        <m:r>
                          <a:rPr lang="uk-UA" sz="2100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				(3.4)</a:t>
                </a:r>
                <a:endParaRPr lang="uk-UA" sz="2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S</a:t>
                </a:r>
                <a:r>
                  <a:rPr lang="uk-UA" sz="2100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ПМ</a:t>
                </a:r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, S</a:t>
                </a:r>
                <a:r>
                  <a:rPr lang="uk-UA" sz="2100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КМ</a:t>
                </a:r>
                <a:r>
                  <a:rPr lang="uk-UA" sz="2100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</a:t>
                </a:r>
                <a:r>
                  <a:rPr lang="uk-UA" sz="21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– залишок нормованих оборотних засобів на початок і кінець місяця відповідно</a:t>
                </a:r>
                <a:r>
                  <a:rPr lang="uk-UA" sz="2100" dirty="0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772" y="232012"/>
                <a:ext cx="11887199" cy="6363858"/>
              </a:xfrm>
              <a:prstGeom prst="rect">
                <a:avLst/>
              </a:prstGeom>
              <a:blipFill rotWithShape="0">
                <a:blip r:embed="rId2"/>
                <a:stretch>
                  <a:fillRect l="-615" t="-287" r="-615" b="-105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3615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91152" y="269317"/>
                <a:ext cx="11718878" cy="61722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uk-UA" sz="2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Період </a:t>
                </a:r>
                <a:r>
                  <a:rPr lang="uk-UA" sz="2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обороту оборотних засобів</a:t>
                </a:r>
                <a:r>
                  <a:rPr lang="uk-UA" sz="2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uk-U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</a:t>
                </a:r>
                <a:r>
                  <a:rPr lang="uk-UA" sz="2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</a:t>
                </a:r>
                <a:r>
                  <a:rPr lang="uk-U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uk-U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</a:t>
                </a:r>
                <a:r>
                  <a:rPr lang="uk-UA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2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200" b="1" i="1">
                            <a:latin typeface="Cambria Math" panose="02040503050406030204" pitchFamily="18" charset="0"/>
                          </a:rPr>
                          <m:t>Т</m:t>
                        </m:r>
                      </m:e>
                      <m:sub>
                        <m:r>
                          <a:rPr lang="uk-UA" sz="2200" b="1" i="1">
                            <a:latin typeface="Cambria Math" panose="02040503050406030204" pitchFamily="18" charset="0"/>
                          </a:rPr>
                          <m:t>ОБ</m:t>
                        </m:r>
                      </m:sub>
                    </m:sSub>
                    <m:r>
                      <a:rPr lang="uk-UA" sz="22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uk-UA" sz="2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sz="22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uk-UA" sz="2200" b="1" i="1">
                                <a:latin typeface="Cambria Math" panose="02040503050406030204" pitchFamily="18" charset="0"/>
                              </a:rPr>
                              <m:t>Т</m:t>
                            </m:r>
                          </m:e>
                          <m:sub>
                            <m:r>
                              <a:rPr lang="uk-UA" sz="2200" b="1" i="1">
                                <a:latin typeface="Cambria Math" panose="02040503050406030204" pitchFamily="18" charset="0"/>
                              </a:rPr>
                              <m:t>ПЕР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uk-UA" sz="22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uk-UA" sz="2200" b="1" i="1">
                                <a:latin typeface="Cambria Math" panose="02040503050406030204" pitchFamily="18" charset="0"/>
                              </a:rPr>
                              <m:t>К</m:t>
                            </m:r>
                          </m:e>
                          <m:sub>
                            <m:r>
                              <a:rPr lang="uk-UA" sz="2200" b="1" i="1">
                                <a:latin typeface="Cambria Math" panose="02040503050406030204" pitchFamily="18" charset="0"/>
                              </a:rPr>
                              <m:t>ОБ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				</a:t>
                </a:r>
                <a:r>
                  <a:rPr lang="uk-U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(3.5)</a:t>
                </a:r>
              </a:p>
              <a:p>
                <a:r>
                  <a:rPr lang="uk-U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</a:t>
                </a:r>
                <a:r>
                  <a:rPr lang="uk-UA" sz="2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ПЕР</a:t>
                </a:r>
                <a:r>
                  <a:rPr lang="uk-U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тривалість розрахункового періоду (як правило, Т</a:t>
                </a:r>
                <a:r>
                  <a:rPr lang="uk-UA" sz="2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ПЕР</a:t>
                </a:r>
                <a:r>
                  <a:rPr lang="uk-U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360 днів);</a:t>
                </a:r>
              </a:p>
              <a:p>
                <a:r>
                  <a:rPr lang="uk-U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</a:t>
                </a:r>
                <a:r>
                  <a:rPr lang="uk-UA" sz="2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 </a:t>
                </a:r>
                <a:r>
                  <a:rPr lang="uk-U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коефіцієнт оборотності.</a:t>
                </a:r>
              </a:p>
              <a:p>
                <a:r>
                  <a:rPr lang="uk-U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б)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2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200" b="1" i="1">
                            <a:latin typeface="Cambria Math" panose="02040503050406030204" pitchFamily="18" charset="0"/>
                          </a:rPr>
                          <m:t>Т</m:t>
                        </m:r>
                      </m:e>
                      <m:sub>
                        <m:r>
                          <a:rPr lang="uk-UA" sz="2200" b="1" i="1">
                            <a:latin typeface="Cambria Math" panose="02040503050406030204" pitchFamily="18" charset="0"/>
                          </a:rPr>
                          <m:t>ОБ</m:t>
                        </m:r>
                      </m:sub>
                    </m:sSub>
                    <m:r>
                      <a:rPr lang="uk-UA" sz="22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uk-UA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2200" i="1">
                            <a:latin typeface="Cambria Math" panose="02040503050406030204" pitchFamily="18" charset="0"/>
                          </a:rPr>
                          <m:t>360×</m:t>
                        </m:r>
                        <m:sSub>
                          <m:sSubPr>
                            <m:ctrlPr>
                              <a:rPr lang="uk-UA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2200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a:rPr lang="uk-UA" sz="2200" i="1">
                                <a:latin typeface="Cambria Math" panose="02040503050406030204" pitchFamily="18" charset="0"/>
                              </a:rPr>
                              <m:t>НОЗ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uk-UA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Q</m:t>
                            </m:r>
                          </m:e>
                          <m:sub>
                            <m:r>
                              <a:rPr lang="uk-UA" sz="2200" i="1">
                                <a:latin typeface="Cambria Math" panose="02040503050406030204" pitchFamily="18" charset="0"/>
                              </a:rPr>
                              <m:t>реал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			</a:t>
                </a:r>
                <a:r>
                  <a:rPr lang="uk-U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(3.6)</a:t>
                </a:r>
              </a:p>
              <a:p>
                <a:r>
                  <a:rPr lang="uk-U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uk-UA" sz="2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НОЗ</a:t>
                </a:r>
                <a:r>
                  <a:rPr lang="uk-U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середньорічний залишок нормованих оборотних засобів;</a:t>
                </a:r>
              </a:p>
              <a:p>
                <a:r>
                  <a:rPr lang="uk-UA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uk-UA" sz="22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реал</a:t>
                </a:r>
                <a:r>
                  <a:rPr lang="uk-U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обсяг реалізованої продукції підприємства</a:t>
                </a:r>
                <a:r>
                  <a:rPr lang="uk-UA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b="1" i="1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Сумарна потреба підприємства в певному матеріалі</a:t>
                </a:r>
                <a:r>
                  <a:rPr lang="uk-UA" sz="2200" b="1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</a:t>
                </a:r>
                <a:r>
                  <a:rPr lang="uk-UA" sz="2200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М</a:t>
                </a:r>
                <a:r>
                  <a:rPr lang="uk-UA" sz="2200" baseline="-25000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С</a:t>
                </a:r>
                <a:r>
                  <a:rPr lang="uk-UA" sz="2200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:</a:t>
                </a:r>
                <a:endParaRPr lang="uk-UA" sz="22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200" i="1"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uk-UA" sz="2200"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uk-UA" sz="2200"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uk-UA" sz="2200"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uk-UA" sz="2200" i="1"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</m:rPr>
                          <a:rPr lang="uk-UA" sz="2200"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i</m:t>
                        </m:r>
                        <m:r>
                          <a:rPr lang="uk-UA" sz="2200"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=1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n</m:t>
                        </m:r>
                      </m:sup>
                      <m:e>
                        <m:sSub>
                          <m:sSubPr>
                            <m:ctrlPr>
                              <a:rPr lang="uk-UA" sz="2200" i="1"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2200"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N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uk-UA" sz="2200"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i</m:t>
                            </m:r>
                          </m:sub>
                        </m:sSub>
                      </m:e>
                    </m:nary>
                    <m:r>
                      <a:rPr lang="uk-UA" sz="2200"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×</m:t>
                    </m:r>
                    <m:sSub>
                      <m:sSubPr>
                        <m:ctrlPr>
                          <a:rPr lang="uk-UA" sz="2200" i="1"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uk-UA" sz="2200"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a:rPr lang="uk-UA" sz="2200" i="1"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З</m:t>
                        </m:r>
                        <m:r>
                          <m:rPr>
                            <m:sty m:val="p"/>
                          </m:rPr>
                          <a:rPr lang="uk-UA" sz="2200"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uk-UA" sz="2200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				(3.7)</a:t>
                </a:r>
                <a:endParaRPr lang="uk-UA" sz="22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n – кількість видів деталей (виробів), що виготовляються з певного матеріалу на підприємстві; </a:t>
                </a:r>
                <a:r>
                  <a:rPr lang="uk-UA" sz="2200" dirty="0" err="1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N</a:t>
                </a:r>
                <a:r>
                  <a:rPr lang="uk-UA" sz="2200" baseline="-25000" dirty="0" err="1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і</a:t>
                </a:r>
                <a:r>
                  <a:rPr lang="uk-UA" sz="2200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обсяг випуску і-того виробу в натуральному виразі; </a:t>
                </a:r>
                <a:r>
                  <a:rPr lang="uk-UA" sz="2200" dirty="0" err="1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q</a:t>
                </a:r>
                <a:r>
                  <a:rPr lang="uk-UA" sz="2200" baseline="-25000" dirty="0" err="1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Зі</a:t>
                </a:r>
                <a:r>
                  <a:rPr lang="uk-UA" sz="2200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маса заготовки, яка визначається за формулою 3.8</a:t>
                </a:r>
                <a:endParaRPr lang="uk-UA" sz="22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b="1" i="1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Маса заготовки</a:t>
                </a:r>
                <a:r>
                  <a:rPr lang="uk-UA" sz="2200" b="1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</a:t>
                </a:r>
                <a:r>
                  <a:rPr lang="uk-UA" sz="2200" dirty="0" err="1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q</a:t>
                </a:r>
                <a:r>
                  <a:rPr lang="uk-UA" sz="2200" baseline="-25000" dirty="0" err="1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З</a:t>
                </a:r>
                <a:r>
                  <a:rPr lang="uk-UA" sz="2200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:</a:t>
                </a:r>
                <a:endParaRPr lang="uk-UA" sz="22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200" i="1"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uk-UA" sz="2200"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a:rPr lang="uk-UA" sz="2200"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З</m:t>
                        </m:r>
                      </m:sub>
                    </m:sSub>
                    <m:r>
                      <a:rPr lang="uk-UA" sz="2200" b="1" i="1"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200" b="1" i="1"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sz="2200" b="1" i="1"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2200"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q</m:t>
                            </m:r>
                          </m:e>
                          <m:sub>
                            <m:r>
                              <a:rPr lang="uk-UA" sz="2200" b="1" i="1"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uk-UA" sz="2200" b="1" i="1"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200" b="1" i="1"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К</m:t>
                            </m:r>
                          </m:e>
                          <m:sub>
                            <m:r>
                              <a:rPr lang="uk-UA" sz="2200" b="1" i="1"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М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2200" b="1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					</a:t>
                </a:r>
                <a:r>
                  <a:rPr lang="uk-UA" sz="2200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(3.</a:t>
                </a:r>
                <a:r>
                  <a:rPr lang="ru-RU" sz="2200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8</a:t>
                </a:r>
                <a:r>
                  <a:rPr lang="uk-UA" sz="2200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)</a:t>
                </a:r>
                <a:endParaRPr lang="uk-UA" sz="22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dirty="0" err="1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q</a:t>
                </a:r>
                <a:r>
                  <a:rPr lang="uk-UA" sz="2200" baseline="-25000" dirty="0" err="1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Ч</a:t>
                </a:r>
                <a:r>
                  <a:rPr lang="uk-UA" sz="2200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чиста маса виробу; К</a:t>
                </a:r>
                <a:r>
                  <a:rPr lang="uk-UA" sz="2200" baseline="-25000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М</a:t>
                </a:r>
                <a:r>
                  <a:rPr lang="uk-UA" sz="2200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коефіцієнт використання матеріалу</a:t>
                </a:r>
                <a:r>
                  <a:rPr lang="uk-UA" sz="2200" dirty="0" smtClean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.</a:t>
                </a:r>
                <a:endParaRPr lang="uk-UA" sz="22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152" y="269317"/>
                <a:ext cx="11718878" cy="6172202"/>
              </a:xfrm>
              <a:prstGeom prst="rect">
                <a:avLst/>
              </a:prstGeom>
              <a:blipFill rotWithShape="0">
                <a:blip r:embed="rId2"/>
                <a:stretch>
                  <a:fillRect l="-676" t="-691" r="-676" b="-59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9276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91069" y="40943"/>
                <a:ext cx="11818962" cy="64689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b="1" i="1" dirty="0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Денна </a:t>
                </a:r>
                <a:r>
                  <a:rPr lang="uk-UA" sz="2200" b="1" i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потреба підприємства у певному матеріалі </a:t>
                </a:r>
                <a:r>
                  <a:rPr lang="uk-UA" sz="2200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– Д:</a:t>
                </a:r>
                <a:endParaRPr lang="uk-UA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uk-UA" sz="2200" b="1" i="1">
                        <a:effectLst/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Д=</m:t>
                    </m:r>
                    <m:f>
                      <m:fPr>
                        <m:ctrlPr>
                          <a:rPr lang="uk-UA" sz="2200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sz="2200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М</m:t>
                            </m:r>
                          </m:e>
                          <m:sub>
                            <m:r>
                              <a:rPr lang="uk-UA" sz="2200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С</m:t>
                            </m:r>
                          </m:sub>
                        </m:sSub>
                      </m:num>
                      <m:den>
                        <m:r>
                          <a:rPr lang="uk-UA" sz="2200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360</m:t>
                        </m:r>
                      </m:den>
                    </m:f>
                  </m:oMath>
                </a14:m>
                <a:r>
                  <a:rPr lang="uk-UA" sz="2200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					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(3.9)</a:t>
                </a:r>
                <a:endParaRPr lang="uk-UA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М</a:t>
                </a:r>
                <a:r>
                  <a:rPr lang="uk-UA" sz="2200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С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сумарна потреба підприємства в певному матеріалі.</a:t>
                </a:r>
                <a:endParaRPr lang="uk-UA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b="1" i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Поточний запас матеріалу</a:t>
                </a:r>
                <a:r>
                  <a:rPr lang="uk-UA" sz="2200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З</a:t>
                </a:r>
                <a:r>
                  <a:rPr lang="uk-UA" sz="2200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ПОТ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:</a:t>
                </a:r>
                <a:endParaRPr lang="uk-UA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З</m:t>
                        </m:r>
                      </m:e>
                      <m:sub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ПОТ</m:t>
                        </m:r>
                      </m:sub>
                    </m:sSub>
                    <m:r>
                      <a:rPr lang="uk-UA" sz="2200" b="1" i="1">
                        <a:effectLst/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=Д×</m:t>
                    </m:r>
                    <m:sSub>
                      <m:sSubPr>
                        <m:ctrlP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Т</m:t>
                        </m:r>
                      </m:e>
                      <m:sub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ПОСТ</m:t>
                        </m:r>
                      </m:sub>
                    </m:sSub>
                  </m:oMath>
                </a14:m>
                <a:r>
                  <a:rPr lang="uk-UA" sz="2200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	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			(3.10)</a:t>
                </a:r>
                <a:endParaRPr lang="uk-UA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Т</a:t>
                </a:r>
                <a:r>
                  <a:rPr lang="uk-UA" sz="2200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ПОСТ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період постачання певного матеріалу на підприємстві</a:t>
                </a:r>
                <a:r>
                  <a:rPr lang="uk-UA" sz="2200" dirty="0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; Д 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– денна потреба підприємства у певному матеріалі.</a:t>
                </a:r>
                <a:endParaRPr lang="uk-UA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b="1" i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Страховий запас матеріалу З</a:t>
                </a:r>
                <a:r>
                  <a:rPr lang="uk-UA" sz="2200" b="1" i="1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СТР</a:t>
                </a:r>
                <a:r>
                  <a:rPr lang="uk-UA" sz="2200" b="1" i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, який відповідає мінімальному запасу – 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З</a:t>
                </a:r>
                <a:r>
                  <a:rPr lang="uk-UA" sz="2200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МІН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:</a:t>
                </a:r>
                <a:endParaRPr lang="uk-UA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З</m:t>
                        </m:r>
                      </m:e>
                      <m:sub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СТР</m:t>
                        </m:r>
                      </m:sub>
                    </m:sSub>
                    <m:r>
                      <a:rPr lang="uk-UA" sz="2200" b="1" i="1">
                        <a:effectLst/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З</m:t>
                        </m:r>
                      </m:e>
                      <m:sub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МІН</m:t>
                        </m:r>
                      </m:sub>
                    </m:sSub>
                    <m:r>
                      <a:rPr lang="uk-UA" sz="2200" b="1" i="1">
                        <a:effectLst/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=Д×</m:t>
                    </m:r>
                    <m:sSub>
                      <m:sSubPr>
                        <m:ctrlP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Т</m:t>
                        </m:r>
                      </m:e>
                      <m:sub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ЗП</m:t>
                        </m:r>
                      </m:sub>
                    </m:sSub>
                  </m:oMath>
                </a14:m>
                <a:r>
                  <a:rPr lang="uk-UA" sz="2200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	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			(3.11)</a:t>
                </a:r>
                <a:endParaRPr lang="uk-UA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Т</a:t>
                </a:r>
                <a:r>
                  <a:rPr lang="uk-UA" sz="2200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ЗП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період зриву постачання</a:t>
                </a:r>
                <a:r>
                  <a:rPr lang="uk-UA" sz="2200" dirty="0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; Д 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– денна потреба підприємства у певному матеріалі.</a:t>
                </a:r>
                <a:endParaRPr lang="uk-UA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b="1" i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Максимальний запас матеріалу</a:t>
                </a:r>
                <a:r>
                  <a:rPr lang="uk-UA" sz="2200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З</a:t>
                </a:r>
                <a:r>
                  <a:rPr lang="uk-UA" sz="2200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МАX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:</a:t>
                </a:r>
                <a:endParaRPr lang="uk-UA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З</m:t>
                        </m:r>
                      </m:e>
                      <m:sub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МАХ</m:t>
                        </m:r>
                      </m:sub>
                    </m:sSub>
                    <m:r>
                      <a:rPr lang="uk-UA" sz="2200" b="1" i="1">
                        <a:effectLst/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З</m:t>
                        </m:r>
                      </m:e>
                      <m:sub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ПОТ</m:t>
                        </m:r>
                      </m:sub>
                    </m:sSub>
                    <m:r>
                      <a:rPr lang="uk-UA" sz="2200" b="1" i="1">
                        <a:effectLst/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З</m:t>
                        </m:r>
                      </m:e>
                      <m:sub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СТР</m:t>
                        </m:r>
                      </m:sub>
                    </m:sSub>
                  </m:oMath>
                </a14:m>
                <a:r>
                  <a:rPr lang="uk-UA" sz="2200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	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			(3.12)</a:t>
                </a:r>
                <a:endParaRPr lang="uk-UA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З</a:t>
                </a:r>
                <a:r>
                  <a:rPr lang="uk-UA" sz="2200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ПОТ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поточний запас матеріалу</a:t>
                </a:r>
                <a:r>
                  <a:rPr lang="uk-UA" sz="2200" dirty="0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; З</a:t>
                </a:r>
                <a:r>
                  <a:rPr lang="uk-UA" sz="2200" baseline="-25000" dirty="0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СТР</a:t>
                </a:r>
                <a:r>
                  <a:rPr lang="uk-UA" sz="2200" dirty="0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– страховий запас матеріалу.</a:t>
                </a:r>
                <a:endParaRPr lang="uk-UA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b="1" i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Середній запас матеріалу</a:t>
                </a:r>
                <a:r>
                  <a:rPr lang="uk-UA" sz="2200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З</a:t>
                </a:r>
                <a:r>
                  <a:rPr lang="uk-UA" sz="2200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СЕР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:</a:t>
                </a:r>
                <a:endParaRPr lang="uk-UA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З</m:t>
                        </m:r>
                      </m:e>
                      <m:sub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СЕР</m:t>
                        </m:r>
                      </m:sub>
                    </m:sSub>
                    <m:r>
                      <a:rPr lang="uk-UA" sz="2200" b="1" i="1">
                        <a:effectLst/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З</m:t>
                        </m:r>
                      </m:e>
                      <m:sub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СТР</m:t>
                        </m:r>
                      </m:sub>
                    </m:sSub>
                    <m:r>
                      <a:rPr lang="uk-UA" sz="2200" b="1" i="1">
                        <a:effectLst/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sz="2200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0,5 </m:t>
                        </m:r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З</m:t>
                        </m:r>
                      </m:e>
                      <m:sub>
                        <m:r>
                          <a:rPr lang="uk-UA" sz="2200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ПОТ</m:t>
                        </m:r>
                      </m:sub>
                    </m:sSub>
                  </m:oMath>
                </a14:m>
                <a:r>
                  <a:rPr lang="uk-UA" sz="2200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	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			(3.13)</a:t>
                </a:r>
                <a:endParaRPr lang="uk-UA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З</a:t>
                </a:r>
                <a:r>
                  <a:rPr lang="uk-UA" sz="2200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ПОТ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поточний запас матеріалу</a:t>
                </a:r>
                <a:r>
                  <a:rPr lang="uk-UA" sz="2200" dirty="0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; З</a:t>
                </a:r>
                <a:r>
                  <a:rPr lang="uk-UA" sz="2200" baseline="-25000" dirty="0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СТР</a:t>
                </a:r>
                <a:r>
                  <a:rPr lang="uk-UA" sz="2200" dirty="0" smtClean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</a:t>
                </a:r>
                <a:r>
                  <a:rPr lang="uk-UA" sz="22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– страховий запас матеріалу.</a:t>
                </a:r>
                <a:endParaRPr lang="uk-UA" sz="2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069" y="40943"/>
                <a:ext cx="11818962" cy="6468950"/>
              </a:xfrm>
              <a:prstGeom prst="rect">
                <a:avLst/>
              </a:prstGeom>
              <a:blipFill rotWithShape="0">
                <a:blip r:embed="rId2"/>
                <a:stretch>
                  <a:fillRect l="-670" t="-377" r="-670" b="-84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9221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91150" y="122830"/>
                <a:ext cx="11900849" cy="66239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b="1" i="1" dirty="0"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Норматив оборотних засобів у незавершеному виробництві на певний виріб</a:t>
                </a:r>
                <a:r>
                  <a:rPr lang="uk-UA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– Н</a:t>
                </a:r>
                <a:r>
                  <a:rPr lang="uk-UA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НВ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: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Н</m:t>
                        </m:r>
                      </m:e>
                      <m:sub>
                        <m:r>
                          <a:rPr lang="uk-UA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НВ</m:t>
                        </m:r>
                      </m:sub>
                    </m:sSub>
                    <m:r>
                      <a:rPr lang="uk-UA">
                        <a:effectLst/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С×</m:t>
                        </m:r>
                        <m:sSub>
                          <m:sSubPr>
                            <m:ctrlPr>
                              <a:rPr lang="uk-UA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Q</m:t>
                            </m:r>
                          </m:e>
                          <m:sub>
                            <m:r>
                              <a:rPr lang="uk-UA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uk-UA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uk-UA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Т</m:t>
                            </m:r>
                          </m:e>
                          <m:sub>
                            <m:r>
                              <a:rPr lang="uk-UA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Ц</m:t>
                            </m:r>
                          </m:sub>
                        </m:sSub>
                        <m:r>
                          <a:rPr lang="uk-UA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uk-UA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К</m:t>
                            </m:r>
                          </m:e>
                          <m:sub>
                            <m:r>
                              <a:rPr lang="uk-UA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НВ</m:t>
                            </m:r>
                          </m:sub>
                        </m:sSub>
                      </m:num>
                      <m:den>
                        <m:r>
                          <a:rPr lang="uk-UA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360</m:t>
                        </m:r>
                      </m:den>
                    </m:f>
                  </m:oMath>
                </a14:m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				(3.14)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С – повна собівартість даного виробу;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Q</a:t>
                </a:r>
                <a:r>
                  <a:rPr lang="en-US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i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річний обсяг випуску </a:t>
                </a:r>
                <a:r>
                  <a:rPr lang="en-US" dirty="0" err="1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i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-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го виробу;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Т</a:t>
                </a:r>
                <a:r>
                  <a:rPr lang="uk-UA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Ц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тривалість циклу виготовлення виробу;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К</a:t>
                </a:r>
                <a:r>
                  <a:rPr lang="uk-UA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НВ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коефіцієнт наростання витрат при виготовленні виробу,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який визначається за формулою (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3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.15).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b="1" i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Коефіцієнт наростання витрат</a:t>
                </a:r>
                <a:r>
                  <a:rPr lang="uk-UA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– К</a:t>
                </a:r>
                <a:r>
                  <a:rPr lang="uk-UA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НВ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: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К</m:t>
                        </m:r>
                      </m:e>
                      <m:sub>
                        <m:r>
                          <a:rPr lang="uk-UA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НВ</m:t>
                        </m:r>
                      </m:sub>
                    </m:sSub>
                    <m:r>
                      <a:rPr lang="uk-UA">
                        <a:effectLst/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С</m:t>
                            </m:r>
                          </m:e>
                          <m:sub>
                            <m:r>
                              <a:rPr lang="uk-UA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uk-UA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uk-UA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0,5С</m:t>
                            </m:r>
                          </m:e>
                          <m:sub>
                            <m:r>
                              <a:rPr lang="uk-UA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П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uk-UA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С</m:t>
                            </m:r>
                          </m:e>
                          <m:sub>
                            <m:r>
                              <a:rPr lang="uk-UA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uk-UA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uk-UA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С</m:t>
                            </m:r>
                          </m:e>
                          <m:sub>
                            <m:r>
                              <a:rPr lang="uk-UA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П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				(3.15)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С</a:t>
                </a:r>
                <a:r>
                  <a:rPr lang="uk-UA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0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сума одноразових витрат в собівартості виробу;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С</a:t>
                </a:r>
                <a:r>
                  <a:rPr lang="uk-UA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П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сума поточних витрат в собівартості виробу (С</a:t>
                </a:r>
                <a:r>
                  <a:rPr lang="uk-UA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П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= С – С</a:t>
                </a:r>
                <a:r>
                  <a:rPr lang="uk-UA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0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).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b="1" i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Норматив готової продукції</a:t>
                </a:r>
                <a:r>
                  <a:rPr lang="uk-UA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– Н</a:t>
                </a:r>
                <a:r>
                  <a:rPr lang="uk-UA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ГП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: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Н</m:t>
                        </m:r>
                      </m:e>
                      <m:sub>
                        <m:r>
                          <a:rPr lang="uk-UA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ГП</m:t>
                        </m:r>
                      </m:sub>
                    </m:sSub>
                    <m:r>
                      <a:rPr lang="uk-UA">
                        <a:effectLst/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i="1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uk-UA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С</m:t>
                            </m:r>
                          </m:e>
                          <m:sub>
                            <m:r>
                              <a:rPr lang="uk-UA">
                                <a:effectLst/>
                                <a:latin typeface="Cambria Math" panose="02040503050406030204" pitchFamily="18" charset="0"/>
                                <a:ea typeface="Arial,Bold"/>
                                <a:cs typeface="Times New Roman" panose="02020603050405020304" pitchFamily="18" charset="0"/>
                              </a:rPr>
                              <m:t>Т</m:t>
                            </m:r>
                          </m:sub>
                        </m:sSub>
                      </m:num>
                      <m:den>
                        <m:r>
                          <a:rPr lang="uk-UA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360</m:t>
                        </m:r>
                      </m:den>
                    </m:f>
                    <m:r>
                      <a:rPr lang="uk-UA" i="1">
                        <a:effectLst/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×</m:t>
                    </m:r>
                    <m:sSub>
                      <m:sSubPr>
                        <m:ctrlPr>
                          <a:rPr lang="uk-UA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Н</m:t>
                        </m:r>
                      </m:e>
                      <m:sub>
                        <m:r>
                          <a:rPr lang="uk-UA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З</m:t>
                        </m:r>
                      </m:sub>
                    </m:sSub>
                  </m:oMath>
                </a14:m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				(3.16)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С</a:t>
                </a:r>
                <a:r>
                  <a:rPr lang="uk-UA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Т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собівартість товарної продукції, яка визначається за формулою (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3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.17);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Н</a:t>
                </a:r>
                <a:r>
                  <a:rPr lang="uk-UA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З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норма оборотних засобів, яка визначається за формулою (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3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.18).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b="1" i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Норма оборотних засобів</a:t>
                </a:r>
                <a:r>
                  <a:rPr lang="uk-UA" b="1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Н</a:t>
                </a:r>
                <a:r>
                  <a:rPr lang="uk-UA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З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: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Н</m:t>
                        </m:r>
                      </m:e>
                      <m:sub>
                        <m:r>
                          <a:rPr lang="uk-UA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З</m:t>
                        </m:r>
                      </m:sub>
                    </m:sSub>
                    <m:r>
                      <a:rPr lang="uk-UA" b="1" i="1">
                        <a:effectLst/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uk-UA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Н</m:t>
                        </m:r>
                      </m:e>
                      <m:sub>
                        <m:r>
                          <a:rPr lang="uk-UA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ВКП</m:t>
                        </m:r>
                      </m:sub>
                    </m:sSub>
                    <m:r>
                      <a:rPr lang="uk-UA" b="1" i="1">
                        <a:effectLst/>
                        <a:latin typeface="Cambria Math" panose="02040503050406030204" pitchFamily="18" charset="0"/>
                        <a:ea typeface="Arial,Bold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uk-UA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Н</m:t>
                        </m:r>
                      </m:e>
                      <m:sub>
                        <m:r>
                          <a:rPr lang="uk-UA" b="1" i="1">
                            <a:effectLst/>
                            <a:latin typeface="Cambria Math" panose="02040503050406030204" pitchFamily="18" charset="0"/>
                            <a:ea typeface="Arial,Bold"/>
                            <a:cs typeface="Times New Roman" panose="02020603050405020304" pitchFamily="18" charset="0"/>
                          </a:rPr>
                          <m:t>ТН</m:t>
                        </m:r>
                      </m:sub>
                    </m:sSub>
                  </m:oMath>
                </a14:m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				(3.18)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Н</a:t>
                </a:r>
                <a:r>
                  <a:rPr lang="uk-UA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ВКП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норма оборотних засобів на зберігання на складі, вибір, комплектування і пакування партії виробів;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Н</a:t>
                </a:r>
                <a:r>
                  <a:rPr lang="uk-UA" baseline="-25000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ТН</a:t>
                </a:r>
                <a:r>
                  <a:rPr lang="uk-UA" dirty="0">
                    <a:effectLst/>
                    <a:latin typeface="Times New Roman" panose="02020603050405020304" pitchFamily="18" charset="0"/>
                    <a:ea typeface="Arial,Bold"/>
                    <a:cs typeface="Times New Roman" panose="02020603050405020304" pitchFamily="18" charset="0"/>
                  </a:rPr>
                  <a:t> – норма оборотних засобів на транспортування.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150" y="122830"/>
                <a:ext cx="11900849" cy="6623929"/>
              </a:xfrm>
              <a:prstGeom prst="rect">
                <a:avLst/>
              </a:prstGeom>
              <a:blipFill rotWithShape="0">
                <a:blip r:embed="rId2"/>
                <a:stretch>
                  <a:fillRect l="-461" t="-184" r="-410" b="-9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6122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8446" y="642921"/>
            <a:ext cx="11664287" cy="5379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>
                <a:latin typeface="Times New Roman" panose="02020603050405020304" pitchFamily="18" charset="0"/>
                <a:ea typeface="Arial,Bold"/>
                <a:cs typeface="Times New Roman" panose="02020603050405020304" pitchFamily="18" charset="0"/>
              </a:rPr>
              <a:t>Водночас підприємство здійснює витрати не тільки на придбання основних фондів або оборотних засобів, але й </a:t>
            </a:r>
            <a:r>
              <a:rPr lang="uk-UA" sz="2000" b="1" i="1" dirty="0">
                <a:latin typeface="Times New Roman" panose="02020603050405020304" pitchFamily="18" charset="0"/>
                <a:ea typeface="Arial,Bold"/>
                <a:cs typeface="Times New Roman" panose="02020603050405020304" pitchFamily="18" charset="0"/>
              </a:rPr>
              <a:t>в</a:t>
            </a:r>
            <a:r>
              <a:rPr lang="uk-UA" sz="2000" b="1" i="1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итрати майбутніх періодів</a:t>
            </a:r>
            <a:r>
              <a:rPr lang="uk-UA" sz="2000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, які пов’язані з формуванням виробничих запасів, незавершеним виробництвом, ремонтами задіяного обладнання, технічним переоснащенням, виконанням науково-дослідних, проектно-конструкторських, раціоналізаторських робіт, реконструкцією, освоєнням нової техніки, розширенням діючих підприємств, орендною платою тощо, які здійснюються в поточному періоді, але списуються на собівартість продукції в наступних періодах.</a:t>
            </a:r>
            <a:endParaRPr lang="uk-UA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uk-UA" sz="2000" b="1" i="1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Виробничі запаси</a:t>
            </a:r>
            <a:r>
              <a:rPr lang="uk-UA" sz="2000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 – як предмети праці на складах у вигляді запасів призначені для переробки у технологічному процесі.</a:t>
            </a:r>
            <a:endParaRPr lang="uk-UA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uk-UA" sz="2000" b="1" i="1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Незавершене виробництво</a:t>
            </a:r>
            <a:r>
              <a:rPr lang="uk-UA" sz="2000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 – це продукція, яка ще не пройшла всі стадії обробки. У вартісному вираженні – це витрати на придбання матеріалів, запасних частин, сировини, на заробітну плату й інші кошти, необхідні для продовження процесу виробництва.</a:t>
            </a:r>
            <a:endParaRPr lang="uk-UA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uk-UA" sz="2000" b="1" i="1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Ремонт</a:t>
            </a:r>
            <a:r>
              <a:rPr lang="uk-UA" sz="2000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 – сукупність техніко-економічних і організаційних заходів, пов’язаних з підтримкою і частковим (або повним) відновленням споживчої вартості ОФ.</a:t>
            </a:r>
            <a:endParaRPr lang="uk-UA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15000"/>
              </a:lnSpc>
              <a:spcAft>
                <a:spcPts val="0"/>
              </a:spcAft>
            </a:pPr>
            <a:r>
              <a:rPr lang="uk-UA" sz="2000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Ремонтні роботи передбачають проведення поточного, середнього і капітального </a:t>
            </a:r>
            <a:r>
              <a:rPr lang="uk-UA" sz="2000" dirty="0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ремонту, особливості проведення яких буде розглянуто в окремій темі.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5100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1248</Words>
  <Application>Microsoft Office PowerPoint</Application>
  <PresentationFormat>Широкоэкранный</PresentationFormat>
  <Paragraphs>198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Arial</vt:lpstr>
      <vt:lpstr>Arial,Bold</vt:lpstr>
      <vt:lpstr>Calibri</vt:lpstr>
      <vt:lpstr>Calibri Light</vt:lpstr>
      <vt:lpstr>Cambria Math</vt:lpstr>
      <vt:lpstr>Symbol</vt:lpstr>
      <vt:lpstr>Times New Roman</vt:lpstr>
      <vt:lpstr>TimesNewRomanPS-ItalicMT</vt:lpstr>
      <vt:lpstr>TimesNewRomanPSMT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 Andrus</dc:creator>
  <cp:lastModifiedBy>Olga Andrus</cp:lastModifiedBy>
  <cp:revision>20</cp:revision>
  <dcterms:created xsi:type="dcterms:W3CDTF">2021-08-29T08:38:41Z</dcterms:created>
  <dcterms:modified xsi:type="dcterms:W3CDTF">2021-08-29T15:10:10Z</dcterms:modified>
</cp:coreProperties>
</file>