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AFA94C-31CD-4F32-A67F-5F31E574A0FA}" type="datetimeFigureOut">
              <a:rPr lang="uk-UA" smtClean="0"/>
              <a:pPr/>
              <a:t>12.06.2024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3F61B6-9275-43DA-A462-0BA570722757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1096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Arial Black" pitchFamily="34" charset="0"/>
              </a:rPr>
              <a:t>Warming-up activities</a:t>
            </a:r>
            <a:br>
              <a:rPr lang="en-US" dirty="0">
                <a:latin typeface="Arial Black" pitchFamily="34" charset="0"/>
              </a:rPr>
            </a:br>
            <a:r>
              <a:rPr lang="en-US" sz="1600" dirty="0"/>
              <a:t>Ph.D., Associate Professor, </a:t>
            </a:r>
            <a:br>
              <a:rPr lang="en-US" sz="1600" dirty="0"/>
            </a:br>
            <a:r>
              <a:rPr lang="en-US" sz="1600" dirty="0"/>
              <a:t>Department of English language for Humanities, FL, </a:t>
            </a:r>
            <a:br>
              <a:rPr lang="en-US" sz="1600" dirty="0"/>
            </a:br>
            <a:r>
              <a:rPr lang="en-US" sz="1600" dirty="0"/>
              <a:t>Igor Sikorsky Kyiv Polytechnic Institute</a:t>
            </a:r>
            <a:br>
              <a:rPr lang="en-US" sz="2400" dirty="0">
                <a:latin typeface="Arial Black" pitchFamily="34" charset="0"/>
              </a:rPr>
            </a:br>
            <a:endParaRPr lang="uk-UA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985822"/>
          </a:xfrm>
        </p:spPr>
        <p:txBody>
          <a:bodyPr/>
          <a:lstStyle/>
          <a:p>
            <a:r>
              <a:rPr lang="en-US" dirty="0"/>
              <a:t>Hot seat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500174"/>
            <a:ext cx="2957506" cy="4572032"/>
          </a:xfrm>
        </p:spPr>
        <p:txBody>
          <a:bodyPr>
            <a:noAutofit/>
          </a:bodyPr>
          <a:lstStyle/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The group is split up into two teams. 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One member from each team sits facing the group. 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The teacher writes the word on the board for all of the team members to see except for the two players in the hot seats. 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The teams must try to get the person in the hot seat to guess the word or phrase. 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The first person to guess correctly gets to stand up and a new member from their team takes the hot seat.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Warning! This is a loud game because people tend to get excited and yell!</a:t>
            </a:r>
            <a:endParaRPr lang="uk-UA" sz="1600" dirty="0">
              <a:latin typeface="+mj-lt"/>
              <a:cs typeface="MV Boli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500174"/>
            <a:ext cx="4287470" cy="334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 for attention!</a:t>
            </a:r>
            <a:endParaRPr lang="uk-U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464703"/>
            <a:ext cx="2925208" cy="296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warming-up activity?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dirty="0">
                <a:latin typeface="MV Boli" pitchFamily="2" charset="0"/>
                <a:cs typeface="MV Boli" pitchFamily="2" charset="0"/>
              </a:rPr>
              <a:t>     </a:t>
            </a:r>
            <a:r>
              <a:rPr lang="en-US" dirty="0">
                <a:latin typeface="+mj-lt"/>
                <a:cs typeface="MV Boli" pitchFamily="2" charset="0"/>
              </a:rPr>
              <a:t>A </a:t>
            </a:r>
            <a:r>
              <a:rPr lang="en-US" b="1" dirty="0">
                <a:latin typeface="+mj-lt"/>
                <a:cs typeface="MV Boli" pitchFamily="2" charset="0"/>
              </a:rPr>
              <a:t>warm-up activity </a:t>
            </a:r>
            <a:r>
              <a:rPr lang="en-US" dirty="0">
                <a:latin typeface="+mj-lt"/>
                <a:cs typeface="MV Boli" pitchFamily="2" charset="0"/>
              </a:rPr>
              <a:t>is a short, fun game which a teacher can use with students. The purpose of a warm-up is to: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•    encourage the students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•    wake them up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• prepare them to learn by stimulating their minds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Warm-ups should last about </a:t>
            </a:r>
            <a:r>
              <a:rPr lang="en-US" b="1" dirty="0">
                <a:latin typeface="+mj-lt"/>
                <a:cs typeface="MV Boli" pitchFamily="2" charset="0"/>
              </a:rPr>
              <a:t>5 minutes</a:t>
            </a:r>
            <a:r>
              <a:rPr lang="en-US" dirty="0">
                <a:latin typeface="+mj-lt"/>
                <a:cs typeface="MV Boli" pitchFamily="2" charset="0"/>
              </a:rPr>
              <a:t>.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Warm-ups are particularly</a:t>
            </a:r>
            <a:r>
              <a:rPr lang="en-US" b="1" dirty="0">
                <a:latin typeface="+mj-lt"/>
                <a:cs typeface="MV Boli" pitchFamily="2" charset="0"/>
              </a:rPr>
              <a:t> useful</a:t>
            </a:r>
            <a:r>
              <a:rPr lang="en-US" dirty="0">
                <a:latin typeface="+mj-lt"/>
                <a:cs typeface="MV Boli" pitchFamily="2" charset="0"/>
              </a:rPr>
              <a:t>: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•  to help new students to get to   know each other</a:t>
            </a:r>
          </a:p>
          <a:p>
            <a:pPr algn="just">
              <a:buNone/>
            </a:pPr>
            <a:r>
              <a:rPr lang="en-US" dirty="0">
                <a:latin typeface="+mj-lt"/>
                <a:cs typeface="MV Boli" pitchFamily="2" charset="0"/>
              </a:rPr>
              <a:t>• to mark the shift when students have finished learning about one topic before starting on a new topic</a:t>
            </a:r>
          </a:p>
        </p:txBody>
      </p:sp>
      <p:pic>
        <p:nvPicPr>
          <p:cNvPr id="5" name="Содержимое 4" descr="default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72863" y="2643182"/>
            <a:ext cx="2971037" cy="29710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me about me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386134" cy="4681558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Bring in some things to class that have information about you (e.g. a book you like, pictures of you friends or relatives etc.). </a:t>
            </a:r>
          </a:p>
          <a:p>
            <a:pPr lvl="0"/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Give students different things of yours and tell them to build an idea of what you are like as a person. </a:t>
            </a:r>
          </a:p>
          <a:p>
            <a:pPr lvl="0"/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Then they do the same activity with each other (they can use the contents of their wallet or purse). </a:t>
            </a:r>
            <a:endParaRPr lang="uk-UA" sz="2000" dirty="0">
              <a:latin typeface="+mj-lt"/>
              <a:cs typeface="MV Boli" pitchFamily="2" charset="0"/>
            </a:endParaRPr>
          </a:p>
          <a:p>
            <a:endParaRPr lang="uk-UA" dirty="0"/>
          </a:p>
        </p:txBody>
      </p:sp>
      <p:pic>
        <p:nvPicPr>
          <p:cNvPr id="10" name="Содержимое 9" descr="14489900-n-nf----n-----n--n--n----noe-n---n----------n-n-----n-----n-n---------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1252510"/>
            <a:ext cx="4214842" cy="421484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I?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The teacher prepares cards with famous people’s names on them.</a:t>
            </a:r>
          </a:p>
          <a:p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The teacher tapes one card on the back of each member. </a:t>
            </a:r>
          </a:p>
          <a:p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Student with the card asks other student questions with the answers ‘Yes’ or ‘No’.  </a:t>
            </a:r>
          </a:p>
          <a:p>
            <a:r>
              <a:rPr lang="en-US" sz="2000" dirty="0">
                <a:latin typeface="+mj-lt"/>
                <a:cs typeface="Times New Roman"/>
              </a:rPr>
              <a:t>● </a:t>
            </a:r>
            <a:r>
              <a:rPr lang="en-US" sz="2000" dirty="0">
                <a:latin typeface="+mj-lt"/>
                <a:cs typeface="MV Boli" pitchFamily="2" charset="0"/>
              </a:rPr>
              <a:t>After the correct answer the next student starts asking questions.</a:t>
            </a:r>
            <a:endParaRPr lang="uk-UA" sz="2000" dirty="0">
              <a:latin typeface="+mj-lt"/>
              <a:cs typeface="MV Boli" pitchFamily="2" charset="0"/>
            </a:endParaRPr>
          </a:p>
        </p:txBody>
      </p:sp>
      <p:pic>
        <p:nvPicPr>
          <p:cNvPr id="6" name="Содержимое 5" descr="3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1182858"/>
            <a:ext cx="4071966" cy="303700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 who?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You will need a hat (or some kind of a container) for this one.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The students write one fact about themselves on a piece of paper; e.g. “I have a cat called Tom”, fold the pieces of paper up and put them into the hat.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Students take turns to draw a piece of paper out of the hat and read it out.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The group then has to guess who wrote it.</a:t>
            </a:r>
            <a:endParaRPr lang="uk-UA" sz="1800" dirty="0">
              <a:latin typeface="+mj-lt"/>
              <a:cs typeface="MV Boli" pitchFamily="2" charset="0"/>
            </a:endParaRPr>
          </a:p>
        </p:txBody>
      </p:sp>
      <p:pic>
        <p:nvPicPr>
          <p:cNvPr id="5" name="Содержимое 4" descr="5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74517" y="1643050"/>
            <a:ext cx="3996221" cy="31432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Clap!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The teacher starts telling the story.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After a few sentences teacher claps hands and asks a student to continue the story.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After a few more sentences, the teacher claps hands again and asks another student to continue.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For example, the students can make up a story about what kind of business they would like to start.</a:t>
            </a:r>
            <a:endParaRPr lang="uk-UA" sz="1800" dirty="0">
              <a:latin typeface="+mj-lt"/>
              <a:cs typeface="MV Boli" pitchFamily="2" charset="0"/>
            </a:endParaRPr>
          </a:p>
        </p:txBody>
      </p:sp>
      <p:pic>
        <p:nvPicPr>
          <p:cNvPr id="7" name="Содержимое 6" descr="8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643049"/>
            <a:ext cx="2571768" cy="374075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676400"/>
            <a:ext cx="2952328" cy="4776936"/>
          </a:xfrm>
        </p:spPr>
        <p:txBody>
          <a:bodyPr>
            <a:noAutofit/>
          </a:bodyPr>
          <a:lstStyle/>
          <a:p>
            <a:r>
              <a:rPr lang="en-US" sz="1800" dirty="0">
                <a:latin typeface="+mj-lt"/>
                <a:cs typeface="MV Boli" pitchFamily="2" charset="0"/>
              </a:rPr>
              <a:t>● On the board write three things about yourself. Two statements should be true and one false.</a:t>
            </a:r>
          </a:p>
          <a:p>
            <a:r>
              <a:rPr lang="en-US" sz="1800" dirty="0">
                <a:latin typeface="+mj-lt"/>
                <a:cs typeface="MV Boli" pitchFamily="2" charset="0"/>
              </a:rPr>
              <a:t>● For example: 1)I’m from Ukraine. 2)I have a cat. 3)I hate chocolate.</a:t>
            </a:r>
          </a:p>
          <a:p>
            <a:r>
              <a:rPr lang="en-US" sz="1800" dirty="0">
                <a:latin typeface="+mj-lt"/>
                <a:cs typeface="MV Boli" pitchFamily="2" charset="0"/>
              </a:rPr>
              <a:t>● Ask students to guess which is the false one.</a:t>
            </a:r>
          </a:p>
          <a:p>
            <a:r>
              <a:rPr lang="en-US" sz="1800" dirty="0">
                <a:latin typeface="+mj-lt"/>
                <a:cs typeface="MV Boli" pitchFamily="2" charset="0"/>
              </a:rPr>
              <a:t>● Students now do the same, writing three statements. Students read the statements aloud and the whole class guesses. </a:t>
            </a:r>
          </a:p>
          <a:p>
            <a:r>
              <a:rPr lang="en-US" sz="1800" dirty="0">
                <a:latin typeface="+mj-lt"/>
                <a:cs typeface="MV Boli" pitchFamily="2" charset="0"/>
              </a:rPr>
              <a:t>● It could be also the team game.</a:t>
            </a:r>
            <a:endParaRPr lang="uk-UA" sz="1800" dirty="0">
              <a:latin typeface="+mj-lt"/>
              <a:cs typeface="MV Boli" pitchFamily="2" charset="0"/>
            </a:endParaRPr>
          </a:p>
        </p:txBody>
      </p:sp>
      <p:pic>
        <p:nvPicPr>
          <p:cNvPr id="5" name="Содержимое 4" descr="9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3424" y="1643050"/>
            <a:ext cx="3571900" cy="35719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Funny holidays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Use the cards.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Students take a card in turn. If it says truth then they must tell a true story about a past holiday.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If they choose card with a destination or holiday already on it, they must talk about an imaginary holiday they took there.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Encourage them to make it as fanciful and detailed as possible.</a:t>
            </a:r>
          </a:p>
          <a:p>
            <a:r>
              <a:rPr lang="en-US" sz="1800" dirty="0">
                <a:latin typeface="+mj-lt"/>
                <a:cs typeface="Times New Roman"/>
              </a:rPr>
              <a:t>● </a:t>
            </a:r>
            <a:r>
              <a:rPr lang="en-US" sz="1800" dirty="0">
                <a:latin typeface="+mj-lt"/>
                <a:cs typeface="MV Boli" pitchFamily="2" charset="0"/>
              </a:rPr>
              <a:t>The group must guess which is true and which is false.</a:t>
            </a:r>
          </a:p>
        </p:txBody>
      </p:sp>
      <p:pic>
        <p:nvPicPr>
          <p:cNvPr id="5" name="Содержимое 4" descr="1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1071532"/>
            <a:ext cx="4429156" cy="44291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Broken telephone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This is a listening and pronunciation activity that always gets people laughing.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One student whisper a sentence or phrase to the person behind him/her (it is better to use tongue-twisters or idioms).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The person then whispers what she heard to the next person.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At the end of the chain last person must speak out loud the phrase.</a:t>
            </a:r>
          </a:p>
          <a:p>
            <a:r>
              <a:rPr lang="en-US" sz="1600" dirty="0">
                <a:latin typeface="+mj-lt"/>
                <a:cs typeface="Times New Roman"/>
              </a:rPr>
              <a:t>● </a:t>
            </a:r>
            <a:r>
              <a:rPr lang="en-US" sz="1600" dirty="0">
                <a:latin typeface="+mj-lt"/>
                <a:cs typeface="MV Boli" pitchFamily="2" charset="0"/>
              </a:rPr>
              <a:t>In a big group you can send the message two ways and find out which team comes closest to the real message. </a:t>
            </a:r>
            <a:endParaRPr lang="uk-UA" sz="1600" dirty="0">
              <a:latin typeface="+mj-lt"/>
              <a:cs typeface="MV Boli" pitchFamily="2" charset="0"/>
            </a:endParaRPr>
          </a:p>
        </p:txBody>
      </p:sp>
      <p:pic>
        <p:nvPicPr>
          <p:cNvPr id="7" name="Содержимое 6" descr="33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462755"/>
            <a:ext cx="4500594" cy="299494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792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Black</vt:lpstr>
      <vt:lpstr>Calibri</vt:lpstr>
      <vt:lpstr>Constantia</vt:lpstr>
      <vt:lpstr>MV Boli</vt:lpstr>
      <vt:lpstr>Times New Roman</vt:lpstr>
      <vt:lpstr>Wingdings 2</vt:lpstr>
      <vt:lpstr>Поток</vt:lpstr>
      <vt:lpstr>Warming-up activities Ph.D., Associate Professor,  Department of English language for Humanities, FL,  Igor Sikorsky Kyiv Polytechnic Institute </vt:lpstr>
      <vt:lpstr>What is warming-up activity?</vt:lpstr>
      <vt:lpstr>Tell me about me</vt:lpstr>
      <vt:lpstr>Who am I?</vt:lpstr>
      <vt:lpstr>Guess who?</vt:lpstr>
      <vt:lpstr>Clap!</vt:lpstr>
      <vt:lpstr>True or false</vt:lpstr>
      <vt:lpstr>Funny holidays</vt:lpstr>
      <vt:lpstr>Broken telephone</vt:lpstr>
      <vt:lpstr>Hot seat</vt:lpstr>
      <vt:lpstr>Thank you for attention!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Warming-up activities on the lesson of English</dc:title>
  <dc:creator>Aleks</dc:creator>
  <cp:lastModifiedBy>Hanna Kolosova</cp:lastModifiedBy>
  <cp:revision>25</cp:revision>
  <dcterms:created xsi:type="dcterms:W3CDTF">2012-11-12T09:54:48Z</dcterms:created>
  <dcterms:modified xsi:type="dcterms:W3CDTF">2024-06-12T06:31:22Z</dcterms:modified>
</cp:coreProperties>
</file>