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Poppins Light" charset="1" panose="02000000000000000000"/>
      <p:regular r:id="rId10"/>
    </p:embeddedFont>
    <p:embeddedFont>
      <p:font typeface="Poppins Light Bold" charset="1" panose="02000000000000000000"/>
      <p:regular r:id="rId11"/>
    </p:embeddedFont>
    <p:embeddedFont>
      <p:font typeface="Poppins Medium" charset="1" panose="02000000000000000000"/>
      <p:regular r:id="rId12"/>
    </p:embeddedFont>
    <p:embeddedFont>
      <p:font typeface="Poppins Medium Bold" charset="1" panose="02000000000000000000"/>
      <p:regular r:id="rId13"/>
    </p:embeddedFont>
    <p:embeddedFont>
      <p:font typeface="Quintessential" charset="1" panose="0302050000000002000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slides/slide1.xml" Type="http://schemas.openxmlformats.org/officeDocument/2006/relationships/slide"/><Relationship Id="rId16" Target="slides/slide2.xml" Type="http://schemas.openxmlformats.org/officeDocument/2006/relationships/slide"/><Relationship Id="rId17" Target="slides/slide3.xml" Type="http://schemas.openxmlformats.org/officeDocument/2006/relationships/slide"/><Relationship Id="rId18" Target="slides/slide4.xml" Type="http://schemas.openxmlformats.org/officeDocument/2006/relationships/slide"/><Relationship Id="rId19" Target="slides/slide5.xml" Type="http://schemas.openxmlformats.org/officeDocument/2006/relationships/slide"/><Relationship Id="rId2" Target="presProps.xml" Type="http://schemas.openxmlformats.org/officeDocument/2006/relationships/presProps"/><Relationship Id="rId20" Target="slides/slide6.xml" Type="http://schemas.openxmlformats.org/officeDocument/2006/relationships/slide"/><Relationship Id="rId21" Target="slides/slide7.xml" Type="http://schemas.openxmlformats.org/officeDocument/2006/relationships/slide"/><Relationship Id="rId22" Target="slides/slide8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5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9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3711462" y="0"/>
            <a:ext cx="4576538" cy="10287000"/>
          </a:xfrm>
          <a:prstGeom prst="rect">
            <a:avLst/>
          </a:prstGeom>
          <a:solidFill>
            <a:srgbClr val="4D2EB2"/>
          </a:solid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0520069" y="1441310"/>
            <a:ext cx="10539762" cy="7816990"/>
            <a:chOff x="0" y="0"/>
            <a:chExt cx="13716000" cy="10172700"/>
          </a:xfrm>
        </p:grpSpPr>
        <p:sp>
          <p:nvSpPr>
            <p:cNvPr name="Freeform 4" id="4"/>
            <p:cNvSpPr/>
            <p:nvPr/>
          </p:nvSpPr>
          <p:spPr>
            <a:xfrm>
              <a:off x="0" y="0"/>
              <a:ext cx="13716000" cy="10172700"/>
            </a:xfrm>
            <a:custGeom>
              <a:avLst/>
              <a:gdLst/>
              <a:ahLst/>
              <a:cxnLst/>
              <a:rect r="r" b="b" t="t" l="l"/>
              <a:pathLst>
                <a:path h="10172700" w="13716000">
                  <a:moveTo>
                    <a:pt x="0" y="0"/>
                  </a:moveTo>
                  <a:lnTo>
                    <a:pt x="13716000" y="0"/>
                  </a:lnTo>
                  <a:lnTo>
                    <a:pt x="13716000" y="10172700"/>
                  </a:lnTo>
                  <a:lnTo>
                    <a:pt x="0" y="10172700"/>
                  </a:lnTo>
                  <a:close/>
                </a:path>
              </a:pathLst>
            </a:custGeom>
            <a:blipFill>
              <a:blip r:embed="rId2"/>
              <a:stretch>
                <a:fillRect l="0" r="0" t="-393" b="-393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>
              <a:off x="393700" y="615950"/>
              <a:ext cx="12941300" cy="9107742"/>
            </a:xfrm>
            <a:custGeom>
              <a:avLst/>
              <a:gdLst/>
              <a:ahLst/>
              <a:cxnLst/>
              <a:rect r="r" b="b" t="t" l="l"/>
              <a:pathLst>
                <a:path h="9107742" w="12941300">
                  <a:moveTo>
                    <a:pt x="12815112" y="9107742"/>
                  </a:moveTo>
                  <a:lnTo>
                    <a:pt x="126187" y="9107742"/>
                  </a:lnTo>
                  <a:cubicBezTo>
                    <a:pt x="56502" y="9107742"/>
                    <a:pt x="0" y="9051252"/>
                    <a:pt x="0" y="8981555"/>
                  </a:cubicBezTo>
                  <a:lnTo>
                    <a:pt x="0" y="0"/>
                  </a:lnTo>
                  <a:lnTo>
                    <a:pt x="12941300" y="0"/>
                  </a:lnTo>
                  <a:lnTo>
                    <a:pt x="12941300" y="8981554"/>
                  </a:lnTo>
                  <a:cubicBezTo>
                    <a:pt x="12941300" y="9051239"/>
                    <a:pt x="12884810" y="9107742"/>
                    <a:pt x="12815112" y="9107742"/>
                  </a:cubicBezTo>
                  <a:close/>
                </a:path>
              </a:pathLst>
            </a:custGeom>
            <a:blipFill>
              <a:blip r:embed="rId3"/>
              <a:stretch>
                <a:fillRect l="244" r="151" t="6054" b="4413"/>
              </a:stretch>
            </a:blipFill>
          </p:spPr>
        </p:sp>
      </p:grpSp>
      <p:sp>
        <p:nvSpPr>
          <p:cNvPr name="TextBox 6" id="6"/>
          <p:cNvSpPr txBox="true"/>
          <p:nvPr/>
        </p:nvSpPr>
        <p:spPr>
          <a:xfrm rot="0">
            <a:off x="1028700" y="2155469"/>
            <a:ext cx="8955200" cy="5151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19"/>
              </a:lnSpc>
            </a:pPr>
            <a:r>
              <a:rPr lang="en-US" sz="9199" spc="-91">
                <a:solidFill>
                  <a:srgbClr val="4D2EB2"/>
                </a:solidFill>
                <a:latin typeface="Poppins Medium Bold"/>
              </a:rPr>
              <a:t>Pros and cons of online machine translation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60236" y="9182100"/>
            <a:ext cx="13691505" cy="922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560"/>
              </a:lnSpc>
            </a:pPr>
            <a:r>
              <a:rPr lang="en-US" sz="5600">
                <a:solidFill>
                  <a:srgbClr val="000000"/>
                </a:solidFill>
                <a:latin typeface="Quintessential"/>
              </a:rPr>
              <a:t>Y</a:t>
            </a:r>
            <a:r>
              <a:rPr lang="en-US" sz="5600">
                <a:solidFill>
                  <a:srgbClr val="000000"/>
                </a:solidFill>
                <a:latin typeface="Quintessential"/>
              </a:rPr>
              <a:t>uliia Haidenko &amp; Oksana Serheieva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D2EB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15272" r="0" b="15272"/>
          <a:stretch>
            <a:fillRect/>
          </a:stretch>
        </p:blipFill>
        <p:spPr>
          <a:xfrm flipH="false" flipV="false" rot="0">
            <a:off x="0" y="4418788"/>
            <a:ext cx="18288000" cy="5868212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2931068" y="736854"/>
            <a:ext cx="13407817" cy="340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200"/>
              </a:lnSpc>
            </a:pPr>
            <a:r>
              <a:rPr lang="en-US" sz="12000" spc="-120">
                <a:solidFill>
                  <a:srgbClr val="FFFFFF"/>
                </a:solidFill>
                <a:latin typeface="Poppins Medium Bold"/>
              </a:rPr>
              <a:t>Machine translation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636197" y="3562164"/>
            <a:ext cx="5342567" cy="5342567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r="r" b="b" t="t" l="l"/>
              <a:pathLst>
                <a:path h="6351270" w="635000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2"/>
              <a:stretch>
                <a:fillRect l="-70144" r="-70144" t="0" b="-20"/>
              </a:stretch>
            </a:blipFill>
          </p:spPr>
        </p:sp>
      </p:grp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6550139" y="3562164"/>
            <a:ext cx="5187721" cy="5187721"/>
            <a:chOff x="0" y="0"/>
            <a:chExt cx="6350000" cy="635000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r="r" b="b" t="t" l="l"/>
              <a:pathLst>
                <a:path h="6351270" w="635000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3"/>
              <a:stretch>
                <a:fillRect l="-90873" r="-90873" t="0" b="-20"/>
              </a:stretch>
            </a:blip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2154389" y="3562164"/>
            <a:ext cx="5342567" cy="5342567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r="r" b="b" t="t" l="l"/>
              <a:pathLst>
                <a:path h="6351270" w="635000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4"/>
              <a:stretch>
                <a:fillRect l="-48785" r="-48785" t="0" b="-20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3404259" y="1414801"/>
            <a:ext cx="12542247" cy="12530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14"/>
              </a:lnSpc>
            </a:pPr>
            <a:r>
              <a:rPr lang="en-US" sz="8740" spc="-87">
                <a:solidFill>
                  <a:srgbClr val="4D2EB2"/>
                </a:solidFill>
                <a:latin typeface="Poppins Medium Bold"/>
              </a:rPr>
              <a:t>The goal of MT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5021125"/>
            <a:ext cx="4695148" cy="909829"/>
            <a:chOff x="0" y="0"/>
            <a:chExt cx="6260197" cy="1213106"/>
          </a:xfrm>
        </p:grpSpPr>
        <p:sp>
          <p:nvSpPr>
            <p:cNvPr name="AutoShape 3" id="3"/>
            <p:cNvSpPr/>
            <p:nvPr/>
          </p:nvSpPr>
          <p:spPr>
            <a:xfrm rot="0">
              <a:off x="0" y="0"/>
              <a:ext cx="6260197" cy="1213106"/>
            </a:xfrm>
            <a:prstGeom prst="rect">
              <a:avLst/>
            </a:prstGeom>
            <a:solidFill>
              <a:srgbClr val="4D2EB2"/>
            </a:solidFill>
          </p:spPr>
        </p:sp>
        <p:sp>
          <p:nvSpPr>
            <p:cNvPr name="TextBox 4" id="4"/>
            <p:cNvSpPr txBox="true"/>
            <p:nvPr/>
          </p:nvSpPr>
          <p:spPr>
            <a:xfrm rot="0">
              <a:off x="731003" y="296885"/>
              <a:ext cx="4798191" cy="59076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  <a:r>
                <a:rPr lang="en-US" sz="2800" spc="-28">
                  <a:solidFill>
                    <a:srgbClr val="FFFFFF"/>
                  </a:solidFill>
                  <a:latin typeface="Poppins Medium Bold"/>
                </a:rPr>
                <a:t>Training engine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700413" y="5021125"/>
            <a:ext cx="4695148" cy="913461"/>
            <a:chOff x="0" y="0"/>
            <a:chExt cx="6260197" cy="1217947"/>
          </a:xfrm>
        </p:grpSpPr>
        <p:sp>
          <p:nvSpPr>
            <p:cNvPr name="AutoShape 6" id="6"/>
            <p:cNvSpPr/>
            <p:nvPr/>
          </p:nvSpPr>
          <p:spPr>
            <a:xfrm rot="0">
              <a:off x="0" y="0"/>
              <a:ext cx="6260197" cy="1217947"/>
            </a:xfrm>
            <a:prstGeom prst="rect">
              <a:avLst/>
            </a:prstGeom>
            <a:solidFill>
              <a:srgbClr val="4D2EB2"/>
            </a:solidFill>
          </p:spPr>
        </p:sp>
        <p:sp>
          <p:nvSpPr>
            <p:cNvPr name="TextBox 7" id="7"/>
            <p:cNvSpPr txBox="true"/>
            <p:nvPr/>
          </p:nvSpPr>
          <p:spPr>
            <a:xfrm rot="0">
              <a:off x="731003" y="296885"/>
              <a:ext cx="4798191" cy="5956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  <a:r>
                <a:rPr lang="en-US" sz="2800" spc="-28">
                  <a:solidFill>
                    <a:srgbClr val="FFFFFF"/>
                  </a:solidFill>
                  <a:latin typeface="Poppins Medium Bold"/>
                </a:rPr>
                <a:t>Ada</a:t>
              </a:r>
              <a:r>
                <a:rPr lang="en-US" sz="2800" spc="-28" u="none">
                  <a:solidFill>
                    <a:srgbClr val="FFFFFF"/>
                  </a:solidFill>
                  <a:latin typeface="Poppins Medium Bold"/>
                </a:rPr>
                <a:t>ptive engine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15242" t="0" r="15242" b="0"/>
          <a:stretch>
            <a:fillRect/>
          </a:stretch>
        </p:blipFill>
        <p:spPr>
          <a:xfrm flipH="false" flipV="false" rot="0">
            <a:off x="11802519" y="3439606"/>
            <a:ext cx="5969221" cy="5818694"/>
          </a:xfrm>
          <a:prstGeom prst="rect">
            <a:avLst/>
          </a:prstGeom>
        </p:spPr>
      </p:pic>
      <p:sp>
        <p:nvSpPr>
          <p:cNvPr name="TextBox 9" id="9"/>
          <p:cNvSpPr txBox="true"/>
          <p:nvPr/>
        </p:nvSpPr>
        <p:spPr>
          <a:xfrm rot="0">
            <a:off x="1028700" y="1618042"/>
            <a:ext cx="12763680" cy="11462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00"/>
              </a:lnSpc>
            </a:pPr>
            <a:r>
              <a:rPr lang="en-US" sz="8000" spc="-80">
                <a:solidFill>
                  <a:srgbClr val="4D2EB2"/>
                </a:solidFill>
                <a:latin typeface="Poppins Medium Bold"/>
              </a:rPr>
              <a:t>Ways of training MT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10886" t="2216" r="37875" b="0"/>
          <a:stretch>
            <a:fillRect/>
          </a:stretch>
        </p:blipFill>
        <p:spPr>
          <a:xfrm flipH="false" flipV="false" rot="0">
            <a:off x="0" y="0"/>
            <a:ext cx="3593562" cy="10287000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4603950" y="1104900"/>
            <a:ext cx="11017050" cy="22553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799"/>
              </a:lnSpc>
            </a:pPr>
            <a:r>
              <a:rPr lang="en-US" sz="7999" spc="-79">
                <a:solidFill>
                  <a:srgbClr val="4D2EB2"/>
                </a:solidFill>
                <a:latin typeface="Poppins Medium Bold"/>
              </a:rPr>
              <a:t>Advantages of online MT: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603950" y="4060083"/>
            <a:ext cx="13041113" cy="45057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98830" indent="-399415" lvl="1">
              <a:lnSpc>
                <a:spcPts val="5180"/>
              </a:lnSpc>
              <a:buFont typeface="Arial"/>
              <a:buChar char="•"/>
            </a:pPr>
            <a:r>
              <a:rPr lang="en-US" sz="3700">
                <a:solidFill>
                  <a:srgbClr val="000000"/>
                </a:solidFill>
                <a:latin typeface="Poppins Medium"/>
              </a:rPr>
              <a:t>Time saving;</a:t>
            </a:r>
          </a:p>
          <a:p>
            <a:pPr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700">
                <a:solidFill>
                  <a:srgbClr val="000000"/>
                </a:solidFill>
                <a:latin typeface="Poppins Medium"/>
              </a:rPr>
              <a:t>Low cost;</a:t>
            </a:r>
          </a:p>
          <a:p>
            <a:pPr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Poppins Medium"/>
              </a:rPr>
              <a:t>Multilingualism;</a:t>
            </a:r>
          </a:p>
          <a:p>
            <a:pPr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Poppins Medium"/>
              </a:rPr>
              <a:t>Good with lexical translation;</a:t>
            </a:r>
          </a:p>
          <a:p>
            <a:pPr marL="798830" indent="-399415" lvl="1">
              <a:lnSpc>
                <a:spcPts val="5180"/>
              </a:lnSpc>
              <a:buFont typeface="Arial"/>
              <a:buChar char="•"/>
            </a:pPr>
            <a:r>
              <a:rPr lang="en-US" sz="3699">
                <a:solidFill>
                  <a:srgbClr val="000000"/>
                </a:solidFill>
                <a:latin typeface="Poppins Medium"/>
              </a:rPr>
              <a:t>Good with repetitive, simply-structured texts.</a:t>
            </a:r>
            <a:r>
              <a:rPr lang="en-US" sz="3699">
                <a:solidFill>
                  <a:srgbClr val="4D2EB2"/>
                </a:solidFill>
                <a:latin typeface="Poppins Medium"/>
              </a:rPr>
              <a:t> </a:t>
            </a:r>
          </a:p>
          <a:p>
            <a:pPr>
              <a:lnSpc>
                <a:spcPts val="10315"/>
              </a:lnSpc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10886" t="2216" r="37875" b="0"/>
          <a:stretch>
            <a:fillRect/>
          </a:stretch>
        </p:blipFill>
        <p:spPr>
          <a:xfrm flipH="false" flipV="false" rot="0">
            <a:off x="14694438" y="0"/>
            <a:ext cx="3593562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2008788" y="760275"/>
            <a:ext cx="13121236" cy="7243538"/>
            <a:chOff x="0" y="0"/>
            <a:chExt cx="17494981" cy="9658051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66675"/>
              <a:ext cx="17494981" cy="304206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8800"/>
                </a:lnSpc>
              </a:pPr>
              <a:r>
                <a:rPr lang="en-US" sz="7999" spc="-79">
                  <a:solidFill>
                    <a:srgbClr val="4D2EB2"/>
                  </a:solidFill>
                  <a:latin typeface="Poppins Medium Bold"/>
                </a:rPr>
                <a:t>Disadvantages of </a:t>
              </a:r>
            </a:p>
            <a:p>
              <a:pPr algn="ctr">
                <a:lnSpc>
                  <a:spcPts val="8799"/>
                </a:lnSpc>
              </a:pPr>
              <a:r>
                <a:rPr lang="en-US" sz="7999" spc="-79">
                  <a:solidFill>
                    <a:srgbClr val="4D2EB2"/>
                  </a:solidFill>
                  <a:latin typeface="Poppins Medium Bold"/>
                </a:rPr>
                <a:t>online MT: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3532248"/>
              <a:ext cx="17494981" cy="61258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798829" indent="-399415" lvl="1">
                <a:lnSpc>
                  <a:spcPts val="5253"/>
                </a:lnSpc>
                <a:buFont typeface="Arial"/>
                <a:buChar char="•"/>
              </a:pPr>
              <a:r>
                <a:rPr lang="en-US" sz="3700">
                  <a:solidFill>
                    <a:srgbClr val="1B1B1B"/>
                  </a:solidFill>
                  <a:latin typeface="Poppins Light Bold"/>
                </a:rPr>
                <a:t>Accuracy;</a:t>
              </a:r>
            </a:p>
            <a:p>
              <a:pPr marL="798829" indent="-399415" lvl="1">
                <a:lnSpc>
                  <a:spcPts val="5253"/>
                </a:lnSpc>
                <a:buFont typeface="Arial"/>
                <a:buChar char="•"/>
              </a:pPr>
              <a:r>
                <a:rPr lang="en-US" sz="3699">
                  <a:solidFill>
                    <a:srgbClr val="1B1B1B"/>
                  </a:solidFill>
                  <a:latin typeface="Poppins Light Bold"/>
                </a:rPr>
                <a:t>Context is not taken into account;</a:t>
              </a:r>
            </a:p>
            <a:p>
              <a:pPr marL="798829" indent="-399415" lvl="1">
                <a:lnSpc>
                  <a:spcPts val="5253"/>
                </a:lnSpc>
                <a:buFont typeface="Arial"/>
                <a:buChar char="•"/>
              </a:pPr>
              <a:r>
                <a:rPr lang="en-US" sz="3699">
                  <a:solidFill>
                    <a:srgbClr val="1B1B1B"/>
                  </a:solidFill>
                  <a:latin typeface="Poppins Light Bold"/>
                </a:rPr>
                <a:t>Ambiguity and literal translation;</a:t>
              </a:r>
            </a:p>
            <a:p>
              <a:pPr marL="798829" indent="-399415" lvl="1">
                <a:lnSpc>
                  <a:spcPts val="5253"/>
                </a:lnSpc>
                <a:buFont typeface="Arial"/>
                <a:buChar char="•"/>
              </a:pPr>
              <a:r>
                <a:rPr lang="en-US" sz="3699">
                  <a:solidFill>
                    <a:srgbClr val="1B1B1B"/>
                  </a:solidFill>
                  <a:latin typeface="Poppins Light Bold"/>
                </a:rPr>
                <a:t>Discursive inaccuracies;</a:t>
              </a:r>
            </a:p>
            <a:p>
              <a:pPr marL="798829" indent="-399415" lvl="1">
                <a:lnSpc>
                  <a:spcPts val="5253"/>
                </a:lnSpc>
                <a:buFont typeface="Arial"/>
                <a:buChar char="•"/>
              </a:pPr>
              <a:r>
                <a:rPr lang="en-US" sz="3699">
                  <a:solidFill>
                    <a:srgbClr val="1B1B1B"/>
                  </a:solidFill>
                  <a:latin typeface="Poppins Light Bold"/>
                </a:rPr>
                <a:t>Spelling errors;</a:t>
              </a:r>
            </a:p>
            <a:p>
              <a:pPr marL="798829" indent="-399415" lvl="1">
                <a:lnSpc>
                  <a:spcPts val="5253"/>
                </a:lnSpc>
                <a:buFont typeface="Arial"/>
                <a:buChar char="•"/>
              </a:pPr>
              <a:r>
                <a:rPr lang="en-US" sz="3699">
                  <a:solidFill>
                    <a:srgbClr val="1B1B1B"/>
                  </a:solidFill>
                  <a:latin typeface="Poppins Light Bold"/>
                </a:rPr>
                <a:t>No cultural references;</a:t>
              </a:r>
            </a:p>
            <a:p>
              <a:pPr marL="798830" indent="-399415" lvl="1">
                <a:lnSpc>
                  <a:spcPts val="5254"/>
                </a:lnSpc>
                <a:buFont typeface="Arial"/>
                <a:buChar char="•"/>
              </a:pPr>
              <a:r>
                <a:rPr lang="en-US" sz="3699">
                  <a:solidFill>
                    <a:srgbClr val="1B1B1B"/>
                  </a:solidFill>
                  <a:latin typeface="Poppins Light Bold"/>
                </a:rPr>
                <a:t>Lack of creativity.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3711462" y="0"/>
            <a:ext cx="4576538" cy="10287000"/>
          </a:xfrm>
          <a:prstGeom prst="rect">
            <a:avLst/>
          </a:prstGeom>
          <a:solidFill>
            <a:srgbClr val="4D2EB2"/>
          </a:solidFill>
        </p:spPr>
      </p:sp>
      <p:sp>
        <p:nvSpPr>
          <p:cNvPr name="TextBox 3" id="3"/>
          <p:cNvSpPr txBox="true"/>
          <p:nvPr/>
        </p:nvSpPr>
        <p:spPr>
          <a:xfrm rot="0">
            <a:off x="188800" y="2089054"/>
            <a:ext cx="8955200" cy="53384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49"/>
              </a:lnSpc>
            </a:pPr>
            <a:r>
              <a:rPr lang="en-US" sz="9499" spc="-94">
                <a:solidFill>
                  <a:srgbClr val="4D2EB2"/>
                </a:solidFill>
                <a:latin typeface="Poppins Medium Bold"/>
              </a:rPr>
              <a:t>Machine translation </a:t>
            </a:r>
          </a:p>
          <a:p>
            <a:pPr algn="ctr">
              <a:lnSpc>
                <a:spcPts val="10449"/>
              </a:lnSpc>
            </a:pPr>
            <a:r>
              <a:rPr lang="en-US" sz="9499" spc="-94">
                <a:solidFill>
                  <a:srgbClr val="4D2EB2"/>
                </a:solidFill>
                <a:latin typeface="Poppins Medium Bold"/>
              </a:rPr>
              <a:t>OR Human translation? </a:t>
            </a:r>
          </a:p>
        </p:txBody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8062178" y="1028700"/>
            <a:ext cx="10499225" cy="7786925"/>
            <a:chOff x="0" y="0"/>
            <a:chExt cx="13716000" cy="1017270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3716000" cy="10172700"/>
            </a:xfrm>
            <a:custGeom>
              <a:avLst/>
              <a:gdLst/>
              <a:ahLst/>
              <a:cxnLst/>
              <a:rect r="r" b="b" t="t" l="l"/>
              <a:pathLst>
                <a:path h="10172700" w="13716000">
                  <a:moveTo>
                    <a:pt x="0" y="0"/>
                  </a:moveTo>
                  <a:lnTo>
                    <a:pt x="13716000" y="0"/>
                  </a:lnTo>
                  <a:lnTo>
                    <a:pt x="13716000" y="10172700"/>
                  </a:lnTo>
                  <a:lnTo>
                    <a:pt x="0" y="10172700"/>
                  </a:lnTo>
                  <a:close/>
                </a:path>
              </a:pathLst>
            </a:custGeom>
            <a:blipFill>
              <a:blip r:embed="rId2"/>
              <a:stretch>
                <a:fillRect l="0" r="0" t="-393" b="-393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>
              <a:off x="393700" y="615950"/>
              <a:ext cx="12941300" cy="9107742"/>
            </a:xfrm>
            <a:custGeom>
              <a:avLst/>
              <a:gdLst/>
              <a:ahLst/>
              <a:cxnLst/>
              <a:rect r="r" b="b" t="t" l="l"/>
              <a:pathLst>
                <a:path h="9107742" w="12941300">
                  <a:moveTo>
                    <a:pt x="12815112" y="9107742"/>
                  </a:moveTo>
                  <a:lnTo>
                    <a:pt x="126187" y="9107742"/>
                  </a:lnTo>
                  <a:cubicBezTo>
                    <a:pt x="56502" y="9107742"/>
                    <a:pt x="0" y="9051252"/>
                    <a:pt x="0" y="8981555"/>
                  </a:cubicBezTo>
                  <a:lnTo>
                    <a:pt x="0" y="0"/>
                  </a:lnTo>
                  <a:lnTo>
                    <a:pt x="12941300" y="0"/>
                  </a:lnTo>
                  <a:lnTo>
                    <a:pt x="12941300" y="8981554"/>
                  </a:lnTo>
                  <a:cubicBezTo>
                    <a:pt x="12941300" y="9051239"/>
                    <a:pt x="12884810" y="9107742"/>
                    <a:pt x="12815112" y="9107742"/>
                  </a:cubicBezTo>
                  <a:close/>
                </a:path>
              </a:pathLst>
            </a:custGeom>
            <a:blipFill>
              <a:blip r:embed="rId3"/>
              <a:stretch>
                <a:fillRect l="-13395" r="-13487" t="6054" b="4413"/>
              </a:stretch>
            </a:blipFill>
          </p:spPr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21806" r="0" b="5871"/>
          <a:stretch>
            <a:fillRect/>
          </a:stretch>
        </p:blipFill>
        <p:spPr>
          <a:xfrm flipH="false" flipV="false" rot="0">
            <a:off x="863507" y="1153589"/>
            <a:ext cx="16560985" cy="79798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DAEiAkfO-5w</dc:identifier>
  <dcterms:modified xsi:type="dcterms:W3CDTF">2011-08-01T06:04:30Z</dcterms:modified>
  <cp:revision>1</cp:revision>
  <dc:title>Pros and cons of online mashine translation</dc:title>
</cp:coreProperties>
</file>