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4" r:id="rId8"/>
    <p:sldId id="262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4262F16-D174-4AFE-A74F-B04D7182C977}">
          <p14:sldIdLst>
            <p14:sldId id="256"/>
            <p14:sldId id="260"/>
            <p14:sldId id="257"/>
            <p14:sldId id="258"/>
            <p14:sldId id="259"/>
            <p14:sldId id="261"/>
            <p14:sldId id="264"/>
            <p14:sldId id="262"/>
            <p14:sldId id="265"/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work\Magistr\&#1057;&#1090;&#1077;&#1087;&#1072;&#1085;&#1086;&#1074;\&#1095;&#1072;&#108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949596578205501"/>
          <c:y val="4.8614626323723813E-2"/>
          <c:w val="0.78707810829201907"/>
          <c:h val="0.82592769157123958"/>
        </c:manualLayout>
      </c:layout>
      <c:barChart>
        <c:barDir val="col"/>
        <c:grouping val="clustered"/>
        <c:varyColors val="0"/>
        <c:ser>
          <c:idx val="0"/>
          <c:order val="0"/>
          <c:tx>
            <c:v>Початковий варіант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Лист1!$A$5</c:f>
              <c:numCache>
                <c:formatCode>General</c:formatCode>
                <c:ptCount val="1"/>
                <c:pt idx="0">
                  <c:v>854.09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6DC-464E-9493-73DFE7FD1BE3}"/>
            </c:ext>
          </c:extLst>
        </c:ser>
        <c:ser>
          <c:idx val="1"/>
          <c:order val="1"/>
          <c:tx>
            <c:v>Суміщення лиття та намотки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Лист1!$B$5</c:f>
              <c:numCache>
                <c:formatCode>General</c:formatCode>
                <c:ptCount val="1"/>
                <c:pt idx="0">
                  <c:v>804.09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6DC-464E-9493-73DFE7FD1B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3978368"/>
        <c:axId val="115734016"/>
      </c:barChart>
      <c:catAx>
        <c:axId val="11397836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uk-UA"/>
          </a:p>
        </c:txPr>
        <c:crossAx val="115734016"/>
        <c:crosses val="autoZero"/>
        <c:auto val="1"/>
        <c:lblAlgn val="ctr"/>
        <c:lblOffset val="100"/>
        <c:noMultiLvlLbl val="0"/>
      </c:catAx>
      <c:valAx>
        <c:axId val="11573401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Час виготовлення</a:t>
                </a:r>
                <a:r>
                  <a:rPr lang="uk-UA" sz="1400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одиниці продукції, хв.</a:t>
                </a:r>
                <a:endParaRPr lang="uk-UA" sz="1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5.4012345679012343E-2"/>
              <c:y val="8.5209711170860222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13978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0.41215</cdr:x>
      <cdr:y>0.35437</cdr:y>
    </cdr:from>
    <cdr:to>
      <cdr:x>0.5577</cdr:x>
      <cdr:y>0.50082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1884329" y="1046357"/>
          <a:ext cx="665480" cy="432435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</cdr:sp>
  </cdr:relSizeAnchor>
  <cdr:relSizeAnchor xmlns:cdr="http://schemas.openxmlformats.org/drawingml/2006/chartDrawing">
    <cdr:from>
      <cdr:x>0.22875</cdr:x>
      <cdr:y>0.32452</cdr:y>
    </cdr:from>
    <cdr:to>
      <cdr:x>0.33897</cdr:x>
      <cdr:y>0.44012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82552" y="1468760"/>
          <a:ext cx="907028" cy="52322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wrap="square" rtlCol="0" anchor="t">
          <a:spAutoFit/>
        </a:bodyPr>
        <a:lstStyle xmlns:a="http://schemas.openxmlformats.org/drawingml/2006/main"/>
        <a:p xmlns:a="http://schemas.openxmlformats.org/drawingml/2006/main">
          <a:pPr>
            <a:spcAft>
              <a:spcPts val="0"/>
            </a:spcAft>
          </a:pPr>
          <a:r>
            <a:rPr lang="uk-UA" sz="1400" dirty="0">
              <a:solidFill>
                <a:srgbClr val="000000"/>
              </a:solidFill>
              <a:effectLst/>
              <a:latin typeface="Calibri"/>
              <a:ea typeface="Times New Roman"/>
              <a:cs typeface="Times New Roman"/>
            </a:rPr>
            <a:t>Перший </a:t>
          </a:r>
          <a:endParaRPr lang="uk-UA" sz="1600" dirty="0">
            <a:effectLst/>
            <a:latin typeface="Times New Roman"/>
            <a:ea typeface="Times New Roman"/>
          </a:endParaRPr>
        </a:p>
        <a:p xmlns:a="http://schemas.openxmlformats.org/drawingml/2006/main">
          <a:pPr>
            <a:spcAft>
              <a:spcPts val="0"/>
            </a:spcAft>
          </a:pPr>
          <a:r>
            <a:rPr lang="uk-UA" sz="1400" dirty="0">
              <a:solidFill>
                <a:srgbClr val="000000"/>
              </a:solidFill>
              <a:effectLst/>
              <a:latin typeface="Calibri"/>
              <a:ea typeface="Times New Roman"/>
              <a:cs typeface="Times New Roman"/>
            </a:rPr>
            <a:t>варіант</a:t>
          </a:r>
          <a:endParaRPr lang="uk-UA" sz="1600" dirty="0">
            <a:effectLst/>
            <a:latin typeface="Times New Roman"/>
            <a:ea typeface="Times New Roman"/>
          </a:endParaRPr>
        </a:p>
      </cdr:txBody>
    </cdr:sp>
  </cdr:relSizeAnchor>
  <cdr:relSizeAnchor xmlns:cdr="http://schemas.openxmlformats.org/drawingml/2006/chartDrawing">
    <cdr:from>
      <cdr:x>0.75375</cdr:x>
      <cdr:y>0.2927</cdr:y>
    </cdr:from>
    <cdr:to>
      <cdr:x>0.88351</cdr:x>
      <cdr:y>0.50351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203032" y="1324744"/>
          <a:ext cx="1067921" cy="9541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wrap="none" rtlCol="0" anchor="t">
          <a:spAutoFit/>
        </a:bodyPr>
        <a:lstStyle xmlns:a="http://schemas.openxmlformats.org/drawingml/2006/main"/>
        <a:p xmlns:a="http://schemas.openxmlformats.org/drawingml/2006/main">
          <a:pPr>
            <a:spcAft>
              <a:spcPts val="0"/>
            </a:spcAft>
          </a:pPr>
          <a:r>
            <a:rPr lang="uk-UA" sz="1400" dirty="0">
              <a:solidFill>
                <a:srgbClr val="000000"/>
              </a:solidFill>
              <a:effectLst/>
              <a:latin typeface="Calibri"/>
              <a:ea typeface="Times New Roman"/>
              <a:cs typeface="Times New Roman"/>
            </a:rPr>
            <a:t>Суміщення </a:t>
          </a:r>
          <a:endParaRPr lang="uk-UA" sz="1600" dirty="0">
            <a:effectLst/>
            <a:latin typeface="Times New Roman"/>
            <a:ea typeface="Times New Roman"/>
          </a:endParaRPr>
        </a:p>
        <a:p xmlns:a="http://schemas.openxmlformats.org/drawingml/2006/main">
          <a:pPr>
            <a:spcAft>
              <a:spcPts val="0"/>
            </a:spcAft>
          </a:pPr>
          <a:r>
            <a:rPr lang="uk-UA" sz="1400" dirty="0">
              <a:solidFill>
                <a:srgbClr val="000000"/>
              </a:solidFill>
              <a:effectLst/>
              <a:latin typeface="Calibri"/>
              <a:ea typeface="Times New Roman"/>
              <a:cs typeface="Times New Roman"/>
            </a:rPr>
            <a:t>операцій </a:t>
          </a:r>
          <a:endParaRPr lang="uk-UA" sz="1600" dirty="0">
            <a:effectLst/>
            <a:latin typeface="Times New Roman"/>
            <a:ea typeface="Times New Roman"/>
          </a:endParaRPr>
        </a:p>
        <a:p xmlns:a="http://schemas.openxmlformats.org/drawingml/2006/main">
          <a:pPr>
            <a:spcAft>
              <a:spcPts val="0"/>
            </a:spcAft>
          </a:pPr>
          <a:r>
            <a:rPr lang="uk-UA" sz="1400" dirty="0">
              <a:solidFill>
                <a:srgbClr val="000000"/>
              </a:solidFill>
              <a:effectLst/>
              <a:latin typeface="Calibri"/>
              <a:ea typeface="Times New Roman"/>
              <a:cs typeface="Times New Roman"/>
            </a:rPr>
            <a:t>лиття та </a:t>
          </a:r>
          <a:endParaRPr lang="uk-UA" sz="1600" dirty="0">
            <a:effectLst/>
            <a:latin typeface="Times New Roman"/>
            <a:ea typeface="Times New Roman"/>
          </a:endParaRPr>
        </a:p>
        <a:p xmlns:a="http://schemas.openxmlformats.org/drawingml/2006/main">
          <a:pPr>
            <a:spcAft>
              <a:spcPts val="0"/>
            </a:spcAft>
          </a:pPr>
          <a:r>
            <a:rPr lang="uk-UA" sz="1400" dirty="0">
              <a:solidFill>
                <a:srgbClr val="000000"/>
              </a:solidFill>
              <a:effectLst/>
              <a:latin typeface="Calibri"/>
              <a:ea typeface="Times New Roman"/>
              <a:cs typeface="Times New Roman"/>
            </a:rPr>
            <a:t>намотки</a:t>
          </a:r>
          <a:endParaRPr lang="uk-UA" sz="1600" dirty="0">
            <a:effectLst/>
            <a:latin typeface="Times New Roman"/>
            <a:ea typeface="Times New Roman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126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117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850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0473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9981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5252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0615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4018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059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8862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8106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105DF-FCA3-4DB8-97EA-43E3E42DFEDD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09A8C-A7F0-4805-8BC3-42DAD8840A4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29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9536" y="353384"/>
            <a:ext cx="7772400" cy="1470025"/>
          </a:xfrm>
        </p:spPr>
        <p:txBody>
          <a:bodyPr>
            <a:normAutofit/>
          </a:bodyPr>
          <a:lstStyle/>
          <a:p>
            <a:r>
              <a:rPr lang="uk-UA" sz="2800" dirty="0"/>
              <a:t>Магістерська </a:t>
            </a:r>
            <a:r>
              <a:rPr lang="uk-UA" sz="2800" dirty="0" smtClean="0"/>
              <a:t>дисертація на </a:t>
            </a:r>
            <a:r>
              <a:rPr lang="uk-UA" sz="2800" dirty="0"/>
              <a:t>тему: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848872" cy="1752600"/>
          </a:xfrm>
        </p:spPr>
        <p:txBody>
          <a:bodyPr>
            <a:noAutofit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Удосконалення виробничої логістики на підприємстві ТОВ «МЕНТА»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043608" y="4671210"/>
            <a:ext cx="7848872" cy="1464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2000" dirty="0">
                <a:solidFill>
                  <a:schemeClr val="tx1"/>
                </a:solidFill>
              </a:rPr>
              <a:t>Виконав: </a:t>
            </a:r>
            <a:r>
              <a:rPr lang="uk-UA" sz="2000" dirty="0" smtClean="0">
                <a:solidFill>
                  <a:schemeClr val="tx1"/>
                </a:solidFill>
              </a:rPr>
              <a:t>студент </a:t>
            </a:r>
            <a:r>
              <a:rPr lang="en-US" sz="2000" dirty="0">
                <a:solidFill>
                  <a:schemeClr val="tx1"/>
                </a:solidFill>
              </a:rPr>
              <a:t>VI</a:t>
            </a:r>
            <a:r>
              <a:rPr lang="uk-UA" sz="2000" dirty="0">
                <a:solidFill>
                  <a:schemeClr val="tx1"/>
                </a:solidFill>
              </a:rPr>
              <a:t> курсу, </a:t>
            </a:r>
            <a:r>
              <a:rPr lang="uk-UA" sz="2000" dirty="0" smtClean="0">
                <a:solidFill>
                  <a:schemeClr val="tx1"/>
                </a:solidFill>
              </a:rPr>
              <a:t>групи </a:t>
            </a:r>
            <a:r>
              <a:rPr lang="ru-RU" sz="2000" dirty="0">
                <a:solidFill>
                  <a:schemeClr val="tx1"/>
                </a:solidFill>
              </a:rPr>
              <a:t>ММ</a:t>
            </a:r>
            <a:r>
              <a:rPr lang="uk-UA" sz="2000" dirty="0" smtClean="0">
                <a:solidFill>
                  <a:schemeClr val="tx1"/>
                </a:solidFill>
              </a:rPr>
              <a:t>-71мп </a:t>
            </a:r>
            <a:endParaRPr lang="uk-UA" sz="2000" dirty="0">
              <a:solidFill>
                <a:schemeClr val="tx1"/>
              </a:solidFill>
            </a:endParaRPr>
          </a:p>
          <a:p>
            <a:pPr algn="r"/>
            <a:r>
              <a:rPr lang="uk-UA" sz="2000" dirty="0">
                <a:solidFill>
                  <a:schemeClr val="tx1"/>
                </a:solidFill>
              </a:rPr>
              <a:t>Степанов </a:t>
            </a:r>
            <a:r>
              <a:rPr lang="uk-UA" sz="2000" dirty="0" smtClean="0">
                <a:solidFill>
                  <a:schemeClr val="tx1"/>
                </a:solidFill>
              </a:rPr>
              <a:t>О. В.				</a:t>
            </a:r>
          </a:p>
          <a:p>
            <a:pPr algn="r"/>
            <a:r>
              <a:rPr lang="uk-UA" sz="2000" dirty="0" smtClean="0">
                <a:solidFill>
                  <a:schemeClr val="tx1"/>
                </a:solidFill>
              </a:rPr>
              <a:t>Керівник: </a:t>
            </a:r>
            <a:r>
              <a:rPr lang="uk-UA" sz="2000" dirty="0" err="1" smtClean="0">
                <a:solidFill>
                  <a:schemeClr val="tx1"/>
                </a:solidFill>
              </a:rPr>
              <a:t>к.т.н</a:t>
            </a:r>
            <a:r>
              <a:rPr lang="uk-UA" sz="2000" dirty="0">
                <a:solidFill>
                  <a:schemeClr val="tx1"/>
                </a:solidFill>
              </a:rPr>
              <a:t>., ст. </a:t>
            </a:r>
            <a:r>
              <a:rPr lang="uk-UA" sz="2000" dirty="0" smtClean="0">
                <a:solidFill>
                  <a:schemeClr val="tx1"/>
                </a:solidFill>
              </a:rPr>
              <a:t>викладач		</a:t>
            </a:r>
            <a:endParaRPr lang="uk-UA" sz="2000" dirty="0">
              <a:solidFill>
                <a:schemeClr val="tx1"/>
              </a:solidFill>
            </a:endParaRPr>
          </a:p>
          <a:p>
            <a:pPr algn="r"/>
            <a:r>
              <a:rPr lang="uk-UA" sz="2000" dirty="0">
                <a:solidFill>
                  <a:schemeClr val="tx1"/>
                </a:solidFill>
              </a:rPr>
              <a:t>Проценко П.Ю</a:t>
            </a:r>
            <a:r>
              <a:rPr lang="uk-UA" sz="2000" dirty="0" smtClean="0">
                <a:solidFill>
                  <a:schemeClr val="tx1"/>
                </a:solidFill>
              </a:rPr>
              <a:t>.				</a:t>
            </a:r>
            <a:endParaRPr lang="uk-U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24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dirty="0"/>
              <a:t>Гістограма часу виготовлення трансформатора при суміщенні операції лиття та намотки із стрічок магнітопроводів, та початковим варіантом виготовлення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456325"/>
              </p:ext>
            </p:extLst>
          </p:nvPr>
        </p:nvGraphicFramePr>
        <p:xfrm>
          <a:off x="457200" y="1600201"/>
          <a:ext cx="8229600" cy="4061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585242" y="5703888"/>
            <a:ext cx="8229600" cy="8934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000" dirty="0"/>
              <a:t>Як видно з </a:t>
            </a:r>
            <a:r>
              <a:rPr lang="uk-UA" sz="2000" dirty="0" smtClean="0"/>
              <a:t> гістограми, </a:t>
            </a:r>
            <a:r>
              <a:rPr lang="uk-UA" sz="2000" dirty="0"/>
              <a:t>час виготовлення зменшується на 6%. 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41543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Висновки</a:t>
            </a:r>
            <a:endParaRPr lang="uk-UA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568952" cy="5289451"/>
          </a:xfrm>
        </p:spPr>
        <p:txBody>
          <a:bodyPr>
            <a:noAutofit/>
          </a:bodyPr>
          <a:lstStyle/>
          <a:p>
            <a:pPr marL="0" indent="171450" algn="just">
              <a:buFont typeface="+mj-lt"/>
              <a:buAutoNum type="arabicPeriod"/>
            </a:pPr>
            <a:r>
              <a:rPr lang="uk-UA" sz="1600" dirty="0" smtClean="0"/>
              <a:t>Якісне </a:t>
            </a:r>
            <a:r>
              <a:rPr lang="uk-UA" sz="1600" dirty="0"/>
              <a:t>застосування логістичної системи сприяє ефективному розвитку будь-якого підприємства. Впровадження системи логістики дозволяє на 10-30% знизити собівартість продукції і на 30-70% скоротити обсяги матеріально-технічних запасів. </a:t>
            </a:r>
          </a:p>
          <a:p>
            <a:pPr marL="0" indent="171450" algn="just" fontAlgn="base">
              <a:buFont typeface="+mj-lt"/>
              <a:buAutoNum type="arabicPeriod"/>
            </a:pPr>
            <a:r>
              <a:rPr lang="uk-UA" sz="1600" dirty="0" smtClean="0"/>
              <a:t>Аналіз </a:t>
            </a:r>
            <a:r>
              <a:rPr lang="uk-UA" sz="1600" dirty="0"/>
              <a:t>підприємства ТОВ «МЕНТА» показав, що на підприємстві відсутня логістична служба, хоча б в особі одного фахівця. Що негативно впливає на логістичні процеси підприємства Рекомендується створити на підприємстві службу логістики, хоча б, в особі менеджера з логістики.</a:t>
            </a:r>
          </a:p>
          <a:p>
            <a:pPr marL="0" indent="171450" algn="just" fontAlgn="base">
              <a:buNone/>
            </a:pPr>
            <a:r>
              <a:rPr lang="uk-UA" sz="1600" dirty="0"/>
              <a:t>Аналіз виробничо-логістичної діяльності підприємства виявив як позитивні, так і негативні сторони логістичної системи підприємства. Основними недоліками логістичної системи є: затримки в постачаннях сировини і матеріалів, простої у виробництві, внаслідок затримки у виконанні замовлень, нераціональні внутрішньовиробничі перевезення. Служба логістики могла б вплив цих недоліків мінімізувати.</a:t>
            </a:r>
          </a:p>
          <a:p>
            <a:pPr marL="0" indent="190500" algn="just">
              <a:buFont typeface="+mj-lt"/>
              <a:buAutoNum type="arabicPeriod" startAt="3"/>
            </a:pPr>
            <a:r>
              <a:rPr lang="uk-UA" sz="1600" dirty="0" smtClean="0"/>
              <a:t>При </a:t>
            </a:r>
            <a:r>
              <a:rPr lang="uk-UA" sz="1600" dirty="0"/>
              <a:t>визначені оптимального розміру замовлення сировини було встановлено, що основна увага в контролі та управлінні запасами повинна бути приділена найважливішим  матеріалам – пруток із </a:t>
            </a:r>
            <a:r>
              <a:rPr lang="uk-UA" sz="1600" dirty="0" err="1"/>
              <a:t>магніто</a:t>
            </a:r>
            <a:r>
              <a:rPr lang="uk-UA" sz="1600" dirty="0"/>
              <a:t>-м’якого матеріалу і мідний дріт. Що стосується оптимального розміру партії збуту – за підрахунками він дорівнює 15т. За рахунок цього можна підвищити рентабельність продукції на 3%.</a:t>
            </a:r>
          </a:p>
          <a:p>
            <a:pPr marL="0" indent="171450" algn="just">
              <a:buFont typeface="+mj-lt"/>
              <a:buAutoNum type="arabicPeriod" startAt="3"/>
            </a:pPr>
            <a:r>
              <a:rPr lang="uk-UA" sz="1600" smtClean="0"/>
              <a:t>Ще </a:t>
            </a:r>
            <a:r>
              <a:rPr lang="uk-UA" sz="1600" dirty="0"/>
              <a:t>одним варіантом по оптимізації логістичної діяльності підприємства є модернізація індуктивної печі, що дозволить поєднати дві операції виготовлення продукції в одну. А саме лиття та намотування магнітопроводу трансформатора. При суміщенні цих операцій, час виготовлення трансформатора зменшується на 6%. Відповідно зменшиться і час внутрішньо-виробничих транспортувань.</a:t>
            </a:r>
          </a:p>
        </p:txBody>
      </p:sp>
    </p:spTree>
    <p:extLst>
      <p:ext uri="{BB962C8B-B14F-4D97-AF65-F5344CB8AC3E}">
        <p14:creationId xmlns:p14="http://schemas.microsoft.com/office/powerpoint/2010/main" val="3072029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Проблематика роботи</a:t>
            </a:r>
            <a:endParaRPr lang="uk-UA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algn="just"/>
            <a:r>
              <a:rPr lang="uk-UA" sz="1800" dirty="0"/>
              <a:t>Актуальність теми обумовлена важливістю розуміння функціонування підприємства як логістичної системи, яка має свій набір елементів і унікальних </a:t>
            </a:r>
            <a:r>
              <a:rPr lang="uk-UA" sz="1800" dirty="0" err="1"/>
              <a:t>зв’язків</a:t>
            </a:r>
            <a:r>
              <a:rPr lang="uk-UA" sz="1800" dirty="0"/>
              <a:t> між ними, а також між системою і її оточенням. Система, як цілісний організм потребує організованого управління, щоб досягати поставлені перед нею цілі, і щоб результати її діяльності відповідали стандартам </a:t>
            </a:r>
            <a:r>
              <a:rPr lang="uk-UA" sz="1800" dirty="0" smtClean="0"/>
              <a:t>якості.</a:t>
            </a:r>
          </a:p>
          <a:p>
            <a:pPr algn="just"/>
            <a:r>
              <a:rPr lang="uk-UA" sz="1800" dirty="0" smtClean="0"/>
              <a:t>Мета дослідження: </a:t>
            </a:r>
            <a:r>
              <a:rPr lang="uk-UA" sz="1800" dirty="0"/>
              <a:t>Аналіз та вдосконалення логістичної діяльності виробничого підприємства ТОВ «Мента</a:t>
            </a:r>
            <a:r>
              <a:rPr lang="uk-UA" sz="1800" dirty="0" smtClean="0"/>
              <a:t>».</a:t>
            </a:r>
          </a:p>
          <a:p>
            <a:pPr algn="just"/>
            <a:r>
              <a:rPr lang="uk-UA" sz="1800" dirty="0" smtClean="0"/>
              <a:t>Завдання</a:t>
            </a:r>
            <a:r>
              <a:rPr lang="uk-UA" sz="1800" dirty="0" smtClean="0"/>
              <a:t>:</a:t>
            </a:r>
          </a:p>
          <a:p>
            <a:pPr>
              <a:buFont typeface="+mj-lt"/>
              <a:buAutoNum type="arabicPeriod"/>
            </a:pPr>
            <a:r>
              <a:rPr lang="uk-UA" sz="1800" dirty="0"/>
              <a:t>Розглянути особливості організації та здійснення постачальницької, виробничої та розподільчої діяльності організації ТОВ «Мента»</a:t>
            </a:r>
          </a:p>
          <a:p>
            <a:pPr>
              <a:buFont typeface="+mj-lt"/>
              <a:buAutoNum type="arabicPeriod"/>
            </a:pPr>
            <a:r>
              <a:rPr lang="uk-UA" sz="1800" dirty="0"/>
              <a:t>Оцінити ефективність виконуваних підприємством робіт</a:t>
            </a:r>
          </a:p>
          <a:p>
            <a:pPr>
              <a:buFont typeface="+mj-lt"/>
              <a:buAutoNum type="arabicPeriod"/>
            </a:pPr>
            <a:r>
              <a:rPr lang="uk-UA" sz="1800" dirty="0"/>
              <a:t>Виявити проблеми в логістичній діяльності та запропонувати рішення щодо їх усуненню.</a:t>
            </a:r>
          </a:p>
          <a:p>
            <a:r>
              <a:rPr lang="uk-UA" sz="1800" dirty="0" smtClean="0"/>
              <a:t>Об'єктом </a:t>
            </a:r>
            <a:r>
              <a:rPr lang="uk-UA" sz="1800" dirty="0"/>
              <a:t>даної роботи є </a:t>
            </a:r>
            <a:r>
              <a:rPr lang="uk-UA" sz="1800" dirty="0"/>
              <a:t>л</a:t>
            </a:r>
            <a:r>
              <a:rPr lang="uk-UA" sz="1800" dirty="0" smtClean="0"/>
              <a:t>огістична </a:t>
            </a:r>
            <a:r>
              <a:rPr lang="uk-UA" sz="1800" dirty="0"/>
              <a:t>система </a:t>
            </a:r>
            <a:r>
              <a:rPr lang="uk-UA" sz="1800" dirty="0" smtClean="0"/>
              <a:t>виробництва трансформаторів </a:t>
            </a:r>
            <a:r>
              <a:rPr lang="uk-UA" sz="1800" dirty="0"/>
              <a:t>підприємства </a:t>
            </a:r>
            <a:r>
              <a:rPr lang="uk-UA" sz="1800" dirty="0" smtClean="0"/>
              <a:t>ТОВ </a:t>
            </a:r>
            <a:r>
              <a:rPr lang="uk-UA" sz="1800" dirty="0"/>
              <a:t>«Мента».</a:t>
            </a:r>
            <a:endParaRPr lang="uk-UA" sz="1800" dirty="0">
              <a:solidFill>
                <a:srgbClr val="FF0000"/>
              </a:solidFill>
            </a:endParaRPr>
          </a:p>
          <a:p>
            <a:r>
              <a:rPr lang="uk-UA" sz="1800" dirty="0"/>
              <a:t>Предметом виступає вдосконалення логістичної діяльності ТОВ </a:t>
            </a:r>
            <a:r>
              <a:rPr lang="uk-UA" sz="1800" dirty="0" smtClean="0"/>
              <a:t>«Мента».</a:t>
            </a:r>
          </a:p>
          <a:p>
            <a:pPr marL="0" indent="0" algn="just">
              <a:buNone/>
            </a:pPr>
            <a:endParaRPr lang="uk-UA" sz="1800" dirty="0"/>
          </a:p>
          <a:p>
            <a:pPr marL="0" indent="0">
              <a:buNone/>
            </a:pP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195437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dirty="0"/>
              <a:t>Схематична модель логістичної системи виробничого підприємства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7128792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226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06090"/>
          </a:xfrm>
        </p:spPr>
        <p:txBody>
          <a:bodyPr>
            <a:normAutofit/>
          </a:bodyPr>
          <a:lstStyle/>
          <a:p>
            <a:r>
              <a:rPr lang="uk-UA" sz="2800" dirty="0" smtClean="0"/>
              <a:t>Схеми логістичних систем</a:t>
            </a:r>
            <a:endParaRPr lang="uk-UA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44860" y="1781126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uk-UA" b="0" dirty="0" smtClean="0"/>
              <a:t>Виштовхуюча</a:t>
            </a:r>
            <a:endParaRPr lang="uk-UA" sz="2800" b="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27848" y="1781126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uk-UA" b="0" dirty="0" smtClean="0"/>
              <a:t>Витягаюча</a:t>
            </a:r>
            <a:endParaRPr lang="uk-UA" b="0" dirty="0"/>
          </a:p>
        </p:txBody>
      </p:sp>
      <p:pic>
        <p:nvPicPr>
          <p:cNvPr id="29" name="Объект 28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79512" y="2420888"/>
            <a:ext cx="4536504" cy="3672408"/>
          </a:xfrm>
          <a:prstGeom prst="rect">
            <a:avLst/>
          </a:prstGeom>
        </p:spPr>
      </p:pic>
      <p:pic>
        <p:nvPicPr>
          <p:cNvPr id="32" name="Объект 2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2420888"/>
            <a:ext cx="4536504" cy="367240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3789040"/>
            <a:ext cx="4067944" cy="122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088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dirty="0"/>
              <a:t>Показники діяльності підприємства за 2015-2017 </a:t>
            </a:r>
            <a:r>
              <a:rPr lang="uk-UA" sz="2800" dirty="0" smtClean="0"/>
              <a:t>рр.</a:t>
            </a:r>
            <a:endParaRPr lang="uk-UA" sz="2800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</p:nvPr>
        </p:nvGraphicFramePr>
        <p:xfrm>
          <a:off x="1151255" y="1717707"/>
          <a:ext cx="6841489" cy="45363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1863"/>
                <a:gridCol w="1076925"/>
                <a:gridCol w="1170957"/>
                <a:gridCol w="1170957"/>
                <a:gridCol w="810076"/>
                <a:gridCol w="810711"/>
              </a:tblGrid>
              <a:tr h="0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Показник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2015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2016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2017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Приріст 15/16 %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016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Приріст 16/17 %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Об’єм реалізації продукції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4 108 125,75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13 043 487,22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9 978 486,48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217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01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-24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Чисельність робітників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18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28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25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56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01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-11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Продуктивність праці 1-го працівника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228 229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465 839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399 140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104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01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-14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Фонд заробітної плати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2 124 577,00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5 715 885,00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5 052 490,94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169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01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-12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Середньорічна з/п на 1-го працівника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118032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204138,75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202099,64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73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01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-1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125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Загальні витрати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1 145 051,83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4 868 581,44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3 404 532,49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325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01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-30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Витрати на 1 євро. Реалізації продукції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0,279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0,373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0,341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34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01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-9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Прибуток до оподаткування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838 496,92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2 459 020,78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1 521 463,05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193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01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-38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98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Логістична система підприємства</a:t>
            </a:r>
            <a:endParaRPr lang="uk-UA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8158065" cy="3839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1364" y="4869160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361950" algn="just"/>
            <a:r>
              <a:rPr lang="uk-UA" sz="1800" dirty="0" err="1"/>
              <a:t>Макрологістична</a:t>
            </a:r>
            <a:r>
              <a:rPr lang="uk-UA" sz="1800" dirty="0"/>
              <a:t> система підприємства являє собою інфраструктуру, що охоплює ринок матеріальних ресурсів і ринок збуту готової </a:t>
            </a:r>
            <a:r>
              <a:rPr lang="uk-UA" sz="1800" dirty="0" smtClean="0"/>
              <a:t>продукції.</a:t>
            </a:r>
          </a:p>
          <a:p>
            <a:pPr indent="361950" algn="just"/>
            <a:r>
              <a:rPr lang="uk-UA" sz="1800" dirty="0" err="1"/>
              <a:t>Мікрологістична</a:t>
            </a:r>
            <a:r>
              <a:rPr lang="uk-UA" sz="1800" dirty="0"/>
              <a:t> система представлена у вигляді наступних основних підсистем: закупівля, виробництво і збут.</a:t>
            </a: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378465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uk-UA" sz="2800" dirty="0" smtClean="0"/>
              <a:t>Потенційна з</a:t>
            </a:r>
            <a:r>
              <a:rPr lang="uk-UA" sz="2800" dirty="0" smtClean="0"/>
              <a:t>міна </a:t>
            </a:r>
            <a:r>
              <a:rPr lang="uk-UA" sz="2800" dirty="0"/>
              <a:t>логістичних </a:t>
            </a:r>
            <a:r>
              <a:rPr lang="uk-UA" sz="2800" dirty="0" smtClean="0"/>
              <a:t>витрат</a:t>
            </a:r>
            <a:endParaRPr lang="uk-UA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48441722"/>
              </p:ext>
            </p:extLst>
          </p:nvPr>
        </p:nvGraphicFramePr>
        <p:xfrm>
          <a:off x="395536" y="1268760"/>
          <a:ext cx="4038486" cy="52567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99396"/>
                <a:gridCol w="754961"/>
                <a:gridCol w="884129"/>
              </a:tblGrid>
              <a:tr h="4820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 dirty="0">
                          <a:effectLst/>
                        </a:rPr>
                        <a:t>Показник (вид витрат)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Базовий варіант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Проектний</a:t>
                      </a:r>
                      <a:endParaRPr lang="uk-UA" sz="8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варіант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  <a:tr h="2410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Розмір замовлення, т.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5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15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  <a:tr h="4820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1. Витрати, пов'язані з доставкою запасу, грн.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2100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700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  <a:tr h="482066">
                <a:tc>
                  <a:txBody>
                    <a:bodyPr/>
                    <a:lstStyle/>
                    <a:p>
                      <a:pPr marL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1.1 Витрати, пов'язані з доставкою однієї партії, грн.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350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350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  <a:tr h="241033">
                <a:tc>
                  <a:txBody>
                    <a:bodyPr/>
                    <a:lstStyle/>
                    <a:p>
                      <a:pPr indent="29146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1.2 Кількість замовлень за період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6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2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  <a:tr h="4820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2 Витрати, пов'язані зі зберіганням запасу, грн.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1750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3375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  <a:tr h="482066">
                <a:tc>
                  <a:txBody>
                    <a:bodyPr/>
                    <a:lstStyle/>
                    <a:p>
                      <a:pPr indent="3816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2.1 Вартість зберігання одиниці запасу протягом періоду, грн.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700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450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  <a:tr h="482066">
                <a:tc>
                  <a:txBody>
                    <a:bodyPr/>
                    <a:lstStyle/>
                    <a:p>
                      <a:pPr indent="3816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2.2 Середній рівень (залишок) запасу, т.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2,5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7,5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  <a:tr h="4820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3 Витрати, пов'язані із закупівлею запасу, грн.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8750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16875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  <a:tr h="460932">
                <a:tc>
                  <a:txBody>
                    <a:bodyPr/>
                    <a:lstStyle/>
                    <a:p>
                      <a:pPr indent="3816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3.1 Потреба в запасі на період, т.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30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30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  <a:tr h="482066">
                <a:tc>
                  <a:txBody>
                    <a:bodyPr/>
                    <a:lstStyle/>
                    <a:p>
                      <a:pPr indent="3816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3.2 Закупівельна ціна одиниці запасу, грн.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3500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2250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  <a:tr h="2410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 dirty="0">
                          <a:effectLst/>
                        </a:rPr>
                        <a:t>Разом логістичних витрат, грн.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spc="50">
                          <a:effectLst/>
                        </a:rPr>
                        <a:t>117600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74950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584" marR="44584" marT="0" marB="0" anchor="b"/>
                </a:tc>
              </a:tr>
            </a:tbl>
          </a:graphicData>
        </a:graphic>
      </p:graphicFrame>
      <p:pic>
        <p:nvPicPr>
          <p:cNvPr id="9" name="Объект 8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60848"/>
            <a:ext cx="4495800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209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dirty="0"/>
              <a:t>Виробничий цикл виготовлення трансформаторів</a:t>
            </a:r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052736"/>
            <a:ext cx="4395684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56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uk-UA" sz="2400" dirty="0"/>
              <a:t>Аналіз часу виготовлення одиниці трансформатора та шляхи його скорочення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4929411"/>
              </a:xfrm>
            </p:spPr>
            <p:txBody>
              <a:bodyPr>
                <a:normAutofit/>
              </a:bodyPr>
              <a:lstStyle/>
              <a:p>
                <a:pPr marL="0" indent="361950">
                  <a:buNone/>
                </a:pPr>
                <a:r>
                  <a:rPr lang="uk-UA" sz="1800" dirty="0" smtClean="0"/>
                  <a:t>Час виготовлення без суміщення операції лиття та намотування стрічки одиниці продукції буде дорівнювати: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uk-UA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заг</m:t>
                          </m:r>
                        </m:sub>
                      </m:sSub>
                      <m:r>
                        <a:rPr lang="uk-UA" sz="1600" i="1"/>
                        <m:t>=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1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f>
                        <m:fPr>
                          <m:ctrlPr>
                            <a:rPr lang="uk-UA" sz="1600" i="1"/>
                          </m:ctrlPr>
                        </m:fPr>
                        <m:num>
                          <m:r>
                            <a:rPr lang="uk-UA" sz="1600" i="1"/>
                            <m:t>50</m:t>
                          </m:r>
                          <m:sSub>
                            <m:sSubPr>
                              <m:ctrlPr>
                                <a:rPr lang="uk-UA" sz="1600" i="1"/>
                              </m:ctrlPr>
                            </m:sSubPr>
                            <m:e>
                              <m:r>
                                <a:rPr lang="en-US" sz="1600" i="1"/>
                                <m:t>𝑡</m:t>
                              </m:r>
                            </m:e>
                            <m:sub>
                              <m:r>
                                <a:rPr lang="uk-UA" sz="1600" i="1"/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sz="1600" i="1"/>
                            <m:t>𝑛</m:t>
                          </m:r>
                        </m:den>
                      </m:f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3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4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5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6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7</m:t>
                          </m:r>
                        </m:sub>
                      </m:sSub>
                      <m:r>
                        <a:rPr lang="uk-UA" sz="1600" i="1"/>
                        <m:t>+60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8</m:t>
                          </m:r>
                        </m:sub>
                      </m:sSub>
                      <m:r>
                        <a:rPr lang="uk-UA" sz="1600" i="1"/>
                        <m:t>+2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9</m:t>
                          </m:r>
                        </m:sub>
                      </m:sSub>
                      <m:r>
                        <a:rPr lang="uk-UA" sz="1600" i="1"/>
                        <m:t>+2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10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f>
                        <m:fPr>
                          <m:ctrlPr>
                            <a:rPr lang="uk-UA" sz="1600" i="1"/>
                          </m:ctrlPr>
                        </m:fPr>
                        <m:num>
                          <m:r>
                            <a:rPr lang="uk-UA" sz="1600" i="1"/>
                            <m:t>2</m:t>
                          </m:r>
                          <m:sSub>
                            <m:sSubPr>
                              <m:ctrlPr>
                                <a:rPr lang="uk-UA" sz="1600" i="1"/>
                              </m:ctrlPr>
                            </m:sSubPr>
                            <m:e>
                              <m:r>
                                <a:rPr lang="en-US" sz="1600" i="1"/>
                                <m:t>𝑡</m:t>
                              </m:r>
                            </m:e>
                            <m:sub>
                              <m:r>
                                <a:rPr lang="ru-RU" sz="1600" i="1"/>
                                <m:t>11</m:t>
                              </m:r>
                            </m:sub>
                          </m:sSub>
                        </m:num>
                        <m:den>
                          <m:r>
                            <a:rPr lang="en-US" sz="1600" i="1"/>
                            <m:t>𝑛</m:t>
                          </m:r>
                        </m:den>
                      </m:f>
                      <m:r>
                        <a:rPr lang="uk-UA" sz="1600" i="1"/>
                        <m:t>+2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12</m:t>
                          </m:r>
                        </m:sub>
                      </m:sSub>
                      <m:r>
                        <a:rPr lang="uk-UA" sz="1600" i="1" smtClean="0">
                          <a:latin typeface="Cambria Math"/>
                        </a:rPr>
                        <m:t>+</m:t>
                      </m:r>
                      <m:r>
                        <a:rPr lang="uk-UA" sz="1600" b="0" i="1" smtClean="0">
                          <a:latin typeface="Cambria Math"/>
                        </a:rPr>
                        <m:t>2</m:t>
                      </m:r>
                      <m:sSub>
                        <m:sSubPr>
                          <m:ctrlPr>
                            <a:rPr lang="uk-UA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13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uk-UA" sz="160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1600" b="0" i="1" smtClean="0">
                          <a:latin typeface="Cambria Math"/>
                        </a:rPr>
                        <m:t>+2</m:t>
                      </m:r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14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+</m:t>
                      </m:r>
                      <m:r>
                        <a:rPr lang="uk-UA" sz="1600" b="0" i="1" smtClean="0">
                          <a:latin typeface="Cambria Math"/>
                        </a:rPr>
                        <m:t>2</m:t>
                      </m:r>
                      <m:sSub>
                        <m:sSubPr>
                          <m:ctrlPr>
                            <a:rPr lang="uk-UA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uk-UA" sz="1600" i="1">
                              <a:latin typeface="Cambria Math"/>
                            </a:rPr>
                            <m:t>15</m:t>
                          </m:r>
                        </m:sub>
                      </m:sSub>
                      <m:r>
                        <a:rPr lang="uk-UA" sz="1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uk-UA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ru-RU" sz="1600" i="1">
                              <a:latin typeface="Cambria Math"/>
                            </a:rPr>
                            <m:t>16</m:t>
                          </m:r>
                        </m:sub>
                      </m:sSub>
                    </m:oMath>
                  </m:oMathPara>
                </a14:m>
                <a:endParaRPr lang="uk-UA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uk-UA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заг</m:t>
                          </m:r>
                        </m:sub>
                      </m:sSub>
                      <m:r>
                        <a:rPr lang="uk-UA" sz="1600" i="1"/>
                        <m:t>=120+50∙</m:t>
                      </m:r>
                      <m:f>
                        <m:fPr>
                          <m:ctrlPr>
                            <a:rPr lang="uk-UA" sz="1600" i="1"/>
                          </m:ctrlPr>
                        </m:fPr>
                        <m:num>
                          <m:r>
                            <a:rPr lang="uk-UA" sz="1600" i="1"/>
                            <m:t>2</m:t>
                          </m:r>
                        </m:num>
                        <m:den>
                          <m:r>
                            <a:rPr lang="ru-RU" sz="1600" i="1"/>
                            <m:t>2</m:t>
                          </m:r>
                        </m:den>
                      </m:f>
                      <m:r>
                        <a:rPr lang="uk-UA" sz="1600" i="1"/>
                        <m:t>+120+0,17+0,33+240+2,25+60·5+2·3+2·0,25+</m:t>
                      </m:r>
                    </m:oMath>
                  </m:oMathPara>
                </a14:m>
                <a:endParaRPr lang="uk-UA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1600" i="1"/>
                        <m:t>+2·0,5+2·0,5+2·0,25+2·0,17+2·1+10=854,09 </m:t>
                      </m:r>
                      <m:r>
                        <a:rPr lang="ru-RU" sz="1600" i="1"/>
                        <m:t>хв </m:t>
                      </m:r>
                    </m:oMath>
                  </m:oMathPara>
                </a14:m>
                <a:endParaRPr lang="uk-UA" sz="1600" dirty="0"/>
              </a:p>
              <a:p>
                <a:pPr marL="0" indent="361950" algn="just">
                  <a:buNone/>
                </a:pPr>
                <a:r>
                  <a:rPr lang="uk-UA" sz="1800" dirty="0" smtClean="0"/>
                  <a:t>При </a:t>
                </a:r>
                <a:r>
                  <a:rPr lang="uk-UA" sz="1800" dirty="0"/>
                  <a:t>суміщенні операції лиття з операцією намотки осереддя за час 120 хв можливе намотування  60 шт. магнітопроводів трансформаторів, що дозволить скоротити час виготовлення виробу.</a:t>
                </a:r>
              </a:p>
              <a:p>
                <a:pPr marL="0" indent="0">
                  <a:buNone/>
                </a:pPr>
                <a:r>
                  <a:rPr lang="uk-UA" sz="1800" dirty="0"/>
                  <a:t>Тоді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uk-UA" sz="1600" i="1"/>
                          </m:ctrlPr>
                        </m:sSubSupPr>
                        <m:e>
                          <m:r>
                            <a:rPr lang="uk-UA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заг</m:t>
                          </m:r>
                        </m:sub>
                        <m:sup>
                          <m:r>
                            <a:rPr lang="uk-UA" sz="1600" i="1"/>
                            <m:t>′</m:t>
                          </m:r>
                        </m:sup>
                      </m:sSubSup>
                      <m:r>
                        <a:rPr lang="uk-UA" sz="1600" i="1"/>
                        <m:t>=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12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3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4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5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6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7</m:t>
                          </m:r>
                        </m:sub>
                      </m:sSub>
                      <m:r>
                        <a:rPr lang="uk-UA" sz="1600" i="1"/>
                        <m:t>+60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8</m:t>
                          </m:r>
                        </m:sub>
                      </m:sSub>
                      <m:r>
                        <a:rPr lang="uk-UA" sz="1600" i="1"/>
                        <m:t>+2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9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uk-UA" sz="1600" i="1"/>
                            <m:t>2</m:t>
                          </m:r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10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f>
                        <m:fPr>
                          <m:ctrlPr>
                            <a:rPr lang="uk-UA" sz="1600" i="1"/>
                          </m:ctrlPr>
                        </m:fPr>
                        <m:num>
                          <m:r>
                            <a:rPr lang="uk-UA" sz="1600" i="1"/>
                            <m:t>2</m:t>
                          </m:r>
                          <m:sSub>
                            <m:sSubPr>
                              <m:ctrlPr>
                                <a:rPr lang="uk-UA" sz="1600" i="1"/>
                              </m:ctrlPr>
                            </m:sSubPr>
                            <m:e>
                              <m:r>
                                <a:rPr lang="en-US" sz="1600" i="1"/>
                                <m:t>𝑡</m:t>
                              </m:r>
                            </m:e>
                            <m:sub>
                              <m:r>
                                <a:rPr lang="uk-UA" sz="1600" i="1"/>
                                <m:t>11</m:t>
                              </m:r>
                            </m:sub>
                          </m:sSub>
                        </m:num>
                        <m:den>
                          <m:r>
                            <a:rPr lang="uk-UA" sz="1600" i="1"/>
                            <m:t>𝑛</m:t>
                          </m:r>
                        </m:den>
                      </m:f>
                      <m:r>
                        <a:rPr lang="uk-UA" sz="1600" i="1"/>
                        <m:t>+2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12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</m:oMath>
                  </m:oMathPara>
                </a14:m>
                <a:endParaRPr lang="uk-UA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uk-UA" sz="1600" i="1"/>
                            <m:t>2</m:t>
                          </m:r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13</m:t>
                          </m:r>
                        </m:sub>
                      </m:sSub>
                      <m:r>
                        <a:rPr lang="uk-UA" sz="1600" i="1"/>
                        <m:t>+2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14</m:t>
                          </m:r>
                        </m:sub>
                      </m:sSub>
                      <m:r>
                        <a:rPr lang="uk-UA" sz="1600" i="1"/>
                        <m:t>+2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15</m:t>
                          </m:r>
                        </m:sub>
                      </m:sSub>
                      <m:r>
                        <a:rPr lang="uk-UA" sz="1600" i="1"/>
                        <m:t>+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en-US" sz="1600" i="1"/>
                            <m:t>𝑡</m:t>
                          </m:r>
                        </m:e>
                        <m:sub>
                          <m:r>
                            <a:rPr lang="uk-UA" sz="1600" i="1"/>
                            <m:t>16</m:t>
                          </m:r>
                        </m:sub>
                      </m:sSub>
                    </m:oMath>
                  </m:oMathPara>
                </a14:m>
                <a:endParaRPr lang="uk-UA" sz="16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uk-UA" sz="1600" i="1"/>
                            <m:t>𝑡</m:t>
                          </m:r>
                        </m:e>
                        <m:sub>
                          <m:r>
                            <a:rPr lang="ru-RU" sz="1600" i="1"/>
                            <m:t>заг</m:t>
                          </m:r>
                        </m:sub>
                      </m:sSub>
                      <m:r>
                        <a:rPr lang="uk-UA" sz="1600" i="1"/>
                        <m:t>=120+120+0,17+0,33+240+2,25+60·5+2·3+2·0,25+2·0,5+</m:t>
                      </m:r>
                    </m:oMath>
                  </m:oMathPara>
                </a14:m>
                <a:endParaRPr lang="uk-UA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1600" i="1"/>
                        <m:t>+2·0,5+2·0,25+2·0,17+2·1+10=804,09</m:t>
                      </m:r>
                      <m:r>
                        <a:rPr lang="ru-RU" sz="1600" i="1"/>
                        <m:t>хв.</m:t>
                      </m:r>
                    </m:oMath>
                  </m:oMathPara>
                </a14:m>
                <a:endParaRPr lang="uk-UA" sz="1600" dirty="0"/>
              </a:p>
              <a:p>
                <a:pPr marL="0" indent="0">
                  <a:buNone/>
                </a:pPr>
                <a:r>
                  <a:rPr lang="uk-UA" sz="1800" dirty="0" smtClean="0"/>
                  <a:t>В </a:t>
                </a:r>
                <a:r>
                  <a:rPr lang="uk-UA" sz="1800" dirty="0"/>
                  <a:t>результаті забезпечується економія часу 50 хв.</a:t>
                </a:r>
              </a:p>
              <a:p>
                <a:pPr marL="0" indent="0">
                  <a:buNone/>
                </a:pPr>
                <a:endParaRPr lang="uk-UA" sz="18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4929411"/>
              </a:xfrm>
              <a:blipFill rotWithShape="1">
                <a:blip r:embed="rId2"/>
                <a:stretch>
                  <a:fillRect l="-593" t="-618" r="-59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209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1007</Words>
  <Application>Microsoft Office PowerPoint</Application>
  <PresentationFormat>Экран (4:3)</PresentationFormat>
  <Paragraphs>144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Магістерська дисертація на тему: </vt:lpstr>
      <vt:lpstr>Проблематика роботи</vt:lpstr>
      <vt:lpstr>Схематична модель логістичної системи виробничого підприємства</vt:lpstr>
      <vt:lpstr>Схеми логістичних систем</vt:lpstr>
      <vt:lpstr>Показники діяльності підприємства за 2015-2017 рр.</vt:lpstr>
      <vt:lpstr>Логістична система підприємства</vt:lpstr>
      <vt:lpstr>Потенційна зміна логістичних витрат</vt:lpstr>
      <vt:lpstr>Виробничий цикл виготовлення трансформаторів</vt:lpstr>
      <vt:lpstr>Аналіз часу виготовлення одиниці трансформатора та шляхи його скорочення</vt:lpstr>
      <vt:lpstr>Гістограма часу виготовлення трансформатора при суміщенні операції лиття та намотки із стрічок магнітопроводів, та початковим варіантом виготовлення</vt:lpstr>
      <vt:lpstr>Висновки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дисертаціяна тему:</dc:title>
  <dc:creator>Redhead</dc:creator>
  <cp:lastModifiedBy>Redhead</cp:lastModifiedBy>
  <cp:revision>14</cp:revision>
  <dcterms:created xsi:type="dcterms:W3CDTF">2018-12-17T11:06:54Z</dcterms:created>
  <dcterms:modified xsi:type="dcterms:W3CDTF">2018-12-19T10:28:10Z</dcterms:modified>
</cp:coreProperties>
</file>